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6.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header7.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Look w:val="01E0" w:firstRow="1" w:lastRow="1" w:firstColumn="1" w:lastColumn="1" w:noHBand="0" w:noVBand="0"/>
      </w:tblPr>
      <w:tblGrid>
        <w:gridCol w:w="9639"/>
      </w:tblGrid>
      <w:tr w:rsidR="00BB6A87" w:rsidRPr="00243764" w14:paraId="0DD27D65" w14:textId="77777777" w:rsidTr="009A2B34">
        <w:trPr>
          <w:trHeight w:val="1864"/>
        </w:trPr>
        <w:tc>
          <w:tcPr>
            <w:tcW w:w="9694" w:type="dxa"/>
            <w:shd w:val="clear" w:color="auto" w:fill="auto"/>
            <w:vAlign w:val="center"/>
          </w:tcPr>
          <w:p w14:paraId="7C286971" w14:textId="1DD6B386" w:rsidR="00FE1E56" w:rsidRPr="00477B29" w:rsidRDefault="00DC02F7" w:rsidP="00DC3852">
            <w:pPr>
              <w:pStyle w:val="Title"/>
            </w:pPr>
            <w:bookmarkStart w:id="0" w:name="_Hlk125920146"/>
            <w:bookmarkStart w:id="1" w:name="_MacBuGuideStaticData_80H"/>
            <w:bookmarkStart w:id="2" w:name="_MacBuGuideStaticData_16450H"/>
            <w:bookmarkStart w:id="3" w:name="_MacBuGuideStaticData_620V"/>
            <w:bookmarkEnd w:id="0"/>
            <w:r>
              <w:t>Supporting</w:t>
            </w:r>
            <w:r w:rsidRPr="00477B29">
              <w:t xml:space="preserve"> </w:t>
            </w:r>
            <w:r>
              <w:t>the recovery of</w:t>
            </w:r>
            <w:r w:rsidRPr="001653FA">
              <w:t xml:space="preserve"> </w:t>
            </w:r>
            <w:r w:rsidRPr="001653FA">
              <w:br/>
            </w:r>
            <w:r>
              <w:t xml:space="preserve">the Southern Right Whale in </w:t>
            </w:r>
            <w:r w:rsidR="00E03485">
              <w:t>eastern</w:t>
            </w:r>
            <w:r>
              <w:t xml:space="preserve"> Australia</w:t>
            </w:r>
            <w:r w:rsidR="00660BBC">
              <w:t xml:space="preserve"> </w:t>
            </w:r>
          </w:p>
          <w:p w14:paraId="35620E7C" w14:textId="54A9AA8D" w:rsidR="00150C2F" w:rsidRPr="00477B29" w:rsidRDefault="009E69E5" w:rsidP="00DC3852">
            <w:pPr>
              <w:pStyle w:val="Subtitle"/>
            </w:pPr>
            <w:r>
              <w:t>Recommendations</w:t>
            </w:r>
            <w:r w:rsidRPr="00477B29">
              <w:t xml:space="preserve"> </w:t>
            </w:r>
            <w:r>
              <w:t xml:space="preserve">for threat mitigation, </w:t>
            </w:r>
            <w:proofErr w:type="gramStart"/>
            <w:r>
              <w:t>research</w:t>
            </w:r>
            <w:proofErr w:type="gramEnd"/>
            <w:r>
              <w:t xml:space="preserve"> and stakeholder engagement</w:t>
            </w:r>
          </w:p>
        </w:tc>
      </w:tr>
      <w:tr w:rsidR="006A54EF" w:rsidRPr="00243764" w14:paraId="1D161D0A" w14:textId="77777777" w:rsidTr="009A2B34">
        <w:trPr>
          <w:trHeight w:val="1346"/>
        </w:trPr>
        <w:tc>
          <w:tcPr>
            <w:tcW w:w="9694" w:type="dxa"/>
            <w:shd w:val="clear" w:color="auto" w:fill="auto"/>
            <w:vAlign w:val="center"/>
          </w:tcPr>
          <w:p w14:paraId="5F215711" w14:textId="765D58F2" w:rsidR="006A54EF" w:rsidRPr="00243764" w:rsidRDefault="009E69E5" w:rsidP="00DC3852">
            <w:pPr>
              <w:pStyle w:val="Authorscover"/>
            </w:pPr>
            <w:r>
              <w:t>K</w:t>
            </w:r>
            <w:r w:rsidRPr="00243764">
              <w:t xml:space="preserve">. </w:t>
            </w:r>
            <w:r>
              <w:t>Stamation</w:t>
            </w:r>
            <w:r w:rsidRPr="00243764">
              <w:t xml:space="preserve"> and </w:t>
            </w:r>
            <w:r>
              <w:t>M</w:t>
            </w:r>
            <w:r w:rsidRPr="00243764">
              <w:t xml:space="preserve">. </w:t>
            </w:r>
            <w:r>
              <w:t>Watson</w:t>
            </w:r>
          </w:p>
        </w:tc>
      </w:tr>
      <w:tr w:rsidR="006A54EF" w:rsidRPr="00243764" w14:paraId="5BB6001F" w14:textId="77777777" w:rsidTr="009A2B34">
        <w:trPr>
          <w:trHeight w:val="590"/>
        </w:trPr>
        <w:tc>
          <w:tcPr>
            <w:tcW w:w="9694" w:type="dxa"/>
            <w:shd w:val="clear" w:color="auto" w:fill="auto"/>
            <w:vAlign w:val="center"/>
          </w:tcPr>
          <w:p w14:paraId="7464D7C1" w14:textId="0684FBB3" w:rsidR="006A54EF" w:rsidRPr="00243764" w:rsidRDefault="009E69E5" w:rsidP="00DC3852">
            <w:pPr>
              <w:pStyle w:val="Subtitle"/>
            </w:pPr>
            <w:r>
              <w:t>June 2023</w:t>
            </w:r>
          </w:p>
        </w:tc>
      </w:tr>
    </w:tbl>
    <w:p w14:paraId="702F8C96" w14:textId="018F18A4" w:rsidR="00BB6A87" w:rsidRPr="00F56D9E" w:rsidRDefault="009E69E5" w:rsidP="00DC3852">
      <w:r w:rsidRPr="00F56D9E">
        <w:rPr>
          <w:noProof/>
          <w:color w:val="2B579A"/>
          <w:shd w:val="clear" w:color="auto" w:fill="E6E6E6"/>
        </w:rPr>
        <w:drawing>
          <wp:anchor distT="0" distB="0" distL="114300" distR="114300" simplePos="0" relativeHeight="251658240" behindDoc="1" locked="0" layoutInCell="1" allowOverlap="1" wp14:anchorId="0E790E16" wp14:editId="31486855">
            <wp:simplePos x="0" y="0"/>
            <wp:positionH relativeFrom="page">
              <wp:posOffset>14630</wp:posOffset>
            </wp:positionH>
            <wp:positionV relativeFrom="page">
              <wp:posOffset>4294022</wp:posOffset>
            </wp:positionV>
            <wp:extent cx="7559675" cy="4593946"/>
            <wp:effectExtent l="0" t="0" r="0" b="3810"/>
            <wp:wrapNone/>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15"/>
                    <a:stretch>
                      <a:fillRect/>
                    </a:stretch>
                  </pic:blipFill>
                  <pic:spPr bwMode="auto">
                    <a:xfrm>
                      <a:off x="0" y="0"/>
                      <a:ext cx="7571266" cy="460099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0356C5" w:rsidRPr="00F56D9E">
        <w:rPr>
          <w:noProof/>
          <w:color w:val="2B579A"/>
          <w:shd w:val="clear" w:color="auto" w:fill="E6E6E6"/>
        </w:rPr>
        <mc:AlternateContent>
          <mc:Choice Requires="wpg">
            <w:drawing>
              <wp:anchor distT="0" distB="0" distL="114300" distR="114300" simplePos="0" relativeHeight="251658245" behindDoc="1" locked="0" layoutInCell="1" allowOverlap="1" wp14:anchorId="15547E77" wp14:editId="0E2C56C3">
                <wp:simplePos x="0" y="0"/>
                <wp:positionH relativeFrom="page">
                  <wp:align>left</wp:align>
                </wp:positionH>
                <wp:positionV relativeFrom="page">
                  <wp:align>top</wp:align>
                </wp:positionV>
                <wp:extent cx="7559675" cy="10925810"/>
                <wp:effectExtent l="0" t="0" r="3175" b="8890"/>
                <wp:wrapNone/>
                <wp:docPr id="5" name="Group 5"/>
                <wp:cNvGraphicFramePr/>
                <a:graphic xmlns:a="http://schemas.openxmlformats.org/drawingml/2006/main">
                  <a:graphicData uri="http://schemas.microsoft.com/office/word/2010/wordprocessingGroup">
                    <wpg:wgp>
                      <wpg:cNvGrpSpPr/>
                      <wpg:grpSpPr>
                        <a:xfrm>
                          <a:off x="0" y="0"/>
                          <a:ext cx="7559675" cy="10925810"/>
                          <a:chOff x="0" y="0"/>
                          <a:chExt cx="7560000" cy="10926900"/>
                        </a:xfrm>
                      </wpg:grpSpPr>
                      <wpg:grpSp>
                        <wpg:cNvPr id="12" name="Group 12"/>
                        <wpg:cNvGrpSpPr/>
                        <wpg:grpSpPr>
                          <a:xfrm>
                            <a:off x="0" y="0"/>
                            <a:ext cx="7553960" cy="10695305"/>
                            <a:chOff x="0" y="0"/>
                            <a:chExt cx="7554110" cy="10695600"/>
                          </a:xfrm>
                        </wpg:grpSpPr>
                        <wps:wsp>
                          <wps:cNvPr id="41" name="OverlayRight"/>
                          <wps:cNvSpPr>
                            <a:spLocks/>
                          </wps:cNvSpPr>
                          <wps:spPr bwMode="auto">
                            <a:xfrm>
                              <a:off x="4373296" y="4012953"/>
                              <a:ext cx="2816266" cy="4897893"/>
                            </a:xfrm>
                            <a:custGeom>
                              <a:avLst/>
                              <a:gdLst>
                                <a:gd name="T0" fmla="*/ 3529 w 4304"/>
                                <a:gd name="T1" fmla="*/ 0 h 7482"/>
                                <a:gd name="T2" fmla="*/ 3529 w 4304"/>
                                <a:gd name="T3" fmla="*/ 0 h 7482"/>
                                <a:gd name="T4" fmla="*/ 0 w 4304"/>
                                <a:gd name="T5" fmla="*/ 7482 h 7482"/>
                                <a:gd name="T6" fmla="*/ 2994 w 4304"/>
                                <a:gd name="T7" fmla="*/ 7482 h 7482"/>
                                <a:gd name="T8" fmla="*/ 2994 w 4304"/>
                                <a:gd name="T9" fmla="*/ 7477 h 7482"/>
                                <a:gd name="T10" fmla="*/ 4264 w 4304"/>
                                <a:gd name="T11" fmla="*/ 7482 h 7482"/>
                                <a:gd name="T12" fmla="*/ 4304 w 4304"/>
                                <a:gd name="T13" fmla="*/ 7482 h 7482"/>
                                <a:gd name="T14" fmla="*/ 4304 w 4304"/>
                                <a:gd name="T15" fmla="*/ 7482 h 7482"/>
                                <a:gd name="T16" fmla="*/ 4304 w 4304"/>
                                <a:gd name="T17" fmla="*/ 7482 h 7482"/>
                                <a:gd name="T18" fmla="*/ 4304 w 4304"/>
                                <a:gd name="T19" fmla="*/ 0 h 7482"/>
                                <a:gd name="T20" fmla="*/ 3529 w 4304"/>
                                <a:gd name="T21" fmla="*/ 0 h 7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04" h="7482">
                                  <a:moveTo>
                                    <a:pt x="3529" y="0"/>
                                  </a:moveTo>
                                  <a:lnTo>
                                    <a:pt x="3529" y="0"/>
                                  </a:lnTo>
                                  <a:lnTo>
                                    <a:pt x="0" y="7482"/>
                                  </a:lnTo>
                                  <a:lnTo>
                                    <a:pt x="2994" y="7482"/>
                                  </a:lnTo>
                                  <a:lnTo>
                                    <a:pt x="2994" y="7477"/>
                                  </a:lnTo>
                                  <a:lnTo>
                                    <a:pt x="4264" y="7482"/>
                                  </a:lnTo>
                                  <a:lnTo>
                                    <a:pt x="4304" y="7482"/>
                                  </a:lnTo>
                                  <a:lnTo>
                                    <a:pt x="4304" y="7482"/>
                                  </a:lnTo>
                                  <a:lnTo>
                                    <a:pt x="4304" y="7482"/>
                                  </a:lnTo>
                                  <a:lnTo>
                                    <a:pt x="4304" y="0"/>
                                  </a:lnTo>
                                  <a:lnTo>
                                    <a:pt x="3529" y="0"/>
                                  </a:lnTo>
                                  <a:close/>
                                </a:path>
                              </a:pathLst>
                            </a:custGeom>
                            <a:solidFill>
                              <a:srgbClr val="CDDC29">
                                <a:alpha val="20000"/>
                              </a:srgbClr>
                            </a:solidFill>
                            <a:ln>
                              <a:noFill/>
                            </a:ln>
                          </wps:spPr>
                          <wps:bodyPr rot="0" vert="horz" wrap="square" lIns="91440" tIns="45720" rIns="91440" bIns="45720" anchor="t" anchorCtr="0" upright="1">
                            <a:noAutofit/>
                          </wps:bodyPr>
                        </wps:wsp>
                        <wps:wsp>
                          <wps:cNvPr id="4" name="CoverRectangle"/>
                          <wps:cNvSpPr/>
                          <wps:spPr>
                            <a:xfrm>
                              <a:off x="388643" y="360054"/>
                              <a:ext cx="6800919" cy="3960109"/>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 name="TriangleTop"/>
                          <wps:cNvSpPr>
                            <a:spLocks/>
                          </wps:cNvSpPr>
                          <wps:spPr bwMode="auto">
                            <a:xfrm>
                              <a:off x="360052" y="360055"/>
                              <a:ext cx="1864837" cy="1976455"/>
                            </a:xfrm>
                            <a:custGeom>
                              <a:avLst/>
                              <a:gdLst>
                                <a:gd name="T0" fmla="*/ 0 w 2939"/>
                                <a:gd name="T1" fmla="*/ 0 h 3114"/>
                                <a:gd name="T2" fmla="*/ 1469 w 2939"/>
                                <a:gd name="T3" fmla="*/ 3114 h 3114"/>
                                <a:gd name="T4" fmla="*/ 2939 w 2939"/>
                                <a:gd name="T5" fmla="*/ 0 h 3114"/>
                                <a:gd name="T6" fmla="*/ 0 w 2939"/>
                                <a:gd name="T7" fmla="*/ 0 h 3114"/>
                              </a:gdLst>
                              <a:ahLst/>
                              <a:cxnLst>
                                <a:cxn ang="0">
                                  <a:pos x="T0" y="T1"/>
                                </a:cxn>
                                <a:cxn ang="0">
                                  <a:pos x="T2" y="T3"/>
                                </a:cxn>
                                <a:cxn ang="0">
                                  <a:pos x="T4" y="T5"/>
                                </a:cxn>
                                <a:cxn ang="0">
                                  <a:pos x="T6" y="T7"/>
                                </a:cxn>
                              </a:cxnLst>
                              <a:rect l="0" t="0" r="r" b="b"/>
                              <a:pathLst>
                                <a:path w="2939" h="3114">
                                  <a:moveTo>
                                    <a:pt x="0" y="0"/>
                                  </a:moveTo>
                                  <a:lnTo>
                                    <a:pt x="1469" y="3114"/>
                                  </a:lnTo>
                                  <a:lnTo>
                                    <a:pt x="2939" y="0"/>
                                  </a:lnTo>
                                  <a:lnTo>
                                    <a:pt x="0" y="0"/>
                                  </a:lnTo>
                                  <a:close/>
                                </a:path>
                              </a:pathLst>
                            </a:custGeom>
                            <a:solidFill>
                              <a:srgbClr val="CDDC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 name="CoverProjectBar" title="Decorative Cover Shape"/>
                          <wps:cNvSpPr txBox="1"/>
                          <wps:spPr>
                            <a:xfrm>
                              <a:off x="360022" y="8897328"/>
                              <a:ext cx="6840136" cy="607482"/>
                            </a:xfrm>
                            <a:prstGeom prst="rect">
                              <a:avLst/>
                            </a:pr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91D7E94" w14:textId="77F502B5" w:rsidR="009936C9" w:rsidRPr="00F41119" w:rsidRDefault="009936C9"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2965B5">
                                  <w:rPr>
                                    <w:color w:val="F8FAE8" w:themeColor="background2"/>
                                  </w:rPr>
                                  <w:t>362</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240" name="Rectangle 240"/>
                          <wps:cNvSpPr/>
                          <wps:spPr>
                            <a:xfrm>
                              <a:off x="7194176" y="0"/>
                              <a:ext cx="359934" cy="106956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1" name="Rectangle 241"/>
                          <wps:cNvSpPr/>
                          <wps:spPr>
                            <a:xfrm>
                              <a:off x="0" y="0"/>
                              <a:ext cx="359345" cy="1069530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 name="Rectangle 1"/>
                        <wps:cNvSpPr/>
                        <wps:spPr>
                          <a:xfrm>
                            <a:off x="0" y="9486900"/>
                            <a:ext cx="7560000" cy="144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5547E77" id="Group 5" o:spid="_x0000_s1026" style="position:absolute;margin-left:0;margin-top:0;width:595.25pt;height:860.3pt;z-index:-251658235;mso-position-horizontal:left;mso-position-horizontal-relative:page;mso-position-vertical:top;mso-position-vertical-relative:page;mso-width-relative:margin;mso-height-relative:margin" coordsize="75600,1092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b3EbAcAANslAAAOAAAAZHJzL2Uyb0RvYy54bWzsWltv2zYUfh+w/yDoccBq3SxZRp0iTdZi&#10;QNYGrYc+07Jsa5NFjWJiZ79+3yFFmXZt12nTotuch0gUjw7Pnd+h/PzFelk697loCl6NXP+Z5zp5&#10;lfFpUc1H7u/jVz8PXKeRrJqyklf5yH3IG/fFxY8/PF/VwzzgC15Oc+GASdUMV/XIXUhZD3u9Jlvk&#10;S9Y843VeYXLGxZJJDMW8NxVsBe7Lshd4XtxbcTGtBc/ypsHTaz3pXij+s1meybezWZNLpxy5kE2q&#10;/0L9n9D/3sVzNpwLVi+KrBWDfYYUS1ZUWLRjdc0kc+5E8RGrZZEJ3vCZfJbxZY/PZkWWKx2gje/t&#10;aPNa8Lta6TIfruZ1ZyaYdsdOn802e3P/WtTv61sBS6zqOWyhRqTLeiaWdIWUzlqZ7KEzWb6WToaH&#10;Sb+fxknfdTLM+V4a9Ad+a9VsAdN/9GK2+KV7Nfbwt3k1TjGCGD2zdG9LoG6gBYXkt8Ipplg2cJ2K&#10;LRFdymAOxq0yT6BdmMadiHHaD72+jplPa9ePfJiiNQxehbZHtUMCNBsfN1/m4/cLVucqdJrhxlKR&#10;byz1Fjlbsod3xXwhtbUUHQUCubypb3j2Z0POWNXWDA0a0DiT1W98CouzO8lV4O8ESxQmYZDGroOw&#10;iDw/gOW03UzgBAM/DmIQUOBEgzQZpIqicz4bZneNfJ1zFYPs/qaREAcZNsWdvmm9PoaVZ8sSeftT&#10;zwn7QeqsnCj0Ir3gfGrIoHxH5jkLJ4kGKlKIp6FBKHU0R1iFFtkhVtEWzX6RkDjdciTOAalgpo4s&#10;SNPogIKJRXaEG0ryKdxSiyyJkuSAbBTjHbsoiA8J59vmPyIdZfOGH9x4QFnf9sExfrYfKCwO8TvR&#10;F77tjGP8TvSGb7vjGD/bH4diLrCdcSR+A9sZNjOkX5dgbGFyLltXbdLhzmG0t3sq62veUIWnDEQa&#10;j/22wIGKMvQAMRxMxCbdjxPDe0Ssqi6EO06s6804OUkM2J04pycRU5QrDU9TkYJYkZ+mpN9q6Z+m&#10;JoWg4n6aohRhivw0VSmGiBwxojdjZXNt+zYKBHDVLqISrgNENaF32LBmkoLH3Dor1HiqyM4CkIHK&#10;Ls0s+X0+5opGUhRRvKqlzT65ISiro4Rm2lxrxU/roZbTiphpc9VkVFDVso+hTIzpDS9z1TypDp7G&#10;U5sF9v7k6l+V0pjcqGGuWp2PPGOms5I3uTYuuVxht873FDLWFt7wspi+KsqSPN6I+eSqFM49AzC/&#10;ur6+guvpOSvrBdNPAe87xNSSK/5bfEpVaCpOfI2TW9BCOIWgYjOc8OkDMIvgGv4D+uBmwcXfrrMC&#10;9B+5zV93TOSuU/5aAXelfhQhdqQaRP2EEkLYMxN7hlUZWI1c6aIw0u2V1P3FXS0IXQGfKs0qfgms&#10;NCsIxShQpaVqB4B+WtavjwENBLxC+ol3yGTU8zKnvLWgXjvSNjR4vGsFwsEgjrD/ImxDwNp+C7UM&#10;tosHnpf6yGXCdgSg0Ri0tcTAxFpobOfQzcilgqL93+I8xI4hUeGyFTvUHOZd9LAsyytpCu3jo6OR&#10;D2VOi5TVu3yGjgKlSBco1YXuLqS92SzYNNdx2rfj1IimIlUxJM4zRGfHu2VgKDUTrYSpuC09vZqr&#10;JrZ7WW+7BwTTCdC9oVbmlexeXhYVF8rMOwxK2a2s6U0KadPsyaGmzl4VcN0Na+QtE8DeSBJKLGos&#10;ZiVHwafwojsUfaTavudE/3SJWN0trziqCaANpFO3lLiyNLczwZcfcFxwSatiymRuJrF3becuDhyy&#10;/PJSkaFRR0m7qd7XmcllCs3x+gMTdRu/EqH/hpumC2VsO4w1Lfnje6kCgAS6ZR6LQuX/mNc7JYDE&#10;/eI+UJUHDYbUbds9m0rho44MQiBldXyQJnHUNxDIVAp7CzFmtUDqpnWDR7u+wQPID9JQVR27vduF&#10;vaEP6IW0sWkgbcfHj2LqJvexstsPYoP2aB83wICOG7E5wM1uPgiP72NlNx6HFLSbDpsP6ul/DNd/&#10;MSBVTiVAqmxNMbDBmzaANNBoM2vQj6aiGNFbYRtMkMxQmKum1CtiTzQszbS57lvWzD0p1NI7xeP3&#10;yjOSsk7TCOHoIqqg1K3gfwDGvGTYTWQhS5yOXecZF0wW97mjSBy9Q7TgCudydN7myPVLDsyhtmBz&#10;wEbhaCpge/5K9TPQpXSA87IwGOjKZWppPMBBW4giQbU09qx+wjAyiOo7AF1yPVm3ZtiJqW+CLMiW&#10;dPSsMT7BBAXpzWMN8PH4jCmm+z5MGKDTNgztOXxAXZNOiK6tcOjhdry3owOtReKnkZ/oAw71JiBw&#10;+8Eg7KdpiP1UYQVvz4n6pmd4ggifzA0mfnyZPLcU7rml+L+1FMHm65Kd/t221m53x9MfFcTgo63E&#10;DyMg5C7x269wAFpfYWs7J37VHQeczxL+3WcJmy/o3+h0EQ32LgL4nAKQRgPza4BNGUjoEzqhNlUH&#10;cEZLA5STcxk4Hymao8bzkaL53GF/WFBlAL8gUrnS/tqJfqJkjxX95jdZF/8AAAD//wMAUEsDBBQA&#10;BgAIAAAAIQCo8fAD3gAAAAcBAAAPAAAAZHJzL2Rvd25yZXYueG1sTI9BS8NAEIXvgv9hGcGb3U2l&#10;1cZsSinqqQi2gvQ2zU6T0OxsyG6T9N+79aKX4Q1veO+bbDnaRvTU+dqxhmSiQBAXztRcavjavT08&#10;g/AB2WDjmDRcyMMyv73JMDVu4E/qt6EUMYR9ihqqENpUSl9UZNFPXEscvaPrLIa4dqU0HQ4x3DZy&#10;qtRcWqw5NlTY0rqi4rQ9Ww3vAw6rx+S135yO68t+N/v43iSk9f3duHoBEWgMf8dwxY/okEemgzuz&#10;8aLREB8Jv/PqJQs1A3GI6mmq5iDzTP7nz38AAAD//wMAUEsBAi0AFAAGAAgAAAAhALaDOJL+AAAA&#10;4QEAABMAAAAAAAAAAAAAAAAAAAAAAFtDb250ZW50X1R5cGVzXS54bWxQSwECLQAUAAYACAAAACEA&#10;OP0h/9YAAACUAQAACwAAAAAAAAAAAAAAAAAvAQAAX3JlbHMvLnJlbHNQSwECLQAUAAYACAAAACEA&#10;RTG9xGwHAADbJQAADgAAAAAAAAAAAAAAAAAuAgAAZHJzL2Uyb0RvYy54bWxQSwECLQAUAAYACAAA&#10;ACEAqPHwA94AAAAHAQAADwAAAAAAAAAAAAAAAADGCQAAZHJzL2Rvd25yZXYueG1sUEsFBgAAAAAE&#10;AAQA8wAAANEKAAAAAA==&#10;">
                <v:group id="Group 12" o:spid="_x0000_s1027" style="position:absolute;width:75539;height:106953" coordsize="75541,106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n2wQAAANsAAAAPAAAAZHJzL2Rvd25yZXYueG1sRE9Ni8Iw&#10;EL0L+x/CCHvTtC6KVKOIrMseRLAKy96GZmyLzaQ0sa3/3giCt3m8z1mue1OJlhpXWlYQjyMQxJnV&#10;JecKzqfdaA7CeWSNlWVScCcH69XHYImJth0fqU19LkIIuwQVFN7XiZQuK8igG9uaOHAX2xj0ATa5&#10;1A12IdxUchJFM2mw5NBQYE3bgrJrejMKfjrsNl/xd7u/Xrb3/9P08LePSanPYb9ZgPDU+7f45f7V&#10;Yf4Enr+EA+TqAQAA//8DAFBLAQItABQABgAIAAAAIQDb4fbL7gAAAIUBAAATAAAAAAAAAAAAAAAA&#10;AAAAAABbQ29udGVudF9UeXBlc10ueG1sUEsBAi0AFAAGAAgAAAAhAFr0LFu/AAAAFQEAAAsAAAAA&#10;AAAAAAAAAAAAHwEAAF9yZWxzLy5yZWxzUEsBAi0AFAAGAAgAAAAhAHKj+fbBAAAA2wAAAA8AAAAA&#10;AAAAAAAAAAAABwIAAGRycy9kb3ducmV2LnhtbFBLBQYAAAAAAwADALcAAAD1AgAAAAA=&#10;">
                  <v:shape id="OverlayRight" o:spid="_x0000_s1028" style="position:absolute;left:43732;top:40129;width:28163;height:48979;visibility:visible;mso-wrap-style:square;v-text-anchor:top" coordsize="4304,7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hVAmwwAAANsAAAAPAAAAZHJzL2Rvd25yZXYueG1sRI9Ra8Iw&#10;FIXfBf9DuANfRNOOsUlnKiIospdt1R9w19w1pc1NSTLt/v0yEHw8nHO+w1lvRtuLC/nQOlaQLzMQ&#10;xLXTLTcKzqf9YgUiRGSNvWNS8EsBNuV0ssZCuyt/0qWKjUgQDgUqMDEOhZShNmQxLN1AnLxv5y3G&#10;JH0jtcdrgttePmbZs7TYclowONDOUN1VP1bBx7nDw3DIvwzat3b+UsmV9O9KzR7G7SuISGO8h2/t&#10;o1bwlMP/l/QDZPkHAAD//wMAUEsBAi0AFAAGAAgAAAAhANvh9svuAAAAhQEAABMAAAAAAAAAAAAA&#10;AAAAAAAAAFtDb250ZW50X1R5cGVzXS54bWxQSwECLQAUAAYACAAAACEAWvQsW78AAAAVAQAACwAA&#10;AAAAAAAAAAAAAAAfAQAAX3JlbHMvLnJlbHNQSwECLQAUAAYACAAAACEAdIVQJsMAAADbAAAADwAA&#10;AAAAAAAAAAAAAAAHAgAAZHJzL2Rvd25yZXYueG1sUEsFBgAAAAADAAMAtwAAAPcCAAAAAA==&#10;" path="m3529,r,l,7482r2994,l2994,7477r1270,5l4304,7482r,l4304,7482,4304,,3529,xe" fillcolor="#cddc29" stroked="f">
                    <v:fill opacity="13107f"/>
                    <v:path arrowok="t" o:connecttype="custom" o:connectlocs="2309155,0;2309155,0;0,4897893;1959085,4897893;1959085,4894620;2790093,4897893;2816266,4897893;2816266,4897893;2816266,4897893;2816266,0;2309155,0" o:connectangles="0,0,0,0,0,0,0,0,0,0,0"/>
                  </v:shape>
                  <v:rect id="CoverRectangle" o:spid="_x0000_s1029" style="position:absolute;left:3886;top:3600;width:68009;height:396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PpLIvwAAANoAAAAPAAAAZHJzL2Rvd25yZXYueG1sRI9Bi8Iw&#10;FITvwv6H8Ba8aeqyytI1SiksuEer9fxonm0xeSlN1OqvN4LgcZiZb5jlerBGXKj3rWMFs2kCgrhy&#10;uuVawX73N/kB4QOyRuOYFNzIw3r1MVpiqt2Vt3QpQi0ihH2KCpoQulRKXzVk0U9dRxy9o+sthij7&#10;WuoerxFujfxKkoW02HJcaLCjvKHqVJytgjnT/zwUd5OXWXY8Y1XmB2+UGn8O2S+IQEN4h1/tjVbw&#10;Dc8r8QbI1QMAAP//AwBQSwECLQAUAAYACAAAACEA2+H2y+4AAACFAQAAEwAAAAAAAAAAAAAAAAAA&#10;AAAAW0NvbnRlbnRfVHlwZXNdLnhtbFBLAQItABQABgAIAAAAIQBa9CxbvwAAABUBAAALAAAAAAAA&#10;AAAAAAAAAB8BAABfcmVscy8ucmVsc1BLAQItABQABgAIAAAAIQDLPpLIvwAAANoAAAAPAAAAAAAA&#10;AAAAAAAAAAcCAABkcnMvZG93bnJldi54bWxQSwUGAAAAAAMAAwC3AAAA8wIAAAAA&#10;" fillcolor="#201547 [3206]" stroked="f" strokeweight="2pt"/>
                  <v:shape id="TriangleTop" o:spid="_x0000_s1030" style="position:absolute;left:3600;top:3600;width:18648;height:19765;visibility:visible;mso-wrap-style:square;v-text-anchor:top" coordsize="2939,31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ClmuwAAANoAAAAPAAAAZHJzL2Rvd25yZXYueG1sRE/LqsIw&#10;EN0L/kMYwZ2mutBrNYpICm71Cm6HZmyLzaQ2sda/NwvB5eG8N7ve1qKj1leOFcymCQji3JmKCwWX&#10;/2zyB8IHZIO1Y1LwJg+77XCwwdS4F5+oO4dCxBD2KSooQ2hSKX1ekkU/dQ1x5G6utRgibAtpWnzF&#10;cFvLeZIspMWKY0OJDR1Kyu/np1Wwb7Re6bk+HZbZtcbLUmePTis1HvX7NYhAffiJv+6jURC3xivx&#10;BsjtBwAA//8DAFBLAQItABQABgAIAAAAIQDb4fbL7gAAAIUBAAATAAAAAAAAAAAAAAAAAAAAAABb&#10;Q29udGVudF9UeXBlc10ueG1sUEsBAi0AFAAGAAgAAAAhAFr0LFu/AAAAFQEAAAsAAAAAAAAAAAAA&#10;AAAAHwEAAF9yZWxzLy5yZWxzUEsBAi0AFAAGAAgAAAAhAIw8KWa7AAAA2gAAAA8AAAAAAAAAAAAA&#10;AAAABwIAAGRycy9kb3ducmV2LnhtbFBLBQYAAAAAAwADALcAAADvAgAAAAA=&#10;" path="m,l1469,3114,2939,,,xe" fillcolor="#cddc29" stroked="f">
                    <v:path arrowok="t" o:connecttype="custom" o:connectlocs="0,0;932101,1976455;1864837,0;0,0" o:connectangles="0,0,0,0"/>
                  </v:shape>
                  <v:shapetype id="_x0000_t202" coordsize="21600,21600" o:spt="202" path="m,l,21600r21600,l21600,xe">
                    <v:stroke joinstyle="miter"/>
                    <v:path gradientshapeok="t" o:connecttype="rect"/>
                  </v:shapetype>
                  <v:shape id="CoverProjectBar" o:spid="_x0000_s1031" type="#_x0000_t202" style="position:absolute;left:3600;top:88973;width:68401;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2RT2wQAAANsAAAAPAAAAZHJzL2Rvd25yZXYueG1sRE9Na8JA&#10;EL0X/A/LFHoR3ahUbHQVFQRvVluh3obsmIRmZ0N2qvHfu4LQ2zze58wWravUhZpQejYw6CegiDNv&#10;S84NfH9tehNQQZAtVp7JwI0CLOadlxmm1l95T5eD5CqGcEjRQCFSp1qHrCCHoe9r4sidfeNQImxy&#10;bRu8xnBX6WGSjLXDkmNDgTWtC8p+D3/OQPdk7ei4Ww1HfiLl50neq59Vbczba7ucghJq5V/8dG9t&#10;nP8Bj1/iAXp+BwAA//8DAFBLAQItABQABgAIAAAAIQDb4fbL7gAAAIUBAAATAAAAAAAAAAAAAAAA&#10;AAAAAABbQ29udGVudF9UeXBlc10ueG1sUEsBAi0AFAAGAAgAAAAhAFr0LFu/AAAAFQEAAAsAAAAA&#10;AAAAAAAAAAAAHwEAAF9yZWxzLy5yZWxzUEsBAi0AFAAGAAgAAAAhAF3ZFPbBAAAA2wAAAA8AAAAA&#10;AAAAAAAAAAAABwIAAGRycy9kb3ducmV2LnhtbFBLBQYAAAAAAwADALcAAAD1AgAAAAA=&#10;" fillcolor="#201547 [3206]" stroked="f">
                    <v:stroke joinstyle="round"/>
                    <v:textbox inset="10mm,0,10mm,0">
                      <w:txbxContent>
                        <w:p w14:paraId="691D7E94" w14:textId="77F502B5" w:rsidR="009936C9" w:rsidRPr="00F41119" w:rsidRDefault="009936C9" w:rsidP="00FA50E8">
                          <w:pPr>
                            <w:pStyle w:val="Reportdetails"/>
                            <w:rPr>
                              <w:color w:val="F8FAE8" w:themeColor="background2"/>
                            </w:rPr>
                          </w:pPr>
                          <w:r w:rsidRPr="00FA50E8">
                            <w:rPr>
                              <w:b w:val="0"/>
                              <w:color w:val="F8FAE8" w:themeColor="background2"/>
                            </w:rPr>
                            <w:t xml:space="preserve">Arthur Rylah Institute for Environmental Research </w:t>
                          </w:r>
                          <w:r w:rsidRPr="00FA50E8">
                            <w:rPr>
                              <w:b w:val="0"/>
                              <w:color w:val="F8FAE8" w:themeColor="background2"/>
                            </w:rPr>
                            <w:br/>
                          </w:r>
                          <w:r w:rsidRPr="00F41119">
                            <w:rPr>
                              <w:color w:val="F8FAE8" w:themeColor="background2"/>
                            </w:rPr>
                            <w:t xml:space="preserve">Technical Report Series No. </w:t>
                          </w:r>
                          <w:r w:rsidR="002965B5">
                            <w:rPr>
                              <w:color w:val="F8FAE8" w:themeColor="background2"/>
                            </w:rPr>
                            <w:t>362</w:t>
                          </w:r>
                        </w:p>
                      </w:txbxContent>
                    </v:textbox>
                  </v:shape>
                  <v:rect id="Rectangle 240" o:spid="_x0000_s1032" style="position:absolute;left:71941;width:3600;height:1069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hHwQAAANwAAAAPAAAAZHJzL2Rvd25yZXYueG1sRE/LisIw&#10;FN0L8w/hCu409TUO1SiDqDju7ExdX5prW2xuahO1/v1kIbg8nPdi1ZpK3KlxpWUFw0EEgjizuuRc&#10;wd/vtv8FwnlkjZVlUvAkB6vlR2eBsbYPPtI98bkIIexiVFB4X8dSuqwgg25ga+LAnW1j0AfY5FI3&#10;+AjhppKjKPqUBksODQXWtC4ouyQ3o+A2nf1s2tN1N06jdHZIq+ne72qlet32ew7CU+vf4pd7rxWM&#10;JmF+OBOOgFz+AwAA//8DAFBLAQItABQABgAIAAAAIQDb4fbL7gAAAIUBAAATAAAAAAAAAAAAAAAA&#10;AAAAAABbQ29udGVudF9UeXBlc10ueG1sUEsBAi0AFAAGAAgAAAAhAFr0LFu/AAAAFQEAAAsAAAAA&#10;AAAAAAAAAAAAHwEAAF9yZWxzLy5yZWxzUEsBAi0AFAAGAAgAAAAhAL8w+EfBAAAA3AAAAA8AAAAA&#10;AAAAAAAAAAAABwIAAGRycy9kb3ducmV2LnhtbFBLBQYAAAAAAwADALcAAAD1AgAAAAA=&#10;" fillcolor="white [3212]" stroked="f" strokeweight="2pt"/>
                  <v:rect id="Rectangle 241" o:spid="_x0000_s1033" style="position:absolute;width:3593;height:1069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fF3cxQAAANwAAAAPAAAAZHJzL2Rvd25yZXYueG1sRI9Ba8JA&#10;FITvBf/D8oTe6ia2UYmuQUoraW9V4/mRfSbB7NuYXTX9991CocdhZr5hVtlgWnGj3jWWFcSTCARx&#10;aXXDlYLD/v1pAcJ5ZI2tZVLwTQ6y9ehhham2d/6i285XIkDYpaig9r5LpXRlTQbdxHbEwTvZ3qAP&#10;sq+k7vEe4KaV0yiaSYMNh4UaO3qtqTzvrkbBNZl/vA3Hy/a5iIr5Z9Emud92Sj2Oh80ShKfB/4f/&#10;2rlWMH2J4fdMOAJy/QMAAP//AwBQSwECLQAUAAYACAAAACEA2+H2y+4AAACFAQAAEwAAAAAAAAAA&#10;AAAAAAAAAAAAW0NvbnRlbnRfVHlwZXNdLnhtbFBLAQItABQABgAIAAAAIQBa9CxbvwAAABUBAAAL&#10;AAAAAAAAAAAAAAAAAB8BAABfcmVscy8ucmVsc1BLAQItABQABgAIAAAAIQDQfF3cxQAAANwAAAAP&#10;AAAAAAAAAAAAAAAAAAcCAABkcnMvZG93bnJldi54bWxQSwUGAAAAAAMAAwC3AAAA+QIAAAAA&#10;" fillcolor="white [3212]" stroked="f" strokeweight="2pt"/>
                </v:group>
                <v:rect id="Rectangle 1" o:spid="_x0000_s1034" style="position:absolute;top:94869;width:75600;height:14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yG7wQAAANoAAAAPAAAAZHJzL2Rvd25yZXYueG1sRE9La8JA&#10;EL4X+h+WKXhrNq34IM0qIq3Y3kwbz0N2moRmZ9PsauK/dwOCp+Hje066HkwjztS52rKClygGQVxY&#10;XXOp4Of743kJwnlkjY1lUnAhB+vV40OKibY9H+ic+VKEEHYJKqi8bxMpXVGRQRfZljhwv7Yz6APs&#10;Sqk77EO4aeRrHM+lwZpDQ4UtbSsq/rKTUXCaLT7fh+P/bprH+eIrb2Z7v2uVmjwNmzcQngZ/F9/c&#10;ex3mw/jKeOXqCgAA//8DAFBLAQItABQABgAIAAAAIQDb4fbL7gAAAIUBAAATAAAAAAAAAAAAAAAA&#10;AAAAAABbQ29udGVudF9UeXBlc10ueG1sUEsBAi0AFAAGAAgAAAAhAFr0LFu/AAAAFQEAAAsAAAAA&#10;AAAAAAAAAAAAHwEAAF9yZWxzLy5yZWxzUEsBAi0AFAAGAAgAAAAhAC3PIbvBAAAA2gAAAA8AAAAA&#10;AAAAAAAAAAAABwIAAGRycy9kb3ducmV2LnhtbFBLBQYAAAAAAwADALcAAAD1AgAAAAA=&#10;" fillcolor="white [3212]" stroked="f" strokeweight="2pt"/>
                <w10:wrap anchorx="page" anchory="page"/>
              </v:group>
            </w:pict>
          </mc:Fallback>
        </mc:AlternateContent>
      </w:r>
      <w:r w:rsidR="004039BC" w:rsidRPr="001303BA">
        <w:rPr>
          <w:noProof/>
          <w:color w:val="2B579A"/>
          <w:shd w:val="clear" w:color="auto" w:fill="E6E6E6"/>
          <w:lang w:eastAsia="en-AU"/>
        </w:rPr>
        <mc:AlternateContent>
          <mc:Choice Requires="wps">
            <w:drawing>
              <wp:anchor distT="0" distB="0" distL="114300" distR="114300" simplePos="0" relativeHeight="251658247" behindDoc="0" locked="1" layoutInCell="1" allowOverlap="1" wp14:anchorId="23F0F7B5" wp14:editId="5E1DA264">
                <wp:simplePos x="0" y="0"/>
                <wp:positionH relativeFrom="page">
                  <wp:posOffset>354330</wp:posOffset>
                </wp:positionH>
                <wp:positionV relativeFrom="page">
                  <wp:posOffset>358775</wp:posOffset>
                </wp:positionV>
                <wp:extent cx="1864360" cy="3963035"/>
                <wp:effectExtent l="19050" t="0" r="2540" b="0"/>
                <wp:wrapNone/>
                <wp:docPr id="9" name="Freeform: Shape 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flipV="1">
                          <a:off x="0" y="0"/>
                          <a:ext cx="1864360" cy="3963035"/>
                        </a:xfrm>
                        <a:custGeom>
                          <a:avLst/>
                          <a:gdLst>
                            <a:gd name="T0" fmla="*/ 0 w 2939"/>
                            <a:gd name="T1" fmla="*/ 0 h 3114"/>
                            <a:gd name="T2" fmla="*/ 1469 w 2939"/>
                            <a:gd name="T3" fmla="*/ 3114 h 3114"/>
                            <a:gd name="T4" fmla="*/ 2939 w 2939"/>
                            <a:gd name="T5" fmla="*/ 0 h 3114"/>
                            <a:gd name="T6" fmla="*/ 0 w 2939"/>
                            <a:gd name="T7" fmla="*/ 0 h 3114"/>
                            <a:gd name="connsiteX0" fmla="*/ 16 w 5002"/>
                            <a:gd name="connsiteY0" fmla="*/ 0 h 10000"/>
                            <a:gd name="connsiteX1" fmla="*/ 0 w 5002"/>
                            <a:gd name="connsiteY1" fmla="*/ 10000 h 10000"/>
                            <a:gd name="connsiteX2" fmla="*/ 5002 w 5002"/>
                            <a:gd name="connsiteY2" fmla="*/ 0 h 10000"/>
                            <a:gd name="connsiteX3" fmla="*/ 16 w 5002"/>
                            <a:gd name="connsiteY3" fmla="*/ 0 h 10000"/>
                            <a:gd name="connsiteX0" fmla="*/ 0 w 10078"/>
                            <a:gd name="connsiteY0" fmla="*/ 0 h 10000"/>
                            <a:gd name="connsiteX1" fmla="*/ 78 w 10078"/>
                            <a:gd name="connsiteY1" fmla="*/ 10000 h 10000"/>
                            <a:gd name="connsiteX2" fmla="*/ 10078 w 10078"/>
                            <a:gd name="connsiteY2" fmla="*/ 0 h 10000"/>
                            <a:gd name="connsiteX3" fmla="*/ 0 w 10078"/>
                            <a:gd name="connsiteY3" fmla="*/ 0 h 10000"/>
                            <a:gd name="connsiteX0" fmla="*/ 2 w 10043"/>
                            <a:gd name="connsiteY0" fmla="*/ 9 h 10000"/>
                            <a:gd name="connsiteX1" fmla="*/ 43 w 10043"/>
                            <a:gd name="connsiteY1" fmla="*/ 10000 h 10000"/>
                            <a:gd name="connsiteX2" fmla="*/ 10043 w 10043"/>
                            <a:gd name="connsiteY2" fmla="*/ 0 h 10000"/>
                            <a:gd name="connsiteX3" fmla="*/ 2 w 10043"/>
                            <a:gd name="connsiteY3" fmla="*/ 9 h 10000"/>
                            <a:gd name="connsiteX0" fmla="*/ 3 w 10007"/>
                            <a:gd name="connsiteY0" fmla="*/ 9 h 10000"/>
                            <a:gd name="connsiteX1" fmla="*/ 7 w 10007"/>
                            <a:gd name="connsiteY1" fmla="*/ 10000 h 10000"/>
                            <a:gd name="connsiteX2" fmla="*/ 10007 w 10007"/>
                            <a:gd name="connsiteY2" fmla="*/ 0 h 10000"/>
                            <a:gd name="connsiteX3" fmla="*/ 3 w 10007"/>
                            <a:gd name="connsiteY3" fmla="*/ 9 h 10000"/>
                            <a:gd name="connsiteX0" fmla="*/ 2 w 10009"/>
                            <a:gd name="connsiteY0" fmla="*/ 0 h 10004"/>
                            <a:gd name="connsiteX1" fmla="*/ 9 w 10009"/>
                            <a:gd name="connsiteY1" fmla="*/ 10004 h 10004"/>
                            <a:gd name="connsiteX2" fmla="*/ 10009 w 10009"/>
                            <a:gd name="connsiteY2" fmla="*/ 4 h 10004"/>
                            <a:gd name="connsiteX3" fmla="*/ 2 w 10009"/>
                            <a:gd name="connsiteY3" fmla="*/ 0 h 10004"/>
                          </a:gdLst>
                          <a:ahLst/>
                          <a:cxnLst>
                            <a:cxn ang="0">
                              <a:pos x="connsiteX0" y="connsiteY0"/>
                            </a:cxn>
                            <a:cxn ang="0">
                              <a:pos x="connsiteX1" y="connsiteY1"/>
                            </a:cxn>
                            <a:cxn ang="0">
                              <a:pos x="connsiteX2" y="connsiteY2"/>
                            </a:cxn>
                            <a:cxn ang="0">
                              <a:pos x="connsiteX3" y="connsiteY3"/>
                            </a:cxn>
                          </a:cxnLst>
                          <a:rect l="l" t="t" r="r" b="b"/>
                          <a:pathLst>
                            <a:path w="10009" h="10004">
                              <a:moveTo>
                                <a:pt x="2" y="0"/>
                              </a:moveTo>
                              <a:cubicBezTo>
                                <a:pt x="-8" y="3333"/>
                                <a:pt x="19" y="6671"/>
                                <a:pt x="9" y="10004"/>
                              </a:cubicBezTo>
                              <a:lnTo>
                                <a:pt x="10009" y="4"/>
                              </a:lnTo>
                              <a:lnTo>
                                <a:pt x="2" y="0"/>
                              </a:lnTo>
                              <a:close/>
                            </a:path>
                          </a:pathLst>
                        </a:custGeom>
                        <a:solidFill>
                          <a:schemeClr val="accent4"/>
                        </a:solidFill>
                        <a:ln>
                          <a:noFill/>
                        </a:ln>
                      </wps:spPr>
                      <wps:style>
                        <a:lnRef idx="0">
                          <a:scrgbClr r="0" g="0" b="0"/>
                        </a:lnRef>
                        <a:fillRef idx="0">
                          <a:scrgbClr r="0" g="0" b="0"/>
                        </a:fillRef>
                        <a:effectRef idx="0">
                          <a:scrgbClr r="0" g="0" b="0"/>
                        </a:effectRef>
                        <a:fontRef idx="minor">
                          <a:schemeClr val="lt1"/>
                        </a:fontRef>
                      </wps:style>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4109F11" id="Freeform: Shape 9" o:spid="_x0000_s1026" style="position:absolute;margin-left:27.9pt;margin-top:28.25pt;width:146.8pt;height:312.05pt;flip:y;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009,10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vDwHgQAAGcPAAAOAAAAZHJzL2Uyb0RvYy54bWysl99v2zYQx98H7H8g9DhgkWQpdmzEKfoD&#10;HQZ0a9FmQ/dIU5QlTCI1krac/vU9HiWF8mKrcesHmRLvvjx+SEp3ty8OdUX2XOlSinUQX0UB4YLJ&#10;rBTbdfDX/dtfbwKiDRUZraTg6+CB6+DF3c8/3bbNis9kIauMKwIiQq/aZh0UxjSrMNSs4DXVV7Lh&#10;AjpzqWpq4FZtw0zRFtTrKpxF0TxspcoaJRnXGp6+cZ3BHernOWfmfZ5rbki1DiA2g1eF1429hne3&#10;dLVVtClK1oVBL4iipqWAQQepN9RQslPl/6TqkimpZW6umKxDmecl4zgHmE0cHc3mU0EbjnMBOLoZ&#10;MOkfJ8v+3H9qPigbum7eSfavBiJh2+jV0GNvNNiQTfuHzGAN6c5InOwhVzXJq7L5G5Yen8CEyAHp&#10;Pgx0+cEQBg/jm3mazGERGPQly3kSJdeWf0hXVsiGwHba/MYltun+nTZueTJoIdyMCFpDBPegktcV&#10;rNQvIYlIS2bLZNmt5WATj2wKksRxemwz82zidL48IZV4ZlaGPK2WemY2ohNq155ZdEJqPrJ5eoKL&#10;kc2TITEphC4N/+wDi+cQ2HUUzY5o9Mb/+MY2wDiC3wnjz2PM54V9WxSdEvfXx0Y8EbhvPhm4v6iT&#10;SHzjSeUxv9byW9yc4Hc57MUN0Dgr/V24UXlqhIuB20N7NvaLgds9Aspp8i3Al1Mb0EeYJlPSvjXE&#10;EE3uFJ8fBj01gu8wqe4znMTiG09i8Xd4RyVa/HDgC0fjtPL38o4mR7iY9ySVi3l3Kxkdf/DOvr6P&#10;v3y98ej1bT9YdtueVD7mbT+E1uGkuo8PladG8B0m1X2Ek1R84/7kYNyQf2z7DIMWfdLBDqLLOqBF&#10;qE1nI0xxGqltijMAhKMA+Ux/C69zl9KAF2Y0550BqO8cP8sZWPnO+DmHyXzbyIDDd8a3Ze/s/rvp&#10;K8ihbfZcYfZsAgLZswoIZM8bd+Abaiw1O1vbJC2keriJSOFaKXKr5Z7fS7QyFqCLvsf12Mt2m5K9&#10;4l98W1tFQLQJ/LoxUSJe4uP5fIHgYHx87J4O+9LOZqRZCV+7ixXk+93Q9/f/TnUcb9/HKqm5W3E7&#10;ecxmByA48mNGq2VVZm/LqrIQsMLhrytF9hToUsa4MH0EI8sKN5KQ1tONZJ9gjm7TclvqQIJuHipu&#10;dSvxkeekzICw26+aqe3GjuOqHtzHdvV68uhgPXPQf6Zv52K9ORZbz/QfnHB8KczgX5dCKtw3R6Aq&#10;0x+S3Nn3KBwAy2IjswcoV5R01R5Up9AopPoSkBYqvXWg/9tRxQNS/S6glFrGaQqH2OBNer2YwY3y&#10;ezZ+DxUMpNYBHATXfG0c2F2jym0BI7lKSMiXUCblpS1hcK1cVN0NVHPQGpWL/j1aPdbHd18BAAD/&#10;/wMAUEsDBBQABgAIAAAAIQC8Ykxg4gAAAAkBAAAPAAAAZHJzL2Rvd25yZXYueG1sTI/NTsMwEITv&#10;SLyDtUjcqANt0hLiVAgJUVEh1B9Ujk5s4oh4HWw3DW/PcoLTajSjmW+L5Wg7NmgfWocCricJMI21&#10;Uy02Ava7x6sFsBAlKtk51AK+dYBleX5WyFy5E270sI0NoxIMuRRgYuxzzkNttJVh4nqN5H04b2Uk&#10;6RuuvDxRue34TZJk3MoWacHIXj8YXX9uj1bAfPr+us6qt/188M+rr8PLwazMkxCXF+P9HbCox/gX&#10;hl98QoeSmCp3RBVYJyBNiTzSzVJg5E9ntzNglYBskWTAy4L//6D8AQAA//8DAFBLAQItABQABgAI&#10;AAAAIQC2gziS/gAAAOEBAAATAAAAAAAAAAAAAAAAAAAAAABbQ29udGVudF9UeXBlc10ueG1sUEsB&#10;Ai0AFAAGAAgAAAAhADj9If/WAAAAlAEAAAsAAAAAAAAAAAAAAAAALwEAAF9yZWxzLy5yZWxzUEsB&#10;Ai0AFAAGAAgAAAAhANNO8PAeBAAAZw8AAA4AAAAAAAAAAAAAAAAALgIAAGRycy9lMm9Eb2MueG1s&#10;UEsBAi0AFAAGAAgAAAAhALxiTGDiAAAACQEAAA8AAAAAAAAAAAAAAAAAeAYAAGRycy9kb3ducmV2&#10;LnhtbFBLBQYAAAAABAAEAPMAAACHBwAAAAA=&#10;" path="m2,c-8,3333,19,6671,9,10004l10009,4,2,xe" fillcolor="#99e0dd [3207]" stroked="f">
                <v:path arrowok="t" o:connecttype="custom" o:connectlocs="373,0;1676,3963035;1864360,1585;373,0" o:connectangles="0,0,0,0"/>
                <w10:wrap anchorx="page" anchory="page"/>
                <w10:anchorlock/>
              </v:shape>
            </w:pict>
          </mc:Fallback>
        </mc:AlternateContent>
      </w:r>
      <w:r w:rsidR="00D868AD">
        <w:rPr>
          <w:noProof/>
          <w:color w:val="2B579A"/>
          <w:shd w:val="clear" w:color="auto" w:fill="E6E6E6"/>
          <w:lang w:eastAsia="en-AU"/>
        </w:rPr>
        <mc:AlternateContent>
          <mc:Choice Requires="wps">
            <w:drawing>
              <wp:anchor distT="0" distB="0" distL="114300" distR="114300" simplePos="0" relativeHeight="251658243" behindDoc="0" locked="1" layoutInCell="1" allowOverlap="1" wp14:anchorId="4B6EC7F5" wp14:editId="73F9D2B3">
                <wp:simplePos x="0" y="0"/>
                <wp:positionH relativeFrom="page">
                  <wp:posOffset>358140</wp:posOffset>
                </wp:positionH>
                <wp:positionV relativeFrom="page">
                  <wp:posOffset>4244340</wp:posOffset>
                </wp:positionV>
                <wp:extent cx="4020185" cy="4651375"/>
                <wp:effectExtent l="0" t="0" r="0" b="0"/>
                <wp:wrapNone/>
                <wp:docPr id="11" name="Freeform: Shape 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4020185" cy="4651375"/>
                        </a:xfrm>
                        <a:custGeom>
                          <a:avLst/>
                          <a:gdLst>
                            <a:gd name="T0" fmla="*/ 2939 w 6467"/>
                            <a:gd name="T1" fmla="*/ 0 h 7482"/>
                            <a:gd name="T2" fmla="*/ 0 w 6467"/>
                            <a:gd name="T3" fmla="*/ 0 h 7482"/>
                            <a:gd name="T4" fmla="*/ 0 w 6467"/>
                            <a:gd name="T5" fmla="*/ 7482 h 7482"/>
                            <a:gd name="T6" fmla="*/ 6467 w 6467"/>
                            <a:gd name="T7" fmla="*/ 7482 h 7482"/>
                            <a:gd name="T8" fmla="*/ 2939 w 6467"/>
                            <a:gd name="T9" fmla="*/ 0 h 7482"/>
                          </a:gdLst>
                          <a:ahLst/>
                          <a:cxnLst>
                            <a:cxn ang="0">
                              <a:pos x="T0" y="T1"/>
                            </a:cxn>
                            <a:cxn ang="0">
                              <a:pos x="T2" y="T3"/>
                            </a:cxn>
                            <a:cxn ang="0">
                              <a:pos x="T4" y="T5"/>
                            </a:cxn>
                            <a:cxn ang="0">
                              <a:pos x="T6" y="T7"/>
                            </a:cxn>
                            <a:cxn ang="0">
                              <a:pos x="T8" y="T9"/>
                            </a:cxn>
                          </a:cxnLst>
                          <a:rect l="0" t="0" r="r" b="b"/>
                          <a:pathLst>
                            <a:path w="6467" h="7482">
                              <a:moveTo>
                                <a:pt x="2939" y="0"/>
                              </a:moveTo>
                              <a:lnTo>
                                <a:pt x="0" y="0"/>
                              </a:lnTo>
                              <a:lnTo>
                                <a:pt x="0" y="7482"/>
                              </a:lnTo>
                              <a:lnTo>
                                <a:pt x="6467" y="7482"/>
                              </a:lnTo>
                              <a:lnTo>
                                <a:pt x="2939" y="0"/>
                              </a:lnTo>
                              <a:close/>
                            </a:path>
                          </a:pathLst>
                        </a:custGeom>
                        <a:solidFill>
                          <a:schemeClr val="accent6">
                            <a:lumMod val="40000"/>
                            <a:lumOff val="60000"/>
                            <a:alpha val="60000"/>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169CAB7" id="Freeform: Shape 11" o:spid="_x0000_s1026" style="position:absolute;margin-left:28.2pt;margin-top:334.2pt;width:316.55pt;height:366.2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467,74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oR0cAQMAAJ0HAAAOAAAAZHJzL2Uyb0RvYy54bWysVdtu2zAMfR+wfxD0OGB1Lk7SBHWKoUWH&#10;Ad0FaPYBiizHxmRJk5Q43dePlGLXSdtsGJYHxxKPKZ5Diry63teS7IR1lVYZHV4MKBGK67xSm4x+&#10;X929v6TEeaZyJrUSGX0Ujl4v3765asxCjHSpZS4sASfKLRqT0dJ7s0gSx0tRM3ehjVBgLLStmYel&#10;3SS5ZQ14r2UyGgymSaNtbqzmwjnYvY1Gugz+i0Jw/7UonPBEZhRi8+Fpw3ONz2R5xRYby0xZ8UMY&#10;7B+iqFml4NDO1S3zjGxt9cxVXXGrnS78Bdd1ooui4iJwADbDwQmbh5IZEbiAOM50Mrn/55Z/2T2Y&#10;bxZDd+Ze8x8OFEka4xadBRcOMGTdfNY55JBtvQ5k94Wt8UugQfZB08dOU7H3hMNmOgBilxNKONjS&#10;6WQ4nk1Q9YQt2s/51vmPQgdXbHfvfExKDm9B0pwoVsO5K0hgUUvIz7uEjObjOWnINJ3ODknsYMMe&#10;bEBKMksvR6eY0RHmZT/jI8zLftIjzMt+gHwXNsbySkjTHgxpvcJu1oOd8Qb3rjv0jFbzHqyvFaRn&#10;0yaAlW1O+F4dkgJvhOEdH4RKMNphBWCGIM2r4SHDgMIMvgKGHCB4/FdgEBrBbe2c9wxSIjhUBjA5&#10;DwalEDzvhxE/OnC10EVO+4elBPrHOpaVYR4lQqr4SpqMhrokZUZD8aGl1jux0gHjUStMSjg5NCE4&#10;8AkgVR8YNW1Rra39N8FZxLSFDs5ac/sfYTEqYPtH5LPoWkdcaifi/UWu4SJ3/FG23mV2Wlb5XSUl&#10;sg4tXdxIS3YMmjHjXCg/DdUjtzV0lrifDuAXZYVtaN5xe/q0zaQp2ckuHNz5DyEdHS1DFSqNocTQ&#10;cSd0OWxsOCzcYq3zR2hyVscZATMNXkptf1HSwHzIqPu5ZVZQIj8paMDzYZqC6j4s0slsBAvbt6z7&#10;FqY4uMqop3Br8PXGxyG0NbbalHDSMCih9AdorkWFLTDEF6M6LGAGBHKHeYVDpr8OqKepuvwNAAD/&#10;/wMAUEsDBBQABgAIAAAAIQAS0nB64AAAAAsBAAAPAAAAZHJzL2Rvd25yZXYueG1sTI/LTsMwEEX3&#10;SPyDNUjsqF3UWkmIU5VHWHUB5bF24yGJiO1gO234e4YV7GY0R3fOLTezHdgRQ+y9U7BcCGDoGm96&#10;1yp4famvMmAxaWf04B0q+MYIm+r8rNSF8Sf3jMd9ahmFuFhoBV1KY8F5bDq0Oi78iI5uHz5YnWgN&#10;LTdBnyjcDvxaCMmt7h196PSIdx02n/vJKtg98elhV/fb91v5uJzvw9vXmNdKXV7M2xtgCef0B8Ov&#10;PqlDRU4HPzkT2aBgLVdEKpAyo4EAmeVrYAciV0LkwKuS/+9Q/QAAAP//AwBQSwECLQAUAAYACAAA&#10;ACEAtoM4kv4AAADhAQAAEwAAAAAAAAAAAAAAAAAAAAAAW0NvbnRlbnRfVHlwZXNdLnhtbFBLAQIt&#10;ABQABgAIAAAAIQA4/SH/1gAAAJQBAAALAAAAAAAAAAAAAAAAAC8BAABfcmVscy8ucmVsc1BLAQIt&#10;ABQABgAIAAAAIQCGoR0cAQMAAJ0HAAAOAAAAAAAAAAAAAAAAAC4CAABkcnMvZTJvRG9jLnhtbFBL&#10;AQItABQABgAIAAAAIQAS0nB64AAAAAsBAAAPAAAAAAAAAAAAAAAAAFsFAABkcnMvZG93bnJldi54&#10;bWxQSwUGAAAAAAQABADzAAAAaAYAAAAA&#10;" path="m2939,l,,,7482r6467,l2939,xe" fillcolor="#dbd9e1 [1305]" stroked="f">
                <v:fill opacity="39321f"/>
                <v:path arrowok="t" o:connecttype="custom" o:connectlocs="1827018,0;0,0;0,4651375;4020185,4651375;1827018,0" o:connectangles="0,0,0,0,0"/>
                <w10:wrap anchorx="page" anchory="page"/>
                <w10:anchorlock/>
              </v:shape>
            </w:pict>
          </mc:Fallback>
        </mc:AlternateContent>
      </w:r>
      <w:r w:rsidR="00D868AD" w:rsidRPr="00D55628">
        <w:rPr>
          <w:noProof/>
          <w:color w:val="2B579A"/>
          <w:shd w:val="clear" w:color="auto" w:fill="E6E6E6"/>
          <w:lang w:eastAsia="en-AU"/>
        </w:rPr>
        <mc:AlternateContent>
          <mc:Choice Requires="wps">
            <w:drawing>
              <wp:anchor distT="0" distB="0" distL="114300" distR="114300" simplePos="0" relativeHeight="251658244" behindDoc="0" locked="1" layoutInCell="1" allowOverlap="1" wp14:anchorId="52150EEB" wp14:editId="69B10E90">
                <wp:simplePos x="0" y="0"/>
                <wp:positionH relativeFrom="page">
                  <wp:posOffset>356235</wp:posOffset>
                </wp:positionH>
                <wp:positionV relativeFrom="page">
                  <wp:posOffset>357505</wp:posOffset>
                </wp:positionV>
                <wp:extent cx="1894205" cy="2007870"/>
                <wp:effectExtent l="0" t="0" r="0" b="0"/>
                <wp:wrapNone/>
                <wp:docPr id="44" name="Freeform: Shape 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4205" cy="200787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blipFill>
                          <a:blip r:embed="rId16"/>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FAA43BA" id="Freeform: Shape 44" o:spid="_x0000_s1026" style="position:absolute;margin-left:28.05pt;margin-top:28.15pt;width:149.15pt;height:158.1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Y3ek36QIAAB8HAAAOAAAAZHJzL2Uyb0RvYy54bWysVdtunDAQfa/U&#10;f7D8WKkB9r4obFQ1ShUpvajZfoAxZkEF27W9y6Zf3xlzCd1m06jqC9jM8fjMGftweXWsK3IQxpZK&#10;JjS6CCkRkquslLuEftvevF1RYh2TGauUFAl9EJZebV6/umx0LCaqUFUmDIEk0saNTmjhnI6DwPJC&#10;1MxeKC0kBHNlauZganZBZlgD2esqmIThImiUybRRXFgLX6/bIN34/HkuuPuc51Y4UiUUuDn/NP6Z&#10;4jPYXLJ4Z5guSt7RYP/AomalhE2HVNfMMbI35R+p6pIbZVXuLriqA5XnJRe+BqgmCk+quS+YFr4W&#10;EMfqQSb7/9LyT4d7/cUgdavvFP9uQZGg0TYeIjixgCFp81Fl0EO2d8oXe8xNjSuhDHL0mj4Mmoqj&#10;Ixw+Rqv1bBLOKeEQg44tV0uvesDifjnfW/dBKJ+KHe6sa5uSwchLmhHJath3Cw3M6wr68yYg0XI2&#10;Jw2ZztaLrokDLBrBpov1khQEX6ewyQgWnkk1/Q3zdJ7ZCIN0zqQCCQby4RlKixHmmQKXI9hJgSDr&#10;rheOFb2W/Cg7MWFEGN7N0HdQK4udQ2WhPdsINYIUgELlz4BBOARPXwQGdRA8fxEY6kewb1VPo313&#10;9A1c6NOrbCiBq5y27dXMYdXIHoekSag/IqSAAR4CjNTqILbKYxyWj1L7nftjAns+Yio5xrZK9Ue4&#10;j/Vv7fO1O0Ilz8Oe2rZPxCtlRdsMrMN3ZagNJRndmbQq9U1ZVVgQjjufAJf7u5u2DnSt+L4W0rWW&#10;akTFHPi5LUptKTGxqFORJdTcZv6AgFU4IxwHVizOYeOv0JWW6xAAimNalT9PUiHNFolfvM+gtaBd&#10;2zhV2QPYjFGtS8NfBQaFMj8pacChE2p/7JkRlFS3EixwHc1maOl+MpsvJzAx40g6jjDJIVVCHYXz&#10;j8P3DmawZK9NuStgp8ifDanegb3lpS/okVVHFlzYt6L7Y6DNj+ce9fhf2/wCAAD//wMAUEsDBAoA&#10;AAAAAAAAIQAolm5SlzQCAJc0AgAUAAAAZHJzL21lZGlhL2ltYWdlMS5qcGf/2P/gABBKRklGAAEC&#10;AQCWAJYAAP/hPxJFeGlmAABJSSoACAAAABEAAAEDAAEAAABcRgAAAQEDAAEAAADULgAAAgEDAAQA&#10;AADaAAAAAwEDAAEAAAABAAAABgEDAAEAAAAFAAAADwECAAsAAADiAAAAEAECABQAAADtAAAAEgED&#10;AAEAAAABAAAAFQEDAAEAAAAEAAAAGgEFAAEAAAABAQAAGwEFAAEAAAAJAQAAHAEDAAEAAAABAAAA&#10;KAEDAAEAAAACAAAAMQECABwAAAARAQAAMgECABQAAAAtAQAAOwECAA0AAABBAQAAaYcEAAEAAABQ&#10;AQAAuAIAAAgACAAIAAgASGFzc2VsYmxhZABIYXNzZWxibGFkIEg0RC01ME1TAGrgFgAQJwAAauAW&#10;ABAnAABBZG9iZSBQaG90b3Nob3AgQ1MzIFdpbmRvd3MAMjAxOTowMjoxOSAxNTowOTo0MQBKYW1l&#10;cyBDYWxkZXIAAAAUAJqCBQABAAAARgIAAJ2CBQABAAAATgIAACKIAwABAAAAAQAAACeIAwABAAAA&#10;ZAAAAACQBwAEAAAAMDIxMAOQAgAUAAAAVgIAAASQAgAUAAAAagIAAAGSCgABAAAAfgIAAAKSBQAB&#10;AAAAhgIAAAWSBQABAAAAjgIAAAaSBQABAAAAlgIAAAmSAwABAAAAAAAAAAqSBQABAAAAngIAAAGg&#10;AwABAAAAAQAAAAKgBAABAAAANgEAAAOgBAABAAAARwEAAA6iBQABAAAApgIAAA+iBQABAAAArgIA&#10;ABCiAwABAAAAAwAAAAWkAwABAAAAVAAAAAAAAAABAAAA+gAAAD8AAAAKAAAAMjAxOS0wMS0xNlQx&#10;MjowMzo1OQAyMDE5LTAxLTE2VDEyOjAzOjU5ABztuT8AAAAIMlJ8KgAAAAgEAAAAAQAAAFIHAADo&#10;AwAAeAAAAAEAAAALiwIAZAAAAAuLAgBkAAAAAAAGAAMBAwABAAAABgAAABoBBQABAAAABgMAABsB&#10;BQABAAAADgMAACgBAwABAAAAAgAAAAECBAABAAAAFgMAAAICBAABAAAA9DsAAAAAAABIAAAAAQAA&#10;AEgAAAABAAAA/9j/4AAQSkZJRgABAgAASABIAAD/7QAMQWRvYmVfQ00AAf/uAA5BZG9iZQBkgAAA&#10;AAH/2wCEAAwICAgJCAwJCQwRCwoLERUPDAwPFRgTExUTExgRDAwMDAwMEQwMDAwMDAwMDAwMDAwM&#10;DAwMDAwMDAwMDAwMDAwBDQsLDQ4NEA4OEBQODg4UFA4ODg4UEQwMDAwMEREMDAwMDAwRDAwMDAwM&#10;DAwMDAwMDAwMDAwMDAwMDAwMDAwMDP/AABEIAKAAmAMBIgACEQEDEQH/3QAEAAr/xAE/AAABBQEB&#10;AQEBAQAAAAAAAAADAAECBAUGBwgJCgsBAAEFAQEBAQEBAAAAAAAAAAEAAgMEBQYHCAkKCxAAAQQB&#10;AwIEAgUHBggFAwwzAQACEQMEIRIxBUFRYRMicYEyBhSRobFCIyQVUsFiMzRygtFDByWSU/Dh8WNz&#10;NRaisoMmRJNUZEXCo3Q2F9JV4mXys4TD03Xj80YnlKSFtJXE1OT0pbXF1eX1VmZ2hpamtsbW5vY3&#10;R1dnd4eXp7fH1+f3EQACAgECBAQDBAUGBwcGBTUBAAIRAyExEgRBUWFxIhMFMoGRFKGxQiPBUtHw&#10;MyRi4XKCkkNTFWNzNPElBhaisoMHJjXC0kSTVKMXZEVVNnRl4vKzhMPTdePzRpSkhbSVxNTk9KW1&#10;xdXl9VZmdoaWprbG1ub2JzdHV2d3h5ent8f/2gAMAwEAAhEDEQA/ADG+w5BqebX5dehZIp6iwEDR&#10;r3fqnXKdg/mMhn2q5n8hSwvSybGVgsvxS/dcGMJpEbn2faunuc3L6HluZX/ScSz7Ba/9H/NKpj5d&#10;GYKKr4DqPZj45ra+usOP83g4txbjWW+31b87rOX6FX+huetDArOy+2uS/JaK/WB3+s+x/pvdb1C9&#10;rMvqm5rLP0mNTi9Gpf8A0f7Taq2bHLDGZyRoxBlR/S/750MXMY80RLFMSBoXH9C/D9BPdeW10iwE&#10;ut3Xv8d1jtI/lenWz/PT0VuteGNeGtcC4Wk+0MHuse/+RU0Od/I/m1UzLW/bLg/+a3FrH9g1g9Jn&#10;9jYxEybR0/BsbZLn2tbbe1vPpna7Gxm/8PmWem+z+R9kr/fQNYMIsWYgR/v5P/QpIFzlppxG/KP/&#10;AKCp/WKWZ4xy2w4bmtq9PT2tJfZj7j9FvUbtt2XX++/9X/m76lJ9b63xv9Rr/ey0cWNP0LR+63/g&#10;/wDA2f8ACoWB0gZWLfTlu99/tc5vDsuyLGNa78yuhtTaq7P8D+qJum5brGOwM1wbZW7+dIgNe/6O&#10;Tt/NxszZ+ss/7TZNdn+h/SV8GaUaOQ3DITUj+98vF/s2ScRqIbxriH8v0mzVY7Zc2fds3t+Nbmv/&#10;AOo9RRyWxm2+kCdz/awDcT6gD2M2N+nvbZs2qucurEy9t4LnVl1d1TAHESHVWM3bvT9u7/SKn1Pq&#10;F9+K6vBaaci5rKrr3OG5lTWCq77MGO/ncn6L3u9PZT+i/wC1NivR5bKchmMZMZQAuv0scpf+rGnk&#10;57loHgnmhGQO3F+9+9/iJcnN6Li22YuVnVVuH02NFlxrI49SzFqvqY+p3/Cb/wDSIr6dnL2uaQHt&#10;tY4Orc0jc22uxvtdXY389Ua8zG6WKMPp+CLcJu37bZYybLQ4fpmUSdtPpNPsu+ndf/o8P9Ch15mT&#10;019mJ05jb6arHO6dmu3BtAsO95fiPY5+Q2i3dk4VX+Bvu/S+v/NoRx5ialhnHSxUZS/wZelcea5Y&#10;AEcxiN98mMf906Dn5dmS7puBb9lyK2l/Us8naMSuN7qKrHe2nL9L9LmZP/aJn6vV+s+p6gukYPQn&#10;W2O6dTa++otrrzrjAdZeXVueyh++3+ji+z1Ln1f8RWs3Ovqow6ukYG+1r3CzLyHB2/ItcQ+ulrXD&#10;1LNt36W3/uRl+n/g8WlauJhZnT+jZDH1OZmMqsyL6zG9hu247dzf3sbp/wCsvb/glXy8R0lcTI8A&#10;jrHg4t+KP+c9v9Y2IcJiJxkJCWokDxRl/hfufoJOo5DG109TxWGymixtwpcJa6i79TzMR2/dur+2&#10;YrtzPzK+tVI5uYxrasZ32zIDK8Z1Z/wrRp0r1HOd/wB7OE3EyM7f/N9Pw+qf9yFn0X0NwMmrJO2t&#10;kgAQXlmQxtN7Ktx2+pRlUdM6hs/7p3LIs6nkmimhzzsx2PrYBp7bBtta79/dX+g9/wD2n/Q/zauY&#10;eXnksxAEe/aQ9PpafN87i5eoyueTpCO5xy9Xrl/eeox5axw3HIssx7XC4zuLLdvq5D2n6FvVMj07&#10;mbv5rpdHTq/p5GSoZ+La67IuptFtIe6fUmxrNfofaKvSzcNrf3MpmZj/APcav01yP24hxcHOD5nd&#10;JmfitHpvWnm9rLbC20z6eQCQ6T2e8e525DmOTyQucKyxERxQrhn6OL5Pn4vmYuW+KwyTEckZYSTp&#10;Pi44XL9/+b4G1dU4g6Oa8NLhWXCwPa0brH42Qxtfr+lX+lux7aMXMqp/T/Z7aPVtrfBYbLqq62l2&#10;gyNvZzw92LgVf2LmZeX/AMdVif6JWstzrcF94AZk1uJlgDQbq2uysPI2D2NuZbS9lm3+cZ/xt3qB&#10;6fbXT1BrmDbVW+1kD9yuyvNx/wDwDKzWqrjETwzjtIH7XUlKXCYnUgj7PF1cZ7XZD6mO3V0+k1rv&#10;3netWLrv+uP/AJv/AID0kkHpzDTlW0O5rdWyf6mRQxJVOOVcf6f/AKH8qaF10v8A7j5n/9CpYxjX&#10;FljIe0lrmu0IcPpNd/KaiY+Xbi2erQ4sfLHEn3AmufR3tfO70tzvT/cWhZivcG+pSQ1jhWGvYY0P&#10;6On0sT32vrc79H0Po36Cp/8Ayx1G271EN3QBZS0U+rXkBhJrsLLHPPq/Z69/2aKse18+6mt+T6P8&#10;36tlit/fsM4iGfH85EdY8eMy6OXP4RnwyM+Uz8XDZ0n7eWMf+hJhjdSxTYDm17mN921urXub/N12&#10;tMuZW5/869m/9Gmtusy84FzvW9J3r3OGvqZFn9Grbt/0bXfaNv5n6oszKx7sW11VupaS3e07mO2m&#10;CWP/ADmo/S+pfYshtjhua2XVzoG2Eba73aO3ek79Jt/kKvz3w+OeEcnLy/wQePHIS+acD+/Ftch8&#10;WyYZnDzgN7cZHBOEv3cg/d/rvQ3Cup7MQ8Y4LXOBibXe7JeDH+k/Qs/kULP62aH57Lq3fpXsL79h&#10;4c87bavb9JmS6tuXt/wb0VteQ3R1dh89ST/b2+5ZPUXFmdY2HN0YYcIP0Gpcpy8JZICcbjiHFAHv&#10;H0R/6TL8U5qWPlpHFOp5D7cpRPqEZ8Upn/mpBtADRoJDWtHidGtY0JWH049Vrqt2jfUaWSQA7Te1&#10;v5rmoFdjmA5Bk1VaXRO5jXf9qmOHu/QOb+l/4H9J/g1sdayN3Tm511Dcy9pqtbv1qDzXdVdk31M/&#10;pDf1Vv6Peyn1f0lu+v8ARqXmPiZx8x7McfFwmpEn+p7n/eOfyfwKGblo58mYw47I4QCIVP2/VxfM&#10;5hsZIG4a8ahRNk8EFUfq3Tm/ZcuyllWVjgsGVhWw51jGte/1a2bfWb6LXu/WMOxmTj/zv82rl1PT&#10;qa5xm5JssOn2gsAraNXNZ6Huyn/merb6Hs/wHqJ+P4h7mQQGPc0Td8P/ADUcx8ChgxTyHmQZQHEI&#10;GHDx/wDjnp/xVDItqd6lFrqbmhwZdWYe3cDW/wBN35jnVuc1bNuR6eRhU0UDbmB2R0/dAY6yr9Wx&#10;cHc5za/SzMT7R0zI3/Q/aVFy50jT26uOgHiTwuizcFtmIKammuzHcytjwYi/HZ6eJfvMNZ+0cai3&#10;Bf7/AOn4nSP9IoviMAZY8g+aInp+98v/AKG2fgE6GXFI1jkY1Z+WR4v/AECcnn+p247ch7MW0XYw&#10;h1FnJNbg19W+dv6ZrHbL/wDhmKlVQ/LfDQ4gECGiXFxMNYxo/PcrOVacm6zItG6y5zrHuGgLnne9&#10;21v0dznLT6PjijCdmODgTuNfpSLGtn0/WrP5mTkWNsw+nv8A8D+u9S/7y1YyE4MAENxUR5/pSYOX&#10;4ea5yU8pPCSZys8Poj6ccOL/ABINPqH1dpqw3241s5FDR6lR928te+nJfW4e1lFFzfsdVn/avIx8&#10;62r9Wqr34DQ4wRPiCF22Mwsw83KyNrMm6sF1DBsrpobRkNwccNd/Nu2bH04/+Cw/slln6XKWCMFj&#10;RDgfko+SyzyifGfklQ7/ACxl6mX4oMXLTgIbTjxaeqNg8J4XTxryel12WcZD2OM/uY7X/aLD/wBv&#10;bP8At5UqH+la8vftIO0k/vtxa67R/W9W1WcepxxGUBj7K7bDS0AEksaHZGW2v/0GqyK/Z/hL1m5D&#10;X3SXvI3OdY9o43vM2PVbHy3Fmljj6YRlM32uXyx/xm/Pn44eUxZSRLJlhARj3PDrOf8Ad4PV/XdM&#10;/WOqvLsvqqdaLNhhxDYc11NzuN359Lkli/ZZ+i8mASYHAHJKSsf6O5W/l9W98cr+bi+Xi4fmc7/S&#10;vNfN7np2r248O3y3wv8A/9Hqb8feXOc4hzqxU4g7CGj6LK939C3f4Sn/AJOyv9NUqmZfZjuvLB6d&#10;hpqpEAt2Cwmx/p1u/mdrPZWz/A/4NaFz6I/SEEgNrsY+do/covbV7nfyOl430/8AtUsfrN4pZkWg&#10;G1wOM2phDWmyx1bmVVbav0bNz/3P5mv/AItQ/E5S9nGBdnJp/wCFZGH4TCH3jIdD+r16/wCWx7uP&#10;dWMm51JcW0YzYdHBue2WNP8AJxqPe5n7+Qz/AEax8j1sW+zHvZstpcWPaeQQuq6HhsrsYbneqzF/&#10;T3vj+cuc7cP+3sk7/wDiKlnfXHpdhya+o0e9t4DL3cfpB9B5/wCNZ/02KT4LLJHHPX9UTWMf1o/z&#10;k/8ADW/HY4jkx6D3Ix9Z/qH5BL/nuh9XM8ZXTfScZtxDsPeWHWn/ADf5tZn1qZ6d9WY36NrfTefB&#10;7Po/51Z/6Cy+m5HUOm5P2jH2yRtex5lrm/uPVnrPUsrqtLaDTVj1B287XOcS4fynLUAkJWA4xMTQ&#10;JFIuldQYMttZd/OAt+fK2M6yrA+q+QAN49A0Y7X6hhtvupY1v8nHrut9Df8Azfs/0awOmdGvvz8a&#10;mpwdY6wbeY0+k5zvzWt/OW99YX7fqxbLQDYa64cNWn7U9zto/Nt/ROZ/24sj4jAx5rFP5ZZIkSr/&#10;AFfyy/vet3fhEoz5fJj+bHCcTG/6/qP/AEGl9V+iXZPTHdRwWlnVab3nEuDy0PFTa3Ow7mOd6fo2&#10;u37cjZ+r5Hp+pZ6KbNyaMvIdfXWcfQNfjvG012j+k1+k4fodt3t9L/B/8Wo/V/p/TsvCprsoFWbc&#10;95o6lW9zbq7Q8jFcxzTtaxrm+n/4J/IVvN9fqHTx1u8tGRjg4/VgYaG20OGN6zfoN/TbqHei3/T1&#10;+krPKVDMDIcHFj019GUXpI/1of8AqRrfEz94xZBjPvSw5zjOn6zDL1Rljh+9jnwtbBfRTm491wmq&#10;qxr3wJ+h72+0fS/SNYrWZ1VtmPZjY4Lm3t2X2WNGrdzbNtdb9357GP8AW/M/wazQQZA5Bg+RRacf&#10;Jv1opfaJiWNJEgB20v8AoN9rmu+ktExiTxHsPLRxIzmAIgG4kn+tHjqJ/wCi13gAEntqV0OLimvH&#10;xqRXMuArofMXZb273eu78zFx6q9+R/3H6dj/APcjI/ShwejFlu/PDW+mwXhhcBWKg62u/KyLvo7M&#10;B9LftNTP+5GNZ6n+DWtjGinfbZVbUbWbK8Z30qqCRbttb9L7Z1B7asvOZ/g2fYsD/tKoMuQSIjDW&#10;VnX939GRbeDAYDjz+nFUZcBP8/f6zFj/ANn/AJTL/cWycS84j6KIyMh9WS91j/0Lr7LPRpvyrS1t&#10;npvu9T9DVt9KihmPhfoqq1yXqPPBn8Cuuz8kUuDsZxY+prKyWHVtptuffVuH0vSdjejb+Z6nqVrj&#10;8uxr8y98aOse4BsAauJ4Cq8lmicufGAdJCfF+joPZ/xv1Tb+K4J+zy2WZHFwmBBHq9cvf/xf1jrd&#10;BZ6tlrSXeswfoyXSGssI9b0me3bZZbXT6tv/ABdf+k9TIAsa0NcNW+0g+I9q1vqzZRVlZFth+jU1&#10;u2dfe/2vj2+z9FtVLqwqb1LJNbT6b3+oztpYPU/6pzlcA1lXn9XNnZhCz6gOED/Vj5f8FvdJxPV6&#10;bm3tI3uqyKXs4O30N7Nn7/vf+kr/ALaSB0C4DNdVvfWLq3NLBDmP9rvZbU787a79FkV/paf+Fq/R&#10;JKl93/p3H6vl9y7/AEq9r/F4f0XT+9D/AEX7Vxvi9vg4fVw/zn93i4vV7n/qV//S7SzBbBLy6W7d&#10;znEucI/mi9zNvr7f8DkVOqz6v+EWN1agMuyGPEuoOO4E9j6T63PkNr/Nsd+Ytu3qeHW+2p2TWy3G&#10;bvuaHDewRq6tjvd+d+kzH/me9UHUU5fUHBzmGh1dFzi07mOY0xsY/wDwnq+1m5V/iF5MeOMSDI5K&#10;/wAbHkgnkMftZZzlCUR7e/Cdf1mOf+ErC6c+vCqa5sWWfprJ7Fwiph/4un/wS21Gdgiys02sFlLx&#10;tfW7UQe3/kVzXVPr1n/abGdPbW2ljiBba3e55B9z9ssaxizn/Xz6wuY4B9DD9E2sq1aT/Kc51bX/&#10;ANZT4s2PFCOONkQFef8AWW5fhubNOWWZjGWQ2QT8v9X5f0V2U32ddu6RiUtvLLXNY9xjbW3V1l74&#10;d/Nbtq2m/VvJBh+RjsE/SYHvP+a9tH/VLL+pORSMrNrseBlXMa9j3mS5oL3Xj+U/c9tj11Jtq4e9&#10;nw7qzg5rIYXLIPrw2Gj8Q+G4RmrFy0qABlKPuShOUv6vyR/uocXpePhtd6U2WvEWXPILyOdvt/R0&#10;1/yGf9Nc/wDXy4fY6agADbbU55HchuRdY8/13WMe5dK67G+jvZETC476/Wj7Rj1gja0vdI4hldFX&#10;8XqvzkxI4tRKXGT309vJ/wCgNn4XhnjyZCYSxw9ugCDCPF7kK/7p0Oh9Mxr+iYmyyyvKNPqDeG+k&#10;8kus9Ot7ffW/b/Nep/Of8GrDulVZGd9styHfZ7LGZWR08Ahr8mtvpDJY7Z/hG+76f6J//FVqHRsp&#10;n2GrFyMU4N+Lj0WVGzm6l2yn7R6W+x38++r81n856f8AxWj9r6dQ91mZfU3U7aCdXP59OxrAPTrZ&#10;uZbZ/wAH6bP8ImTzQyyxYpaQ1Fn0zHBH145f1MnpRDleYwS5nPiiTlyG6gOPHP3Z8UMsdJcWXD+l&#10;/L3OV+udN5uw8y524WtspaAIY0Vltnp1N/0TfXW59Xy7I6RgEu0yKm4x8r8f1G4D/wA1u7Jxqsvp&#10;tj3e976elsWf9c8uvP6ZjZDMgZPoZRY5wJhotqJ2NH0GN/QfQYifVa/GPQDXkZTcVgvsxzaTrU92&#10;zNw7x/Lpv/W6P/CtqkEo+7OjEUAY18lxEWX2ch5LBCcMkiZSx5oyEve9vLLJ6pQ+f0T9rK9EcDGt&#10;rYcgOsNNnq44BhhJDd1eQ3/DY/q1YuX6H/cnEx1C2p1bmFj3NyLi412n3FgZtdl5zp+k/HbYxuPu&#10;b+l6lk4f/CIrMyqyptuQ9mJY5tll9TuKnUF7Oot/lVYl1GR/1n01U+1Mc+142/bLTXV9meSDWIst&#10;wcHK2/zTcev7V1LrFjf5uz7b/wBxsRSHJHWiBx/N3pqw5XLpxY5TGDTFEgyh7k5/P/suP5p/9Ta3&#10;VXV42O81sFddHpsqqBLg0V0tbXXud7n7HZH0vz1yMGfcTquq6wDdXezdvdbZc4OiNxaaw0tb+Z6n&#10;pfQXJ/aKAS1xAIMET3TPhBgfvEtBKWS/+pyHHD/nSyq+Nxyg8vE3KIx1xfvZI+jJ/wBHE9J0jGAq&#10;r2tDjXQXWnn9Jlvrurqd/wATh4Fdv/oXUqn1hr23UWObtL2Obp4Ndp/1arYP1htwKHUUei6tzzZD&#10;xJDnBrXO3Nczd7a2fTVbK6ocy43ZFjXviBBAa0D81jG/RV+ESJEkjUk/965mYiXBwiXphGHCR/hT&#10;/wDHZZE3Sn7eqYZY4tJuY0ugO0c4Mf7X+z3MckidENVmcy8gGrFPqkA/Se33UU/27du//gd6Sb7u&#10;H7z7fEPc4Lr+ra/2M/3T3OA+z7nzdeKv+g//07jgGtLXMd+pPa1ja3kPZY7+bq6PmOacivIdv3fs&#10;XLrs/wAJ/NrRxq3UgMJYXsolwY1tYDhf767aay6qnIbv/Wqqn+my9Z1hcx1ddTv0XpuOLdSQ114P&#10;87hdJf8ApKcL3f0rf6vV8j/DerbZ9mV3BdWzHZtNfpCm1jfSG2oNFlTyxmrrvZv978v9c9X+kVrP&#10;O8PCcf8AvXfzD0jXc7eH8v8A0P8Am3Hs+rvSMa71M3NLaXEuZS9zKpE/R9Xd6jmN/wCDYxWsnrXR&#10;sSj0q7abMYMLRh48ODmn/B+mz9H7vzrLlzfUKMzI6xk1+k+zKda4BgBJ2AxVr9FtPpbff/NLSH1W&#10;obi0i7LcM3JcW1NrANLR9Dc/d+lsr9b9D6jNn+G9P+a/ST2Ig9BbW38bcPEwsrJ1pAArcxnqPeGN&#10;Fj/5qtlr4/TP/M2q3Z1L6w9OsFNuRdWSNzG2kWtc3jdW+z1W2M/4t6P0a/EvwbOl5DvSte9xr1AD&#10;9+2TXaYa3JxrKa30f6X/AAf82tzHqHVOnO6f1GgmypzrGtLXNi1gjLbjvjez1mN+2Y/p/wDo1R+4&#10;Rk4CKidpf1v5ehJGl6ab+TX6F1h3VicO5ja8poDprENsYSKy4NP83ZW5/vYhdb6bT1XPzH3bvSxc&#10;G25mwwRZdbkeg4/vMZXh/Q/PVjo/TcPpeYcih1llha477S07WNBu2MbW1n031s/SPSs2ej1ckmA2&#10;jCcZjVlDBb+7t/T59qGWVSjW4H/SlCI/5vuLZ3VHu2KvtR2Z14osdiYb6qHYZO26twZkvFjXPu91&#10;LsZ/0Lf0m+39FT6SysNmPfj35/UXTh41jr7XSQ217mf0cOb+b7a35Gz/ALT/AKP+cvqR+rW1Zg6e&#10;zDvOLWzqleOzJr0FZArZXkVfR9lX2j27kXLyOn4ttdXXOqMvycV26rCbjlldTvpNuy8PCblV+ox/&#10;6RtFj6K/V/S3V3pkITn6idbr+7ED0sgyjCJRjGpTog68UfmanXP2hd9W8m/Pe5j2OxsinA2hrceo&#10;mxtbDtPtyLabq7LaK6qqsdnp1/zqh0XA+zHO6TmifWqpyQWNJc+std6zWsB99/T7K/teMzZ+lfjZ&#10;eH/3pK/1NtWZ9X+pX0WjKpvxX2syGEua9zHMts3OeG2Nva4/pq7mV3f+BqXVN4zsLJqJa4se3e3l&#10;pb6OTTZP/BvbYnmXBMQr0ys0fL/0FZGFyjUuoqY/f6H/AB2eK/NOIaortvoe0W1Eg+pkVipmFa21&#10;23/J2TTT07qN9u/07/2V/wB309VYxxVSHOfbf9O18h7q7nV2223NPv8AtHVLGV32tt/SVdOp6fjW&#10;/pX5aPTTjuaOqNoa0ACoO4Ff0rbcNlP5zKtn6ra1/wDybbVg/o/s6lg2Odk122MrdbVdFJdoHFv6&#10;V9j2+39BjsdTZZbu/n78Smv9Pf6aXuy4zEDjiANR83D+l/e/rLrA4pVw68U4bfrukY/6uE/k/vtf&#10;NFltlNdYl9heGD+U++1rVi9Yw8LJvfewenL/AE63NgBzKmPfZe4f8Tj+s/8A0l1v/CreeK62U2Vl&#10;9l5qLKgBAZufcPW/fsv22foWM/m3/pPp/o1z/VT6OPfsHtqZ9naeYc5zHZvH+je3p+Jv/wBNXlUp&#10;vKGeL9YDUpRj4/o+n/GkrJhxZocGWPFGzV6SFevJOP6XyOHUyi521j/fBO1zddOf3mrSwfq7flWE&#10;PsbTWxwFrzrtGxmRZp/wNFtbrGfvv9H+dVXoNVb89psANQ2B+4w2HPbIc781uxvvXS9MLzTXRaCL&#10;cqohz3AgnJdYMjKrt42Pd1Bt+JZ/ov0X+DV6fPZalQjYGlDXi+1oQ+Dct6ZGWQ3xSMZSjwcMPTpw&#10;wjk/56mYdOEPSprdVVJLd53OP8p72+11n721JXYHos28loaWu4Jidn8ixJY3uz9z3eM+5fFxdeJv&#10;cEPa9rgj7dcHD+jw+T//1LL4DbyQx7LIDjsBpyrT9DCyMKs/pOps/wC5vSbP0L/57/CWLRxq2BoY&#10;57gSzIGRXaWvsoIZU80ZOTX/AEpzGV7vUs/WK6v0F36WpUS9zb62UPc421Tj5lW1tuQ1o2nC6R/2&#10;n6dVuc/fWz9f/wBJX69n2R58BtdmAGbWsx3tvDWUDbWxr8f31VWOL77siuP1uzJ/S+v/AMEs+R0j&#10;4Tx/+lYPQ8xD0cXh/wBzw7f4P/qP9V7ftONl/Wq2TVh0tOO32sfc55c4T9L06nVNY39xUcvr/UMo&#10;HSqglgrJpaQ4Ma3021se91nos2f6LYr9v1YrxbXfab7Laqmh1ja2bSBG9zbbA63+bb/O+lWiM6Vi&#10;3dGysrJpZjNrY59JY0NdXY4erRS6z6dnpUt/WvVfZ6t12z/Rp5yAyEDrK9NPlrrbVAAFjb/vnnsP&#10;p2ZnWGnDode4QC1oECdGBzn7WN3fmqV1PUunuaLfXxdYaQ9wbI/NZZU70938hbf1azahgWYW5tWR&#10;6psIJDS5rgwNezdG/wBLZs2rR6uWF2Qa76q/tTBZ731lnqOG59d1dh2vZ9oa/exzf5mxGcjERIiZ&#10;WaPD0vrSqvcjrv4f984PS+vZzL24+W85GPkFtL3OANrA9zW7qrfpP/4u36a08rLLOi52a2trH39Q&#10;dYK/pt3NyqatrvU3eo132b37v+oU+k9M6ZkObk4VNRygHuawXGxlLvT9llkWWMr9K5/87/wO+tUX&#10;MbZ9VcWqp/qerk2Fj4jc2u7NynP2n6P6LG3bVHM8VEAiQlGJvQ6frI/9JQESYxNakfZ8smx1XpFm&#10;bT1LpPT2A21dQ9Sqsdqn+2Y/dqbWxv8AmJ/tWH0oDC6fRRkNZpdfZvIe+Nr20ehZT+jqj0/tPvfa&#10;/wDmv1f0kHqAycrqppxmepZ1BuK5jBpuNtFD43f6PeXutVplddLA7GxcbMwWBxsN4H2rLYyRlZOG&#10;fpYlVfp3fYGVW02/ofU/WLPUSMbJBrh4tL1/q7NsQgOGcyZGUYngvg/R9XFP+tLi4P5e29JopsNW&#10;M0t6f9Yse2v0iQfSzK2WBm72/wA47ZfiXPZs9ev7LkKfruPTul5bbWUkHHDrLgHVbbanYdtWUHf9&#10;pr3XejkP/wAEz9P9OpRwMaM1/SS71H4eZVmYdn+krGz1nN2/6bC+zZXt/wAH9pQBt/5tXMcz1W4Z&#10;tDqyY3Nxr3Xenu/M3017NybKxKHhIR/wf5SauaAjOQF8Mhxj+tGfykcX9X/nuhVUxwu9F4ZWGuYH&#10;XaGhtQcMuvN9ztlmC6u37T7v0/pfaKv6RUiUBuTm0MYxzKcZzA6mwu3N2H7XVj5Ng9lfof8AKXVW&#10;M/7X/ZOl/wCCw0PMsZjirFrsL8iQMYWxDhT/ADeRn3N/R/ZunMrryr/zLfslH/aeq1M0VUNooq9Q&#10;2G2gO37g7a+wXN9Zjju+1ZtrWZ+Vv/SU/qWB/wBoU/DRBmBoZaf3PkjFUuI7y12ia/wZZz/0cf8A&#10;rONpdUyXVehU5zmsfQ2Wt/Rbpda3bdk1u+0W/wDEYz8P/hvtKyOpDKymYeFjkbch5r9NsNaH1n9E&#10;19TPoYuNiv8AWo2s9Fj/ALX/AIVb2eC2yuH2V7qywena5gdtstG19L/Vw7GN/wCFxLFV6Vits6vb&#10;d7D9lqZVW9jfTl153WPsoBfTTd6Nfvbjfq+yz9HXT/NpsCY4oTvQY4+nbeK+Zj7ZHBUif5wHi4vV&#10;8sv3HK6ZS7FszKNbSy51LqxoLm0yNjGultWV7vUwbv8ATfql3qY2XctWu9ziBv3i1lnvHD/Srovx&#10;MyD7m3OxrPs1v+lo+x+t+lxfUVbp+PXl0XZbn+n9quudWajNzvUfZvZXVY3ZXd6H0Mr1PTqos9f0&#10;q7avWVvJexmbYz0W0tppsO1mo/TWVU1w535n2fAsbs/4tOEgZGO8qN1+74/4aAI+kAfu/N0yX6jH&#10;/qbo2Pb9syKn/Qsefk4pIWaZzMgkRNj9Pg4j/qUlR/yn+F+1Vei/6u30f//VvWNo9O8vFdtIDbLh&#10;Z/M2vj+YtdXGzqtX+DzMH+e/w/8Ahkuo25HT+lvymEsybngNc/TIYXhlO7Ma32ev6TnejftZZlM9&#10;O66tHtc/HO8EvfVW1zclrWkBh13dIoH6Cqlu39P1C79JT/oqL0raq/sdtWQxpZsvtsDpLTpVttdk&#10;OIsyv0n6X7Z+f/2n/QemoOYlGMLI/Sh/04+r/BafwyeWXNREpykAJkxJJ/Rl+88O8bbN4JDxrvk7&#10;p/e3/SUrsrIvYGXX2XNbq1r3ucP6wa4rpej9O6a/9fuxAWMG9tdrnWAmwu+xsNbzt3+n+sW7t/0P&#10;TV/PqrzsV2PeAWOafTkCWuj9Ha0/mbXfupuOPHEyidLI/vcLrcx8QxYc0MUokylXER/k+P5Xj+n9&#10;Mu6jc6qva1rAHWWPna2TtboPc57/AMxiuZH1WzqGusYabWMgFwd6Z9xhmlu1vu/4xH+quZjUHLZl&#10;PFTba2PBOu4tJY6pjGy+2x3rN9Oln6Sz/BrZxmZvUMr7K/di4ttT32Y7IORta+plAuv/AEjKH23e&#10;/wBHG99fo/0r1EJGEcdk+rWlZM3MjmeCMI+xEAylLx/dk4XSujdTpy25NjDi01NcbbyWu9jq3ua1&#10;rGP/AE2+PUb/AIP89Zv1azsrIyundNeQcegZVrdNXOtou/nP6jrX7P8AjV2V+J0KH0vyrjI22Oqy&#10;MqwANb6bvUfU6/H/AEdXsfu/mq1kM+rDOgdcwc6u429NvJqa9xBdW5wDw172ey2q3Hba6i5n/qyM&#10;ZYcJsESFmyPsTkOSfELqJAjCtJf1ynx8g5LacWuhjcy2tuH9rJkto1b7K9u2t3oO9G67/uL/AKP9&#10;Iqzci236y419Xs6Yy44NLAdJqZXc5uz/AILHdTW9Te6zo2Fl5uUNlrGux8djtJeT6dzx/I2/q+7/&#10;AIez/Qqscy6rp/SaxhWU0Y14tfm22NL3WXNezItsxmM3UttyMn27rrPTr9FlqdlMQZAkDhB4R+9l&#10;6D+9GP8A6Uc/4TDOcPuZTKZyngHEfkwwv1er9/I6MbXdMzGgNfS9uLY5ogtfjub6PuH0f1O2mtn/&#10;ABL1HGra/wDbfTjpD3vaP5GTRsn/ALdpsRGubV1DKw8ncMe6/cHMAc6uxj3Ox72sMep7bH1Ws3e+&#10;q3+osT6zZeV0/rNeTivDH5WG6u1sSC31sqhzXfvfQZZVZ+Ylmx8RAGh4ZSj9JYlvwbLL9dxSMqlj&#10;hIE3wyjHNxf43Bxu7g5deT0/GyrTLzRW77O9m9tznNZobN36sxtrN2dWz/lPGpx8W3/CeqTGL63G&#10;/eW5Nji6u8tD9jvfZmdQsn6T8XHfZZTu/nuoXYlSzPq8H5HRsP0Nz31H7NZX3D3WWDFLf3qMhrfT&#10;rt/7kUZFC2Wve8Mrqew0ghtDnD2PDN1323IE/pKN1eT1r09+y3Ax+k4385nKxXDGIiBWn2MXFzE+&#10;Zn7kv5niEL9MZzycUsXF/V4P1kv9VhQ5l+TXZUyokUk2zjWe+oxfbo+p3t3fm+ozZb/wip1ZLKel&#10;9S6lUz022WZN1TJna2tv2PHZvhu730+1ys9XubSHZGuyg5Txu+lDbH2t3x+dqs/Kp2fVvB6eZD8z&#10;7JjOjmbXNyb/APqXrNs1wE+jih+EfU7kIjjlOtfV9kjbPpeOyjFrljAMVppy3tYGb7KD6fot1Psf&#10;tpst/wC5L/0limx9lmy6wG1z2Gm8NG53ssfkUZFVQa6y5tX2u+nKqq/WPR9LIoqv9G6tWOo21zbT&#10;U0NLSL7mAAbm2ksbkN2/Tr9ZrqL3/wCDv9L/AElSptP6AyeHgjxGh4VvENfcquI6A/Nwf1v7/wAz&#10;gc9zssWeWH5o8BlPWoSnk4cp9qX7mPg4MU/897joNDMhtfqOaAW/ocmsh7Htb7GNdsP6Vte30231&#10;/pf8E/1PTSVKnMDbCZDXvJfY4g+nY4/n5VTPf62n9Pxv1v8A7kfb/wCZST/ax+77lC+39b9791j/&#10;ANIj7t7fvH29v/Kng/zNf+p/d9v2v8n/AJN//9bUYXtiqlnqOJZa2hk1iwQ3fmabf2VbT/5YsfXj&#10;ZX+hfSodUZT9hdW21rsUsrF1vta30n2PzL2/owyr3so9Gy6pldd1fqXen+kQX5lFlZrx22vpsALK&#10;RRc9xtb7t/U2emX5fu/o929+F/3U+nWoZt7si7blsdhY1ZrfUzKgPudUxrKTZa39T9Or6X2eq19j&#10;7/51lNdfpKnzRBEQCPms0enDLX/H4GD4TiyRyzlOEo1Co8UZR9Upx+Xi/qqo6jfbU1mNjsDGn1XO&#10;yHmt7nWgOba3Hqqv2U+iGNx97/8ASfo63+omtzOoenkONFA+zsa+w+rY8+lZuZZkV1tor9RlG231&#10;W+p6v6L+okaHB7AIBsJ9AnRpe79JZjPdr+iynfpaH/4LL/4700XGsDMzFuYSA578V7XaOaXj1Gss&#10;b+9XkY9X/bn7ihHMZIREYkCMRoK7OhLkuXnM5ZQ4sl8fFxZPmj4cTmYvT6OnWetuN99LG2+sQAA1&#10;jmtyG47W7vTa/Fv/AH32P/0i0Mi17a737i2nIvGLa8QJroY4uql3/cjLuyW7f+1HofY/+1ClkYTs&#10;Gb6fROE0PYKbnPZs9UbPs9fo15D8mt9mz7PQxn2n/tLVv9npiws6ymujAfTGOCMX1bHh1j7XN9dz&#10;sjH2uq/TWOd6rGZF/pW/8VbshlkJHEPV/D/0Ftbtw5mLtbhdOxhZadpaQCLAGFtjHepa3169rmf0&#10;hza8fE+nV+m9DEsuejUcBmDfWLaNja3RLQdkO31Fvuq2WN30bHb6Fi9U99V+JWG149VHrPpYAxtl&#10;h9R1QtbXt31VMo/m/oWPt/S/zaE8NwLcrIwmCv0iy001jYyyoMb6tTqm/o/oVWPqs2+pVf8A9cTL&#10;JAqRB31/C5K4AhyumnL6rX0/IttyG13h1WRe5grbTXVXkPrsqqbX6t9fre+2z9F9gqv9Kqu3errs&#10;lvVXZPTnh32TKYWYlZP0CwH0Nv7t2RX6jLP9Jk3eog9QYbrcplT/ANI/IqGPZr9J9WPWw+3/AAT6&#10;nv8AWZ/hMf1VXbbjOx6PsdGVX1FrmOosG57ch+rrRREUVsxdrLca1z6/WxvVsyP0npVq5y8scsZE&#10;iInhA6Q0+fij/Wcv4lDm/cwTwAyhjPuSjHilKc/3DGP6HtssHOxc2zHbnZDcPqNdjMe03tcKb3VF&#10;jPWx8hjXt9Z9fo+tRZ/xn+EVD671kWdNtLYNlNok9x6rrB/0n2LZxOpOHUMpuLlVYNeda1zcWxjs&#10;mv7TWIcwXt9Lp/51dLq6X5Fvp0Uf9qFndQxMvq2LTRdfVT9nf72em4vZe1v2bJaJue1vrtbR6rGf&#10;obfQpzKtnr3+q6OaAMeKXywMTpL9Iw+U/pR/Vs+PkxDJPJjjwe5kjlkL+f8AV5oHT9D/AHQi+qd/&#10;+TshlmQ6iqi0jfW8NcxmS1jbqXus2sqxc91Hp/af+0XUK8bL/wCP2beqYjqbDUXPbYTV6lVFpqDA&#10;5rQyosqd7cvJZVs9P/vPxej4/wDg7VmdK6ZhYNoBnILjYAbdW+pU4Na9lH82x78az6Xvs/0a2cf9&#10;Yy4kuZj1utJJk+o9r6cVn/W2+vd/7DoT5wD5RYHUpycgMgmJ5J1PQCPCPbEvnjGUoy+dyvrRmU3d&#10;IdbjWNtrybbKmWMMg7jTc9v9bYhtzz1HrnRMbDh7cdrcmwHVof6YLmW/yMeqv9N/xlibqOBXmdMx&#10;HtDW5TKGWh5O1prrqbv+0O/k72V47/zLbf8AQ+qqHQv8n9Syrc4/Ym1UFrxkTWfe5kt2fTs9rPoU&#10;+qhihGfXW5f84cDPlkcOGcgOMgemPWcvliP8Z6XKpF1+zGJa8WOOHcRuLHP/AETd7dvvx8hm2nNx&#10;3+y+n/haq1mutZZj031NNdeQxtwYddpc0F9QcfpNrfu9N/8AovTVi65r2HfLKnaOq3D17AR7qsqy&#10;pzmdNrd9C2mp9nVLWfor7cJFYW3Pb7gxtdbdagGQDuropxvzcb+Zs/SNZ+gxasavH2XZHrU2ZGyB&#10;42fB5iWOMsMsUpxE8Z4tPV93xy/nMZ4f35foQ+TL/t2iKbC4McDvcNzamgvtc399tDfc2r/h7/Rx&#10;v+HSWk2h5rezHYyukHdbqGV7j+fkX3O/SXO/0mTbbkPSR4fHVg9nBw/zeXg2+8f1v9l/N/8AU/f/&#10;AOqv/9fbt6h1W2ptePiMdY8NFb33tfXtd7GXbdtPqM3/AKL+cr/WP0OT6CxXPut3E3ZAyA02PNji&#10;x7WiWsLaGfqn2ey39G306rMW39JX+k/SLax3FrRYSXbarLtzQRueGuZ9qYPZ6NH/AGnvuf8A8o2f&#10;9p/8PXG7GquxqKnlzHVVM2W1kB7C4Cx8bg5rq7N36amxvpWKDLyMPe9rD6T7ZyEy9X6cYRj/ANNi&#10;5X4lIYPezxHCcscQ9saxHtyySl6jLi/ybQx8fBtccK1hxbrJbXZjONLLvzv5hu7GqzG/T9P0f0n8&#10;9jf6Ko91OJhZIy8zKuyMhrQ+rH2sNjiA5ldrcTDqpfk3e99dF136Kr/rf6Kr1PHycbCNlttFhuJb&#10;WxlJFj4IY0t9W62mh/2l1VbLdlv6T9JX/MrZ6QD0zpuMS51mRe77Xk3OM2WmQyuy2xx32b66nWe/&#10;/Sqrj5SU85wykQQDx16uH/C/R4vQ3s3O48fLjPH1xl8m8eK/70XGfdbkmvOJZc8ksxKq3B9THP8A&#10;0extjfbbkOn9byfzKvZT6dH86JlAiq6S6qu6htLzA3br6/tGX/6EWOds/wCD/wCPQ+p4r8Xq99dL&#10;/Se71WAkkNd6ZLffo7Zbbg5H6PK2etV6f+Er9isW4vVLW/Z68G5r2uZDX+nXW0McyxsX73V2V7Wf&#10;o34/rKCOKcyBCJlrRA14P5er1NqWTHCPFOcYROxkRFOa6X5mY1xkb2Uz5Cmrd/0rnqtRZW/0nOE+&#10;ri07/MsNldv/AFaM7BzKrrrMi6qpr7BafTa65w9bdsbL7MNjvSbTsQbOm5eO9m3Ix7K9jjVaGWAO&#10;Y9/q7mV7/wDBu/Q+l6n8hSY+Q5mcbjjv9D5o/Nj9E+v78Wvk+I8njPDkzCJqM/lmfRkHHCXpj+k1&#10;LKMgY1BoItuh1Bxwdtvq0NPT/tdbnbqvSbhenZZ67qWU3enZ63+CVp+F1OjHsLsJ7LLGtqc+iyt5&#10;x8Vxb7KqS+vIbZbX/h3M/SXel/g6Ka1q4+Hj4F1gAFt1bQ/NuIANtzdrW1Oa3210V3vqxmU/yLLP&#10;0lv6RZPTszNp6ljdRznh3Tutev8AZ2wd4ZWfTvdbLW+7Ox3Pza/3/wBEp8nLwxCMcgM5UMuUxPD7&#10;OHi9Ij+//h/5thx83l5g5JYeGOOBOPDxxJObNGPFLi9UeGDXsw8ibaxhX10emXD2sr2MczGZRZV6&#10;1lf81ZSx9WxGutLbnXZNTsfLrAr6pjvG3ZbW1n63U/8AmrqGMupbfZRZZsw78LJ/mq10DQd7cO0B&#10;zqr66t409m85VrP5Vf6D1qv+NVXqdQsa7MY5tVtYBvscN3sZuOPkuH7vT3W215n+n6Fl9Qp/wFCf&#10;l5CNzGMk+3GPzH5jPilL/B4faWcv8TMhi92MYnNKYiI8Q4Rj4IiMuLi9fue85FgFLbbHA/q2RVa4&#10;AS4ttazHexjfz7HtfkOrrb73vqWhjZGP02oDMcBlWO9a+pvvLXOA2Uuc32N9KhtVPvcz1NnqpYeD&#10;h1PbkU4zaLhLNr3Os9F7C6qyhjXvsrq+z2+rV+g/63+isVbEufiAgUWPzdJlj3O3EN9X3NZse19/&#10;qXetTd6OT6n6S+n/AAOWTxXGj6dwfTLy/SdRr49Fo3BjDfj1Q1lhcyqGUgWYtOaMh1b8X7O17sq+&#10;z07asj9BkUerQr/TOoYL8quy8Puda70K8lzIxmmwMf8AZcVlzvtLftLH1/r12NX9tf8Ao/0VXp0K&#10;i+h7GjBdBnbfltEFsQGYWEdvsd7aftF+39F/gmfq9qDlVPtohp95ORlAnndUfSx/7W9lf+Yn3xaH&#10;rpY/6SKvq2asTBZiNe7bjW4wfVZk1BoeBQ51EvYAa8huyn+bvqtV3o7je66i0MZlm9ouaGw1oNdN&#10;FG1s2fzdeO9t7N/6LL+00rPukZeS6sDZ61d+OD9F9mUyvIxp/wCCxrPXy7f+Kq/ctVro/pVZNtjS&#10;TVh47A9zuXO3ZF253/CWvc3/AK7kq9yGeQyVI3AxlkIPy46h7nE5/wAU5aE8JmAPcJx4+ID15I5M&#10;2OHt8X7v6SY3jKzKtNtDHg1V9msB3l3/ABr2M/S2f+i0kLDadzo1cypwHxcBjt/6VySoe5O/cs+5&#10;fHxdW57MODg4R7dcHDXp4e3+K//Q2Xv9ai+4auNe5+06Fzg3FrsaD7vs76/5j/uFkfacT9H6laPG&#10;/NspJ2sDnAvPDWViHW/1a660zWfRq0Atdjt1bD3gvDmvcPo49O2r9Uw2/wCD/WL/ANIgdQvZjY1g&#10;e6HZO66492Y4Pqhn9bJe31P+Lrr/ANKlmzjFkz5T+hjxY4R7zlLLPh/6DQwctLNi5bCDpPLmzZZf&#10;1IRw4+L/AKX+G0Mh7+q9WrqqGxjSxlLT+bvmnFa7/iqXXZd3/C271sZT6X2u2CKhDKwP3GD06vpf&#10;8G1Z/QKix9mXd7LK2mx3ldkfoq6/+sY/qM/6wr1ltOuoj7v4KL4ZGRGTNLWUzV/3fml/hTZ/jOSI&#10;OPBGoxxx4q8/TAf4MYuT9Yva+rO5211ZJ8SKw7CzP/Aa7XLVwrzdgCskl+GRU6DzWZONZ/Z2vo/s&#10;VKr1AMswseyA5tVtlDxzLbA3IYDP723IVLoWS3FsZXc79HXuw8l3fYCBVd/ZZ9mylWOT7vz0idI8&#10;fq/2eb1/8yTcjD738NgBrPgHCf8AWYvR/wA/hb+dkUUVh+Q3fTa2mp4A8brqmuY8/wA1Z7v0dv8A&#10;pP539C96rjJyOnP9ECu1rXetjWvbO0uHsyaNfz27P0dnqM9Wv+b9WlaOZh0v9TCzq99NuPbTfWIk&#10;t9av3V7v8JX/ADuO/wD0mxYAz6cADpvX5NuPLsbKEsbfUTPq1Wend7Lv+1FP87j5Xrfn2XVq7izH&#10;DkyGYMsEskwaHH7eT+c4uGP7/H63N5nkzzOHD7J4OcxYsZ/d9zD/ADXD/wBTnjT5NV1mHT06l5bl&#10;dWsa0v1JZW7e31j/AMVjDNzX/wDoOtLqmFTn4P2So/ZW0urfgWQSKHUj08Q7BO6r0v1bIb+5Z6n+&#10;DVLo1j+oX3dcsYWUlpxun7m7dwO0ZmVXW4bq6W11UdPxvd/Nev8Ay1qSNvu05n/vykwx90ZMuQfz&#10;5+U/o4o+nHFZnn919jl8UteWjxSl+9nn6p21MazqNVTDmgdOy8dr9tw2XNAirHxMgOZublYbPXuZ&#10;7/0/2X1aP8HUptue14uYz0Hlzg6guDzTayK8nDscI9T0Xf2MrDtou/m703UT7HNPP6KrTvta7Ku/&#10;6eRUhVWFte+0ltQDK8p2jWsa39Fh9UsP/dTd9g6h/wCa23Gv/wC85LlcYxwlMEmBnKBvX9Xi/UQP&#10;+D7X+IjnMoz5Y8vwiGWOKGbGY+n9fm/pOTF/1T3v/DmtcW9Od+r2NbW9o+yYjg+w3Nbtx68Kks/S&#10;ftXCsdj4Ff8A3L6bb02+7f8AZr7q7DndULjWTiUNbo9wdZkwfztrQ3Cqdsd7P5zYrbHZOKbGFoY9&#10;pP0gC6uwB1Jspf8A4K70bLaPWr/wNiD+kqDTQ9ldsGwWOg+hQCGPz/Td7X2+p+rdKof/AEnO/S/0&#10;fDuTcnIcsZHJOAl+7RkOL+9w/Mvh8T5qcYY8Z4J0ZZskxExhGPzSHF8sf05cX9xpZvTDiusJyMk5&#10;BuDrXFzWe51VVrv1dlfot2/RZW9lmyr9Eq2FZZXk+lcRvZU0VuaI9Strnvttb/oX7rGNyKGf8Z/M&#10;2VrSz2sNQ9Nvp1+ozawuLyB9np27rH7rLX/6S1/85Z+kWdZQy1u1x4O5rmu2ua4cPrf+a/8A1emj&#10;kMeflaiIwycWThmB+7lnGMJf1eH0rcvxjLyvxCQlKWXlpQw3D9KPHgxT93EP0Z8UuKUPkmvRh23Y&#10;+NdSWm/Ea/Dsqsc5rHih9lVFgsY2z08iul2xr31W76b3s/RqYx7sMXm9zA3O9KPT3bGW1OPp477L&#10;Ic/7TVZ+iu2Us+0Y32f0/wBNUmxqciuypjc65rcnKYyyBRzZVd7v6P8ASfbjY9f/AKsV4eo97+m9&#10;RDcinIrcWXBoZ6lYLa8im2tvtZk0erU/1af0dn85+htpWbm5XmOXE5y4TAXGfCbkIZP8X952cPPc&#10;vzXBGBNzuePijw2cUv8A0Bh0uBduOo9ShpHl6ouP/tuko9CFxbWLCX3MyRS9x5c6gZdXqH/jPT9R&#10;JR8P6i7HzcH/ADmxxfruD+px/wDcP//Z/+1CfFBob3Rvc2hvcCAzLjAAOEJJTQQEAAAAAABQHAFa&#10;AAMbJUccAVoAAxslRxwCAAACAAQcAlAADEphbWVzIENhbGRlchwCNwAIMjAxOTAxMTYcAjwACzAw&#10;MDAwMCswMDAwHAI4AAYxMjAzNTk4QklNBCUAAAAAABBRaMH6SSOuZcUwpyOPzsikOEJJTQQvAAAA&#10;AABKOQABAEgAAABIAAAAAAAAAAAAAADQAgAAQAIAAAAAAAAAAAAAGAMAAGQCAAAAAcADAACwBAAA&#10;AQAPJwEAcABnAAAAAABDAHQAcgA4QklNA+0AAAAAABAAleyYAAEAAgCV7JgAAQACOEJJTQQmAAAA&#10;AAAOAAA+5aqIPp3jsT+AAAA4QklNBA0AAAAAAAQAAAAeOEJJTQQZAAAAAAAEAAAAHjhCSU0D8wAA&#10;AAAACQAAAAAAAAAAAQA4QklNBAoAAAAAAAEAADhCSU0nEAAAAAAACgABAAAAAAAAAAI4QklNA/UA&#10;AAAAAEgAL2ZmAAEAbGZmAAYAAAAAAAEAL2ZmAAEAoZmaAAYAAAAAAAEAMgAAAAEAWgAAAAYAAAAA&#10;AAEANQAAAAEALQAAAAYAAAAAAAE4QklNA/gAAAAAAHAAAP////////////////////////////8D&#10;6AAAAAD/////////////////////////////A+gAAAAA/////////////////////////////wPo&#10;AAAAAP////////////////////////////8D6AAAOEJJTQQIAAAAAAAQAAAAAQAAAkAAAAJAAAAA&#10;ADhCSU0EHgAAAAAABAAAAAA4QklNBBoAAAAAA0sAAAAGAAAAAAAAAAAAAAFHAAABNgAAAAsAQQBD&#10;AEkAIABhAHIAdAB3AG8AcgBrAAAAAQAAAAAAAAAAAAAAAAAAAAAAAAABAAAAAAAAAAAAAAE2AAAB&#10;RwAAAAAAAAAAAAAAAAAAAAABAAAAAAAAAAAAAAAAAAAAAAAAABAAAAABAAAAAAAAbnVsbAAAAAIA&#10;AAAGYm91bmRzT2JqYwAAAAEAAAAAAABSY3QxAAAABAAAAABUb3AgbG9uZwAAAAAAAAAATGVmdGxv&#10;bmcAAAAAAAAAAEJ0b21sb25nAAABRwAAAABSZ2h0bG9uZwAAATYAAAAGc2xpY2VzVmxMcwAAAAFP&#10;YmpjAAAAAQAAAAAABXNsaWNlAAAAEgAAAAdzbGljZUlEbG9uZwAAAAAAAAAHZ3JvdXBJRGxvbmcA&#10;AAAAAAAABm9yaWdpbmVudW0AAAAMRVNsaWNlT3JpZ2luAAAADWF1dG9HZW5lcmF0ZWQAAAAAVHlw&#10;ZWVudW0AAAAKRVNsaWNlVHlwZQAAAABJbWcgAAAABmJvdW5kc09iamMAAAABAAAAAAAAUmN0MQAA&#10;AAQAAAAAVG9wIGxvbmcAAAAAAAAAAExlZnRsb25nAAAAAAAAAABCdG9tbG9uZwAAAUcAAAAAUmdo&#10;dGxvbmcAAAE2AAAAA3VybFRFWFQAAAABAAAAAAAAbnVsbFRFWFQAAAABAAAAAAAATXNnZVRFWFQA&#10;AAABAAAAAAAGYWx0VGFnVEVYVAAAAAEAAAAAAA5jZWxsVGV4dElzSFRNTGJvb2wBAAAACGNlbGxU&#10;ZXh0VEVYVAAAAAEAAAAAAAlob3J6QWxpZ25lbnVtAAAAD0VTbGljZUhvcnpBbGlnbgAAAAdkZWZh&#10;dWx0AAAACXZlcnRBbGlnbmVudW0AAAAPRVNsaWNlVmVydEFsaWduAAAAB2RlZmF1bHQAAAALYmdD&#10;b2xvclR5cGVlbnVtAAAAEUVTbGljZUJHQ29sb3JUeXBlAAAAAE5vbmUAAAAJdG9wT3V0c2V0bG9u&#10;ZwAAAAAAAAAKbGVmdE91dHNldGxvbmcAAAAAAAAADGJvdHRvbU91dHNldGxvbmcAAAAAAAAAC3Jp&#10;Z2h0T3V0c2V0bG9uZwAAAAAAOEJJTQQoAAAAAAAMAAAAAT/wAAAAAAAAOEJJTQQUAAAAAAAEAAAA&#10;AThCSU0EDAAAAAA8EAAAAAEAAACYAAAAoAAAAcgAAR0AAAA79AAYAAH/2P/gABBKRklGAAECAABI&#10;AEgAAP/tAAxBZG9iZV9DTQAB/+4ADkFkb2JlAGSAAAAAAf/bAIQADAgICAkIDAkJDBELCgsRFQ8M&#10;DA8VGBMTFRMTGBEMDAwMDAwRDAwMDAwMDAwMDAwMDAwMDAwMDAwMDAwMDAwMDAENCwsNDg0QDg4Q&#10;FA4ODhQUDg4ODhQRDAwMDAwREQwMDAwMDBEMDAwMDAwMDAwMDAwMDAwMDAwMDAwMDAwMDAwM/8AA&#10;EQgAoACYAwEiAAIRAQMRAf/dAAQACv/EAT8AAAEFAQEBAQEBAAAAAAAAAAMAAQIEBQYHCAkKCwEA&#10;AQUBAQEBAQEAAAAAAAAAAQACAwQFBgcICQoLEAABBAEDAgQCBQcGCAUDDDMBAAIRAwQhEjEFQVFh&#10;EyJxgTIGFJGhsUIjJBVSwWIzNHKC0UMHJZJT8OHxY3M1FqKygyZEk1RkRcKjdDYX0lXiZfKzhMPT&#10;dePzRieUpIW0lcTU5PSltcXV5fVWZnaGlqa2xtbm9jdHV2d3h5ent8fX5/cRAAICAQIEBAMEBQYH&#10;BwYFNQEAAhEDITESBEFRYXEiEwUygZEUobFCI8FS0fAzJGLhcoKSQ1MVY3M08SUGFqKygwcmNcLS&#10;RJNUoxdkRVU2dGXi8rOEw9N14/NGlKSFtJXE1OT0pbXF1eX1VmZ2hpamtsbW5vYnN0dXZ3eHl6e3&#10;x//aAAwDAQACEQMRAD8AMb7DkGp5tfl16FkinqLAQNGvd+qdcp2D+YyGfarmfyFLC9LJsZWCy/FL&#10;91wYwmkRufZ9q6e5zcvoeW5lf9JxLPsFr/0f80qmPl0ZgoqvgOo9mPjmtr66w4/zeDi3FuNZb7fV&#10;vzus5foVf6G560MCs7L7a5L8lor9YHf6z7H+m91vUL2sy+qbmss/SY1OL0al/wDR/tNqrZscsMZn&#10;JGjEGVH9L/vnQxcxjzREsUxIGhcf0L8P0E915bXSLAS63de/x3WO0j+V6dbP89PRW614Y14a1wLh&#10;aT7Qwe6x7/5FTQ538j+bVTMtb9suD/5rcWsf2DWD0mf2NjETJtHT8Gxtkufa1tt7W8+mdrsbGb/w&#10;+ZZ6b7P5H2Sv99A1gwixZiBH+/k/9CkgXOWmnEb8o/8AoKn9YpZnjHLbDhua2r09Pa0l9mPuP0W9&#10;Ru23Zdf77/1f+bvqUn1vrfG/1Gv97LRxY0/QtH7rf+D/AMDZ/wAKhYHSBlYt9OW733+1zm8Oy7Is&#10;Y1rvzK6G1Nqrs/wP6om6blusY7AzXBtlbv50iA17/o5O383GzNn6yz/tNk12f6H9JXwZpRo5DcMh&#10;NSP73y8X+zZJxGohvGuIfy/SbNVjtlzZ92ze341ua/8A6j1FHJbGbb6QJ3P9rANxPqAPYzY36e9t&#10;mzaq5y6sTL23gudWXV3VMAcRIdVYzdu9P27v9IqfU+oX34rq8FppyLmsquvc4bmVNYKrvswY7+dy&#10;fove709lP6L/ALU2K9HlspyGYxkxlAC6/Sxyl/6saeTnuWgeCeaEZA7cX7373+Ilyc3ouLbZi5Wd&#10;VW4fTY0WXGsjj1LMWq+pj6nf8Jv/ANIivp2cva5pAe21jg6tzSNzba7G+11djfz1RrzMbpYow+n4&#10;Itwm7fttljJstDh+mZRJ20+k0+y76d1/+jw/0KHXmZPTX2YnTmNvpqsc7p2a7cG0Cw73l+I9jn5D&#10;aLd2ThVf4G+79L6/82hHHmJqWGcdLFRlL/Bl6Vx5rlgARzGI33yYx/3ToOfl2ZLum4Fv2XIraX9S&#10;zydoxK43uoqsd7acv0v0uZk/9omfq9X6z6nqC6Rg9CdbY7p1Nr76i2uvOuMB1l5dW57KH77f6OL7&#10;PUufV/xFazc6+qjDq6Rgb7WvcLMvIcHb8i1xD66WtcPUs23fpbf+5GX6f+DxaVq4mFmdP6NkMfU5&#10;mYyqzIvrMb2G7bjt3N/exun/AKy9v+CVfLxHSVxMjwCOseDi34o/5z2/1jYhwmInGQkJaiQPFGX+&#10;F+5+gk6jkMbXT1PFYbKaLG3ClwlrqLv1PMxHb926v7Ziu3M/Mr61Ujm5jGtqxnfbMgMrxnVn/CtG&#10;nSvUc53/AHs4TcTIzt/830/D6p/3IWfRfQ3Ayask7a2SABBeWZDG03sq3Hb6lGVR0zqGz/uncsiz&#10;qeSaKaHPOzHY+tgGntsG21rv391f6D3/APaf9D/Nq5h5eeSzEAR79pD0+lp83zuLl6jK55OkI7nH&#10;L1euX956jHlrHDcciyzHtcLjO4st2+rkPafoW9UyPTuZu/mul0dOr+nkZKhn4trrsi6m0W0h7p9S&#10;bGs1+h9oq9LNw2t/cymZmP8A9xq/TXI/biHFwc4Pmd0mZ+K0em9aeb2stsLbTPp5AJDpPZ7x7nbk&#10;OY5PJC5wrLERHFCuGfo4vk+fi+Zi5b4rDJMRyRlhJOk+Ljhcv3/5vgbV1TiDo5rw0uFZcLA9rRus&#10;fjZDG1+v6Vf6W7Htoxcyqn9P9nto9W2t8FhsuqrraXaDI29nPD3YuBV/YuZl5f8Ax1WJ/olay3Ot&#10;wX3gBmTW4mWANBura7Kw8jYPY25ltL2Wbf5xn/G3eoHp9tdPUGuYNtVb7WQP3K7K83H/APAMrNaq&#10;uMRPDOO0gftdSUpcJidSCPs8XVxntdkPqY7dXT6TWu/ed61Yuu/64/8Am/8AgPSSQenMNOVbQ7mt&#10;1bJ/qZFDElU45Vx/p/8AofypoXXS/wDuPmf/0KljGNcWWMh7SWua7Qhw+k138pqJj5duLZ6tDix8&#10;scSfcCa59He187vS3O9P9xaFmK9wb6lJDWOFYa9hjQ/o6fSxPfa+tzv0fQ+jfoKn/wDLHUbbvUQ3&#10;dAFlLRT6teQGEmuwssc8+r9nr3/Zoqx7Xz7qa35Po/zfq2WK39+wziIZ8fzkR1jx4zLo5c/hGfDI&#10;z5TPxcNnSft5Yx/6EmGN1LFNgObXuY33bW6te5v83Xa0y5lbn/zr2b/0aa26zLzgXO9b0nevc4a+&#10;pkWf0atu3/Rtd9o2/mfqizMrHuxbXVW6lpLd7TuY7aYJY/8AOaj9L6l9iyG2OG5rZdXOgbYRtrvd&#10;o7d6Tv0m3+Qq/PfD454RycvL/BB48chL5pwP78W1yHxbJhmcPOA3txkcE4S/dyD93+u9DcK6nsxD&#10;xjgtc4GJtd7sl4Mf6T9Cz+RQs/rZofnsurd+lewvv2Hhzzttq9v0mZLq25e3/BvRW15DdHV2Hz1J&#10;P9vb7lk9RcWZ1jYc3Rhhwg/QalynLwlkgJxuOIcUAe8fRH/pMvxTmpY+WkcU6nkPtylE+oRnxSmf&#10;+akG0ANGgkNa0eJ0a1jQlYfTj1Wuq3aN9RpZJADtN7W/muagV2OYDkGTVVpdE7mNd/2qY4e79A5v&#10;6X/gf0n+DWx1rI3dObnXUNzL2mq1u/WoPNd1V2TfUz+kN/VW/o97KfV/SW76/wBGpeY+JnHzHsxx&#10;8XCakSf6nuf945/J/AoZuWjnyZjDjsjhAIhU/b9XF8zmGxkgbhrxqFE2TwQVR+rdOb9ly7KWVZWO&#10;CwZWFbDnWMa17/VrZt9Zvote79Yw7GZOP/O/zauXU9OprnGbkmyw6faCwCto1c1noe7Kf+Z6tvoe&#10;z/Aeon4/iHuZBAY9zRN3w/8ANRzHwKGDFPIeZBlAcQgYcPH/AOOen/FUMi2p3qUWupuaHBl1Zh7d&#10;wNb/AE3fmOdW5zVs25Hp5GFTRQNuYHZHT90BjrKv1bFwdznNr9LMxPtHTMjf9D9pUXLnSNPbq46A&#10;eJPC6LNwW2Ygpqaa7MdzK2PBiL8dnp4l+8w1n7RxqLcF/v8A6fidI/0ii+IwBljyD5oien73y/8A&#10;obZ+AToZcUjWORjVn5ZHi/8AQJyef6nbjtyHsxbRdjCHUWck1uDX1b52/pmsdsv/AOGYqVVD8t8N&#10;DiAQIaJcXEw1jGj89ys5VpybrMi0brLnOse4aAued73bW/R3OctPo+OKMJ2Y4OBO41+lIsa2fT9a&#10;s/mZORY2zD6e/wDwP671L/vLVjITgwAQ3FRHn+lJg5fh5rnJTyk8JJnKzw+iPpxw4v8AEg0+ofV2&#10;mrDfbjWzkUNHqVH3by176cl9bh7WUUXN+x1Wf9q8jHzrav1aqvfgNDjBE+IIXbYzCzDzcrI2sybq&#10;wXUMGyumhtGQ3Bxw13827ZsfTj/4LD+yWWfpcpYIwWNEOB+Sj5LLPKJ8Z+SVDv8ALGXqZfigxctO&#10;AhtOPFp6o2DwnhdPGvJ6XXZZxkPY4z+5jtf9osP/AG9s/wC3lSof6Vry9+0g7ST++3FrrtH9b1bV&#10;Zx6nHEZQGPsrtsNLQASSxodkZba//QarIr9n+EvWbkNfdJe8jc51j2jje8zY9VsfLcWaWOPphGUz&#10;fa5fLH/Gb8+fjh5TFlJEsmWEBGPc8Os5/wB3g9X9d0z9Y6q8uy+qp1os2GHENhzXU3O43fn0uSWL&#10;9ln6LyYBJgcAckpKx/o7lb+X1b3xyv5uL5eLh+Zzv9K8183uenavbjw7fLfC/wD/0epvx95c5ziH&#10;OrFTiDsIaPosr3f0Ld/hKf8Ak7K/01SqZl9mO68sHp2GmqkQC3YLCbH+nW7+Z2s9lbP8D/g1oXPo&#10;j9IQSA2uxj52j9yi9tXud/I6XjfT/wC1Sx+s3ilmRaAbXA4zamENabLHVuZVVtq/Rs3P/c/ma/8A&#10;i1D8TlL2cYF2cmn/AIVkYfhMIfeMh0P6vXr/AJbHu491YybnUlxbRjNh0cG57ZY0/wAnGo97mfv5&#10;DP8ARrHyPWxb7Me9my2lxY9p5BC6roeGyuxhud6rMX9Pe+P5y5ztw/7eyTv/AOIqWd9cel2HJr6j&#10;R723gMvdx+kH0Hn/AI1n/TYpPgsskcc9f1RNYx/Wj/OT/wANb8djiOTHoPcjH1n+ofkEv+e6H1cz&#10;xldN9Jxm3EOw95Ydaf8AN/m1mfWpnp31Zjfo2t9N58Hs+j/nVn/oLL6bkdQ6bk/aMfbJG17HmWub&#10;+49Wes9Syuq0toNNWPUHbztc5xLh/KctQCQlYDjExNAkUi6V1Bgy21l384C358rYzrKsD6r5AA3j&#10;0DRjtfqGG2+6ljW/yceu630N/wDN+z/RrA6Z0a+/PxqanB1jrBt5jT6TnO/Na385b31hft+rFstA&#10;Nhrrhw1aftT3O2j8239E5n/biyPiMDHmsU/llkiRKv8AV/LL+963d+ESjPl8mP5scJxMb/r+o/8A&#10;QaX1X6Jdk9Md1HBaWdVpvecS4PLQ8VNrc7DuY53p+ja7ftyNn6vken6lnops3Joy8h19dZx9A1+O&#10;8bTXaP6TX6Th+h23e30v8H/xaj9X+n9Oy8KmuygVZtz3mjqVb3NurtDyMVzHNO1rGub6f/gn8hW8&#10;31+odPHW7y0ZGODj9WBhobbQ4Y3rN+g39Nuod6Lf9PX6Ss8pUMwMhwcWPTX0ZRekj/Wh/wCpGt8T&#10;P3jFkGM+9LDnOM6frMMvVGWOH72OfC1sF9FObj3XCaqrGvfAn6Hvb7R9L9I1itZnVW2Y9mNjgube&#10;3ZfZY0at3Ns211v3fnsY/wBb8z/BrNBBkDkGD5FFpx8m/Wil9omJY0kSAHbS/wCg32ua76S0TGJP&#10;Eew8tHEjOYAiAbiSf60eOon/AKLXeAASe2pXQ4uKa8fGpFcy4Cuh8xdlvbvd67vzMXHqr35H/cfp&#10;2P8A9yMj9KHB6MWW788Nb6bBeGFwFYqDra78rIu+jswH0t+01M/7kY1nqf4Na2MaKd9tlVtRtZsr&#10;xnfSqoJFu21v0vtnUHtqy85n+DZ9iwP+0qgy5BIiMNZWdf3f0ZFt4MBgOPP6cVRlwE/z9/rMWP8A&#10;2f8AlMv9xbJxLziPoojIyH1ZL3WP/Quvss9Gm/KtLW2em+71P0NW30qKGY+F+iqrXJeo88GfwK67&#10;PyRS4OxnFj6msrJYdW2m2599W4fS9J2N6Nv5nqepWuPy7GvzL3xo6x7gGwBq4ngKryWaJy58YB0k&#10;J8X6Og9n/G/VNv4rgn7PLZZkcXCYEEer1y9//F/WOt0Fnq2WtJd6zB+jJdIaywj1vSZ7dtlltdPq&#10;2/8AF1/6T1MgCxrQ1w1b7SD4j2rW+rNlFWVkW2H6NTW7Z197/a+Pb7P0W1UurCpvUsk1tPpvf6jO&#10;2lg9T/qnOVwDWVef1c2dmELPqA4QP9WPl/wW90nE9Xpube0je6rIpezg7fQ3s2fv+9/6Sv8AtpIH&#10;QLgM11W99Yurc0sEOY/2u9ltTvztrv0WRX+lp/4Wr9EkqX3f+ncfq+X3Lv8ASr2v8Xh/RdP70P8A&#10;RftXG+L2+Dh9XD/Of3eLi9Xuf+pX/9LtLMFsEvLpbt3OcS5wj+aL3M2+vt/wORU6rPq/4RY3VqAy&#10;7IY8S6g47gT2PpPrc+Q2v82x35i27ep4db7anZNbLcZu+5ocN7BGrq2O93536TMf+Z71QdRTl9Qc&#10;HOYaHV0XOLTuY5jTGxj/APCer7WblX+IXkx44xIMjkr/ABseSCeQx+1lnOUJRHt78J1/WY5/4SsL&#10;pz68KprmxZZ+msnsXCKmH/i6f/BLbUZ2CLKzTawWUvG19btRB7f+RXNdU+vWf9psZ09tbaWOIFtr&#10;d7nkH3P2yxrGLOf9fPrC5jgH0MP0TayrVpP8pznVtf8A1lPizY8UI442RAV5/wBZbl+G5s05ZZmM&#10;ZZDZBPy/1fl/RXZTfZ127pGJS28stc1j3GNtbdXWXvh381u2rab9W8kGH5GOwT9Jge8/5r20f9Us&#10;v6k5FIys2ux4GVcxr2PeZLmgvdeP5T9z22PXUm2rh72fDurODmshhcsg+vDYaPxD4bhGasXLSoAG&#10;Uo+5KE5S/q/JH+6hxel4+G13pTZa8RZc8gvI52+39HTX/IZ/01z/ANfLh9jpqAANttTnkdyG5F1j&#10;z/XdYx7l0rrsb6O9kRMLjvr9aPtGPWCNrS90jiGV0Vfxeq/OTEji1EpcZPfT28n/AKA2fheGePJk&#10;JhLHD26AIMI8XuQr/unQ6H0zGv6JibLLK8o0+oN4b6TyS6z063t99b9v816n85/wasO6VVkZ32y3&#10;Id9nssZlZHTwCGvya2+kMljtn+Eb7vp/on/8VWodGymfYasXIxTg34uPRZUbObqXbKftHpb7Hfz7&#10;6vzWfznp/wDFaP2vp1D3WZl9TdTtoJ1c/n07GsA9Otm5ltn/AAfps/wiZPNDLLFilpDUWfTMcEfX&#10;jl/UyelEOV5jBLmc+KJOXIbqA48c/dnxQyx0lxZcP6X8vc5X6503m7DzLnbha2yloAhjRWW2enU3&#10;/RN9dbn1fLsjpGAS7TIqbjHyvx/UbgP/ADW7snGqy+m2Pd73vp6WxZ/1zy68/pmNkMyBk+hlFjnA&#10;mGi2onY0fQY39B9BiJ9Vr8Y9ANeRlNxWC+zHNpOtT3bM3DvH8um/9bo/8K2qQSj7s6MRQBjXyXER&#10;ZfZyHksEJwySJlLHmjIS9728ssnqlD5/RP2sr0RwMa2thyA6w02erjgGGEkN3V5Df8Nj+rVi5fof&#10;9ycTHULanVuYWPc3IuLjXafcWBm12XnOn6T8dtjG4+5v6XqWTh/8IiszKrKm25D2Yljm2WX1O4qd&#10;QXs6i3+VViXUZH/WfTVT7Uxz7Xjb9stNdX2Z5INYiy3Bwcrb/NNx6/tXUusWN/m7Ptv/AHGxFIck&#10;daIHH83emrDlcunFjlMYNMUSDKHuTn8/+y4/mn/1NrdVdXjY7zWwV10emyqoEuDRXS1tde53ufsd&#10;kfS/PXIwZ9xOq6rrAN1d7N291tlzg6I3FprDS1v5nqel9Bcn9ooBLXEAgwRPdM+EGB+8S0EpZL/6&#10;nIccP+dLKr43HKDy8TcojHXF+9kj6Mn/AEcT0nSMYCqva0ONdBdaef0mW+u6up3/ABOHgV2/+hdS&#10;qfWGvbdRY5u0vY5ung12n/Vqtg/WG3AodRR6Lq3PNkPEkOcGtc7c1zN3trZ9NVsrqhzLjdkWNe+I&#10;EEBrQPzWMb9FX4RIkSSNST/3rmZiJcHCJemEYcJH+FP/AMdlkTdKft6phlji0m5jS6A7Rzgx/tf7&#10;PcxySJ0Q1WZzLyAasU+qQD9J7fdRT/bt27/+B3pJvu4fvPt8Q9zguv6tr/Yz/dPc4D7PufN14q/6&#10;D//TuOAa0tcx36k9rWNreQ9ljv5uro+Y5pyK8h2/d+xcuuz/AAn82tHGrdSAwlheyiXBjW1gOF/v&#10;rtprLqqchu/9aqqf6bL1nWFzHV11O/Rem44t1JDXXg/zuF0l/wCkpwvd/St/q9XyP8N6ttn2ZXcF&#10;1bMdm01+kKbWN9Ibag0WVPLGauu9m/3vy/1z1f6RWs87w8Jx/wC9d/MPSNdzt4fy/wDQ/wCbcez6&#10;u9IxrvUzc0tpcS5lL3MqkT9H1d3qOY3/AINjFayetdGxKPSrtpsxgwtGHjw4Oaf8H6bP0fu/OsuX&#10;N9QozMjrGTX6T7Mp1rgGAEnYDFWv0W0+lt9/80tIfVahuLSLstwzclxbU2sA0tH0Nz936Wyv1v0P&#10;qM2f4b0/5r9JPYiD0Ftbfxtw8TCysnWkACtzGeo94Y0WP/mq2Wvj9M/8zardnUvrD06wU25F1ZI3&#10;MbaRa1zeN1b7PVbYz/i3o/Rr8S/Bs6XkO9K173GvUAP37ZNdphrcnGsprfR/pf8AB/za3MeodU6c&#10;7p/UaCbKnOsa0tc2LWCMtuO+N7PWY37Zj+n/AOjVH7hGTgIqJ2l/W/l6EkaXppv5NfoXWHdWJw7m&#10;NrymgOmsQ2xhIrLg0/zdlbn+9iF1vptPVc/Mfdu9LFwbbmbDBFl1uR6Dj+8xleH9D89WOj9Nw+l5&#10;hyKHWWWFrjvtLTtY0G7YxtbWfTfWz9I9KzZ6PVySYDaMJxmNWUMFv7u39Pn2oZZVKNbgf9KUIj/m&#10;+4tndUe7Yq+1HZnXiix2Jhvqodhk7bq3BmS8WNc+73Uuxn/Qt/Sb7f0VPpLKw2Y9+Pfn9RdOHjWO&#10;vtdJDbXuZ/Rw5v5vtrfkbP8AtP8Ao/5y+pH6tbVmDp7MO84tbOqV47MmvQVkCtleRV9H2VfaPbuR&#10;cvI6fi211dc6oy/JxXbqsJuOWV1O+k27Lw8JuVX6jH/pG0WPor9X9LdXemQhOfqJ1uv7sQPSyDKM&#10;IlGMalOiDrxR+Zqdc/aF31byb897mPY7GyKcDaGtx6ibG1sO0+3Itpurstorqqqx2enX/OqHRcD7&#10;Mc7pOaJ9aqnJBY0lz6y13rNawH339Psr+14zNn6V+Nl4f/ekr/U21Zn1f6lfRaMqm/FfazIYS5r3&#10;Mcy2zc54bY29rj+mruZXd/4GpdU3jOwsmolrix7d7eWlvo5NNk/8G9tieZcExCvTKzR8v/QVkYXK&#10;NS6ipj9/of8AHZ4r804hqiu2+h7RbUSD6mRWKmYVrbXbf8nZNNPTuo327/Tv/ZX/AHfT1VjHFVIc&#10;59t/07XyHurudXbbbc0+/wC0dUsZXfa239JV06np+Nb+lflo9NOO5o6o2hrQAKg7gV/Sttw2U/nM&#10;q2fqtrX/APJttWD+j+zqWDY52TXbYyt1tV0Ul2gcW/pX2Pb7f0GOx1Nllu7+fvxKa/09/ppe7LjM&#10;QOOIA1HzcP6X97+susDilXDrxTht+u6Rj/q4T+T++180WW2U11iX2F4YP5T77WtWL1jDwsm997B6&#10;cv8ATrc2AHMqY99l7h/xOP6z/wDSXW/8Kt54rrZTZWX2XmosqAEBm59w9b9+y/bZ+hYz+bf+k+n+&#10;jXP9VPo49+we2pn2dp5hznMdm8f6N7en4m//AE1eVSm8oZ4v1gNSlGPj+j6f8aSsmHFmhwZY8UbN&#10;XpIV68k4/pfI4dTKLnbWP98E7XN105/eatLB+rt+VYQ+xtNbHAWvOu0bGZFmn/A0W1usZ++/0f51&#10;Veg1Vvz2mwA1DYH7jDYc9shzvzW7G+9dL0wvNNdFoItyqiHPcCCcl1gyMqu3jY93UG34ln+i/Rf4&#10;NXp89lqVCNgaUNeL7WhD4Ny3pkZZDfFIxlKPBww9OnDCOT/nqZh04Q9Kmt1VUkt3nc4/ynvb7XWf&#10;vbUldgeizbyWhpa7gmJ2fyLElje7P3Pd4z7l8XF14m9wQ9r2uCPt1wcP6PD5P//UsvgNvJDHssgO&#10;OwGnKtP0MLIwqz+k6mz/ALm9Js/Qv/nv8JYtHGrYGhjnuBLMgZFdpa+yghlTzRk5Nf8ASnMZXu9S&#10;z9Yrq/QXfpalRL3NvrZQ9zjbVOPmVbW25DWjacLpH/afp1W5z99bP1//AElfr2fZHnwG12YAZtaz&#10;He28NZQNtbGvx/fVVY4vvuyK4/W7Mn9L6/8AwSz5HSPhPH/6Vg9DzEPRxeH/AHPDt/g/+o/1Xt+0&#10;42X9arZNWHS047fax9znlzhP0vTqdU1jf3FRy+v9QygdKqCWCsmlpDgxrfTbWx73WeizZ/otiv2/&#10;VivFtd9pvstqqaHWNrZtIEb3NtsDrf5tv876VaIzpWLd0bKysmlmM2tjn0ljQ11djh6tFLrPp2el&#10;S39a9V9nq3XbP9GnnIDIQOsr00+WuttUAAWNv++eew+nZmdYacOh17hALWgQJ0YHOftY3d+apXU9&#10;S6e5ot9fF1hpD3Bsj81llTvT3fyFt/VrNqGBZhbm1ZHqmwgkNLmuDA17N0b/AEtmzatHq5YXZBrv&#10;qr+1MFnvfWWeo4bn13V2Ha9n2hr97HN/mbEZyMREiJlZo8PS+tKq9yOu/h/3zg9L69nMvbj5bzkY&#10;+QW0vc4A2sD3Nbuqt+k//i7fprTysss6LnZra2sff1B1gr+m3c3Kpq2u9Td6jXfZvfu/6hT6T0zp&#10;mQ5uThU1HKAe5rBcbGUu9P2WWRZYyv0rn/zv/A761Rcxtn1Vxaqn+p6uTYWPiNza7s3Kc/afo/os&#10;bdtUczxUQCJCUYm9Dp+sj/0lARJjE1qR9nyybHVekWZtPUuk9PYDbV1D1Kqx2qf7Zj92ptbG/wCY&#10;n+1YfSgMLp9FGQ1ml19m8h742vbR6FlP6OqPT+0+99r/AOa/V/SQeoDJyuqmnGZ6lnUG4rmMGm42&#10;0UPjd/o95e61WmV10sDsbFxszBYHGw3gfastjJGVk4Z+liVV+nd9gZVbTb+h9T9Ys9RIxskGuHi0&#10;vX+rs2xCA4ZzJkZRieC+D9H1cU/60uLg/l7b0mimw1YzS3p/1ix7a/SJB9LMrZYGbvb/ADjtl+Jc&#10;9mz16/suQp+u49O6XlttZSQccOsuAdVttqdh21ZQd/2mvdd6OQ//AATP0/06lHAxozX9JLvUfh5l&#10;WZh2f6SsbPWc3b/psL7Nle3/AAf2lAG3/m1cxzPVbhm0OrJjc3Gvdd6e78zfTXs3JsrEoeEhH/B/&#10;lJq5oCM5AXwyHGP60Z/KRxf1f+e6FVTHC70XhlYa5gddoaG1Bwy6833O2WYLq7ftPu/T+l9oq/pF&#10;SJQG5ObQxjHMpxnMDqbC7c3YftdWPk2D2V+h/wApdVYz/tf9k6X/AILDQ8yxmOKsWuwvyJAxhbEO&#10;FP8AN5Gfc39H9m6cyuvKv/Mt+yUf9p6rUzRVQ2iir1DYbaA7fuDtr7Bc31mOO77Vm2tZn5W/9JT+&#10;pYH/AGhT8NEGYGhlp/c+SMVS4jvLXaJr/BlnP/Rx/wCs42l1TJdV6FTnOax9DZa39Ful1rdt2TW7&#10;7Rb/AMRjPw/+G+0rI6kMrKZh4WORtyHmv02w1ofWf0TX1M+hi42K/wBajaz0WP8Atf8AhVvZ4LbK&#10;4fZXurLB6drmB22y0bX0v9XDsY3/AIXEsVXpWK2zq9t3sP2WplVb2N9OXXndY+ygF9NN3o1+9uN+&#10;r7LP0ddP82mwJjihO9Bjj6dt4r5mPtkcFSJ/nAeLi9Xyy/ccrplLsWzMo1tLLnUurGgubTI2Ma6W&#10;1ZXu9TBu/wBN+qXepjZdy1a73OIG/eLWWe8cP9Kui/EzIPubc7Gs+zW/6Wj7H636XF9RVun49eXR&#10;dluf6f2q651ZqM3O9R9m9ldVjdld3ofQyvU9Oqiz1/Srtq9ZW8l7GZtjPRbS2mmw7Waj9NZVTXDn&#10;fmfZ8Cxuz/i04SBkY7yo3X7vj/hoAj6QB+783TJfqMf+pujY9v2zIqf9Cx5+TikhZpnMyCRE2P0+&#10;DiP+pSVH/Kf4X7VV6L/q7fR//9W9Y2j07y8V20gNsuFn8za+P5i11cbOq1f4PMwf57/D/wCGS6jb&#10;kdP6W/KYSzJueA1z9MhheGU7sxrfZ6/pOd6N+1lmUz07rq0e1z8c7wS99VbXNyWtaQGHXd0igfoK&#10;qW7f0/ULv0lP+iovStqr+x21ZDGlmy+2wOktOlW212Q4izK/Sfpftn5//af9B6ag5iUYwsj9KH/T&#10;j6v8Fp/DJ5Zc1ESnKQAmTEkn9GX7zw7xts3gkPGu+Tun97f9JSuysi9gZdfZc1urWve5w/rBriul&#10;6P07pr/1+7EBYwb212udYCbC77Gw1vO3f6f6xbu3/Q9NX8+qvOxXY94BY5p9OQJa6P0drT+Ztd+6&#10;m448cTKJ0sj+9wutzHxDFhzQxSiTKVcRH+T4/leP6f0y7qNzqq9rWsAdZY+drZO1ug9znv8AzGK5&#10;kfVbOoa6xhptYyAXB3pn3GGaW7W+7/jEf6q5mNQctmU8VNtrY8E67i0ljqmMbL7bHes306WfpLP8&#10;GtnGZm9Qyvsr92Li21PfZjsg5G1r6mUC6/8ASMofbd7/AEcb31+j/SvUQkYRx2T6taVkzcyOZ4Iw&#10;j7EQDKUvH92ThdK6N1OnLbk2MOLTU1xtvJa72Ore5rWsY/8ATb49Rv8Ag/z1m/VrOysjK6d015Bx&#10;6BlWt01c62i7+c/qOtfs/wCNXZX4nQofS/KuMjbY6rIyrAA1vpu9R9Tr8f8AR1ex+7+arWQz6sM6&#10;B1zBzq7jb028mpr3EF1bnAPDXvZ7LarcdtrqLmf+rIxlhwmwRIWbI+xOQ5J8QuokCMK0l/XKfHyD&#10;ktpxa6GNzLa24f2smS2jVvsr27a3eg70brv+4v8Ao/0irNyLbfrLjX1ezpjLjg0sB0mpldzm7P8A&#10;gsd1Nb1N7rOjYWXm5Q2Wsa7Hx2O0l5Pp3PH8jb+r7v8Ah7P9CqxzLqun9JrGFZTRjXi1+bbY0vdZ&#10;c17Mi2zGYzdS23Iyfbuus9Ov0WWp2UxBkCQOEHhH72XoP70Y/wDpRz/hMM5w+5lMpnKeAcR+TDC/&#10;V6v38joxtd0zMaA19L24tjmiC1+O5vo+4fR/U7aa2f8AEvUcatr/ANt9OOkPe9o/kZNGyf8At2mx&#10;Ea5tXUMrDydwx7r9wcwBzq7GPc7Hvawx6ntsfVazd76rf6ixPrNl5XT+s15OK8MflYbq7WxILfWy&#10;qHNd+99BllVn5iWbHxEAaHhlKP0liW/Bssv13FIyqWOEgTfDKMc3F/jcHG7uDl15PT8bKtMvNFbv&#10;s72b23Oc1mhs3fqzG2s3Z1bP+U8anHxbf8J6pMYvrcb95bk2OLq7y0P2O99mZ1CyfpPxcd9llO7+&#10;e6hdiVLM+rwfkdGw/Q3PfUfs1lfcPdZYMUt/eoyGt9Ou3/uRRkULZa97wyup7DSCG0OcPY8M3Xfb&#10;cgT+ko3V5PWvT37LcDH6TjfzmcrFcMYiIFafYxcXMT5mfuS/meIQv0xnPJxSxcX9Xg/WS/1WFDmX&#10;5NdlTKiRSTbONZ76jF9uj6ne3d+b6jNlv/CKnVksp6X1LqVTPTbZZk3VMmdra2/Y8dm+G7vfT7XK&#10;z1e5tIdka7KDlPG76UNsfa3fH52qz8qnZ9W8Hp5kPzPsmM6OZtc3Jv8A+pes2zXAT6OKH4R9TuQi&#10;OOU619X2SNs+l47KMWuWMAxWmnLe1gZvsoPp+i3U+x+2my3/ALkv/SWKbH2WbLrAbXPYabw0bney&#10;x+RRkVVBrrLm1fa76cqqr9Y9H0siiq/0bq1Y6jbXNtNTQ0tIvuYABubaSxuQ3b9Ov1muovf/AIO/&#10;0v8ASVKm0/oDJ4eCPEaHhW8Q19yq4joD83B/W/v/ADOBz3OyxZ5YfmjwGU9ahKeThyn2pfuY+Dgx&#10;T/z3uOg0MyG1+o5oBb+hyayHse1vsY12w/pW17fTbfX+l/wT/U9NJUqcwNsJkNe8l9jiD6djj+fl&#10;VM9/raf0/G/W/wDuR9v/AJlJP9rH7vuUL7f1v3v3WP8A0iPu3t+8fb2/8qeD/M1/6n932/a/yf8A&#10;k3//1tRhe2KqWeo4llraGTWLBDd+Zpt/ZVtP/lix9eNlf6F9Kh1RlP2F1bbWuxSysXW+1rfSfY/M&#10;vb+jDKveyj0bLqmV13V+pd6f6RBfmUWVmvHba+mwAspFFz3G1vu39TZ6Zfl+7+j3b34X/dT6dahm&#10;3uyLtuWx2FjVmt9TMqA+51TGspNlrf1P06vpfZ6rX2Pv/nWU11+kqfNEERAI+azR6cMtf8fgYPhO&#10;LJHLOU4SjUKjxRlH1SnH5eL+qqjqN9tTWY2OwMafVc7Iea3udaA5trceqq/ZT6IY3H3v/wBJ+jrf&#10;6ia3M6h6eQ40UD7Oxr7D6tjz6Vm5lmRXW2iv1GUbbfVb6nq/ov6iRocHsAgGwn0CdGl7v0lmM92v&#10;6LKd+lof/gsv/jvTRcawMzMW5hIDnvxXtdo5pePUayxv71eRj1f9ufuKEcxkhERiQIxGgrs6EuS5&#10;eczllDiyXx8XFk+aPhxOZi9Po6dZ624330sbb6xAADWOa3Ibjtbu9Nr8W/8AffY//SLQyLXtrvfu&#10;Laci8YtrxAmuhji6qXf9yMu7Jbt/7Ueh9j/7UKWRhOwZvp9E4TQ9gpuc9mz1Rs+z1+jXkPya32bP&#10;s9DGfaf+0tW/2emLCzrKa6MB9MY4IxfVseHWPtc313OyMfa6r9NY53qsZkX+lb/xVuyGWQkcQ9X8&#10;P/QW1u3DmYu1uF07GFlp2lpAIsAYW2Md6lrfXr2uZ/SHNrx8T6dX6b0MSy56NRwGYN9Yto2NrdEt&#10;B2Q7fUW+6rZY3fRsdvoWL1T31X4lYbXj1Ues+lgDG2WH1HVC1te3fVUyj+b+hY+39L/NoTw3Atys&#10;jCYK/SLLTTWNjLKgxvq1Oqb+j+hVY+qzb6lV/wD1xMskCpEHfX8LkrgCHK6acvqtfT8i23IbXeHV&#10;ZF7mCttNdVeQ+uyqptfq31+t77bP0X2Cq/0qq7d6uuyW9Vdk9OeHfZMphZiVk/QLAfQ2/u3ZFfqM&#10;s/0mTd6iD1BhutymVP8A0j8ioY9mv0n1Y9bD7f8ABPqe/wBZn+Ex/VVdtuM7Ho+x0ZVfUWuY6iwb&#10;ntyH6utFERRWzF2stxrXPr9bG9WzI/SelWrnLyxyxkSIieEDpDT5+KP9Zy/iUOb9zBPADKGM+5KM&#10;eKUpz/cMY/oe2ywc7FzbMdudkNw+o12Mx7Te1wpvdUWM9bHyGNe31n1+j61Fn/Gf4RUPrvWRZ020&#10;tg2U2iT3HqusH/SfYtnE6k4dQym4uVVg151rXNxbGOya/tNYhzBe30un/nV0urpfkW+nRR/2oWd1&#10;DEy+rYtNF19VP2d/vZ6bi9l7W/Zslom57W+u1tHqsZ+ht9CnMq2evf6ro5oAx4pfLAxOkv0jD5T+&#10;lH9Wz4+TEMk8mOPB7mSOWQv5/wBXmgdP0P8AdCL6p3/5OyGWZDqKqLSN9bw1zGZLWNupe6zayrFz&#10;3Uen9p/7RdQrxsv/AI/Zt6piOpsNRc9thNXqVUWmoMDmtDKiyp3ty8llWz0/+8/F6Pj/AODtWZ0r&#10;pmFg2gGcguNgBt1b6lTg1r2UfzbHvxrPpe+z/RrZx/1jLiS5mPW60kmT6j2vpxWf9bb693/sOhPn&#10;APlFgdSnJyAyCYnknU9AI8I9sS+eMZSjL53K+tGZTd0h1uNY22vJtsqZYwyDuNNz2/1tiG3PPUeu&#10;dExsOHtx2tybAdWh/pguZb/Ix6q/03/GWJuo4FeZ0zEe0NblMoZaHk7Wmuupu/7Q7+TvZXjv/Mtt&#10;/wBD6qodC/yf1LKtzj9ibVQWvGRNZ97mS3Z9Oz2s+hT6qGKEZ9dbl/zhwM+WRw4ZyA4yB6Y9Zy+W&#10;I/xnpcqkXX7MYlrxY44dxG4sc/8ARN3t2+/HyGbac3Hf7L6f+FqrWa61lmPTfU0115DG3Bh12lzQ&#10;X1Bx+k2t+703/wCi9NWLrmvYd8sqdo6rcPXsBHuqyrKnOZ02t30Laan2dUtZ+ivtwkVhbc9vuDG1&#10;1t1qAZAO6uinG/Nxv5mz9I1n6DFqxq8fZdketTZkbIHjZ8HmJY4ywyxSnETxni09X3fHL+cxnh/f&#10;l+hD5Mv+3aIpsLgxwO9w3NqaC+1zf320N9zav+Hv9HG/4dJaTaHmt7MdjK6Qd1uoZXuP5+Rfc79J&#10;c7/SZNtuQ9JHh8dWD2cHD/N5eDb7x/W/2X83/wBT9/8A6q//19u3qHVbam14+Ix1jw0Vvfe19e13&#10;sZdt20+ozf8Aov5yv9Y/Q5PoLFc+63cTdkDIDTY82OLHtaJawtoZ+qfZ7Lf0bfTqsxbf0lf6T9It&#10;rHcWtFhJdtqsu3NBG54a5n2pg9no0f8Aae+5/wDyjZ/2n/w9cbsaq7GoqeXMdVUzZbWQHsLgLHxu&#10;Dmurs3fpqbG+lYoMvIw972sPpPtnITL1fpxhGP8A02LlfiUhg97PEcJyxxD2xrEe3LJKXqMuL/Jt&#10;DHx8G1xwrWHFusltdmM40su/O/mG7sarMb9P0/R/Sfz2N/oqj3U4mFkjLzMq7IyGtD6sfaw2OIDm&#10;V2txMOql+Td7310XXfoqv+t/oqvU8fJxsI2W20WG4ltbGUkWPghjS31braaH/aXVVst2W/pP0lf8&#10;ytnpAPTOm4xLnWZF7vteTc4zZaZDK7LbHHfZvrqdZ7/9KquPlJTznDKRBAPHXq4f8L9Hi9Dezc7j&#10;x8uM8fXGXybx4r/vRcZ91uSa84llzySzEqrcH1Mc/wDR7G2N9tuQ6f1vJ/Mq9lPp0fzomUCKrpLq&#10;q7qG0vMDduvr+0Zf/oRY52z/AIP/AI9D6nivxer310v9J7vVYCSQ13pkt9+jtltuDkfo8rZ61Xp/&#10;4Sv2Kxbi9Utb9nrwbmva5kNf6ddbQxzLGxfvdXZXtZ+jfj+soI4pzIEImWtEDXg/l6vU2pZMcI8U&#10;5xhE7GREU5rpfmZjXGRvZTPkKat3/Sueq1Flb/Sc4T6uLTv8yw2V2/8AVozsHMquusyLqqmvsFp9&#10;NrrnD1t2xsvsw2O9JtOxBs6bl472bcjHsr2ONVoZYA5j3+ruZXv/AMG79D6XqfyFJj5DmZxuOO/0&#10;Pmj82P0T6/vxa+T4jyeM8OTMImoz+WZ9GQccJemP6TUsoyBjUGgi26HUHHB22+rQ09P+11uduq9J&#10;uF6dlnrupZTd6dnrf4JWn4XU6Mewuwnsssa2pz6LK3nHxXFvsqpL68htltf+Hcz9Jd6X+DoprWrj&#10;4ePgXWAAW3VtD824gA23N2tbU5rfbXRXe+rGZT/Iss/SW/pFk9OzM2nqWN1HOeHdO616/wBnbB3h&#10;lZ9O91stb7s7Hc/Nr/f/AESnycvDEIxyAzlQy5TE8Ps4eL0iP7/+H/m2HHzeXmDklh4Y44E48PHE&#10;k5s0Y8UuL1R4YNezDyJtrGFfXR6ZcPayvYxzMZlFlXrWV/zVlLH1bEa60tuddk1Ox8usCvqmO8bd&#10;ltbWfrdT/wCauoYy6lt9lFlmzDvwsn+arXQNB3tw7QHOqvrq3jT2bzlWs/lV/oPWq/41Vep1Cxrs&#10;xjm1W1gG+xw3exm44+S4fu9PdbbXmf6foWX1Cn/AUJ+XkI3MYyT7cY/MfmM+KUv8Hh9pZy/xMyGL&#10;3Yxic0piIjxDhGPgiIy4uL1+57zkWAUttscD+rZFVrgBLi21rMd7GN/Pse1+Q6utvve+paGNkY/T&#10;agMxwGVY71r6m+8tc4DZS5zfY30qG1U+9zPU2eqlh4OHU9uRTjNouEs2vc6z0XsLqrKGNe+yur7P&#10;b6tX6D/rf6KxVsS5+ICBRY/N0mWPc7cQ31fc1mx7X3+pd61N3o5PqfpL6f8AA5ZPFcaPp3B9MvL9&#10;J1Gvj0WjcGMN+PVDWWFzKoZSBZi05oyHVvxfs7Xuyr7PTtqyP0GRR6tCv9M6hgvyq7Lw+51rvQry&#10;XMjGabAx/wBlxWXO+0t+0sfX+vXY1f21/wCj/RVenQqL6HsaMF0Gdt+W0QWxAZhYR2+x3tp+0X7f&#10;0X+CZ+r2oOVU+2iGn3k5GUCed1R9LH/tb2V/5iffFoeulj/pIq+rZqxMFmI17tuNbjB9VmTUGh4F&#10;DnUS9gBryG7Kf5u+q1XejuN7rqLQxmWb2i5obDWg100UbWzZ/N14723s3/osv7TSs+6Rl5LqwNnr&#10;V344P0X2ZTK8jGn/AILGs9fLt/4qr9y1Wuj+lVk22NJNWHjsD3O5c7dkXbnf8Ja9zf8AruSr3IZ5&#10;DJUjcDGWQg/LjqHucTn/ABTloTwmYA9wnHj4gPXkjkzY4e3xfu/pJjeMrMq020MeDVX2awHeXf8A&#10;GvYz9LZ/6LSQsNp3OjVzKnAfFwGO3/pXJKh7k79yz7l8fF1bnsw4ODhHt1wcNenh7f4r/9DZe/1q&#10;L7hq417n7ToXODcWuxoPu+zvr/mP+4WR9pxP0fqVo8b82yknawOcC88NZWIdb/VrrrTNZ9GrQC12&#10;O3VsPeC8Oa9w+jj07av1TDb/AIP9Yv8A0iB1C9mNjWB7odk7rrj3Zjg+qGf1sl7fU/4uuv8A0qWb&#10;OMWTPlP6GPFjhHvOUss+H/oNDBy0s2LlsIOk8ubNll/UhHDj4v8Apf4bQyHv6r1auqobGNLGUtP5&#10;u+acVrv+Kpddl3f8LbvWxlPpfa7YIqEMrA/cYPTq+l/wbVn9AqLH2Zd3ssrabHeV2R+irr/6xj+o&#10;z/rCvWW066iPu/govhkZEZM0tZTNX/d+aX+FNn+M5Ig48EajHHHirz9MB/gxi5P1i9r6s7nbXVkn&#10;xIrDsLM/8BrtctXCvN2AKySX4ZFToPNZk41n9na+j+xUqvUAyzCx7IDm1W2UPHMtsDchgM/vbchU&#10;uhZLcWxldzv0de7DyXd9gIFV39ln2bKVY5Pu/PSJ0jx+r/Z5vX/zJNyMPvfw2AGs+AcJ/wBZi9H/&#10;AD+Fv52RRRWH5Dd9NraangDxuuqa5jz/ADVnu/R2/wCk/nf0L3quMnI6c/0QK7Wtd62Na9s7S4ez&#10;Jo1/Pbs/R2eoz1a/5v1aVo5mHS/1MLOr30249tN9YiS31q/dXu/wlf8AO47/APSbFgDPpwAOm9fk&#10;248uxsoSxt9RM+rVZ6d3su/7UU/zuPlet+fZdWruLMcOTIZgywSyTBocft5P5zi4Y/v8frc3meTP&#10;M4cPsng5zFixn933MP8ANcP/AFOeNPk1XWYdPTqXluV1axrS/Ullbt7fWP8AxWMM3Nf/AOg60uqY&#10;VOfg/ZKj9lbS6t+BZBIodSPTxDsE7qvS/Vshv7lnqf4NUujWP6hfd1yxhZSWnG6fubt3A7RmZVdb&#10;hurpbXVR0/G93816/wDLWpI2+7Tmf+/KTDH3Rky5B/Pn5T+jij6ccVmef3X2OXxS15aPFKX72efq&#10;nbUxrOo1VMOaB07Lx2v23DZc0CKsfEyA5m5uVhs9e5nv/T/ZfVo/wdSm257Xi5jPQeXODqC4PNNr&#10;IrycOxwj1PRd/YysO2i7+bvTdRPsc08/oqtO+1rsq7/p5FSFVYW177SW1AMrynaNaxrf0WH1Sw/9&#10;1N32DqH/AJrbca//ALzkuVxjHCUwSYGcoG9f1eL9RA/4Ptf4iOcyjPljy/CIZY4oZsZj6f1+b+k5&#10;MX/VPe/8Oa1xb0536vY1tb2j7JiOD7Dc1u3HrwqSz9J+1cKx2PgV/wDcvptvTb7t/wBmvursOd1Q&#10;uNZOJQ1uj3B1mTB/O2tDcKp2x3s/nNitsdk4psYWhj2k/SALq7AHUmyl/wDgrvRsto9av/A2IP6S&#10;oNND2V2wbBY6D6FAIY/P9N3tfb6n6t0qh/8ASc79L/R8O5Nychyxkck4CX7tGQ4v73D8y+HxPmpx&#10;hjxngnRlmyTETGEY/NIcXyx/Tlxf3Glm9MOK6wnIyTkG4OtcXNZ7nVVWu/V2V+i3b9Flb2WbKv0S&#10;rYVlleT6VxG9lTRW5oj1K2ue+21v+hfusY3IoZ/xn8zZWtLPaw1D02+nX6jNrC4vIH2enbusfust&#10;f/pLX/zln6RZ1lDLW7XHg7mua7a5rhw+t/5r/wDV6aOQx5+VqIjDJxZOGYH7uWcYwl/V4fSty/GM&#10;vK/EJCUpZeWlDDcP0o8eDFP3cQ/RnxS4pQ+Sa9GHbdj411Jab8Rr8OyqxzmseKH2VUWCxjbPTyK6&#10;XbGvfVbvpvez9GpjHuwxeb3MDc70o9PdsZbU4+njvsshz/tNVn6K7ZSz7RjfZ/T/AE1SbGpyK7Km&#10;NzrmtycpjLIFHNlV3u/o/wBJ9uNj1/8AqxXh6j3v6b1ENyKcitxZcGhnqVgtryKba2+1mTR6tT/V&#10;p/R2fzn6G2lZubleY5cTnLhMBcZ8JuQhk/xf3nZw89y/NcEYE3O54+KPDZxS/wDQGHS4F246j1KG&#10;keXqi4/+26Sj0IXFtYsJfczJFL3HlzqBl1eof+M9P1ElHw/qLsfNwf8AObHF+u4P6nH/ANw//9k4&#10;QklNBCEAAAAAAFUAAAABAQAAAA8AQQBkAG8AYgBlACAAUABoAG8AdABvAHMAaABvAHAAAAATAEEA&#10;ZABvAGIAZQAgAFAAaABvAHQAbwBzAGgAbwBwACAAQwBTADMAAAABADhCSU0EBgAAAAAABwAGAAAA&#10;AQEA/+EbE2h0dHA6Ly9ucy5hZG9iZS5jb20veGFwLzEuMC8APD94cGFja2V0IGJlZ2luPSLvu78i&#10;IGlkPSJXNU0wTXBDZWhpSHpyZVN6TlRjemtjOWQiPz4gPHg6eG1wbWV0YSB4bWxuczp4PSJhZG9i&#10;ZTpuczptZXRhLyIgeDp4bXB0az0iQWRvYmUgWE1QIENvcmUgNC4xLWMwMzYgNDYuMjc2NzIwLCBN&#10;b24gRmViIDE5IDIwMDcgMjI6NDA6MDggICAgICAgICI+IDxyZGY6UkRGIHhtbG5zOnJkZj0iaHR0&#10;cDovL3d3dy53My5vcmcvMTk5OS8wMi8yMi1yZGYtc3ludGF4LW5zIyI+IDxyZGY6RGVzY3JpcHRp&#10;b24gcmRmOmFib3V0PSIiIHhtbG5zOmRjPSJodHRwOi8vcHVybC5vcmcvZGMvZWxlbWVudHMvMS4x&#10;LyIgeG1sbnM6cGhvdG9zaG9wPSJodHRwOi8vbnMuYWRvYmUuY29tL3Bob3Rvc2hvcC8xLjAvIiB4&#10;bWxuczphdXg9Imh0dHA6Ly9ucy5hZG9iZS5jb20vZXhpZi8xLjAvYXV4LyIgeG1sbnM6eGFwPSJo&#10;dHRwOi8vbnMuYWRvYmUuY29tL3hhcC8xLjAvIiB4bWxuczp4YXBNTT0iaHR0cDovL25zLmFkb2Jl&#10;LmNvbS94YXAvMS4wL21tLyIgeG1sbnM6c3RFdnQ9Imh0dHA6Ly9ucy5hZG9iZS5jb20veGFwLzEu&#10;MC9zVHlwZS9SZXNvdXJjZUV2ZW50IyIgeG1sbnM6c3RSZWY9Imh0dHA6Ly9ucy5hZG9iZS5jb20v&#10;eGFwLzEuMC9zVHlwZS9SZXNvdXJjZVJlZiMiIHhtbG5zOklwdGM0eG1wQ29yZT0iaHR0cDovL2lw&#10;dGMub3JnL3N0ZC9JcHRjNHhtcENvcmUvMS4wL3htbG5zLyIgeG1sbnM6dGlmZj0iaHR0cDovL25z&#10;LmFkb2JlLmNvbS90aWZmLzEuMC8iIHhtbG5zOmV4aWY9Imh0dHA6Ly9ucy5hZG9iZS5jb20vZXhp&#10;Zi8xLjAvIiBkYzpmb3JtYXQ9ImltYWdlL2pwZWciIHBob3Rvc2hvcDpEYXRlQ3JlYXRlZD0iMjAx&#10;OS0wMS0xNiIgcGhvdG9zaG9wOkxlZ2FjeUlQVENEaWdlc3Q9IjUxNjhDMUZBNDkyM0FFNjVDNTMw&#10;QTcyMzhGQ0VDOEE0IiBwaG90b3Nob3A6Q29sb3JNb2RlPSIzIiBwaG90b3Nob3A6SUNDUHJvZmls&#10;ZT0ic1JHQiBJRUM2MTk2Ni0yLjEiIHBob3Rvc2hvcDpIaXN0b3J5PSIiIGF1eDpMZW5zPSJIQyAx&#10;MjAiIGF1eDpTZXJpYWxOdW1iZXI9IkRQNDAwMTYxMzMiIGF1eDpBcHByb3hpbWF0ZUZvY3VzRGlz&#10;dGFuY2U9IjE4NzQvMTAwMCIgeGFwOkNyZWF0ZURhdGU9IjIwMTktMDItMTlUMTU6MDk6NDErMTE6&#10;MDAiIHhhcDpNb2RpZnlEYXRlPSIyMDE5LTAyLTE5VDE1OjA5OjQxKzExOjAwIiB4YXA6TWV0YWRh&#10;dGFEYXRlPSIyMDE5LTAyLTE5VDE1OjA5OjQxKzExOjAwIiB4YXA6Q3JlYXRvclRvb2w9IkFkb2Jl&#10;IFBob3Rvc2hvcCBDUzMgV2luZG93cyIgeGFwTU06SW5zdGFuY2VJRD0idXVpZDpFQzU1QUYyRUZD&#10;MzNFOTExQTZBNUQyNzI2NEY5OTMyMSIgeGFwTU06RG9jdW1lbnRJRD0idXVpZDpFQjU1QUYyRUZD&#10;MzNFOTExQTZBNUQyNzI2NEY5OTMyMSIgeGFwTU06T3JpZ2luYWxEb2N1bWVudElEPSJ4bXAuZGlk&#10;OjAxODAxMTc0MDcyMDY4MTFCNzVCRTRENjM3QzRGREYwIiB0aWZmOkltYWdlV2lkdGg9IjE4MDEy&#10;IiB0aWZmOkltYWdlTGVuZ3RoPSIxMTk4OCIgdGlmZjpDb21wcmVzc2lvbj0iMSIgdGlmZjpQaG90&#10;b21ldHJpY0ludGVycHJldGF0aW9uPSI1IiB0aWZmOk9yaWVudGF0aW9uPSIxIiB0aWZmOlNhbXBs&#10;ZXNQZXJQaXhlbD0iNCIgdGlmZjpQbGFuYXJDb25maWd1cmF0aW9uPSIxIiB0aWZmOlhSZXNvbHV0&#10;aW9uPSIxNDk5MjQyLzEwMDAwIiB0aWZmOllSZXNvbHV0aW9uPSIxNDk5MjQyLzEwMDAwIiB0aWZm&#10;OlJlc29sdXRpb25Vbml0PSIyIiB0aWZmOk1ha2U9Ikhhc3NlbGJsYWQiIHRpZmY6TW9kZWw9Ikhh&#10;c3NlbGJsYWQgSDRELTUwTVMiIHRpZmY6TmF0aXZlRGlnZXN0PSIyNTYsMjU3LDI1OCwyNTksMjYy&#10;LDI3NCwyNzcsMjg0LDUzMCw1MzEsMjgyLDI4MywyOTYsMzAxLDMxOCwzMTksNTI5LDUzMiwzMDYs&#10;MjcwLDI3MSwyNzIsMzA1LDMxNSwzMzQzMjsyMzFEQjBCOUM4NDY4NkFFRkZDNEIxNzVCNjU4OEE0&#10;RiIgZXhpZjpFeGlmVmVyc2lvbj0iMDIxMCIgZXhpZjpDb2xvclNwYWNlPSIxIiBleGlmOlBpeGVs&#10;WERpbWVuc2lvbj0iMzEwIiBleGlmOlBpeGVsWURpbWVuc2lvbj0iMzI3IiBleGlmOkRhdGVUaW1l&#10;T3JpZ2luYWw9IjIwMTktMDEtMTZUMTI6MDM6NTkiIGV4aWY6RGF0ZVRpbWVEaWdpdGl6ZWQ9IjIw&#10;MTktMDEtMTZUMTI6MDM6NTkiIGV4aWY6RXhwb3N1cmVUaW1lPSIxLzI1MCIgZXhpZjpGTnVtYmVy&#10;PSI2My8xMCIgZXhpZjpFeHBvc3VyZVByb2dyYW09IjEiIGV4aWY6U2h1dHRlclNwZWVkVmFsdWU9&#10;IjEwNjkxNDk0NjgvMTM0MjE3NzI4IiBleGlmOkFwZXJ0dXJlVmFsdWU9IjcxMjc5MDU3OC8xMzQy&#10;MTc3MjgiIGV4aWY6TWF4QXBlcnR1cmVWYWx1ZT0iNC8xIiBleGlmOlN1YmplY3REaXN0YW5jZT0i&#10;MTg3NC8xMDAwIiBleGlmOkZvY2FsTGVuZ3RoPSIxMjAvMSIgZXhpZjpGb2NhbFBsYW5lWFJlc29s&#10;dXRpb249IjE2NjY2Ny8xMDAiIGV4aWY6Rm9jYWxQbGFuZVlSZXNvbHV0aW9uPSIxNjY2NjcvMTAw&#10;IiBleGlmOkZvY2FsUGxhbmVSZXNvbHV0aW9uVW5pdD0iMyIgZXhpZjpGb2NhbExlbmd0aEluMzVt&#10;bUZpbG09Ijg0IiBleGlmOk5hdGl2ZURpZ2VzdD0iMzY4NjQsNDA5NjAsNDA5NjEsMzcxMjEsMzcx&#10;MjIsNDA5NjIsNDA5NjMsMzc1MTAsNDA5NjQsMzY4NjcsMzY4NjgsMzM0MzQsMzM0MzcsMzQ4NTAs&#10;MzQ4NTIsMzQ4NTUsMzQ4NTYsMzczNzcsMzczNzgsMzczNzksMzczODAsMzczODEsMzczODIsMzcz&#10;ODMsMzczODQsMzczODUsMzczODYsMzczOTYsNDE0ODMsNDE0ODQsNDE0ODYsNDE0ODcsNDE0ODgs&#10;NDE0OTIsNDE0OTMsNDE0OTUsNDE3MjgsNDE3MjksNDE3MzAsNDE5ODUsNDE5ODYsNDE5ODcsNDE5&#10;ODgsNDE5ODksNDE5OTAsNDE5OTEsNDE5OTIsNDE5OTMsNDE5OTQsNDE5OTUsNDE5OTYsNDIwMTYs&#10;MCwyLDQsNSw2LDcsOCw5LDEwLDExLDEyLDEzLDE0LDE1LDE2LDE3LDE4LDIwLDIyLDIzLDI0LDI1&#10;LDI2LDI3LDI4LDMwOzMwMTkwNkMxMUNDMzcwNTNENTk5OUNGQTI4QjFEQTU0Ij4gPGRjOmNyZWF0&#10;b3I+IDxyZGY6U2VxPiA8cmRmOmxpPkphbWVzIENhbGRlcjwvcmRmOmxpPiA8L3JkZjpTZXE+IDwv&#10;ZGM6Y3JlYXRvcj4gPHhhcE1NOkhpc3Rvcnk+IDxyZGY6U2VxPiA8cmRmOmxpIHN0RXZ0OmFjdGlv&#10;bj0ic2F2ZWQiIHN0RXZ0Omluc3RhbmNlSUQ9InhtcC5paWQ6MDE4MDExNzQwNzIwNjgxMUI3NUJF&#10;NEQ2MzdDNEZERjAiIHN0RXZ0OndoZW49IjIwMTktMDEtMTZUMTI6MTE6MDkrMTE6MDAiIHN0RXZ0&#10;OnNvZnR3YXJlQWdlbnQ9IkFkb2JlIFBob3Rvc2hvcCBDUzQgTWFjaW50b3NoIiBzdEV2dDpjaGFu&#10;Z2VkPSIvIi8+IDxyZGY6bGkgc3RFdnQ6YWN0aW9uPSJzYXZlZCIgc3RFdnQ6aW5zdGFuY2VJRD0i&#10;eG1wLmlpZDplZTQ0YmU1NS0yZmUwLWFkNGQtYTUyMS1kZDZmNzYwMjA0NWEiIHN0RXZ0OndoZW49&#10;IjIwMTktMDEtMjJUMTA6NDI6NDYrMTE6MDAiIHN0RXZ0OnNvZnR3YXJlQWdlbnQ9IkFkb2JlIFBo&#10;b3Rvc2hvcCBDQyAyMDE5IChXaW5kb3dzKSIgc3RFdnQ6Y2hhbmdlZD0iLyIvPiA8cmRmOmxpIHN0&#10;RXZ0OmFjdGlvbj0iY29udmVydGVkIiBzdEV2dDpwYXJhbWV0ZXJzPSJmcm9tIGltYWdlL3RpZmYg&#10;dG8gaW1hZ2UvanBlZyIvPiA8cmRmOmxpIHN0RXZ0OmFjdGlvbj0iZGVyaXZlZCIgc3RFdnQ6cGFy&#10;YW1ldGVycz0iY29udmVydGVkIGZyb20gaW1hZ2UvdGlmZiB0byBpbWFnZS9qcGVnIi8+IDxyZGY6&#10;bGkgc3RFdnQ6YWN0aW9uPSJzYXZlZCIgc3RFdnQ6aW5zdGFuY2VJRD0ieG1wLmlpZDo0NWU4Nzk5&#10;NC03N2E1LWRiNDMtOGRmYi1mN2ZlYjExMTVmYjQiIHN0RXZ0OndoZW49IjIwMTktMDEtMjJUMTA6&#10;NDI6NDYrMTE6MDAiIHN0RXZ0OnNvZnR3YXJlQWdlbnQ9IkFkb2JlIFBob3Rvc2hvcCBDQyAyMDE5&#10;IChXaW5kb3dzKSIgc3RFdnQ6Y2hhbmdlZD0iLyIvPiA8cmRmOmxpIHN0RXZ0OmFjdGlvbj0ic2F2&#10;ZWQiIHN0RXZ0Omluc3RhbmNlSUQ9InhtcC5paWQ6MDIzNmU0ZmItMDBkMC00N2VhLWE2MzYtMmY3&#10;ZmY1NzA5NDc1IiBzdEV2dDp3aGVuPSIyMDE5LTAyLTEzVDExOjA3OjQxKzExOjAwIiBzdEV2dDpz&#10;b2Z0d2FyZUFnZW50PSJBZG9iZSBQaG90b3Nob3AgQ0MgMjAxOSAoTWFjaW50b3NoKSIgc3RFdnQ6&#10;Y2hhbmdlZD0iLyIvPiA8L3JkZjpTZXE+IDwveGFwTU06SGlzdG9yeT4gPHhhcE1NOkRlcml2ZWRG&#10;cm9tIHN0UmVmOmluc3RhbmNlSUQ9InV1aWQ6OEFFQkZEODhGQjMzRTkxMUE2QTVEMjcyNjRGOTkz&#10;MjEiIHN0UmVmOmRvY3VtZW50SUQ9InV1aWQ6ODlFQkZEODhGQjMzRTkxMUE2QTVEMjcyNjRGOTkz&#10;MjEiLz4gPElwdGM0eG1wQ29yZTpDcmVhdG9yQ29udGFjdEluZm8gSXB0YzR4bXBDb3JlOkNpQWRy&#10;RXh0YWRyPSI2NjcgQnVyd29vZCBSb2FkIiBJcHRjNHhtcENvcmU6Q2lBZHJDaXR5PSJIYXd0aG9y&#10;biIgSXB0YzR4bXBDb3JlOkNpQWRyUmVnaW9uPSJWaWMiIElwdGM0eG1wQ29yZTpDaUFkclBjb2Rl&#10;PSIzMTIzIiBJcHRjNHhtcENvcmU6Q2lUZWxXb3JrPSI5NzMwIDE1NTIiIElwdGM0eG1wQ29yZTpD&#10;aUVtYWlsV29yaz0iamFtZXNAYmxhY2t3b29kaGlsbC5jb20uYXUiLz4gPHRpZmY6Qml0c1BlclNh&#10;bXBsZT4gPHJkZjpTZXE+IDxyZGY6bGk+ODwvcmRmOmxpPiA8cmRmOmxpPjg8L3JkZjpsaT4gPHJk&#10;ZjpsaT44PC9yZGY6bGk+IDxyZGY6bGk+ODwvcmRmOmxpPiA8L3JkZjpTZXE+IDwvdGlmZjpCaXRz&#10;UGVyU2FtcGxlPiA8ZXhpZjpJU09TcGVlZFJhdGluZ3M+IDxyZGY6U2VxPiA8cmRmOmxpPjEwMDwv&#10;cmRmOmxpPiA8L3JkZjpTZXE+IDwvZXhpZjpJU09TcGVlZFJhdGluZ3M+IDxleGlmOkZsYXNoIGV4&#10;aWY6RmlyZWQ9IkZhbHNlIiBleGlmOlJldHVybj0iMCIgZXhpZjpNb2RlPSIwIiBleGlmOkZ1bmN0&#10;aW9uPSJGYWxzZSIgZXhpZjpSZWRFeWVNb2RlPSJGYWxzZSIvPiA8L3JkZjpEZXNjcmlwdGlvbj4g&#10;PC9yZGY6UkRGPiA8L3g6eG1wbWV0YT4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8P3hwYWNrZXQgZW5kPSJ3Ij8+/+IMWElDQ19QUk9GSUxFAAEB&#10;AAAMSExpbm8CEAAAbW50clJHQiBYWVogB84AAgAJAAYAMQAAYWNzcE1TRlQAAAAASUVDIHNSR0IA&#10;AAAAAAAAAAAAAAEAAPbWAAEAAAAA0y1IUCAgAAAAAAAAAAAAAAAAAAAAAAAAAAAAAAAAAAAAAAAA&#10;AAAAAAAAAAAAAAAAAAAAAAARY3BydAAAAVAAAAAzZGVzYwAAAYQAAABsd3RwdAAAAfAAAAAUYmtw&#10;dAAAAgQAAAAUclhZWgAAAhgAAAAUZ1hZWgAAAiwAAAAUYlhZWgAAAkAAAAAUZG1uZAAAAlQAAABw&#10;ZG1kZAAAAsQAAACIdnVlZAAAA0wAAACGdmlldwAAA9QAAAAkbHVtaQAAA/gAAAAUbWVhcwAABAwA&#10;AAAkdGVjaAAABDAAAAAMclRSQwAABDwAAAgMZ1RSQwAABDwAAAgMYlRSQwAABDwAAAgMdGV4dAAA&#10;AABDb3B5cmlnaHQgKGMpIDE5OTggSGV3bGV0dC1QYWNrYXJkIENvbXBhbnkAAGRlc2MAAAAAAAAA&#10;EnNSR0IgSUVDNjE5NjYtMi4xAAAAAAAAAAAAAAASc1JHQiBJRUM2MTk2Ni0yLjEAAAAAAAAAAAAA&#10;AAAAAAAAAAAAAAAAAAAAAAAAAAAAAAAAAAAAAAAAAAAAAAAAAAAAAFhZWiAAAAAAAADzUQABAAAA&#10;ARbMWFlaIAAAAAAAAAAAAAAAAAAAAABYWVogAAAAAAAAb6IAADj1AAADkFhZWiAAAAAAAABimQAA&#10;t4UAABjaWFlaIAAAAAAAACSgAAAPhAAAts9kZXNjAAAAAAAAABZJRUMgaHR0cDovL3d3dy5pZWMu&#10;Y2gAAAAAAAAAAAAAABZJRUMgaHR0cDovL3d3dy5pZWMuY2gAAAAAAAAAAAAAAAAAAAAAAAAAAAAA&#10;AAAAAAAAAAAAAAAAAAAAAAAAAAAAAAAAZGVzYwAAAAAAAAAuSUVDIDYxOTY2LTIuMSBEZWZhdWx0&#10;IFJHQiBjb2xvdXIgc3BhY2UgLSBzUkdCAAAAAAAAAAAAAAAuSUVDIDYxOTY2LTIuMSBEZWZhdWx0&#10;IFJHQiBjb2xvdXIgc3BhY2UgLSBzUkdCAAAAAAAAAAAAAAAAAAAAAAAAAAAAAGRlc2MAAAAAAAAA&#10;LFJlZmVyZW5jZSBWaWV3aW5nIENvbmRpdGlvbiBpbiBJRUM2MTk2Ni0yLjEAAAAAAAAAAAAAACxS&#10;ZWZlcmVuY2UgVmlld2luZyBDb25kaXRpb24gaW4gSUVDNjE5NjYtMi4xAAAAAAAAAAAAAAAAAAAA&#10;AAAAAAAAAAAAAAB2aWV3AAAAAAATpP4AFF8uABDPFAAD7cwABBMLAANcngAAAAFYWVogAAAAAABM&#10;CVYAUAAAAFcf521lYXMAAAAAAAAAAQAAAAAAAAAAAAAAAAAAAAAAAAKPAAAAAnNpZyAAAAAAQ1JU&#10;IGN1cnYAAAAAAAAEAAAAAAUACgAPABQAGQAeACMAKAAtADIANwA7AEAARQBKAE8AVABZAF4AYwBo&#10;AG0AcgB3AHwAgQCGAIsAkACVAJoAnwCkAKkArgCyALcAvADBAMYAywDQANUA2wDgAOUA6wDwAPYA&#10;+wEBAQcBDQETARkBHwElASsBMgE4AT4BRQFMAVIBWQFgAWcBbgF1AXwBgwGLAZIBmgGhAakBsQG5&#10;AcEByQHRAdkB4QHpAfIB+gIDAgwCFAIdAiYCLwI4AkECSwJUAl0CZwJxAnoChAKOApgCogKsArYC&#10;wQLLAtUC4ALrAvUDAAMLAxYDIQMtAzgDQwNPA1oDZgNyA34DigOWA6IDrgO6A8cD0wPgA+wD+QQG&#10;BBMEIAQtBDsESARVBGMEcQR+BIwEmgSoBLYExATTBOEE8AT+BQ0FHAUrBToFSQVYBWcFdwWGBZYF&#10;pgW1BcUF1QXlBfYGBgYWBicGNwZIBlkGagZ7BowGnQavBsAG0QbjBvUHBwcZBysHPQdPB2EHdAeG&#10;B5kHrAe/B9IH5Qf4CAsIHwgyCEYIWghuCIIIlgiqCL4I0gjnCPsJEAklCToJTwlkCXkJjwmkCboJ&#10;zwnlCfsKEQonCj0KVApqCoEKmAquCsUK3ArzCwsLIgs5C1ELaQuAC5gLsAvIC+EL+QwSDCoMQwxc&#10;DHUMjgynDMAM2QzzDQ0NJg1ADVoNdA2ODakNww3eDfgOEw4uDkkOZA5/DpsOtg7SDu4PCQ8lD0EP&#10;Xg96D5YPsw/PD+wQCRAmEEMQYRB+EJsQuRDXEPURExExEU8RbRGMEaoRyRHoEgcSJhJFEmQShBKj&#10;EsMS4xMDEyMTQxNjE4MTpBPFE+UUBhQnFEkUahSLFK0UzhTwFRIVNBVWFXgVmxW9FeAWAxYmFkkW&#10;bBaPFrIW1hb6Fx0XQRdlF4kXrhfSF/cYGxhAGGUYihivGNUY+hkgGUUZaxmRGbcZ3RoEGioaURp3&#10;Gp4axRrsGxQbOxtjG4obshvaHAIcKhxSHHscoxzMHPUdHh1HHXAdmR3DHeweFh5AHmoelB6+Hukf&#10;Ex8+H2kflB+/H+ogFSBBIGwgmCDEIPAhHCFIIXUhoSHOIfsiJyJVIoIiryLdIwojOCNmI5QjwiPw&#10;JB8kTSR8JKsk2iUJJTglaCWXJccl9yYnJlcmhya3JugnGCdJJ3onqyfcKA0oPyhxKKIo1CkGKTgp&#10;aymdKdAqAio1KmgqmyrPKwIrNitpK50r0SwFLDksbiyiLNctDC1BLXYtqy3hLhYuTC6CLrcu7i8k&#10;L1ovkS/HL/4wNTBsMKQw2zESMUoxgjG6MfIyKjJjMpsy1DMNM0YzfzO4M/E0KzRlNJ402DUTNU01&#10;hzXCNf02NzZyNq426TckN2A3nDfXOBQ4UDiMOMg5BTlCOX85vDn5OjY6dDqyOu87LTtrO6o76Dwn&#10;PGU8pDzjPSI9YT2hPeA+ID5gPqA+4D8hP2E/oj/iQCNAZECmQOdBKUFqQaxB7kIwQnJCtUL3QzpD&#10;fUPARANER0SKRM5FEkVVRZpF3kYiRmdGq0bwRzVHe0fASAVIS0iRSNdJHUljSalJ8Eo3Sn1KxEsM&#10;S1NLmkviTCpMcky6TQJNSk2TTdxOJU5uTrdPAE9JT5NP3VAnUHFQu1EGUVBRm1HmUjFSfFLHUxNT&#10;X1OqU/ZUQlSPVNtVKFV1VcJWD1ZcVqlW91dEV5JX4FgvWH1Yy1kaWWlZuFoHWlZaplr1W0VblVvl&#10;XDVchlzWXSddeF3JXhpebF69Xw9fYV+zYAVgV2CqYPxhT2GiYfViSWKcYvBjQ2OXY+tkQGSUZOll&#10;PWWSZedmPWaSZuhnPWeTZ+loP2iWaOxpQ2maafFqSGqfavdrT2una/9sV2yvbQhtYG25bhJua27E&#10;bx5veG/RcCtwhnDgcTpxlXHwcktypnMBc11zuHQUdHB0zHUodYV14XY+dpt2+HdWd7N4EXhueMx5&#10;KnmJeed6RnqlewR7Y3vCfCF8gXzhfUF9oX4BfmJ+wn8jf4R/5YBHgKiBCoFrgc2CMIKSgvSDV4O6&#10;hB2EgITjhUeFq4YOhnKG14c7h5+IBIhpiM6JM4mZif6KZIrKizCLlov8jGOMyo0xjZiN/45mjs6P&#10;No+ekAaQbpDWkT+RqJIRknqS45NNk7aUIJSKlPSVX5XJljSWn5cKl3WX4JhMmLiZJJmQmfyaaJrV&#10;m0Kbr5wcnImc951kndKeQJ6unx2fi5/6oGmg2KFHobaiJqKWowajdqPmpFakx6U4pammGqaLpv2n&#10;bqfgqFKoxKk3qamqHKqPqwKrdavprFys0K1ErbiuLa6hrxavi7AAsHWw6rFgsdayS7LCszizrrQl&#10;tJy1E7WKtgG2ebbwt2i34LhZuNG5SrnCuju6tbsuu6e8IbybvRW9j74KvoS+/796v/XAcMDswWfB&#10;48JfwtvDWMPUxFHEzsVLxcjGRsbDx0HHv8g9yLzJOsm5yjjKt8s2y7bMNcy1zTXNtc42zrbPN8+4&#10;0DnQutE80b7SP9LB00TTxtRJ1MvVTtXR1lXW2Ndc1+DYZNjo2WzZ8dp22vvbgNwF3IrdEN2W3hze&#10;ot8p36/gNuC94UThzOJT4tvjY+Pr5HPk/OWE5g3mlucf56noMui86Ubp0Opb6uXrcOv77IbtEe2c&#10;7ijutO9A78zwWPDl8XLx//KM8xnzp/Q09ML1UPXe9m32+/eK+Bn4qPk4+cf6V/rn+3f8B/yY/Sn9&#10;uv5L/tz/bf///+4ADkFkb2JlAGRAAAAAAf/bAIQAAgICAgICAgICAgMCAgIDBAMCAgMEBQQEBAQE&#10;BQYFBQUFBQUGBgcHCAcHBgkJCgoJCQwMDAwMDAwMDAwMDAwMDAEDAwMFBAUJBgYJDQoJCg0PDg4O&#10;Dg8PDAwMDAwPDwwMDAwMDA8MDAwMDAwMDAwMDAwMDAwMDAwMDAwMDAwMDAwM/8AAEQgBRwE2AwER&#10;AAIRAQMRAf/dAAQAJ//EAaIAAAAHAQEBAQEAAAAAAAAAAAQFAwIGAQAHCAkKCwEAAgIDAQEBAQEA&#10;AAAAAAAAAQACAwQFBgcICQoLEAACAQMDAgQCBgcDBAIGAnMBAgMRBAAFIRIxQVEGE2EicYEUMpGh&#10;BxWxQiPBUtHhMxZi8CRygvElQzRTkqKyY3PCNUQnk6OzNhdUZHTD0uIIJoMJChgZhJRFRqS0VtNV&#10;KBry4/PE1OT0ZXWFlaW1xdXl9WZ2hpamtsbW5vY3R1dnd4eXp7fH1+f3OEhYaHiImKi4yNjo+Ck5&#10;SVlpeYmZqbnJ2en5KjpKWmp6ipqqusra6voRAAICAQIDBQUEBQYECAMDbQEAAhEDBCESMUEFURNh&#10;IgZxgZEyobHwFMHR4SNCFVJicvEzJDRDghaSUyWiY7LCB3PSNeJEgxdUkwgJChgZJjZFGidkdFU3&#10;8qOzwygp0+PzhJSktMTU5PRldYWVpbXF1eX1RlZmdoaWprbG1ub2R1dnd4eXp7fH1+f3OEhYaHiI&#10;mKi4yNjo+DlJWWl5iZmpucnZ6fkqOkpaanqKmqq6ytrq+v/aAAwDAQACEQMRAD8A6Bq35ik30flP&#10;/nIXyZfvrFrGka+ebBVsfMlvHxAWR2I9DUYwOhfdh9mQ553kmMh8PX47kP4gKn5eUg+x4tN4cfF7&#10;NygRO/AfViJ611xn3fJENoXnryrod95k/K/zBZfnZ+VE59TzBpQtmuBb0qaaro8n7+1kC1/fQkEd&#10;Q4y6Ghnp8ZOEjLhPMVY+Meh8xu0y12HU5BHUxODOPpN1f9SY2kP6Mvkxfy5Paa9qsGt/k35lufJP&#10;neP4ovIWo3yxvKx+0mlanKViuVbp9XueMh6VlynDpYynx6OXBP8Amk/7mXKQ8pfa5eozyhjOPXQG&#10;TH/PAv8A08OcT/Sjt/VRRn8qefPMMXk/zt5euPyn/NS8u49O/Stlp8kdhdXk7iONdR0lVV7Z5HI/&#10;e244HqY6b5KWnhq5+Hlj4WUmrA9Mj/Sj0PmNkQzZdFj8XBPx8AF0T6ogfzMnKQH82e/9J79p0Nhq&#10;X5mQRRgHQfL1wqRjqP0b5fgAX/gorUfSc4vHEdq9viI3h4n+wxfsj9rjZpy03ZxkfrlEn/PyH9Bl&#10;9jEr68bXdQutQDGTVbmaWaWN6gStI5leJ6b/AGmJUjdT8S7Fg3r0sPiSJ6/f+Px1dHDL4MRH+EfZ&#10;0v8AX38j0onW7a3Y8y7W0nJTE4AKMoPJWp9l1AJ224/EvwV9OIwge4/j8fipnMT7x+Pl+Of1GayX&#10;cEZj5yPazLyt2JNCpr07qV7j7unFZnAAKpgM/Ebvf8fj8WZ1pt5P5C8oz+e71mbzTrgm0/yDBOeT&#10;xihS41J1P++gxWMjZmNRsdtR232nHsrS8Y/vZ2IeXfL4fqY48J7Q1Hgj+7jRn590Pj18kF5A19PO&#10;Giwfl15jvBHrVtzfyJr1yx3kO7afO53KyfsE7g7dgM0vsn2+M1aPOfV/BI9f6B/3vy7m/tnRHSzO&#10;rxD0n+8iP92Pd1/tebaw2pPqM2lXcEmmS6ZK8N/FMD6kJDcWUr4k9COvbxHYZIGUq5Jw5IiHGDd8&#10;lAXvOKO0hjMemKfhiQgtcvuOuwIoNz0Ir0QEs8AIocvv/H42U5CDZ+r7vx+N+Q769KAFL1Kj4u6g&#10;UBY1I6b9T1+RCNLw2rxfx+Px94nGnzXN35G1X1HXlpmr2WoJBUl1hvIprVnYHejSIlCTua/TxXt/&#10;o+PsyM/5mQH4SBH305fZOYDW1/OgR8YkH7rQHmyP655P8o6sy1it5NQ0W7mFecfCYXdu1RXoLgjp&#10;9545d7E1n7JgD/BKUft4h97HtDLLDrZgH6hGQ+XCf9z+N3mljdXthdJLE7JcWzK3BSeLgGqsBQ7E&#10;gEdaHb4mzqY4RA3W4aMmfxIkE7H8fj9AUtW02NW/S2noIbS6cG4gUU+rTEVKjf7BXdDWnGqkjg9Z&#10;TwgHij/Z+Px1Y4tRIjgkbP3j9ff8+oQ9vp1vqNlLoN7GqW0zFtOmNR9XlANIidjwNTToVB/Z4ipG&#10;OMo8B+HkiWWUJccefXz8/f8Af52xeKyu7P1tPvYyJbUsm6gcgK1FBxHSppsKcl+FACaBhA2I/H4/&#10;FOTLOZVKJ2/H4+R5ophKYfXWswhjK3sJO8kBAZm5fCaps1dtvi+FaKT4Y517/cw8Q3V+73/j9W6N&#10;takCN5C/EcrWccQXjPQ0aiginxA7DcNSM0aQxj8fj8e5hLIRuPj+Px5erkfeYPOPlP8AKnylD+YP&#10;5gpNe219LJF5K8lW8vpXev3kNRMQ7AtDZxFyJ5mWp5PGA0ssix3cMIDimNug7/x+vvcUHJmmcWI7&#10;9ZdIj9Mu4eQPKIJ8f69c/np/zk7d2+tea9Vj8u+S0lZ/Lfl6FHttKtlcmgsNOjNZWNd5pCWc7lzn&#10;M9q+0uHTy8P6pfzY8h7z3/Mu70fZ0MI9PM85HeR957vLkHp/lz/nBPWdSk0uXUG80R6NNNG+q6tJ&#10;pqWtrHaqeU8hMpqFEYY1BzF0uv7RzTjKWmMcV7yN7R6nkOjVqNfpcUSI5YmdbAEEmXQfN9i+VPKN&#10;z+aOp+edP0i/j8uXWpeXdXsfKlySqC3vLuyltNMgjr3RK0A3ohI6ZpvZmM+1O18mqPTil7jL0wHw&#10;H3Me1ssez9Fjxc94g+YiRKZ+J+94B+bF/N5q/L78lvzbNsLbUfMeht5Y89wKoVofMHl5ja3Sy0pR&#10;2KtWu/w523a+ET4MveKPvCPZ/McU82mvaMuKP9We/wCPe9I8kebNLtvMH/OOv54XMNuti88/5Hfn&#10;hFxVEktdTQnRL24AFPtFVZj4Urmx0WUZMcJn+pL9DqO0tNLHkzYR1/e4/h9QH2sysPLlj5N87fmC&#10;/no/U/y8/JwT6p521SSNQJbG3a4e0jRHHxNeHgiqOtTTKMejjHKeL6Y8/tr5t+bXyyaeHh/3mXaP&#10;kdr/ANK8u88eafMtzbpBc6SIPzb/AD2ubPWvM+kQKGl0jRX4x+XPLUf8oih4ySgUq7MT1yrtTJKQ&#10;GGP1T5+7+GLkdjafGJHOT+6wgiJPWX8eT9X7GRWGmaJqOu2+l6s66p+Vf/OON1DqHn2/T4k80fmH&#10;IoW002E1+ODTQw5DoG65l4dPDS4xHpDc/wBKZ/U6/UanLqpmY2yZhUR/qeEc5e+T0jzTPreseePP&#10;WpaRe2ejeYv8NXU9nqFzbi7tba7fS44w0sDLIJI1kk+JSrVHY9M4XTnxvaXKT/DGXmNoCP6XZxiM&#10;XZWOAsgzA50a4yefQ0HyZq/mnUtEVv8AlbP5e3nlNalJPzM8hodc8tSn+e50/l69nXqQsg9oemdP&#10;n7JwZRcfQe+Pqh8uY/GzlaftLNjPDxeJ/Rn6Mnwlyl8v85V0qyufNtub78vta0n8wLRQZG/w5PHP&#10;eKKUrLpziO9jPjygp75qMvZGeO8Rxjvib+zn9jt4drYLqZOM90hX+y+k/NiF9NqQeSG4Z4ZoWKzQ&#10;yUR0ZeoZSAQR3qK5rjjo0XZiVixyYzcRTTPyllYspqrFwSPbbJjYIKfaRrEHkzS9e/MbWyL7SfI8&#10;Eb6fpU5rDqGsXJZNNs5Fr8UfNWmlHeKNx3zZdmaaOSZnIXGG9d56D9J9zq+1c8hGOGBqWTa/5sR9&#10;UvfWw8yGcflfompeVfLf1jWJ2uPzB89yf4p8/wA0yH6073fKe1tylOfCKKT1HChUEkjBpV4cc3We&#10;X8HXmff+oD4eYdHjAmeMD0D0x7qHPfvJ77NAek83uer3Umh3Pljyc8Uf6W1DUNO1HzlJRaoZJUe2&#10;sPhFAI0IklA2LkDfhU8x23rRHPj0kf50DP32Kj8OZ8/c2aSPiwyag/SIyEPkeKfxO0fL3vQNJgDe&#10;cPN0foqUj846ahi4igrq8qgUpsKbZpuz8d63Vithlh/03DPUzrS4d+eKX/TN/9Ax1rWvOv5WRWfk&#10;7z95fHm3yjMvLT/LfmK3la19NhUzaRqUTExV7PbSlT1ZTnBmWbS/u8w44d0v97Lp8C+wQhp9deXT&#10;y8PIOcoEX7skOv8AnC/NLtD06K71aDzN/wA49ecNU0HzfDVj+Xt9dpba2tNymnXSGODUo/8AiohZ&#10;T09N8txYbPHpJES/mn6vh0kPtY5sxjHw9dASh/PAuH+dHnA+e8fMKd95y/L/APMq+vNM/OPS3/K3&#10;8xY3MM35h6Tp7RWk1wDQjXtEUIUf+aa3Ct3aM5YTi1JIzDgyfzgNj/WH6URxZ9GBLSy8XF/MkdwP&#10;9rn+iXze2flxafmh5f16CL8xtJ0v8xPJHlHRL3XPy6/NUMNSigmtQsVgNL1mFg7K080YNtcE8RUi&#10;NSK5Zq82bRabJly1IY4Exlz35RqXvPIutznTaggacnHPJIRnD6bB3lxQ/qg+qPzLJvLaNYeV/Oet&#10;FgJns4NFsGc0LTX8nqS0PiILeSv+tnFf8DzRHJqcuoP8EeEf1pn9QPzcz2izgDHi75cR90R+sj5P&#10;KjqMn1gFn9OTnwWcngyuN+DHahHXtT7Q/wAn1R0ZOzLLK5i15ZqrTXLUBdR09yI/rkUbArIh+ELK&#10;jUowpv8Ay/s2gCfv6+f7XFlI4q/m9D3eXuZ55D8vW2uXT2lzd/V9A0+OTUNZ1KReAsrOBf3rspA4&#10;FgnAoRu3ShWgbhjgZTNRiLJ7gObVnzSFcIuRNAd5PL9dvL/zX/Ma0v7jXPOOog6f5b0C09LR9Or/&#10;ALzafbDjBAo/nc0r4u2eI9qa7L21r7j/ABHhgO6PT/ii9x2boo6HTiHM85Hvkef6h5Pm7yh5p836&#10;TqumwefGWCDz7/uT8rXKkp9Qu2If9GM23FhHxZP8qo65kazSYJwMtLfFh2l3yA/yg+PP4ORxHlLk&#10;fxT7XlmH5r6It9xB8++WbemvWaAK2tWMShUulpuZYV2lA3K9OwHoHs524O08fh5D++gN/wCmP53v&#10;/nfPq8hq9Kezcnp/uZn0n+ZI/wAPuP8AC87eJkYqN5Cg5zEfDHF0oAAftMKAdSRT9k8OjMWIl+Px&#10;+P0tk9K3Ktcgy/Enp6eo5vJIfsCQA705bID8TEVPHnI8eEDn8kcRPL5/j7+nyAmvlCd7mbzXpE3+&#10;kX2saFetOytyihlseN7HBDQqrFTbMJJKVZhxRQkZWPTe0mn8fszUQ5ng4v8ASES2+W5bNNMQ1GKY&#10;2AmB7+K42f8ATbDoNzud9POZfy11zjRm0TzBp14qEMaxXcE8Eq1GwB4Rn4tqgd6ZyX/A6znwdRi7&#10;jGXzBifuDse34VqMUu+Mh8iCPvLz2QQmOOZGHot8UT1PwE7spIpQMByHgQwqAc9GlHZ00ZdPx+P2&#10;Jhrmt+TPy78uxeYfzS8xL5T07W4GfR/LccX1vXNUiB2ksrBSlIhJ8STzGOMHkqVU1ZNQFzNfeURM&#10;8s+HFHiI68oj3nv7wLPfu+arz/nLn8u7OdofLf5I3mu2UNA9/wCYvMUsFw6g1DehpsCRxEHdfjfj&#10;4k75jHVY48ok+8uwj2bnlvLIB7o/pkd3tvkf80Pyr/PmC6tfKtjqHkj8ytOs3uk8g6jcLfR6rBb8&#10;pZm0q/CI0ssUY5ejJHzITkvqMMujOGYenYjo4WTFn0ZHHUoE/UNq7uIdx7wa36LxF6Mkd1DRVoro&#10;8f2WFa7fa6E1A32NByepWPARu3+JE7fj8fjYJzaWnlbR9L1vz55xu2078uvJUa3evmBuM9xcSGlt&#10;pdjU1M13IAEoTwAck8o+YlHGB6pfSPxX4+9oy5pkiGMXOWw8u+R8h9vuNPlbynonm/8A5yj/ADPP&#10;5iebtME+n3NzDpPkXyVbClokEB42un26dFtrZftn9tuTN+1nH9u9rZZ5Y6XT75Z7bfwg/p+4bu90&#10;2DFosBlI+mNmRPU9Sff+x9J/mH+c+i/kzd3Hkj8q/qOs+fdN/wBG81fmZLElxDY3KfDJZ6LC4Ma+&#10;kfhaYg7iijbbK0PZuDskVjAnm/iyHej3Qvl7+fe4mLBk7T/eai44j9OMbWO+Z8/5qRfk35k83+YL&#10;f8wvzE81eZtV1+8a2j8saRPfXk0wN1qlZbx1R2Kj07WJl2G3qjMPt/tDJh0GSUpEyyfuxv37yP8A&#10;pRXxcw6XD42LDjhGIj6zQHKO0fnI3/mvRtU833/5eWn5dXGlFE1WXWH83Tnq6waeHsrSMjwlEtwf&#10;cEY+xulOl0Qykb5ZGX+bH0j53IuN2iI6rPkifpjHg+MvVL5VFOfPHly01Sf/AJyH/LTSE9bRvOtj&#10;Y/8AOQX5KOKUlju0VNdt4gtaH1OR4j+eudhqcQy45wH9eP6fx5uk0Wc4MuHLLmCcM/8Aen8dz5z/&#10;ACUWDzrB59/I/Ubj0bH85NCks9AuSaC18x6cDeaNcoT9k+snCv8AlDNX2ZP1HGeUx9o5O/7cxmEI&#10;akc8Rs+cDtIfpe9a9+dOm/nX5d8iza7p6x+Xfy00DSfNn/OS0dOL6x5w01nsdF8sTMQORN3E9xKm&#10;9E4k5uMueJjxy5RFnzl0j83ncOhlimYQPqySMcf9HGd5z+Ww82D+UU88X14n5jQIup/nj+dup3ek&#10;/k5ZzglLV5FI1PzHMm/C206CojNKVAA7Zg6LFKROef1SPp/TL4dHZdp5sUIjSQ2w4gDk8/5uP3yO&#10;5ZL5m/QWg2nln8n/ACVM955Q8jPFA2rNRptX1m6kl/SGqzOCS7XEh2JPy7YdRMSkMceQI+J70aDD&#10;MCWoyipzvb+bEVwx+D1C41PT7HzT+amoatp76npttBc2U9nDObaUiW/t7dTFMFfg6U5KeJFRuM86&#10;0utGm7U1mplHiEeIVdc5xjse92E8Msmj02OJ4SSDdXyiZbjuPIsasdCbUpJL/wDLrVn1UpHRvL4f&#10;6nrNtEooU9BG/wBIUD4S1uWPAL8AaNQew0Guw63fTz9X807THw6++N7V1AcbNllhHDqY0P531QJ9&#10;/wDCfKVb3vUi8H84/l9+Xvmu+kuvMHlY6T5phlqPMOgU0fWbeZa1aQW8foySKFJIkiLcgVDAPEcz&#10;vHkD6xv8pfZ+L94bo4yI/u5enuPqgfnvXuI236SYxqOp+afKFo3/ACsjUrn86PyxshFHf+c4o1Tz&#10;r5WikLJHPMWZxfWylT8MkkiMBVXg5IWllxYtSPXvXX+OPv8A5wRhyT05HhDgJ/h/yU/IfzJfAH+t&#10;ux7zTpR0C6tHttUtdf0LWrRNR8r+aLEH6pqdhKxVJ4uQDKQylJI2o0bqyMKjOd1Wklp58J3HMHoR&#10;3vRaTWx1MOIAgg1KJ5xPcf0HqN0HrOmweYZv+ce/I14gfR/M2vaz5s8zxjionttKIgEbFmUUENpO&#10;BVhT1DuM3nZ0BHDDzJkf83b9BdJr8kjmzSB3jGMI/wCduftI+T6w8qJBJLq3nnWohdad5frq0lnL&#10;HSG61SaT/Q4eHGOFuUx5s0cRbgh/e160anUx02Keolvw7gHrM/SO7nvsOQ5uJkjKXDp4bGfpsc4w&#10;A9R6nlsLNWR6WBW+oXl75jt9V1C4a7vrnUorq9unNWkledXdifck55ljzSnnjkmbkZgk+d29FLDG&#10;OEwiKAiQB5U+pNCiLfmR56th9lPN+nSEe41sAf8AE86Hs+P+uerj/tsP+m8XQ6o/4DgP+1S/6ZF/&#10;/9GZaP8AmPpHkLy5dflr5Ktpvzy1rzUq201vqcU915Ztpm/Z0jSGAluJq/7vZY/8lKdeREzoeLSc&#10;JyZLoxkDwxPcInf49X1KMIdqiGvjOOPDVxnAjjmO+WQbAf0d667vKm8j+TPy9lin/NK7n1/zYHU2&#10;P5SeW7jldLPWqJq2oxc0tN+sMHOft+7OV49LjwEHMbl0hHn/AJx6e4bubLWZdV/i44Yf6pIbV/Qi&#10;fq/rSqPvZx+Y2lX/AJk1HT/zF/5yf1eL8tdNi0+G08qflrosCP5nvNPgr6MSwTM8kCU2NzfyFz2U&#10;7DM7NjOQjJqTwjpEfUfx5/Y6/S5o4onDoR4huzM/QCee45/1YCntXlLzDff8qYubHTfy2i/KbyF5&#10;k1+2/wAFeXykz32pWtlA01zql7eXAWS5aaR4UDBVT4CEFN85j221nh9mxxCPAMk9h14YiyT7zSez&#10;9OJdocZyeJOEDxHagZGhEAcqHF57oDzjqa6L5W8l6K9VTU3u9evyNvimf6naVI3UiO3dh0+33BOb&#10;H2G0v5fsuMyN8sjL4fTH7vtcTtSfjaudfwAR/wB8fvHyeeXMHrL6qH10lUBLlejjqEkA7qd0Ybjp&#10;0+z18oOBGdbfj8d6jbSyRXFtJDcGG8hP+4+8AJaoovAgEV6hStdx0ptxiBvtz6LLcGxt1D3vz7qb&#10;eVfKln5DEUVr5q8wx2+pfmObc1EHwh7bTg1F6bSSCg3oKdhw3tv23wxGixnc0cn6I/pPlXe5vs/o&#10;PEmdTLeMbGO/tl+gfF8b+YQvnnznZeTVHq+XfKBh1fzgf2J7s/FY2J8abyuPAAZxel/wLTHUfx5L&#10;jDyj/HP/AHoetl6jXQc3oXmPyHcefPJnmcPau2l6N9XkvdVi+3YXEzMLS4TvVZF7duuxyPZcNRi4&#10;tVijccdCXdUjVH3/AGc3GzanHGccUjUp3Q9wtIPyp8967BOBcznTfP8A5FuUh1bh0kYD91doP2or&#10;hOvbqPDLdSJaDPDU6Y1GXqge7vgfdyI6hlkww1GOWLILBFEfpfUWvWGk+YNDf8w9ASO1tHlp5p0V&#10;RyOm3zUrIFAasUlKxkqafZ4tRUHrXZPamLtLTjNDYjaUf5sv1H+F4qeKekzfl8m/82X86P6x1/Be&#10;Uzu0LhVDRXgqH3+K1R6EoCGP+kShwWbkeCsAGLyCSXONj3/d+0/Y27H3ff8A8dH213ComPkfVLbT&#10;fNnl+7ueMem217HHdxiix/V5lMExbooCwlqVAAVeXwgf6NA445QYS+mQIPuIr7vx3Rz3wEx+rmPe&#10;Nx9v39f45rFpstnpf5peW5Kmex04zhOXHk+k6hCXrXr8HPbv86Z5Z7B8Wn7Qz6eXPgkPjCQ/a7zt&#10;yYy4cOYcjIfKcT+x5N5j856D+Tn5fy/mN5js4Na1HVZ5rL8rPJlzvHqGoRClxdXiUBaysyVLU/vH&#10;Ii23z1aWQYocR+A/HR0McMtTl8KJoDeR7h0A/pH7Bu+IvJPkrzj/AM5BedNR88efNW1DWjql6P0l&#10;qTEtd6jckhVtLVQKIiCigKOKCioPDiu3e3JaaoQ9WafIc6vlt/uY9XqNPpseKAiKjCI/H7S+3tSs&#10;vyD/ACSnsPJ/na/msdcfhFq3lryhZW92dGSSg9TVbmV1DyKDyaJC0lOtDmBi9mZ5Bx6/PIZJfwxo&#10;8H9Ynb/NiPi4o12fUAy0uMGA5SmSOP8AqAb1/SOz5w/5yJ/Km+/KLzVY/mD5Du00zUfL17Zara6t&#10;pXw28iyFZ9P1a047BXqvIDY13/arf2Tq9Ro9VLRaiVyjvCXeOY+BG4+Ib4Tx6zBxV6ZAgg9Okonz&#10;B2fWXl3Trz82dN0j8yfJNra6f5F832L6t5o1OaVYdM8q6lbUXW7O9kLAQxwSEywAkF4JFVdoznfY&#10;7nuOR393ePg8rlnHT3jnvOJod8x/CR7+R7pC+r5G/NbztD/zkD530b8svy5eez/JX8uneSPUWBjf&#10;U7hqJd63dLQfvbnj6dupH7uIAAD4gNB272vDS4jIdNoj+dLv9wd32XoZY7nk/vJc/wCiOkR+nvL6&#10;L85+bLP/AJxx/LjTtO0CIaf+aHn7STB5YgjHFvLfl1x6bXdDutzdgFYz1Vat166nsLQS0mP83m3z&#10;5Rtf8MT/ABe+XTuHxXJXaGbwx/c4j6v6cx/D/Vj17y/PsXZFSTsKlmO/zJJzYU71+i3kbyxeaT5I&#10;/LTyNDDw1rVol1rVISKH9IeYGjaBH947RbcHwPLON9qpz1Gqw6KHMAf6fIR90eFwtHkiDm1MuW4H&#10;9XHd/OXE8t/MLzRa+YvzC81S6U4k0PRj+hdBcH4Ws9LhS1jmH/GX0jIfds9DhihiAxQ+mAER7oiv&#10;t5uv04kMYM/ql6j75EmvhdPafL/m97P8tPyg/OJpHmv/APnGnzavl3zvGF/vPI/m0iylEhr8SwS0&#10;YA9AmbDTz9EZH+E0f6p2dPrcF5smEcs0eKP/AAyG/wBv6XzX+augX/5LfnNr+maVIbc+WdYi1fyn&#10;dioDWrut5Yup7gKQu3gc0+TTZIarw8QJlfpA5nud/g7RwZOzvzGokIQ4SJmRoCtpWyP87Pzb8o+b&#10;bx9N/Lry63lnyrqusXHm3zVaygJJqXmDUFX6zM6oxKxxiqRgnarGgqM9Hh7IRziJ1E6HMxj1PnL9&#10;Q+L89ar/AILs9GZx0GMZJAcEcuS6ERy4YCufP1HusPLdY/NTzpqWvDzF+np9M1OPSE8vWUml1slt&#10;dJjPIWMCwFAkRbdgPtH7Vc6TF2XpcBuGOOwrcXt8XzXW+1fa+uiY5dRPhJMiAeAGR6nhq/iw2HzB&#10;qdrLHLa6lPbTxMrRSxsyMpQ1UhlNRQ9KZecOKWxhE/5oddj7S1uM3HPkHunL9bMdP/OLzpp0WqW9&#10;zrLatb620baol+DO8hjl9avqtRwS+5+LfOR7U9hOyNbHJWPwp5Ocse298W8fpO/PZ7XsX/gldudn&#10;yheXxoQ5Ryeraq2l9Y25b/B6r5Y86ad5kWJrSU2GrQ0cW/P4uS784XFK0+hh+OeI+03sTrewT4t+&#10;JhvbJHbh7uMc4HuPI997P0R7If8ABC0HtGPCA8LUVvilvxd5geUx5UJDurd7JF+Yd1cBbPzzZw+c&#10;rMp6S3twxt9WhSg/uNRjHq1HEEepzUELt8IIwdF7S6nHQyjxY+f1fCfP529Vl7Jx88J8M+W8D74H&#10;b5V171DWtLt9CgsPMnle7/Svl7WGnjs7u7iiEkUpRUurC+g/ugxjKqR/dyRcAAUUQydrpdRjzYxn&#10;wHY9/MHrGQ/AIqttjgiUshlhzCpDmByI6SiedXfmJX1PFHz6mix6DH57/La0Ur5btbAfmV+V8Duz&#10;Gwie4jsNf0pWkAcojUcBgG/cqzAM7ZfrsQyYTX8PqHl0kG/Q5pY88STuT4cv6W3Fjl+ju9WxoBSh&#10;v4rG6/5x282ySGK30bzPrnkrWJQxX0o9cjjkt5OUZDAUvJjtQ/CaHB2dIHFDyMo/6bl969owIzZh&#10;XOMZj/MNH7h830jEbhvy38yWsixi70rzJpsmpovHmENvdwL6h+tXMh4yCnx8aE9Dmi9poSOhHlkF&#10;/IjvPVjppD85E9DCVfOJ29MRy7red6e4F/Azfs3ER+51OcJDaUfePvd5kNxI8i+xfLyE/mt5/UUo&#10;PMVi7f8Acct2Bzp+z4n+V9V/wyP/AE3g81q5f624P+Fy/wCmUn//0uDeWPO3m3yTFqtpoWr3Wjpr&#10;MJtL+6tKR3DQcqmNZgPUjVujemylhsajbPV+1/ZvTdpYzxDhmRXHHafz7vI7Pgvs57Y67sTJGWCQ&#10;njBs4p3LFI9/Dfpl3SG76K/Lzzpo2nvp2g/kxp2leT/OupWrSeYvzk89X1oJ7IhOVyNN9RTDaKN6&#10;MqPO/bfPJe0PZLXdlSrBASj1yncj/N5j7Q/RfYX/AASuyfaAf4XkOLJYA0+4Ej0qewyX3Ewr+a7Q&#10;RpcnmfUYvyh8u3P/ADkJ+bfI3nmD85/NcJOg6U4qXu4La9b0+KHcXN+9NqpH0zQYa4v3Q8WfWR+k&#10;Pe6jiEB+YIwYuQxx+uXkSP8Acw+Je9a8nmKPRvIejeYvOK/mF5nl019X1fzRb3D3VveXmt3DTR/V&#10;pGVKxJAIUTiqrQfCAtM859vs+TLq8WnvilGHzlM393C5fYMccYZcsYeHEyoCqqMBW/nfESxT84LO&#10;nm+9sbRxLH5et7bQ44j8Ucg0+FIJR7fvVdvmexz1XS6QaXT48I/giI/Ib/a8ziznKTM/xky+Z2+x&#10;5PpeoS6VOyPG82mytxlt3r+7PUjahFOoI+Y3qBYMnD7nIni8Qeb6R8jadomiaRefm5rNrHqOn6DM&#10;sflTT5AKajrJB9ASAChWD7chHWn0Zjdqdo4+z9NLUS3raI75dP2+VuFDBk1OYaaOxO8j/Nh1+fR4&#10;B5684yaRpfmPztrcjahfkyXc3I/Hd3tw1EjA8XkYCg7Z4lix5e0dVUjcpyJkftkfgH0GEI4cYjEV&#10;GIoD3Mf/AC/8uXPlzy7H+lT63mTXZpNW8z3HVnvbr4mT5RiiAe2HtPVx1GY8H93AcMB/Rj+vmyjG&#10;hvzL7f8ALv1T8vdB0TyVqumC8TzzDJdfmJJsWt4b2L0reIDryhU8z4bnvnsXYfYsNL2cNPlFnICZ&#10;/wCcOX+aNve+ca/VS1mplnxmvDNY/PhO5+JfDv5x+R9b8h+bLjzPo0Zutf8AJitBq9mgous6K3x0&#10;FOrqlJIz9HYZ5sdP+VzZOztQfSZemX82X8MvdIVb3Ol1UdVhjnh1HL7x8C9P/Lb8xU0mXTvNWhum&#10;reX9btlF/p709K8s5ftROpqAymtKj4WHzzE7M7Qz9jasmtwanH+cPxvEsO0dBDXYuA7HnE9Ynv8A&#10;1sj/ADJt9C8rWlp5msNRV/KPmRi+hXspJlWRmPq20i0djNGztyqrfDykblWRbj2rs6J7TjGekBmJ&#10;8vLv4u4jrf8AbwWv7Wwdl45S1044uDnf8XdwAbyvoI+Q224fPl3+YFy5kh0HR0EKM6wahfMyBgGT&#10;05ViDcgTxLUZiQfTqS6M0ncaH2KJAOefwj+s/q+L4325/wAGvHjJhocN/wBKe/8AsI0PnLv2ANAX&#10;dfmb+Z19qmraw3mWxsbvXI7iHUUt7GJo2iuk9OZAsiPsw71rXetd8ydN/wADjsbBqpauOM+LK7PF&#10;L+Lntdb+54bU/wDBl7ey4hh8SoRqgIQHLl0JeU+f9D1P8yrzTNQ82a4dRudE02HSNGijBtobazgL&#10;MscUUY4LyZ2ZzxqzEsxJzYaj2M0GXnEj3SP7WzQ/8Grt3S2BKJBNm4QNnzoRP2vRfI3n7zJ+V/lr&#10;UdN8q+X7FPMCacNO8p+aY5CX0j1G/wBIuYrdlIe4dSQshI4MS1Cc5DJ/wK8GHUT1WnySOQ8uOpCJ&#10;7xQB5bDY09noP+D3LPw4u0cAOO7l4dwMu4ESMhV8xYt84XHlrXJZZZ54ZZ7id2lnuJS7SSO5LM7s&#10;1SWYmpJ3JzVz9gO0r5wPxP8AxL6Ni/4O3s7KIsZo+XDH9E30bb/mLa6p+UGgfl/5x0O/1XX/ACwb&#10;rR9Ovo1VoZ/L1wvqRW0zswcPbSs4jopHAgVHHMLtH/gZdoa04cgyY4ZMZq/UbjzHIcwfsLrpf8G7&#10;sPT5cksUMsoTo1UY1PkT9R2kKvzD5Zh/L7zXbafqOiWWv6na+XtVlSTUdHiaZLe59I/umuIBIscj&#10;qOhZTQ50uP2C1AjUsw36CJr73U5v+D3oOK46Qkjqckb+yJ+99N/lL5l8i/lVYTNd+QdT1mfTYTd6&#10;bpjPF6Gp6kv922p3B4ssKfaKxoagcdgSTzmX/gWaqWp/MZsscwj9MKMBfcbMhX39XMwf8HPs7VAY&#10;pY54OI0ZgjJwjvA9Jv7nz5558zeZ/wAwfNutecPOF2b/AMxa5P617IVKIgACxxRINkjjQBUUbADN&#10;H2lg1OnzGOoiYy8+Xw6Ee59m9n+0OztdpYz0GSOTGNtjuD/SHMSP9IB6Z+TX/OPPnT82L+21K30l&#10;rPyBpt0r+afNd23oWqWkB9S6jgZt5pfSVgFQGh+0RlODDKYOSW0I7k+Q3Lkdo9pYtL6LvJLaMRzs&#10;8r7hfe/Qn8vtPfz35+1fUBqsHly4uoLz/D17cEBIdRvInttJgQMQCyMy8FG54bZxHsxCXavbEtVL&#10;+G5+4naA+F/7Fx+2Jx0GgjhAu6ifMDeZ+PX3vgWLRNQ0PUdY0fUYGtb/AEqe7sr+2k3KSwB0lUnv&#10;QxEZ6ADwkg9LZkicYyHI0fx83s/5O+YfLGlaZ+YvlTz9O8HkL8xfLes6D5gl+0InlE7Wkyx/tSLJ&#10;FxjHWrZsuy8MtVk8GAszsffufc857U67H2ZpTrcpoYal5nkOEeciRs+aPO/5h+aPPMnlm780TRX+&#10;reWNAsPLkepJGE9W30+P00dt6s7bszEk1J7UGes9mdkY9HAUAZ1Rl1P7PJ+WfaD2i1HbWecpyMcB&#10;kZQxX6YX398u8/o2ecz6hcLy+NVB8Rmz8N00MESk0+q3C7GUEHwA/hlcsYczHpYnolx1qUmjPX3p&#10;vlXCG/8AJBTbWCSd/wAMjKAZjRouw8xXOnXMdxbuylGDEKaHboQR0I7HKp4oyiYSAlGQogiwR3EJ&#10;GnlGQnCRjOJuMgaMSORBD7B8peZrbzfo0Vyrg39sqi46fEOgkA7VOzDsfoz5o9t/ZY9g6y8W+ny2&#10;Yf0e/Gf6v8PfHzBfqX/gee2R7f0Zhn21OGhkH87+bkHlLr3S8iHuPlGdrvyv5+0Ulmji0qHXbNFp&#10;VLnTriONmXltVoLiRTXqNjmJ7JZSM2XF0lHi+MSN/kS9R2rECWLJ14uH4SB/SAXkepL6vnH8r5OS&#10;NHqtl578ptwYleN7oX1i3jqRUUmBIHQHptnciPFjrykPstwpS4Zk9xxy+U6P2PGLoyat+T35s2HI&#10;/WfL1vpHnXRpK/FHc6ZfR2UpXw5Qag1f9UZq+zJemcfIS+R/a7jtMDxcUu8mB90hf3xfcOkXSaxe&#10;+b9LMsTp5y8vz3+lwSXUjStcCGPWIPShnUnqhX93JTf7Hhk9q6cZ8GbH3xJG/UeoV8uhdBin4YxT&#10;/mSAO3Q+g2R7+o+LxlHKyLKGqA6Effnk8TyetIfa/lqRP+Vp/mKangdSspQe9V1i0/i2dX2dKu2N&#10;V5zj/wBNoPMayP8Ardg/qy/6Zyf/0+aSaHBIoPMVIr2PX6c95gdn4xjrpRQh8tQ7lZQp+gfxxMRL&#10;m2/yjLqExuh5puPKtx5Hj8yXkXlG6uWvbny9DcNFay3DAL6ssaELIdh9sEZz3aXsvotdEicavrH0&#10;n7Ofxt7X2f8A+Cd2t2JOMsOUkR24ZjxI13Di3iP6hi+gPLH5xadH5t8r6j500Z9D0vQ/0ZCZdPVr&#10;q3SDSYIoYFCbyAN6K169TnjPbn/Ai1c+1o67DljPHxxJhL0yAgBQB3jLkOfC+4+z/wDweOz8+ilp&#10;tXiliyES9cfVAmRNkxPqjzPLjRz6zpnmqS6vtP1O3u57uWSeZYn5EyMQ71RqOprIKGgG/E70zM1m&#10;kz6ckZYGPvG3z5PofZXbOh7RiDpc0MgA5A+oe+P1D4hdo3kq+8669pnl/To1h1TUZhD9YI+COMDl&#10;LJMOnBEUtXbpTY5gcHiF28tSMEDKW4H42ZX+Y3mbTNRu9L8p+ViY/I3keE6f5eQf8fMgP+kX0ni0&#10;zjYn9mnic8m9qu2Rr9RwYz+6x7R8z1l8enl73oexNBLT4zky/wB7k3l5d0fh975j1U/4z/MfTvLg&#10;/e+X/wAv0j1nXwN0m1OUEWNu3Y+ktZSM12H/AATRSy/x5rhHygPrPx+l3J9Uq6B9Qflf5dg1zzON&#10;U1VSfLvlSBtY1ySlaiD4ooqdzI46d6HM/wBkOyxrdaDIXDF6j/vR8T9gLpfaHWnT6ao/Xk9MfjzP&#10;wCtf32pa7rWq63erOlzqlw00iNE/BFbZUAZiAFQBfoz2Mgk28njMccBAcgE88/6ZP5i8i6T5sQF9&#10;Z8m+npXmBuJrLYSH/RJyTu3pn4Cff2zivbbssZcMdVEeqHpl/VPI/A/e7LsLV+DqJYD9OT1R8pfx&#10;D4jf4PiOmq+Qdd1DT9CghufLnmgNe6ZpzPx/R2ocgJwkfX0ZQedBQBgcr9j/AGV/0WZB4plAYaE5&#10;gfXH+GIPLj7zvUd65Oq/4Ivt7j9ktEJxAnmyXwRJ2Fc5yHPhGwA24pbXzRa2t1NKLrULk6lebkSy&#10;seEfKlREnRBsOmfUPY/Ymj7IwDBpYCEB3dT3k8yT3nd+G/aL2q13b2plqNZklOR7+g7gBsB5Cgjf&#10;SYj4oFb3BU5tdnnOLzb9GH9q3IP+qP64Nl45dCptbwdojT3XBsyGSXes9KADaL8CMGyeKXetPoj/&#10;AHWcdkji72uUP8pxTUlFng7qfuwMhGSHd4uymnyGRNNgEmO3mmaW93Z6jPp8d8llPHNdaazNGlzE&#10;jhpIWaPiyhwCpKkHw33zU9rdkaftHEceaNjmO8HvB/FvYeyntb2h7P6oZ9LPhPIg7xkO6Q6j7juH&#10;1R5Q/MjzF+ZB86eb76CDy15S8q6fD5U/LryHpv7vTtMOpsfW9NAFEkq2kDhpCK/HtxG2fOXtllz6&#10;DBqMWT0kEY4gcqluSPfAfa/bns3n0naOn0uo05MvGByzkd5XDbhl/VyGq/o2zKfyrZed/wAuNa/L&#10;rQNSm0j86r+FPzI/Ku6ik4crvytcstrb7EVaZhMVB2p8X7OYHsRpIw0cpcsmU8Q/qw2H28Tm9t55&#10;x1IyEXhh6J/8lBZPwHD9zz780LvT/wAxfLvk7/nIDRLVLLT/AM0tNmXzdpqgA6f5psLeS21K1Zeq&#10;8mj5iu5NT3zp9XHirIOUh9tFq7OkcRlppGzAivOBIIL5O1/VI3dtPWX07W3lnZ4hyUGX1pAfGoUb&#10;D5nPR/YrsoYdP+ZmPVkuvKNn7+fup+e/+DB7TT12vHZ+E/u8FcX9LKQL/wBIPT/W4mBXNxYKG+JA&#10;d+/9mdzYfKMePIWJ308RLcFFPYH+GQMg7XBA9Uuh0jUtT2toPgP+7Xqq09u5+gZTkkIiyQA5sMsI&#10;yERcpd0RZ+QV9d8i+avLiQPq2kz2i3cAubZZYpYnkgatJY0lVCyGn2lqMx4ZIzHpIPuNuYM0YyEc&#10;sZ4yeXGOG/iwb1D2NevSn9cjxOxOKNNiSTYgcq42WiWOIepflf5kuNE16CN2KWdw3Gde3BtnH3fF&#10;8xnPe1fYse1+zcuAj1AcUPKcdx8/pPkXYez3bB7E7Tw6uJqNiGTzxzNG/wCr9Q8w/Qb8q7iKfzRf&#10;6bdIJ9P1Dy9r9rqg7LbjTLiYv/sWiU586+zAI10dvqjIH5fsfqLtn/F7B3Eokf6YfreNRahFDf8A&#10;5da5ORTy9+ZHlma7V3jY/VtV+sabcHZ2k4/Gg+IUz0aA5e8fbYcDKL4gOsJfZUg8Y0NprLTvzt0W&#10;4LVsPIfmG0uUPTlbT26fg6DNVo8fBOY/ol2+unxwxS75xPzt9j/lvrcun+ZPyv8AVLRw3lp5VhuJ&#10;QskUcn1rTrKJgZJA8DkhztyjfwBObUQvIPOvtHy+55/MOLDPy4vsJPv+8MFvZvqF1eWbin1a4kh9&#10;6xMVP4jPGp4OGRHcSPkXsMeQSAPeH2l5dLL+a3nxaECQwzEU6hdW06XN7oZAdtagXzkP+mmMuh1U&#10;SezMJrkD/wBM5h//1IXqVjq/lqSys/NOkT6FeX9ql5Yx3SNG01tIWWObg3xKr8SRyAqN+hz2Hsrt&#10;rT6/EJ45cwDR2kPfHmPuflP2l9je0ews5x6mBoEgSHqhKv5sx6Ze76h1AS97hCKqQQehB2zccQea&#10;GM9VH1j17+NcQWXAsN0w/aOElkMVoCVrdmLkelLQj1YyUahBBFR4g5Rlw48sSJRBBczTZs2nmJ4p&#10;GMhuCDRB8jzHwev+UPzz17yjpXmPS7i3i1Z/MdjHpf8AiSpTULK05VnSMiiyesoCszfFQfazzz2p&#10;9iDq9LkGgkMWSQre+Guo23jfKxYHc+z+x/8AwWM+ly44dqRObFA3YrxB3E3tMR7jR/pIXXvOekaH&#10;5XvfNUEy3ttBHxs7VNmmuZDxigC9QxcgUpWlTnyxl7A1en1v5LUQOPIDvfSP84HkY1yI2L9c9lds&#10;6TtTSx1WkyDJjlyI7+4jnGQ6g7hD/l35fuvLfl8tq0nreZPME8mreZ7o9TdXO5j+US0UfTmL2rqo&#10;6jL6NscBwxH9EdfjzdlAUPMvqu7WXyZ+W2l+XGkNtrfnWSPWvMHCgeOyUUs4GJp9qnMjPVfZjs78&#10;hoY8W08vrPeB/CPl9pLw2vzHWayUhvDH6Y+cv4j+hg1nexJJR79YGNApalT7n0ix+/N+Mg72iWI1&#10;y/Hxeq+XfMmhaE2oXWuXtle6DdabdQeZrUSMpktGjLPRGQCoIBXetcvjgjqv3JqQn6SO/i2dXr83&#10;5bDLMbj4QM77uHfv7nwFbXf6QvrzWpwym8dlsIn+JorYE+mpI70pU9+vfPWvZrsHT9iaKGlwco8z&#10;1lI85HzP2Ch0fjv249p9T7Rdoz1WY89gOkYj6Yjyj9pJPVOUuFpuw+45v3iTjK241C2tIzNPKkcY&#10;7k9T4AU3yEjScenlkNRFlbDe6ndwT3dj5b1i+s7V447i7htJGjRpgzRgmm3MISPGmanXdu6LQi9R&#10;mhjF16pCO/duXpez/YjtXXi9PgnkFX6Yylt7wEFca9b2sy2uoQ3Wl3LIsi217A8LlH3VuLCtD2PT&#10;MnTdoYNTETxTjMHcGJEgR7w4Gs9nNdojWbFKB8wY/wC6AaGsWT/ZvITX/LH9cyeMOD+UyD+E/JTa&#10;/iYik6MD4Mv9cj4jIYD3FTe9gA3mjH+zX+uHjCRhl3H5FQ+tRuOSvyX+ZSCPww8bPwiEO9ym+5x4&#10;g2jGUKbiIhvi6DwwEhsGMvUvyn1y4uIdS8i2saNFNqI1iy4LR5J50jtCrHuFAXj4VbPn3/g3dn5J&#10;DS5cfKUjAjvkQOA/LiD9Tf8AAB7YBx6nSZTvCInHyjdTHz4Smv53al5w/KP/AJyMtNRgibTr/wDL&#10;2PRT5VNfgubG2tk+Oo6pcO0wceLMDnPyxS7Onjxx/wAnGIHnQ3+Zt917NGLtHRSJNjKZcXkSf96O&#10;Gvc9l1258o6Pe/mv5bS6Sw/Kr/nJfypcfm3+Tt04/dad5t02Cur6cg6K8xoxUe6jOt02nGtmMUeW&#10;WiPI9f1/N4ftHtGXZOllrMguejsTH86P8H27D4Pze1DVA88zsyO7Oxkqtakkkn7yc9nxYxigIR2A&#10;FD4PyZLxNTkllyEmUyZE95kbLGrrUZGrwKJT+VafxyZLl4tOOqL8u6Rc65cvJIa20JFSVG9XVCTu&#10;KgFhtmn7Y7Uh2fgOWW55Ad5P4s+T0vs97P5O2tbHR4Tw2OKcufBAcz7zyj5l9dflH5K0H1Nf85ed&#10;JRo/5YflvaDVfO+psAzSok/OGwjGxeS6MIiCrvv4kZ5Xl7Qza7IcmaVgdP4RvyA+HvfozS9iaPsP&#10;BDT6HGBknsD/ABy23nKXPa77u4PbrBNO1bVtY1j84PLsep/m5+eHl2/u9N8nTUMfkXyXptlPcaTa&#10;RD/dVwzRo7caEvUn7JDY+o7Uydm4558ZrKISkPIRBIB8j1DXquxcHa2EabIOLTRkIk9Z5JECUgeh&#10;HQ9H5efmL5Qk8r+ZL2zBpH6rrUDYspqGA7c1IbPUOxe0YdqaLDrMe0csRKu4/wAQ+ErD4FrNPl7L&#10;1efs/NvPBMxv+dHnCXxjR+LCFtpK1qxr9GbXhLiSzgpxpnq293azUIEcqlhXtWh/A5ZFwNUYzhKP&#10;eC/QzypcS6J+WeseaEcR6t5vgPlXRKmnGDhHLq9wNiaCP04KjvK3hngOLsn8l2jq5HlGcow9xPET&#10;8iA/T3YnaX8p9maKR3vFCUv60RwAf6aMj8GCW+npcX35e6FeSPFb+aPP2itdxsscaLpvl4SavqMw&#10;CDYKix15sT7DvtIdPMj5Dcu1zS+ojmIH5y9Mf0vEbbVJ73QP+ch/NkoEbap5TvJGXYUk1nXLBeI+&#10;iRhmv00uI5JeR+0h22rhw+Bj/pj/AGMZPV9a8+WHlHUdOuNCe3k1jRbXSIY7hIZBR7Gztko1xGbZ&#10;2AaOnAGVT4jO27O9m82pPiT9EdunqP3UPffufIfaH/giaTs8HBgHj5d7o/u42TzPqs+UeHzNvLvM&#10;35oa95i1PU9RRE01NSu5rtrO1DJFGZ5GdlTcvQFqCrdM3Wj9hOyNNIz8ETkSTc/Vz8vp+x801/t9&#10;25rYiJ1BxQArhxejl/S3kfmkiefPO0d/JqSeZL5L2b++vFmmEr7hvif1OR3UHr1AOdCOy9MDxDFC&#10;z/Rj+p5g67UGNeNl/wCVkv1v/9WRw2thrdt5vj8mvH+hbhnj/NT/AJyU88QmV3MrcntdLgl9V4y9&#10;KIkYe6loCTGvTmtLnnjJnp5mJH1ZjsfdH9XN9I7Q0mLUwGHW4xkjL6NOADH3z6Gu/aMellgkPkjR&#10;/Ns9zq/kt7vyr+V/lyFbbXfzL84TCGG5u15FnjggjJMsuwjtIPVkA3ZtzTtuy/bzUx2yx48UeeQ+&#10;mXyrhPuAB83x/wBo/wDgKdn5vVpchw55GxiiDkx13XI8cQOsyTHuiwPRfLXmzzLp2uax5b0DVNb0&#10;by4vPWdWtLSV4LZK0BkcAhSRvx6gb0pnadm+2fZ+tiZCfBXPjHCB/nH0/a+Qe0H/AALO2uxpevEM&#10;sTyOM8d/5m0/9jXmxiS5mQlWJqDQqdiD7jOojmEgCDYLwJwcJoiiEM1zL/K30HDxMhjCibk91Ye+&#10;+PGz8Ndb3FtHd6dc3MK3kWm3kd9FZyMwiaaIEIzKDQleRIqNjnM+0vs1pu29NLHP0ToiMwBxRv8A&#10;3p/ij18ju9j7He2Ou9mdV4uD1Y5fXjJ9Mx+iQ/hlzHmLD7O/Jqw07z/5itJ5ZOPlvRYJNW80yv8A&#10;7otbQc2iftWRqIPGu2fMsPYrVaPtUaXVx9MfWZD6ZwHIxP8ASOxHMbgv1zovbTR9rdl/m9FKzL0c&#10;J+uGQ/wyHeBuDyI3CZ+Z/PWoebNc1HV7uEWEd9MTbwozt6UC/DEnABwOKAVoetc7+WWUzfJqw4IY&#10;YCIN196UR3TvT05RcMASiMhBBr4ODg3LIkML/MOW4XylqjvxVmeGAgRrsryjl8aAUJA79ts3/svi&#10;GTX4+LpZ+wvDf8EnUywdg5+D+Lhj8DIW8MgveIVQaBQABTsM9iEn4/nhtMF1EqK8thuThM3HOntv&#10;ytc6Z5m1LVo5Jlur/RyEl0yRf7lHUMkgU7NyrSvY/Rngn/BR9rtVjy/ktPIwxj6pA0ZS/mWOQA59&#10;58g/Vv8AwG/+B1pcOjj2pq4DJkyb44yFiMQa46OxlIj0/wA2O/M7e5vKfnRfOn5ZeYvL2tyMfNnl&#10;LT7WWwviDW+02xuo1jEh/wB+WyzMte6N7HPNtd2mO0ex8uDJvkxCMgf50QQPmAaPk+y4tEdJ2jjy&#10;Q/u8hII/myIPLylXzeQfmZ+T/nX83Nb/AC4v/K1nElmnlm4tPM3mfUJfq+m6dDpd9Mwlu7hgQoEV&#10;wvFRViBsKAkZvspizajQYTjJBhxRMrqhGRI390nK12s0+mnmhnAkJGJESBIyMojYRN9Q/Pn835NP&#10;8pef9V0HyN56l83aJpcNrC3mKCNre2ubr0Va5NvG/ImJZGKqxPxAcu+d3g7X1eAcOPUTkO+yfvvZ&#10;5HVeyvZOs9WbQ4oSPQRAI7rMa373uP5JeZfyf1fyhb6B+bvl7W7XVLy/uWh/NPRLznPaRMyrEs+m&#10;unpSxxEEkrVzU+2Xy9r9WD4c8sh/SHD91Ou/5Nj2Uf32HTY5D+ZIzo13SEtr+SZ/mv8Ak75i/Ky/&#10;0+4urqDzL5M8xxLdeTfP2msW0/UrdxyWjVPpygfajY1HUEjfNZre3O1sBs6iRieRFUfsd12X7Iez&#10;WqiQNDjjOO0okHiifidx5sY0Hy15j1HSPMPmTSbCebRPKkMU/mDUyaQRLPKkEcZc0DSOziiCppU0&#10;oDnU+xPtLrdVqTgzyOSBBqR5xI6WOd/N81/4Ln/A+7I0XZ41mjxjDkjIAwF1OJNXwknhMTW42I2O&#10;9KDTSv3P056rZfmYQAUwJa+xxJLLZ7//AM4tWmmn847TUvMNyLHy55d0q51XXr8glYIIHiCOaA0p&#10;K6b02zgPb7BDNh0/HyjmE/8ASRkfvp9c/wCBFLINdn8MWZYZRrvMpQ/a9I/NHyNr+reQ/Mnk3zZO&#10;+sfmt/zi1diyn1mf4rjX/IGqOZNJ1TkalzB9iQj7JV67nPOe1tPLJh4v4sfPziev4836Y7E1kMWo&#10;HDtjzjYfzcg5x+P6nh7ec9H1T8i5vy51+0Nxrvk/zTb69+Wd/vyto7yKaLU4Q38pJVuJ6lq/s5vP&#10;+B7MZ9TwS3OMGQ+Pp/S8L/wbSdH2YckDQ1BjikO/h9YPyjX9r54m0ebciDfxqo/Guez8L8tw1ce9&#10;IrrSJRUlUA71lp+quRMXOxasfgPcvyp8p3utSaPoujWBu9X1q9NjZRpX4zW3cAnsoY1Y9hvnlHtt&#10;qZZdbj08f4Y38ZEfoAfon/gQ6PHp+zNRr8mxyTq/6GMH/fSO3UgPqu8n8o6fYI9yU1X8k/yL1VpL&#10;gLTh5+/MpausCdpbHSmJqd15juEzQTyQ02PiP0x/2U/1D8cnuYY82rzVHbLlH/KrD/xUvxzeY/lN&#10;f+YvO/5h/md+Y3mCSXUdQXy1qdxq+pEH0oZdRkgs4IgTsq8ZCka/yr7HOQ7R1E8ml1OWX+pn/ZER&#10;A/U9Xn0+PTR0+CGw4xQ8ogyJ+yz73mX/ADkfolm2t+VEit40uLry3YXt4agF5ZZrsBjXv6YQfIDP&#10;YP8AgXwrsHAD/SPzJL8uf8FjP4ftLlkOsIg/AAfofPUXlmQ/YhXbpQ8v+I56MIDufN5dpDqVceXr&#10;1fsxHbvwPbJcDD+UId/2vqry5q9zq/lLyxp2pCOSy8uQz2mlIsY/d+rcyTyNsKmRnkNWHYDwzxv2&#10;rlwdozFbVE/MD7X6c/4F0ePsDDKzdzHwEzXwpJdZZYNf87XMNPQ/LryhD5bsGWoA8wednMl4wNT8&#10;cWmRyRk9aqOnTOf1WXwcJPlXxl/x17/SYvGyxH86XF/m4+Xzm8KutT/QWgeYPL0NrFcJ5lksDes4&#10;qwTT5WuI0HYKZSrN4lQPHOx9iOwvExfm84sSPoB7gfqPx5e6+58l/wCCt7ZSjqv5M0c+EwB8WY53&#10;If3cT0qP1nz4ehvnss947F5ORPiRsPlnpvJ8QjCAFBRM9wOhH/A4WYxwa+s3NK7fOmFPhQf/1px5&#10;k0rUbmfRbz81vLdxcG1Sn5a/846+XYp7WCCOZv3cuoegGa3WXqwq11OftGNaHOXyYs3CJ5cciB9O&#10;OIND+sQNvvL6Jj1+kjkOHBnxiZPryTnHjJ7oxJuR7tuCPS1PzVoosZtP1T8/ZZNQ1LTIQnkv/nHv&#10;yuPqkGnRSbxx3rW4aLT4jtyROVzJ1cg75PJpc5iMmeEpfzYQiaA8yNgPtaYds6GE5YdNnxQN1PJk&#10;nHiJ8hIiUpe+ojo9E8sH8x7hNa1bztc2XkjRtL8rzJ5J/JvS7d7KGyt9Qura2+tSWaAiIlJCA9yx&#10;nlqSBxqc0/tDLUx7Kz5MkeCJhwxjVD1SA/F7uVpMujOshhwzGTIJ3OXEJS9IJrnfdyHCNuqh5i8h&#10;6J5m8j6bLL5fW81i/wBfniTVLdON2Ibe2iPpCUA7M8w2IO+Wf8C3tHW6XRZJYpSI8SqNyiAIjodh&#10;z6U817e+z/ZPamojHWRgJcG0rEJ2Sf4tjKu48Q8nzP8Aml+UOpfl7qw0y01MazPb2sU2s2kUZElh&#10;PKvNrVyCRI0akcmXoTSmxz2bs7/ghaDLqxos8hjzbf1OI/w8XSXkfdd7PgHtB/wK9botPLW6T99p&#10;xe3+VER/EYj6o+cd+piBu8RaaUGhYnxzv+b5gIxKz1ieqn7hgI8k8DL/ACn521zyodSg0vUbq007&#10;X4EtNfs7eRohdW6SCUIzLuKMKg/MbgkHV9rdlw1+Ewlseh6g/q7w9B7Ne0OfsPVxz4/VH+OJ5Sj/&#10;AMUP4T0Plb6NsrSa8sbbUrB9Vv7S7jWW0njmYqy9P92KRsevh0zyPLo8mKZhISsGi/UWm7Z0+oxR&#10;ywyQ4ZAEbgc+8Xse8JnEuoryA+vo6KGjWVLZxX/Wa2J+VMr8CY5Rl8v2Nv8AKOA88mP/AEw/4piv&#10;5jX+rzeSNVgu4mkhM1tI8zJuoWVQDVYwoFaDelc6D2YjOOujxA8pdPJ4n/gjZ8WTsXLGEgTcDQI5&#10;cQ87fNUM4NN2HtvnqQJfmecEU0pMTgO26n9WEnZqEd0+1bQtSi0/y7+Y3k+ES+YPL9mItY0xBT9J&#10;6elVmhag3dQpK/1C58oe08xj7Z1mk1O0J5TKJ/mGVSifcb/G791+wOojm9n9FOB5YoxPvhcT9ofS&#10;n5G61pvmW8N9pE31mw8y+Xtagirswf6jJL6bjsySRAEeIzl8GnyYs2bBMbnFkHv9JkP9zs9HrJAR&#10;hK/pyQP+yA/Sgfz017zOv5L+VPL2lardW3l6+806inmHSrevC6YWlpNbCbgCzKpEh4k8SdyKgZuv&#10;Y6WbL2ZLHjEpVlNgAnnGJF18XE7TzaXS6/xc84QJxjhM5CPIm64iN+Xm/LjXA0utamewuXQnp9g8&#10;e9PDOuxAwgARRAYmQyy44kEHcEbgjvBfcX5X/kAPN/5XeXNZ8n+crDWvOl1YzahffltNbzWd8yCW&#10;QlbGeQmG7fgA3BSrHotTmszDHqMsoYsgOQc4EUdv5pO0mWPtMaYiGWNQv6wQRv8AzgN4sr/L/wDN&#10;b8wPy90e68qWbWmteVJ5/VuPJvmXTRqWnx3Cn4nSC4UGJuVSQpG/UVw4M3aGGPCMUpR7jAkfc0av&#10;N2PqMnHLU4o5BtxRywjL3H1felv5pfmx5z8/2mlaNrd1Z6bolnKZbLyto1kmm6bGwFDKbeKgd+wZ&#10;iSO1M7r2FxavVayWfPAwhijsOExBlLbkedRv3W+Q/wDBd7U7P0fZUdNpMscuTPMcUhMZJCGP1USC&#10;auZjttdF5PziBox+Wxz13jfmHhkXF4qVC1H+ftjxqIl71+Uukzr5I8+a8kbFfMd/b+WoRQ1e2tbS&#10;4v7sAjsZRbA55t7eZpz4McAZc7oE9D3eYfoD/gM4MOm8XU55xhdCJkRGyCCa4iL2L6t80+ZriDyx&#10;5O/P59Ok1PUvyWdvJn53aWR6kmt+QdZji+szvH1f6m8izLUbFZOxzl8cpShxTiRXpNgiwQN/x5vr&#10;OOeCeWWDDkhLj9ceGQPBkBNDYmrr7Q+Hfzt8kR/lz58vvLOn3A1DQJIU1Xyvq0Z5rd6VfgTWUyuN&#10;jWPYnxBzpv8Agf8AZMtJk1OUjYkRie+P1fpA+D5b/wAGv2ijr8ei0wPqiJTmO6ZPAP8AcyI8i8Xm&#10;OxPx56XZfCYBJplLsF+IBjTdcgbcyBoPvz8vfLOo+VfJflry/wCWrj9D/mn+bmiXF0PMJ6eT/JBE&#10;f6V8wzgj4JpwnpWwO7NQr0bPIu04yy9oZZ/xGRA8oih8zT9P+zGTFpuwtMJ0MWOAnK6AnlncxG+X&#10;DHi9R6dXjnn2/n846poHk7yH5cv7H8v/ACjCmg/ll5Zjt5S5iLBDcy7DlcXcn7yRjvU79M4/tDFq&#10;9Rk9OGYhHYekj4nbq+idj9q9k6eFy1mCWbJvIjLAkn+aKlZEeQAfRuiSaN5C8r/mB+SmhxQ6hrPl&#10;S10XUPzc80w/EjeYNRuuVvpUUg2K2lvA/L/KPjyzC9p8cdH2RPF/ETDiPmTdfABq0Oaev7Qx6k7Q&#10;PGID+gBXEfORL51/Om2mvfzDisZWa4j0by3oNvFGjq3phtOgmYEKdjzlaoO+e0/8D7EcfYmniekf&#10;v3flH/gw6oR9oM8gRvX2B5mlhJa1UWx4778f6UztROnyk5xk3t3rCPlygptsSf6k4RlpeC+r0PyG&#10;n1Ly1Dreo2twNB0qK+1XW7lonMBtLIvNKORVk+JY+ApvyIqy/Dy8d9qMWSfaczwnh9NmjVUPh5fq&#10;fsb/AIGeqwY/Z7BjGSPiEzAjxDi4jM16bvz924B3qCzQa9D+XXl/UNXsLo6p55vb/wDMPzdemCQw&#10;/Wdbk9LToml48QI7WIOort62aI9nZ9fqcOARlwzlcpUaF89/KI+17DWe0ei7H0eq1JyQ8TDDhhAy&#10;HETEbem79U5C9uQtgptozGvKGORqfEzbnPesIhhgIQFCIoDyHJ+JdRrMuozSy5JEymSSe8k2T8Sg&#10;Xt7Q7PaRgfIf0yzxQkZJ9JFRay087fV4q/R/XD4kWYzZR1KG+paZy4/VUqemwp44PFhdNoy5iLBN&#10;B//X93+ZL248vaBDrf5bKLuLU7SOPzF+YXNn1W3nkQc7do+Jay51rzFS9dnzr9PETnwZuh2h/CfP&#10;+l7unc+E9qZJabTjP2eAeOIE8/PLEkfTVXiv+duZdJPLptLXyVoumeZ/KKjVbrVGVdY/MK4V559L&#10;vJd5LeO0cMbaRa1Ezhnk6xlc2UcnjzOPJsBygNhId99R5DYdXj8uhj2XghqdIBOUz688gZSxTPOI&#10;gQTCQ6ZJXKXOBDItV8vWHlnyj5ml05LnXjrkulPJ+ZFxP6sertNJNPKltGGb01jeEcxITLy+3xFB&#10;nlH/AAXNbOXY8YEiN5Yjg/m1Z3776V6a5PvX/AN7Ew6XtfNkgDkvDf5gmxlMjuICzwiP8QkfEv6q&#10;2DJ9L1Ww8l/lZovnG7CS6tDeanH5T09wCJdQmaNBcOvdLdIuZ9+I75xnsv26OxfZqU4/3mXJIRHe&#10;eXyFWfl1fTPaH2cj217Q4pZN4YIAn3nf+z59HyhPdXF5cT3dzNJcXN1I8txcSEs8kjkszse5JJJz&#10;zic5TkZSNkmyT1J5voP5XHEAVVfcOQfMHmFU1/zD5vn0DSwmjeVpIbXUdRQ/DLevUzhEpSibBiO+&#10;/fPpP/gae2GTHjw9n67ITkyAnETz4RyhI9/Mwvp6e5+cf+Ct7AQwwl2rooCI/wAtAchZ/vYjpvtM&#10;Db+L+cxAG3J+3Sn+fjnthyPgJ4kQrQDo33/7eQ8VgRJ9Yf8AON3ndnmvPIV5cNJG4e+8vAmvF1Fb&#10;iAbjZh+8HybxzRdqYf8AKD3F2/Zs7/dyHmP0/rfWUsVDvEWPVSSo/W+acSPe7SWGI/h+79bz/wDM&#10;zR59b8g+bNMhhk9WSwkmgj9YENJbsJ1HANuT6fhmRpsnDlib6tGaF45ACtu8fdb81PrfAVBBGdaM&#10;jz/hWi4dSBIqAR3ockJhqnp3sn5Y6mJbW+0wv8VrJ69sK78JNmA+TAffnzf/AMGjsbwtVi10RtkH&#10;BL+tHePziSP81+lv+Af234mlzdnzPqxnjiP6M9pV7pAH/OZJ+Vunz/lz+e/lI6fbtL5H/MfWDYXt&#10;lGPh03VbyGSFZFA6RT86HwPyGcN2LmGvnjjM/vcYIv8AnwMSCPfG32rtKP7iR6ij8iC+mtD8lTee&#10;PKbaabxNK0zRvMlrqPmXXJjSGw01bG4+sXD7ipHpgKP2mIGdJ/wHu1cfZ+DWTyGhERP3vkv/AAc/&#10;ZfN7QHQYMQ55JcR/mwrc/oA6l+Jeu3Vtc63rd3asxs57+7mtWk3cxNM7IzbDcqRXNznynNklM/xE&#10;n5m30vs/Sw0mnx4IfTjhGI90QIj7n1Hp+gfnj/zjtp/kTz35vs7mT8tPNK2smn3tnex3sdi08a3E&#10;C8oWZrO5RCHEbceQBAqw21PbPs+csPEEeDJzjIbb8xf60abW6TVynDEYmcCRIbcxsQf09z7d82Wl&#10;r+aXldvzT8smOfXrGGKX8wbK0pwuoZQPR1uBF/ZkqFuAB8L/AB9GOd//AMD72vl2hiOk1JrNj29/&#10;4+w7dz8u/wDBk/4HI0kz2roofu5f3kQPpPWX/Ff6b+cXxnqFwmr6je3UssnowN9Xs+J/ZTqd/E75&#10;6tEbbvkGnxnT4oxAFnc/FB/V4/2Z3p7iv6sILd4h7lCaP0YpJPVJCKSPhPXtkrZwlxECn3DoOif4&#10;W/Ln8t9CpwuZtKOt6snf6zq7Xcg5e/orEPlnF9lak6oZNR0nOXD/AFIkRj8wOL4vce2Gljozp9H1&#10;xYomX9fIJzl8rEfg9R8gebNF8rX+p3XnH0X8kavpz6b51huaGGTT7qEwycwQSQDTYbt9kbnLO0NK&#10;dTj4BvLovsh2r/JetGYmoGhI+XQ/5pAPftT8z9RlE04t7O+1HUtF0hP0b5VfVG53UOkWrMlhA5Gw&#10;9KHitB4Z0PZejGj00MI34RzdZ7T9tfyx2lm1ZFCcth3AAAfYN/O0peJjWsZ+fTM+3SRmO9Ris55p&#10;4Y4LZ7qaaRY4LSEF5pnYgJHGoqSzGgA8cry5BjiZHkBblYISzzjih9UiAPeTT7p1+fVPJmh3flnU&#10;riO5/MrzdDYS/mzqds3KOyhsIVi0zy1aOOlvp8QAkA2aUsxqSc47sHs0knVZR6pkkfH8bfN6r/gs&#10;e2MOGHYmil+5wREZkdTGtviRcvhHoUbo2qar+V/lCz87adpr+YPzZ/MW7by1/wA4/wDk1vje51Gb&#10;93NqbxnpDbA15H4fHY1yv2j7T8MeDDc9ff0HuHMuT/wHPYj81M9pakVjj9JPSPKUx5y+mH+ce5nm&#10;seQ9L/KD8nLH8urTUF8xebbzzB+mPzR848ucmreY7iC4N3Vz8RS3YiNK/PZic8Z/4IOE4OzsMTzy&#10;ZL99A7/El+m/ZDtiHaXauojj+jBARHcLlXD748O/ma6PmH8+4bXR/wA6fOUK6Y+nExWEcqcpR6r2&#10;1pDbmYB6kBxEDt8PcZ717PYRpezsMR/NH3PyJ/wQddk7R7X1EpCuDIYDbnGPI79/O3k51EdUVvap&#10;DfrGbjxniPy/ehn1Ik0aMEd6oP4ZE5y2jTef2s78uXnmj8xfIkf5KaJ5c1Ky0C7v0P5k/mZIwTTd&#10;P0Jbr63LbR7fFczlOCIWqa0VKMzDjfaTxc+aOnhE1MAk+XI/c+/f8DiHZ/ZukydtanKOLDxRjj2s&#10;yIBBHU3ZA7t/N6B+desufKMVnDElrY3mp28MFpGSVhtIEPoW4p1WNI0UfLOh7PwxxGo8oxfI9V2h&#10;m12bJny7zySlIn3nYfDl8HzS5tXP7Cg9SVb+uZXjl1IEwotaWL7tNGR3PB/64DlPezGXIOh+YT7y&#10;n5U0/XteEJX1NO0+IXF/QFfULGiR9agE7n2Bzi/bv2on2J2fxYT++ynhh/RreU68hy8yH0v/AIGn&#10;sz/L+uP5m/BxDikO/pGNj+cefkC+gfzA0TSYtc/Ih00qySyn0LVraazW3jETM+lapByZQtC1YQan&#10;eor1zw+Pa2qiZajxZ+KdPE8XEeLiEpRu+9+qMXZWkOhnphih4XiVw8I4TH0y3FP/0PonZQgS2l3o&#10;F3/hnzF9Vihv/LF64Nlc8o15QAzVFO3pT/Q1c6aR5iQ4o3sRzHn+0PkeLHvGWE+Fl4QDjl9Ethcf&#10;V/uJ/NLxpIOpXP8AhmOHyp5vcNFqvkm+NbDUEb7UMSzClH6iGQ0P+626ZZ4npHH6odJDmPPb7x8X&#10;FOjHiH8tWLPylil9Ex/NAl3/AMyX+aWCeabewsfIl3HZWN3oVxd+aLdNW8tXDO0Vpc29nMX+rmSj&#10;8HEgNHHJaUqwoc8q/wCDDlkdFp4kggzNHvHCeb63/wAA/S48efVyhGWM0BKBsiEr34b3o90hYqrI&#10;ovMfPl1NJY+RtOdz6NloskscVTRWub65Zmp4sFWp9hnkOaZGk00Ogxk/6acv1B9u0+MeNml1Mx9k&#10;YvB/zA8yyeVPLN5fWaevrV46WHl6zG7S31yeEKgd+J+I+wyzsvSDVZxGW0B6pHuiOf6m7KQBXVV8&#10;o+VLXyt5ZsPLx43MgiZ9Ynbf6zdT/FcyP48mJHypk9V2lky6r8xAmJiQYV/Dw/TXu+9wtTp45MZx&#10;SAkJipA8jE7EH3jZ89fmV5Q1LyZrFt9YgmtdO1y3GoaHPJsJ7ZndFdT3+JGU+4r3z7B9k+3pdr9l&#10;4dVkjwzkPUP6Q2JHlL6h5F+L/avsCPYnambRwPFCJuB/oS3APnH6T7nnAvHH+7K50Pih584R3Mn8&#10;o+a7ry35i0fWrKXhdafdRzQkNSrIa8T7MKqfY5XkMckTE9WBgcZExfpN/Dq/Way1jTtd0nTdXsYh&#10;NaaraxXVuVLMeMi1oRyFCp2PvnNGEoSIPR28skJxBAux+OqDkmiQcWsy6nZl+Kh8RQHvkwCeriGc&#10;Y/w/e/L7819BXyZ5w1jTOHpWTTtLpp3A9CX95FTr0U8fmDm7jnuAl+LcTFjuRiOn3PLv03DHTeo/&#10;mDU/UMA1YDlfkpFnH5f+corHzJZkvSOX4JFLdUbZx9A+L6M0HtT2dDtzs3NpCPWY8UPKcd4/Pl7i&#10;Xdezevn2D2lh1l+iMuGfnjltL5c/eA+5/IjRSee/JgkRJU/TlgeLCoqLhCp38CARnyn2NcNbi6Hj&#10;H6n6712Tj08iN/SUR+ZPnM+RvyJ/NG/pLK1xqGhWsNpE3BZpZpLtEEhH7Cmjn5Dvl/sjpZarBqcQ&#10;NerGT/VBlbk9tYhkz4L7p/dF+PSRuycV+OVxxQdy1KD7znpx3ase27959A8l2svk+HyV5o8v3Wq+&#10;QfNWk2Wk+ZNJniccohHHFbSpKV/d3ED8XjkBqHHhXPStXgx6jD4cqsDb4B+V+xu0dX2X2idVi4hG&#10;cyTYO4lLa/Pf48i+F9P1fzr/AM4keftQ/LvWNTuJNEvrW5uvyp88RxloL+wu1ZUikQggq5bhLGQf&#10;SlqpHEqc8l1nYGoxdqYcunJjk8SIl/SiZAE9x25jrz5v0Vn7V0uv7Hz6kASj4U5Ed0hAke4sOsEh&#10;Sxtl9TizJycUP2m3P68+mQX4PzmRyE0qMBX4Wr/n88FsQUt1KGWaynSLeQiqj5b5DIbiQHJ00xHI&#10;CeT6b1f8+fKt+YrhNGv2uoYbOBNLjVOKLZo8SoJS1OPCm/H6M0Gi7IOlxRwwI4Yih9j0fbHax7U1&#10;U9VkFHJKyO7nt8i8Y83efNc86enBdwx6VokBRotFgYsHdAaSTvtzIJNB0Hh3zbYNNHFvzLqM2rsc&#10;MWElK+A+/Mq3DBUJI6A7An2wW2Rkzz8pRPD580jV7ezlupfLjHUYfTQPwuFBW2ehqKpKQ4r3XMTW&#10;ATxmJNA/guXh109FIZoAykPprmJVtL/N5++n1dovk/R5zrHmjznqN3pHlDy3bS6z50166YBorWP4&#10;5Pj4/HLMx4qBuzHbNNru0xpcRltty/Hk3ezHsRPtzXRxkTIkbkTz3PfXOR/SejOfyu07W9Sv7v8A&#10;5yc85aU2h+ZPNmnpoX/OPfkOUCnljyhXiLx42+zPeR1IanRiejUHFaDDLV5jmycvx9p5nyfpD2p7&#10;Txdh9nw7P0VAihY5WNif6sR6Y+fuR3m+yE9t+XemHkJNY1iZpS7ci3Oa3h5EnrXkd84T/goT8bVa&#10;PD3yP2mIdv8A8BvB4Gh1ebfeufkJF8jfn/5G8y+X/OeteZNQ853fmzy3reu6imhwaiGF3o4luJbl&#10;rIMeaNAGdjEVYU3BRe/s3YOCeGOTHI8QJEo+V8x9z4l/wQu1dN2scObFj4MmMHHMfzuE+iYPWxd9&#10;Q8GMLNukxBHToa/qzdmL5pxgcw4Q3fa7Q+xX+3BwqZw/ml6n+T2o3Fl5xTR7iUPZeYomQxgngLmB&#10;S8T8T3Khl+nKtVAyxWOcfudx2RqccZ8MhY83r/526C8v5f3l1DBvpl5bXLkDonIxE7f64zD0Ev3t&#10;E8wXba+cZ4vTGqP7HyKYrgKD6anlQ9TTfM0weV4o96kUm7wCvs1P45Ex8mQMe99Rf845aXoOsad5&#10;50vXIBbyTXFi1prEC8rqyIimo43/AHsR39SPwFQefBW5L2y9msXbWmhCXpnHi4ZdxNfYdr/BHpX/&#10;AAPva2XYOWRrixZKE9t9r3HfVnb9PDGXU/PvkTWZNT/JHQGmslvoZNQjj1Mzr9Ta34axWcSfy+m9&#10;aU5V+GnLbPDM/YWrjnxaDh/eyxSj5UMvFfu4d/c/Tum7e0p7Nza7jHhCQlfTlGNe/i2rv2f/0fpb&#10;fxPqmiafo9g0GpXdnDbNe+ZZm4W+nQqigwrPSsinxau+0YOdBCQjMyO3Pbv/AB/a+YZoHNghix1I&#10;gRuZ5QFD08XUe++6LF76xvPNFra+WtDmkudN0d/rGr+edUb0ltlYUKJITWGBeqxmrsd6DpmRDJHE&#10;TOXM8ojr+s+fJ1WowZNZEafCSYw3llntw+QP8EB0jvInu5Md/NDVtPvvJnlHTLLVb7zCuj6xdWlx&#10;5j1FVSa9aO2iIZQBzEaB+KeoS1Opzxf/AIL/ABRhp7AjxGR4RyGwHz33p94/4DeWGTHqIxnLJ4fD&#10;E5J858z7+Eco8VmnhvnlT9d8uJvRPLthxH+u0z/rbPNdWaxacf7TD9J/S+o6b6sp/wBsl+h8y2ZH&#10;nf8AM661EVm8uflmrWent/uubWpx+/kHY+gnwjwO+bPJ/gWgEeWTPufLGOQ/zjuy4eOXkH0B5Q8t&#10;XfnDzNo3ly1qr6pcLHNMP91QL8U0p8OEYJzD7J7Pl2hqsenj/Ed/KPOR+AcTtHUx0enyaiX8I29/&#10;QfEsh/5zF8rW3mvyoupaNbejb/l+os9KiAAC2K8Ym2AP7QVwa9K59c9hY46aAwxFAgUO6hsPls/G&#10;ntTrZazVHObPCSPhe5+J3Hk/Jt7llNCnEg0IrT55tjm3dYMYLYuNqlGB7UYf0xORfDfef/ONf5x6&#10;Y2lL5F8y30dnJHKW0G8uHCRhpDV4JGZgFDN8SE7VJB7ZVqsXijxI8+o/S42I+CfClyP0np7i+wL3&#10;y9fy0YWdFcckKtGQe9QQ29c18c8O9uzdn5jvw/aP1vzt/wCctZrBdUsbO1uEuNVsLZYtQ9F1f03a&#10;RmWNylRyVakjtUDNgCfy5I6nZo0OKUNVwy7t3xJGLl3o8bv4Den41zWxjKR3emkYgbFNdOee01Kx&#10;ukjZWhmjYADalaEbeIOZWGBhkjLuLiagRyYpRJ5gv1K/J4Nda/8AlrcybvJqWmFye5WdFJ+mmfM/&#10;auCOl9pcmGHKOo2+MuKvtp+mfZrNPVez2HNPmcAv3iPD+i0w/OfyxaeYf+cfPzrurzUH0628qNpW&#10;uBI1DNcTQ3M1vb29T9lWluFLHrQEd6jF/wCB6Llq/dH75PU9s5ODJpxzviH2D9T8ktLtrnUtSsLC&#10;xUm8vrqG2sqAkmaWRUj2AJ+0w6DO+yS4AT3b7NcSKJfoxq35af8AOb/kizXzu/5v+a3u7SRWMd9f&#10;331dnO6xyxXLyxcW6ATRKh6bZrpe0OqwgZc2HLDH/OP6R0dUZ9m5bxcED3gVf2b/AGvb/wAvfzL8&#10;mf8AOU/5d+Z/Jv5m+Uray/MPyIRda7oKJ6DWtyWW3XXdHqeduUk4i5gBKE8a1jYcfQex9fj1xxzN&#10;GUSJA99bj5/Y+Y+13ZWXsHBmyaYk6bPExlHu4xV93W/Py3fE0ljdadcXOnXqPBe6fK9vdQMKFXQ0&#10;6e43z1mEhIWH5gybHcVaqvL+dvlh2cc+5VFaV9Q/dgY/B1Cf2z92K35O4VqeX4YrbvTHjivEotGW&#10;eOCGJ7m6uHEdraxjk8kjGiqoG5qcjI0LLdijKZoPp38u/wApvNWmx29tZyFdf1uWP6zDEvIiQ7JF&#10;XpRK7n5nNTm12Lcy3AbsvY+v1WaMcJ4egH6S9esvLtn+b3nZfyye+fU/yI/Ia+g1L869eT7Hmzza&#10;pBttEiIoJLe1b+8Xpsa7lTnnuuzntDU8MRUAfwPhzPm/UPs52Xj9kuxxkyyMs84/V135yHv5Q7o/&#10;F7jrd75j8w6pNqd1NHCJvRFtYon7q3iXZYYxXZVrtnQYo4sUeEDl9r5Trcms1mY5ZyG9UK2iO4MR&#10;8yBovPv5WWU5DrpFkNUuQOn7u4uLtjv/AJMAzxj20yjL7QaePTHHi+Vz/wB6/Qn/AAPtOcHs7kJ5&#10;zkR86j+l5T+ZfmPRvzF/KvzRaaxYxaN5ss4k1ezu7ZKWd3Lbvzl+DcwSshfpVG/yM3vsL/wRhqNV&#10;i02s9M5nhEv4ZGXIH+abry93J43/AIIn/A7x4dFm1WkFCI4jH3bkj4W/PFZ3ADR+qT3NSf457edu&#10;r81mA5GkUl5dClGancNhBLVLDBmX5fXN1J5+8lkKKnWLRFbx5yqpH3HGf93O/wCaXI0UBHNAR5mQ&#10;+9+jXmjybNrXlzX9H4xt+krC4t03NebRnh27NTOew5xCcZdxD2mfs+cscgK3Bfl3HNd+mqEhWjHB&#10;1c03X4SKU9s6OYIJeAnjgJFv/SWNCI/pNf1ZCij0DvZX5L/MLzJ+W+ry6hpPl1/NljqsYh8waDZc&#10;1vntoKyGaykUMVmhFXWqsppuNgy6vtmeTFpvFgOLgNkd8Tsf1vc+wmj0XaWsOh1MjDxokQmNjHJz&#10;j86I36kEeoB9c6/+Z/5Y3v5d/l9+a1v5jNz5G0pdWjvrqK1c3VvMvFBYzWfIgTFrtYwnIRUZfj9P&#10;95nk3anaWMe0Gi1YvhMMgPfYidvmf0vu/ZnsTrI+zes7FkYiZyQIl/CYccTdd3DE+nb+Zy9R/9L6&#10;bW0lm3l3StU14x+W/KawRNpmlxH/AEq+f0x/dAkFyR9qV9h2Gb4xPGYx9Uup6D8dz5pjyY/y0Mma&#10;sWGhwx/int07/OZY5qusQ6rYQXmqXkPlDyLBIx0vToBV7t12JhjahuJf5pX+BfHtl8MJiaiOKfXy&#10;9/cPLm6/VayGbGJ5JDDpwfSBzl/VH8cu+Z9I+x59+Zl1bXflDydcafo66PpUmqag2mCjF7iIQ26m&#10;eSVgplZmqOQAG1FFBnjH/BeiY/lhI2fXfl9O3k+4/wDAaywyYNRLHDggTHh/pDf1E/xb9eXQPmj8&#10;/vM0/ljTvLC6Sn1nzR5i0DS9N8sWfd7yf1VWQ/5MS/Gx9vfOK0+hGoOnM9scMMZTP9EE7fHkH0rT&#10;5KOUDn4kv0MX8n+WrTyd5c03QLZzO1qhkv7w/auLqX4p5mJ3JdyfooM1ev1ktXnllltfId0RyHwD&#10;sMeOhT65/Ju0g8reXNW893sVb/XZG0by8NuSQIQ13OAexICAjw989X/4GfYRlGeskPq9Mf6o+r5y&#10;2/zS+Pf8FT2kjpYQ0sTvzNd55fIb/wCcGZapDpWs6Ze2tzC13Z6nbyWt9AGA9SKZSjLXsaE8T4/d&#10;nr8eKEgRsQ+D5JY8kDtd/aPxyP8AY/G/8zfyt1Xyd5x1TRHLNEH9eympQTW8lTFMu37S9R2ao7Z0&#10;ccf5gccevMdx6vNy1H5T0T6cj3x6MDXypqFd3Ir4gH+GSGimwPamNFweV9SiZXjuDFIOjqOvzGWR&#10;0k4nYtU+08UhRFhnttr35hwab+iE81Xq6dSgs/XmWKg6DgJKD7stGnldkAnvpxTrMVUOIDuvZhl1&#10;5Uv9SkMmoal6vIk7gbVNdq5Ceklk+ot2PtXHhHog0nkC1KAtdF/cAH+OWY+zool29O/pTfSfIS3W&#10;paZp9irXV9e3MUNnbqv25GYBa0qaDqfbLJ6aGIcUuQRDtHLqJcERz2for5X8m3vkD81PJfk69dJ5&#10;dI1fSo4buKvp3ERkjZJo6/suN/wz5I12PMPaQyzfVPPxe8Slcfs2+D9ndkxw4+woY8P0QwiPxjGj&#10;9u/xeW/85Lyywf8AOPfn/jKY4r7zZ5dt3UMRzIkvJuJp1HwVp7ZR7Axr83LzgPtkXfdqn97gH9GX&#10;3Rfmx5FWb/GPlT6rI0NzHq9nJBPGxVkeOZXVlYbggrUHPTOzcXiavFHvkPveW9rtZLR9h63NEkGG&#10;DIQRzB4SBXnb9J/KnnrX/LPmH9My3U2q2d+TB5m0y5laSPUbOU0nhmDE8uSk0J3VqEZ6hrezoavD&#10;LFMAxIp+EvZ/2m1XY+ujq8c5E2OIE3xx6iXf5E8ju87/ADTj/wChe/8AnIHyZ+bGlFrzyrcXMVn5&#10;hI+zqOganDsZKfaMtlIyk/78jU9Rnh3Yxn2Tr8mikT+7lcf6hP6PvfvfCcHtB2TtUoZoWPiNvx5v&#10;e/zm/JDUfMWs3eseQYBq+r2sjwzWkJFdUtEBe2njNaGT0OFP5hTv19x7N7S4IAZD6TuD3fsfkvtf&#10;sGc888WKJM4SMa6mrr41Qrq+K4r2CaoRwWBKsoINGU0IqDTY50UJiYuJsHqN3j9Ro8unmYZImMhz&#10;BBBHvB3CLDHwNPl/bkt3GIaL960+eNlaaW5VpFiiJmmc0SCJfUdj4BVBOJlTKOCUuQZ3oP5a+f8A&#10;zG4NtocmlWY4GS/1IegoSQ0DKjUZvHYHMfJrIQ637nMxdnyl07vLn+Oj6Q/L78soPIGrfnv5T1GC&#10;21n81PywGmeZPLPmMgtBqXlPUYFJntImNFKPzDsKmoC1615HD25PW6o4ZjhhdV135X8dqfWe3/Yj&#10;H2P2GNdpJeJlEeKRI9Pp+sRHdwniBJJNdBs9C1jzb520by75X8l+UIbcfn3+eKyW/kqBUKr5d0Ch&#10;F7r94d/TVIwxQn6KkEZre3NTGE/Bwmzy+PU/D73ef8DPsbLm038o9oREY1xAVXp/hG/WfM90a72a&#10;aXJ5Z/Kfy3of5U+QYmuvLflUqLrVp6evq2qzTypfalOwJ5tM6grU7LQDamZ3ZnY3hYgTzP6gfn3u&#10;j9r/AG3nrtdIQFwiQB3XxSia8thXz6pr5f8AMV/5k1iy09FhsLL6s15rOqyuFhsrG2KvdXMjNQBY&#10;46nc+GZmq00NNilkmeX2no6TsnWavtTVY9Pih9dWf5sbHEfkdu80GI+efM+m695/80eZdDcvoWme&#10;TS2hysvEtbzaZHDA/E9Cxuwfpz507bzHN2zqZ3/d4pD5w4fvm/WfZmlGl7Kw4q55B9kr+6D5a8w6&#10;w9t5c11yaJ9QnSnj6qGMD6S1M03sv2edR2tpccefiwP+lIkfsDX7W6uOHsfV5J8hin8yDEfaQ+SL&#10;eeROgcgHaig9Pkc+vydy/DuSAPcm6X118NC4p2KtlkS4ksEPJ6x+TK/pP8ytAWUxSPo8dzrX1R2V&#10;HmWwiMxWMH7TDiXoN6KT2yvU5IxxmJNGfpHvLseydBlnM5cUOIYhxy8ox6/Mh94n8xrZA0hs2HAg&#10;0BUV+RIzVfyXLvd2faIDfg+0Pzh88hbDzn5ogtYTHaNqM1xaQkBuMdw3qoKig2DZuxEiMb508vmE&#10;csjMCgWGtfT7j0iPbj/bkd0DDHvRmm69qOk6jp2r6dNNZ6hpNzHeWN3ExjkjliYMrKy0IIphAB2I&#10;2OxbMcTjkJQNEciOYPQ/AvvP9O+WV/L2LzhZeUtGtGXXLjXNYtxbxyWF1f3FnbSx3/1NgYY5g9qs&#10;h4rxMqiTjy5V8s7Z7ExQ7d7OiB6ZTy2PPwyf0PtXYnt92lqvZftLJKVajAMMBPqYzyxhZ/pATk//&#10;0/oNrEP/ACsq4ttVghXTvO+nLGk/lHUWJ029EJHwWbvxCVpQwsRXoDnVYiNMOG7gf4h9Q9/63xnV&#10;45dskZQOHURq8cv7uddIE8v6hr3sP17TLrzD5mg8yW+iG8806NIjar+V+tKxjZLfpFp6kpzhAFRB&#10;UOvYSDMvDkGPHwGVRPKY8/53n/S5e50PaOjnrNUNTHHxZsZHFp8nI8PTENrh/tf1DoJhJPPV3b6l&#10;5Q0fWIbzVLiS/wDMOptd2erfFcWUxtrQG1DgKrxxhBwKqtF2KqQc8Q/4MmMx/KihtxDbkeW/v736&#10;J/4BeeObBq5iUyZzBIyfVA1XBewMR/DQG23CCHgX5g+Wp7v8yfK/mfUW9az0XyLpNn5ZtyPhjnuT&#10;O93OPfjxQH5+GcP2hqhj7O02CHOeOMpnyBlwx/S+taGN5M0v9sl9wRehaLfeZNa0zQdNTnfavcpa&#10;2/gpc7ufZRVj7DNPoNHPWZ4YMf1TIH7fgN3L1urhpcMss+URZ/Hm+ovMFvHFfWGhaUT/AIf8u2ia&#10;ZpUZ25+kT6twrDq0klS3euzDpn1f2Toceh0kMOMUIgD+37/i/GPtR2nm7U7RnmmbiSQPnuQfft8A&#10;CFmnCS2kkt7uFnjkBXaoG/z6HvTx3GZs6IsOr09wJjIWPx+K+Ied/mh+Vtj+Y+ixUb6jr+lq/wCi&#10;NXdSSgrVopqCpjLH4hSqn4gK1D5Ok1ctPPyPMfj8foq1mijqsdHmOR7vx1+f9bwPqXlu+0PVrjQP&#10;MVu+j6zaECS2lpwkB+y8Ugqrqw3BB3zrdNmxZ43E28P2hpdRoZeuBo7g947x3jzGyunliJvtzstf&#10;fMnwg6eXaUhyCNj8p2R+1PIflkvCDRLtXJ3BHR+UtLFCTPJ7AV/hkhii0y7WzeQQR0vTJL6HR9H0&#10;271zWrk8bXTLWruW/wAqmygd69Mqz5cWEWS7HQ4tbrCOHYe77n1Z+U35PSeSmbzP5nWJfM86enaW&#10;6cZI7CN/tLESN5CDRnrsKgdyeS1/aH5g8Mfp+/8AY+idm9mDRx4pn1fD7PPzfQw0YebdT8na5aqV&#10;1nyBqFu93NJsZ9JDGUGp3JgcV334sds8v9ruwhkzYdbChLEbl/VG/wBh3+b7Z7Be0XFgy6Gd7j0/&#10;Hb8fB+en/OWGqTW35Qadp7k8dd86WswFdiLDTrtm2/1rlc8w/wCB8LwZz3yh90i+2drEDNCukZfa&#10;Y/qfEX5WQmfz95ZFK+ndNMaf8VRO38M9X9nsfH2ji8iT8gXzT/go6jwPZbXHvgI/6acY/pfcQZz+&#10;zXPXeF+DtmW/mNobfmv+QV/YLF9Y8yfl6ot4lIq8ljJIZ7Bh4+lMJID4CRBnjX/BG7N/J6vB2lEe&#10;m+Cful1+Bfrv/gBe1I1Wjn2bkPrw7x84H/iTt7qeYT/85VNqv/OO/lj8qvJ1rqo/OjzHaweT/MWr&#10;BOEUelWwFujQTV5Ga5t0jhegHBRISdxg1PbIx6PhkaERufJ9R03shix9r5NaQKluB/SodPh8Xqn5&#10;ffkn+Wvkb8vLHVvPdg9/YzzNBY2lnRL/AFm+jUfWJEmb+4toSQvID2A5VzT+w2k7W7W1EtVj1E8G&#10;AGhGJ2kPcQR7zVk3uAHmP+Cz7Tdidk6aMdZp4Z88vpBHqH+cKkB370O4k0+I/wA1PMUuh/mF5ls/&#10;Ldj+hfLv1lH0fRppGumtreSJGVDO9HkoSd2zu+0faDtDs/UzwcYmI1RlEXuAelPO+yfsV2D7S9j6&#10;ftDwZYpZOLiEJkgGMjH+IHu8mc/84yeZPLesfnX5W0b80tMttd8l62lzY6haScoRBJLGfSuQ0bK1&#10;YmFdzSldumR7P9oNfrspxGYBMSRQA3G/v5W5HtL7F9h+z2jGrjhMoxyQEzORlUJy4DKthtKUSduV&#10;v0h/LXyzBoXkzz1+V97YWEP5jf8AOOvmd4NS1aG0jjvdd8saxzbStSklRQ0p9OajsenA1y7srtDL&#10;PKceaRkTtufiD8ar3ur9vvZ3TQ0WPWaPHHHEEEiMa5+icdv5plxb9LULPUZpSJG3Ho2ZY160Dkn/&#10;AIXOnlCvtfEcGpMt/KH6f1NfmV5nfyHp35S/85KWOkya9L+WsTfl3+aPlmyX99qXlrWkK6cKMCpa&#10;O8QBa9S+cb2zjOl1PjC6N/b+o0/Qn/A81kO2OyToJkXECr5DhFC/60QQfcnflzQ/M3kmz8y+evP/&#10;AKc/5+fnBaC483RpUL5Y0BfSax8u2lQQoEbfvuPU7GtKnI7G0JyS8fL37fjy+0uo/wCCF7Tx02Ed&#10;m6P6RE8Xf03/AM8H4R96RmO8MriOHmVnJWgNTxuwffs+dbxivx3PhvDkMth1/wB/+osp1by1J5j1&#10;LT/yAt5Wsv8AEdna6/8A85Fa1GwR9M8qmQmw0FZBuk+rSD94o3WLltuM47tTVS1uYYYbxHP8efL3&#10;P0F7FdjR9n+zzr9QKzZNog9O7/S3Z/pbdGHeaZbeTUfznvbSKO3svVj0vT4IhxSOJtTiWKNFHRVi&#10;taAeAzwHPm8TPr83eeH55B+iD7nwmOm0sDzqz8IG/tk+SfzT1BdP8vR2gP7zUZwGXv6cNGP/AAxX&#10;O2/4EfZh1PaktQRtggf9NP0j/Y8T5f8A8GHtX8v2TDSg+rUTH+kx+o/7LgfOizoOnNfuP8Bn0h4L&#10;8xmB8kTHcPUcXYeNVx8JrljHc9h03QLry15M8ofnLatNH5j0P8wdEtNCg39O8s7tpYLu3ZaUb1Ps&#10;9fshxShzjfa7JwRxcJ3jK/if1fpfXP8AgP4IZdRq8M4XDLiIJPcDuOVb339OT63vfJ0Gla3q9jb3&#10;7G2sr+5gt0IOyRysqjv2Gb0a0zgCRuQHw2fs7HT6jJCOS4xnID3Avmf889E/ReuaVq1unqRaraGG&#10;dyvw+rbmg+kqRmZo5+JEg9C7DwBjAFvCXkY1rEg9wD/XMw4kxiO9RqyipO/gobI+Ez2L6U0vXdOv&#10;f+cbvNWmRatC/mDSNS057rR1LG4jsXmlgW4cU4qjmXgu9SVO1BXOP7YgJdtaAdYzmfhLDlH3h7rs&#10;DRSxez/amf8AgyeFH/Phlxy+6Qf/1Pq/eaWLjjbeZbdor5Y0EWuxqDIwoKGULQTL4OPi9zm4jkre&#10;HLu/HJ4fJp+L05x6v53X4/zh58/ehdU02G6t7ez81o1/aqANJ802ZJuIQv2aSj+8VT+y3xDtkseQ&#10;xNw2PUdGnU6eOSIjqPUP4Zj6h8evuO4eM/nfp11ZeV/LEl1dQaiLjVbtoNZh+1eJ9XhUSTHYmReH&#10;Elvi8SeueSf8FeQlDTVtRnt3bDl5Prn/AAKcMsX5jiIlfCeIfxcxcu+XQ3v328N89xiRfJky1/ee&#10;VrJf+Rc1wn/Guec9oT/d6b/hMf8AdSD6Poo1PN/ww/dF6l+RPld7ez17zxMhSXg2jeXJuIYpLKP9&#10;KuFB68EIX6Tnov8AwNeyeOc9bMbD0x/3x+6PzfPf+CV2scWnGkxmpS3Pl3fpPwD09/LckiiKRuXH&#10;7DUBqAKAqx7gCgJ6jZum3tQ1AD4BLsskUfx+PtGxaj0O4PG3uisknSKcpT1F7AmmzA9PuOJzDmER&#10;7Pn9Mtz31z/ath0a+gmKmTYfCsnE1NBQcu3IDb5bHalE5okMYaDJCXP8fr/Rtyfn/wD85tad+jp/&#10;JmowSG3vYbi5tiEJFY5YY5TQHtyStD45ynauuzaTU+LgmYk93u6jkX3L2P7G0nanY8dNrcMckAZU&#10;COXqO8T9UefQvl38uP8AlYPnXzFYeVvLdwWmmo9zcuXEVtACA0snE9KkAACrEgDNloPbntEkQMYT&#10;+BH3Gvsef7Z/4Bvs5ISy8WTEPfGQ/wBkLr3yfoRD/wA4r6zFawSXf5s3NncSAGS3bTI5eNRWlRLU&#10;n6KfPOyxe0mYj1QF+R/Y+Ia//gd9lwyyGKZML2JjRPwEvkm0X/OMugRCuv8AnHzBrkRIqg9KwiYV&#10;3Hpxq7UPTdq4z7fzT5AD7WjH7F6DT7iJ9/L9BP2vVdA8k+V/KFtJZeVfLtvpKyALLdohE8tBQB5n&#10;DPSu+5JPgua7JqJ5Tc5W7qGnhhHDjhXw/H6z5I25t0T0VFJmG5UbpXsC3ffrufCuCJackaoc/ub0&#10;9p9MbVb2S4dHt9I1RyiiiAGzlHxCvckdd/pzSe1GeOLsrUzPIY5fc9F7E4Jz7a00STZny6V1flR/&#10;zlrqLnQPy00Yk/Ffa5f7nYgJY267fMPnjnsNi4NDOX86f3RH636f7Y31O3SI+0l53/zibc2Gn/nR&#10;o2p6loNn5lttM03UphpWoKWtmkaAxRvIoDV4GSoFOuemez2GWXWACRjUSbHN8z/4JnaGLRdhTlkx&#10;xyiU4R4Z7xJuxY3uuG36zWkf5efmjXy9q/lTSfI/mO9+Dy35j0aJoYPrH7EN1DQKyudq/qNM7syz&#10;6P1xkZxHOMt9u8F+cIY+y/aAfl82DHps0v7vJjBjHi6RnHkQeX6nnOiaDL5I8xX9rqkXqxhZ9J8y&#10;6RwZPWt5DxlQN0BUgPG3Zgpw9rafF2to54MkbhkH9hdX7M/mPZbtaOphL145GM40fUP4o/pHwSiy&#10;/Ir8rtO8w3HmfTdd0iyjund5b6LTrhdZZJN5FEHD0VkboWEgU9a02zxGX/A67VyZPAlqAcAPfZr3&#10;d499eXR+pcn/AAW+xjpvFPH4n8zhI3ZH5pt7XzJe2rLb/U9J0i1TT9A0vdhbWkVeKk/tO5Jd2/aY&#10;nPauydNj7M00NPhFRiKfmT2q1GT2i109XqTudojeox7v1vzo/wCcq/Ka+XvOugajDHwtvMuhpcI1&#10;KAyWlzNav+CrnFe1MuLW8XfEP0b/AMBzFHF7PjEOUMs/to/reQ/lTcxWf5meRZZ6G3l1eC2nB6cL&#10;o+ga/wDIzMDsXP4OsxS/pfft+l6b287Ojr+w9XhIu8Uj/pamP9y/Z/WNbTyn5h/Kn8/ppaWGjmP8&#10;q/z9rWk/l7V39PS9Sn8fqlyV5MegY9s3na2HwNQMsdgfx9h+94X2E7QHa3ZMtFl9U4D50K/2cPtB&#10;ZnrPkaLy1qmraQYyBYSxxWcjdZLflL6L171WnTOhx6w5YiXf9/V8n1XYENFlnir6SAPOO/CfkzPy&#10;ZqUflC11VJLKPUIb2BlS0nRZIfrVuRNazOjgg+k+47jqN8xNZjGoq+h/td72Fqj2UJmH8USP84fS&#10;T5Cz82MaoJ9R1G8v7qtxcXRuHuZH3LM7ox/2svxyEYgDkKdVqcZzZZTluTxX8SFC+1bRvy18r65+&#10;afmDT21G28sukXlnQoRWfWPMF08a6bp8KjdmkmIJpWg36A5gdpa7wsZA5n8fbyeo9kPZsa7VichU&#10;IG78xRs+UeZ86Q3kby5q3ki20zRfM97Hqn5jedNdTzn+eOuqQRLqj8Z1sI2/3xYxIsSKNgF26nMT&#10;R4xpdNPNPmIyP2b/AKg7r2o7U/lLtLBo8P8AdxnEV5AggfH6pfB4bLKZfJvma7apl1fzHYKzE9RH&#10;DeTtX6ZFz5vwZb0GWZ5zyw+wTl+kP0Hq4/v8UR/DCX3xH6HxB+aOovqXme6sq1g0oLbIvbko5SH/&#10;AIJiPoz6c/4FHZEdJ2JDLXqzkzPu+mI/0ov4l+UP+Ct2vLWduTx36cAGMDz+qZ/0xr4B5skaRmrh&#10;qDuP9rPSuF84MieSOjMMlEjSsjEKjE9yaZGWwaSJXu+4NS02O9/NL8l/ynt4hLoP5R6T/wArG88Q&#10;CrKZ7VBDpFu9abyzsHpQVE1d+ueXdpZPzuujj6A2fx7n3r2WxfyD7O6ntCYqeQcEPcNvtlZ/FvQp&#10;YNTlaSWSRmmlYvJIepZjVmPzOdRxRfApYc5sk7vEfzysbpfKun3l0wk+qX6iOvb1ENen+rmf2fMe&#10;IQO5r8LNEjjOz5RNyAd0TbqCGpm64Sz8PzUZblGBHoxDbqAa/jjws44yOpezeRJLE/k/+eo/RMbX&#10;/wBV8vzDWFWsiwR6tEn1ZmO4Vml5incb9qaTXaQS1uny9Yyl8uCf63peze0ssOz9Xo9/DlGMvLjG&#10;THz98eXuf//V+xErW62lhJqRa3sYoU/R2kxsC5RgDVi32Qe7Hc9hmxF2a597y8jHhiZ7RA2j+Pv+&#10;SF1FrVUgn1hvQtlXlpnl+H93yH8zDcqp7sfiOShf8PxLVmMaBybDpEbf2Dz5l4b+ec9/eeTtDvL2&#10;JIbZdZJ0u2QBESE2ziiJ1CkrsT9rPLv+CrADS4K58Zs/5pfS/wDgYZsk82fi2BiOEeV9B3efV4D5&#10;is7nVP8AlXmm2Ufr3up6RFaWUQ7yNqF2ir95zzSenyamOkx4xcpY+Ee/xJh9FhnhgnqJSNCMrP8A&#10;pIvs7S7DSPLmj6X5atZo3tNAgFrJL0Dzj4p5Cf8ALkJNe2fSPZPZsez9LjwQ5QiPj3n4my/PXbPa&#10;o7Q1k8sjdyqu7uH3BB3Gu+XLesUupWux2YMrUP8Asa5mHPAc5Brh2Pqpj04ZEe6vvUTrflu4XbUr&#10;Qmvxgmhr/Mtab4jUw/nBGTsPVgb4ZfK/uQGrebfKmjWVzfarrVnFbWyF5pTIoBVRWpJIUU8SRTBP&#10;VY4C+IM8HYGszzERiIvqRQ/H2vxo/wCclvzctPzS86l9Gm9Xy5ogkj0+YV4zSyEepKlaEqFVUU9w&#10;C3fOM7R1X5jLY5PuHYXZg7O0scQ5gfj5nd9k/wDOI/km18oeRbbzXNbxtrnmhFvHuJPtRxuD9XRd&#10;wfgjPL/WcnOi7B0I4PEL5v8A8Ef2hlhI0kDzFy/q3y/zjfwD6he8muZiVu2Z2NVYV3PU/tg9uo+k&#10;jOpEQByfFpZpZJbS/HzQE5u45BcvqBo9RCFILtTYiNVNAPlt4k5MVypxp8YPEZ8+Xf8ACvx5lSVN&#10;RuESN7giJamRORJNd+JO+3iAP64SYjoxjHNMAXsrSfW1ib6o6ARijSNUkU60Hb/PfAOG92cvEA9F&#10;bJDqS3tp5b83ahdyhwNLaCOux5XNxDCNv9Vmzjf+CLqY4uw84H8XDH5yD2//AALdFlydvYpzNiIk&#10;fsfkZ/zlffs/mryZplRSw8vGcj/Ku7+5J/4WJc4T2SxcHZsD/OMj9tfofoLtWd6mXlQ+y/0p1/zh&#10;d5U1zzV+ZPmA6JYfX5tK8uyy3FWRUjWa5gjBZpCqipFBvnoPs7mx4c855Dwjhr5kPlX/AAUtFqdb&#10;2ZiwaaHHI5QSPKMZfpIfovdaJrmjXjWWpWD6ZfW5VmikAR1PUMNvpBGZXtDh12rIGjnlIP8ANlDF&#10;jH9adSySPlEU+XezI0fZxP8AKGLFCUT/ABwnmyn+rC44ojukSb8011mJry3stYuNWjvdUvy6alal&#10;pZLiMxUVZJneoPMdKHpnj3bvZ+Xs68Wq1Jll5iEZTmRfScpSAiP82z3U+++z+uxdriOp0umAxmxK&#10;c4wx2Y9YxjGUpk/1hEd9pPBCVVJOIZuoJOek+xfsvoMWDDroylkySiDZPpjLlICIrkbHqt8g9vfa&#10;/tLLqc/Z8owx4ozIoD1TiPpJkb5ij6aeuWXlzQfK+mWms+fPrF1fainq6T5StG9OVoz0kuJOqKfD&#10;9ZqB2sss8sjHFyHOR/Q8rh0Gn0WKObW2ZS3jjjsa75HoPx5Pz5/5z9k0/VYfyY1/S9Ci8v2Zttd0&#10;76hC5lAMdzBKGLMASW5EnOI9oOKGsEJS4vQD9pD7p/wMtRj1HZk5Y8Yxx8QjhBvoN77y/O6xvH0y&#10;/wBP1KM0k026guo2HjBIrj/iOazFPgmJdxBe61WEZsUsZ5SiY/MU/eTy03l3zbY615K80xCXyZ+a&#10;mkyaJrvgkd8lYLhd9mhkZWU9uuekdo6YajCfm/Kvsl2xLsntCJOwvhPvB2+3Y+RKbflvrmsa7+Wr&#10;6F5wl9T8zfyK1J/IP5mSPX1Lr6hvpWpU7pdWpD8u7E5puyc5IOOXMfj7di+ie3fZ0YSjq8Y9Exf7&#10;P808Q+IZhNOssbRc6CITt/wre3ttm3Ap4GUxIV3X9y7TbKXV9Tt9Osx6t3dzenDH1q0iCpO2wAFT&#10;gnLgjZ5Blp8Rz5RCO5J+8PNrLVNO/MH8wJvPyut5+Un5A3VxoH5VK4Ho+YvO5X09T13j0kisADDA&#10;245cmXpmiwQOtz8R+kfj7OQ830/tPUY/ZvssYYn97kAvv35D/O+qXkKZfb8Ro3mvzXf3q87bTtQF&#10;k8hHqXV7NAwISpq3AScmp02we1uq/L9l6itj4cvup5P2D7Olre1MWaW4jMEnvlzfOstV8kachYKt&#10;7r97KK/tC3tbaMfcZDnznIcHZ0B/Oyy/2MYj9L9K5zer90I/bKX6nwd5qjn/AMT+YqmrfpG5rtUf&#10;3jU/DPsn2MMf5F0nDy8GH+5D8R+2RI7a1nHz8af+6KRi3mY7qrHbt/SmdKXmfEiFRYJ1YEqKghhT&#10;rse1cgRbE5I9C+7P+cdA2vWH5n/mJ5g1axu/Pf5l+Yw2qWNtIDLY6RpcYjsbcxsSyK7OSAf2Y03r&#10;nnGLsvLpNRllk34j6T/R6PtPb3tNp+1uzdJp9MeGMIDjj3TGx94vcHze4XkNtDG8s11DFEm7yyui&#10;Ko92agGbGNno8HkwgdR9j4p/PHz5p3me4tPK3l6aO/sNJnM+o6nEwMMs3HiscbbBggJqRsSdthXN&#10;/wBm6WUPXLYl5/XZ4A0Oj55awkqfgFP9b+3Nxu4Qzjva+ottVPxwbr4/m9v8kaRcr+T3506nHDKL&#10;eWHSLKUoSEZF1Wzdg4IowDmPcGoNNqNUa/PMfmcQPPf7j+1zdMJnDmnG6ERfdXHHn8eHkbBrajb/&#10;AP/W+uEzx6FElxfoNU8wOiuVcM8Fs1B8UjGvNx4dBm1jEz5bB4vJkjpheSpZPPlH395Sm+WKxb9J&#10;63GdR1u7VZ4bCapSNW+zLcDvX9lBt47bZOFy2jyDj5pQx/vMvqnLcA8vfL9Efm8w/NfT78eTby+1&#10;RwdRfWbCeWCVh9YRHguEQyJ+wCD8Kmm3ameaf8FSIl2ZjI5RyD7QX0f/AIF/HHX5uM+qcL89iKsd&#10;B3Kn5YeV47qHyv55uk9SPy9pV3YaUpAp9dlvbir/APPOJifpGaz/AIH/AGT+Yhg1c/pxwnEf1jOX&#10;3RP2u89tu1DpRl08PqySifhwj7z9z5B/5yc/5yJ1LSNSn8m+SLkWc8e9/frR/QVhVQoPwtK4+KrA&#10;8QRQcjt2favasjLw4Fv9l/ZjDpcQyzj6zz/UPIfaX596r5j17VC0+pa5qF/M/wATST3Urmp+bbfR&#10;nP8AiSkdyS9xHHGI2AHwYnJqmqxuDHql6hHQrcSinyo2XxnLvLAxHcELd6jqN8Al9qF3eotCqXE8&#10;koHyDscJkTzKBEDkFFj8FPEUyDJ+wX/OOvmCz83flH5YW1lT6xpVslhfW9fiSa2UQsKf7EN8iM77&#10;sLUxlhrqH5//AOCd2RkGsjnAuMhXuIJP2g/YXsJsJPUYQ1kUUM0hbiKeDMeo36DbN/4gfKjpZWQL&#10;81SO3+olj6y82NXj5Amu9AxJqKeB39gMBnxMo4Di9/4/X+xGJcwcZT68ScNmJJJLHsDkSG+BG/7f&#10;x1H2IRJoY5SfXj5kUX1GB4jxCnYUwlrgADf477SLzy5tPImtzmXmmp39haoepbgZZmJNTX+7HTpn&#10;mX/BUz12XDH/ADskfsBL65/wIdGf5Ty5TyGM/aX4w/8AOS179b/NnUbcH4dJ0rSrLp0ItEnb/hpj&#10;ms9n4cHZ2Af0L+ZJ/S+q66XFqJn+kfs2/Qkn5SfmBfeQbnzFc6X5efzFf6lZxI8AaQRw29u7SzSy&#10;CJWag+Hc/CvUnKe2uyD2lGEDIxjEkmhd93yb9LIRJJNP1Z/KP8yrr82fyttLu9026trnRVe90y5v&#10;pR6sGnI3pXSKzUaeASFGiYCg+Idjl/sxr+1NPOfZWKcZSP0ZJG/Dh1NczKP8Me877APA+33s/wBm&#10;ShHtHUxkY4vqhAb5D0jfSJ5yPOga3LLY5BP6emWVwJY76aMlmoqtLUolWPQDke9N81Htdo8GlzY9&#10;BprnkviyTJuc8k9hxHyG9DYcXe5XsJrtVrsGXtDVejERw4sYHDDHjx3fCPM7Wdzw9z0vyvougeWP&#10;rXmPzre2qroN/NaWOhmZDJeX0BFBxP8AutSQa9D+v0H2NlOPZ50kPqx5MkSe4cV/bbwPtto8EO1B&#10;2lqB6J48cow5mU+Gq2HIUxDWtdg8xareatqOpxz3l65dlViQqjZUQAGiqNhnb44+HERHIe58u1mW&#10;WrzSy5OIyl5S+AG3IPkn/nNLT47j8pvIGpwn1F0vzHqELOa7CeGCo3p3Izz/ANqpV2jh/pY5j5GJ&#10;feP+BIK7OzxoisgO4I5x835jsvNHjJ7HiPGvUZrH0/k/bv8ALfTBqP5V/lV5kW4lltPMvlbT7mG5&#10;ov8AfQxC3uYi1R8UcsbD5Uz0bs/XDJgiSRYAD8te1Xs3PS9p5hCMpQlIyBAuuIk1tyr7qegatfQ+&#10;UPzX/Lz8z716+T/zvsovyo/OZ+QAh1eNWby9qklDQGTeAsegIzQ6ofl9SJw5E/2fqfUOxCe1ux5a&#10;bODxwB5iiRVS+ype+3ot/okml39zp92oWe2laGVKjqUcfiN83scwkLBfMsvZuTFMxMTsa5HuLA/P&#10;l3r1jY6D+WPkS6+p/mr+dscljperLufLnleBSusa+5/YIiYxQE05SEUO2artLUmZGKB3PP8AH43e&#10;59jexoaeMtfqI+mAFA9T0Hx6/wBEeaJ/Q/l5E8u/l/5L9HR/I3kWw/R2hiVgsMFnaqXur+5krvy4&#10;tLI569e+bPSxhpMP4+TxPbebUdvdo0BI2aGxrfnL9XkAHnWlfWPPvlPz5+daS3Gn/l1bacfJn5Da&#10;FL+7e+06TULdtW8xTxnctfzQKsf8sa08M859tNXLL2bnynlLhiPjIfj3PuPs12bh7Ly4NFjHqFym&#10;fMRND4XZ8ywLW2MXlbyVDX+8bVrmh/y7iOL/AJk55Ln20WnHech/2QH+9e7nHi1OU9wgPsJ/S+PP&#10;zVtH0rzDJfRBkt9VhS4YgCnqD93JT6QCfnn0p/wJO2BquxvAkblgkY/5p9UPvI/zX5V/4L3Yn5Xt&#10;vxhGo6iIl5cY9Mx9gkf6zzFdVG1ZCtD0K/xGeoeKHy46XyRkWqBlNJl/z+Yw+IC0y01dFeHVJ7W4&#10;S7s7ySyvI/7u6tpGikH+zShGVzAnsQyxxlD6bCve+YtX1VVXU9ZvdURTUJd3MswB8QHYjIRxxjyA&#10;DOZnLmSlzX8iCiemqg9AOv45bZaxgB522dRkoKlFbHiKPy481i3t08gjiIlaRgqKoqanoAKGuDiL&#10;PwI0+17ny+Ivyr078o9HvEs9QuYZNa83X5oFvdcVGntbDkOqQkLACTT1WZvshc8M1nt3hz+1GCAn&#10;WnxSlEyvaUpQlC/6olLny+T9CaT/AIHuXTeymeIhepzwjMj+ICEo5BD38Ma95f/X69rPmmHz1dye&#10;Wvzek1H8vfzF0wC1h8/wCaKCegpEutaehXZlpS4hFablSuecz7S8c+FqpSw5RtxCwD/Xj/vg/Rul&#10;7L/Ix8fs2GPU6aRs4pCMpDvOHJIH/lXP3WCxbVL7zZ5HWx8hfm5a6hr3ky5Bn8t69p156s9tFJub&#10;vRNSBMc0R6vbyEo3QiNviwz1GfS/udVxGB3Egd/60JfxDyP2OZi02h7SJ1fZ3hwzjacJwABr+DNj&#10;q4EdJxoj+kNnrnllfM6/l/5rt7zzcnn/AMkW02j/AODPM9eU8Y9W4EtlcLLW5gkjDKTBKSq15Rkq&#10;a5qfaY5D2TO8niYxOHDL/TWD1BHcfg85rY6ca/FKOHwM8hPxIdDtGpxI9E4nepx36SAL0bRNWu4/&#10;J/lywjuPThM2qhIgTRpGeOtQtWrRxxNOvzzb+wmY/wAmQjf8c/vH63nu1NJGWpyzqyBD7j+rd+UX&#10;5qS3Evnzze91X1zq91yB7ASFVH0KBmwzEnNO+8uw04AwwruDzfhLPJHbwRPPPMwSCCNS7ux2Cqqg&#10;kk+AwRBJ2bCaFvqL8uv+cWr3VrVNc/MS6n0W0eMzW/ly1KreSIOpmlIYR/6oBbxKnbNnj0wAuZ+D&#10;gS1EshrGNu88npGsf841/ldqumSW+jQ33lvVUBSLUhdS3KK9SEaWKUsHUkUbjxO4od8lwYpbcmRx&#10;54b3xfCnwPrmkX3l7WNV0HU4xFqGj3UtpeIDUepExUlT4HqPbMOUTEkHo3wmJxBHVl/5d/mn5o/L&#10;a8uJdEliudOv6fpTQ7sFra4oKAniQyMBtyU9OtRtlmLMce3MHo15MImQeRHIvqzRP+cs/KE8ccev&#10;6Bquhz0+KW0ZL2BW/mFWikFO3wmmZAzQPePtYHxI8xGXwo/qel6N+dn5Qaz6ccHna3tJGI4QX4ls&#10;TWvTlKqKPob6dt5ARPKf6GZ1R64/sB/H473occx1G2jm0y5gl0+UUhntJlkicddpYyR92/fschOM&#10;4+QcvBmwTPQnzG/yK0wJYBjJSadt25/YWm3QUrStKVA6iv7OV7Q6/j8fjo5FnLtVDy/Hl7+X9Zf5&#10;imlXyLZSyO8s2r63cyNJJ9pksraKOOmwooMzAAAAdgM4n24zE4cML5ylL/SgAfeWGlhEauQAAEYR&#10;G39Ikn4+kd/vfkh+dn13Vfzm/MmKztZr6az1a5tzFbo0zLDpqLbu5CAniixVJ6AZ22nxjBhhA7cM&#10;Yj7AHkZ5PEmZd5J+ZJfcH/PvzTdat/K35qeYNF00+tdajp2mXfmCOD1JI7WOGSaW19Ti3wSmRWde&#10;hoC3QZdI5yODF6b+qf8ANHcP6R+Q59wRwYJzHikHuiT9vwVvJdlJ5R/5y0/5yG8h6leXV55f1Xy9&#10;qdlpnI8/T067tVfTI4wAFVIkukVaAAUzT9qDD2dISr0gTj5njj3+cgCS7Ts3Pknhx5Y1xwnCfxxz&#10;3+y9mT/mnrFt5V8l2/lzTwIp9UiWxtol6pbRAeq30ii/TnF6OBy5Dkl0e59nNNPXa6Woyb8NyPnI&#10;8v1/B4F55mlu9I/LrUebyTTaC1vO/UlrW5kj3Ld6UzaaeXqyA/zvvD0vZmA49RqYgcsl9P4ogvSv&#10;In5JQ3Wg6f51/MzWb3yx5c1hTL5Z8uWCLJrWrxKaGeNZf3dtbkiglkB5fsKeuZmoyafR4xk1MiOL&#10;6Yx+uXnvtGP9I/B1na3tZPHmlpdFjGTJHacpf3eM/wA01vOf9EVXUon854PIN9/zjt5p07yBpbab&#10;B5W8yR3GpRzaodUuWlmgiYPM1FETcLcjiqgbZHTa0ZzgyDGccfFlEWSbEoc7IH83ps8J2hqdVn1E&#10;zqckckvCH0xERHhnyoE/zuZNvzQJIOdSHVSfpD/zjzo1z59/IrR/yu1+8D2XnHWNZm/JPXZyFXSv&#10;OGlgTXegyyHpFqlnIs0Qr/eCTqQuX5dN+ZwcB57mJ8x0+K9l9snsjtAaiP00I5Y9+OXKYHfA/jdC&#10;/k7DHrs/nn8h/NFw+kWP5tWTaNZzz1RtK806fIZtHujXdGjuU9Nqb/Fmk7Iz8GU4ZbCe3ukOX6n0&#10;j257PGp0cNdhqUtOeLb+LFIeseYqpfAvszTbfTfzY8l+TPz0893J8uxeUNOutO/5yJDlVaw1Pyd6&#10;0N8hBKt6l2WIWm/EqR2zosmDxZRyS2r6v82/vfLNF2uez8WXSYxxGRvD5+LX2Q4QfM7PB/M/nzVv&#10;LvkLXvzL1i2Ojfmj/wA5JW0cPlrRK8X8rfl1Zfu9Mso1G8bTx/GabsWLdVzA7U1n5fDQ2nkH+lh+&#10;16P2O7C/lLXCU/Vg0psk/wCV1B3Pv4TufgOqXeTfyvlu0078np7xtE1bz5pMXmf/AJyC8yBzGfLH&#10;5fxMJYdL5/7rutXZRzHUR0FKVx7L0PgY/XtKQuX9GHd7z1T7Ye0R1+orCOLHilw4wP8AK5+Rl5xh&#10;yj52er3DzJ5qh81WXm280zTo9D8t6LZaF5b8o6DEAiWWmwyyzRwhV2r+6qT8h2znvbDUeJoZyGwM&#10;oRA8rJ/Qw0PZo0HgYieKZOSc5fzpUI/Lfb59XnXngLBZeQ7QMTx8ti5cHs93fXcp/CmcVrY8ODTR&#10;/wBrv/TTkXO7M9U88v8AbK/0sYh5Xe+Rx+ZMmn+UIgg1LV7uO10q4f7Mcs5CfHQE8CD8VO2/UZvv&#10;YrtvUdk9owOIcUchEJx6SiTz98eYPvHIuh/4IPsvpu3ey5wyngniBnjn1hMD7Yy5SHuPMB8Hea/J&#10;+p+VdW1LTzcC6t7G5kgN1AVmj+BitQ67FTSob9Rz6Y0+TFqoeLp58cD1HTyPcX5J7R7O1fZef8rr&#10;8Jw5gLqVgSB5SgeUonvDGF+tD/j8ZR/qn+uXeHL+cXDIh/NbLXwrTUq+PwY+HP8AnIEcf8xTaW7p&#10;vqJNOoCgfxwGM/5xZCEP5jSzXPa9kanhQD9eDhn/ADiphH+aFaOW7ldY4nmlkc0VAfiJ9hQ5IQn3&#10;lgYQiLNAB9N/k/5Cu7SWPzPraN66jlpsD9FbqHp3p1B8enTPN/8Aghe138mYTodPP/CMg9ZH+Tge&#10;n9ef+xjvzIfWP+BV7DDtfUR7T1MP8FwyvGCP77IP4qP+Txn/AE09uQkH0YA3pM1d9j170z572un6&#10;iMxxv//Q6Xq91rHl6ystC/M/Q4fP3kW6EkflHzlpd2jXNtGpqy6ZqihgyoTVrW4X4enGPrnlk5yw&#10;Qjj1UfFx16ZxNkD+hP8A3kvsfpnT4sOqyzzaDIdPnG+THMemR/23F0vplxnfvkpRXWu+QPKy6npl&#10;xZ/mp+RWtX31O80TVkeEQXrLyMLQMTJZXaruJbdmQ9anpmVjnLTYeKJGbTSNUdqPdXOMvONhqy4N&#10;N2lqfDyA6XXwjxCUTxXHvEuWTHf8OQCQ7g9D8leTtA/wP56/MDyLe3z+TtYgsrWTRdYiaO/0++tr&#10;6JmiEyqIruJUkYCVDUdGAOYHbfZ2L+Sc+fATwEw2I3iRIdeUhvzdF2l2rm/OYNFqox8aBkeOB9E4&#10;Sid+H6scrG8T7waZvpy+p5H0V0+J01jU6L4ARWde42NaH6D1pmR7DyA7M36ZJfdF1epgZa2dfzIf&#10;fL8fgvLPN/5M+RfON62ta1pc51CZQLi8tLhreSYptWUL8LMFFCaVNPlnWZDil6pCz38mqGmyxPDC&#10;QA7quvd5Jr5R/LPyJ5GdLny95djjv3VkOp3Ja4uBsCtJHLMoIqDSn4ZZjnGP0Rr8d7Xk03F/eZLr&#10;psB8ma35nkjWWIstxE5BCivQihAHX4fv+eSkZEcjfuZYo44mjIV73jvmrzx5e8hx3F95m1mKxUKX&#10;h0ZHWS9nNAPSigBLfFQfE1AOCmvXMeOExlxT2H2/L8cg5mXWx4OHH6pd/T3k+W/+mIfmr5u8x3Hm&#10;3zPr3ma6iFvNrl7Jdm3U1EasaIle/FQBXvleSfHIy73HxQ4IiPcivLfkLzt5thkufLXlbUdYtIWK&#10;S3sER9BWHVTK/FKjwrhjhnLcBE80IfUaQHmPyn5o8qyRxeZPL9/ojSmkLXcLJG5/yJN0b6DjPHKH&#10;1CkDLCY9Jtix6U65FMWU+TfPXmryDqUep+VtWl06QMDcWdS9rcAGvGaEniw9+o7EHLMeWUOTGeOM&#10;+f7X6Tflp+YWmfmp5c/T9vEbXVbF1t9c0gtzFrcUryQndo5BuhO9Kg9Dlk4RmOMfLuLk6fVyh+7l&#10;z6HvH6+96nrdt9fm/LHy8tSLvhLNGwKkfXr56kggU/dKp+Wef+1ETqe0tNpx/NiPjOf6gE6fNwQ1&#10;OY9D/uID9NvkP/nGDSE1PV/zd/Nx7Zbu88yeaL7T9Hmcf3dr9Za8unG37ZljU+y0zo/aTUDiGK9t&#10;z+gPN6OB4brlQ/Wg/Kv5G+cYpvzS85+QtS82+T9M0HztqNnp3mLyzdyxWloYVhmVZraFhyEZm4kk&#10;Up8Ncq1HaPaOnx482KBli4AZEd/Xl5eVOz0cdDl4sOWUfEJ2jKuXxH2A2+g/Ieg+aLvUL7zz+Yct&#10;lqv5oebIrLTtd1axhEavbadCtrZoEXb1JVUSS8QAXIHEcc0Pbfa0u0skTEHhAFDqZe7v6f2p0+DH&#10;pfRH6QSd/nz7ny95912fzL5l1C8eR0t7V2tLC3YcSkULEbg9CzVY/OnbLsMPDjVb9X2PsXSflNLG&#10;AO59RPeT+obB6z+VXkTTPPem+X9Q8zTPH5J/Lq61C986SKaPLas0EtvYx+Ml3M3pr4Ase2ZWjjjG&#10;XJly7Y4REpedbADzkdnnPaDtfL2blyxwH99nEBj8peoSmfKERxfIME/N7zv57/Oj80NM/KPyG6R+&#10;bPOU8drqlzAfRttJ0+NKrbKyf3MFtbKXlYdEFPtMcPYugn2rqTrdQOZ9EegA/wB7Hp3nd4nVZcfZ&#10;mm4Ik0OZ/ilI/fKR+965qn5Qflf5C/Iv80PIn5fjUtZ1OJrebzP501GZV/SlzHb3luptrJdoI43f&#10;sCdwrsZAyruvaHJDHhxyhf7vNAknzuJ/H6XX6TBqPFE8xA8THMCIH0/TLeXUn9Fj00T87vyn/La5&#10;/NG78yWNvcG1l0jQ5L6zl/Ya8eRI7aKSo2VyWB+/L9frBpREnrKvh1YDcPrf/nDm7t/Mvlf8yPyE&#10;826hN5fTXtastQ8ma39mfy75ttKrZX0W1Vf6xFGhod6cTsxza6bMCRAnaXI90unz2cXVaQywnU4x&#10;csX1D+fikPUP82iWefnVpmpaxa2H5xCxHl3zpZas3ln869DtVC/onznpoU/W4wNxDfoq3ELdDUHq&#10;2aftvSGMhqIbWal5SHX4/jm977BdtRnil2dlPFGMeLGT/Hhlzj74ciO73PQLjT7v8zdY0vUZdZh0&#10;r8hfzsj0/wA6/n7okAYzy+ZfK4a3u9Nto03pqskMEkopuFBJFRyzJdt6WPAM0+HjFkUeY2IvluR+&#10;LeJ1vY+XQ58mHHHiyYpGOMkivDybxkf6gJHz7mGJq83nTzh5t/Pzz35dmvtL0bV7XSPIn5cemVl1&#10;fXZKRaJ5ftkIHwR0R5qCgFT0JzF0mM67PLVZB6Adh3n+GPw5l7btTV4+w+zMXZmkmPEnEmUx/DD/&#10;ACmU+cjYj+wPW/NsV3+XXl+98i3eqJrH5nedL+TzH/zkB5ttya3eszWksselRt/yyWUbosaDaig9&#10;S2bLXZuEeHe53kfOjt7uTzXszoPGkNWY1CI4cIPSPEAZ/wBaRB+3ySvT1ZPInmKUmv1nXdLi+fC1&#10;u5D/AMSzjPa01oB55B9kZO6zX+cxg9Mcz/sohJPzDd/r/liAn/ebyrpCD/Zwmb/mZnNdo/5Ed2HH&#10;91/pY9k/RkPfln99foQPk6abQrLzb5zrwn8t6Y9voz05H9JarWytiBVamNGll6j7HUdc2/szh4s8&#10;s3+px2/rS9I+Qs/Bs14/MzxabmJyuX9TH65fM8Mev1PJorPRNXQ/4ngRtK0+1mvtSvHAMiWNnE01&#10;y0cg4SqRGh4lGMXKgJc7HvOytZn0uYSwzMT17iB3jr9zX7W9i6PtTRTx63DHLAfSDsYzlsDGQ+k2&#10;d+Uz3APlHWdL02z8q+UvNOr27WN55yjudQg0m1BDW1j9ZlhtHdmNHaUQu3QfDxO/LbvNN7bY+KMN&#10;RjIJFkx6b7ek9/vfnvtT/gL6iGCeo0GpBjGfAIZRuTw8UqyR6DYbx59WLQr5euf7nVkXcjhMxRh/&#10;wVM6fT9saHOLjlA8ieE/bT5jrvZft3REjJpZmusBxx+cbRj+X4tjGzSchUOqswodwaioy3Lr9HAX&#10;LNCv6w/W1aXsDtvUSEceizyJ6DFP/iWWaR+U+t6rruveXfq5tNT8rW1vd+ZLW5KwGyS7MawJMZSA&#10;JHMq0QVfr8PwnMLUdu6DACTkuukd+f2fa7jsz2H7f7QyRx49OYcRIvIREenma3lQ/qvrf8qPyP8A&#10;L3k+wvvOvmXR180X9qpt/KuhXEEgs7m+aoe4mDhWnhtlIcqeHJ+KFGWpzgPaL2/yafFIaaPASPTY&#10;9R6XfICPOvqun1Tsj/gS6PTTgO0Mvj5LuQG2LHHoK5znI7XL0iNmrpPbtriWWea7dpLud2e4kcUY&#10;sevwgCnyAoM8DzZcmbIcmQkyJsk8ye8vu2A48cYwxgRhEARAFAAcgPJDgj0WHtlNbtnEOJ//0em6&#10;pLAIdN1/80YDY6VHHz/L38ltIJtpriKY1Sa4HxPawzGjPM4NxcE/DtRh5hOAqM9UKiB6MMdtu89Q&#10;D1J9Un6YwRkZTw9nnimT+91M/UIkcxHpOcekBWLF132RuvTwWraZ5h/PEpFLp9uv+AvyD0g/Uo7W&#10;2beNrxVLfUoG6kNW4m6tmVqagBk1g5D0YY7UP6X80f7IuJ2fhlmMsPZPKR/e6qfqMpdeC/7yfdX7&#10;uHRmPk/UPOvm2PzB5t80y2OheXr/AMp6hY+RfKsdLSN4LaWC4P6LsFqTBF6NXmOzH9pm2Gv1x1Oq&#10;0Woy5qjA4iIR5ComMvRHuFbycftfT6HQDHpdMJTyxzQllyfUbkJR/e5P58uL0wHIdAGc6AHm/LlG&#10;jfg9pr928dRUUe1tq79O3+e+PsOOLs6Y7sp/3MXRag8PaBvrjj/upPnP85vzpufIFlZ6XocUU/mD&#10;VozcL9YHOG1hB4iVlFObMwoo2G1W6UzsOMYog1cpb79GjNxZskoA1GOxI5k93ufEeqfmt+ZOqzyT&#10;XfnjWOUhqY4Ll7eNa9ljhKKB8hlJ1GQ/xFRpsQ/hDHZPO/nWVHjfzhrjxuKOh1G5oQfH95h8afef&#10;mjwYfzR8mJTl5HaaR2llfeSVyWZj4ljuchds6pNfK+iSeZ/M3l/y5HJ6Ta7qFvZer3RZnVWYe4Wp&#10;yzFDjkI95YZJ8ETLuD7Y/NHSLr/D9knkdTYSflrOl75S0qIsIpYrNWWaCRVNGNxHyqSCSxzh9X23&#10;4+vniyEjAbx10iLoT9/FvbnYNIMeCMx/efUT3+XurZnXkLzH5Y82aZod1r0R1XyH5ohQ6rp8wWYR&#10;xTDiz8HBHOBtyO/EjMbsztXP2VrPAzyJxCXDIHcV/OF93PbmF1+lGqwmeIDxKuJ5b9x9/LyeC/8A&#10;OQH/ADjHqH5d6vqN95MD635ej/fy6bCTNPBA45pPCKlpYGQhu7IOtR8WelZ9OAbhv+rvHeHQ6HV+&#10;LjEpCr+/qD3EH5vj7atQa5iOxD7S/wCcQLW8huPPGrMjLpcsdnZK7A8HuFMshoQDuiGp8KjMvT7Q&#10;kfc4+YcWSI7rL7Y84alFpPnnXL6Rgtt5B8t31wXXYI2kaO5BFf8Ai9RT3zgJZBm9o5T6Yv8Ap3Db&#10;/ZMSP9atueU/7uf/ABLwf/nF2yTRvyJ8mR8C0usC61G6Y7EtdXDcT/wCjLe25mesn5UPkP1tGlPD&#10;iFdUg/JfTtZl8y+evPsd/e6XYah5p8wR6dBBNJEl1G11JbyNIqkBo+KFaEUJ+WHtHUTwgY4SIPBE&#10;Gj3jcfG3e4NThl2dHDwiUpTlIkgHhqXprz2vyCZ/n5+beq/lFovlzUPLkCS6xda1bSCZtlhgtz9Y&#10;cU/ml4cFPbc5hdh6QZ8x9VGIsf1gdj7gfm4csHEDKQuPI+djcfJTj8mflh+cV4fzG8pfmhpvlPQf&#10;NErajrflrULC7mvtMupj6l1bwC3Ro5QJC3AM6ECgPjm81eTSeKTly+ETvKJEjR68FCpRP8O483q+&#10;zfaXU6XSRwy00s0oDhjOMoiMgNo8fEeKEgK4tpd4Sf8AOj80PKn5f+XfL/kH8s9One/kHpeXtGZf&#10;V1HVLuaQomp6jFDWru5PpRAbDii9zmvGD+V80Y4omGnjsT/FPe9/6RP+lDpMupzRnkz6qQlll0H0&#10;4xX0xvlECrP8Rss0/KX8rZfyA8s6xeeYrj69+f35lWvHzXdBwzeW9Luv9INgswDj65chfUncAiJF&#10;rRqRrL3hEdJDwobSqtv4R3Dzr5DfuvR6HSy7UyjUZP7iBJiD/lJDbiI/mA7Abccjw7DjMZpokX1j&#10;RPPWl8AsEmkROsYqoJtL2EEBSxHwL6impYghkUsUnlk53t+BPZ2av4RGX+lkP2/d0kTu9ZERy4ZX&#10;Z4yP9NE+XX0npsRI0JY4R8pf84faKkP/ACtpZVpNZXllp3uBC9yev+sBmv8AaDPYwyHUE/MB0eHG&#10;DxA9NkdruiJ5X/PHznJZFrSLzl5ct9asljJX/TIbqOOd1I6MCpeo3qczuzc/iaMEneBr9Id37PC9&#10;WcVWJC/l/wBJPrTVtW0vzBorfmzrcLSeWtXsrbyD/wA5SWESmq2VV/QPm6NQSTLp0kiCZ+vplq7J&#10;nUY5w1eI8XI+mX+9l8HmtbpMvYmviMO1HxMJ/wCmmI+UtwB7u94hoNn+Z/kbzle/klB9Wlig1s3+&#10;oNLHztvq4twH1BLj7SW8ltwmPH7VE6nY8XqtIbOny0OAmVn+EVvK+4jeuu3V9U1o7M7Q0I7VN746&#10;FHe72hXIzE7jvys9N30xp6nTdQ8q+dBYW97N5X1C6k8nX17GsyQXr24hnmjhLELIYXA5Fajsds0W&#10;i1+s0AGbF9Fkb7wvuI6Gvce4vm2o0+LUiWOXUC62NXtv3W8e8xaJqaXM2oi5l1YXEzS3N29XmrJD&#10;JGzSAkkkkjcE9c3ml7ZhqPq9Mj9u3f8Arex0GswSiIEcFCgP4diDt9uz03W/Kd55Z/KLy1qeoK0E&#10;/nTWZtSs7VhQrZQWxS3cjqPUEhbftTKPbOEseiw3/FMn4CO33ukxa7Hqu08kIbjFjESf6Rl6h8Kr&#10;3280/MtxF5oghJAFtoOhxKPD/cdbn+OaHtaNZYjux4/+mcXL7FF6cnvyZP8AdyS/z27eXPKPlTyi&#10;0LRXmpuPNHmV3QGNXukMWmWsrdEZbesoDlamXYOfhzrOztMdJo4QIqU/XL47QB7vTv8A53VyuxhH&#10;UanLqLsR/dwrn6TeSQ7xxena/o3Mebwjz5HqGp+XNK8iaI/1bzB+b+vQeWIXdqGGyt2iudSuJK0a&#10;i8oVYyANw5jiq7HeaKFgnvNfpJ/t39zT2/qgJRgNxEcZ8+cYAe82fTtYG5L5+/PLW7LUtctbbSF9&#10;LRNOt0s9Bt6UMenWUaWdkpHYmGEMf8ok5j6bL4+WeXoTQ9w5fZTPt7B+S02n0n8UYmU/Oczcj87r&#10;yeAxQvPJDCo+KeRUQe7mg/E5sZSABPc8pjgcmQRHUgfN9teVINK0J7/zbrNrHc+X/wAt9ObXtTs5&#10;B8Fy1oUjsbM12/0m7eGIj+Use2c92di8fOCeQ9R/V8TQfXfafXnQ9nmEDU51jhvyJFGX+bESl8A9&#10;J/KPSte0byXBqOrLJqXnr819RPnDzdeSGISvJqHI6fExLNIv7qVpyOA3mpXamb/UZZWIjmdz7zy+&#10;zy6vAdj6HGIyzS2iBwx5/TH6jyrcivq/h5Pe/OmrT6b5rn0bTn46X5NT9B2VqR+7f6sx+tSsvdpr&#10;gvIW67jwzzj2j18smtlEH04/QB7uZ+MrLVoNOM2n8SY9WX1k9d/pHujGhTtVjtbwW0NzYBrqZEeI&#10;luDFStWEb/tFT2PzzWxEZmi04jPHZidh8fmP0sbPl2MTIElke1NfWioBOm1QKdDU7VGJ03qG+32u&#10;UNceHcDi+x//0u0+cwfyOvYZbK0u/Mv5oeZrYai/5q6vH6tpbLcKGP6GSTmJZlBo08nxL+yo7ed6&#10;yf8AJZBAM80xfiS5C/5nefMv0r2TH/RJEiZGLSYjwfl4GpS4f9XIoxieYxx2l1Jeb2ehWPlLRNM/&#10;NLzbbH8wvMPm+Wa48u6fcM9zpcNxGx9SbWbkE+vcAjkLStaUaU8fhOP6NPijqcw8SU/pHON98z1P&#10;9D5uz1GslqtRPs/Sn8vjwgCZFRyEHlHDH+GHQ5q8oC93q/lXS9Sj852+v/mBrN7r/nXzz5W1eXRm&#10;s/TbSrezOmzsim6A9OQqqcVt7UBIf2mqOGOpxyOPIc8jLJkwzIr6RHhJ58jy+mOw6l5jtHX4zpDp&#10;9HCOPBhyw4rvxJS4478P1CybOTJ6p9B1Z55auJP8BXCRPxlh14BUNKSGezf4Olan0dqdenWlML2D&#10;n/guaPdMH5x/Y6XW7a2J78f3SH/Fb/2vzm/5yKeVvzP1dXNYI7LT1sqfZ9H6upHH25Fs6/V/3nlQ&#10;r5OPpL4DfOzfvt4BJtWvTxykOQX1P+UP/OOs3mFtO1jzxDcQWuptGND8pwFkvLz1CAjzEfFGjEii&#10;j4j1+EZn4tMBRnzPKPX4uFLMcl8BAjH6pnkPd3l7f+Zf5MfkfFrknkvS9EOl3FjGllfeadMncejq&#10;Z2kCxszJLFExCnluSDQ5ptT23pYa38tw+kVEzB5T67dQOR87Z6LSanNpfzF87IiesOhPdI867qfn&#10;/eQa1+Wnnt4WKDXfJerKysK+m8lrIGVh/kyKAfkc2W+KfmCyBjlh5SD9AbXXPLPmvy7pPnPyhdS3&#10;MWotN/iSwkoW026LBkhcDdRRiKnrSoNCM4f2n7DjiP5jCCYTJMv6JJv5Ow7L1ZneHNQlEDh/pDr8&#10;XkPlVk8n+btd8kNSLRdZEnmHycv7KLI3+nWq/wDGOQ+oo/lbNTrInV6aGo5zjUJ/7yXxGx8w5mMD&#10;HM4+h3H6Q+zdC1D/ABv5FjiVw3mf8vAsYk6zTaPI1InVutbZ24n/ACSM7n2X151WlGKR/eYdvMw/&#10;hP8Am8vdTz+oENBqzxC8WffyGQcx/nDf3vE/Mf5aflnr182p+YPKVlfX4Ym4vLNpLIzPWv7427oj&#10;kjvQtXOhlwn6gCWYwxP0SlEd2x+/dl/lPT7FNW8r+VNNsrby9oJvreKPS7NBGERnDSsQDzqQCxLH&#10;kevI9MHMji2iOjbPLj0uGcsYJlwn1H7PwNvJI/zV84RaN+Wv/OQXni5t0u7nVdAu9I0sSdFufMNy&#10;sCuOtTHF6jgf5Oeb+x8/zOvz6iQuweffklt8gCfg19qaetPiwA1wDiPuxx/TIxHxZB+X1hH5c/L/&#10;APL/AEngY003RLI3DDbiYrRHev8AsiTjqp+LnyS75H73CiOCER5foed+TfNOk+V/ye8seYb6Rliv&#10;LA3kFtUepcXF7LLciNQepYyVr2G5yzX455dVOA6GvcBs7DsXSz1XBjh15nuHUvH/APnMIxz+UvLG&#10;r28Cw/pHTPLmriEFmUS3umc5aV3p6jNmz0Wlhpu0TCHI4on5gE/bbnRkRgnAm+DNOPwjIgfZTN7/&#10;AP5w+/LFbfyxfeV/zY82+T5/Mnl7SNZuLb6imoxMdQsop2MM1vPZyEc34gFGoSqhieXHrdXg08B6&#10;+QF7gS6W89o9brMkJTEImpEfUYHY1vsR58xsCe6+/wCi/lR+Xn5GS2vnB7zR/Lfnm6tbWK1/MD8w&#10;9Ws7S7s7aOFbcR6Xp0jh4aIpZ5CDMw+EOjSEx3aXTSwYY0BGRFknbc86HT76267YH5rFnyEZZHJE&#10;E+jGCQTz9U+R7h/CDZIkI1Iz0rQU81Qajq3lLzRov5gsiyXOtXfl3WINWvo1PGWV2itj6/J2ALOk&#10;dar+7AK2yRVS0mTeQ9XeQbP67/A/hA38O3dNcccgcfIREo8MeoHP00ByBNb+q7zGaXlO2jnn1q3j&#10;iEcl3omqWiQ8UX0gtpySMBfhU1jjBC7Aemi1QQ89ZrsXi6XNDvxy+wX+gfYOVXl9oz4Ywld1OB67&#10;+rn39Zc9z6pH1cfD5p/5xyg/R/nH8/NNpxQa/bXEa+063Eo/BhnI9oZPF0mln/Qr5UHDEeHNlH9L&#10;70R+d9mLPzp+VHmAVAeTVdEnoOv1m1aSFferxGg8cyuxZ3iyx7ql+j9Ln9jz8PX4v6QMfx8npX5W&#10;edbXyh5gsJNdsxqnlHzNbzaL510WZOcN1pl9AEmRlOx4ni3jQEd86LQanwcgJ3B2PuLu/aTsv+Ud&#10;NPHHbJD1QPdKJ/SLHxB6PWbbQdb8p2OreSpLCHzHbeTEj07yt+aUVws1xe+Q5jFeaNb3b1Px2zzi&#10;Df4pAiH7IJzC9p85nGWPFR4Igzl/RJHhw+Zv4B897OzTIjGZMYzkT4Z2AygGOSQ+A+Fnq8784OJd&#10;NZ7WdYbuy9CWillkEc8jW6cSDtVmJPyznOxvQTjn9OTb4x2+23suzJ8OSiLjKx5XEcR+wfam3kF9&#10;Y8w2evarqctpYeW/J2jfpvzL5pvJfq8FtbpFI7CRqEEsYiBQePhmyzezR1AlLT0KF0Tt8D+jl7nD&#10;7Znp9CY2Tc5GIiBZPLl5C061u71DX/J3l/Vrqa9h0PWLT9KeVX1FZIvUt5IUCFI5wJEBQr8NBSo2&#10;3zm+19Nq8WOGHUmUYizDi5ct6Pdy26dzhdnZcYzTliAMr4ZV79r+33pp5ttPJflzzL/iDVl/xf5i&#10;bTtMk0/yuqNHp9q0NhbIH1CUjlMVIBMMS03VWYlgp7aPZGnGWOfKeM8MKh/CKhEXI/xf1R5XfJj2&#10;d+c1WDwofusfFO5/xyucjUByj/XkehI2BI4RrupXutape6vqbzXmpajJNNeXADNIS3EykLAGfgoZ&#10;eYh5cUKs8VxCVfL82WUpGR3J/B5fbXIUSJRovY6TT48OOOOA4YgAAbfDc7Wd646s2IzxTBi8f1G5&#10;jm/MHz5qliwbSfyc8vL5D0KePi0Z8wa+0p1WSEoBHWGH61GCgUfAjBVBAGZrJ/ltMR1rh/zpfV8h&#10;YdJ2VD+Ue0YzlvEy8T/MxVwXe/qlwy3JO5snm+OfPlwJ/MOoIrFlteFsh/4xqK/8MTlHZ8axDz3T&#10;7SZ/G1s/6NR+Q/WlPlWyN55n0K3AqBcpIw9ov3h/4jl2sycOGR8vvcLsXCMmtxDoJA/Lf9D6p81Q&#10;wv8AlXDZXzPFoWvfmT5a0/zxdqeIi0tYbuWMOx+yrOZGr0rGPAZj9iCJhLzlEH3bu+9s805Z8QH8&#10;OPJKP9e4j7B973rzHf6hH5n1y3kmNpd2t9NDFYwgMLdYH4RpGnpwyBEVQFpGdgN++U58svFlZ3s/&#10;D7j9jm6COKOlxiAuHCN+/b3yFnr6npHm9oNbns/POnMsml+duU9zwPIW2qx8V1C1enRllPqKDuUd&#10;T45x/tJpOHUfmIbwy7+6f8cfnv7i8/ouLAJaWe0sWw/pYz/dy+XpP9KJZPfpYy2ksV+OVoiqTIgP&#10;ONkoOQpuOINdu2a2YA2dfhlMSBjzP2sVktdRiu7eym1BGsrnk1prZ6rGqlmo478QRvlXiT+m/j1c&#10;4HEQZiO45x6X7ve//9Pp9xrPm/8AL3RUs/MNnY/mv+R+t3Liz/ePLbW8zElora5IE2nXcVSPTagr&#10;0DD4s83x5cmmwxjkAzaeXLuHuPOEh3F+lZafD2lqDLAZaXXQG/SUh3yj9ObHL+cL94OyTr5cvbHS&#10;9Z81fkzrH/KwPINyiv53/LnVIhJf2cS7gX9jGwMqx7+ndW5Dr1BXc5fDS8MJT0p8TEfqgeY/rR8u&#10;ko7uLqdecuWGDtOPgagf3eWO0JH+hM8r/ixz2PmyL8k9QF55ktofI3mhk8s31vqUnmf8stbmie4t&#10;GewuEF3p0sihLkKxA5xBJwuzoy1Yx08YnFkjhl6DCdwlzHpO8e/3ipd4dZ7Q4jjxXqcf7wGPBlgC&#10;BL1j0zA3h7pcWMn6SDs9A0WO4n/L3zItvIyzW2saZOnHqaw3iGg7nNJ7AerHqI+cD9knWdpZDj1e&#10;I98Zj7Yl5v5p/LPy3+a8VvLr/q2ev2FuywavYlVmkhQ19JlZWSQAkkV8a1FWz0Pw4Zx6uYdblM9P&#10;ImJ2J5H7/wAfqY55U/Jn8ufJ00WrW1tdeY9Ujdvq17qoWVbaRRVWjtkVY+Q61YEjtkcePHj3jue8&#10;9GchlynhmQB3Dr8Xtul3l95U8tXvny85yeYdQmn0r8v7djyaN2Xjeajx60hB4Rn+ZvbNb2r2lLRa&#10;c5ACck7jDr75fDp5ongjqc40sTWOIEsndX8MP87nLyDwW+itfLtsPMXnHUBomi2zCbnN/vTdOp5e&#10;lbxN8cjudq0985HsbsTLlmMueJhjBs8Wxl1oDnv3u61mvjGJx4jxTO23KPmemz4M89eZJvOPm7zB&#10;5pnh+rNrl5JcpbVr6cf2Y0J7lUUAnxzs8mTxJGXe4GPH4cBHuCH8reavMXk7UhqvlvVZtLvCoSb0&#10;6NHMla8JomBSRfZgcYzMeX496zxxmKkHsE/50abrs2i3nm7yJb3Op+X7oXmnavol7Lp0gcjjIGiZ&#10;Zoyrrsy7A5iDQ6OpjwgOMVLhJAPw5AjpSP3wrhyHblYv7eb2DyZ/zk75J8t6/aayPLuv2yxrJBfW&#10;LSWt1b3NrOpSa3lAMTFXU9twaHtlXZ/ZOk0WcZsRmCNiCQQQeYLTrRn1WI458PeCLBBHIjnuGe6b&#10;+cH5T+YJyml+Z00S4kYiztdZWW3ZAx2QTupj2BpUNv13rTN5cD9Eh8dlhknEfvInzI3+x7H5Z0R7&#10;RtU8yiRZodJ0m6mtLuNwytLcoLSNlKVU1acHY0NKjNZ2zllptDnyHYiBr3y9P6WU8kM8seOJvimN&#10;vKPqP2RfO/8AzkdBcP8AkppelWsUsjebPONot2URmRLa3MdpCZGAooea9YLXqV26Zy3sZh8LSnJX&#10;1TJ/zccf+KkXK7SmLzWeWOMR5yyTEjXujCz73vfnInSfInmK4Q8f0Zol+yMP2VhtnpT6FzA0nq1E&#10;R3yH3uuzxIxe4F8Y+ZvKvm/SvKv5O3Gu30V/pGu+RNG1Xyu1opS3jgltkSWLjUj1Y5F4yGu+x2Gw&#10;6XtLTDSZpf0/VfvPL4Pa+xuq0+XR1CJE4HhnfOxyP9UjcfFPv+cmLdrj8nfy4vKM1PJ/lwuT/Nbz&#10;zWjfdwpkRMfyhiP87CPsv9Tp5x31Q7s8vto/pYr5P/5yY/NrWPy6sPy48u6VpNnqXlfQoPLumecb&#10;OBhrdyjs0FhAbmRykC28bSO0kahuMfUAty3ev10Y4gMlCI5nrwx3r7h526GHZkRm2lI8UieC/TZ+&#10;o1+v9AV/LX/OJWt+cVuNY1aXzL541mdjJqepadDJKnqndwbmZJpJWqdyxBPhnM/y5rdUTLTYTKPf&#10;Rkfs2+G7u5YtFpgI5ssYHusR+xifmD8hvO35Wa7D5m/LnXNX0Dzf5ccXVrZzhrHVIWXcGCVQnOo/&#10;YZQGG3xVpluj9pJwy8Gpgccu/cV7wdwE5+zMOoxE4pDJA9NiC/SL/nHr8ytO/wCcgPKmn+f5LO10&#10;38xfL19HoH5t6dbqIkllu0khttVigFOH1r1GRwNg5koCSQ/aGEc8eMAWdpfEEX8b+/48dkyT0kZa&#10;WciYUZY7/o0TAn+jQI9w5AAx82/lYn6K/Of84NLdeLahpWhamB7xiW2k/wCGGeV7y7Nwd8JTj9tv&#10;SZjWpn/SET9jJfzln0jR9N8l+a/MNuLrQPJvnPQtT8xRcS1dO+tLb3ZoN6iKZiKb+GbP2bnH81wz&#10;3jIEFwtXLLjgJ4jU4/Se49E584eRn8reatL0OC6i1bQdRH6U8qeYYmUxahorxiSC7SRKrvGDyp+1&#10;8xm27RxnQS9W4G4/pDo9x2d23i1+ilqAKmBwyj/NyXvH58vJ6Jon5g3beVbryBpum20ejSXYmvNY&#10;qzXMsVmRDbRGu3Gqch92arW5ZYNAcRHqyTuR6muQ9wp57XdjxjmjqskyZ1tH+EGXqkftpgV/OF8z&#10;NblVdLuzs7J4uHqF3ae5WIUHT95IuRw4q0Mcg+qB4x8z+Pg5OPAZafiHSUjzrpG/sBZR5gPlH9DW&#10;v5ULei5/Kj8tLbTvN3/OSnmGGg/TmsSKs+jeUYW6tV6STJXZQqmhLZ3mmz4I6WOSJvHwiRPfe4i8&#10;hlGq7Q111+9nIwxR/mRG08p+HX9iSyea9e8+eR7Lzjr0ZiuNb8y689pGopBFbxw6fFFBbjp6cKr6&#10;Yp3B71zzT2v1M9Tiw5J/xSyfL07D3PYx7Pw9nas6bDyhixg95NzJJ85Xf7E68/xS2vmTzVfXAg0/&#10;TNKnjuptQubhLW0iUW8Zf1LqQhIvURkZSTUSSlgD6O3cHFKRqI5AH/Yjr0vY+83/AAuu0Orhi0uP&#10;ilzBHKzzNVHnKiCCOsYV/G+dbr8yp/MxvLT8lLQyx2Mwi1f88tdiaw0DR3jIKSaXbsplnuoiXaD4&#10;fURXMaQsio62jDhwDxJEbfxH6RXLhHMkb8PcDw7imOTV6nVHwQD6h9Ed5yB58cuUYS24+kjETJEi&#10;QY7HH5I8l+TSbi91CD8sPJt0015eSKg1nzP5gv1q3BW5ok9ysNFqWW2t05MXavqas32nl6xw4/mS&#10;f99L/Yh3MM0uxcXKMtTlH+bCMf8AeQvyM5noOXg7Wb5tT1K8vfT+rpfXUtwtsGL+msjlwnM0LcQa&#10;VPXNxjgIChyDzWXLPLIykbJNn3vQfygPlf8AxvbL5t1g+X9Pubaa007X5EL2VrqE4C2xv2HxR270&#10;ZGkUEpUOQVVsq1Gm/MYzC+Enkel9L8i5Oh1stFlGYR465jrw9THvI7uvJ9ewaTa6ZceYvJXnrTnf&#10;y3r8I0vzjoyMDOsYZZYLu1bdDNbvxmgevFulTHIa8vpdZPQZzHJE1ykPx1HMftet7REO1NPGWKQ4&#10;h6scul9x/oyHpkOY94Tby+t5HrVt+U3ny7h1Pzfb6et1+WvnZK/UPOmhQoRbsA/w/XoI4yhD0Z+D&#10;RuwljHq9NrNMNRHxIGzV+U49/dxDr187DyfZ/as9IeGQIgJUQfqxT/m3z4CTsRsLsAxlt2HyUA1v&#10;r/kyeYSxaxaPqWlwEFfR1HTEa4jdFkAYepCskTcSwow8M0GbH+YwZMEt7HFHylDfb3i47W5vaWUE&#10;49QBRieE+cJnhN1ttLhkLrkm+k34uL/V7KSjVmMsAPdaBWFPoziskrlINMsfDjhLyS02UttqC6K5&#10;56PqLerFG24X0/3hVT2Pw0Psco35dHI4xKPH/EP7H//Umk36Y/LzTdV/ML8vtei13yHf3/6H8waF&#10;qloY0mlapNldWFxyhvUUdJbd3KihPpnPM9PjyabH42nmJY5bESFX5Sidj74k15P1Tkx4+1ssNFrc&#10;Zx6iMeOEoS4qH8+GSNSxk/zckY3y9Tra10uXy/c/nd+WH6R/K/UPLV1HDqGjXMki2c1xKQCmh3rg&#10;m4Hd7WQEqvViMvli4Mf5vTS8IxO4J2v+hLr5xLqdVDNDUDsrX1qY5ASJAeoRHXNAfR/RyRoE9AXs&#10;n5SaF5a/OjzBF5+i8vt5I87eTJ473zJqVnb8dA1cuDGRQUW2u5Of2V2brQ5maOGPtK8wjwZIA8VD&#10;0TsEf5st3kO3c+p7ExflDk8XDlFQEj+9x1v/AJ+MVzPJM/IttDe+XfONjcck4S6bcxXCivovFNIo&#10;kPgKvxPsSOlc5H/gf+rJnh14YH5E/rY9uTljyYpD+mD5ggbfZfwfO/5rfntpvkbUbnQvKOnW2reY&#10;7dqajqE9Ta2klPsBUKmSSh3FQB0O9Rno2XPHCaG8uvcHAw4Z6iNyNR6d5/Y+YdQ/P/8ANu9lLr5t&#10;fT1YkiGxtreFBXw/dk/ecoOsynq5Q0OIdL95KXN+d/5szRPC/nrUeJG7qIUf6HWMMPoOROry/wA5&#10;l+Tw/wA155quqaprVw99rGpXWq3r9bq8meaSnhyckge2UGRkbJsuRGAiKAoMbmX4l2ycWMlgUVUf&#10;tMNl7nFCsylDxcGNiNkYEH7jiVCiBv8AfihSdanfvhV6x+Wn5r+Y/wAu7kW8NxLqPla6ZV1fy1JI&#10;xieOoJaEE/u5F6qRsT9oHBljDNjOHKOLHLmP1dxHRicVyEo7THI/jo+qfzg893nmCX8hvyw0LUGb&#10;yLq3mLQNbli9FUN7czXU12skr7syxRhAq1oG5bVzW48J7NwS0kJXjjjlLl9RkTRPuBA96M+ixZdI&#10;dbOP76eYQ5/TGMdwB04juetU9N/PPV10r8pPzLuxKY/S8u3kMNOhe4UW6/STJnOdkYzPV4x/SH2b&#10;uFrpCOE+55bPGL//AJxX/Kad2L3HkbzHf6AGJJ4219Zw3yRj2Dq1B2zodbLxtHGfWOScfgfU9x2P&#10;i/K9rTxAbZNNinX9KHoJ+SB/NrTrnzb/AM45eQ30yBr2+tNH1PSjbxqWdptK1U3SxgCpLGK4Wg98&#10;wsuWOPJo8sjQqUCfcT/xTr9XjlHWa3HX1GEx/nQA++BU/wDnGj8orbyt5X1fzb+Y6SaLounqms+c&#10;ZOPG6jhZfTsNKhr0ubo1+EbqGNfs45xj7T1NSP8Ag+HeZH8R6RHmeXu37nWCWYGOPTx4tRmPDAdw&#10;H1TP9GPM+4BH+cPz8/MTzLf10zX73yV5csj6fl7ylodw9laWNum0cf7koZHp9p3JLGp26ZLN2nnm&#10;axyMID6Yx2AHwe47O9jNHpsfrxxy5D9U5gSlI9TvdDuA5B61+WH5nv8Am0bb8rPzP1BdT1u+Vo/y&#10;88+3dDeW19QmOzupaAyxTU4gncHxNCL9u14fltR/ef5PJ/EJfzZHrE/jd5/t/wBm/wCRonX6EcMI&#10;/wB7iH0mPWcR0lHma2r4vA/KvmZv+cav+coPL3mbUI207yd5/nl8s/mbprfDHFzmSOaYgbVhk4Tg&#10;/wCS/wDNl/snr5xBw5fqxnhPuuv9iRXuec9odDHV6fxMW5kOOJ8wL/2UXot5af4f/wCcoPMFmSKa&#10;p5a1W05KaqzaZqwZaEdfgl+7OZMOHT58f+p6g/7IEfoYynxeFP8AnYh9lfrTj88rE6r+U35g2scQ&#10;llXRp7qCM/tNa0uFH3x5X2RPg1WM+dfPZdSLxlkv5f6bZ/onyl+SC+dZ5tF826Zd+YP+cZ9aurf9&#10;1xnis7278syai5HJ0ZpFjUfs+9Fzu82m/lDPwiX7vDfDt9WTYkX3QG3v9zrtHrvyE/zGTHZJj4ov&#10;kPUI5OHv3Ev7VDylYX9hbX8Ooxm2uY76e1uLKQUkhltLmeORW9wxpnF9vZP3gxD+G78iSf0PXdq6&#10;iOWUTE2OEEHvEoxIZvo9xcfl9pF1+Y8GkR+YPzE8/alJ5S/5x/8AKE4Vxe6vLJIk1/Ip3WCyALyP&#10;0Cht6lc7fsHS+HpYSIsmNRHvu3lu3db4gjo4y4YwAnlkOgoGMffL9TyvzL5d1TzvrXlv8r9H81WN&#10;55M0bU9QuvzF8620K2tsdQ0+CP8AS2sXlDxKxwxkQkmnYGhGafBgnkynQQl+7hIkEfzTz/0u4D1H&#10;ZWow9kabLrtRjIzyhHhiTZIlfBCPdxS3l1+T1bzVPLqH5a+QNXtdDHlnybqE+pD8rtBdClynlqGO&#10;0jsry7BofWvmWS6IO4WRa/FXNX/wQYxjj0wiKiBMD3en7+bz3s3lll1WolklxZCYmZ6cZ4rA8o7R&#10;+D5r/PWx8uXP5qa9N5v1TUPzJl02eGTRfI16HsfLOjM9tE5DQQyCW+lLMWZiY1q1GMozodb2qMQE&#10;ICyIx5/SNh0/iPy+L0fsv7LZNZp45s0+CErrh3yTAJH1HaA25Cz/AFXneo6/qOrfVUvJV+q6fF6O&#10;mabbxJb2lpEOkVrbQqkUKeyKK9TvnMajNk1EuLJIk/YPcOQfSdJ2TpdHDgww4R17ye+UjvI+ZJeb&#10;fnvI1vpX5NGW3lu/K91pGu3AQErE2vteSwz+pTq0MK2bUO5SnY51fZcYx0kK68V/1r/QKfL/AGis&#10;do5wdiOAD+pQO3vlx/F5J5Q/LTWPOGg+c/NELNbaT5R06e4ExWv1m5iT1PQTp9lKsx7fCO+OfWQw&#10;zhA85H7O90MubLfyTFiLfzZFrOnjV/LuvQwaXrukluHrwVaXlG9D6c0TcZIpBujgHccgaNdrZabJ&#10;CtxvY7x+OXcXp+xexsevwZOM8MgRwS/myo7+Y6SHUPcfL82o201v+UWs3za1qWl6dJqP5LecmXi2&#10;t+X4RJI+kzjek9qEkMS1qjJJb7r6OHtLRw1uEZYbyAsH+dEc4n+lH9Y7nF7Lz/yfqpYs4qEpVMdI&#10;ZDymP6E9r94l/OXeZbu51X8pfOMzTsuq/lStp53/AC81qJuM2nXyajZ2tykbUr6dwsyuy9PUjRvG&#10;uP2BnlUsXSI4o+RsX8Dfzc72p7Pw4pY80RvM+HMfzomJIvziRQPcSH1d5UlN1598na1b2skFh5ga&#10;y1Q2iRXEcEaapZpcPGAvKIhfXKjZRTwzJy4xj1RobWe+tx8urppGOXsuRlXEIkXcbuJq+kul9Swt&#10;buW01aa5iJ5RTvQV+0KkEH5jPLckvUS7MQEsQie4PSDfWT2A1NqNFEvqox6qxHGg996ZJ1vBLi4e&#10;vJ//1ZxrpttMltdZ/Na8HmLWbWFY/Kn5WWUohgtLXrD+kWgotnERRvQi/fSdXKVqfMMsRCp6o8Uq&#10;HDjGwiOnFX0j+iPUetP1lopTzQOHsyPh4yf3mokLM5fxeHxb5JdPEl+7jyiJVSfXPlm/1Gz0nz5/&#10;zkBrD+UfKEEHDyd+XunQrbajeW6mq2+macoC2cB/amcAnqSSeWZMtKZgZtbLggPpgNiR3Rj/AAjz&#10;P7XWQ7RhinPRdiw8bMT+8zSPFCMv52XId8k+6EdhyFDZOfK3mnzf+Y/mbyVPp1rYflp+THkrzFp5&#10;0/Sg5t9LWdbmPhCZKGS/vpemwYgnkeC1bL9LlzazLjMQMeCEhQ5Ru+X9KRcDtLQaTsjTZxkMtTrs&#10;+KfFKuLJXCblXLFhj8NhXqOzK11aXyz5U/OC5gQrPp9qxX/Ja2mkcfigGc17CXh1eqH82H3SLx/b&#10;MfGGnPefviH5QXkstxJNcXEjTTzu0k8rGrO7kszE+JJrnXAk7lyyANgkrdcsYsx8u/l75080wfXN&#10;E8vz3FgWCLqUzJbWzOeirNO0aMT4KSctjgnIcQG3edh8y0T1EIGid+7mfkEL5l8neaPKDww+ZNEu&#10;dK+s1+qzyANDLx6+nNGWjancBq5CWOUdzyPy+bKGWM+R/X8mPaVpF1rus6ToliB9c1e7hs7bl0Dz&#10;OEBPsK1OSxxMiAOqckhAEno/UDyb+WHk78udLS203Tbe71BI1FxrU0ayXVxKyjkxcglQDUhVoANt&#10;zvmxlIYtofPqXGwabxwJZOvToAnX5s6fo95/hvUl0bS77y/5o0eN59KuLaKeCO9tSYbtEJHJCTxf&#10;Yg/FWgrTOV9ou2dXoc8J4yJY5x+kgEcQ2kO8dDz6tvZegxy8XFkBE8czUgSCYy3j5HqPhzL4+86f&#10;kv5NubSfVfLmpx+S7yMqH03U52fS5GdgqhLp6vb8mIA9Sq+4yzsztvT9oSGOvDyHkDvGXuPT3Fu1&#10;Oly6YcX1w7+Uh7x1+D5p8xeV9f8AKl82n+Y9JuNIul+yJ0ojjs0cgqjqexUkZt5wlDYimrHkjkFx&#10;NrPL3l/V/NOq2eieX7J9S1O+cJDDECQteryMNlRepY7AYwgZmo80zyRxjilsH03qq29t+eH5CeTo&#10;HadfJt4ml3E7Dj6k2mWknqsFO4AkZgK+GYHaWWM46jh5QxiHxvdytfp56fQaUT55sksleRAEfs3+&#10;L1T/AJyjumh/JbzhAtR9dm0+2J7Ue9gJB+eaDsEf4ZE+R+wF0GtF467yPtKXaKRcf84w+doUAKeX&#10;vPui3LKOqrc2MlvUeHxAZuIAy7Pn5ZAfmH1PLGOL2i04/n6acf8ASyB+5Z+XXnmPy75T1S3120/S&#10;Pl43g1LTYCwWeG+VFiaS3foglRQjBgQ1FanwgnTaiE8uLwtqvi5cjyNe8bJ7d7Mjq9XAYjWTh4ZH&#10;pwXfq7+E+ocq3HVJfzH/ADivPPFrY6Fp+kw+VPJ+lTPdWfl23laczXTgq95e3DhWnmK7AkBVGygZ&#10;l58wnAYscRDHHeh1P86R6n8B2PYHs3i7LMsspnLmkKMyKqI/ghEfTHr1JO5K/QvyB/OnzPpMeuaN&#10;+X+p3WnTJztJJRFbyTLSvKOOeRHYEdKDftmRi7H1WSPFHGa+X2Fr1vtn2RpMpxZdTASHOrlR8zEE&#10;D5vK7m21jQNVkt7q2udF17Rrn44J1aC4trmFgy8lYBlZWAOYRjLFKjtIH4gu9hLFqsXFEieOY5g2&#10;JRP3gvYv+cvdKj/MT8v9M/M/TIFWXzTo8HmKVY+kep2QNpq0Q9+Ss/0jMvNMYu0oZx9Gpjv/AF+U&#10;v9kAfi+P6fSy0uPNopfVppkDzxn1QP8ApDXwRnmjVVk/NT8g/N1f3Pm/TI4Jpa7Mdb0C2uxU96zR&#10;n6cwtbjrU66HfwZPuv8A3TqMX+L4PIzh8iQPue4avZx6ppGp6eyhkv7Ke0ZT3E0TRmv35ocUjjnE&#10;9xcmQ4on3PmL8jtdTz9+Vth+SXnXWZNCkbjqX5R+e3ZhN5b806SzJaSxyD4lhmaL03C9D7nb0bBr&#10;44c08OU1Aniif5pq/kfvc7W9hnUdmYe0NLC5wjwZYj/KQBo3/Sjz/q+59bXOq3mqV13zzrFrBemC&#10;O485eYAot7dGiiX63dcRsq/CWoM85zamet1Zn1yS2+JofIOBhwjT4hCI2gOTzzzt+ZtybS4/OCW0&#10;k0XXvPGky+Xf+cffLEihJfLPkavGbWHj/wB13usMvIGnJUoOgz1DtXXjS4qhtKQqP9GH873n8cl9&#10;kPZ49o6i8nqxYpcWQ/6pm5iHnGHX9q3yV5D8t6UmlflZ5uk1S0k8x2Nr5s/PK4tZikOl6C8sc2ma&#10;DdqAayaikEkkyfa9P4c1mn0Y0csGSZInKREu7gkCRE/6W2/2k7Xydq6nJ+WEZRx+nH3zyA1KYP8A&#10;NiTQ6dWeebfO17+YehXPmW7iFpG3mW8t9P02M/urS1/RemNBBEOgVV7DapJzmPbnOdRixZD/ADpj&#10;/YwLb2d2bDs3MMMTf7uJJ7zx5AT+Oj5o/PXzH+UUX5u+arLzN5n80eStXlOnO+oXOgR3+kStJp1q&#10;weGW3uVueFCN/RY1r1zqcnZ2LMIz4zEyjE8tvpHcXL7B9pNXpdJHFHFHJGBkNpVP6jzBiR9oYfb+&#10;StQ1exu9W8ia/on5n6RYxma+uPLM5nu7aJer3OmzRw30KgdWaHiP5s1+o7HzYxxRHHHvib+Y5/Y9&#10;Zofa/S55DHMnDM8o5Bw2e4S3gf8ATX5PG/zE8xavceU7LyLbFbuy1/W4L+CwMaO63kEbQJJAxHKN&#10;pBMEfiRyAAavEZZ2TklETjfo5/Hv+TrvbLFil4WSUf3m4v8AocyD3i6I7t65vrvT/KVl5G/JzVdB&#10;Qow07yxqEmqSgf3tzJbSvNIT35P09qZosmpOfViXfMV7rDw4jtb4y/LGB7byrFMIyTeXEspNOoWk&#10;Y/4hm27UkJZq7gH0b2b05joxKvqJP6P0PddPt2uPNn/OPPlwkReak87J52hLD/jl+WbWJZL6e4bq&#10;q3S2hlVf5IufSRa7rsbGcWIcR2J4h5RA3Pxr7LeR9q8kM2eYxizGHhmv4skj6YjzjxV75V0KX+ar&#10;PWF/Jn87tQs9EvY01Oz0u006N4nU/U5NWiu52XkBVYo7ZeR7VHjmq7Iy4Y5MnqAMgBEXubN7fJ2n&#10;tPlH+D47EiJEyo3RESN+6zJ9Z+TdMig/MvyrYrBbOdDitormUx2pKHS9LCuWYEygqYTU9c2ufHGW&#10;okRVi+7pE/Ho6Gcpw7IskgSiP538cv8AS72wKVWW6uQx3Ez/AKznkU9i7eO8R7laK9mis7mw+1Bc&#10;hWAP7LK4NR86YRLalOEGQl1H6n//1u06tp/l7/nHd4TNp8PnL85r23jvob2+haXRtES4AdJrdZAB&#10;ezmtQ/2FPv189nHH2VQI485F2fph5j+cfN+oNJm1HtZDaRwaCJ4SIkDLmMdjGVf3UO+P1H7oE+nL&#10;c6da/nD+cmoX3mv/ABRPOnlrQYp2Nzq81q3GT65eLVLO3jOxjX94R9hVX4sxRjBiNVqpGfF9Mf51&#10;d5/hiO7n3B2pz8OU9ldlQjh8IDjmR6cQly4Ic8mSX84+gH6pE7I3T5dV84615J88/mTrkfkvyTpu&#10;pW8X5e+XdLthSdra7jBttH08MqrEkgAnuJGpXqzv8OZWCU8+THmzy4IAjgAHceUI93fI/aXX6zHh&#10;0GHPo9BA5s8oE5pzl9PFE+rNk3uRH0Y4j4Rju+hRBbTXH5y6deWyXEDmcT2xFVaMaokci+NCrkZo&#10;PZM+H2trY10l9mT9r5xqMfi4NJvV1v8A8kyR9ofGvmP/AJxdQ2V35j0LzZHpvlpLtbULqkDPJHLI&#10;Cywo0TVlIUE7LUD7Wdnqo6fT4/FnPghdbjr3bc1GbKMowmPFMi9j0HXy/FJd5d/JzyP5enjvdVup&#10;vO1/EQ0NrLD9V05WHQvHyaSX5MQp7jNBqfabSYI/uQcs+ljhgP0lzI6HUZfrqEfLeX6g39YuPPf5&#10;gzajPK03lz8tlbT9It1AFu2rzIPXeOMfABbRERrQbMTmi7R7T1E9MPGleTNvXSOMfSAOnEd/cHM0&#10;2CGOf7uIAjt75dST1fSEn5f6Hqv5QaqvmiB5bnzvLIvlmFiVFrFYK3K+AIIBMpCqdq0pXeh6j2T0&#10;Jx6M5MhP70+kXsBH+Ku8n7nRdqa2eXV8MKrCPUe+UuUb8hu/MryTrkXlvzl5V1+7Ae30jUre4u+4&#10;9JXAkI+SkkZtsEhCYJ6Fyc8TOEojqH6d6jqQldFimjmiuFElvKhPpSxSCqMGHVeJUsV6Ahh0OT1P&#10;FGXD+Px3uy7PnGeMTH7QRz+3l38jzDJ7rTjrX5WazbVaW78m38et2bNQubW6It77YbD4ykjAbVq3&#10;7Wab2h0Z1HZ0pDeWI8Q/qnaX6C4U8/g9pQkNhljwH+tH1Q+y4jyodHz/AKppthq2m3+lakizafql&#10;vJa3sTUIaKVSrfgds8zw5p4picecTY94d+QZgxI5sE/LbzLqkehX3k7Wr4XmqeRLk6VqEF0Emjnt&#10;1HKzufTlDAiWGm9OoOdRqu1NTpZDLp5kYso4gOcQf4o0bGxcLFosWcGOSFzjsTyPkbHk+q9Fs9P0&#10;HzjoWnW1ja6Vbabb2F95hFnBFAsklvZpf3bSemq+DAjoKZfl7V1mftPDpTkIgOAzAqNkRE53Xx25&#10;Ol/LQlpZzAuUjKMb3rikYQq/g+Mbby1rFh/zkH/zj/qvmaT09T8+Wes+bF0w7SwW10t19WmmB3Bn&#10;9NpFBH2OJ750GfAYaHLklzyUa7gTt8+bn+1PaWLUa3HpsO8dMOC+hkALA/q0Inzvuel/85N28mq/&#10;l9pmjw/71eavN+haXYx+LyT8z06iijNR7O4zLVbfzZfqdHrJCIiTy4olKfy4f67+SP8AzkfoxYu9&#10;nb+XtciU7kfVdQMTke1HGbvR+rSZ493CfkX0ftyMsXbPZ+S/qOWH+mhY+587i/uY4zCJH9EtyMIJ&#10;418aZrOAF60GQlxVu+kvyr0bQfJHk66/Pn8wbJNVtLW5fT/yt8n3AITV9YStbmZTube1IqexIPcL&#10;Xa6LTQwY/wAzlF9IR/nS7/cHju3e0dTr9UOytJIwJHFmmP8AJ4z/AAj+nP7vjUf1bU/+cgvN4uPz&#10;Xuk84T2UjG4j8zWKXkFlBGhJrbLEQqQpTYqOIpueuU5PzuX9+eOudi6+FdHP0w7D0Vdnx8EHlwS4&#10;TIn+lfOR89+4M1/NHVX/ADY/KXyh+crqknnDy5e/4Q/Mq6iABufg9TTb6QKKVdaoTTqadAMu1w/N&#10;6eGoP1g8M/P+aXX9gR/kbtPN2aL8HIPFwg/w71kgPcd/dv1VPyquk88/lL50/L26pcar5Mnk80+X&#10;bR92n025QW+rwKO/D4JafPNZqMJ1GilGP14T4kf6p+v5bSaPafH+U7RxauvRmHhT/rDfGT7/AFR+&#10;TA/zbs28o+QvyI1Mb/4MPlKRJv5oLaeawLVPjGoB98pOQantC/8AVtN9oH64vF5IeFhnH/U85+RN&#10;/wC+fUrMqs3D4hHIafKucw3Dq8B/JyPy1qlh5n8m6ho93D5r/J/z7rE2ha2sYFpd6Xq8slz9VkkP&#10;V7eY+oq9RzBGxOdf27q8R7Pwkj95IAA/0a3+372jsnWarTyz4YS/dZBuO6QI3H9aOx7w9u1zRvLG&#10;t6HqsfnbU1sPJenQJqPnG258JdQ0+2mjkbT4RUEvdOEh2/Zc5pfZrTwnqxkyfRjBkfhsB8SWWeGf&#10;Jw4tOLyZCIjuF85HyiBby7ylrc/m7XfMv/OQ3nzRhqujaHqNrpnkPyLbgcNZ8xTFYdE8v2cdKGKC&#10;qGSmwUVP7Wdjo9OdZqJarMLAOw7z/DH3B6Xt7XQ7F7Px9k6OVTnE8UusMf8AlMsv6U9wPs5B7Xr8&#10;cXk3y3rXkrUdQg8x/mJql6PNX5z+b46lbzzFfssZtoWB/uLOJ1hiX9lVA2PLMvtY3LHj5nisnz4T&#10;9zx/s/pyckNTXDA3DHHuhEXxHzkRf29zzzy0Wm/LS+bjxWLzXCi9er6DYMevyzhfayFaPH/ww/8A&#10;TOL1+tyXr4/8KP8A02mhvzI1bWn80yWJvnl0a7srYNYXqpeWSm7sdHgDtbXCyQn01aaQArtxJ8c6&#10;nSZMng4jGRAMI+7eMBy5bblxdDp9NPT+vFEyEjvVS9Mssq4hR3PDHn1eEar5I8k6xfXGvafYyflJ&#10;5n0ERT6J538mxy2txDeyRi4aOSxhkRHEX1i3t/8AR/SkMjjd91zOx6qiTIVXWPO+fLrVxjtvZa9V&#10;2VcBHHLj4ruMzcTEHhB4jvHi4Zz9XFERHIbMW8uWPnjzh+fek6f+Yx0TWNb/AC9sLi/u/M+ipCI9&#10;XqwFpeXJt+Ebzc5FqxjST4KSrzBOYHbeWOLCSKuZAJHXv+yx97qBOZiIEz4Y8ozv0X0F71yI3I/m&#10;7Pefzq1MaJ+VP5hSq3Hlph06I9y1y6W//G5zl+zo+Jqcfvv7ymq2eLflH5X8xXOn+VdG1ryBaa5o&#10;8enx6hoXnfStRW206e3k/emx1hEjld5oZH4OsYimI+FiVKSjo+1cmiwiOTLvI8hEj110l3VyJ2+L&#10;t9J2zrtHjlhxyrynEkwv+LGbog8wDYv4h77oHlPQvJvm/VNa+vXfmP8AM3zvDP8ApfV5qB/qjUaS&#10;KKBP3drbD00iVRWihYwSBTOZ1Ha+q1gkSeDHyNbD3d593JxcWl4sfEdowPX+cfvmbJPxLyP8wfMV&#10;7+YOl/lN5duytiPPH5owafc2cUjmumaRHbvcrMWIDj1LxWNQACmdN7P9mY8UfFIuRlQJ6Ct699p7&#10;dww0mXwsUuKsXET/AEpEiP2R+17/AORvMEOp+e9Q1CI+v9csfMVzDMsiSIrS6dduKcZWp1oPhzJG&#10;5nKj9Mz/ALE+bndrVDQxxgjY4hVEbCcfIfexGST1Baz1r9ZgjZj/AJSrwb8VrnleWPI94boz5x7i&#10;f1ocv8aj2P68rrZs4tn/15/d65e6Lo+jeSvzR0+Xz1+WmoRep5N896KfXvdHdgPVFhPJxJ9Ftp7K&#10;anT4eNVY8pj7G1ZgMGaHHAcpAjij7rPL+ifg+war/gu+xuGMe09H2hHTZsl8UJQynFn4TRjk4ISj&#10;GfdMVONjiiktzB5i/KiCRLqyi/NX8k/OjqJb2zLCyunAIWSNiDJp2owA7BgGHQ80ynH2LqtNKWMw&#10;GTGeYsC/MWfTId/3ufrP+C97H9o6PD2gdaNLmFiE+Cc+E9cczCJjPHLrCXCeoEZKmly3flmfy79Q&#10;T/lZX5L63rdo9pb6gphutHv3mQ8JTHV7C8TrVD6M6itHFQtuPsnU4JxgIeJiJBo0DHf37SHWti4W&#10;X/gteyfaWklqvz0MGpqWPjhHJKGQ1tEjg9WOf8IyiM478J2s+jzPawa7+bgvbtbVbk38a3L/AAqG&#10;XUY5WJY7ABY2JJ7DOH9l4mfbWq92Tf8A5KBhmyjHpdLKr4eHb/MI/S+VvzB/5yY0J00vy9oPloa/&#10;ovlwSpaXdxPJaxTTSkGa4CIrM7SED42psAAAM7TX49LqxGGSHGIXVkgb8ztzPm1YMeUZJ5uPhlOr&#10;2ugOUfIDu+J3ecw/n35XvUkh1Lypf6BcSIyx6jpd0l2sTEEK/o3Cpy4nenLNTP2f7PyfwSh7pX9k&#10;nOjqdTDlIS94r7Qn3kfzF+U+iaFpek23n8Q2lu3PUp9Qs7iC9lklf1LicqquhkdiTs9K0HTMLXez&#10;X5rUeJ40eEkbEEGMRtQ5jYcm3F2gcePhOI8QHeCCfPrzZH+eH/OTfl3Wbe80n8u4bl4n05NG0q7l&#10;UxW+nWCRmMiFWAaSVwWJbiACa7717HJnxY4iGIbACI7oxGzpNHpJxhWTmZGUj1lIm9/IdB+B4LYA&#10;BQOgFAPbMEO0L2DyX+dfnLyfp0GjIbTXdFtBSy0/Uo2c24/lgmjZJEG5oKkDsBl8c5A4SBIDvahD&#10;hkZQkYk866+8ci9StP8AnLDzdp8N3HYeV9HtlvbSWxuU9S4dHt5hxeNkZqUI28ffJHURMTHgFEUR&#10;vuD0Y5sMs1ccyaIkNhsRyLA7r/nIHzrICLHTtB0nbZ4bD1nH03DyD8MwMel02LeGHGP82/vtslxy&#10;+rJM/Gvupjx/Ov8AMz12n/xNRmp6kQs7MRsB0Vl9ChHsczPHlVbV3UK+VNQ0+MG9777N/O31T+Rf&#10;/OQGj+ZPNkWm/mdojX9/qtne2hudPf0hqTXFu0RhkRyfTd1JWqmhB2ANK4UOzdLLWfm+A+IBKxHl&#10;kJFcukvMNGpOfHhEMMwAJRIJH0cJu/MA7+9415p8/wB5rf8Azmp5H13Vp4zdXPpWV1AlBHbi8guY&#10;47ZF/YWNZERV7Cma/TZcur7Oz5sn1SlI+4RqgPIVXwcTVRxYs+LHiNxiAL6km7J8yTZeo/mrrtpL&#10;+a//ADjF5Nkbm+peftL1q+iY1C28FzFBHVfBi7/ccq9m7xjLqCNo0Pt3/Q19rkHhxg8wT9myc/kh&#10;olzNr/53eRZIyr+ZfJfmCwtYTQ8rqwmWeFR7/uyRm/0PZ2aMssJR2lGQG45g7OR2t/wW/ZntLLpY&#10;6XViebBljOUeDICIRBGTeUQDQ6Cyejx78s/yu1n8yvN+leWrZzp9nOWude1dwojsNPhHO5uZCdhw&#10;XYV6sQMw9P2RqMkxExodTY2DuYf8HL2W1MZx0Wq8XLGJkI+HkjdDrKUBGMe8kj5vdtYk0X82PzPt&#10;ohpz235FfkxpDJpmlqeAm0ywZUVKggiXU7oxoTSvA+IOZnaESJHLkjWDENhY3A5D3zNB5n2X/wCC&#10;d2Jn0uXDoNV43aGc8eSXhzAiZGieKURGsQPpF7y5bMZuvzw1J/zIkgsvMc1v5x02FL1bW3Bjtool&#10;A42cYB4enHEVX0gOITanXOHhPXSP54yIMjsb5dw4eXD0rk9BLUdm4tOYZBePkTRJJ6kmr4r3Mu/q&#10;9P8ALOladefmB+bH5W6fpsdp5Q/O/wArJrfla2BVY7bU/qa6naJEldgk7SxinTiBneaLTnMJiIHB&#10;mgJDylV/YbDzmt/4J3ZMNRotPPPI6/TS3jwy9eIj1euuEmWMCVXd2Ob5W8j+YvMf5f8AmvRPNmk6&#10;eBqGjT8rixldfTnhcGO5tZQTussbMjA+PtmBptFqcGQTAG3SxuOoPvcztf8A4O/sP2jpp6bLqp1I&#10;c/Cy3EjeMh6ecTRe2/8AOVS+Wtc/J+z1HyX6w0SfyuL/AE21nA9a0a11eeZ7ZyKgmAlkqOoAOazW&#10;4Mej7X0scf0GFDyEjPb4XTr/AGe7ewdt9m5tRimMkZT2kAY8XCIxJqQBF8N0Q9F8r6mNa8seXdaj&#10;IZdX0yyuy1diZ4EZt/mc5jU4/DySh3Ej5F6DFKwD3vL/AMup/qX5vfnt5fB9P69Pomv26t0JuLMx&#10;SH6WUVzL7UjxaPTZO7ij8jbRp5VlnHvop359/K/zV+bd15a/wNPaavFYa0/l7zdYrKFfQLyaKO5W&#10;7vwxHGFrarhugCkdWzedgdi5smmGWNVIn4Adfvc/S+2Wg7FnLHqRMTnXDUTIS2PpuIPDuPqlUdxu&#10;9D0TVNG0zRLb8zvLFul1+X35Tw6l5X/5xh06dQq6zrohlGtedbpHI5KZEeK3PhyI+0M7vFi4Mf7s&#10;bRFR8z1kXzrtz2k0mnz8faeXg8eQlloSkRAbjFERBO0Rv8Orzi0/SMg8yNcR85rtbSQu0ylmka8j&#10;dyxJ71JNc1ebQ5PEx2OZP3Eu0j/wSuwsseLHmJGIXL0TFCXojtw/ziBt9z2V/Jo8nfkjoD6jdxnz&#10;B5n1ay8yXWkhwZLSxu9KSztA6jcc/qbGvjUds5j220RxaDHfPxPvhX6Hedke0GLtXXeLivw/CqJI&#10;IMrnx3Roj6+R370j84aL5X1mby/FJ570nSvMGo6Hpktz5f1JZ7flC9oLUhbwRvADJC0tC7KAxWpG&#10;+bHQanS/lMEckxGXhw5ggcq+qq5Wxj2zPS5smLhJAnKqo/xcQPDz5gfa8m1jyf5v0V44NSsXjneR&#10;r1byGWH07h3eWQ3ltPyMTKZHmkiepVQ0EjbW0gG7HZ0yARR62CPfY+2v83+a6rWf8EbsvSSMcuQw&#10;oVUoT+kUKO3LhA4q6DJ/Otg3/OPNv9f1v8z/ADlKYWS41aDQNLNujJClrpybJCH+LgAYwOXxGlW+&#10;InON9o58MoYv5oJ25dw+56DBq46uIzxsjJUhfM8Quz3E866cln/OUF3czeRfLvlXTo3utT87eYra&#10;2trOIVkmKcmVFHctK8YA8TmP7OYjPOT3D7Ts255xgDI8hZPuCD/L/wAxeb7O1j8m6P5daPV7RjaQ&#10;QyKsFnZrHtPd3oDmSWUNtRqBQKAEmmXdqdjnBefMQI9d7kT0jH9m7qezf+CJ7PduawafS5pznVke&#10;HkBAj3mURHHEd567PaPKF5plmfMN3Fdyat9QA/T/AJxnI5310il3SEDZYYE2UCg327k6PWaTODjh&#10;KPCZ/TDuidhf9KR72/H7V9na/Blz4MoOHTmQkQDwR4RxSqVVPbcyjfv5PMfNOlJb/nj+Q1vbkm2n&#10;0jzt5l0spU1vLlb10CKgY819CMiik9KDPQewAZaTHEcxxj/OFj9Dh9pdsYIYsuqyEnHGOMkgGR4A&#10;BKxEbmwTt15Mx8nXX+F/Nuj61qGnfWLXTZjHq1s3B7k2lyjQXC+ozIYmaKRqepGnzzPhocgl6oiu&#10;R3HI7Hf3eTzmu/4K3s3kwSxjUzEjyHhzHCRvEyFVEWOsr8k+8x6FN5Xv5dHll+t2Kcb3QNXUH0r7&#10;TrjaK4jPvQBh1VuSncZ5b2t2Tk0OSWKXQ3E/zonr+Or3PZntJotfjhmxy2nEHkav3sYMo5Kf8ogZ&#10;qPDNO3/lDAP4vsf/0OlS203lnR180eXrWTzb+VfmKSC380+WNSXhJa30kfqCGXgBwlA5Nb3MX7Oz&#10;ftIcwZAQH5dniOhxnUYQcukyEDJjnsYzIujXKXM48sOnPrE61GreRLK684/l5MfOP5aazwtvNfl3&#10;UohNHDy/48tbsxspH+6rhAAeqMrfDlcpBtwHL2ZjOq0MvG0s9pwkLr+hmh0/o5Bz5xIOybeWtBtL&#10;zV7Pzh+SryGxurm1g8/flTqNLu4tLZ7hObLG4pfWan4lcD1IiATQjllcSeIV3ufocEMkxqeyz6SR&#10;4uCXqlEWLof5XH3H6obE0d2Cf85M+a7jToLjQbGb0383a1qVzqcq7FrOCc8Y6js7sCfECmeadh6e&#10;OHTZMo+rPlmSf6MZERHu5n4v3DE8Uox6QjEfGg+HL5aD6f6ZsYuyCRMPiOWpXIvw/dgStuFoP8/D&#10;EIQRWuSQyryp5M8yec746d5b0qXUriJQ9y4KpDChNA8srkKg22qd+2WY8UshqItqy5oYo8UzQem3&#10;v/OPP5m2UalLCwv3dQwgtb6IyGpoAFk9OpJ2FO+Xy0GYdPtdVh9ouz8suCOaBl3cQP3F5lrHlHzJ&#10;5dYx69oN9pJ6B7mB1jPykpwP0HMWeOcPqBDtY5YT+kgsb9MFjQg08MjxM6eg/ll5d1jX/Ovly30a&#10;GRprO+gvLq5QHjbwwSrI8jt0UALQV6nbL9NGU8gEedhxtVmhixSlMgAA83mP5zw3nkv8+fO8lhq8&#10;d7qWjeYjqVpqluGKLO5S8RV51LeiXEZrseO22bLLgjHix0KN7e/n97yWDXx1mOGfGfSRsfdtfxq0&#10;7/Lrz15i/Mj/AJyL8gebPM9xHPqEerWsiRwp6cEENmryKkSVPFQQWO/Uk5pO0sGPRdnZI49gP0kO&#10;RDLLNniZbl9tXHmXVvy3/OnXPM2jpGdR8veZ9TZLeWpimjNzNHLDIB1WSNip9jm/8QwycQ7y/EeT&#10;tDL2V2xkzY/qx5Z7HkRxEEHyI2ZB5p/Oi0vNC1ry75A/L7S/y0svNbFvN91YSvcXV8hPI24ldVMU&#10;HIn92op22FQZTz7ERjw3zcztD2sjkwTw6TBHTjJ9ZiSZS/o2eUf6IUTJb+Qfyatrm5UW9z50mn8x&#10;62Tsw0jSOcFhGfaW49aT34oc5L2l1BlHHpIfVkNn3co/bZ+T7b/wG+wzptBPXSHqyyqPuHpHzkT8&#10;H58eRbnWrn8y/KvmvVLaWGDznqWoG0u5BSO4+F4p1jPcRsyofA7Zf2jp/C0JiBsAK/zSH3TVQgcE&#10;8QNmIF/fv7+b9DNd1u48p63+R3nW02m0rRLWUsCat+jtUvIZE+mNePyzZ9kZANLgmOg+6Rt+TP8A&#10;gi6ifZ3tBh1I5xjA+/hJH2gUx/8AO/yzB5Z/M3zLBYKv6H1mRNc0Jwfhaz1NBcx8abEKXZfozYai&#10;HDkI+PzeF9q9HHS9o5BD6J+uP9WY4h8rr4I3XNPOtfkRolkq8pbiz80aaiqKkkOkyUHfefOJ9ovT&#10;rdHId9fKY/W/Tn/AOzCXs9lif4Zy+0AqP/ONmuJ5g/JXyiTJ6k+ii40i633DWsrGMH/nk6Zqe38P&#10;hayfdKj8/wBtvsGilxYx5MUv9Wh8s/8AOUA9VysXm3yL6Yi3AluLKWSSNdu5WEgHM7SaGfaHZ8cc&#10;OYyfIEbl0PtD2zh7Fx5NXl3jGPL+dL+GP+caF9H1fa+Q0/Oy2Q+XvPh/KzzIlgPKv54fUwsZ80+S&#10;LaQvyjVF+C7t0IgEwo3CRgTQgZ6Ng00ceOOPH6RECPviP0+b5h7Le2g1+Of5upZoGUxfff1AfzRt&#10;xDvALzP8w/NNj5n1FIPLenQ6P5J0HSF0nyJosKGKOz0mCzdoECdmIJZu9TvlxmOnKv0PjvtH21Lt&#10;bVTzkkxo8P8AVonfzN2WRfl9oWg6lrt8fNOoforyrpVlLq/mfUXcKItP0tBdztv/AKgX6cozZAM2&#10;EE9Zf7gvS+x+gOvlqcVbGOO/+VkTXxNBDWur6x568meffzw80mTTtT/OTXtMv/I/lKQ0bTPJmkx3&#10;lnpB9PovrtJI58a1HU5ynttEz7PjM9ckflUgPm/QvYGox4+0RpIEXjxknzkSOL4D6R7iwH827aN9&#10;Q8qy8ATP5T0mrDb7Hqr1Hyzlskqx4P8AhUf0p1+O9RlP9MoPy/8AmWvkryp5g0rzPDNrnk2SzvLq&#10;2sC49bTbyKN3gurF3BEbCQLyX7LjqK0za9g9s5dNmGLnjO1dxPWP6R+l1nafYmDtDEIZdzI7Hu3/&#10;ABSF/wCcfdMm0n8n/L0l0S17rhutYupCSWd7uVuDEnckoqmpzVdt5fE1U/Kh+v7XvcERCIHc8J/5&#10;yTttY85/mR5B8gaBcR2+p2mlzXsdxNP9WjgllLSmZpf2PTjteXLtm17DlDTaeeaWwv47d3mSaHmi&#10;ZvzeweZvMOo61pPlyXyvqVlrN3+ZFis2veb7FJI31a8tJpNMunCMCY1lntnlehoxflsCc3g0s88v&#10;z+toCIuEOkAP4pd8z9n3fOPt1rJ9ma2XYnZGHgyawiWWY+vKZkgYwf4MY/i77N0Lsx86xr5R8i2X&#10;lbTZh9aux6VxPUBnr8VxJT/KNFHtmi7EE+1O0JaqY2juPLpEfDn73a+3uXB7J+zWLsnCfVl9Jr+L&#10;+LLP3SNR9xroxjXode17yX+WnnHynp51n8xvyd1K51Ky0MVZ9Y0hURNTsUVfidxDGknBfiaNpuIJ&#10;Wh6fs/GcGoz4hzjIZAP6Mx6vtDsvY/2i03aHZWl0+pO2fHLAb6zw7AHzOOQI76ZlomreXvMug2fm&#10;3yPPJrPluYlLeRzH62mzFS72d5AphS3mjUEsQIYSgD+tMDxzo4SExceX4/H63yH2l9lc/Yefw8gH&#10;Cb4JfwkeXKINc/oEf4pS5MwsPNDwadN5a161k1XRriTmkcqMJdOklHN5rWYoGiLovJlZQjIObRRI&#10;FZ9Z212cNbppQ4bmBcff3X58v0BzvY/2oy9i6mMMkwcEpDjF/SDzlHlRA9VUAQL4YR3MjP5bWLTL&#10;e23mVL3yvGvq6jdxRquqWaFfgWWyd15F3KxiSNmQFgWp0zzU9hgjx4z4sI+qvrgekZR7zKogixvb&#10;9GDtjHvhJAy1YvlKPWcT1iI7nuf/0ev3mlavq+leW9S88at/hfyda6fbtoWgWaBXkjMa1XT7Cqir&#10;H7dxKaV6s5+HLRIU/M2q0ubPHHk1c/CwiI4YR5kV/k8feeuSW3eZHZHabo3mnz9YXeg+UNPs/JX5&#10;c6c6za7fz3BjtRx3E+rag3FrmQD7MYFB+xGvXKyeLk3afS6rtLGcOmjHDpo7yJNR/rZcmxnLujyH&#10;8MQzHyLq+heWPN/l3yt+TulTeYNauL6Aea/zRubctc/URMn1sabbHkLS34AhpG+Ngeo2yAnEHvp2&#10;3Y2bDptZi0vZkDknKcRPMR6uGwJ+HHfw4VzkdyHzF/zkRod1qdrovmyzjaa00uW6tNUCivpLcS+r&#10;FKf8kmqk9jTPNPZvVx1XZ0eE3LHKQkO7ikZRPuIL9qTj4eYg/wAQBHw2fJF+OtB3/gM28XNjyQmi&#10;6DrHmPUE0vQtMuNVv5fs21uhYgE/ac9FHuxAy6EJTNRFlE8kcYuRoPo/Sv8AnFfzbcWqyatr+naP&#10;dMBWyWOW4KNx5UeQcFrTrSo982EOy8hG5AeT1/t12Xosnh5Mgvu517+EGvi8t/Mb8o/Nn5fxJdan&#10;DFfaTI6xprNmWaJXavFZVYK8Zam3IUPY1zFz6SeD6uXe7vsvtnSdpY/E08xIeX4+/d5Advuyh2b9&#10;IvyT8pR6P+WOgTackZ1DWYBq+rRNUPcNNvGOYFRwTiFp0+ZqOj0OIQxAjmd3wT/gsdqZ8maGjxyq&#10;NcUo8uLeoj3bE++u4V1OC5t54RDdQnjssYenJHPQbbA7dtm7b0pl8QfG8ZEhUh+z8fI/JMPMtvcz&#10;/lnqN7p0tLzyfqcE926orGXTb4eiRKCpDLHMFPxDbl77897TZM+LSDLgkYmEhddYy239xp9h/wCB&#10;t2lI+JpskyQN42br3fa+cRr35RrovmHUPPF15Mg1W0ubG10u2ulsYLhzN6z3DvGgDsFSNRWmxYZy&#10;mPtXtCelnkGMTnxREfR32ZHauVD4l9g0vHkzRiDLgoknfyoWyjS/zS/Im10by1pvl3zn5XsL+5im&#10;n1i00+SGE+qbl47eI1MYDCNAduR+KtM7P2fzZJ6SMtSBDKSbFcNb+nb3PlP/AATcHa2bP4WCGWem&#10;EQTwxMhKXmRua7t/c/Kv82tSTVvzQ8/6lCweG6129aBwwcFFlZEIYbHZRuMvmbmfe9V2JhOHs/Tw&#10;IIIxx2PMbWb806/5x9j5/mnpE3/LDaXtzX3WFlH4vmh9qDXZ8x3kD7f2O00siMoPc++PzajjT8zf&#10;PDEilxq01yh8VuKTKfpDg5vMRjOEZd4B+YBfif2zwyw9tayBFVmn/uikHk3yvc+dPNWgeVLA8LnX&#10;r2K0E/aJGP72ZvaNAzn2GWRxiRp1PZegya/VY9PDnOQH6z8BuhP+crPNw1y5tvJ3k+3aX/E95a+X&#10;fKWmRfE50rTvTtbVAB3ncJXxLNnDaIntPtTJqAPTD0x/3Mfs3+L979kdn4uzNDiwx2hjiPsH6Nz8&#10;E1/5yT8gaX+WA/5xB0jSistp5SfUPLGpXsfHjcXyXFpcXU4Kkg+rPcysDXcU6Z13b+EDRmI6RkPk&#10;LdH7Mdp/yhLWZL+qX2CwPsplfn6ESeQfy3ueQY2t3r+nsD+yFmt7lR/08E5qfZuXiaGN9JSH3H9L&#10;4P8A8G7TjHrNPIdYSHyN/wC+ZF5rRfPn5J+TvN0Q9XXvyzm/wr5npTkdPlJl02Zu9FqY6+Nc6TJH&#10;xMQl1jsfd0eE7QI7R7Gw6kb5NOfCn/UO+M/DeKYeRYhd+Rvy5tJKGJ/OWpWrH/Jn/RgIP/BHOI9p&#10;xWfRn+mf91B98/4BUzLsTVDunL/cB8mf84q+a4/K3nTz7+UmqTLAbrUbmTQ1c0BvtOle3uIVrTd4&#10;kDAd+By72s0JlEZgPpJB9x5H4H731/snUWK7wCEb+cmrQ2//ADk3+VsYk4/VbK0tLo1+yNQluYwD&#10;9EgzI9kof4OT3yP3B5z/AIImm/M9m6iAFkYzL4x9X6H0rEwg1OL0pjE00zBzGSpIN9aMymh6ER7j&#10;Osrf8d4fksZjHIK2s/76H6kstbZTZ2xZlLSWajr2OnqP+NsYwFfjucKN8A8x/vP2vXfNf5WweZtM&#10;tPIGs6w3lnTvMLRal59vf7uRNCglS4vLYEb0ltrQGh7t7ZzWq1Pids4sPKMYyHvMhZ+wAfN+mPYv&#10;s6HYXYObXZdsk/Wb/ghHaPw/j+IQU13f+dfKv5o/mKunDSvKkl9omg+S7ADilvY6cZo4YIl6BYo2&#10;XkRtzY++PtlHj7POT+nD9I/S89/wHdfqO0+2tVr8gIx5I8ML7om/7T/OJYr+ZduGTyDM1KTeUrPi&#10;x7iO4uUP3UpnEaokYdMe/CPslIPsOrjefN/ww/cHzJ+dF39R/L3UIISPrOsTwadbqOpM0gZgP9ih&#10;GW9hQ49WCeUQT8g5WHGDwnut9W+X9KXRtA0DRAOK6ZYWtmB2Hoxqh/EHNfqcvHklLvJLvsQ2fK+l&#10;Wk3nj/nLDzrFFG9zbaFol/pdI+XFQdPFiQ/GOWql53qDxB/mGei+zenH5eFjoZfPk8J7c9oz0mDT&#10;CBIOTU4omiR6QTKQNA7GqI2B73r/AOQ/lm90X8ovy8t/Mum/o3W9BtdSaFJSOcdtqN215HzUj4HC&#10;uag9K+Nc5P2i7bOpA0uL6Incj+I3yHkPtLtv9Dml/lM9rZP7yOPgiTyhHnKXvI2vpG+8sT8z6iNd&#10;1ae6IBt4iYrTlvSNehp/lHfO37F7PGh00YH6jvL3n9XJ+Lf+CB7Vy9ou1smcH91H0Yx/Qj198z6j&#10;7x3IvRDN+gtVFlM9rqGjXNtqunXNuxjljdT6bPGykFWWqkEbjKtVI4tfhyDlMSgff9UfuLndhTOr&#10;9m9dgiSMmmyY9TCjuBfhZK9wlEoJrI6nr03nDytr9r+WH5sTKovdZMSf4a8y0bmIdesQjRxSuwr6&#10;6oULfFIiv++zdXvxA8MvsPv/AFva+yX/AAU8WfCOz+3IjJiNAZCLru4vd/OHx72YeXfN1nq+sDyR&#10;5x8vzflp+a8MYceSLlhLa6zzPNbnQ7+Z3S4EzjmsTyN6khEnrTrGsYthm3oipd3f7u92HtL/AMDr&#10;w8X5zsuXjaci+EeqY62D/GOu+5l6pmQiIvQliv2tZNLkK/XIitvAv75jzYH9zzUeqtVDAOfj4hpy&#10;APTB0k+xox10dRjrhN8cehPOMv8ATUfeOLq6XD7W5Z9i5Ozsx/exoYp72Ik1PGZfUP3fFES5mHFI&#10;7CAP/9Ludx5U0zy3Bp3mv88PMd7f6le2NtPpX5c2EwfV7qMxL6f124qVs4QKCn26bAA7ZORrm/OG&#10;o7Mx6SQ1Ha+WUpkAxwxN5JCtuOW4xw/2Vckn8xa/5g87abp915nuYPy1/KqwJ/w55X02E0n49RZW&#10;pKvdy/zXEpEanqwPwmiUieewcfWavPr8cZagjTaSP0QiOf8AUjzyS78kvSO/oyD8spdSvtb8u3em&#10;20PkT8trO6uLyzsrqdjf+YLjT4JZqyShRJdtGU5GgW3i6CjdcTWZfD0+SfICEj76iXf+xWLLq+09&#10;JHEBh0xyxoE+vNKJvc88ldeWOHv5j4ZRaeQ/O+phI5LiH9FWdr6sayBfrNyWk2YEfEkbKfEE54b7&#10;L6jJpMOpz4zUgMcR/nS3290X7O7XBllwwH9I/IftfMED+Ste86axob/lpo11b6BZQza1q0Ulzbr9&#10;euTyit1gicR/3Y5t4bCmdjL2jOLSxy5MUDOZNDcDhHORHv2DGGHLX1l9Y/k/ZWXlzSNb83QaNp2h&#10;aXZEab5a0yzgSFJdRmTlJO5+3J9Xi3BJJDMub72U1up7QlPPkqOOPpjGIoGXU954R58y+e/8EDta&#10;XZ2lEBL95k896/R8O5E3Oss0jCB2nuX+1OdwoJqeprTx3qf2jnaEh+d56g36dz+Px95YtqmlWevW&#10;WoaPqqi4stfiksrwS9XLjirKvih4lT2oKDvlObGJwIPV6b2F7WydndrYiD6cp4Jed/Sa8jW/dYfl&#10;bf2cljc3NnN/fWcskEv+tExRvxGclVGn60BsW/Tv8h9Qt9e/KrytKrDnp9mLGd1JqslqzQnkKUpR&#10;QfEV8K16bRS4sQfAv+ChoJDXQzdJRr4g390kj/Mn8yLby9q0Pk/y7o585/mTeRiRfLlo3CG2hbf6&#10;zqdwfht46VYk/Ew3/wArK9ZrMenFyO7zPs97Fantk+JM+HhB3nX1eUB/EfPkPMsQ/Lzyd50/MPzn&#10;528vfml5pu9Z8u+X9L05dd8oaNPPpujnUr92uY7OVYHjmuVggjBb1mNXaoBWjNyXaPbOWWIcOwkT&#10;8h+19i0HYOh7Hxx/KQqZsccvVMgeZ2Fn+aB976d0f8rPInl2JIdC8kaDpcaCgMNhbq/0uULH6TnN&#10;5NRkn9UifiXLlkyS3MiVfVfy38ma5bSW2s+TND1SCUESpcWFs9QdupjqPoOQjqJw3EiPiUwlkjyJ&#10;HxfMH5j/APOEv5eeZ7W4uPJEcnkLXlUm1jiMlxpkjU2WSByzxg+Mbbfynpm00vbuXEfX6h9rkDNK&#10;W2QcXn/F8/1viH8sPIvmH8uvzm17yn5tsG0vXtL0m6UQE8kkEjRMksT9HjeP4lYdR7gjNh2/qo6j&#10;QxlDcGQ/Sj8vwHjG8SNj+g+b67/Ou1mXznaanGCYPMXl3Q9Uhfbfnp8MMhH/AD0icZ0fZQGTR4Zf&#10;0I/YK/Q/Iv8AwUNL+X9odST/ABkTH+cB+m2RflTay+WPKvmvz/MWj1PVkk8qeTWJAKvcxh9Uu1P/&#10;ABTbERA/zS+2a/2k1w0WkIj9eT0jyH8R+W3vL2X/AAFvZwarVz18x6MW0b/nHn8h975l/L38y/y1&#10;s/zv1j81PzE1m4j0D8u7VofIGi6fb/W7y+1MBobaWCMskapAxkuC8jqoYR9Tj7OaWGiwx4+fM9/E&#10;f1B+h+2dNqNTpvBw7SnzPSI/XyHzVf8AnIb/AJyR8kfmt5b8jaP5X8t+YtB1DyZ5mfWxc61Layie&#10;CaBI5CDbtVWLwo1KEdfiJ67XW6jHqcfBEHr9op1vs17Mz7H8QcYlGY+NvfvMaSX/AOU1hPExf6h5&#10;rMscq71h1LT1K09ibSuc17HzE4ZcXWMgfmCP96+R/wDBu0hhpdLmmP45R+wH9CV/lJ5zg8n63qNh&#10;5ngk1HyN5ys20jzjpo3b6tIapcxU3EkD/GpG9KgbnO2xRESb5Hm+Kez/AGxh0WWUMw4sGUcOQeXS&#10;Q84ncfF9ATeTtP8AIOieQLPTfNMPmnQr7zbd6rpetWv2xav+jAFkpVfUUISeJp8ug4b2ygMOfSVu&#10;OIn7Yv1F/wACPs7Houz9VDFkGSEpGUSP5ph18/x5PyZ/P/S9a8l/85A/m3Y3E6WWt6T511W7iu9O&#10;Zo1Rp7t7uCWBhxZfglVh4Z1eeIlKUZDY3t73sNLIHDCUT0DCb7z5rmveddN88eZr59R1W1vNPnvb&#10;pVEbNHYtGBQIAAeMfYdanMbSafHpYiGMVEH9Ntur/wAJhKM9+IEH3EU/XDz35Rl8reZNPexvhq3l&#10;vXIo9W8n+YImDw3+m3bie3lEi/CW4KA4HQ+xGbzhB3fk7t7s3J2TrfBmNr9J7xf3iql5o38vNG0c&#10;3SeY/Nl6tj5J8haN/iLzpeygmP8AR+nW9g80AA6vMsnBR3JyNRiL6BzPZXsqXautxYRGwACe4gCH&#10;p+PFXzQVld+c/wAybeyF/Ztpnnn/AJyI1CbzHbaSzHjovlaV6aVBINvTpaxepJ/MoFftZzZ7Mnm1&#10;0c3DQ/X+C+re3nbWGWD+QcEry5YiJrkBE8zXT037o+b0K3gPmH8vPzI84aLd/VPyn8vwWnkn8ndJ&#10;Bp+l00rU4n1vzER+0J7rjFGw6qpP7QyHtZ6+zcnD9MTGvhIWXsvZHs7T9jT02igKnRJ764eXv34p&#10;f0pPN/zAeR9N/Ll+oHlkqPbhqV6M88zG9Ppv+Fkf7Ob0+ujWozf1gf8AYxfK/wCY9Na88flB5Ppy&#10;W91pb+8iHeOKRFFR/qh82XYseDFnzd0aH4+TmaUDhBfbUzxxTrJMeMUC+rMfBVBZj9Gc/VyoO5G0&#10;Xx5/zi5Edf8AMn5rfmJOQ0mq6qIbYsqsQJpZLtiCQWBAZNwRnUe0GtyaXBDTYzQlH1d9DavcTz73&#10;S6vsvT6zNhy5oiXgkygDRAmaHFXfEfSel3zp9Neb9REOg6tDp1xFNLpstnBrtskga4todQExt5JU&#10;6qsxgdQx7/MZj+y/ZUtRl/MzHogdvOXT4Dn76D5x/wAGj2gzdm9inBgBvUHglIfww5yHvn9PuJ7w&#10;8DmmjkHDivNgKuBQ1+7PRSX40MgU68uoITrDhuanS7gMOxrxAHTsSDms7SjfhVz8WH6Xr/Y6fhnX&#10;HmPyeax33wgfKRB+CUvAzbmVVJO9QD0HyzaG3keDzRc9/pGqaCvk7zzo8PnTygshe002d2gvNNmb&#10;drjSr5QZLSSu5ADRv/uyNsHFUaO4+73PZeyft52j7OZP3M+PEeeOX0/D+afwQyCKTzrFoNzon+P9&#10;X80fltcRC3X83NMCQeePLFuSrtp2rQM9LhLwRrax3avQO0ZaWiCDLRkPDzJHf/EPf91vtcfan2b1&#10;WI9u44cOfTi54qHrM/QLidtpyjLiH80Wdn//0+5y+YvLPn1NO0H81LV/IXnqzs7VNF/MT6sUguoR&#10;En1ZdXtqfEjIF4zp267YeY3fnHPrdN2jMYO0B4GoiAI5qoSFejxY9QRVZB9yWefdGutS8wRWn5hG&#10;Lyt52uLeL9FeZ2czeXNct41AhdZI+S24ZQAHi/dfzpGatlco2d9j9jj9r6WWXOI62sWcgcM7vBli&#10;ORsbQvvj6O+MebLbAwat5w1DWPMWjX3lLzp5b8qXxXSIz9Y0S6tDa/UoZdMcMRbxj1gQiF42qSrA&#10;7ZpPaXJ4fZuokdj4ch8/T+l7/wD4H+Ea32o0ss2OWLNjF8I9WKUIxIEse/oj5DiiehDDvPXmG38n&#10;/kt5g1u8QyCfX7Vbe3H2p3tLSZkhUdy8lyi/TnkXYmlObRyhH/KZoi/KEZSkfhxW/WGsN6uA/m4z&#10;/siB+gvIPy38r6pYaZY6ZNCb3zZ5ovfrmsMoq0+pXzgemPZKrGPADHWSOt1IhhFjaEB5ch8+ZbZa&#10;gYoSlPYCy+rvNBhtn0nyPo0zXGl+UoWszcRLyW4vCed7cqF6mSWqqSaBVB6Z7d2d2fHQ6eGCHKI+&#10;Z/iPxL8le2Xb0+2O0ZyBJiDQ+Hd93wtj6QC1jZXdWfduFQQigdWbpQfd9wzPEHmYgQG6BiMs+q2U&#10;lQy+tHycjioVTXiike3U7nsF6kTBAt2Xs1E5u19MP9sj9hvb5f2dfmT5oP1nW9ZuwKLdX91LTwDy&#10;s38c40yuRPmX7OgKiB5B6f8Akf52/MNIdT8l+RTFZWmv3Eph86XUTTRabLbxx/XBZR04zXBjeMqp&#10;IAbiTWuX/wApfk8Z7+g9/wCh53t7sfSdpRjHUDiECJUDV/HnR3vvD6z8peRNF8lWqHR5JZbm6mFz&#10;q+u3chmu7+aTizzXU9VZnJoy0IH2ePFhEU5XPq555EzNn8fj8G5xxiIEYgARFAAUAOgA6D8d7P8A&#10;8hpdN038ude/MfXLmDS7XzvrOqeab3ULllihg01JPqtkXdgiqiWtshGwG+yjplGtJOUYxvwgR+PM&#10;/aWGpiZZOEdNvilOt/nZ5k164t7PyTZxeUdG1ROegeYNV0+bVNf1qLp6+jeW4eEnon9m4vGSM9aU&#10;y2GlhDefqI5gGox/rT7/ACG6x0wA9W/2Ae+X6AkNz5a/MxLC88wayn5mX6Wcb3NxeL50sdP1cRRj&#10;k8lpoenWj2HJQCVheYlvs1qcsjnwXwjg/wBKSPjIm/jSfTyBj/pdvmd3r/5V+dNUvLzUfKPmPWIv&#10;N8trpdh5j8neeEgS1fWdA1PmsEt1BGFRLmGRDHLwAVqq1ASRmLqYwiBKMa3II7pD9Bac2KvUNt6I&#10;7iP0PPP+cm/IT63Y6B+aHlnSGvvNn5btI2oWFqtbjUdCnUi8t0HVnhr60Y9nUbtjp80ckJYJGhPk&#10;e6XQ/oThOxgTtL7/AMbMA0yfyF+a3kryjcal5s/QknlmGS30vXYLN79NR0maUzi2EcbqyXFvI8gU&#10;PRSG4sV45uOx/aDF2fiOm1QMZQJra7BN187o8iC+Ye3n/Azn7SZ8WoxTGOcahO+sRyPfY+14j/zk&#10;b+alloXl+z8q+WI30yH6k2l+VdMdw89rYMxa6vbhloDNcOzMSBTkaL8KDMLBOfbOt/MZBWOHIfdH&#10;3/xS830L2c7A0/Y+jhosA9GPmespHck/1j8gwP8A5xh/JBvNt1Ya7qFpavcX4ll0L9IfDZ2Vlaqz&#10;3GpXJYEBUVGKkg0AqBVly/tLUZtbqY6HTGifqP27+QHPv5O57Q1mPRYJ58sqjEWS+j/zc/Jryr5o&#10;8kw6vpGvaf5y0aeaXT7HzZZW0trPpupxp6iwSxzqJFV1+Ja/C616EZhajs7Vdg5YZBPjxyNGthfc&#10;Rv05F5n2e9rdF23glm0kr4DUhvy+IB+zupiX5K6xJ5t/JXzx5Yv0/wCdi8mRW0t7bn+8EuhzmGQ+&#10;O9rcM1f8k5vuwhHB2jlA+nNATj8DZ+8vIf8ABm7OOq7AM4b+FMTH9U7FjDen4H8M7MyD8dPf/J6q&#10;fJHkKFRx9bzhqLsf+4YtfwzgvbKV59IB/OP+6i/Wv/ACjXY2qkf55/3Afnj/AM5bRSJ/zkR+Zcsl&#10;aXt9BcwO29VNtFH1PasZH0Z2mrH70vT+xGrOo7NFm+Gc4/KR/QXzY9QNtj79jlAenls/Zb8jkjl8&#10;h/lT+Vmt62t/5E/NbSk1b/nHvzrdvyGh+bEhC635TvHqSqSyB3twfEUqemZj9NR6Hl7+o/U8F7Vd&#10;i4vaHSZDjIGfBIg+RG1n4bS+Eu56F5p8u2Saf5c/InXPV0/Tr21g/Mr/AJyYViA9n5b0Rkh0rRaq&#10;dpdTuIUqp34jJTo1A8uZ93d8XSeyemj7NdkZO0NTcZkcj0kI8O3mIj/TSAUYYfM/na4FlZ3A0T8y&#10;P+clTdQQ6jFRP8I/l3YcV1TUI+gj5QhLW36CpUjviZSI85/ZHvdV/wADzs46jJm7e1o3nvG+g/hj&#10;7jVn+hEH+JlvmbXdIvofMXk/yjaLpf5feRfJ76J5H0hAAIbSwm0/k+3VpXjLFjuRTvXNN7SgHs3N&#10;EchEfZKLsPZH2in2p7XQldwAmI/IcR/zj9gAeQedJK+X/wAuHI2Oj30Qb/jHqVyaf8MM8xmL0unP&#10;cJD/AGcv1vtPaUq1WUd9f7kfqfJmg3I8wf8AOUeiw15weWraSNB2DQ2ckrf8PNm8hDweyieszfzN&#10;fcHN7PiTEW+mvzd8xjyz+W3nrXQ/pzrpstjp56E3F7S2jp7gvX6M0nZmHx9TCPS7PuG/6Hb5fTGn&#10;nn/OKvl+5078mY9bFjO9trmuX7peJBLJEWtBFD6bSRxuEIVa/FTrnS6zsbN2prv5uKAAMvPmRHzo&#10;+4PBe2ftfh7A098Jnln9EQCYgjrMgERH2y6d4D/mNNc+RfNT/nN5c02PX9DutOTQPz18hx3MPrXu&#10;kqyLFqSLHJK0bR8Yx6pUelMkchXg752OPT49LARxCoRFGPl3+/z73zz2Y7e0/tlos3ZXacgc5sxJ&#10;MeKQO9gAmjA+7attkNf2OmrZ6Z5k8taqvmPyT5jV5fLXmFF9MyBCPVtrmIVMF1ASFmibdTRhyRkY&#10;pHDy3B5H8dX549rPZPVez2sOnzjb+GXSUfxzCO0i5RbbWnCj4NPYVAP7csS0/HMHWyuWEf7YD8hI&#10;s/ZuQhg18u7SyH+myY4/pSG4mEiisgRu43H8TmfKVvKndK5SwpR+WVmTKNFYJnVWAJHMcWp0IqDQ&#10;+1QDkeJlT//U6zc6k+meX9A03z1Zjzd+XWpRsnk/zZp7gXunenxMkdpcShWpFyHO2mHH+Wn2sF8I&#10;ovzTqNQceOMNZHxdNMnw8kfrhvuISP8ANv1Y5bd3ei316+/LnTtL8u+Z4Lb8yfyf83RNfaLptzyt&#10;buGOvFrizSX9/ZTKT2rE/YsKnImXBz3BZS1U+yscMGcDU6PKOKINxkB/OhfqxTH+kl0vm9F0fy4+&#10;h/l95m1/yz5vl8zflb5git7HyjbX8fp3un3r3cct1bSRsPgKpFRmhb05OtKgZx/t1n8PsmYBsTlE&#10;fbZ+59n/AOA52Twdo+PgynLpOCXhiQqUJkgSiR0rvieGXN4D+Z1pPrVz+VHlyX4tD0T9KecdWgNa&#10;TXclwlhp0bdiFNpLJ9GcLpZDSdjYyPryynXlEkRkflGvi/QsyJavJL+aIx+wy/3wTrQPzC8jflj+&#10;kPOnm7XobTWrKI2fkrQoQ1xfz392pQ3UdrFWThbRknnSnMrSpzcexeigMstVk2jDaP8AWPM/5o+0&#10;vK+1sdbqtL4GjhxZJ7XfDGI7yTy+FnbkxdvzpnuPXey/K7z/AH0KvxmlbTkgPMgnlN60wda7btQb&#10;/LO/l27pI7GY+x8gj/wKu1JjfLhBP9KR+0R3Qd7+eNnYWr3Wr/lt500qIzRQQGXT4eDyyuEiDMs5&#10;JLE0XtXpvTJQ7d0szQkxn/wJe1Sajkwy/wA6Q+J9P9ilqn5zaro8+kKn5N+cYb7Ur1bXTBrEUGlQ&#10;3F0F5iBJJXf4mANFAJNKCvTKz7QaScTwy4qFmjyHfs7PsP8A4F+t0esxajJnxAY5CR4eKRNcxyFX&#10;yeNaL+SWq6/fyap581C3sdHef6wvlTSJi5nEkjFYZ74haIweGrRj7MqtUUNOPz9rQjYxDfvPT4fP&#10;n3Puk9USKi9K0yC08v8A5e+VNQs0iSP8tfMMkdxXjAGtLbU59KvGlI5hedjqsEj8q/3fx1ocwp5j&#10;PPKJ/jj79zHiH+ygR8dnH4LkT3/2/eHp35laxd6X5I1/9GyE6vqsI0fRagkvdapL9TiVhU1YPMW3&#10;PXkak+p62HpMonlAPIbn3RF/o/G3DZhx3IHpz+X4/G1AfzSv4NEXyv8Al7awRXflL8qvJ8XmG/0a&#10;4X/RdQvbaaLS9GjvFqOdtDPyuZVOzcRXBotT4t5dxLJPhB6jbilXnXpCIYTvI85H7Ov6nv8A5S03&#10;SfJkF0bf1dU8waqVl80+a7ri9/qlyBRpJpSahAf7uJaJGtFRQM0+btU5TyoDkOgH45nmWieIz6jb&#10;p3IDzf8AmPcRNJ5R8ucB5y1a0kdJ5CGg0ayIKyapfGoCJEKmNWIMjgKPh5Mt2nz2PEkPQD8ZH+bH&#10;vPf3D4LDS72TsxH8op7GW4ufNGjW06eVbHRNP8nfl9NOT6t3pOlNI8uoMTSouriQlDTdEDdGGX6/&#10;XShWOQ9ZJlLykf4f80c/M10bMuAnYneyT8XuH6bLEN6ZDDcE0zXDW+TjHS+b4z/Pz8pLbTPL3m/8&#10;yfyx1q4/L7WrG2n1bzHo1ieOman6SlpZPq9CsFwRU80ADH7Qr8Wbrs/tHHqMkMWeAmCaBPMfHqPJ&#10;vxg7RnuPtfK+teVfyx1Py35D0Lytrmp+fvzQ/M65+v8A5heZtdjSK58u6dpjlZbKC2SSb0XmkDfG&#10;7lmjReIRJaHu9bl0+g0fHjrlt0ruFeZ5+TgabNqpZ5nLDw8eM1ED+Mn+K+orkNt+fJ9k6lLbfl5+&#10;UltaWiiz1f8AMsfULGGOga28t6a6rIB0oLq4QJ7pG3jmB7JaLw8MtVPeeUkD+qDuf86X2B8V/wCD&#10;Z7SywaaHZuM+qe8v6v7f+KSj8mNUhvdT1n8ury49PTvzItBY2ZcjhDrNuTNpc2/QmUGEn+WQ5v8A&#10;tTSDW6aeHqRt/WG8f1fF8p/4FftAeyu2IY5msWf0S95+k/Pb4vnoebZfyK/O+1803drz8pedo2tP&#10;NenTAiMSopt7pJQNwGjch+9GY9QM4js3Jky4Izx/32A2AesTzgfeLHyfr+ejxa3SZNLlHFEgxI74&#10;y/V09z6J178n7+5tG80fljK/nzybdL9YiWypNqWnxv8AEIr21SrnjWgljBRx8W1aZ2/Z+sx62Bni&#10;N1zj/FA9RIfp5F+P/a//AIGuv7Fyk4YnNhJJEo7muljv76+NMs8l2V3Bof5W2V5bSW0kvma+k9CZ&#10;GjehubFN1YA9UOcl7Tgy1+jj/S/38X3L/gI4pYPZzVSmCDxz5+UA+B/+czYwfzW0++Ao2o6MWlPi&#10;8V/dIfuqM7nV7ytH/Ax1XiaPNiPOGUn/AE37QXyO249x198xQ+kncP0a/wCcatX0fX/ymP5Zee7y&#10;fS/I/mm9kXTvM8SsJ/L+vWE/qadrdm+1Gt3kUShTvGSDmVACUaPI/Ye98I7S9pMnsv7W5Tk/xfUi&#10;Ejf02YiBPuuNT+fQPrKLyjrujtrmhfnF5stL/wA2+ZJz+YP/ADk156tWU2sGiaNF6Wk6fA6AAR/V&#10;4/WVR+3KKDbLI4+kzvzl7ujle2mpPtB2jg7G0gPgxqc67juI33yJ/wByeifQ6zqWm+V9Z876rYNo&#10;vn/89LWE2+jUUSeW/IVmvDRtF49Y3uI5PrMwFPicg9BjxXcjzl9g6N/t72tDs7Sw7K0xqh6yPgJf&#10;P6Y/0Qe9ieh1e680wMOPqaBqygf6sYk/5lZpu3Regz/1D9lPL/8AAzlwe0mn8zIfYf1MX85Tr/g3&#10;8vnc8BbDWoXb/JWeGXf5eoc81h69Fh8pZB9oP6X6V7VkBqpnvjH7iP0PhD8ivMKXn562er3L0Ovz&#10;6qI2J/auIpXiH/CgZ1Xa+Dw9AYD+ER+yrdvoRXCHpX/OW/nER2PlryDbz1kmf9N64oPRVDRWqN8y&#10;ZH+gZr/ZnS/VmP8AVH6f0OdqJXKn0z/zjHYMv5Kar5cv4nk0+00jTdegRVjZotRuLkrVDL8KmSGd&#10;gTUbLuds3vYWqlk1Wph/CCCPePT9oH2PkP8AwT9LjzaIzkLIIrlex6X5Eo6S9uLJ2u7QXyQAPHN6&#10;sM09nLEwKyRTNYC7hkjkUlXRtmUkEUzo+Mjff7f0W/NuLPl0uQZsJlGUDYIugR54+IPmG+m0f8kP&#10;Mqappcqan/zj/wDmjex2fnfyzbNNI3lvU0qwmtPrCRuJLeMtLbOw/eQiS2kLcS2U3GPL6Tz/AKJ/&#10;H2bP0HoNTof+CL2LPBn4fzOMb1dxl/DKPEAal187D0rXNCvfJ+p+cPLl5PFcz6d6cC3sBrDcRPLH&#10;LDPGf5JYyrr7EZr9XAjNjiekj/uT+t+cYaLJ2Xj7R02T64wjA/8AK2B+0C2DvIampHzzJMnkAFEz&#10;EDudsjxMhBNBo+r/AKKbXXsGt9JDcIb6dkhWd60KWwkKmdl6sIwxVQWagBOGpEcVbDq7DF2Rqsun&#10;nqY45HFjrilR4RZERv7yA//V6iuqxyXWgR6bF/ysv8wri1trfRLYRG40zSgI19OG2swAtxLH3qoi&#10;Q1NJD8WWSi/MM9UDlgMY/M6k0IiuLHj7oxhynIe4Qif5x3ZBq2keU/y9vJvMH5y6ifzI/NC8IkH5&#10;e21z6tvayU/d/pi7UkEjakEXbbp0pkADvuXOz6bTdmTObtSX5jVHfwQbjE9PGn/vI+7kzXU/MHnz&#10;V/IS3/nlU02TV9eiTQfLEEaWsGm6fYWTMsUdkhrAGN0po45sKE7Uzzn/AIJGoMdHixn+KZPwiP8A&#10;jz9Df8BT89qpanU6wcJqMYQAERjjzoQH035+oiiejwX87vMh0C+0TStIshf+ZLnSNK0jQtNpvPey&#10;2/1yRnpv6cP1hnc9gKd8578kc08WImoYsUOLysccviZSp9Tx5PEnlJ5ccjfx4R9zx3yj5L1DSJ9S&#10;1GG6+s/mxprHUb3VruaRLXXNPu0RJLepIWOGN2EJFKRSelIw9KVwu3yaiAiIAVi5UOcSOvmTz8xY&#10;5gMM0zPn9J6d37fveyaRr8eo2VtdW9vNAitJCIODQyW80TlJoDbSIpR43BVlgEQBH2u+a7NAxNE/&#10;t7jfn537muMa2/H499orVtL0/wA1aPqmg3zI1rq1vJbSueIdGdaK6+o8dXRqMKXMpqPs5RDLPFMT&#10;HMH8fjhDlYzwEEdPx+Ngmeh2q/nF+UX+HfNkktvrlm0mja1eICtxZa1pEnpJeR1oVcMqzDxDU6HK&#10;s0zodXx4/pPqHcYy6foa5fu8ljl09xedaHqmrXcF95a8xiOy88+X7kaf5ithQRuGV2XUYgBvbzxM&#10;8gIAFJXQf3AzMy44gjJDfHIWP+J94ND4A/xN/COY5dPx+PtTfy15eg1lPzH8kytxttRv4Y2VmUtE&#10;nmLSnsGYhRsVu7RGJO7MOf7WVajKcfh5RzAP+wlxf7mR+GzPkfx0STyRfz+ffMH5PaTcsC+jW1x5&#10;q81QEKeF1o4/R8UTBRQH665NNvsU/ZVUnrIDTY80h/FUI+6Xq/3P3/OzlE/J7H+Yvk3Vr/VLPzd5&#10;ZtbDVNXtdNudD13yvqbGOz1rR7sh5LV5aN6ciOOUbEEbkNsc0ui1UIROLISIkiQkOcJD+LzHeiJ2&#10;ovI7S089QWyaTZ+UvzUs7GFFht9IfzHoi2kUa0CxpqRL3fBRsPi5UzYzlpyeIzwk9/BO/wDS/Tad&#10;vL7U2k8nafoWgX2p/mbeaT5G8gQyi71bypp93cXLancH7J1rVJqXF+xpQQoOLdDyG2VDVyy5BHTi&#10;WTLyEiAOEf0IDaH9Y8vJN93P8cgj4v8AnI3yTHZyX0XlPznD5asbaKca8mhSJYpaOTHDMo5hliPE&#10;hTwpttkD2Dm4uE5MfGTVcW99R72JgXrPlXz55U86W1xdeWdbj1L6k/pahaUeG6tZP5Li3lVZIz/r&#10;KM1up0mXTEDIKvkeh9xGxYGJCRfm/cRt+VH5lKxMit5Z1NSD03t3A/HMjso/4Xi/rj70Rj6g+ZJN&#10;E0LQvzE8mea9RvLbQ9F87R2Pl3zn5jnFUsXkVGtr+SSrtRwhjclmDHhRjQhOl0+OXaEfyvFRErHu&#10;upfK7Hyrvo1c44sUskrrGDL5CynP5m+crPzv5y1LVLJHs9As0i0zytp7gA2+mWS+lbIRXZmUc2/y&#10;mbPT4YoQiIQFRiAAPIPwb7U9tZO2e0curNkSPp/q9P1+8sGtruOzuLe7tbxre7tZUmtp0IDJJGQy&#10;Mpr1BFRk+EOhhLJCQlHYg2HpX/OT3lW0/MHyfa+fdGt0B856f/iaziiHww6xaM0Or2q+FZVdgPB1&#10;zgtfj/k3tQTG2PNv8/q+Ut/cX7g9ie3h2t2dh1f8RiIz/rDY/aGD/lT+UH56W35e+SfzG/IT80tH&#10;8waf5gsmlk8oandfom/sL23cxXtpDJLIImEcimnGdKqVbhvnQ5ewYagjNAkT/nRJhL5jn8XY63t3&#10;RYc8tPqhwHn3xkOkvwC+ufLeo/mVPJ+TVx+dmmzWfm+xvbubVtPlnW6Y2UWpExcZFllDB44yVo56&#10;5zHaumyYu1NFjyTlOVjeRs/Xtu5+glgyaHVHBRgQRty+nd8Xf856eVtMtLj8sPzA8r3q615E8/QX&#10;t55I8wRnks1lceneCBjUkPA0rIQd9qnetPQtTUgD3vmXsb2VPsnW6vAR6ZGMo/Ay4o++JkB5ii/P&#10;Ymhr2zCfRSaL7S/5x88/6Fo/5X+cPLHnm6tz5WutbSTyqbRfX1zTPMNzZs0UkFkv726sr5bYW84j&#10;BMUnpOdmy2OYY4HiO34+x432z9i8ftRpfDgKzwFwkeQ8iegPXvG43D2Oyb81/OfkuTyNLpll+XOj&#10;69f2WseYNS1blqes6xDpzq1pYSW5ZYIreLirNDI/xGgYhOfDQar2jxwgYwHFvufx091/deV7C+wG&#10;H2ax8eWfjaiX1SG0RtQESfUeEbA7cyaGzL9c8pazr09/5l8/fnF501nUZEebV9XS9j0+GJEQAyLb&#10;20EarGix8eGxCinwurLHqZ+0WpyS9PX8V+Pu59RL2b7MnIzlpcUpS5mURIn4ytgGkw/mt5Yk/Luf&#10;SfPs97f/AJm6H5h1H9B+bIUu4LewUIlrE9xGIJxJLbXILv8AsvuE7Zfl7YOfFnxT3iKgSOfqBEiP&#10;ceTTp/ZDsnBrI6vDgjjy4zYMCYgmiDcb4T16fFf+Zn5mpb/lnL5b8w6a/ljz95fXWJ1sDIJ7S9tb&#10;+K0giuNPuwFEyrKrclIDp+0vfNZodBEY8WOEuOIyE3VEAiJqQ6H0nydj2pjlPUxy16SAD7xf63wj&#10;5a1G60HVNH1uxPG70a5hu7b3aFgwB9jSh9s6nU4xljKEuUgR83Z4SY0VXzj5g1Tz/wCb9R1rUCo1&#10;DzDeIkcIY+nCrlYoYVJ6LGvFR8q5DR6aOnxxxw5D7fP4uRLJQM5bAbl+yfoaX5E8sQeQvL90moJb&#10;rFNrmvDhHHez2kKxoIRIHVbe3VvhLq27erIscbxTrmdn9nR0OMwBuUjxSPee4eQ/aau35j9tva7+&#10;Vsnh4tscf9l/S3sUL6ggbSIjExyPOL6W3u7m5uLmGRr20o15OEmF7bCnLlMIpPr0aUNRIst1FTpQ&#10;bZlmj7/jf6/j6g+Y5jGcjIi5Dmd+KPvo+IB/SEssHhX/ADkFNdah5H0b8tbG5vvM3nT80td0qbyd&#10;5fa4TUJjb25uIku1lCRy8biScRRiREJAkanFa4JgmNWSZVXX43+t9r/4DvZeowzzdoZZSGEx4YmR&#10;4hLezISoGh5gbvUvzBsIrae/dbtL0qdP0KyuYjWOeLRLKGxknRq7rI8FVPcUPfNNl1P5jtA44bxx&#10;jc/0jQA+9869tNPCOk1PaUvq12orEO/Diu5+6cuGvIA9WBQ+X5RpVz5i1a+svLnla0cx3XmfV5hb&#10;WSuNzHGxq80lP91wq7/5ObOOEnfkO94HsD2W7S7cycGkxGQ6y5RHvl+CidBj1bzHZ/Xfyt8qQvpD&#10;Er/yuX8wIms9GBUhWOj6NSSa+cFgAXWQVI5RJlsMY5gX5nl8B1fatB7AdhezMBn7azDLl5jGOXu4&#10;ecvu8ky/5VrpSamdduPzO816t+ZkgCWP5xX4LNpRqVZNO0eOdY1gloYHWSVh6LvxjXYZbwjnZvv7&#10;vcHJy/8ABc05zw08NLGOh3Eo0OKQogbfSAJUfg//1vQPnC/vvyz8g6Ncfk5Yxr5Q8wWMFvrn5w20&#10;guNVubt419eylkVQdOCvUemAC3Zsuls/O/bGeXZWkE+yoVhyj1agHiyGR54yeeKjtw7E87edJaRe&#10;WvL1p5n8iSxeYrm4VG8yef2HrXmiTSmkiR6ewL2xHa5bmXP92yHKzQFh0scQ0enjqNHWQn68vOWI&#10;nmBj5w/4Yb4v4TFM/wAwPOXkn8ufJ/kzR38yXHme61e3vtXsoYh6up6td6lcmLnFbAtIvJbYbyGq&#10;/tGu2eW+3Ghz9oa3Dhxi4whcpHaI4ieZ9w5c36x/4DWkxaLsY5YT4xknKXGf4+QvvHLqbHV51o+n&#10;eYvMfmfWPzU862sNhr+uyRpo3luFvVi0TTzIrC2DMByl4RL6jjfqvTbK9fnxylKOIUCbJ7zVD4Dk&#10;Pm9sCIQEI7gcz3n8FNNS03Urq10+90YQp5i0S7abRZrgH0nNxcLFNaz06xXMCtG46Uo1KqMwoHhk&#10;RP6SN/gNiPMHcMrj15KMlrFdW0f5i+WbS6k0/U4a+a9AKlrwx2gEcxeNTye7077EqdZoArDkybx9&#10;UT4OQix9J6b8v82fT+bL3swN+E/j+372V2Udne21ve2M0N/b3MCzW88TcecLjkjCoAVSDUcQK+OY&#10;0uKJIls2CIC38tJP0H+ZXnXy20QgtfNmm2fmjTIQCq/WID9QvuIYsd6Qsd8GuHHp4T5mBMT7j6o/&#10;pTlHFEHu2/Syr8y/IOoa/Lp3m3yfLb6d+YHl6J4bGS6FLbUrJzyk0+8I34Md0fqjV/ZZsxdFrhiv&#10;HkF45c65xP8AOHn397HFOMdjy+7zeD6J5+tfKHmDWx5m8v675X1G+0G2hm0uXTLq6nk1XTL4XNv6&#10;c1rHIk6ukxjR1NCI6mnKmbbPpZZ8cfDlGQEjvxADhkKOx5crI8/JyRjvfYhEeVvMPlj8stY88+fP&#10;Na3nlzUPzH1Ka68peSJIGudZt9HEslwWktIAzxevPI8pDUCigJrmJq8WfWQx4cVSGMASndQM+X1H&#10;nQoeaTvUR0en+U/zk8redr8aVpz6hpmrzWi6jZ6XrFnLYz3Vk3S5txJVZY9+qk5ptZ2XqNLHjlRi&#10;DRMSJAS7j3FFU9GjmdyFDbsadPHNXKaYxD5qtpX/ADC80aj5x1QC+0fRb+fSvImkSg+jBFDI1vJq&#10;BWoInupUb0pR0VQsb8+Ub9LI/k8McMdpSAlM9SSLEf6sRVjv3IrcTAAS3TI59S/IebT5CxnTyNr2&#10;iOGB5CTQ7mRY1NQDVQD1Ap4ZPLMQ7Rvp4sJfCY3ZVuo63YXkulaX+YPlZ00/zzpunQXumXUQ4pew&#10;iJZH0+6FT6scqhgeZJVviry9VknhygZJafLvjJIPlvXFHuI8ufLlwgxIoU9E83eabPzr+QnmfzRp&#10;gaOx1/yrdXEcLfbiZo2SSJ/dHDIflmBo9PLS9pQxT5xmB7+4/HmwjHcbMY1jT7PXvLN3o+qRBtNv&#10;7D0dRkc04xlBycuwryUqGHfkByo4VszcOU4solHmDt+Px5bbKQ8x/IXypZedtetNK/MXUX8saHoe&#10;gHzXrepTSRx3GoaBEAYZrND9uWeqoVXdWJJHTPX+ztZi1UTR9UTUveOb8ue1v/A2/k7tSeo+ns83&#10;kMh/k+/F7yfo7we8PZPPnlf8tfOX5fTfmd+U/li78pL5S1FNJ88eUZro3hjguqiw1FJHJIEhUxyD&#10;oH+87Ixjzp4TtXTaPW6I6zQQOPw5COSBPFQP0T+PI+fzJB5O8/8Akyz/ACt84eTPOHmO10O+0G8h&#10;8z+RY7xx6tzLLwtNSsLeJau7zIYpERVNSh985v2o0A1Wl9P1wNjp5EfpfSP+AtrtTKebS8EpYz6h&#10;IA8IPIgy5DptfexX8lrf86dFsfOXlzyV5WtNL8geYNZXXPLer+cFuLR7CV04XH1Wzi/fOk6hAQwU&#10;fArVrUZpsXtbh7PwCEyMk+ojvR9/L7X23tr2T0/a4gc8pRlHrGrI7rIZlP8AmN+eHlr8zvLuka5Z&#10;eSvMFz5UtU1Ty9avb3un22tWZuGeeNZPUn4tFJJ6bhkPw8Sa8swM3amn7Qy4u0JCQOIgUK2omQ4v&#10;f3g/c7Hs3sbB2bop6PCZcE73NEgn5PBfzE0P8zvMHk3VPyu0v8v49M/L+082/wCMPy/0ldYgvv8A&#10;Dz3VvLHf2NvPIIGe1laUOqsgMZXepLHN5H2j0so0CQL2BB28v1KeyhKQmZ3OqJquKuR9/Q97xYf8&#10;48ecbHTNR1rzJPZ6Rp+j+m99AkonuDFyX1TGE/d1jjq277kBepyk+0GGUhDHZJ5N+Ps6F+omX2D9&#10;b6u8iflZ5X/K38wLTTrKI6jLqmiajHa6xeJG8o1DRdUkguHidxxgM9rPA4H92d0kPByy87qu056v&#10;CZE1RG3lKNj30QfPqNw5cYARoCh5Poi5khv0Cn/e1KywTqHDSFSyswEiswdSGDqyljRgymQSJNpx&#10;k4fd+Ps7v1UY2cAP4/H4+yA+Yy3mW98ufl6tVuvO196OsPCdk0e0VbjUZuVSaSRKkINTUyLUkhZZ&#10;srDkGKMs3SA2/rHaI+dn4e8RiI8PNkP5u3ENl+aX5Q3CNFaR/onzJaRAyRwxqvGxZUBkHHotAMp7&#10;NJlps3XeB+9jCIFsX/Mnyjov5jeUrzRdbntLX6sj3mma56iM1jOik+ty6cCopIKiq16bEZOi1M9N&#10;lEog9xHf+Ojdwgjvfm42mzaeDaalay6ddC0gu40uEaMzWtwoeC5hVwpaOZCGU06HO08Ti3ibF18R&#10;zB8wxjEfBr8v7BNU/MbydYg0ifWbWSQtI8QCQSCZiZYwzR0CH4wPh+0dhmXhFyDpParV/lOyNVmG&#10;3DilW9bkcI3HLnz6c36sM1xqpmikR/XtQ13NfyPHZGFLY1aeWbaO1kt2f43rwQtzHK1mIj2fCZbd&#10;fx8iPx6Tt8hYcGXVzGHHGU5k7AbS2930yje55RuxeKdR4rP+Y195t1STyl+RuiWX5g+bPLxM2ofm&#10;nexix8seXYgx/wBLjaYqm9an1W+rlxWCGUmpquzUaJHXkB+Pl3PrvY3/AAO9H2ZhGt7cnECG4jfC&#10;B7/0wieC+SK8qafpXkvV9Qv7DXbv8w/zW82c4/OH5y6isgkVJV4z2+ipN+8giZKq9w4Erp8KLEnw&#10;nE1moODFKcTcq+r/AIl57t7/AII38v6vH2X2fHw9MTRI9JnEc+X0wreR58N1vzPvN+q2unWNtrEu&#10;iS64LC7t9A8meT4CVk13X76jW9ipQhlijQCSdlIIWigq0isNN7OaI48Us0tzOXzrp99u57U7Ex+1&#10;na+LSy/d6PQY/wB4eW8qlwiuXpEb7hfLZMdN8i2lnqcHmj8y2tPzM/Mi2UxgXcaf4a8uBQrfVNG0&#10;sr9XKxA/30qMlCs6RvHzkzqvC3s7n7B7h+n4uu7e/wCCFHSwOh7HhHDhh6eICia7tth14j0MZ7x4&#10;qkmuX2q6pO8up3FxeXifBC71QhaMoiRSf3SkFlVRshovSCuSOOUuv4/H42fItbny55meWRlM9Tz+&#10;3le4/onb/JsPN1Ikyglx6pPCWhIrw3+HwKDp4L4nI+Ee91nGQef4/s+wP//X6z5K/KT88fKQlu9D&#10;/N/Rbe31WPjqmjz+XWu7O8gcf3d3bS3PpS7Huu3Y5xE/bSYuPADTh9l/8DrsTRHxMUM4Eh6oHLxQ&#10;n5TiYkS/FJXa/wDOPHmS11SXVb/82tY0x5Wk52vlWxh0UCOWvOJZTJcSKhBI416ZrtR7Y6j+GIif&#10;x7nYdl+wPYHZ+fx9PpBx7/VOcwL6CJPDXkQVK8/5x7/Ljy5bJregarqHkHW9OR0bzpJei5aQSAhh&#10;eDUC8UikEig4GnQjND/Luoyy4clZAf4a+7h3+977T3GIxxgOEcogcIHuAqmK2er+dJvrumaPc+Uv&#10;zeWFJZJp/KeqQWmprzQrzfTriRkNP+K5aZkSGIVKXHi/rgmP+mH6Q5PhR6gx94/Sp235jeWI72XT&#10;tbkuvJOsCVZV0rzJA+mykpBPRUeUei/xsN1cjGWlyEcUamO+J4uo+P2JOnkBY393wZEbpfJfmG98&#10;0Q3jHybrskB813Nu/qiwuLcRWVnrNvxqtEKlLgDZoviP2DXGI8eAx16x9PmDZlA+/wDh8/eyECR5&#10;j8Uitf0m98iXl5rtlbkeS7mf1vNGkw8ZIdGuZjUanaCRuAsLjdnC/wBy9W+zz414sg1AED9f8J/n&#10;AfwH+mOn84fBnGjt1/H2pa0yn83vyavLB0lmv4tetpngk9QPYPZLKZK1ZiglRfirxqfhwkf4JmEu&#10;nD87/UzoGEvg+njGQa7n6c50lxeF4h+YH5p3tlqz/l7+Xgh1Tz/IiNqV5MS+n6BDMyxrcXxU/FIS&#10;44Qj4j9pqL12Wk7PjKHj59sfQfxT8o+XfL5btsYdTyeDX3lK0Elr5XW/udT1z8wZlu/OXnG/Kvfy&#10;aVBGtxqEk8lf3aMrpBGiURHGw65m/nTvloCOLaEB9PGdoAd55yN7kNotR88azAPO/wCXOpWVrDHq&#10;Ol+YNOu9QmqI5LHR9RJ0ywsEQbn10ZpnXovfqMhocROnzRkdpQkB/SnH1yl/mmog9WcYHd9Matfj&#10;S9I1jU2PEabY3V0W6U9CJ5P+Nc5bCBkyRj/OIHzNJEC8R/Lq3lsvJPk60kj9KaLSLWRtloxu0VnI&#10;5M0dJXYg1b0Zj8L+lPnQdozjPUZD/SP+x+3Yf50eY4oNvCSjPINgJtI8x6A0NEtPOPmTSvSAkAWP&#10;VbSS5C8ZfjXeUbNuO9ch2hkqcMl88WOXT+CQHTbp0UghJ/Icj3nknylMzFVg0m0jurg7fHAixFEo&#10;a7NHTY1qKCjAejdrwI6jIO+Rr47/AKfwPrZdWPaUfqn5Yfn95FjiIj8rSarc6ZbClVsdVtjfRKAA&#10;AAj+otB0pTL8vq1mkz/z+EH+tA8J+ymMfqVvOl7cSeSLWx0//jo+cY7DRdJkr0OpcIS67N9mNmPt&#10;ShbYYNHEDUGUuWPikf8AN3++mdUk/mzy7pfnrzdpXlI2zHy95K0uK6l9BzDKt3qSJbabEsiUcCGy&#10;gSSgP2mFRvl2j1mTRYTnBqc5UPdHeZ+MyR7mnLhjlgYTiJRlzBAII8webHLPyFqw8x3HkDyP5+81&#10;2tnr1mj/AJiMt+BbW+imRXjgnCRqZZZ3Q+kjNsKSHYb7s+1eqx6c5cpFcoje5y+f0x6n4OgweyXZ&#10;GnMji0mKPGKPpFEc9xy+xPPMsOiflnPq3lv8oPLllD5207S5NU8webr1G1C4063EbSRKZZi7yXE/&#10;H4EBCqPiINVU6bTZcvaHDm1uQnHKXDGIPCJG9/8ANj1PPo7vFgGOPBCIjEcgAAB8Bsgo9U/NbTb7&#10;y7f+WvzJ1bXb7WNOn1P9DeYWhubO7Edrp90sAEccZiLi8YB1O1F98s4dHOM45MMYiMhG4WJDecb5&#10;71wjZu4NnquszT/nF+XGj+bPLMX6P85aFK+o+XoZ95LXVLXlFeabP0+GXi0Lj3VuwzVYp/ybq5Ys&#10;pvHLaXnE7xmPdzHxCBEpZ5f8zx+ZNB07zBbxPGupKWe1bd4Z0JW4ikB6NHIChr1o2ZGownBkOMnl&#10;17x0I943+TIRsKnmS2lv/Kmt6e7NH9d0u8jmbo1ZYmBpQEgliq7AkABhvg0+bhzRl3SH3suCkn1/&#10;UZ7jQPy788LVZbHVNB1C6l4Fytv5m0xdMuvhWpp9ZiBNK79m+ybcArLlwd8Zge/HLjH+xLHhp6KX&#10;lJ9SPmTVfXgUg8WAUJIhLAdAoB5AEcVZgBDLHhCXT8fj+0D6omQCYflHavr+u+bPzFmSsEsh8s+V&#10;ZACK2VhKWvbheQUgXF5yH2RtGNh0wdq5fBhDADv9cvfL6R8I/exIs8lf81hLB59/Jm+DSAGbzBZ1&#10;jkWMky2CSBeRr19I7d8l2VPi0+cf1D/sv2pEaYn5nmbzTqmm+QgbmSxv4/0j539Fy0v6HilWNbNG&#10;B2l1G4ZLZBSvEudqZnab91A5trG0f63873QHqPwQdgxDzJ+XmjfnX5j1aTVw1vYeX0uLGy17S+Eb&#10;T6rxX6y8Dsh52dkkMdrbp9huEj9Wrmbp9dk0GMcO5lRo/wA3pf8ASlZlI8xYDDgoebwmy/KLzB+S&#10;XnHyz55l+r+eNLW7jttP0azlNnq91cX0UiJFaxMkvKYAEqUJoeJIpUZ03Z/bmLJPeJiRZPcAOt9H&#10;Qe0nYs+2tBPRxyeFxmJMq4vTGQkRzFE1sencWfeddP8AzX1zzHoml/nJ+W/mDRvyz1S6+reWfyy8&#10;l32nxrq1/bxPPBbahqEs5ZisSOebIeIBSCOPamZi9oNJqOKp+mIsgAjy32dZ2b7LYOxNKY9nQh41&#10;fXkvfusgGh3ACgNqpX1D8yraaKy8lP5dP5VeX9PuPS0fyJ9TfTdPW4IADGdi6XVwR1lmleQ+NNsz&#10;MerGooYyCOgH4+9+e/b72T9sNVM59XHx8Ys/uTxxiP6m0/jwlkdtpHmK0cTwaRcq5SquF5AqRuR7&#10;EZnZuxdXljwywzr3PkGg1+bQZvFwmpixuL9+x+RZ5omlahqX5pXFv9WuJv8AlSvlS3hjij9RWi80&#10;+ckNze3NYgzpJbWK+iHVW9NkVivEHJ6bSTjWPHEnwxVDoTz/AFX3v0Tqc2Xsn2SiZEjUa+RlM8pV&#10;L1HluKiAAQDw9RVvQE0nWHVS2lyuwCmK4jRV5JyJWqR81HxEkenyQklovtSQPmDR6kc8cvl+PxuO&#10;58cESa6+6vhsLHPlw3G74Ocscjqz8mk2H6Y8zzDy35ahPpR37p6814aDla2VsrVmYCnxcuCCnJuI&#10;HqYPaOsh2dHi1J4PI8z5Adfxe3Pp/Zv2L1fbhuA4cQ5y57dw7/fdDlvXqCQaz5Ome80+1/LiVdBt&#10;ovX1PX5rozeYCgmiiSWCRgLaBvUlViqxnkKqW+KucnH2yE5kiH7uIs7+qrEfcNyO/ut9TH/At7Oh&#10;pTjMJcc9vEO8wRvY6Dl0G4vo/wD/0PUmm/nt+T0dpbwn8z/LSSRoEdH1CAFWUUIPIjpni+XRakSP&#10;okfg9tptDn8OJOOQ27mFee/+chvKFh9W0ryVqml+ePNWrKW06ztr+JbG3QVBuL67UlY0Wn2FrI3R&#10;V75Vi7NzZSZZAYQHM16j5RHX38g7DHo5geuwPc8N1Dy1f+Zb6HWPP+rt5u1VVZ7a1kX09LsidwLO&#10;xqUFP535Od+Rr0yBqRiHDhHBH/ZS/rS/QKDnQIiKjt9/zSTzf5d0zU57q+tLGPSr3yjo82oabqGn&#10;AWlxBqFyG+q8JoQjj0fq0oG/ElxUZbpdTKAAJsTkAQdxwjnse/iHyZcT1/Q/PDWLx+SPzbisdf0m&#10;7cW+jedLu2jNpcOx4rb6lbsGjt5m/ZkWkch/lanLWZtPxjxtNcZDcxBN++J5keXMeaTDrHmyG/8A&#10;yI/Lydpn0Sy1DyRcSgh38uXk1lEa7nlbVeBh4gx0OYsO3NSPqImP6QB+3n9qxzS67+9Jbf8AKT8x&#10;9E0+z0ryx+eGoQ6bp1ubHT7bV9EsdQaKzK8Db+oSpdAAKBgQKDbLz2vp8kjLJpxZ3PDKUd+9lxRP&#10;Rkn5Zfk7of5aetfR3155k8y3VutnP5j1ABXS1VuS2trCnwQQg0+FfACtAAMTtHtbLrNqEYA3Q7+8&#10;nqUSN+5JvPv5larc3+oeRvy5lSXzFaow8y+aOPqWuiLxJ9NeolvH2CRioQkNJTpktHoIxiM2o+g/&#10;THrP9UO89ejIRHM8mFeX/LWk+VbdtN04cI57iVtS1m5ctcXUtyXt3vLqZt2Zj6kpJ2HagGW6rUZN&#10;R6pd2wHIVvwgfKLI7sbttQiTSNc/MbV7Sa4h8xxquiaOoHrvpAuGNnYwhRUvqt9K7AD/AHV/q4cm&#10;AnJDTQNcHM9OOvVM+WKAA/re9Ul8yaHqWh+Q7jU9anWbzJqnmPRta8yTiWQKbt9TtRwjhkeIhIEC&#10;xIPSairXbrmTpZwy6kRgKhGE4x5cuGXM0d5Hc7jcs7fQH5y2kmm/lT+ZNzCf3w0O9ghAFSXuF+rq&#10;Bt1Jk2zQ9i4RLWYe7iB+W/6GBmttNCt7Wws7T1An1G2jSN2ZaKqosDFmZOJVuPAuy0/3XcoCFfMq&#10;QMpEnqf2/tq/6UDzCePYMc8mBLDzt+ZGmTAoYNa8s6ykbFiVF3biwl2kJdaGCnElqdmZaMcjWY4y&#10;wYpf0Zx+R4unv8vcEzkaHxYx5GhittGutNJEs+ha5rGmQxUrw9DUJ1j2BqWKFab7CgHEb5frqlMS&#10;/nRifnEIlI3sl2n2ljbfmz9QuqyaR+anla+0TUZaDg95pv71AhGxJtppADQDai/DsBlJOj4o/Vhy&#10;CQ90tj/sgP07qNi8quryfyZ5k8peXfzTDaFY+Sba9OmeZpVJstXCRLaWstvMqkLItszkoxDBwBvt&#10;mzjjGqw5Mmk9RyEXH+KG/FIEd3FW/c2kitkm0X8ztKsbBTY6rpVx+YHnq7uNX1Rry6S307S5Lsj0&#10;jd3DtwC2kCxxiNKsxSgArlmfsucpeoSGLGBEULlOufCP6UrNnlbEbi6e+6Lrf5fflt5B13WNP82a&#10;d5wv7aN9U1/ULS7gnutV1KQBEUJE7MAzlYokGyLQZzufT6rX6qMJYzjB9MQQQIR68/KyT1LWbG5Y&#10;l5b8pzaZoN0/mE/WPNPm76xeecrsHi0l3eqeUQbsLeojj3ooHMbMmZup1QyZQMe0MdCA8o9f87me&#10;/l0KxY75VlEh/J2aU+ny8uTw3DPVaPDYWkDgjxrZHY9KeOZWqjX5gD+ePtkT/v2yJZx5E1KHy1+Z&#10;mueW2mVdI/MGFtd0JVI4JqdoojvolpUAyw8JqeIb6cDtDGc+jjlr1YvTL+qfpPwNx+IYcit8xaTB&#10;5D87nU4qReTfzEvF+st+xp+vsPuWO/Cj29Vabc8dLmOs0/Af7zENv6WP9cP9z7k8mSTRLM6pxVwg&#10;EjoTRWckJAhPhVq17V/ycqiaF/jz/H62wmhbFNF0E+ZPyf8A8LqQ15eeWNa0O1kAMZF9oOoSSWhC&#10;/skHcDqOmZebUeBrvF6CcJf5uSNSazzQU/m2813yH5YvdAo3m7z+ltpnlwry/wB7bxCLiWQN8Q+q&#10;r6kkleoWpNWJmvjpY4tRMZP7vHZl7hyH+dsB+z0gvrHyxoGn+VPL+i+WtKQLp2g2UNjZ16ssKhS7&#10;f5TmrH3JzltRqJZ8sskuciT808mFfnL5e1XW/Ktlq3l61F75j8j6nB5g0nT1AZrtIFeO6tVDAgtL&#10;byOFH81M2HY+phizGOQ1DIDEnuvkfgaV82+Wdel8yael1oN+p83fmbqEpu7u2NZdGsrYfV5ZHUlm&#10;jewtZPQgVjvczSuK8FbOk1GHwZVMejEOv8ZO49/HIcUv6EYjqUir9z1Fte0PyZex+SvK2lS655iS&#10;E23l/wAj6TxknEaqIg87E8LaFQSXllIHWlTtmCMc88fGyHhjzMjy+H84+QRJ6r+X35cLoerRebPP&#10;F9aa9+ZV1Ay2EUTf6Lo1o4Cm10qF6NSgAlnK85CK/Cu2YGs7ROSPh4QY4hz75Hvkfuj0aZCxTf8A&#10;zkAqj8t5/MPFvW8i6xpPmWF1ryVbG7jWelCDvBJINiMn2LkvUiH88Sj8xt9oDDh3pLtU0/TNY06W&#10;01PS4tdsp1YSWl8JLtPTeoPJZxyjqD1YEe+ZGPLKBsHhPlt93NEZUaDxO68val+VUMnmTy5dLf8A&#10;5f6e31vzB+Xt5dhjb2asDNLo97ITGjKtaQtJxY0VQhz0b2Z9utRpZDBmvJA7DvH6f0fe+ce2n/Az&#10;7N9orygDDqf9UiNp+WSP8XlL6h3kbPQ/yG1F/MHlbzr5+urZotS/NLz5rmvXdpKP38EFrKLS1hli&#10;+N0aErIN4/hP7adT6L7Nx48c838+XP8Ab+34F81/4LmqGLU6bQR+nDiBr37A1uf4efDX9KD3/R4b&#10;SWXUNR1aVk0HRbZ9R1t0FJWiWiiONyWDPO5WMGr1r8UhpwzP7a7Tx9m6SeefKI/H7OW/Tq8L7Kdh&#10;z7a7QjgH0/VL3e/f6uR3ltdzNcLw/wA1eZ9S816rJqt9xt4kX0tL0yE0gs7YGqQQr2A6serNVjuc&#10;+Xu1e1M3aWeWbMbJ5DpEdw/T3v1voNFh0eKOnwxAjHZE6FCE8reetSfp6GnadE3/ABZc3YuT/wAL&#10;ZnDpY8OmzzPXgj85cX+8crJ6pwj3WfgBw/75/9H0/o9pp3mg6TaSaNp3l3829Dgii024ubK3S28w&#10;25i/d292jJ6f1h4zRHPwzKaH4qHO7lpseAEiIlhlz23gepHWr5/zX5vwdravtGcIyyzxa/EAI3Ii&#10;GeFemE4k8PGY7RP05Rsd6Kl5Z/Lv8v8AV/MJun/L/QL3SlaV/PfkzU9Ohkl0ySzSSb1YWkQSiLlH&#10;x61WvpyVBUnXdtxwYdHlyZIxJjCUoyoerbrtz/tD0XsXr+0MnamHHpc+WMJ5Ixy4TOd4iDzjZvgs&#10;V5XwTsUTw/Tvyh1G303XvMX5bSiFNDFq91+X13K7WF99akYOllI5Y2cwRXK0/dt0ZR1z549kdJqP&#10;aI5cUyOKERISqjZP0yPUe/fzfrP2r7e0nYUMeXODwznwkjcx2+quoHUDeuV8kn0ZU1fyb5jvlSS1&#10;1W71u0ste0e4XjeabPdaja28Fpcxj7LC0s/UFPhIkLAkGuVavRZtLqhiyRIMAfjUSSf9NKvg5eDP&#10;jzxjkxyEoSFxINiQrmD8U+1qyju7e4sL6Fbi3uUZL2GRQ0ZR+qyAgqAfChr75jYscokEbVybiakD&#10;a3yR59u/y+lt9B82XFxeeQuSw6V5qm5SS6NyIWOC+ZuTNbV2SUnlH0f4aEOs7N/MjjxisnUdJeY/&#10;pd45Hpuk1P6ef3+573548/eV/wAvLSzl17UJJr7Vh/uA0Cwj+t6jqJIqPqtvHUspr9skIO7ZqNP2&#10;flzE0KA5k7RHvP6ObTH1dNkj8z+Uv+cjPNFlBoNhB5Y/JqfzGIUju9U1GXUtZtYLk0HJLOA28EpB&#10;/ZkkKV2PLPSeyv8AgdSMfGyzEq34a2+P4DxnaPt52fotRHBUpkkCxQjv7zZ+T5ybU9R/JK+uvJ/n&#10;LyfZ6VoPle/ktr3zV5emmvrUTRXSu9xfx3CLdL6pjTlM3Pbds5fXaWObUZMUcl5Ykx4ZCrrb0Ebe&#10;YGz2mHKM+OOSP8QB38011pbLzKmieUbHUYp7HzNA9zrOr2kiyLH5esF9G9uFZahhcgyW6Ff25Kjc&#10;ZhYxLDxZZDePIH/VJbxH+btI+QcjzRMVrbebPM11e3lu0Hlzydcm30uxi5JA+qxx+lJQ/V5omj0+&#10;GlsnxCkvrMN8xyfy+IAH1zG568PPvBuZ9R/o8IZiFBCfmzLpQ/LTzYtuEMltb29yircO7A291DLX&#10;iLtl2494sn2XM/moX1JHLvBH839K8Nbs2/PnWl1H8v5tKVgia/reh2MhJG8c2pQO4+NlX7KHqQPE&#10;jNf2JPh1N/zYzPyiWAxFdJqzOzs8rqyO8iThijAqOJblLyKsoIVjICQPgn5xlZMp8Qn8fq5/Dnzh&#10;Uri2jFTAP0nLafmLfKyPCmr+S5lNBxjFxod8lzGI0Yl46JcEmNieP7BKFTmaTx6QH+blHyyRMfju&#10;OfXrvaeFBaVciDzD+ZFmCzRjzZeTJEO6XdvBcUJPQHmSfEVr8PLDlleHDL/ax9hI/H66ZcKWfmDq&#10;J0i18uec0q8/kfX7DU5jHXilm8n1W7WvesU5r/m8l3Zw8WU8HTJCUf8AOrij9o/HKMZBmmpazqv5&#10;w3Oo+XfKd42lflzYStb6/wCeY41kn1OZDR7XSfVVlVV6PcUNOieOdn7DewE9VWq1dxj0j1+P4oeZ&#10;5ece3v8AwQMPs9HwMIGTVSFiP8OMdJTrv/hj157B6r5P/J/8pvIXlgazqegJY6I07WmmadaxRTan&#10;q9zGoMha5uFcqkdRzkau5oornp3b3b2h9msAqA4pchVk+8n7Sdh8g+O9h9jdq+2+oln1upyeHE9J&#10;GMfdGMfTEe4WfgSu/wCVUfkB+b10fL0P5dr5V81Tq7eXbuWdZ47yZFLi3eaKOCWKRwDwZTSu2cn2&#10;N7faTtfUDT6rTxjx8jt8rAib+97jXexGv7G0xz9la7NGUBfDKcpxPvhPjjXmOXdTC/KH/OPflTUd&#10;Zj0C787+ePLtvfpJa6aYdZZora94gW4lW6imPAsoQioI232zrdd7FdlmPiRxbjc+Y61s8j2F/wAF&#10;ftqeYYNTLEeIGMZGHDwz/h4uEgEXseXNAeW/+cafIVj5ltNL84WmseY7Py2bx73SNZ1K5kgjS0jm&#10;uJoxFE0KgMwboO+S1vYXZmg0WbUwx2RAysnuG3d5I7J/4IHtL2n2xg0WXLHGJZRGUYQjHkfULPEe&#10;nenPlT/nE/8ALvzz+WnmKbyzpo8k/mrcXEn/ACqvzVZXdxarBqGnwxSfV5R6vErdNN6RYqSOoPj5&#10;l7H6fN2pos+XOfEHEIgEeVn4PvHtJ7Qw7N7RwacmozBJ5b7gDzvfbv5PFPLFxr+q/lffT/mfd/4r&#10;8jDU28mfml9chFprvkzXTIYoV1NU+GW0mkA9G7ADRyfDINuWYHansucEfzmg2nj3Mfdzofo5EbOx&#10;h2nHxhhnsZbwPSY8vPy+SN0m81Dyxqr+RvOt0DrloGl0HX5qJHrtmBwimRj8JnjUlZo61JPIVG+c&#10;xljDUQ8fAPSfqj/qcuo/qn+E/B2nFdNeUfOeh+SYfNVtrl8ttNoHnZL7R9NQeteXlvrlurPFaWyf&#10;vJmrJI1FU9N/HJazRZNUYGAsSxUTyETA85HkOQTIp9+Vvka18hwa1+Y/naVvL2nWb6lceUtA1J0/&#10;513Sr6dp5ROU5L9Yl5BSFrxWkYqzNlHaeuOrMdNg9ZPCJSH+UnEUK/oj7efJiE11n8xPOmtX0Gn+&#10;X4rjywt5ALnT9EtbCPUvM1xauaJd3EVzJHZaXC/7BuWZz/KD8OV4dDp8UTLIROjRkSY4gf5oIueS&#10;Q68O3mm0lvrLz1p0mlSax5t88eUZ9XvYrDT/ADO2u6brNnBfXB42qahpkdnBGIpZKR1jJAJAJFa5&#10;bDPp58XhwxT4QSY8EoExHPhnxE2Bvuiir+WPK/lL8x7PUdd84eULPTfPWlare6F5u1LRbi509L27&#10;sHCPOptpYyySgqwD1IJIrtles1+bQyEMOQnFKIlESqVCXTcHcctmcbSvVPMqeW7vUfy8/JXS9P8A&#10;KAtpFPn3z1DAs0ttIwDfV4Wl5m4ugp5M8pZYhtQuQMtwY5ZojU62Rnf0Qvn/AEjX0x6ACuL3LLdg&#10;Pl78s/JnmLSL7XvNDaxdeZ7rzjqdvaef5dRuf0xb2OmQzDms3qcarJbM5otK7Ci0zO1PbOfBkGPH&#10;w8IxxPBQ4DKZHT3SCiFh6r+Xv5iX/wCbX5CeaND8zs155mi0jUND1aeQBXuy9oZLK6YLVeU0UkbN&#10;TblyzX9pYY9ndowlDaBlGQ8t6kPgQfgxELGyK8i+b4Na8meVtUSEzPd6XaSyTXczScJTCof4yZJI&#10;6MD/ACrlmt/c6icD0keXv+AP2liMdpdqmtweYtauI72/itPJP5eSJqfmm6cKlvc6xDGbq1tpFDP6&#10;kdhGhvLj4iGKxR9TTMvDIY4Ch+8y7RHUR5E+RmfRHbvLGUCAkP5W6vrWi+eidRH1XQvzpjvdb0zy&#10;3NyT9G32nJCyK6rHOjz3Fm6tM5jLNKpbauet+wPaY8SejuxEbHz61yoc9r5APin/AAZuwhl7Ohr4&#10;j14ZCMufqhM91TFxnVExO0jVPq/X7yS1/LLXAGdG1bXdNs5Y3Egb04Ip7hhWT4iOQXso8AMH/BTz&#10;GGhhAfxSH6/0PO/8BfDxZdRk3sUBd9x79+vcB5PApJSdqbdM8HAfoOMKLNpGNn+XFspqp13zBNOV&#10;8Y9Pt44UP/B3T5nZD4eigP5+SR+EIiI+2RXDDiyZJfzYxH+mlZ+yIf/S7ZoZm8w+UNVfzU/6P0jy&#10;3E6eWPN0pPrRXK1ePSol+1co56Ku8P26haqfTslYssfD3lL6o9K/n/0f99y5vyFpRLW6LL+bPDjw&#10;2MeU/UJbkYR1yCXcN8X1WI7HqvlmS/17yLr35j+arQ2PmHTdFu9L0LX/AFFjm1+3uFWxd54D8UjW&#10;vrKv1gbNUK1WWucF/wAEXUx0PZGpx4jcZRoj+YZGhR6cX83pzD7H/wAB3R5e1u1dNrtXHhy47EZ3&#10;R1EIxomUecjj2Hij6rEZWRaB8mn6t5G1WZDSa/16CMR/78S0tXcr989f86HgP+A5ph4epy+cY/IX&#10;+l9R/wCDjqjHHpcQPWUq762YN56/Lu185PbeYNE1iTyr5x0v02t9biT1I7qGBi8cGo2tVW4jjYkr&#10;U80NSjDevp/bHYGDtGNTFT6S/H4+58y9k/bnVdhnhH7zBdyxnYi+Zgf4Zd/8J697yS8vfzK0x4rD&#10;zR+VGq6qkLENrPk+eHUbK4BNA6QzPFPDWlSHViOla755rqfYzW4JngHEO8fj9D7jovbvsXXQEvzA&#10;xk845LiR8d4n3goHzNrX5jWo/Q0H5fN+X1rPY/WLnWvOaQmeG1lVuTppkTyMSVBNZmFR12pnMdoS&#10;h2fMQzWch5QHPys9N/i9dpZYcsPEhPjHSuXz/Up/84dflxHr/m/y5qGotPqC61e/X1vL6jTQ+X9M&#10;rJbQ+EccgQHgtFAZQBsMjjie0e1cOn24cZuQHLij6pe/eo2x7Z1n5fTTnyNUPfL8W/QXzX5iXU9Y&#10;vdURnUm4LwsWVRSM/DQMR0AHTPftPgMYCPk/KfanaAzZpZBfPb4cub5s/wCcjtFsrzz/AOYUlRX0&#10;vzvpVrfuBurR39qI5SO32lbPnX2wwy0fa05R2PpkPfy++L9Pey2pGp7PxzG+37R9hfBvlE+ZfJXl&#10;K91jyiBPNbRSaB5v0p0eWWxudMuJAl/ZqoZzGrsLmW3UUdqON6gy1ObHqM4x5jQNTgeViYHol5/w&#10;Rn05PRiN7no928o3VlH5d0dPLl5aXmlJbL9Tv7cQSSTV3aSR0kilMjsSz8xy5E13zSa0TOWXiAiV&#10;7jfby5EV3VsyErO6XfmTeXtx5A85wXN7dOp0e6IjZrnhVULCodJF6j+YZHswAavEQB9Q7u/3j7my&#10;gln5g+e9G1j/AAPp+i3cvmSbSNYtNW8yWuhJLfzWsNtaylDL9VSYIWmdFHIdftClcs7L7K1ERnyS&#10;iYx4DESltHeQHM10/YxlOIIiSLPTqfcn+kz+fde+py+Xvyw1pbO8laKw1DWrmw0CCVrcJUJ9buAU&#10;ZPUA2FFr8PwEx5uOyvYzV9p4zkwyjOINEx9VHqL2v9PX1ep0na/tX2X2Rkji1meOOcxcRK7I5Xyr&#10;7UP5u8ufmt5Y8z+WbjzH+UeuaaNNh1KGdrSXT9QE1jqFq0Km1e2uSHUScGKCqrvxIB4Dax9gO0hg&#10;yCAE+LhOx5SjK9x31Yvmeve67J/wQOw8OQY8uoGOR3HEJRBHeJEcJHuLD7bzDqVprvmu8ufJPnFj&#10;rdzZTWttHolwXLRWEEE3Iii7yxUX46HZvhoDmJk9iu1DDHj8I3ESB59ZEjp3Hf5bubH2x7ElHiGs&#10;w1/Xj+t61+X/AOWvmz839Qax87aTP+Xf5X2drLf+bLaWWI6zfWUC8mtY1j5JaJMSEZyTIQSEVAaZ&#10;1HYf/A9np5DPqj6rHDHz7z7vxZ3eQ7X/AOCjoIylh0J8UxiZSn/k4RiO8/XInYAbefR7rp+nQzXF&#10;lo3l7To9Mt5pY7PRdFtVVIbdHYJDDGo6KoIHiep3z2THjjhxiIFRiPufmDU6nN2jqpZJEyyZZXv1&#10;Mj+A8c/5yn/NCHyhpOpHRbkFPLsSeWPJrGhD3NWNxeU6El/UlPyUZ85dsak+0Pbcr3xQJH+bHn/p&#10;pbe5+u/ZLsaPZegxYAN6uXmS+bv+ccPzI83rruq+UvNF9qCeZ9BkTVtFk1MSLewyRSK0sUnqgSfC&#10;zJIoboCe1MxvaXs4aKWPU4I8BiRdbURvE18KL0OSEJw23iR8COr9KfPYhudS0/zTpqiLTfO1jFrV&#10;sqbCKeT4buIU6FJ1b7xn0B7O9pR7Q0OPMOsR+P0fB+RfbbsqXZvaeSI+mR4h+n7d/imGq69put+U&#10;PMnmi7m+rebtM0Z9J1BOPw363xS0hugRsJFR2V69djnPe3ec6HsfPEfTMcI8jI0R7uoez/4Gkcfa&#10;3bWDPLbNiBM/6YAqM/6w5S79iv0CNtH8k+R0ikMc0ltLqvw7NHLNeM0bA9jwjQjML/gc6QYux4Ej&#10;6zKXzNfcHO/4KevM+2SAf7uMa8iDf7Xk/wCbNrpPk7zPJ/zkMdJXU/y18/Wy+Rf+cu/JccfOKSxu&#10;2NrZeYRGBTmpA5sNww8XY5na/THRZ+MfRLn+PLkfJ6X2Y7XHb2g/LyNZ8RuJ6iQJqv63DxDuPueX&#10;2/k3Srf9O/kh+YcFp54HkZoJ/LWrXoEw1by3eqZNF1WCUGpJh/cu6NUPGd988Q9q9Dl7G15y6cmE&#10;Mm4I7+se7z7n1DsjWHWaeMztLlIf0hz/AFjyKd+Vfy5/L/yTdSX/AJX8pWWl6jKOL6nR57rj04rP&#10;O0kir7KQM5jVdrarVDhyzMh3ch8hQdnwJZ50H6c86/lz5cvoluNI5anr8unyGkd5e6VHD9SikB2Z&#10;Uecy0PdQe2XaLIcWmzZI7S9ML/mxmTxH4gV8WXCifyzmsR5Ti1T6xHJrurO1755u5XX6z+lm/wB6&#10;o7qu6GBv3ao1AiKoG2Q7V4/HMK9EdoDpwfw8PfxcyepKAAxHz5540jUrGN7Z21HypoGpWl75g1e2&#10;HqR3t3ZzLLZaPpzDa5uLi5SMN6dVRQQTyNBlaDRZYS32yTiREH+GMhUsk/5sYxur3J8lNJVdahr3&#10;5c/lvaQMkL/mT521C5aysmI9Ma3q8sl1KWbesdmhJdulI/fLIY8ev1hO/gYoiz/tcAIj4zPL3suQ&#10;80h0HTLfy1oEdgkzudOikvLm+uDSaaV6y3M0zGvxtJyZifsmtanMrUZZZ8vFXPahyHSIHlWw72QA&#10;pKdU9fRvyS0iCE+hfX3lx2hIolL3zRcJbIaEgCi3UxpXt1yzFWXtKRO4E/8AY4hf+9iv8LJfyxhO&#10;ifmdr+hAFbLXfLWm6hax0pWTSpDYy0DEt/dSR9Sf9ZhQ5j9qy8bRQydYzkPhMcQ+0H9QQGC+VZtW&#10;0by9qHlXSUFx5l0rzVqflXytpzAsrXT3UkkA6HhHHFJ6r8vh4Kds2epjjy5Rmn9Escckj5UAfeSR&#10;Q62WAhZ5si17Q7KOHQvy00i4+t6TpkZ1fzjrLA8r6FLj1ZJJQQVLapfxVK/8s8Ip8L5DTZ7MtTMV&#10;I+mI7jVAD/hcD/p5d4SYksyvYUuPzI/KOK2Ks9vd6vevClSy2yaXLE5IV46LUoDVgN987P8A4G/r&#10;7SJHSJv7Xzr/AIK+QYvZzU314B/s4+Y+8Dve9ebljt/yz0ZFPH9I+Z7mWFP3W6W1miMwMI4kBpKf&#10;aY175uv+C1lHBhh1snr3Hv8Ae8F/wDcHDp82T+Ez2+noB/N2+2XveJ0r99c8Ut9+q93peuWTXGje&#10;S9DiQh9O8sXOr3C/5c73Ook/8ikTNprYcX5fCP4cUpn3njyfcA0aY8OLLM/xZBH5cMPvt//T9Bmy&#10;S1sNK85/mhGZ9Jt4vq35c/ltb1tzqKxmnqFE3htOe8klOczVC1rXPR4ZCbxafaR3nPnw/rl3DlF+&#10;VM+nGPh1naYvHG46fTj0+IAedD6MV7yl9WQ8u9leovqr+XvO2tebtTSTznqCaPpknlq1jWO10PT5&#10;JnuYLIKu0T0tQfRX7C05nmxp5Z/wWNTHF2KMWIeieQCzzmRuZeY8+vTZ90/4CekzZ+3M2p1cwdRH&#10;EAcYFRwY5H0Y/wCjLb6B9I+r1E0vpcYtfJXliBo/i1O71K+DV6jnFbIDvsT9XbifY5V/wJdMcfZM&#10;sn8/IT8B6f0Ob/wbNWMnamHD/Nx/bI3X6lrcw/JDSQdQdgT3NB49D4HcbGmeoAvjJBuxz/H4Pcd+&#10;tM28owWUT3/mXW29Py55TgOo6vXYlkp6UC+LStRad/cEEajtvtLHoNNPLM0AD+P0DzL1nsj2NPtP&#10;WwgB6QQT7+g/Sf6I67V4T/OrzJrH5g6s+nzzFNY/MnUXTUHQ/wC8ulwgSXfDwVIQsK/6wz5rxayW&#10;o1OXXZtzH1Af0jtjj8Pui/Wek0kcEI4ocoj7e99f/kDp1t5a8o+ePOzRrbB44PK/ltQQlOYEtwIz&#10;24xhBt4Z2/8AwNOzjmy5NTLfer/2Uvt4Xz7/AIJXag0mk8O95fedh9nEVS9v7eaVudaE1qW3J+hC&#10;M9zhEgPzPnyxkd/x9iSfnTapqPk38sPNcRLNBDe+XL1mFG5WknrQVqB+w7Z4Z/wUdFwanHm77H++&#10;H++fpb/gTa8ajs3w/wCb+g8P3cL4m0R20X8y/OGjE8bXzNZ2vmPTh0/fR0tLwD3JVGOcDqB42ixz&#10;6wJgfd9Uf0h9UBMS+jNB/IDyl+YPlg+b/KPmLVvy+82aTcmx866ZpC29xp2oervb372FyrRJK6ji&#10;7oByK1O9SfRPZjs/R9u6OMc+2TH6SRzIH0nv3HnzBfPvav2h1vYWTixwjlxz3HFdxvYix0B6HpIU&#10;Qj7P/nF/yIZRc+cbrV/PD27D4dbu1SyDf8wlkttBXwDcz7HO97P9lOztHvCHEfP8W+Wdp/8ABI7b&#10;1YMYSjp4/wBAer/Tyuj7t/J7VYaXoGieVvNPl3y3ptro2mtoF8ILOwgjtYR6CicUjjVQd4tyRlHt&#10;rpQexNREAACF0PI24vsD2jOftDgnknKcpEjikSTuPPf7njmqXrWv5e+WrncquvarbnemzW9lJ/XN&#10;V/wF/XoM8O7JfzAav+Wkch0+q0eQdYzB+YKceTPzF0++gTyN5znc+VtRemnaox5y6NeNslxCTv6R&#10;O0idCu/XPVdX2fKP73F9Y5j+cO4+fcXxLsP2oxZgNDrSfAmfTLmcM+k4/wBH+fHlW6Q+ZP0l5P16&#10;/wDL2twtDfadJxdlb93KjbxzRt3R1oQctwRjqMYnA7H8U4XaebL2Xqp6bURqUD8COkgesSNw9DvN&#10;ZXyf+XNhFdfuda/MWRb17dtpIdGtW/clh1AuJasPFRmBHB4+oNfTj2/zjz+Qelz9pjs3sqHHtk1R&#10;4q6jDH6b/ry3HeAl/lDWLew0/wAzed1kCjy5Z/V9HP8ANquoh4bYAVO8aCSX/Y5zXt32n/JXZmSV&#10;1OY4Y+8/i/g9X/wKez49tdqjKBePD6j7zyH3/Y+TvL/lC3/O/wD5yW8jeRdQQ3fkr8sLSTzb+YBN&#10;SjJCUlW3kO/963oxn2dvDPJPYXssyj4h/jP2R/XJ+pu3e0h2fop5eRqh8ufwFph/zmtZv5L/ADt/&#10;Lb/nInTrX09M88wtp/m5YV4r9e0z/Rp1YAmjS2UkZp/NG3hnV+1nZPiwlj/nDb+sNx+O50PsB2yN&#10;fojE84k7eRP6Dz831f5H1FPOv5cal5ctJPrmseUWfzF5XWP4mu9NuFBvYYgKlivwzKB13zWf8C7t&#10;vw5y0OU11jfv3Hwl/uvJ5D/gtez09RpPzeKNzx7kDmRW/wBg+ca6sWuNQSXyBqE0B9Q61rlraRU7&#10;pZwS3EgH+zmjzZ/8GLUHDo8ODrOd/wClH6y6X/ln6EdTn1WrHKIEAff6i9v852b+Xp7HRbiJoG0v&#10;S9OtolpXkI7SIlge4LA52ns1pBp+z8OIfwwAPv6/a8h7eaw5O1c85WOKW3uoUWPeX9d0gfWrLW7K&#10;LWfKvmW2n0nzXos684rrTbpisyFa9aEFT1Bza67QjPjMCN+nvdF7O+0R7N1UM8DtdH+rf3jmP2vm&#10;nzPoWoeQtQf8vzJN5i81/wDOP+nzeYvyj1QHnc+cfyl1A+pe6YjUrNdaQR6sY3JERCihOeVdv9kD&#10;X6WemltOG8SfL9XI+T9T9l6+EjDU4yDjzVxVyE+kvdMfe9P0rUNI1rTNP1jSLiPUNK1S3jutOvoj&#10;ySaGVQyOp9wfo6Z4RlwSxSMJipA0Q9dxpN5u8oWXmyys4xd3Oiazo9yL3y75isuP1ixugpT1EDDi&#10;6spKujfC6mh8cyNHqjp5HYSjIVKJ5SH43B6FPE8yu/IX5l6lN6msH8s9YvhRD5muvL9y95Kq7K0k&#10;HrekWA7cuP0Zs4a/SYxUBmiP5omOH4GrSCGXeXPy4i0/UrPXvNGuXfnbzHp6mPRpriGK00/TFccS&#10;NP0+ACGEkbczyem3IDMPU9o8cDjxQGOB50SZS/rSO593JbDyWa5j8/eeNX83gmXQPKqz6F5HAoUl&#10;eNv9yeoJXbk0sfpxn+SMt0I5baOP8np44eUp1Kfl/Mh8jZ85V7kG13nJvR8n+ZbyGq3H6OuI4vT7&#10;SzRmNQvQ7k8h32djuwGOiheeAPLiH2b/AI+A6MxJMvP1pHFq/kfyvErejZ6nbySRopNIPLunh16K&#10;1B9ZvoxUilRvlPZwJhly9TE/PJL/AImBSDQRsnPRfzG/KnXp7YW1rfXt/wCVZpJKcv8AcnaGeAEb&#10;gfvrVRSppy22IyPB4mkz47sgRn/pTR+yR+TIlKE0jSfLv54fnBqeozy2n+4W18x2d8aLDp+nXtuY&#10;dZu4T2nc2awrTf4q+OTOTJm7O08I0fUYV1lKJvHE/wBEcXEfcgS3SbQxfT6DrnmG6t/qer+beOqX&#10;VlQj6rAaw2NmqnoLe1SOIgdwT3yzUgDLDGDcYem+885S/wA6VlkZABH/AJeD9O/ndqaLbtdXPlby&#10;lDDYkIX5S6xeK9RSJ6ELEFBqnU/Guesf8CzTCAy5jt+KPXy8/c+I/wDBy1GQ9nafTwF+Ll/3ETXQ&#10;9Zd8P64e4/mlrKSa3beWre4NxYeTIDpqylmf1LwtzvZeTu7GsxKirHZRvnD+2/a57S7SnX0Q9I/T&#10;+r4PXexXYkeyOy8WE7yoGR33J3O5JPzJ7reYtKAjEdQtRnGEPcwOwfTul6ImofmB5j0tgKaH5Sj0&#10;lF/5eJNOttOA/wCDnbOtwabxe1MkP9Tw8HxMI4vvk6nNn8Ps/HL+fk4v9lLJ90X/1PSF95ibzHLp&#10;/wCa2m2Qm81fl0bey88eW5K1k06H/RrXUrYGpi4oRFJx/upOEopXPQ8eHwonTyPoybxP9LmYnv7x&#10;3iw/LefXnWzj2rjjefS1HNjPXGPRDLD+bQqMq+ifDMc1F9Hi0fyPqd3Z3j6rpHmvzLBe6JrMxrNc&#10;W8NpMWWY1NJYpJykoP7YJ6EHPG/+DTqzLTaXERREpWO6h08je3k+/wD/ACz52XHBk12ohIzx5OAw&#10;mecgbJEv6cT6Zj+cD0osk1qRrS28o2JI9O08uWXIDYxyXbyXZ5ez+qDXs1PHOx/4H2n8HsLTjqY8&#10;XzNvGf8ABY1hy+0effaIjH3bfcfsKI04/pApEPjudljAG8lPhFP8rsRnWT9PueM0/wC+odfv/ap/&#10;nJrS+XtH0r8rtPkU3KtHqvnWWP8Abu3Fba2JHURKQxHStDnhP/BI7f8AHyjSYztGjL/ex/3x+Hc/&#10;Tf8AwN/Z0dn6Txpj1S/BP+9HxPV8Y+WCNb1zzD5zko1mpbQ/LTdR9UtHJup1/wCM9wCAe6ouefa0&#10;+Dihg6/XL+tIekf5sftJfT8caFv0KurFfKvkHyF5KMyQXkdi2ta7Exi/3q1E+qAwcg1RCFz6D9iu&#10;zfyXZ8ARuRZ953P318H5n/4JXaw1eu8OMto+73Dn7r+LBpLTmQYLxTvulIiCfcqxzsxOuYfLZYb5&#10;S+79BR2v2Mmpfkv5vs5pI57nytrFhrVuqGrLFP8A6LNt/ss84/4Jel8bQeIB9BB+2j9kn2X/AID2&#10;sOLUTwSN3+kfri+BfzAK6Nqnknzt9mPQ9TGm6vJ/y4aqBA5PskvBs8Z7M/ewy6f+dHiH9aG/2iw/&#10;Q0zRB6Pqz8k/N0XlHzxbQ6jN6WheZUOka2xNFRZjSGavb05Kb9gTmw9ke1/5P10TI1DJ6Zf70/A/&#10;YS6T2l7KHaGhnAD1R9Q/SPiPtp7t5osL2y1W6sL+X1ZrJ2jJJNAvVCoNdmFDn0lgmDEEdX5J7S08&#10;4ZjCZsx/A+aR6JJHNqstgiGdr3TtQtXmAPEerZTKop0BqRtmv9osJzdmaiPfjl9znex2ojh7b0pG&#10;/wC8Av3vOtD1+y0z8u3ttd0iLXvLV75mSHXNPZQJ1jmsSRNaTU5QzRmKqkGh+ywIOeC+x/tHn7F0&#10;/jYuXigSHfEw/Y/Rft57NaPt3/B9VASiYGj1ib5g9Du8i87+VpPKOsi0gu/0pomp26ah5Z1tV4pe&#10;2E9fSlp+ywoUdf2XDDPqfsntXF2lpoZ8RsSD8F+1nszm9n9fPSZeQ3if50eh/QfN6Hpf5taFeaNo&#10;tj+YPkCDzzqnlWIQeXdYe8ktHa3Q1jt70IreuiHpXtse5NeTs7JGcjgyGAnzFXv3x7i7bTe12lya&#10;fHDtHSDUzwisczIxPCOUclA8cR0vpt3l5t5t816z5z12+8w61IGu7wgJDEvGGCGMcYoIU/ZSNRQD&#10;+OZ+m08NPjEIch9vmXle2O18/auplqM59Uug2EQOUYjpEDYMw8/X1v5C8j6F5dvZfSbSbKXzZ5yH&#10;Qrd3sKtbwN7w2qoKdmkbPnT/AIJ3a57S7Sho8W4x7f50v1c/i/Z//Aa9mD2R2NHJMVkz+s/HkPgK&#10;+NrP+cR/LlzoH5Qa9+ZWuIU82/n7rUmo+rsJIdC06SRLUKTuoluPVdT04oGr8FD3Hst2dHBiBA2i&#10;KH3fj3+bR/wU+2hxR0cT7/v/AEDfpwyN+mj1r8yvy/0385vy+1/8sdWuoNPvdeMeq+StZnHGKx8w&#10;2YIj513WK5RireCs7Hdc3Xa2h/M4TXOP4/Y8b7Fe0X8la4cZ9GTn09X8Q8r2kPO7fBX5IfmT5j/L&#10;LzAv5d+a5p/Jf5ieQL9rTSRe/u2rGSDaOW+ElakKDtJGRxrnhfbnZufRan83p7BBs1zjLvrrGXX4&#10;3sX6SyDHq8NipRkPmPx8i+/NUvtM82eZvymhi0G28tQ67MNd8y6bbMRbGe7vAlzcKG/u1eGz58ei&#10;g5PtztPP29q+z4ZBuRHb3z/SI37i6H2f7G0nYGi12TABCJlKcjyHFwiz3D4bdaTqz8weafPN9+YH&#10;5Uee7mLUfzd/Kq5fXvKurQIETzT5H1SZpbO8t1B4lrVZBHJStCo6ljnsfZGtODPLFk2v8A/oL5Z7&#10;d+z8O0ez8et0g4iB03v+dH/fx7xY6vMrCekNkoYMGhA5eNSjA52cxuX5808xwwHl+pHebPLPmD8z&#10;fKej3Xka8Gn/AJ2fkvOfNP5K6qPt3YjNdQ0SUk/Glyg+BDsTVT8JOcn7QaA7Z4fUDv8Ajz6vt3/A&#10;v9qI+rs/UG8cx6fd1+MecfK+4PE/0nLpHl7SPzq/KPy42pflH+YE8v8AjH8qoXEN55R80xn/AHKW&#10;dh6lFWN5KyrA/EEGsZXpnn/a/sRDt3H4+kNZwN4/zh+scu/usbD0zWe28PZ7VDTdqnhwyoQz0TEH&#10;pHLW4BG8Mgsc4zrh4ibR/nv+WEccX6X8xjyldzIJBpfmO3n0u5Cno3G4RVYHsyMynsc8r1Xsz2hp&#10;pmE8UrHdv+37HvtPq4anFHLhkJwkLEokSjIHqCNilN1/zkV+V6yC30fU7/zfdOwSK28vabd6gXY7&#10;BVdEEZ/4LLNN7Kdo5/pxEe/9Qs/Yyz6vFgF5ZxgP6UhH7yEXHc/nT+abp5c8meS4vy10rzEosh50&#10;833HC9ijuhwM9tptqXkDBWqpdhvvnZ9l/wDA11Ef32pNCO/D7t9+p+QeS1X/AAQ+xsOWOHHl8aci&#10;ABjHFHflczUevS3nunfktqOj/l/e38v5q+ZY5vLOoaZpelWGkLa6fYrDOly7UjEcrkg260Jffv2z&#10;Y+wnZ+j9pdTnGfFwiIBsG5EknmSPuDr/APgs+2mr9kOz8Wp0kMc55J8PrBIqif4TFgOr2vnnQ9PM&#10;UWqyeefLHr20ut6XeW6fpdLWC4inlazliMaTNSIHg4BNBQ51fbf/AAM4YYnNoiTKIPpPuI6c+fkf&#10;e8B7Ff8ALQOm7Rzx03auKOnnI1HJAnwrPITErMP61yj38I3ei6P5vtfOnn2XzD5bdNWsYNDieK8V&#10;SVhuNZvZ76aNjT4JEjjhjZWI3Xia54xl0x0un8PJ6Txcu8QAiPeLs35v0bxbBW/Ns3cXknUfMQuz&#10;PqflC4sPMFlHGuyfoq8juGAO1BwDDivTwHXI9lzhLOMdUJ3E/wCcCP1IJtPPz58mXnnGDQfPXlSG&#10;41drGz+reZPLVlIsU2s6BcyRXv1eNiKF0ljVwv7QLKDU74nYeuhppSwZSI2bjI7iGQAxv4gkX0SJ&#10;MEg/NP8ALSVbm7u/NdrYAyr6+mXavDfIwn5tG1oV9UOASCoU75mT7I1YoRgT5j6eXPi5UsiVf8lb&#10;+70n/nID8u9f1zy3eaD5W/MKK08u6HqmsW8UbXGq2EpurVxDIkksKyh+EZbgzEVrTPSPYfXw05z6&#10;UZBKcok7HkegvYHrfPmA+c/8EXsUdo4dLqKB/LZ4zIoH0H0yO4J2PCdq2BN7M1vo7hbu8W75fXBc&#10;Si85fa9UOedfflWueU5eLjlxc7N++3scdUK5EBE6XaNe6lpdmByN7e29uF8fUkVP45HBHxMsY95A&#10;+Zdhl9GMy7gfsD6o8palAnmP82Nedhxk8x6Pbwv29N/MEZP0enDnXdlZb1etz92TGPgc8R+h0naU&#10;RHDpMJ5yhP5jDI/rf//V69Ya3qVja2X5m6XDHBqfl+6TRPMcM6AWerwTxMoRkPwyM8IMdwg7cZOp&#10;Jz0rwoy/cS5SHEO+JH3b7xPwfkiGuy4gO08QAnin4eQH6M0SCK7pEwuOSI6cM+ZJeg+aNK0PS/JP&#10;lCXyy1zHoPm291PzFpWnXYYS2Ucy2tsbVi32xHJC4Vxs60bPnf8A4M+rnPUafFP6oRldddxR+Pd0&#10;frf/AIBXZ2n03Z2fPp7GLPMTiJXcARRhvz4ZA1L+IUU289wovme9travqaNbWOnXEB/aFtZwxNT6&#10;VI+ee0+z+H8v2dgxnpCP3Pg3tvnGp7b1WSPPxCD51snvkc2nl7S9a/MXWEEumeV046PatsbrU5RS&#10;GIf6pIY/f2zA9qu2odl6OeWXOuXeeg+J+y3e/wDA69nZ9q62Mv4Inn59T/mjf3mL4z/M3zLrEtjq&#10;V8lwZ/NnnG+Fhpcp6m+1BiDLTwhTlJ7Bc+Z9LI6zUyzZzY3nM+Q3r4moh+uceGOKEYQFAAAB6R+U&#10;Pkaz1XzT5H8jWkR/Q9rLBFdDwsrJfVnZj/lJG1T4nMnsjTy7T7RhGW/HLil7h6j+pxe19WNJpZz7&#10;ht7zsP1vo/zhqs+u+YNV1VbeNVublmhZUoViU8YVLLQmiAAb59R4IDHjEe4Pxv2nqJavUzy0Nzzr&#10;p039zC7mK+SjS2sqhtkP1iRVPvTkf1ZfGYdXlxT58J+Z/Wy78vrf9L3HmrynOkir5r8t6lYoHkMg&#10;M8cfrxEAjqGjzTe02kGr7PyY+dg/aP1vV/8AA91x0na8CbFjvvkRL7gXxD5o0RPM3lnXNBlHFtWs&#10;ZYEJ/YmK1jb/AGMgBz5g0eoOnzQyfzSD+v7H7DiROKX/AJfa43mTybomo3KlNQjg+pavEx+JLy0J&#10;gnVvfklfpyztTTjBqZxH0k2P6stwuI2Pc++dP1f/AB3+XugeZ2b1tY0UDQvNBr8RkhX/AEadv+Mi&#10;U7bnbPfPYjtn8/oo8RucfTL3jr8RR+b82/8ABM7B/KavxYD0S+4/qNx+SA8tNN/inQYyPSha+igZ&#10;Og4yN6ZBrXuegqflnX62Anp8ke+Mh9j5t2Nllj7QwS5COSP3j8ULL5M/Ni58y6B+TGueZfLltJdn&#10;yF5x0TUtet1+x+j54L+xm9YDf0y8kak/skhu2fOHsppIavSanBMcjA31B9Qv4P2L2lKI1WLi/jjI&#10;e8+mX62c/lzq+mfnD5Fs/K1pcCS7uUl1T8sbyQgMl4wrd6RIT9kXBQ8R2mX/AC87P/gee0eTsjWy&#10;7P1J9Mjt3A+XkeY+Pe+P/wDBb9go9u9nnNhj+/wgmPmP5vx++jyt5M3qxO8ciNHJGxWSNxRlZTQq&#10;QehBz6LErfiCWMxJBFEM+/LjSLbVfMQv9ZQv5c8rW8mueYl6B7e0oUg+dxKUiH+tml9ou14dl6HJ&#10;qJH6Qa9/R7P/AIH/ALNHt7tjDp6uAPFP+rHn89h8Xjn5xXfmP81fNXln8tNOn5+b/wA6vMMceoTj&#10;7NvZtMHnlP8ALHGN/AIjZ8yezenydoa6Wpybm7/zpfqH6H9AIzhotPKR2jAfd0foBq8Om6Y9joeg&#10;QiLy15csbbRPLdiFpwstPRLZE47As/AMf5nIU7I5P0Lo8IxYhEbV+Px8+ofk72g7RnrtbkzSNiR2&#10;9119p38zwxO0ZFLZofVhntiwYxgXFo5JYMpB5AnqQ3Unq3x9qZkA0b+H4/Hc6jJDiiY924/T8+fn&#10;6+jGPzJ/Kb8rP+chbGL/AJWVa3GjecrCFbbTvzH0oRpeiKNPgivo2BS5RSCfiFVJ4qwoc0XaPY0M&#10;xuOxfSfZX2/z6KPBlNjz5cuvce+Q6mqNJRBocXkjWNZ0K11CTVLb8qvJbaNZ6rKCHlktNNTT1lKl&#10;n4l7i4LU5GhPXPK+xMA1ftfCAHpw/wC8jX+6JfT/AG47SOj9jNVqPpllga9+U7fYQxqzv/NHmLy1&#10;5c85+R4/X/PH/nGxZdY8m21aHzF5UfbVtAmpu/7skxDtsF33z132o7MOOQ1OMczv7/2/f73xj/gM&#10;e2MdThl2TqzyHpP9Hof+SZNf1D/Rek+YP8M+YtI8q/mn+X0guPIP5lWR1XQ4wAGsp/gW6sJFH2Xg&#10;kDAjsaj9nMzsnXjVYdzuPt8/0F5/269mZdja48IrHMkgdIna4jy/ij5GujFrTVtQ0OSDU9Ml+raj&#10;pBlu7KYfFwmgqU27iubWWOOT0y5HY/F4rFq8ukIy4jU4XIHulHkv84a35S/JzzRqv503+hz6l/zj&#10;p+e7my/PDyjZRGZtC832ima01KCJCtFvivFuJHxNUmpUZwWYZOy9TxA0D1/T8eR836c7OyaX207J&#10;GLJESkNjE+RBMSf6O0onu+KfeW9H1G0k1T/nIr86NAtJPzU/MfTDY/lT+W17FHcWvknyoqlraMwS&#10;KyLcSJ8b/D9qq7VcC3svQS1mU5MnLz+73nq4Ptp7UYvZ/RjS6Q1KjVbbgVx/1Y1UByJHcGO2N0Yz&#10;CIkWA3LyTusaiNeXxAkKoAG47DO2MBEUNgNn50GoyZpicyZSkSSTub3evflloy317Z65qN7FpWja&#10;NdRQNfSsEE980pSzsoeX2nlcKKDcA5p+19VHDilHrIH7ub3nsT2Pl12qhlG0MUgSfOJ2iPlv3B8/&#10;TUk/LHzITsreZNGFe1RbX5/jnlv/AAFdtRqj/Rj95fSv+WlBfZOlH+2/70vKWjRQCH6V67dN+2fQ&#10;QkX40OMU8p1ESflrrl75r0ZBF5N8xzRt5706CPkbWahVdRjUCpQ8qSqP9YZ5D/wQvY4aiB1mAbjm&#10;P0+49e478iX60/4Cf/BNGrhDsTXz/exFYJk/XEf5KRP8cf8AJn+KPp5gX2S4j0nzBot1ZG4jvrPX&#10;bGWCObmHSSO5iaMOjD4SKNsyhvcZ4LE5MOQSqjE/cfxsafpPhZN+SGq3Or/lV5ImuWLXthYDSr/l&#10;9oT6bI9m4b3rDXMTtzCMetygcieIe6Xq/SwOxeo/omwku1v5NOtHvx9m+aGMzj5Slef45rxOYjwg&#10;mu6zXyR70j89eSrDz35cu9A1J5rNnkju9L1i2NLmwvrdvUtryBuzxOAfcVHfMrs7X5tBnjmx84/a&#10;O78dWE4xkCCLBFEdCDzDwVfN+q6z5n17QfOtrFp35iaX6dxr4gXhbamsgp+lbMf77uGHN1/Yclem&#10;dL2qYaiX5vEPRl3/AKs/4onu33ddHSywGIiSYdPId3w+56Z+W0K3P5g+S4nXlGusW00i/wCTAwmP&#10;4JmP2NDi1uH+sD8t/wBDndoz4dLOusSPnszDSbm4T8vPOOrITWbXdJMz9+Q+s3A/4YZs+xT/AK09&#10;o5ut4j/0tiXV9vEjtjszEORllB/5UZP1P//W9Bf6Jb6JoHnb8w9Mii0G1teP5X/lXbkxpfAUL3t3&#10;Q8lty45SSN8c7fCvwDPQxZkcWE+o/XPu8h59w5R978rz4IYcet7QgBiiD+X0w2E+/JPr4ZO8pH1Z&#10;TsPSGV61c+ZfMtx+WFp5oR11zV4UnmtXj9FYYtQ1CQW8UcQ2jjWBYwiAbLTPm/8A4KAx5u3sWnx/&#10;SIwj7zKW+/U95frz/gQz1I9nfzOrsZJynMiq4Yj6AI/wxEa4R0CL12w1DXPzC1OLT19W91TV5xaJ&#10;/MssrUqPALv8gffPofFKOLAL5RA+x+YdZhy6vtKfBvOeQ158RP4+HvSv859ftEudN/LzQ5AdF8mc&#10;lvpU6XOpyb3Epp14VKj35Z84/wDBA7fOv1ngRPoxHfzn/wAdHp99v1t7Bez0OytBE16pj/Y87/zj&#10;6vk+SbcDzB59vb8/HpfkOA6fYj9ltUvUD3Ug94YSkfsWbOVl+40gj/FlNn+pH6fnKz8A9wOd9z7H&#10;/IjTzpmk+evPEoCvHbxeXdIkPaa+Ie4YHb7MSjp453//AANezvEz5NQRtH0j/dS/3vzfMv8Agldq&#10;fl9EMYO8/wBPpH++PwZdfywzx8nispQNlMkZb8RG5/HPbRE+b875MkSOUT7x+wsans7VwzC2tyf5&#10;ULx1/wCFjP45aCe9wJY4VyHwsfoCM8k3Vpo3nby1qYiWM22owrN/pdyFEcp9J/gLujfC52O2OoiZ&#10;4pR8u4J7Jywwa7FkAoiYv1S5HY7WQdi+e/P2hny55483aGRxGm6tdRxD/isyF46f7Bhnyl2tp/y2&#10;sy4v5sz8rsfY/a3ZWXxtNjyd8R863eD+WVOg+ffOnlw/BZ6/HF5n0heg5yn6vfKvykVW+nLdX+/0&#10;mLL1heM/fD7LDmj0yPm+ufyJ8yQ6b5qufK2oziHRPPkH6Mndj8MV4KtZzb7Cknwf7LN97D9qnRa4&#10;QJ9OTb/O/h+e8fi8d7adlw7Q0MofxRsj3dflsfg9gh02XSfNmk290iJNp+rWyzkmoDrOvVmIC+w6&#10;+2fQwmJ4zXUPywNOdPq4CQ3jON+8H7PL7mL+RI9LWb83NJ12wGqeXtQH6O1zSZCBHcWlxdy2ssb8&#10;iB8SykL4PxboDnhP/A3xDJ2hq8XQxP2SL9Kf8EfXS0XZ+m1MecJxPzH4rzq9rfnXZWGpf840fnLr&#10;P5UazqUv+EtVuYtW/LzzS5MYeC4PKxu1c048woil/lmTem+W+1nYk4y8XGD4mPu5mI/TH9bv+y+0&#10;sfaejjmhR4hv7+v6/c+0tX0HTfzUKeYtM1bR/L3niWo846Nqlymn215Ko/46NpLJSPlL1mjqCHqy&#10;1DZ6D7Gf8EPTZtKMWtmI5IDmdrHfv+B7qfmj/gjf8CLPq9adX2XEHxDco8hf84e/qPj3pF5hv9D8&#10;meVrnyhpGtW2oRSyLqXn7zXCStpM1qCYLWB3Cs1vb1Z2cgc3NQKKucN/wQfbEdtZY6bS2cUT0/jl&#10;0rv/AF+59I/4Fv8AwPh7M6aUs9S1OWuKv4QOUR7nn/8AziRpUvm7zb+Zv/ORl9A8djpcbeTPywEn&#10;wlJLiKt3cIx2V47au/7LSsaHiRnS+xvY40+OIlzG5/rHn8tg7r/gjds/k9F4ED6p8/x06nyq6NU+&#10;n5JY2lWFyqJEeD1UhFAHEEKNwoUjYbhSY/tljnpoG1/j8f28n5onIE0eny7vlXTpG4fUSUZMzGKK&#10;6ifhNCxZUbqrKeMqNTY8WG9OwCrscgOdN85HhEwdx/ZIfA8/LYc0f5XiV/Mmm2jBjZ3EsUjb0K28&#10;beqTXxhMbD2AJ3JyrVZRjwymf4QT9n6XK7IwHNrceGO4nKIHuv74EEeVE8y8cvtQlvPKn5ieYX/3&#10;o826zaWKuf5JZpdRmAp4ejGM8k/4EeE6rtLVa2Xd9sySf0PsX/LQet/Kez+DRR28ScR8IC/vDz/y&#10;vr2q+TvMGk+Z9Fn9LUdIuFngrUK4Ao8b7CqupKn2Oe+58Mc+M45ci/IPZevzdmaqGqwmpwN+/vB8&#10;pDYvYdNuvLP5eeeY9Dab9G/844/85W3hvfKV1t6Xk78wjT6xan9mKK9YbDYc9tl5HPND4nZero8r&#10;+H9kuj9ixOl9tewhOJ9Qjd/xCv8AfYzse8e9Da/pGoaFfazpGqQm31DTpLm3uU6ioA3UnqpG4PcZ&#10;3GHLHJGMo8jT826/SZdJkyYsoqUeIH7OXkeYZb5K81WXl66u7LXNHg8zeV9YjjTWvLt3Gk0Er2ze&#10;vbSBJQU5RzBGrQ7DxpmFr9CNVCuRHI/j8W9D7L+0mTsXUmYswkKlEbdDRHcbO/8ARtI/N3mLU/NW&#10;qanrOqz+te3g5Mu/BE4zhY0HYKNvx7nMnTYI4YiMeQ/Y6jtjtHNr8082U3KXyAqVAeQCv5V8vXXm&#10;XVNNs45obG0tre7utc1ec8ILGygklaa5mdiAqovc98r1Wojp4SnLyrzNOT2J2Tm7U1OLBiG54rP8&#10;2PERf2gDvJAUvy/1O0/OXzl5c/MRhcaP/wA48flhq8uk/kFoD8o5fNnmYrLFceZbpdi8cP7z0a7D&#10;c7EMDw0zl1xyZjyjGR+Q5+7oH6Pl+T9mNPg0ENsmWcYHqbkb4f6x3lM9B8Hn0w/5BZr/AMIP/O06&#10;Vsem1nff1zmv+ArvPU+6Lz//AC0tt2bpP+Gn/cl5VSSvSgp0Ge/U/G/GVJ4S6srwh43Uq6sAQQRQ&#10;hgdiCOxw0CKYxySiRIWCDYI2II5EHvHR5nB5K8yeVLieb8uPM0Oi2F25ll8s6tbm7sY3JqTbOrLL&#10;CD/ICV9umec9u/8AA30faE/Exnwz3dPx8D5F+i/ZX/lobVaLBHB2rhOo4RQyQkI5CP6YkOGZ/pAx&#10;J62d2Vfl1ZfnZY3F75e0nzJ5N0Ww1O91TXJJJdPvb36uzQvd3CxhpYgFJiYgE7FjvTOU7R/4FMOA&#10;5s2W+CIG17iPLpzfR+x/+D32Z2trsOjw6XMJZZCNyMAB57GRLL/IHmj8+PMn5e+TvzFt7vyV5iHm&#10;+ymvYPJ9xDLpF0FivJ7TjHeevJGSfQ5AmPvT3zRYf+Bli1mn8XBMxPnv+j9Iew7e/wCCPoOxe0fy&#10;WqhPkDxRMTz/AKJMZbf0eI+T1XyR+Z+neb59S0K/0688oedtAVW8weStVQJdwI+yTxMo4zwP+zKm&#10;x7gZ5t252Fqux8vBnG3Q9D+38AvaaDW6ftDCM+nmJwlyI+6juD3ggEPOP+ch/L01x5atvzG0GKM+&#10;avy0c6nBJGAHutM/4/7NyACytHVwOxG3XD2Dq4nKdNkI8PLt7pfwy+ezliPDz6sg/Ki6hvvNWg6r&#10;aHnavYXupW0ldjGNMnnQ1+VMz+yIGGsAPOIn/sYyatdvh4e+UR85BnFgVT8lNcSnx3PmSA1/yYLN&#10;B+ubNr2PD/m2tfL+ljH+zg6Xt3L/AM3N2ZDzyn/pVkH6X//X9W30B0wQeZ/NbWmsfmNqlnZSaLoW&#10;oyRhLKH0lW2mltmIrtT0YOPEDdq9D3MZcX7vHYxgmyOvfv8AeX5tz4/AP5rVcM9ZOMTCEyKgK9Mj&#10;D/pnjqupvkyOP69/ytD8vLfXXuDqVnYaQ17cXiuJJrtYPXepcAsxnJSn83wjwz539ohHN7YwEqjA&#10;Tx1ew4QLFe87DvL9Y+yQy4PZCPFcsvhSMuZlxn6r8weY6eSfaNdjy/pGu+YdJhbWfO9zHJYeS9Es&#10;o3ubuETf31wYY1LcI6EqSNlFO+/r3tZr9TptFI6fHOczsOGJl6jyJofw8z5vjX/A/wCzdHm1wyan&#10;JCPOgZAS4OcqBO9nYd0bfGvmDUrzS9P1jUfqN1qWpWUU0q6ekTyXE9wtaR8QCxZn2O3jnzNhwnJm&#10;EJy4bluSeW+5N/i36l4vTty/H2MU8k2kOm+WrSzW6TUL9ZZpfMN3CwkDanK5kvAzLWjLIxWnUUAz&#10;K7Qmcmcyqo0OEf0BtH7N2HEeHk+5tLuF0X8r/I+k6LafpeGb6xqfmDULRkkgXUrrcWzTKHQSxQ0D&#10;IfiA6gZ7x7BabFi7OjwSjKR3lRB9R3INHmNh8H55/wCCbrc89WImEhAciQQO4USK/nH4sXvdV1Y8&#10;QdOMfPbhJGjj2+JY1I3987uEQ+T59Rk/mn5D76SG51S5RyJtJUua0CcuvzCsMvjAd7rsupmD6off&#10;+opYdRuvUQnR29QEeiWap5A/DQVUnfLBAd7iS1E7/u9+n42Xf85DR27/AJifpSJlS61vR9NvNY0+&#10;oE9pemAJLDcR/ajkoisVYA0Nc+Z/bfDDH2nPhINgXRuiNt/gAfi/a3sbqcuXs7HKcZRPcQRz3PPu&#10;JI+D5C89O1h5i8ga5p6G71XTr+W3vNJt/wB5dT6VeqIrqRIUq7pA/B2IFF75puzxx4s2OW0ZRBBP&#10;ITjvEE8gZCwO96qXTy+56lGsonjFuW9f1FFu0R+L1K/BxpvWtKZq4GVjhu72776U42aI60+9ZZ21&#10;6Dyb5h1aH9E+Zbn0LfzLol4v1e8iv7Z1RpfQl4PSUKGBp3GfS/s7rM2o0cJZYShOtwQRvyPMd+49&#10;78y+2Og0+HtG8WSEgZDlIE9COvdsfc8g0t+Ov/m2tFMRkmIJWqcxq8YQMTQAEFuXfjypvnlX/A2J&#10;Hb2oA5VO/wDT/ivN9T/4LAj/AKG4E1fFjq/d9387rw28v/PXyb5A/MnyRYeUfzG816P+XnmSH65q&#10;H5UecvMV3BZRrKGpeWU7zOpktpnBWUpX0pl9TrIqn1rt3TYcsb4oxmO8gX+NvhXcXzb/AIG3a/aO&#10;jyHH4OXJgkeYjKQibPUAi74v86Mr/vIvhrRPOH51eQzL5X1vyRP50ttJPoWup23qXSNGo/dmHUbN&#10;Z4LmIrQqwqaftds8Y7R7J7OzZDKOaEJXvUomN+69vm++jwsg4gavvFfMGiCkfmG7/Nv819TsPLWr&#10;WEP5b+Vb25jS+1DWWbStIt05f3+o6heempVOoSo5GgVWamZ3Y3Zuhw5AIZYzyHkTKO3uF/tUzx4I&#10;GYBkQOURxSPkAH6v+V9M8m+WPyz8m+UPyv1CDzF5I8sQy2Vl5rsJEnt9V1L1QdQuvWiLxl3uD0BP&#10;Ci9f3XL2PsjDjx4gIkH3G/x5/Lvfmn261+q1WrMsuOcK5CUTHu5WOXIRPkJb3CwdCzidSQ4ZTJGB&#10;Rip50KrUmvwsQBv9oCrsabry/H4/Z0D57zPEOfX7f27f1h9UthqNLGSIwHhnKg8d1W4jjDIdqhec&#10;VF8APTPeuQNH8dP7f0t8TKJ23B/3QG3u4o0P9J3orTLqaHT/ADPdWtvJJeW+hagdEhjQmR5Z0W2c&#10;RoKswRZPUNB8IXk1M5z2wy5MXZWc4wZS4SNgSd+u3dvfk9n/AMDjHizdt4BlIjEEmNkCztsL53tt&#10;3gE7kPI9YLW35e+TrayQXEN5qWpXuq3CEMkU1IoLeGRhsr+lEX4nfiwboc0X/AewYodm5JiQM5T3&#10;AIJHQWOm3e7D/lozVaiWu0uLgl4cYk8RB4TI1sDyJG99zCEtUkP7yS3iJ3POROlOm7Z60Zkd/wAn&#10;5zjgjLmYj3kfrei2eh+WfMf5YecvIP5m6xY6D+VvnSRLex87X0yQWWieZYxz0+5S6lKxI5YAMvMF&#10;h7E5y3tJjxZsfrIjMd+1j+3l8X2v/gQ6rX6HVVhhLLgmTfADIRmBv9IIAlHaXd6Sy7y1feZfNf5e&#10;3Gkfm7ZSeWPzm/Kdh5f16+1JWgg8z6SlRZapZTzBFujwQhmjLcvtdHXNd2Fqc0RwSiavnRq/f59X&#10;rv8Agm9ldn5ZfmMOXHHJw2YGURLhPQxu7jvw7bgkdEv+rQJxPrxSOjfCA4qahfGhzpeMnoXx7wYj&#10;+IE+/wByXSVe7EPoiswC82kRVBYSheTMQF67kmgyY2F/jo4swTkqufmP6XPu+KY/mLo0nmgad+Q2&#10;iayfLn5VDTx5p/5yg/O8yC300aSknNdAsdSakJ9RvhlKOaD7X7a5xHbGXLqMvDIGEPMVt8ep69z9&#10;IewWh0PZeiOTDkhm1B6QImRI30jZ4Y7iP84gnmU4t/MQ8w/mB+WL+XdAl8v/AJVaVbvZ/lZBFA0N&#10;jPYQ2jiOe2anCT1AFIKk/Dx71J32fDiwdkZ/CkJS8Mk8JvpsBX4L5Dl7U1/aXtho5arFkxYo5qgM&#10;kTAyP8UiJAeomtugoPOwIh+V/mIMwovmfSuJIqCfql6Ns8v/AOAnfHqPdF9V/wCWlBH+TNLf+qfo&#10;LzKWaMIi+mrUG5VfDpvn0ABu/HM5jhAoKJuoeHx20vCtfhXbGix441uDSqtxppHxQS12qGWm3tvg&#10;Im2RlgrcH7GT+Uf0ZcayLZHktzf2GpWjTuh4Qrc2FxC0sjA0VIw/NmOyqCx2Ga/tWMpaXIDX0vW+&#10;wubDi7c0k4CRPiDYC+djkEX/AM4uzy3H/ON/5Zi4jmtxpEWq6awKH05oodSuJY7iMtRZonExVXQk&#10;FlYVqpzkvZ6f+DAVyJ/Afef+CthEe15T4tjAWO7+sP0Me/O+00+C68j+c/LV9azfmR5SvorrTPLN&#10;jx/SmqeX7iZbfVYEskDTyRqr+p3ClSduuaf290ul1HZ8455RhIDYyIHuqyL9VEfFzP8AgQavVYdY&#10;YQjKWmy2JcMTwQyAXGRIBECR6TxS3BG3J6trsFjLo2s299NEmnT2NzHdzTFVjWF4mV2diQAApJJO&#10;wz5XwTyxyRMRuCK999H6VMcZG5eF/wDOLqEeUPKLXch+uQeU9aiiRt2eOKwvI4WXxDRhWU9xvnop&#10;lXambh5cOQ/HwzY+bqtYBUf68P8Adh7xZ2lm35KajI11EJ49amaOPlQmsdgpFO9BvmZ2TM/6F9dt&#10;/lMf+6g8/wBtRjL2r7OJNGMctedwly76f//ZUEsDBBQABgAIAAAAIQDBySWd3wAAAAkBAAAPAAAA&#10;ZHJzL2Rvd25yZXYueG1sTI9BT8JAEIXvJv6HzZh4k22BFqndEmOinsEG5DZ017axO1u6C9R/73DS&#10;08zkvbz5Xr4abSfOZvCtIwXxJAJhqHK6pVpB+fH68AjCBySNnSOj4Md4WBW3Nzlm2l1obc6bUAsO&#10;IZ+hgiaEPpPSV42x6CeuN8TalxssBj6HWuoBLxxuOzmNolRabIk/NNibl8ZU35uTVUDHchkfMS3r&#10;3Xr7/vlW7XW67ZW6vxufn0AEM4Y/M1zxGR0KZjq4E2kvOgVJGrPzOmcgWJ8l8zmIAy+LaQKyyOX/&#10;BsUvAAAA//8DAFBLAwQUAAYACAAAACEAN53BGLoAAAAhAQAAGQAAAGRycy9fcmVscy9lMm9Eb2Mu&#10;eG1sLnJlbHOEj8sKwjAQRfeC/xBmb9O6EJGmbkRwK/UDhmSaRpsHSRT79wbcKAgu517uOUy7f9qJ&#10;PSgm452ApqqBkZNeGacFXPrjagssZXQKJ+9IwEwJ9t1y0Z5pwlxGaTQhsUJxScCYc9hxnuRIFlPl&#10;A7nSDD5azOWMmgeUN9TE13W94fGTAd0Xk52UgHhSDbB+DsX8n+2HwUg6eHm35PIPBTe2uAsQo6Ys&#10;wJIy+A6b6ho08K7lX491LwAAAP//AwBQSwECLQAUAAYACAAAACEA2vY9+w0BAAAUAgAAEwAAAAAA&#10;AAAAAAAAAAAAAAAAW0NvbnRlbnRfVHlwZXNdLnhtbFBLAQItABQABgAIAAAAIQA4/SH/1gAAAJQB&#10;AAALAAAAAAAAAAAAAAAAAD4BAABfcmVscy8ucmVsc1BLAQItABQABgAIAAAAIQAY3ek36QIAAB8H&#10;AAAOAAAAAAAAAAAAAAAAAD0CAABkcnMvZTJvRG9jLnhtbFBLAQItAAoAAAAAAAAAIQAolm5SlzQC&#10;AJc0AgAUAAAAAAAAAAAAAAAAAFIFAABkcnMvbWVkaWEvaW1hZ2UxLmpwZ1BLAQItABQABgAIAAAA&#10;IQDBySWd3wAAAAkBAAAPAAAAAAAAAAAAAAAAABs6AgBkcnMvZG93bnJldi54bWxQSwECLQAUAAYA&#10;CAAAACEAN53BGLoAAAAhAQAAGQAAAAAAAAAAAAAAAAAnOwIAZHJzL19yZWxzL2Uyb0RvYy54bWwu&#10;cmVsc1BLBQYAAAAABgAGAHwBAAAYPAIAAAA=&#10;" path="m1745,3697l,,3496,,1745,3697xe" stroked="f">
                <v:fill r:id="rId17" o:title="" recolor="t" rotate="t" type="frame"/>
                <v:path arrowok="t" o:connecttype="custom" o:connectlocs="945477,2007870;0,0;1894205,0;945477,2007870" o:connectangles="0,0,0,0"/>
                <w10:wrap anchorx="page" anchory="page"/>
                <w10:anchorlock/>
              </v:shape>
            </w:pict>
          </mc:Fallback>
        </mc:AlternateContent>
      </w:r>
    </w:p>
    <w:p w14:paraId="6B3142D6" w14:textId="77777777" w:rsidR="00BB6A87" w:rsidRPr="00243764" w:rsidRDefault="00BB6A87" w:rsidP="00DC3852">
      <w:pPr>
        <w:sectPr w:rsidR="00BB6A87" w:rsidRPr="00243764" w:rsidSect="00BB6A87">
          <w:headerReference w:type="even" r:id="rId18"/>
          <w:headerReference w:type="default" r:id="rId19"/>
          <w:footerReference w:type="even" r:id="rId20"/>
          <w:footerReference w:type="default" r:id="rId21"/>
          <w:headerReference w:type="first" r:id="rId22"/>
          <w:footerReference w:type="first" r:id="rId23"/>
          <w:type w:val="continuous"/>
          <w:pgSz w:w="11907" w:h="16840" w:code="9"/>
          <w:pgMar w:top="1701" w:right="1134" w:bottom="568" w:left="1134" w:header="709" w:footer="709" w:gutter="0"/>
          <w:cols w:space="708"/>
          <w:docGrid w:linePitch="360"/>
        </w:sectPr>
      </w:pPr>
    </w:p>
    <w:p w14:paraId="5BDDFEC1" w14:textId="01EB4208" w:rsidR="003C5068" w:rsidRPr="00933BDA" w:rsidRDefault="009163F2" w:rsidP="00DC3852">
      <w:pPr>
        <w:sectPr w:rsidR="003C5068" w:rsidRPr="00933BDA" w:rsidSect="00A74AEE">
          <w:headerReference w:type="default" r:id="rId24"/>
          <w:footerReference w:type="even" r:id="rId25"/>
          <w:footerReference w:type="default" r:id="rId26"/>
          <w:footerReference w:type="first" r:id="rId27"/>
          <w:type w:val="continuous"/>
          <w:pgSz w:w="11907" w:h="16840" w:code="9"/>
          <w:pgMar w:top="1134" w:right="1134" w:bottom="425" w:left="1134" w:header="709" w:footer="567" w:gutter="0"/>
          <w:pgNumType w:start="1"/>
          <w:cols w:space="708"/>
          <w:formProt w:val="0"/>
          <w:titlePg/>
          <w:docGrid w:linePitch="360"/>
        </w:sectPr>
      </w:pPr>
      <w:r>
        <w:rPr>
          <w:noProof/>
          <w:color w:val="2B579A"/>
          <w:shd w:val="clear" w:color="auto" w:fill="E6E6E6"/>
          <w:lang w:eastAsia="en-AU"/>
        </w:rPr>
        <w:drawing>
          <wp:anchor distT="0" distB="0" distL="114300" distR="114300" simplePos="0" relativeHeight="251658248" behindDoc="0" locked="0" layoutInCell="1" allowOverlap="1" wp14:anchorId="737FBF91" wp14:editId="0649B289">
            <wp:simplePos x="0" y="0"/>
            <wp:positionH relativeFrom="margin">
              <wp:posOffset>4505325</wp:posOffset>
            </wp:positionH>
            <wp:positionV relativeFrom="margin">
              <wp:posOffset>8703382</wp:posOffset>
            </wp:positionV>
            <wp:extent cx="1963958" cy="503579"/>
            <wp:effectExtent l="0" t="0" r="0" b="0"/>
            <wp:wrapNone/>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963958" cy="503579"/>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6A54EF" w:rsidRPr="00243764">
        <w:rPr>
          <w:noProof/>
          <w:color w:val="2B579A"/>
          <w:shd w:val="clear" w:color="auto" w:fill="E6E6E6"/>
        </w:rPr>
        <w:drawing>
          <wp:anchor distT="0" distB="0" distL="114300" distR="114300" simplePos="0" relativeHeight="251658246" behindDoc="0" locked="0" layoutInCell="1" allowOverlap="1" wp14:anchorId="47F41F8A" wp14:editId="3950DC09">
            <wp:simplePos x="0" y="0"/>
            <wp:positionH relativeFrom="page">
              <wp:posOffset>360045</wp:posOffset>
            </wp:positionH>
            <wp:positionV relativeFrom="page">
              <wp:posOffset>9792970</wp:posOffset>
            </wp:positionV>
            <wp:extent cx="1040400" cy="540000"/>
            <wp:effectExtent l="0" t="0" r="762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040400" cy="540000"/>
                    </a:xfrm>
                    <a:prstGeom prst="rect">
                      <a:avLst/>
                    </a:prstGeom>
                  </pic:spPr>
                </pic:pic>
              </a:graphicData>
            </a:graphic>
            <wp14:sizeRelH relativeFrom="page">
              <wp14:pctWidth>0</wp14:pctWidth>
            </wp14:sizeRelH>
            <wp14:sizeRelV relativeFrom="page">
              <wp14:pctHeight>0</wp14:pctHeight>
            </wp14:sizeRelV>
          </wp:anchor>
        </w:drawing>
      </w:r>
    </w:p>
    <w:bookmarkEnd w:id="1"/>
    <w:bookmarkEnd w:id="2"/>
    <w:bookmarkEnd w:id="3"/>
    <w:p w14:paraId="69F684FF" w14:textId="77777777" w:rsidR="00B5178C" w:rsidRDefault="00B5178C" w:rsidP="00DC3852"/>
    <w:p w14:paraId="3FC86596" w14:textId="77777777" w:rsidR="00B5178C" w:rsidRDefault="00B5178C" w:rsidP="00DC3852"/>
    <w:tbl>
      <w:tblPr>
        <w:tblStyle w:val="TableAsPlaceholder"/>
        <w:tblW w:w="9621" w:type="dxa"/>
        <w:tblCellMar>
          <w:right w:w="57" w:type="dxa"/>
        </w:tblCellMar>
        <w:tblLook w:val="0600" w:firstRow="0" w:lastRow="0" w:firstColumn="0" w:lastColumn="0" w:noHBand="1" w:noVBand="1"/>
        <w:tblCaption w:val="Creative Commons Logo"/>
        <w:tblDescription w:val="Creative Commons Logo"/>
      </w:tblPr>
      <w:tblGrid>
        <w:gridCol w:w="9621"/>
      </w:tblGrid>
      <w:tr w:rsidR="00B5178C" w14:paraId="4C53BC24" w14:textId="77777777" w:rsidTr="00B5178C">
        <w:trPr>
          <w:trHeight w:val="1567"/>
        </w:trPr>
        <w:tc>
          <w:tcPr>
            <w:tcW w:w="5000" w:type="pct"/>
            <w:shd w:val="clear" w:color="auto" w:fill="E5F7F6"/>
            <w:tcMar>
              <w:right w:w="0" w:type="dxa"/>
            </w:tcMar>
          </w:tcPr>
          <w:p w14:paraId="5570393B" w14:textId="77777777" w:rsidR="00B5178C" w:rsidRPr="00035BAD" w:rsidRDefault="00B5178C" w:rsidP="00B5178C">
            <w:pPr>
              <w:pStyle w:val="xDisclaimertext6"/>
              <w:framePr w:w="9530" w:hSpace="180" w:wrap="around" w:vAnchor="page" w:hAnchor="page" w:x="1088" w:y="1925"/>
              <w:suppressOverlap w:val="0"/>
            </w:pPr>
            <w:r w:rsidRPr="00035BAD">
              <w:rPr>
                <w:noProof/>
                <w:color w:val="2B579A"/>
                <w:shd w:val="clear" w:color="auto" w:fill="E6E6E6"/>
              </w:rPr>
              <w:drawing>
                <wp:anchor distT="0" distB="0" distL="114300" distR="114300" simplePos="0" relativeHeight="251658250" behindDoc="0" locked="1" layoutInCell="1" allowOverlap="1" wp14:anchorId="790F7C55" wp14:editId="6221C0D6">
                  <wp:simplePos x="0" y="0"/>
                  <wp:positionH relativeFrom="margin">
                    <wp:align>right</wp:align>
                  </wp:positionH>
                  <wp:positionV relativeFrom="margin">
                    <wp:align>bottom</wp:align>
                  </wp:positionV>
                  <wp:extent cx="2408400" cy="1602000"/>
                  <wp:effectExtent l="0" t="0" r="0" b="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inside cover image.png"/>
                          <pic:cNvPicPr/>
                        </pic:nvPicPr>
                        <pic:blipFill>
                          <a:blip r:embed="rId30">
                            <a:extLst>
                              <a:ext uri="{28A0092B-C50C-407E-A947-70E740481C1C}">
                                <a14:useLocalDpi xmlns:a14="http://schemas.microsoft.com/office/drawing/2010/main" val="0"/>
                              </a:ext>
                            </a:extLst>
                          </a:blip>
                          <a:stretch>
                            <a:fillRect/>
                          </a:stretch>
                        </pic:blipFill>
                        <pic:spPr>
                          <a:xfrm>
                            <a:off x="0" y="0"/>
                            <a:ext cx="2408400" cy="1602000"/>
                          </a:xfrm>
                          <a:prstGeom prst="rect">
                            <a:avLst/>
                          </a:prstGeom>
                        </pic:spPr>
                      </pic:pic>
                    </a:graphicData>
                  </a:graphic>
                  <wp14:sizeRelH relativeFrom="page">
                    <wp14:pctWidth>0</wp14:pctWidth>
                  </wp14:sizeRelH>
                  <wp14:sizeRelV relativeFrom="page">
                    <wp14:pctHeight>0</wp14:pctHeight>
                  </wp14:sizeRelV>
                </wp:anchor>
              </w:drawing>
            </w:r>
            <w:r w:rsidRPr="00035BAD">
              <w:t>Acknowledgment</w:t>
            </w:r>
          </w:p>
          <w:p w14:paraId="4D5077E1" w14:textId="77777777" w:rsidR="00B5178C" w:rsidRPr="001A3E14" w:rsidRDefault="00B5178C" w:rsidP="00B5178C">
            <w:pPr>
              <w:pStyle w:val="xDisclaimertext4"/>
              <w:framePr w:w="9530" w:hSpace="180" w:wrap="around" w:vAnchor="page" w:hAnchor="page" w:x="1088" w:y="1925"/>
              <w:suppressOverlap w:val="0"/>
              <w:rPr>
                <w:color w:val="auto"/>
              </w:rPr>
            </w:pPr>
            <w:r w:rsidRPr="001A3E14">
              <w:rPr>
                <w:color w:val="auto"/>
              </w:rPr>
              <w:t xml:space="preserve">We acknowledge and respect Victorian Traditional Owners as the original custodians of Victoria's land and waters, their unique ability to care for Country and deep spiritual connection to it. We honour Elders past and present whose knowledge and wisdom has ensured the continuation of culture and traditional practices. </w:t>
            </w:r>
          </w:p>
          <w:p w14:paraId="2313DEB6" w14:textId="77777777" w:rsidR="00B5178C" w:rsidRDefault="00B5178C" w:rsidP="00B5178C">
            <w:pPr>
              <w:pStyle w:val="xDisclaimertext5"/>
              <w:framePr w:w="9530" w:hSpace="180" w:wrap="around" w:vAnchor="page" w:hAnchor="page" w:x="1088" w:y="1925"/>
              <w:suppressOverlap w:val="0"/>
            </w:pPr>
            <w:r w:rsidRPr="001A3E14">
              <w:rPr>
                <w:color w:val="auto"/>
              </w:rPr>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tc>
      </w:tr>
    </w:tbl>
    <w:p w14:paraId="43658A9E" w14:textId="77777777" w:rsidR="00B5178C" w:rsidRDefault="00B5178C" w:rsidP="00B5178C">
      <w:pPr>
        <w:framePr w:w="9530" w:hSpace="180" w:wrap="around" w:vAnchor="page" w:hAnchor="page" w:x="1088" w:y="1925"/>
        <w:autoSpaceDE w:val="0"/>
        <w:autoSpaceDN w:val="0"/>
        <w:adjustRightInd w:val="0"/>
        <w:spacing w:after="320"/>
        <w:rPr>
          <w:rStyle w:val="Imprint0"/>
        </w:rPr>
      </w:pPr>
    </w:p>
    <w:p w14:paraId="2983AB90" w14:textId="77777777" w:rsidR="00B5178C" w:rsidRPr="00E3679A" w:rsidRDefault="00B5178C" w:rsidP="00B5178C">
      <w:pPr>
        <w:framePr w:w="9530" w:hSpace="180" w:wrap="around" w:vAnchor="page" w:hAnchor="page" w:x="1088" w:y="1925"/>
        <w:autoSpaceDE w:val="0"/>
        <w:autoSpaceDN w:val="0"/>
        <w:adjustRightInd w:val="0"/>
        <w:spacing w:after="320"/>
        <w:rPr>
          <w:rStyle w:val="Imprint0"/>
        </w:rPr>
      </w:pPr>
      <w:r w:rsidRPr="00E3679A">
        <w:rPr>
          <w:rStyle w:val="Imprint0"/>
        </w:rPr>
        <w:t>Arthur Rylah Institute for Environmental Research</w:t>
      </w:r>
      <w:r w:rsidRPr="00E3679A">
        <w:rPr>
          <w:rStyle w:val="Imprint0"/>
        </w:rPr>
        <w:br/>
        <w:t xml:space="preserve">Department of </w:t>
      </w:r>
      <w:r w:rsidRPr="00E70BF2">
        <w:rPr>
          <w:rStyle w:val="Imprint0"/>
        </w:rPr>
        <w:t xml:space="preserve">Energy, Environment and Climate Action </w:t>
      </w:r>
      <w:r w:rsidRPr="00E3679A">
        <w:rPr>
          <w:rStyle w:val="Imprint0"/>
        </w:rPr>
        <w:br/>
        <w:t>PO Box 137</w:t>
      </w:r>
      <w:r w:rsidRPr="00E3679A">
        <w:rPr>
          <w:rStyle w:val="Imprint0"/>
        </w:rPr>
        <w:br/>
        <w:t>Heidelberg, Victoria 3084</w:t>
      </w:r>
      <w:r w:rsidRPr="00E3679A">
        <w:rPr>
          <w:rStyle w:val="Imprint0"/>
        </w:rPr>
        <w:br/>
        <w:t>Phone (03) 9450 8600</w:t>
      </w:r>
      <w:r w:rsidRPr="00E3679A">
        <w:rPr>
          <w:rStyle w:val="Imprint0"/>
        </w:rPr>
        <w:br/>
        <w:t xml:space="preserve">Website: </w:t>
      </w:r>
      <w:hyperlink r:id="rId31" w:history="1">
        <w:r w:rsidRPr="007020A6">
          <w:rPr>
            <w:rStyle w:val="Hyperlink"/>
            <w:rFonts w:eastAsia="Calibri"/>
            <w:sz w:val="16"/>
            <w:szCs w:val="16"/>
          </w:rPr>
          <w:t>www.ari.vic.gov.au</w:t>
        </w:r>
      </w:hyperlink>
    </w:p>
    <w:p w14:paraId="3B5976D3" w14:textId="23CD24C2" w:rsidR="00B5178C" w:rsidRPr="009E69E5" w:rsidRDefault="4B08E3E3" w:rsidP="5FF080AB">
      <w:pPr>
        <w:framePr w:w="9530" w:hSpace="180" w:wrap="around" w:vAnchor="page" w:hAnchor="page" w:x="1088" w:y="1925"/>
        <w:autoSpaceDE w:val="0"/>
        <w:autoSpaceDN w:val="0"/>
        <w:adjustRightInd w:val="0"/>
        <w:spacing w:after="320"/>
        <w:rPr>
          <w:rStyle w:val="Imprint0"/>
        </w:rPr>
      </w:pPr>
      <w:r w:rsidRPr="009E69E5">
        <w:rPr>
          <w:rStyle w:val="Imprint0"/>
          <w:b/>
          <w:bCs/>
        </w:rPr>
        <w:t>Citation</w:t>
      </w:r>
      <w:r w:rsidRPr="009E69E5">
        <w:rPr>
          <w:rStyle w:val="Imprint0"/>
        </w:rPr>
        <w:t xml:space="preserve">: </w:t>
      </w:r>
      <w:r w:rsidR="009E69E5" w:rsidRPr="009E69E5">
        <w:rPr>
          <w:rStyle w:val="Imprint0"/>
        </w:rPr>
        <w:t xml:space="preserve">Stamation, K., and Watson, M. (2022). Supporting the recovery of the Southern Right Whale in </w:t>
      </w:r>
      <w:r w:rsidR="00E03485">
        <w:rPr>
          <w:rStyle w:val="Imprint0"/>
        </w:rPr>
        <w:t>eastern</w:t>
      </w:r>
      <w:r w:rsidR="009E69E5" w:rsidRPr="009E69E5">
        <w:rPr>
          <w:rStyle w:val="Imprint0"/>
        </w:rPr>
        <w:t xml:space="preserve"> Australia: recommendations for threat mitigation, </w:t>
      </w:r>
      <w:proofErr w:type="gramStart"/>
      <w:r w:rsidR="009E69E5" w:rsidRPr="009E69E5">
        <w:rPr>
          <w:rStyle w:val="Imprint0"/>
        </w:rPr>
        <w:t>research</w:t>
      </w:r>
      <w:proofErr w:type="gramEnd"/>
      <w:r w:rsidR="009E69E5" w:rsidRPr="009E69E5">
        <w:rPr>
          <w:rStyle w:val="Imprint0"/>
        </w:rPr>
        <w:t xml:space="preserve"> and stakeholder engagement.</w:t>
      </w:r>
      <w:r w:rsidRPr="009E69E5">
        <w:rPr>
          <w:rStyle w:val="Imprint0"/>
        </w:rPr>
        <w:t xml:space="preserve"> Arthur Rylah Institute for Environmental Research Technical Report Series No. </w:t>
      </w:r>
      <w:r w:rsidR="002965B5">
        <w:rPr>
          <w:rStyle w:val="Imprint0"/>
        </w:rPr>
        <w:t>362</w:t>
      </w:r>
      <w:r w:rsidRPr="009E69E5">
        <w:rPr>
          <w:rStyle w:val="Imprint0"/>
        </w:rPr>
        <w:t xml:space="preserve">. Department </w:t>
      </w:r>
      <w:r w:rsidR="35875F35" w:rsidRPr="009E69E5">
        <w:rPr>
          <w:rStyle w:val="Imprint0"/>
        </w:rPr>
        <w:t>of Energy, Environment and Climate Action</w:t>
      </w:r>
      <w:r w:rsidRPr="009E69E5">
        <w:rPr>
          <w:rStyle w:val="Imprint0"/>
        </w:rPr>
        <w:t>, Heidelberg, Victoria.</w:t>
      </w:r>
    </w:p>
    <w:p w14:paraId="072F8584" w14:textId="285A1B11" w:rsidR="009E69E5" w:rsidRPr="001653FA" w:rsidRDefault="009E69E5" w:rsidP="009E69E5">
      <w:pPr>
        <w:framePr w:w="9530" w:hSpace="180" w:wrap="around" w:vAnchor="page" w:hAnchor="page" w:x="1088" w:y="1925"/>
        <w:autoSpaceDE w:val="0"/>
        <w:autoSpaceDN w:val="0"/>
        <w:adjustRightInd w:val="0"/>
        <w:spacing w:after="320"/>
        <w:rPr>
          <w:rStyle w:val="Imprint0"/>
        </w:rPr>
      </w:pPr>
      <w:r w:rsidRPr="001653FA">
        <w:rPr>
          <w:rStyle w:val="Imprint0"/>
          <w:b/>
        </w:rPr>
        <w:t>Front cover photo</w:t>
      </w:r>
      <w:r w:rsidRPr="001653FA">
        <w:rPr>
          <w:rStyle w:val="Imprint0"/>
        </w:rPr>
        <w:t xml:space="preserve">: </w:t>
      </w:r>
      <w:r w:rsidRPr="009708E4">
        <w:rPr>
          <w:rStyle w:val="Imprint0"/>
        </w:rPr>
        <w:t xml:space="preserve">Mother and calf at Yambuk, </w:t>
      </w:r>
      <w:r w:rsidR="000D5F62">
        <w:rPr>
          <w:rStyle w:val="Imprint0"/>
        </w:rPr>
        <w:t>s</w:t>
      </w:r>
      <w:r w:rsidRPr="009708E4">
        <w:rPr>
          <w:rStyle w:val="Imprint0"/>
        </w:rPr>
        <w:t>outh-</w:t>
      </w:r>
      <w:r w:rsidR="00424012">
        <w:rPr>
          <w:rStyle w:val="Imprint0"/>
        </w:rPr>
        <w:t>w</w:t>
      </w:r>
      <w:r w:rsidRPr="009708E4">
        <w:rPr>
          <w:rStyle w:val="Imprint0"/>
        </w:rPr>
        <w:t xml:space="preserve">est Victoria on 4 September </w:t>
      </w:r>
      <w:r>
        <w:rPr>
          <w:rStyle w:val="Imprint0"/>
        </w:rPr>
        <w:t>2018 (</w:t>
      </w:r>
      <w:r w:rsidRPr="009708E4">
        <w:rPr>
          <w:rStyle w:val="Imprint0"/>
        </w:rPr>
        <w:t>3FBAerworx).</w:t>
      </w:r>
      <w:r w:rsidRPr="009708E4">
        <w:rPr>
          <w:rFonts w:eastAsiaTheme="minorHAnsi"/>
        </w:rPr>
        <w:t xml:space="preserve"> </w:t>
      </w:r>
      <w:r w:rsidRPr="009708E4">
        <w:rPr>
          <w:rStyle w:val="Imprint0"/>
        </w:rPr>
        <w:t xml:space="preserve">Taken under </w:t>
      </w:r>
      <w:r w:rsidRPr="00A43001">
        <w:rPr>
          <w:sz w:val="16"/>
          <w:szCs w:val="16"/>
        </w:rPr>
        <w:t>DELWP Wildlife Act 1975 research permit no. 10008395</w:t>
      </w:r>
    </w:p>
    <w:p w14:paraId="417BE814" w14:textId="1A91A3AD" w:rsidR="00B5178C" w:rsidRPr="00E3679A" w:rsidRDefault="00B5178C" w:rsidP="00B5178C">
      <w:pPr>
        <w:framePr w:w="9530" w:hSpace="180" w:wrap="around" w:vAnchor="page" w:hAnchor="page" w:x="1088" w:y="1925"/>
        <w:autoSpaceDE w:val="0"/>
        <w:autoSpaceDN w:val="0"/>
        <w:adjustRightInd w:val="0"/>
        <w:spacing w:after="320"/>
        <w:rPr>
          <w:rStyle w:val="Imprint0"/>
        </w:rPr>
      </w:pPr>
      <w:r w:rsidRPr="00E3679A">
        <w:rPr>
          <w:rStyle w:val="Imprint0"/>
          <w:noProof/>
        </w:rPr>
        <w:drawing>
          <wp:anchor distT="0" distB="0" distL="114300" distR="114300" simplePos="0" relativeHeight="251658249" behindDoc="0" locked="0" layoutInCell="1" allowOverlap="1" wp14:anchorId="2DAD5648" wp14:editId="6DD3E477">
            <wp:simplePos x="0" y="0"/>
            <wp:positionH relativeFrom="column">
              <wp:posOffset>1905</wp:posOffset>
            </wp:positionH>
            <wp:positionV relativeFrom="paragraph">
              <wp:posOffset>208915</wp:posOffset>
            </wp:positionV>
            <wp:extent cx="658495" cy="237490"/>
            <wp:effectExtent l="0" t="0" r="8255" b="0"/>
            <wp:wrapNone/>
            <wp:docPr id="6" name="Picture 6"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32">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margin">
              <wp14:pctWidth>0</wp14:pctWidth>
            </wp14:sizeRelH>
            <wp14:sizeRelV relativeFrom="margin">
              <wp14:pctHeight>0</wp14:pctHeight>
            </wp14:sizeRelV>
          </wp:anchor>
        </w:drawing>
      </w:r>
      <w:r w:rsidRPr="00E3679A">
        <w:rPr>
          <w:rStyle w:val="Imprint0"/>
        </w:rPr>
        <w:t>© The State of Victoria</w:t>
      </w:r>
      <w:r w:rsidR="009E69E5">
        <w:rPr>
          <w:rStyle w:val="Imprint0"/>
        </w:rPr>
        <w:t>,</w:t>
      </w:r>
      <w:r w:rsidRPr="00E3679A">
        <w:rPr>
          <w:rStyle w:val="Imprint0"/>
        </w:rPr>
        <w:t xml:space="preserve"> Department of </w:t>
      </w:r>
      <w:r>
        <w:rPr>
          <w:rStyle w:val="Imprint0"/>
        </w:rPr>
        <w:t>E</w:t>
      </w:r>
      <w:r w:rsidRPr="00E70BF2">
        <w:rPr>
          <w:rStyle w:val="Imprint0"/>
        </w:rPr>
        <w:t>nergy, Environment and Climate Action</w:t>
      </w:r>
      <w:r w:rsidR="009E69E5">
        <w:rPr>
          <w:rStyle w:val="Imprint0"/>
        </w:rPr>
        <w:t xml:space="preserve"> 2023</w:t>
      </w:r>
    </w:p>
    <w:p w14:paraId="49831903" w14:textId="77777777" w:rsidR="00B5178C" w:rsidRPr="00243764" w:rsidRDefault="00B5178C" w:rsidP="00B5178C">
      <w:pPr>
        <w:framePr w:w="9530" w:hSpace="180" w:wrap="around" w:vAnchor="page" w:hAnchor="page" w:x="1088" w:y="1925"/>
        <w:spacing w:before="100" w:after="60" w:line="175" w:lineRule="atLeast"/>
        <w:rPr>
          <w:color w:val="363534" w:themeColor="text1"/>
          <w:sz w:val="16"/>
          <w:szCs w:val="16"/>
          <w:lang w:eastAsia="en-AU"/>
        </w:rPr>
      </w:pPr>
      <w:bookmarkStart w:id="4" w:name="_CreativeCommonsMarker"/>
      <w:bookmarkEnd w:id="4"/>
    </w:p>
    <w:p w14:paraId="45636873" w14:textId="77777777" w:rsidR="00B5178C" w:rsidRPr="00933BDA" w:rsidRDefault="00B5178C" w:rsidP="00B5178C">
      <w:pPr>
        <w:framePr w:w="9530" w:hSpace="180" w:wrap="around" w:vAnchor="page" w:hAnchor="page" w:x="1088" w:y="1925"/>
        <w:autoSpaceDE w:val="0"/>
        <w:autoSpaceDN w:val="0"/>
        <w:adjustRightInd w:val="0"/>
        <w:rPr>
          <w:rStyle w:val="Imprint0"/>
        </w:rPr>
      </w:pPr>
      <w:r w:rsidRPr="00933BDA">
        <w:rPr>
          <w:rStyle w:val="Imprint0"/>
        </w:rPr>
        <w:t xml:space="preserve">This work is licensed under a Creative Commons Attribution 3.0 Australia licence. You are free to re-use the work under that licence, on the condition that you credit the State of Victoria as author. The licence does not apply to any images, </w:t>
      </w:r>
      <w:proofErr w:type="gramStart"/>
      <w:r w:rsidRPr="00933BDA">
        <w:rPr>
          <w:rStyle w:val="Imprint0"/>
        </w:rPr>
        <w:t>photographs</w:t>
      </w:r>
      <w:proofErr w:type="gramEnd"/>
      <w:r w:rsidRPr="00933BDA">
        <w:rPr>
          <w:rStyle w:val="Imprint0"/>
        </w:rPr>
        <w:t xml:space="preserve"> or branding, including the Victorian Coat of Arms, the Victorian Government logo, the Department of </w:t>
      </w:r>
      <w:r>
        <w:rPr>
          <w:rStyle w:val="Imprint0"/>
        </w:rPr>
        <w:t>Energy</w:t>
      </w:r>
      <w:r w:rsidRPr="00E3679A">
        <w:rPr>
          <w:rStyle w:val="Imprint0"/>
        </w:rPr>
        <w:t xml:space="preserve">, </w:t>
      </w:r>
      <w:r>
        <w:rPr>
          <w:rStyle w:val="Imprint0"/>
        </w:rPr>
        <w:t>Environment and Climate Action</w:t>
      </w:r>
      <w:r w:rsidRPr="00E3679A">
        <w:rPr>
          <w:rStyle w:val="Imprint0"/>
        </w:rPr>
        <w:t xml:space="preserve"> </w:t>
      </w:r>
      <w:r w:rsidRPr="00933BDA">
        <w:rPr>
          <w:rStyle w:val="Imprint0"/>
        </w:rPr>
        <w:t xml:space="preserve">logo and the Arthur Rylah Institute logo. To view a copy of this licence, visit </w:t>
      </w:r>
      <w:hyperlink r:id="rId33" w:history="1">
        <w:r w:rsidRPr="00933BDA">
          <w:rPr>
            <w:rStyle w:val="Imprint0"/>
          </w:rPr>
          <w:t>http://creativecommons.org/licenses/by/3.0/au/deed.en</w:t>
        </w:r>
      </w:hyperlink>
    </w:p>
    <w:p w14:paraId="60A9233A" w14:textId="78E0E48F" w:rsidR="00B5178C" w:rsidRPr="009E69E5" w:rsidRDefault="00B5178C" w:rsidP="00B5178C">
      <w:pPr>
        <w:framePr w:w="9530" w:hSpace="180" w:wrap="around" w:vAnchor="page" w:hAnchor="page" w:x="1088" w:y="1925"/>
        <w:autoSpaceDE w:val="0"/>
        <w:autoSpaceDN w:val="0"/>
        <w:adjustRightInd w:val="0"/>
        <w:spacing w:after="200"/>
        <w:rPr>
          <w:rStyle w:val="Imprint0"/>
        </w:rPr>
      </w:pPr>
      <w:r w:rsidRPr="009E69E5">
        <w:rPr>
          <w:rStyle w:val="Imprint0"/>
        </w:rPr>
        <w:t xml:space="preserve">Edited by </w:t>
      </w:r>
      <w:r w:rsidR="00263A84">
        <w:rPr>
          <w:rStyle w:val="Imprint0"/>
        </w:rPr>
        <w:t xml:space="preserve">Dr </w:t>
      </w:r>
      <w:r w:rsidR="009E69E5">
        <w:rPr>
          <w:rStyle w:val="Imprint0"/>
        </w:rPr>
        <w:t>David Meagher</w:t>
      </w:r>
      <w:r w:rsidR="00263A84">
        <w:rPr>
          <w:rStyle w:val="Imprint0"/>
        </w:rPr>
        <w:t>, Zymurgy Consulting</w:t>
      </w:r>
    </w:p>
    <w:p w14:paraId="53B956E3" w14:textId="77777777" w:rsidR="00B5178C" w:rsidRPr="00405A41" w:rsidRDefault="00B5178C" w:rsidP="00B5178C">
      <w:pPr>
        <w:pStyle w:val="ARIimprintpubdetails"/>
        <w:framePr w:w="9530" w:hSpace="180" w:wrap="around" w:vAnchor="page" w:hAnchor="page" w:x="1088" w:y="1925"/>
        <w:rPr>
          <w:rStyle w:val="Imprint0"/>
        </w:rPr>
      </w:pPr>
      <w:r w:rsidRPr="00405A41">
        <w:rPr>
          <w:rStyle w:val="Imprint0"/>
        </w:rPr>
        <w:t>ISSN 1835-3827 (print)</w:t>
      </w:r>
    </w:p>
    <w:p w14:paraId="0847351C" w14:textId="77777777" w:rsidR="00B5178C" w:rsidRPr="00405A41" w:rsidRDefault="00B5178C" w:rsidP="00B5178C">
      <w:pPr>
        <w:pStyle w:val="ARIimprintpubdetails"/>
        <w:framePr w:w="9530" w:hSpace="180" w:wrap="around" w:vAnchor="page" w:hAnchor="page" w:x="1088" w:y="1925"/>
        <w:rPr>
          <w:rStyle w:val="Imprint0"/>
        </w:rPr>
      </w:pPr>
      <w:r w:rsidRPr="00405A41">
        <w:rPr>
          <w:rStyle w:val="Imprint0"/>
        </w:rPr>
        <w:t>ISSN 1835-3835 (pdf))</w:t>
      </w:r>
    </w:p>
    <w:p w14:paraId="2ECD2334" w14:textId="0DE77F02" w:rsidR="00B5178C" w:rsidRDefault="00B5178C" w:rsidP="00EF107D">
      <w:pPr>
        <w:pStyle w:val="ARIimprintpubdetails"/>
        <w:framePr w:w="9530" w:hSpace="180" w:wrap="around" w:vAnchor="page" w:hAnchor="page" w:x="1088" w:y="1925"/>
        <w:rPr>
          <w:rStyle w:val="Imprint0"/>
        </w:rPr>
      </w:pPr>
      <w:r w:rsidRPr="00EF107D">
        <w:rPr>
          <w:rStyle w:val="Imprint0"/>
        </w:rPr>
        <w:t xml:space="preserve">ISBN </w:t>
      </w:r>
      <w:r w:rsidR="00F44560" w:rsidRPr="00EF107D">
        <w:rPr>
          <w:rStyle w:val="Imprint0"/>
        </w:rPr>
        <w:t xml:space="preserve">978-1-76136-303-0 </w:t>
      </w:r>
      <w:r w:rsidRPr="00EF107D">
        <w:rPr>
          <w:rStyle w:val="Imprint0"/>
        </w:rPr>
        <w:t>(print)</w:t>
      </w:r>
      <w:r w:rsidRPr="00EF107D">
        <w:rPr>
          <w:rStyle w:val="Imprint0"/>
        </w:rPr>
        <w:br/>
        <w:t xml:space="preserve">ISBN </w:t>
      </w:r>
      <w:r w:rsidR="00F44560" w:rsidRPr="00EF107D">
        <w:rPr>
          <w:rStyle w:val="Imprint0"/>
        </w:rPr>
        <w:t xml:space="preserve">978-1-76136-304-7 </w:t>
      </w:r>
      <w:r w:rsidRPr="00EF107D">
        <w:rPr>
          <w:rStyle w:val="Imprint0"/>
        </w:rPr>
        <w:t>(</w:t>
      </w:r>
      <w:r w:rsidR="00F44560" w:rsidRPr="00EF107D">
        <w:rPr>
          <w:rStyle w:val="Imprint0"/>
        </w:rPr>
        <w:t>pdf/online/MS word</w:t>
      </w:r>
      <w:r w:rsidRPr="00EF107D">
        <w:rPr>
          <w:rStyle w:val="Imprint0"/>
        </w:rPr>
        <w:t>)</w:t>
      </w:r>
    </w:p>
    <w:p w14:paraId="40143243" w14:textId="77777777" w:rsidR="00F44560" w:rsidRPr="00F56D9E" w:rsidRDefault="00F44560" w:rsidP="00B5178C">
      <w:pPr>
        <w:framePr w:w="9530" w:hSpace="180" w:wrap="around" w:vAnchor="page" w:hAnchor="page" w:x="1088" w:y="1925"/>
        <w:spacing w:after="320"/>
        <w:rPr>
          <w:rStyle w:val="Imprint0"/>
        </w:rPr>
      </w:pPr>
    </w:p>
    <w:p w14:paraId="0ECC45EE" w14:textId="77777777" w:rsidR="00B5178C" w:rsidRPr="00933BDA" w:rsidRDefault="00B5178C" w:rsidP="00B5178C">
      <w:pPr>
        <w:framePr w:w="9530" w:hSpace="180" w:wrap="around" w:vAnchor="page" w:hAnchor="page" w:x="1088" w:y="1925"/>
        <w:autoSpaceDE w:val="0"/>
        <w:autoSpaceDN w:val="0"/>
        <w:adjustRightInd w:val="0"/>
        <w:spacing w:after="320"/>
        <w:rPr>
          <w:rStyle w:val="Imprint0"/>
        </w:rPr>
      </w:pPr>
      <w:r w:rsidRPr="00933BDA">
        <w:rPr>
          <w:rStyle w:val="Imprint0"/>
          <w:b/>
        </w:rPr>
        <w:t>Disclaimer</w:t>
      </w:r>
      <w:r>
        <w:rPr>
          <w:rStyle w:val="Imprint0"/>
          <w:b/>
        </w:rPr>
        <w:br/>
      </w:r>
      <w:r w:rsidRPr="00933BDA">
        <w:rPr>
          <w:rStyle w:val="Imprint0"/>
        </w:rPr>
        <w:t xml:space="preserve">This publication may be of assistance to </w:t>
      </w:r>
      <w:proofErr w:type="gramStart"/>
      <w:r w:rsidRPr="00933BDA">
        <w:rPr>
          <w:rStyle w:val="Imprint0"/>
        </w:rPr>
        <w:t>you</w:t>
      </w:r>
      <w:proofErr w:type="gramEnd"/>
      <w:r w:rsidRPr="00933BDA">
        <w:rPr>
          <w:rStyle w:val="Imprint0"/>
        </w:rPr>
        <w:t xml:space="preserve">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4DA36C3D" w14:textId="77777777" w:rsidR="00B5178C" w:rsidRPr="00243764" w:rsidRDefault="00B5178C" w:rsidP="00B5178C">
      <w:pPr>
        <w:pStyle w:val="Titlepagesubtitle"/>
        <w:framePr w:w="9530" w:hSpace="180" w:wrap="around" w:vAnchor="page" w:hAnchor="page" w:x="1088" w:y="1925"/>
        <w:rPr>
          <w:rFonts w:eastAsia="Calibri"/>
        </w:rPr>
      </w:pPr>
      <w:r w:rsidRPr="00243764">
        <w:rPr>
          <w:rFonts w:eastAsia="Calibri"/>
        </w:rPr>
        <w:t>Accessibility</w:t>
      </w:r>
    </w:p>
    <w:p w14:paraId="117C4385" w14:textId="77777777" w:rsidR="00B5178C" w:rsidRPr="00933BDA" w:rsidRDefault="00B5178C" w:rsidP="00B5178C">
      <w:pPr>
        <w:pStyle w:val="Accessibilitytext"/>
        <w:framePr w:w="9530" w:wrap="around" w:hAnchor="page" w:x="1088" w:y="1925"/>
      </w:pPr>
      <w:r w:rsidRPr="00933BDA">
        <w:t xml:space="preserve">If you would like to receive this publication in an alternative format, please telephone the </w:t>
      </w:r>
      <w:r>
        <w:t>DEECA</w:t>
      </w:r>
      <w:r w:rsidRPr="00933BDA">
        <w:t xml:space="preserve"> Customer Service Centre on 136 186, email </w:t>
      </w:r>
      <w:hyperlink r:id="rId34" w:history="1">
        <w:r w:rsidRPr="00933BDA">
          <w:t>customer.service@delwp.vic.gov.au</w:t>
        </w:r>
      </w:hyperlink>
      <w:r w:rsidRPr="00933BDA">
        <w:t xml:space="preserve"> or contact us via the National Relay Service on 133 677 or </w:t>
      </w:r>
      <w:hyperlink r:id="rId35" w:history="1">
        <w:r w:rsidRPr="00933BDA">
          <w:t>www.relayservice.com.au</w:t>
        </w:r>
      </w:hyperlink>
      <w:r w:rsidRPr="00933BDA">
        <w:t xml:space="preserve">. This document is also available on the internet at </w:t>
      </w:r>
      <w:hyperlink r:id="rId36" w:history="1">
        <w:r w:rsidRPr="00933BDA">
          <w:t>www.</w:t>
        </w:r>
        <w:r>
          <w:t>deeca</w:t>
        </w:r>
        <w:r w:rsidRPr="00933BDA">
          <w:t>.vic.gov.au</w:t>
        </w:r>
      </w:hyperlink>
      <w:r>
        <w:br/>
      </w:r>
    </w:p>
    <w:p w14:paraId="393BC3C6" w14:textId="70D54F79" w:rsidR="009E69E5" w:rsidRPr="008352D5" w:rsidRDefault="009E69E5" w:rsidP="009E69E5">
      <w:pPr>
        <w:pStyle w:val="Titlepageheading"/>
      </w:pPr>
      <w:r>
        <w:lastRenderedPageBreak/>
        <w:t>Supporting</w:t>
      </w:r>
      <w:r w:rsidRPr="000719E9">
        <w:t xml:space="preserve"> the recovery of the Southern Right Whale in</w:t>
      </w:r>
      <w:r>
        <w:t xml:space="preserve"> </w:t>
      </w:r>
      <w:r w:rsidR="00E03485">
        <w:t>eastern</w:t>
      </w:r>
      <w:r w:rsidRPr="000719E9">
        <w:t xml:space="preserve"> Australia.</w:t>
      </w:r>
    </w:p>
    <w:p w14:paraId="44D26636" w14:textId="77777777" w:rsidR="009E69E5" w:rsidRPr="008352D5" w:rsidRDefault="009E69E5" w:rsidP="009E69E5">
      <w:pPr>
        <w:pStyle w:val="Titlepagesubtitle"/>
      </w:pPr>
      <w:r>
        <w:t xml:space="preserve">Recommendations for threat mitigation, </w:t>
      </w:r>
      <w:proofErr w:type="gramStart"/>
      <w:r>
        <w:t>research</w:t>
      </w:r>
      <w:proofErr w:type="gramEnd"/>
      <w:r>
        <w:t xml:space="preserve"> and stakeholder engagement.</w:t>
      </w:r>
    </w:p>
    <w:p w14:paraId="56A7F2F1" w14:textId="77777777" w:rsidR="009E69E5" w:rsidRPr="00856D1B" w:rsidRDefault="009E69E5" w:rsidP="009E69E5">
      <w:pPr>
        <w:pStyle w:val="Titlepagesubtitle"/>
      </w:pPr>
    </w:p>
    <w:p w14:paraId="041FF2C7" w14:textId="77777777" w:rsidR="009E69E5" w:rsidRPr="00856D1B" w:rsidRDefault="009E69E5" w:rsidP="009E69E5">
      <w:pPr>
        <w:pStyle w:val="Titlepagesubtitle"/>
      </w:pPr>
    </w:p>
    <w:p w14:paraId="58B16CFF" w14:textId="77777777" w:rsidR="009E69E5" w:rsidRPr="008352D5" w:rsidRDefault="009E69E5" w:rsidP="009E69E5">
      <w:pPr>
        <w:pStyle w:val="Titlepagesubtitle"/>
      </w:pPr>
      <w:r>
        <w:t>Kasey</w:t>
      </w:r>
      <w:r w:rsidRPr="008352D5">
        <w:t xml:space="preserve"> </w:t>
      </w:r>
      <w:r>
        <w:t>Stamation</w:t>
      </w:r>
      <w:r w:rsidRPr="00881B85">
        <w:rPr>
          <w:vertAlign w:val="superscript"/>
        </w:rPr>
        <w:t>1</w:t>
      </w:r>
      <w:r w:rsidRPr="008352D5">
        <w:t xml:space="preserve"> and </w:t>
      </w:r>
      <w:r>
        <w:t>Mandy</w:t>
      </w:r>
      <w:r w:rsidRPr="008352D5">
        <w:t xml:space="preserve"> </w:t>
      </w:r>
      <w:r>
        <w:t>Watson</w:t>
      </w:r>
      <w:r w:rsidRPr="00881B85">
        <w:rPr>
          <w:vertAlign w:val="superscript"/>
        </w:rPr>
        <w:t>2</w:t>
      </w:r>
    </w:p>
    <w:p w14:paraId="7256860A" w14:textId="77777777" w:rsidR="00243764" w:rsidRPr="008352D5" w:rsidRDefault="00243764" w:rsidP="00DC3852">
      <w:pPr>
        <w:pStyle w:val="Titlepagesubtitle"/>
      </w:pPr>
    </w:p>
    <w:p w14:paraId="7C6134F3" w14:textId="77777777" w:rsidR="00243764" w:rsidRPr="008352D5" w:rsidRDefault="00243764" w:rsidP="00DC3852">
      <w:pPr>
        <w:pStyle w:val="Titlepagesubtitle"/>
      </w:pPr>
    </w:p>
    <w:p w14:paraId="38395047" w14:textId="77777777" w:rsidR="00DD09BE" w:rsidRPr="008352D5" w:rsidRDefault="00DD09BE" w:rsidP="00DC3852">
      <w:pPr>
        <w:pStyle w:val="Titlepagesubtitle"/>
      </w:pPr>
    </w:p>
    <w:p w14:paraId="09C99355" w14:textId="77777777" w:rsidR="006A33F1" w:rsidRPr="008352D5" w:rsidRDefault="006A33F1" w:rsidP="00DC3852">
      <w:pPr>
        <w:pStyle w:val="Titlepagesubtitle"/>
      </w:pPr>
    </w:p>
    <w:p w14:paraId="1525C7B3" w14:textId="77777777" w:rsidR="006A33F1" w:rsidRPr="008352D5" w:rsidRDefault="006A33F1" w:rsidP="00DC3852">
      <w:pPr>
        <w:pStyle w:val="Titlepagesubtitle"/>
      </w:pPr>
    </w:p>
    <w:p w14:paraId="656ACAC2" w14:textId="77777777" w:rsidR="00744A3D" w:rsidRPr="00B455FF" w:rsidRDefault="00744A3D" w:rsidP="00DC3852">
      <w:pPr>
        <w:pStyle w:val="Subtitle"/>
      </w:pPr>
    </w:p>
    <w:p w14:paraId="4CF15F2D" w14:textId="396E055B" w:rsidR="00744A3D" w:rsidRPr="00DD09BE" w:rsidRDefault="00744A3D" w:rsidP="00DC3852">
      <w:r w:rsidRPr="00DD09BE">
        <w:rPr>
          <w:vertAlign w:val="superscript"/>
        </w:rPr>
        <w:t>1</w:t>
      </w:r>
      <w:r w:rsidR="008C3505">
        <w:rPr>
          <w:vertAlign w:val="superscript"/>
        </w:rPr>
        <w:t xml:space="preserve"> </w:t>
      </w:r>
      <w:r w:rsidRPr="00DD09BE">
        <w:t xml:space="preserve">Arthur Rylah Institute for Environmental Research </w:t>
      </w:r>
      <w:r w:rsidRPr="00DD09BE">
        <w:br/>
      </w:r>
      <w:r w:rsidR="008C3505">
        <w:t xml:space="preserve">  </w:t>
      </w:r>
      <w:r w:rsidRPr="00DD09BE">
        <w:t>123 Brown Street, Heidelberg, Victoria 3084</w:t>
      </w:r>
    </w:p>
    <w:p w14:paraId="70124DA9" w14:textId="39156D6D" w:rsidR="008C3505" w:rsidRPr="00DD09BE" w:rsidRDefault="00744A3D" w:rsidP="00DC3852">
      <w:r w:rsidRPr="004933D0">
        <w:rPr>
          <w:vertAlign w:val="superscript"/>
        </w:rPr>
        <w:t>2</w:t>
      </w:r>
      <w:r w:rsidR="008C3505" w:rsidRPr="004933D0">
        <w:rPr>
          <w:vertAlign w:val="superscript"/>
        </w:rPr>
        <w:t xml:space="preserve"> </w:t>
      </w:r>
      <w:r w:rsidR="008C3505">
        <w:t>Department of Energy, Environment and Climate Action</w:t>
      </w:r>
      <w:r w:rsidR="008C3505">
        <w:br/>
        <w:t xml:space="preserve">  Barwon </w:t>
      </w:r>
      <w:proofErr w:type="gramStart"/>
      <w:r w:rsidR="008C3505">
        <w:t>South West</w:t>
      </w:r>
      <w:proofErr w:type="gramEnd"/>
      <w:r w:rsidR="008C3505">
        <w:t xml:space="preserve"> Region,</w:t>
      </w:r>
      <w:r w:rsidR="008C3505">
        <w:br/>
        <w:t xml:space="preserve">  </w:t>
      </w:r>
      <w:r w:rsidR="00C2332A">
        <w:t xml:space="preserve">30–30 Little </w:t>
      </w:r>
      <w:proofErr w:type="spellStart"/>
      <w:r w:rsidR="00C2332A">
        <w:t>Malop</w:t>
      </w:r>
      <w:proofErr w:type="spellEnd"/>
      <w:r w:rsidR="00C2332A">
        <w:t xml:space="preserve"> Street, Geelong 3220</w:t>
      </w:r>
    </w:p>
    <w:p w14:paraId="1AE888CF" w14:textId="77777777" w:rsidR="00744A3D" w:rsidRPr="00DD09BE" w:rsidRDefault="00744A3D" w:rsidP="00DC3852">
      <w:pPr>
        <w:pStyle w:val="Subtitle"/>
      </w:pPr>
      <w:r w:rsidRPr="00DD09BE">
        <w:t>Date</w:t>
      </w:r>
    </w:p>
    <w:p w14:paraId="65D51FD9" w14:textId="77777777" w:rsidR="006A33F1" w:rsidRDefault="006A33F1" w:rsidP="00DC3852">
      <w:pPr>
        <w:pStyle w:val="Titlepagesubtitle"/>
      </w:pPr>
    </w:p>
    <w:p w14:paraId="3C33BFF1" w14:textId="349E7E70" w:rsidR="00B2382F" w:rsidRPr="00B2382F" w:rsidRDefault="006A33F1" w:rsidP="00DC3852">
      <w:pPr>
        <w:pStyle w:val="Titlepagesubtitle"/>
      </w:pPr>
      <w:r w:rsidRPr="00772526">
        <w:rPr>
          <w:b w:val="0"/>
        </w:rPr>
        <w:t>Arthur Rylah Institute for Environmental Research</w:t>
      </w:r>
      <w:r w:rsidRPr="008352D5">
        <w:br/>
      </w:r>
      <w:r w:rsidR="002F04B4">
        <w:t>Technical</w:t>
      </w:r>
      <w:r w:rsidR="00DE7B6D">
        <w:t xml:space="preserve"> Report </w:t>
      </w:r>
      <w:r w:rsidR="002F04B4">
        <w:t>Series No.</w:t>
      </w:r>
      <w:r w:rsidR="00DE7B6D" w:rsidRPr="009E69E5">
        <w:t xml:space="preserve"> </w:t>
      </w:r>
      <w:r w:rsidR="00E24CAF">
        <w:t>362</w:t>
      </w:r>
      <w:r w:rsidR="00DE7B6D" w:rsidRPr="009E69E5">
        <w:t xml:space="preserve"> </w:t>
      </w:r>
    </w:p>
    <w:p w14:paraId="285760E9" w14:textId="77777777" w:rsidR="00DA7D7F" w:rsidRPr="00243764" w:rsidRDefault="00DD09BE" w:rsidP="00DC3852">
      <w:r>
        <w:t xml:space="preserve"> </w:t>
      </w:r>
    </w:p>
    <w:p w14:paraId="3B2D94C0" w14:textId="77777777" w:rsidR="00DA7D7F" w:rsidRPr="00243764" w:rsidRDefault="00DA7D7F" w:rsidP="00DC3852">
      <w:pPr>
        <w:sectPr w:rsidR="00DA7D7F" w:rsidRPr="00243764" w:rsidSect="006A33F1">
          <w:headerReference w:type="default" r:id="rId37"/>
          <w:footerReference w:type="even" r:id="rId38"/>
          <w:footerReference w:type="default" r:id="rId39"/>
          <w:headerReference w:type="first" r:id="rId40"/>
          <w:footerReference w:type="first" r:id="rId41"/>
          <w:pgSz w:w="11906" w:h="16838" w:code="9"/>
          <w:pgMar w:top="1134" w:right="1134" w:bottom="1134" w:left="1134" w:header="709" w:footer="709" w:gutter="0"/>
          <w:pgNumType w:fmt="lowerRoman"/>
          <w:cols w:space="708"/>
          <w:titlePg/>
          <w:docGrid w:linePitch="360"/>
        </w:sectPr>
      </w:pPr>
    </w:p>
    <w:p w14:paraId="5EB055E0" w14:textId="77777777" w:rsidR="00843C86" w:rsidRPr="00B2382F" w:rsidRDefault="00843C86" w:rsidP="0071429D">
      <w:pPr>
        <w:pStyle w:val="Heading1"/>
      </w:pPr>
      <w:bookmarkStart w:id="5" w:name="_Toc409798395"/>
      <w:bookmarkStart w:id="6" w:name="_Toc286018758"/>
      <w:bookmarkStart w:id="7" w:name="_Toc138068817"/>
      <w:r w:rsidRPr="00B2382F">
        <w:lastRenderedPageBreak/>
        <w:t>Acknowledgements</w:t>
      </w:r>
      <w:bookmarkEnd w:id="5"/>
      <w:bookmarkEnd w:id="6"/>
      <w:bookmarkEnd w:id="7"/>
    </w:p>
    <w:p w14:paraId="542C8771" w14:textId="713F932C" w:rsidR="00422EA7" w:rsidRDefault="00263A84" w:rsidP="003004D9">
      <w:r>
        <w:t>We gratefully acknowledge the advice and feedback provided by our colleagues on earlier drafts of this report, in particular Peter Menkhorst, Andy Geschke, Rob Hale, Rachel Leihy and Diane Crowther. This work was funded through the Icon Species program, DEECA.</w:t>
      </w:r>
    </w:p>
    <w:p w14:paraId="4B54D071" w14:textId="77777777" w:rsidR="003004D9" w:rsidRDefault="003004D9" w:rsidP="003004D9"/>
    <w:p w14:paraId="0FCD6974" w14:textId="77777777" w:rsidR="003004D9" w:rsidRPr="003004D9" w:rsidRDefault="003004D9" w:rsidP="003004D9">
      <w:pPr>
        <w:sectPr w:rsidR="003004D9" w:rsidRPr="003004D9" w:rsidSect="000A416E">
          <w:footerReference w:type="even" r:id="rId42"/>
          <w:footerReference w:type="default" r:id="rId43"/>
          <w:footerReference w:type="first" r:id="rId44"/>
          <w:pgSz w:w="11907" w:h="16840" w:code="9"/>
          <w:pgMar w:top="1134" w:right="1134" w:bottom="1134" w:left="1134" w:header="709" w:footer="567" w:gutter="0"/>
          <w:pgNumType w:fmt="lowerRoman" w:start="2"/>
          <w:cols w:space="708"/>
          <w:formProt w:val="0"/>
          <w:titlePg/>
          <w:docGrid w:linePitch="360"/>
        </w:sectPr>
      </w:pPr>
    </w:p>
    <w:p w14:paraId="565337EB" w14:textId="77777777" w:rsidR="004578FA" w:rsidRPr="00243764" w:rsidRDefault="004578FA" w:rsidP="00B2382F">
      <w:pPr>
        <w:pStyle w:val="TOCtitle"/>
      </w:pPr>
      <w:r w:rsidRPr="00243764">
        <w:lastRenderedPageBreak/>
        <w:t>C</w:t>
      </w:r>
      <w:r w:rsidR="00B025B6" w:rsidRPr="00243764">
        <w:t>ontents</w:t>
      </w:r>
    </w:p>
    <w:p w14:paraId="4DD3F34F" w14:textId="2B158249" w:rsidR="0013675E" w:rsidRDefault="007C0E99">
      <w:pPr>
        <w:pStyle w:val="TOC1"/>
        <w:rPr>
          <w:rFonts w:asciiTheme="minorHAnsi" w:eastAsiaTheme="minorEastAsia" w:hAnsiTheme="minorHAnsi" w:cstheme="minorBidi"/>
          <w:b w:val="0"/>
          <w:color w:val="auto"/>
          <w:sz w:val="22"/>
          <w:szCs w:val="22"/>
          <w:lang w:val="en-AU" w:eastAsia="en-AU"/>
        </w:rPr>
      </w:pPr>
      <w:r>
        <w:rPr>
          <w:b w:val="0"/>
          <w:color w:val="2B579A"/>
          <w:shd w:val="clear" w:color="auto" w:fill="E6E6E6"/>
        </w:rPr>
        <w:fldChar w:fldCharType="begin"/>
      </w:r>
      <w:r>
        <w:rPr>
          <w:b w:val="0"/>
        </w:rPr>
        <w:instrText xml:space="preserve"> TOC \t "Heading 1,1,Heading 2,2,Heading 3,3,Heading 3 - Numbered,3,Heading 2 - Numbered,2,Heading 1 - Numbered,1,TOC_title,1" </w:instrText>
      </w:r>
      <w:r>
        <w:rPr>
          <w:b w:val="0"/>
          <w:color w:val="2B579A"/>
          <w:shd w:val="clear" w:color="auto" w:fill="E6E6E6"/>
        </w:rPr>
        <w:fldChar w:fldCharType="separate"/>
      </w:r>
      <w:r w:rsidR="0013675E">
        <w:t>Acknowledgements</w:t>
      </w:r>
      <w:r w:rsidR="0013675E">
        <w:tab/>
      </w:r>
      <w:r w:rsidR="0013675E">
        <w:rPr>
          <w:color w:val="2B579A"/>
          <w:shd w:val="clear" w:color="auto" w:fill="E6E6E6"/>
        </w:rPr>
        <w:fldChar w:fldCharType="begin"/>
      </w:r>
      <w:r w:rsidR="0013675E">
        <w:instrText xml:space="preserve"> PAGEREF _Toc138068817 \h </w:instrText>
      </w:r>
      <w:r w:rsidR="0013675E">
        <w:rPr>
          <w:color w:val="2B579A"/>
          <w:shd w:val="clear" w:color="auto" w:fill="E6E6E6"/>
        </w:rPr>
      </w:r>
      <w:r w:rsidR="0013675E">
        <w:rPr>
          <w:color w:val="2B579A"/>
          <w:shd w:val="clear" w:color="auto" w:fill="E6E6E6"/>
        </w:rPr>
        <w:fldChar w:fldCharType="separate"/>
      </w:r>
      <w:r w:rsidR="0013675E">
        <w:t>ii</w:t>
      </w:r>
      <w:r w:rsidR="0013675E">
        <w:rPr>
          <w:color w:val="2B579A"/>
          <w:shd w:val="clear" w:color="auto" w:fill="E6E6E6"/>
        </w:rPr>
        <w:fldChar w:fldCharType="end"/>
      </w:r>
    </w:p>
    <w:p w14:paraId="5729ED7F" w14:textId="498CCF1A" w:rsidR="0013675E" w:rsidRDefault="0013675E">
      <w:pPr>
        <w:pStyle w:val="TOC1"/>
        <w:rPr>
          <w:rFonts w:asciiTheme="minorHAnsi" w:eastAsiaTheme="minorEastAsia" w:hAnsiTheme="minorHAnsi" w:cstheme="minorBidi"/>
          <w:b w:val="0"/>
          <w:color w:val="auto"/>
          <w:sz w:val="22"/>
          <w:szCs w:val="22"/>
          <w:lang w:val="en-AU" w:eastAsia="en-AU"/>
        </w:rPr>
      </w:pPr>
      <w:r>
        <w:t>Summary</w:t>
      </w:r>
      <w:r>
        <w:tab/>
      </w:r>
      <w:r>
        <w:rPr>
          <w:color w:val="2B579A"/>
          <w:shd w:val="clear" w:color="auto" w:fill="E6E6E6"/>
        </w:rPr>
        <w:fldChar w:fldCharType="begin"/>
      </w:r>
      <w:r>
        <w:instrText xml:space="preserve"> PAGEREF _Toc138068818 \h </w:instrText>
      </w:r>
      <w:r>
        <w:rPr>
          <w:color w:val="2B579A"/>
          <w:shd w:val="clear" w:color="auto" w:fill="E6E6E6"/>
        </w:rPr>
      </w:r>
      <w:r>
        <w:rPr>
          <w:color w:val="2B579A"/>
          <w:shd w:val="clear" w:color="auto" w:fill="E6E6E6"/>
        </w:rPr>
        <w:fldChar w:fldCharType="separate"/>
      </w:r>
      <w:r>
        <w:t>v</w:t>
      </w:r>
      <w:r>
        <w:rPr>
          <w:color w:val="2B579A"/>
          <w:shd w:val="clear" w:color="auto" w:fill="E6E6E6"/>
        </w:rPr>
        <w:fldChar w:fldCharType="end"/>
      </w:r>
    </w:p>
    <w:p w14:paraId="5A4210C9" w14:textId="4BD2C5C3" w:rsidR="0013675E" w:rsidRDefault="0013675E">
      <w:pPr>
        <w:pStyle w:val="TOC1"/>
        <w:rPr>
          <w:rFonts w:asciiTheme="minorHAnsi" w:eastAsiaTheme="minorEastAsia" w:hAnsiTheme="minorHAnsi" w:cstheme="minorBidi"/>
          <w:b w:val="0"/>
          <w:color w:val="auto"/>
          <w:sz w:val="22"/>
          <w:szCs w:val="22"/>
          <w:lang w:val="en-AU" w:eastAsia="en-AU"/>
        </w:rPr>
      </w:pPr>
      <w:r>
        <w:t>1</w:t>
      </w:r>
      <w:r>
        <w:rPr>
          <w:rFonts w:asciiTheme="minorHAnsi" w:eastAsiaTheme="minorEastAsia" w:hAnsiTheme="minorHAnsi" w:cstheme="minorBidi"/>
          <w:b w:val="0"/>
          <w:color w:val="auto"/>
          <w:sz w:val="22"/>
          <w:szCs w:val="22"/>
          <w:lang w:val="en-AU" w:eastAsia="en-AU"/>
        </w:rPr>
        <w:tab/>
      </w:r>
      <w:r>
        <w:t>Introduction</w:t>
      </w:r>
      <w:r>
        <w:tab/>
      </w:r>
      <w:r>
        <w:rPr>
          <w:color w:val="2B579A"/>
          <w:shd w:val="clear" w:color="auto" w:fill="E6E6E6"/>
        </w:rPr>
        <w:fldChar w:fldCharType="begin"/>
      </w:r>
      <w:r>
        <w:instrText xml:space="preserve"> PAGEREF _Toc138068822 \h </w:instrText>
      </w:r>
      <w:r>
        <w:rPr>
          <w:color w:val="2B579A"/>
          <w:shd w:val="clear" w:color="auto" w:fill="E6E6E6"/>
        </w:rPr>
      </w:r>
      <w:r>
        <w:rPr>
          <w:color w:val="2B579A"/>
          <w:shd w:val="clear" w:color="auto" w:fill="E6E6E6"/>
        </w:rPr>
        <w:fldChar w:fldCharType="separate"/>
      </w:r>
      <w:r>
        <w:t>1</w:t>
      </w:r>
      <w:r>
        <w:rPr>
          <w:color w:val="2B579A"/>
          <w:shd w:val="clear" w:color="auto" w:fill="E6E6E6"/>
        </w:rPr>
        <w:fldChar w:fldCharType="end"/>
      </w:r>
    </w:p>
    <w:p w14:paraId="338ADC31" w14:textId="6E449363" w:rsidR="0013675E" w:rsidRDefault="0013675E">
      <w:pPr>
        <w:pStyle w:val="TOC1"/>
        <w:rPr>
          <w:rFonts w:asciiTheme="minorHAnsi" w:eastAsiaTheme="minorEastAsia" w:hAnsiTheme="minorHAnsi" w:cstheme="minorBidi"/>
          <w:b w:val="0"/>
          <w:color w:val="auto"/>
          <w:sz w:val="22"/>
          <w:szCs w:val="22"/>
          <w:lang w:val="en-AU" w:eastAsia="en-AU"/>
        </w:rPr>
      </w:pPr>
      <w:r>
        <w:t>2</w:t>
      </w:r>
      <w:r>
        <w:rPr>
          <w:rFonts w:asciiTheme="minorHAnsi" w:eastAsiaTheme="minorEastAsia" w:hAnsiTheme="minorHAnsi" w:cstheme="minorBidi"/>
          <w:b w:val="0"/>
          <w:color w:val="auto"/>
          <w:sz w:val="22"/>
          <w:szCs w:val="22"/>
          <w:lang w:val="en-AU" w:eastAsia="en-AU"/>
        </w:rPr>
        <w:tab/>
      </w:r>
      <w:r>
        <w:t>Priority threats</w:t>
      </w:r>
      <w:r>
        <w:tab/>
      </w:r>
      <w:r>
        <w:rPr>
          <w:color w:val="2B579A"/>
          <w:shd w:val="clear" w:color="auto" w:fill="E6E6E6"/>
        </w:rPr>
        <w:fldChar w:fldCharType="begin"/>
      </w:r>
      <w:r>
        <w:instrText xml:space="preserve"> PAGEREF _Toc138068823 \h </w:instrText>
      </w:r>
      <w:r>
        <w:rPr>
          <w:color w:val="2B579A"/>
          <w:shd w:val="clear" w:color="auto" w:fill="E6E6E6"/>
        </w:rPr>
      </w:r>
      <w:r>
        <w:rPr>
          <w:color w:val="2B579A"/>
          <w:shd w:val="clear" w:color="auto" w:fill="E6E6E6"/>
        </w:rPr>
        <w:fldChar w:fldCharType="separate"/>
      </w:r>
      <w:r>
        <w:t>5</w:t>
      </w:r>
      <w:r>
        <w:rPr>
          <w:color w:val="2B579A"/>
          <w:shd w:val="clear" w:color="auto" w:fill="E6E6E6"/>
        </w:rPr>
        <w:fldChar w:fldCharType="end"/>
      </w:r>
    </w:p>
    <w:p w14:paraId="712E103A" w14:textId="4DB6754C" w:rsidR="0013675E" w:rsidRDefault="0013675E">
      <w:pPr>
        <w:pStyle w:val="TOC2"/>
        <w:rPr>
          <w:rFonts w:asciiTheme="minorHAnsi" w:eastAsiaTheme="minorEastAsia" w:hAnsiTheme="minorHAnsi" w:cstheme="minorBidi"/>
          <w:bCs w:val="0"/>
          <w:sz w:val="22"/>
          <w:szCs w:val="22"/>
        </w:rPr>
      </w:pPr>
      <w:r>
        <w:t>2.1</w:t>
      </w:r>
      <w:r>
        <w:rPr>
          <w:rFonts w:asciiTheme="minorHAnsi" w:eastAsiaTheme="minorEastAsia" w:hAnsiTheme="minorHAnsi" w:cstheme="minorBidi"/>
          <w:bCs w:val="0"/>
          <w:sz w:val="22"/>
          <w:szCs w:val="22"/>
        </w:rPr>
        <w:tab/>
      </w:r>
      <w:r>
        <w:t>Entanglement</w:t>
      </w:r>
      <w:r>
        <w:tab/>
      </w:r>
      <w:r>
        <w:rPr>
          <w:color w:val="2B579A"/>
          <w:shd w:val="clear" w:color="auto" w:fill="E6E6E6"/>
        </w:rPr>
        <w:fldChar w:fldCharType="begin"/>
      </w:r>
      <w:r>
        <w:instrText xml:space="preserve"> PAGEREF _Toc138068824 \h </w:instrText>
      </w:r>
      <w:r>
        <w:rPr>
          <w:color w:val="2B579A"/>
          <w:shd w:val="clear" w:color="auto" w:fill="E6E6E6"/>
        </w:rPr>
      </w:r>
      <w:r>
        <w:rPr>
          <w:color w:val="2B579A"/>
          <w:shd w:val="clear" w:color="auto" w:fill="E6E6E6"/>
        </w:rPr>
        <w:fldChar w:fldCharType="separate"/>
      </w:r>
      <w:r>
        <w:t>5</w:t>
      </w:r>
      <w:r>
        <w:rPr>
          <w:color w:val="2B579A"/>
          <w:shd w:val="clear" w:color="auto" w:fill="E6E6E6"/>
        </w:rPr>
        <w:fldChar w:fldCharType="end"/>
      </w:r>
    </w:p>
    <w:p w14:paraId="0F316567" w14:textId="6E99E9B1" w:rsidR="0013675E" w:rsidRDefault="0013675E">
      <w:pPr>
        <w:pStyle w:val="TOC2"/>
        <w:rPr>
          <w:rFonts w:asciiTheme="minorHAnsi" w:eastAsiaTheme="minorEastAsia" w:hAnsiTheme="minorHAnsi" w:cstheme="minorBidi"/>
          <w:bCs w:val="0"/>
          <w:sz w:val="22"/>
          <w:szCs w:val="22"/>
        </w:rPr>
      </w:pPr>
      <w:r>
        <w:t>2.2</w:t>
      </w:r>
      <w:r>
        <w:rPr>
          <w:rFonts w:asciiTheme="minorHAnsi" w:eastAsiaTheme="minorEastAsia" w:hAnsiTheme="minorHAnsi" w:cstheme="minorBidi"/>
          <w:bCs w:val="0"/>
          <w:sz w:val="22"/>
          <w:szCs w:val="22"/>
        </w:rPr>
        <w:tab/>
      </w:r>
      <w:r>
        <w:t>Vessel strike</w:t>
      </w:r>
      <w:r>
        <w:tab/>
      </w:r>
      <w:r>
        <w:rPr>
          <w:color w:val="2B579A"/>
          <w:shd w:val="clear" w:color="auto" w:fill="E6E6E6"/>
        </w:rPr>
        <w:fldChar w:fldCharType="begin"/>
      </w:r>
      <w:r>
        <w:instrText xml:space="preserve"> PAGEREF _Toc138068825 \h </w:instrText>
      </w:r>
      <w:r>
        <w:rPr>
          <w:color w:val="2B579A"/>
          <w:shd w:val="clear" w:color="auto" w:fill="E6E6E6"/>
        </w:rPr>
      </w:r>
      <w:r>
        <w:rPr>
          <w:color w:val="2B579A"/>
          <w:shd w:val="clear" w:color="auto" w:fill="E6E6E6"/>
        </w:rPr>
        <w:fldChar w:fldCharType="separate"/>
      </w:r>
      <w:r>
        <w:t>8</w:t>
      </w:r>
      <w:r>
        <w:rPr>
          <w:color w:val="2B579A"/>
          <w:shd w:val="clear" w:color="auto" w:fill="E6E6E6"/>
        </w:rPr>
        <w:fldChar w:fldCharType="end"/>
      </w:r>
    </w:p>
    <w:p w14:paraId="750BDC48" w14:textId="262D5F5F" w:rsidR="0013675E" w:rsidRDefault="0013675E">
      <w:pPr>
        <w:pStyle w:val="TOC2"/>
        <w:rPr>
          <w:rFonts w:asciiTheme="minorHAnsi" w:eastAsiaTheme="minorEastAsia" w:hAnsiTheme="minorHAnsi" w:cstheme="minorBidi"/>
          <w:bCs w:val="0"/>
          <w:sz w:val="22"/>
          <w:szCs w:val="22"/>
        </w:rPr>
      </w:pPr>
      <w:r>
        <w:t>2.3</w:t>
      </w:r>
      <w:r>
        <w:rPr>
          <w:rFonts w:asciiTheme="minorHAnsi" w:eastAsiaTheme="minorEastAsia" w:hAnsiTheme="minorHAnsi" w:cstheme="minorBidi"/>
          <w:bCs w:val="0"/>
          <w:sz w:val="22"/>
          <w:szCs w:val="22"/>
        </w:rPr>
        <w:tab/>
      </w:r>
      <w:r>
        <w:t>Anthropogenic noise</w:t>
      </w:r>
      <w:r>
        <w:tab/>
      </w:r>
      <w:r>
        <w:rPr>
          <w:color w:val="2B579A"/>
          <w:shd w:val="clear" w:color="auto" w:fill="E6E6E6"/>
        </w:rPr>
        <w:fldChar w:fldCharType="begin"/>
      </w:r>
      <w:r>
        <w:instrText xml:space="preserve"> PAGEREF _Toc138068826 \h </w:instrText>
      </w:r>
      <w:r>
        <w:rPr>
          <w:color w:val="2B579A"/>
          <w:shd w:val="clear" w:color="auto" w:fill="E6E6E6"/>
        </w:rPr>
      </w:r>
      <w:r>
        <w:rPr>
          <w:color w:val="2B579A"/>
          <w:shd w:val="clear" w:color="auto" w:fill="E6E6E6"/>
        </w:rPr>
        <w:fldChar w:fldCharType="separate"/>
      </w:r>
      <w:r>
        <w:t>10</w:t>
      </w:r>
      <w:r>
        <w:rPr>
          <w:color w:val="2B579A"/>
          <w:shd w:val="clear" w:color="auto" w:fill="E6E6E6"/>
        </w:rPr>
        <w:fldChar w:fldCharType="end"/>
      </w:r>
    </w:p>
    <w:p w14:paraId="630EBB60" w14:textId="10CD4CF2" w:rsidR="0013675E" w:rsidRDefault="0013675E">
      <w:pPr>
        <w:pStyle w:val="TOC1"/>
        <w:rPr>
          <w:rFonts w:asciiTheme="minorHAnsi" w:eastAsiaTheme="minorEastAsia" w:hAnsiTheme="minorHAnsi" w:cstheme="minorBidi"/>
          <w:b w:val="0"/>
          <w:color w:val="auto"/>
          <w:sz w:val="22"/>
          <w:szCs w:val="22"/>
          <w:lang w:val="en-AU" w:eastAsia="en-AU"/>
        </w:rPr>
      </w:pPr>
      <w:r w:rsidRPr="00B05500">
        <w:rPr>
          <w:rFonts w:eastAsia="Calibri"/>
        </w:rPr>
        <w:t>3</w:t>
      </w:r>
      <w:r>
        <w:rPr>
          <w:rFonts w:asciiTheme="minorHAnsi" w:eastAsiaTheme="minorEastAsia" w:hAnsiTheme="minorHAnsi" w:cstheme="minorBidi"/>
          <w:b w:val="0"/>
          <w:color w:val="auto"/>
          <w:sz w:val="22"/>
          <w:szCs w:val="22"/>
          <w:lang w:val="en-AU" w:eastAsia="en-AU"/>
        </w:rPr>
        <w:tab/>
      </w:r>
      <w:r w:rsidRPr="00B05500">
        <w:rPr>
          <w:rFonts w:eastAsia="Calibri"/>
        </w:rPr>
        <w:t>Priority actions</w:t>
      </w:r>
      <w:r>
        <w:tab/>
      </w:r>
      <w:r>
        <w:rPr>
          <w:color w:val="2B579A"/>
          <w:shd w:val="clear" w:color="auto" w:fill="E6E6E6"/>
        </w:rPr>
        <w:fldChar w:fldCharType="begin"/>
      </w:r>
      <w:r>
        <w:instrText xml:space="preserve"> PAGEREF _Toc138068827 \h </w:instrText>
      </w:r>
      <w:r>
        <w:rPr>
          <w:color w:val="2B579A"/>
          <w:shd w:val="clear" w:color="auto" w:fill="E6E6E6"/>
        </w:rPr>
      </w:r>
      <w:r>
        <w:rPr>
          <w:color w:val="2B579A"/>
          <w:shd w:val="clear" w:color="auto" w:fill="E6E6E6"/>
        </w:rPr>
        <w:fldChar w:fldCharType="separate"/>
      </w:r>
      <w:r>
        <w:t>13</w:t>
      </w:r>
      <w:r>
        <w:rPr>
          <w:color w:val="2B579A"/>
          <w:shd w:val="clear" w:color="auto" w:fill="E6E6E6"/>
        </w:rPr>
        <w:fldChar w:fldCharType="end"/>
      </w:r>
    </w:p>
    <w:p w14:paraId="47375094" w14:textId="1EDA4563" w:rsidR="0013675E" w:rsidRDefault="0013675E">
      <w:pPr>
        <w:pStyle w:val="TOC2"/>
        <w:rPr>
          <w:rFonts w:asciiTheme="minorHAnsi" w:eastAsiaTheme="minorEastAsia" w:hAnsiTheme="minorHAnsi" w:cstheme="minorBidi"/>
          <w:bCs w:val="0"/>
          <w:sz w:val="22"/>
          <w:szCs w:val="22"/>
        </w:rPr>
      </w:pPr>
      <w:r>
        <w:t>3.1</w:t>
      </w:r>
      <w:r>
        <w:rPr>
          <w:rFonts w:asciiTheme="minorHAnsi" w:eastAsiaTheme="minorEastAsia" w:hAnsiTheme="minorHAnsi" w:cstheme="minorBidi"/>
          <w:bCs w:val="0"/>
          <w:sz w:val="22"/>
          <w:szCs w:val="22"/>
        </w:rPr>
        <w:tab/>
      </w:r>
      <w:r>
        <w:t>Entanglement mitigation</w:t>
      </w:r>
      <w:r>
        <w:tab/>
      </w:r>
      <w:r>
        <w:rPr>
          <w:color w:val="2B579A"/>
          <w:shd w:val="clear" w:color="auto" w:fill="E6E6E6"/>
        </w:rPr>
        <w:fldChar w:fldCharType="begin"/>
      </w:r>
      <w:r>
        <w:instrText xml:space="preserve"> PAGEREF _Toc138068828 \h </w:instrText>
      </w:r>
      <w:r>
        <w:rPr>
          <w:color w:val="2B579A"/>
          <w:shd w:val="clear" w:color="auto" w:fill="E6E6E6"/>
        </w:rPr>
      </w:r>
      <w:r>
        <w:rPr>
          <w:color w:val="2B579A"/>
          <w:shd w:val="clear" w:color="auto" w:fill="E6E6E6"/>
        </w:rPr>
        <w:fldChar w:fldCharType="separate"/>
      </w:r>
      <w:r>
        <w:t>13</w:t>
      </w:r>
      <w:r>
        <w:rPr>
          <w:color w:val="2B579A"/>
          <w:shd w:val="clear" w:color="auto" w:fill="E6E6E6"/>
        </w:rPr>
        <w:fldChar w:fldCharType="end"/>
      </w:r>
    </w:p>
    <w:p w14:paraId="301B1D86" w14:textId="51CD6679" w:rsidR="0013675E" w:rsidRDefault="0013675E">
      <w:pPr>
        <w:pStyle w:val="TOC2"/>
        <w:rPr>
          <w:rFonts w:asciiTheme="minorHAnsi" w:eastAsiaTheme="minorEastAsia" w:hAnsiTheme="minorHAnsi" w:cstheme="minorBidi"/>
          <w:bCs w:val="0"/>
          <w:sz w:val="22"/>
          <w:szCs w:val="22"/>
        </w:rPr>
      </w:pPr>
      <w:r>
        <w:t>3.2</w:t>
      </w:r>
      <w:r>
        <w:rPr>
          <w:rFonts w:asciiTheme="minorHAnsi" w:eastAsiaTheme="minorEastAsia" w:hAnsiTheme="minorHAnsi" w:cstheme="minorBidi"/>
          <w:bCs w:val="0"/>
          <w:sz w:val="22"/>
          <w:szCs w:val="22"/>
        </w:rPr>
        <w:tab/>
      </w:r>
      <w:r>
        <w:t>Vessel strike mitigation</w:t>
      </w:r>
      <w:r>
        <w:tab/>
      </w:r>
      <w:r>
        <w:rPr>
          <w:color w:val="2B579A"/>
          <w:shd w:val="clear" w:color="auto" w:fill="E6E6E6"/>
        </w:rPr>
        <w:fldChar w:fldCharType="begin"/>
      </w:r>
      <w:r>
        <w:instrText xml:space="preserve"> PAGEREF _Toc138068829 \h </w:instrText>
      </w:r>
      <w:r>
        <w:rPr>
          <w:color w:val="2B579A"/>
          <w:shd w:val="clear" w:color="auto" w:fill="E6E6E6"/>
        </w:rPr>
      </w:r>
      <w:r>
        <w:rPr>
          <w:color w:val="2B579A"/>
          <w:shd w:val="clear" w:color="auto" w:fill="E6E6E6"/>
        </w:rPr>
        <w:fldChar w:fldCharType="separate"/>
      </w:r>
      <w:r>
        <w:t>16</w:t>
      </w:r>
      <w:r>
        <w:rPr>
          <w:color w:val="2B579A"/>
          <w:shd w:val="clear" w:color="auto" w:fill="E6E6E6"/>
        </w:rPr>
        <w:fldChar w:fldCharType="end"/>
      </w:r>
    </w:p>
    <w:p w14:paraId="1B487CC4" w14:textId="55568E61" w:rsidR="0013675E" w:rsidRDefault="0013675E">
      <w:pPr>
        <w:pStyle w:val="TOC2"/>
        <w:rPr>
          <w:rFonts w:asciiTheme="minorHAnsi" w:eastAsiaTheme="minorEastAsia" w:hAnsiTheme="minorHAnsi" w:cstheme="minorBidi"/>
          <w:bCs w:val="0"/>
          <w:sz w:val="22"/>
          <w:szCs w:val="22"/>
        </w:rPr>
      </w:pPr>
      <w:r>
        <w:t>3.3</w:t>
      </w:r>
      <w:r>
        <w:rPr>
          <w:rFonts w:asciiTheme="minorHAnsi" w:eastAsiaTheme="minorEastAsia" w:hAnsiTheme="minorHAnsi" w:cstheme="minorBidi"/>
          <w:bCs w:val="0"/>
          <w:sz w:val="22"/>
          <w:szCs w:val="22"/>
        </w:rPr>
        <w:tab/>
      </w:r>
      <w:r>
        <w:t>Anthropogenic noise mitigation</w:t>
      </w:r>
      <w:r>
        <w:tab/>
      </w:r>
      <w:r>
        <w:rPr>
          <w:color w:val="2B579A"/>
          <w:shd w:val="clear" w:color="auto" w:fill="E6E6E6"/>
        </w:rPr>
        <w:fldChar w:fldCharType="begin"/>
      </w:r>
      <w:r>
        <w:instrText xml:space="preserve"> PAGEREF _Toc138068830 \h </w:instrText>
      </w:r>
      <w:r>
        <w:rPr>
          <w:color w:val="2B579A"/>
          <w:shd w:val="clear" w:color="auto" w:fill="E6E6E6"/>
        </w:rPr>
      </w:r>
      <w:r>
        <w:rPr>
          <w:color w:val="2B579A"/>
          <w:shd w:val="clear" w:color="auto" w:fill="E6E6E6"/>
        </w:rPr>
        <w:fldChar w:fldCharType="separate"/>
      </w:r>
      <w:r>
        <w:t>17</w:t>
      </w:r>
      <w:r>
        <w:rPr>
          <w:color w:val="2B579A"/>
          <w:shd w:val="clear" w:color="auto" w:fill="E6E6E6"/>
        </w:rPr>
        <w:fldChar w:fldCharType="end"/>
      </w:r>
    </w:p>
    <w:p w14:paraId="46E731EF" w14:textId="627A822B" w:rsidR="0013675E" w:rsidRDefault="0013675E">
      <w:pPr>
        <w:pStyle w:val="TOC2"/>
        <w:rPr>
          <w:rFonts w:asciiTheme="minorHAnsi" w:eastAsiaTheme="minorEastAsia" w:hAnsiTheme="minorHAnsi" w:cstheme="minorBidi"/>
          <w:bCs w:val="0"/>
          <w:sz w:val="22"/>
          <w:szCs w:val="22"/>
        </w:rPr>
      </w:pPr>
      <w:r>
        <w:t>3.4</w:t>
      </w:r>
      <w:r>
        <w:rPr>
          <w:rFonts w:asciiTheme="minorHAnsi" w:eastAsiaTheme="minorEastAsia" w:hAnsiTheme="minorHAnsi" w:cstheme="minorBidi"/>
          <w:bCs w:val="0"/>
          <w:sz w:val="22"/>
          <w:szCs w:val="22"/>
        </w:rPr>
        <w:tab/>
      </w:r>
      <w:r>
        <w:t>Addressing knowledge gaps</w:t>
      </w:r>
      <w:r>
        <w:tab/>
      </w:r>
      <w:r>
        <w:rPr>
          <w:color w:val="2B579A"/>
          <w:shd w:val="clear" w:color="auto" w:fill="E6E6E6"/>
        </w:rPr>
        <w:fldChar w:fldCharType="begin"/>
      </w:r>
      <w:r>
        <w:instrText xml:space="preserve"> PAGEREF _Toc138068831 \h </w:instrText>
      </w:r>
      <w:r>
        <w:rPr>
          <w:color w:val="2B579A"/>
          <w:shd w:val="clear" w:color="auto" w:fill="E6E6E6"/>
        </w:rPr>
      </w:r>
      <w:r>
        <w:rPr>
          <w:color w:val="2B579A"/>
          <w:shd w:val="clear" w:color="auto" w:fill="E6E6E6"/>
        </w:rPr>
        <w:fldChar w:fldCharType="separate"/>
      </w:r>
      <w:r>
        <w:t>17</w:t>
      </w:r>
      <w:r>
        <w:rPr>
          <w:color w:val="2B579A"/>
          <w:shd w:val="clear" w:color="auto" w:fill="E6E6E6"/>
        </w:rPr>
        <w:fldChar w:fldCharType="end"/>
      </w:r>
    </w:p>
    <w:p w14:paraId="2E7389A6" w14:textId="0C1E4274" w:rsidR="0013675E" w:rsidRDefault="0013675E">
      <w:pPr>
        <w:pStyle w:val="TOC2"/>
        <w:rPr>
          <w:rFonts w:asciiTheme="minorHAnsi" w:eastAsiaTheme="minorEastAsia" w:hAnsiTheme="minorHAnsi" w:cstheme="minorBidi"/>
          <w:bCs w:val="0"/>
          <w:sz w:val="22"/>
          <w:szCs w:val="22"/>
        </w:rPr>
      </w:pPr>
      <w:r w:rsidRPr="00B05500">
        <w:rPr>
          <w:rFonts w:eastAsia="Calibri"/>
        </w:rPr>
        <w:t>3.5</w:t>
      </w:r>
      <w:r>
        <w:rPr>
          <w:rFonts w:asciiTheme="minorHAnsi" w:eastAsiaTheme="minorEastAsia" w:hAnsiTheme="minorHAnsi" w:cstheme="minorBidi"/>
          <w:bCs w:val="0"/>
          <w:sz w:val="22"/>
          <w:szCs w:val="22"/>
        </w:rPr>
        <w:tab/>
      </w:r>
      <w:r w:rsidRPr="00B05500">
        <w:rPr>
          <w:rFonts w:eastAsia="Calibri"/>
        </w:rPr>
        <w:t>Research priorities</w:t>
      </w:r>
      <w:r>
        <w:tab/>
      </w:r>
      <w:r>
        <w:rPr>
          <w:color w:val="2B579A"/>
          <w:shd w:val="clear" w:color="auto" w:fill="E6E6E6"/>
        </w:rPr>
        <w:fldChar w:fldCharType="begin"/>
      </w:r>
      <w:r>
        <w:instrText xml:space="preserve"> PAGEREF _Toc138068832 \h </w:instrText>
      </w:r>
      <w:r>
        <w:rPr>
          <w:color w:val="2B579A"/>
          <w:shd w:val="clear" w:color="auto" w:fill="E6E6E6"/>
        </w:rPr>
      </w:r>
      <w:r>
        <w:rPr>
          <w:color w:val="2B579A"/>
          <w:shd w:val="clear" w:color="auto" w:fill="E6E6E6"/>
        </w:rPr>
        <w:fldChar w:fldCharType="separate"/>
      </w:r>
      <w:r>
        <w:t>18</w:t>
      </w:r>
      <w:r>
        <w:rPr>
          <w:color w:val="2B579A"/>
          <w:shd w:val="clear" w:color="auto" w:fill="E6E6E6"/>
        </w:rPr>
        <w:fldChar w:fldCharType="end"/>
      </w:r>
    </w:p>
    <w:p w14:paraId="21746765" w14:textId="1E2696A5" w:rsidR="0013675E" w:rsidRDefault="0013675E">
      <w:pPr>
        <w:pStyle w:val="TOC1"/>
        <w:rPr>
          <w:rFonts w:asciiTheme="minorHAnsi" w:eastAsiaTheme="minorEastAsia" w:hAnsiTheme="minorHAnsi" w:cstheme="minorBidi"/>
          <w:b w:val="0"/>
          <w:color w:val="auto"/>
          <w:sz w:val="22"/>
          <w:szCs w:val="22"/>
          <w:lang w:val="en-AU" w:eastAsia="en-AU"/>
        </w:rPr>
      </w:pPr>
      <w:r>
        <w:t>4</w:t>
      </w:r>
      <w:r>
        <w:rPr>
          <w:rFonts w:asciiTheme="minorHAnsi" w:eastAsiaTheme="minorEastAsia" w:hAnsiTheme="minorHAnsi" w:cstheme="minorBidi"/>
          <w:b w:val="0"/>
          <w:color w:val="auto"/>
          <w:sz w:val="22"/>
          <w:szCs w:val="22"/>
          <w:lang w:val="en-AU" w:eastAsia="en-AU"/>
        </w:rPr>
        <w:tab/>
      </w:r>
      <w:r>
        <w:t>Stakeholder engagement</w:t>
      </w:r>
      <w:r>
        <w:tab/>
      </w:r>
      <w:r>
        <w:rPr>
          <w:color w:val="2B579A"/>
          <w:shd w:val="clear" w:color="auto" w:fill="E6E6E6"/>
        </w:rPr>
        <w:fldChar w:fldCharType="begin"/>
      </w:r>
      <w:r>
        <w:instrText xml:space="preserve"> PAGEREF _Toc138068833 \h </w:instrText>
      </w:r>
      <w:r>
        <w:rPr>
          <w:color w:val="2B579A"/>
          <w:shd w:val="clear" w:color="auto" w:fill="E6E6E6"/>
        </w:rPr>
      </w:r>
      <w:r>
        <w:rPr>
          <w:color w:val="2B579A"/>
          <w:shd w:val="clear" w:color="auto" w:fill="E6E6E6"/>
        </w:rPr>
        <w:fldChar w:fldCharType="separate"/>
      </w:r>
      <w:r>
        <w:t>26</w:t>
      </w:r>
      <w:r>
        <w:rPr>
          <w:color w:val="2B579A"/>
          <w:shd w:val="clear" w:color="auto" w:fill="E6E6E6"/>
        </w:rPr>
        <w:fldChar w:fldCharType="end"/>
      </w:r>
    </w:p>
    <w:p w14:paraId="09AF491D" w14:textId="2FD0D853" w:rsidR="0013675E" w:rsidRDefault="0013675E">
      <w:pPr>
        <w:pStyle w:val="TOC1"/>
        <w:rPr>
          <w:rFonts w:asciiTheme="minorHAnsi" w:eastAsiaTheme="minorEastAsia" w:hAnsiTheme="minorHAnsi" w:cstheme="minorBidi"/>
          <w:b w:val="0"/>
          <w:color w:val="auto"/>
          <w:sz w:val="22"/>
          <w:szCs w:val="22"/>
          <w:lang w:val="en-AU" w:eastAsia="en-AU"/>
        </w:rPr>
      </w:pPr>
      <w:r>
        <w:t>5</w:t>
      </w:r>
      <w:r>
        <w:rPr>
          <w:rFonts w:asciiTheme="minorHAnsi" w:eastAsiaTheme="minorEastAsia" w:hAnsiTheme="minorHAnsi" w:cstheme="minorBidi"/>
          <w:b w:val="0"/>
          <w:color w:val="auto"/>
          <w:sz w:val="22"/>
          <w:szCs w:val="22"/>
          <w:lang w:val="en-AU" w:eastAsia="en-AU"/>
        </w:rPr>
        <w:tab/>
      </w:r>
      <w:r>
        <w:t>Conclusion</w:t>
      </w:r>
      <w:r>
        <w:tab/>
      </w:r>
      <w:r>
        <w:rPr>
          <w:color w:val="2B579A"/>
          <w:shd w:val="clear" w:color="auto" w:fill="E6E6E6"/>
        </w:rPr>
        <w:fldChar w:fldCharType="begin"/>
      </w:r>
      <w:r>
        <w:instrText xml:space="preserve"> PAGEREF _Toc138068834 \h </w:instrText>
      </w:r>
      <w:r>
        <w:rPr>
          <w:color w:val="2B579A"/>
          <w:shd w:val="clear" w:color="auto" w:fill="E6E6E6"/>
        </w:rPr>
      </w:r>
      <w:r>
        <w:rPr>
          <w:color w:val="2B579A"/>
          <w:shd w:val="clear" w:color="auto" w:fill="E6E6E6"/>
        </w:rPr>
        <w:fldChar w:fldCharType="separate"/>
      </w:r>
      <w:r>
        <w:t>32</w:t>
      </w:r>
      <w:r>
        <w:rPr>
          <w:color w:val="2B579A"/>
          <w:shd w:val="clear" w:color="auto" w:fill="E6E6E6"/>
        </w:rPr>
        <w:fldChar w:fldCharType="end"/>
      </w:r>
    </w:p>
    <w:p w14:paraId="24949296" w14:textId="2AEE7181" w:rsidR="0013675E" w:rsidRDefault="0013675E">
      <w:pPr>
        <w:pStyle w:val="TOC1"/>
        <w:rPr>
          <w:rFonts w:asciiTheme="minorHAnsi" w:eastAsiaTheme="minorEastAsia" w:hAnsiTheme="minorHAnsi" w:cstheme="minorBidi"/>
          <w:b w:val="0"/>
          <w:color w:val="auto"/>
          <w:sz w:val="22"/>
          <w:szCs w:val="22"/>
          <w:lang w:val="en-AU" w:eastAsia="en-AU"/>
        </w:rPr>
      </w:pPr>
      <w:r>
        <w:t>References</w:t>
      </w:r>
      <w:r>
        <w:tab/>
      </w:r>
      <w:r>
        <w:rPr>
          <w:color w:val="2B579A"/>
          <w:shd w:val="clear" w:color="auto" w:fill="E6E6E6"/>
        </w:rPr>
        <w:fldChar w:fldCharType="begin"/>
      </w:r>
      <w:r>
        <w:instrText xml:space="preserve"> PAGEREF _Toc138068835 \h </w:instrText>
      </w:r>
      <w:r>
        <w:rPr>
          <w:color w:val="2B579A"/>
          <w:shd w:val="clear" w:color="auto" w:fill="E6E6E6"/>
        </w:rPr>
      </w:r>
      <w:r>
        <w:rPr>
          <w:color w:val="2B579A"/>
          <w:shd w:val="clear" w:color="auto" w:fill="E6E6E6"/>
        </w:rPr>
        <w:fldChar w:fldCharType="separate"/>
      </w:r>
      <w:r>
        <w:t>33</w:t>
      </w:r>
      <w:r>
        <w:rPr>
          <w:color w:val="2B579A"/>
          <w:shd w:val="clear" w:color="auto" w:fill="E6E6E6"/>
        </w:rPr>
        <w:fldChar w:fldCharType="end"/>
      </w:r>
    </w:p>
    <w:p w14:paraId="686BD66C" w14:textId="7141B497" w:rsidR="00051FE1" w:rsidRPr="00243764" w:rsidRDefault="007C0E99" w:rsidP="0071429D">
      <w:r>
        <w:rPr>
          <w:b/>
          <w:color w:val="2B579A"/>
          <w:shd w:val="clear" w:color="auto" w:fill="E6E6E6"/>
        </w:rPr>
        <w:fldChar w:fldCharType="end"/>
      </w:r>
    </w:p>
    <w:p w14:paraId="0C0DD444" w14:textId="77777777" w:rsidR="005F55AD" w:rsidRPr="00243764" w:rsidRDefault="009D303E" w:rsidP="00B2382F">
      <w:pPr>
        <w:pStyle w:val="TOCtitle"/>
      </w:pPr>
      <w:r w:rsidRPr="00243764">
        <w:br w:type="page"/>
      </w:r>
      <w:r w:rsidR="005F55AD" w:rsidRPr="00243764">
        <w:lastRenderedPageBreak/>
        <w:t>Tables</w:t>
      </w:r>
    </w:p>
    <w:p w14:paraId="405DFC83" w14:textId="43AF1344" w:rsidR="000579A1" w:rsidRDefault="00091775">
      <w:pPr>
        <w:pStyle w:val="TableofFigures"/>
        <w:rPr>
          <w:rFonts w:asciiTheme="minorHAnsi" w:eastAsiaTheme="minorEastAsia" w:hAnsiTheme="minorHAnsi" w:cstheme="minorBidi"/>
          <w:sz w:val="22"/>
          <w:szCs w:val="22"/>
          <w:lang w:eastAsia="en-AU"/>
        </w:rPr>
      </w:pPr>
      <w:r>
        <w:rPr>
          <w:color w:val="2B579A"/>
          <w:shd w:val="clear" w:color="auto" w:fill="E6E6E6"/>
        </w:rPr>
        <w:fldChar w:fldCharType="begin"/>
      </w:r>
      <w:r>
        <w:instrText xml:space="preserve"> TOC \t "Caption - Table" \c "Table" </w:instrText>
      </w:r>
      <w:r>
        <w:rPr>
          <w:color w:val="2B579A"/>
          <w:shd w:val="clear" w:color="auto" w:fill="E6E6E6"/>
        </w:rPr>
        <w:fldChar w:fldCharType="separate"/>
      </w:r>
      <w:r w:rsidR="000579A1">
        <w:t>Table 1. List of research priorities to address key knowledge gaps and their applicability to State or Commonwealth waters.</w:t>
      </w:r>
      <w:r w:rsidR="000579A1">
        <w:tab/>
      </w:r>
      <w:r w:rsidR="000579A1">
        <w:rPr>
          <w:color w:val="2B579A"/>
          <w:shd w:val="clear" w:color="auto" w:fill="E6E6E6"/>
        </w:rPr>
        <w:fldChar w:fldCharType="begin"/>
      </w:r>
      <w:r w:rsidR="000579A1">
        <w:instrText xml:space="preserve"> PAGEREF _Toc138068793 \h </w:instrText>
      </w:r>
      <w:r w:rsidR="000579A1">
        <w:rPr>
          <w:color w:val="2B579A"/>
          <w:shd w:val="clear" w:color="auto" w:fill="E6E6E6"/>
        </w:rPr>
      </w:r>
      <w:r w:rsidR="000579A1">
        <w:rPr>
          <w:color w:val="2B579A"/>
          <w:shd w:val="clear" w:color="auto" w:fill="E6E6E6"/>
        </w:rPr>
        <w:fldChar w:fldCharType="separate"/>
      </w:r>
      <w:r w:rsidR="000579A1">
        <w:t>22</w:t>
      </w:r>
      <w:r w:rsidR="000579A1">
        <w:rPr>
          <w:color w:val="2B579A"/>
          <w:shd w:val="clear" w:color="auto" w:fill="E6E6E6"/>
        </w:rPr>
        <w:fldChar w:fldCharType="end"/>
      </w:r>
    </w:p>
    <w:p w14:paraId="70AD0DA5" w14:textId="537DE12D" w:rsidR="000579A1" w:rsidRDefault="000579A1">
      <w:pPr>
        <w:pStyle w:val="TableofFigures"/>
        <w:rPr>
          <w:rFonts w:asciiTheme="minorHAnsi" w:eastAsiaTheme="minorEastAsia" w:hAnsiTheme="minorHAnsi" w:cstheme="minorBidi"/>
          <w:sz w:val="22"/>
          <w:szCs w:val="22"/>
          <w:lang w:eastAsia="en-AU"/>
        </w:rPr>
      </w:pPr>
      <w:r>
        <w:t>Table 2. List of methods to address key knowledge gaps.</w:t>
      </w:r>
      <w:r>
        <w:tab/>
      </w:r>
      <w:r>
        <w:rPr>
          <w:color w:val="2B579A"/>
          <w:shd w:val="clear" w:color="auto" w:fill="E6E6E6"/>
        </w:rPr>
        <w:fldChar w:fldCharType="begin"/>
      </w:r>
      <w:r>
        <w:instrText xml:space="preserve"> PAGEREF _Toc138068794 \h </w:instrText>
      </w:r>
      <w:r>
        <w:rPr>
          <w:color w:val="2B579A"/>
          <w:shd w:val="clear" w:color="auto" w:fill="E6E6E6"/>
        </w:rPr>
      </w:r>
      <w:r>
        <w:rPr>
          <w:color w:val="2B579A"/>
          <w:shd w:val="clear" w:color="auto" w:fill="E6E6E6"/>
        </w:rPr>
        <w:fldChar w:fldCharType="separate"/>
      </w:r>
      <w:r>
        <w:t>25</w:t>
      </w:r>
      <w:r>
        <w:rPr>
          <w:color w:val="2B579A"/>
          <w:shd w:val="clear" w:color="auto" w:fill="E6E6E6"/>
        </w:rPr>
        <w:fldChar w:fldCharType="end"/>
      </w:r>
    </w:p>
    <w:p w14:paraId="39F16DE6" w14:textId="26BA9E61" w:rsidR="000579A1" w:rsidRDefault="000579A1">
      <w:pPr>
        <w:pStyle w:val="TableofFigures"/>
        <w:rPr>
          <w:rFonts w:asciiTheme="minorHAnsi" w:eastAsiaTheme="minorEastAsia" w:hAnsiTheme="minorHAnsi" w:cstheme="minorBidi"/>
          <w:sz w:val="22"/>
          <w:szCs w:val="22"/>
          <w:lang w:eastAsia="en-AU"/>
        </w:rPr>
      </w:pPr>
      <w:r>
        <w:t>Table 3. Key considerations for development of a Stakeholder Engagement Plan.</w:t>
      </w:r>
      <w:r>
        <w:tab/>
      </w:r>
      <w:r>
        <w:rPr>
          <w:color w:val="2B579A"/>
          <w:shd w:val="clear" w:color="auto" w:fill="E6E6E6"/>
        </w:rPr>
        <w:fldChar w:fldCharType="begin"/>
      </w:r>
      <w:r>
        <w:instrText xml:space="preserve"> PAGEREF _Toc138068795 \h </w:instrText>
      </w:r>
      <w:r>
        <w:rPr>
          <w:color w:val="2B579A"/>
          <w:shd w:val="clear" w:color="auto" w:fill="E6E6E6"/>
        </w:rPr>
      </w:r>
      <w:r>
        <w:rPr>
          <w:color w:val="2B579A"/>
          <w:shd w:val="clear" w:color="auto" w:fill="E6E6E6"/>
        </w:rPr>
        <w:fldChar w:fldCharType="separate"/>
      </w:r>
      <w:r>
        <w:t>27</w:t>
      </w:r>
      <w:r>
        <w:rPr>
          <w:color w:val="2B579A"/>
          <w:shd w:val="clear" w:color="auto" w:fill="E6E6E6"/>
        </w:rPr>
        <w:fldChar w:fldCharType="end"/>
      </w:r>
    </w:p>
    <w:p w14:paraId="3A0E0449" w14:textId="7E11ED3D" w:rsidR="00BE541D" w:rsidRPr="00243764" w:rsidRDefault="00091775" w:rsidP="00DC3852">
      <w:pPr>
        <w:pStyle w:val="TableofFigures"/>
      </w:pPr>
      <w:r>
        <w:rPr>
          <w:color w:val="2B579A"/>
          <w:shd w:val="clear" w:color="auto" w:fill="E6E6E6"/>
        </w:rPr>
        <w:fldChar w:fldCharType="end"/>
      </w:r>
    </w:p>
    <w:p w14:paraId="46C7416E" w14:textId="77777777" w:rsidR="001F10BD" w:rsidRPr="00243764" w:rsidRDefault="001F10BD" w:rsidP="00B2382F">
      <w:pPr>
        <w:pStyle w:val="TOCtitle"/>
      </w:pPr>
      <w:r w:rsidRPr="00243764">
        <w:t>Figures</w:t>
      </w:r>
    </w:p>
    <w:p w14:paraId="0E225105" w14:textId="66156A4D" w:rsidR="000579A1" w:rsidRDefault="006B0367">
      <w:pPr>
        <w:pStyle w:val="TableofFigures"/>
        <w:rPr>
          <w:rFonts w:asciiTheme="minorHAnsi" w:eastAsiaTheme="minorEastAsia" w:hAnsiTheme="minorHAnsi" w:cstheme="minorBidi"/>
          <w:sz w:val="22"/>
          <w:szCs w:val="22"/>
          <w:lang w:eastAsia="en-AU"/>
        </w:rPr>
      </w:pPr>
      <w:r>
        <w:rPr>
          <w:color w:val="2B579A"/>
          <w:shd w:val="clear" w:color="auto" w:fill="E6E6E6"/>
        </w:rPr>
        <w:fldChar w:fldCharType="begin"/>
      </w:r>
      <w:r>
        <w:instrText xml:space="preserve"> TOC \t "Caption - Figure" \c </w:instrText>
      </w:r>
      <w:r>
        <w:rPr>
          <w:color w:val="2B579A"/>
          <w:shd w:val="clear" w:color="auto" w:fill="E6E6E6"/>
        </w:rPr>
        <w:fldChar w:fldCharType="separate"/>
      </w:r>
      <w:r w:rsidR="000579A1">
        <w:t>Figure 1 (a) The location of Southern Right Whale cow–calf pair sightings and historical high use areas in south-eastern Australia. (b) The number of Southern Right Whale cow–calf records per site location in Victoria. (c) Detail from map (b) showing the historically important south-western Victorian area.</w:t>
      </w:r>
      <w:r w:rsidR="000579A1">
        <w:tab/>
      </w:r>
      <w:r w:rsidR="000579A1">
        <w:rPr>
          <w:color w:val="2B579A"/>
          <w:shd w:val="clear" w:color="auto" w:fill="E6E6E6"/>
        </w:rPr>
        <w:fldChar w:fldCharType="begin"/>
      </w:r>
      <w:r w:rsidR="000579A1">
        <w:instrText xml:space="preserve"> PAGEREF _Toc138068800 \h </w:instrText>
      </w:r>
      <w:r w:rsidR="000579A1">
        <w:rPr>
          <w:color w:val="2B579A"/>
          <w:shd w:val="clear" w:color="auto" w:fill="E6E6E6"/>
        </w:rPr>
      </w:r>
      <w:r w:rsidR="000579A1">
        <w:rPr>
          <w:color w:val="2B579A"/>
          <w:shd w:val="clear" w:color="auto" w:fill="E6E6E6"/>
        </w:rPr>
        <w:fldChar w:fldCharType="separate"/>
      </w:r>
      <w:r w:rsidR="000579A1">
        <w:t>3</w:t>
      </w:r>
      <w:r w:rsidR="000579A1">
        <w:rPr>
          <w:color w:val="2B579A"/>
          <w:shd w:val="clear" w:color="auto" w:fill="E6E6E6"/>
        </w:rPr>
        <w:fldChar w:fldCharType="end"/>
      </w:r>
    </w:p>
    <w:p w14:paraId="558AF532" w14:textId="12F5CBED" w:rsidR="000579A1" w:rsidRDefault="000579A1">
      <w:pPr>
        <w:pStyle w:val="TableofFigures"/>
        <w:rPr>
          <w:rFonts w:asciiTheme="minorHAnsi" w:eastAsiaTheme="minorEastAsia" w:hAnsiTheme="minorHAnsi" w:cstheme="minorBidi"/>
          <w:sz w:val="22"/>
          <w:szCs w:val="22"/>
          <w:lang w:eastAsia="en-AU"/>
        </w:rPr>
      </w:pPr>
      <w:r>
        <w:t>Figure 2. A female Southern Right Whale (with calf) showing scars, injury, and poor health as the result of an entanglement. Sealers Cove, Wilsons Promontory, Victoria, August 2014.</w:t>
      </w:r>
      <w:r>
        <w:tab/>
      </w:r>
      <w:r>
        <w:rPr>
          <w:color w:val="2B579A"/>
          <w:shd w:val="clear" w:color="auto" w:fill="E6E6E6"/>
        </w:rPr>
        <w:fldChar w:fldCharType="begin"/>
      </w:r>
      <w:r>
        <w:instrText xml:space="preserve"> PAGEREF _Toc138068801 \h </w:instrText>
      </w:r>
      <w:r>
        <w:rPr>
          <w:color w:val="2B579A"/>
          <w:shd w:val="clear" w:color="auto" w:fill="E6E6E6"/>
        </w:rPr>
      </w:r>
      <w:r>
        <w:rPr>
          <w:color w:val="2B579A"/>
          <w:shd w:val="clear" w:color="auto" w:fill="E6E6E6"/>
        </w:rPr>
        <w:fldChar w:fldCharType="separate"/>
      </w:r>
      <w:r>
        <w:t>6</w:t>
      </w:r>
      <w:r>
        <w:rPr>
          <w:color w:val="2B579A"/>
          <w:shd w:val="clear" w:color="auto" w:fill="E6E6E6"/>
        </w:rPr>
        <w:fldChar w:fldCharType="end"/>
      </w:r>
    </w:p>
    <w:p w14:paraId="4EED6AD6" w14:textId="0934A9EA" w:rsidR="000579A1" w:rsidRDefault="000579A1">
      <w:pPr>
        <w:pStyle w:val="TableofFigures"/>
        <w:rPr>
          <w:rFonts w:asciiTheme="minorHAnsi" w:eastAsiaTheme="minorEastAsia" w:hAnsiTheme="minorHAnsi" w:cstheme="minorBidi"/>
          <w:sz w:val="22"/>
          <w:szCs w:val="22"/>
          <w:lang w:eastAsia="en-AU"/>
        </w:rPr>
      </w:pPr>
      <w:r>
        <w:t>Figure 3 (a) The number of whale entanglement reports in Victorian waters between 2003 and 2021. (b) Victorian entanglements reports between 2003 and 2021 broken down by species and entanglement type.</w:t>
      </w:r>
      <w:r>
        <w:tab/>
      </w:r>
      <w:r>
        <w:rPr>
          <w:color w:val="2B579A"/>
          <w:shd w:val="clear" w:color="auto" w:fill="E6E6E6"/>
        </w:rPr>
        <w:fldChar w:fldCharType="begin"/>
      </w:r>
      <w:r>
        <w:instrText xml:space="preserve"> PAGEREF _Toc138068802 \h </w:instrText>
      </w:r>
      <w:r>
        <w:rPr>
          <w:color w:val="2B579A"/>
          <w:shd w:val="clear" w:color="auto" w:fill="E6E6E6"/>
        </w:rPr>
      </w:r>
      <w:r>
        <w:rPr>
          <w:color w:val="2B579A"/>
          <w:shd w:val="clear" w:color="auto" w:fill="E6E6E6"/>
        </w:rPr>
        <w:fldChar w:fldCharType="separate"/>
      </w:r>
      <w:r>
        <w:t>7</w:t>
      </w:r>
      <w:r>
        <w:rPr>
          <w:color w:val="2B579A"/>
          <w:shd w:val="clear" w:color="auto" w:fill="E6E6E6"/>
        </w:rPr>
        <w:fldChar w:fldCharType="end"/>
      </w:r>
    </w:p>
    <w:p w14:paraId="05286E42" w14:textId="651C26A1" w:rsidR="000579A1" w:rsidRDefault="000579A1">
      <w:pPr>
        <w:pStyle w:val="TableofFigures"/>
        <w:rPr>
          <w:rFonts w:asciiTheme="minorHAnsi" w:eastAsiaTheme="minorEastAsia" w:hAnsiTheme="minorHAnsi" w:cstheme="minorBidi"/>
          <w:sz w:val="22"/>
          <w:szCs w:val="22"/>
          <w:lang w:eastAsia="en-AU"/>
        </w:rPr>
      </w:pPr>
      <w:r>
        <w:t>Figure 4. Southern Right Whale (nicknamed ‘Tangles’) caught in rock lobster fishing gear near Portland in August 2018.This whale was successfully disentangled on 12 August 2018 after a four-day emergency operation.</w:t>
      </w:r>
      <w:r>
        <w:tab/>
      </w:r>
      <w:r>
        <w:rPr>
          <w:color w:val="2B579A"/>
          <w:shd w:val="clear" w:color="auto" w:fill="E6E6E6"/>
        </w:rPr>
        <w:fldChar w:fldCharType="begin"/>
      </w:r>
      <w:r>
        <w:instrText xml:space="preserve"> PAGEREF _Toc138068803 \h </w:instrText>
      </w:r>
      <w:r>
        <w:rPr>
          <w:color w:val="2B579A"/>
          <w:shd w:val="clear" w:color="auto" w:fill="E6E6E6"/>
        </w:rPr>
      </w:r>
      <w:r>
        <w:rPr>
          <w:color w:val="2B579A"/>
          <w:shd w:val="clear" w:color="auto" w:fill="E6E6E6"/>
        </w:rPr>
        <w:fldChar w:fldCharType="separate"/>
      </w:r>
      <w:r>
        <w:t>8</w:t>
      </w:r>
      <w:r>
        <w:rPr>
          <w:color w:val="2B579A"/>
          <w:shd w:val="clear" w:color="auto" w:fill="E6E6E6"/>
        </w:rPr>
        <w:fldChar w:fldCharType="end"/>
      </w:r>
    </w:p>
    <w:p w14:paraId="7B1A9DA2" w14:textId="1C207ED3" w:rsidR="000579A1" w:rsidRDefault="000579A1">
      <w:pPr>
        <w:pStyle w:val="TableofFigures"/>
        <w:rPr>
          <w:rFonts w:asciiTheme="minorHAnsi" w:eastAsiaTheme="minorEastAsia" w:hAnsiTheme="minorHAnsi" w:cstheme="minorBidi"/>
          <w:sz w:val="22"/>
          <w:szCs w:val="22"/>
          <w:lang w:eastAsia="en-AU"/>
        </w:rPr>
      </w:pPr>
      <w:r>
        <w:t>Figure 5. Vessel traffic for the month of August 2022 and all Southern Right Whale cow–calf pair sightings in Victoria.</w:t>
      </w:r>
      <w:r>
        <w:tab/>
      </w:r>
      <w:r>
        <w:rPr>
          <w:color w:val="2B579A"/>
          <w:shd w:val="clear" w:color="auto" w:fill="E6E6E6"/>
        </w:rPr>
        <w:fldChar w:fldCharType="begin"/>
      </w:r>
      <w:r>
        <w:instrText xml:space="preserve"> PAGEREF _Toc138068804 \h </w:instrText>
      </w:r>
      <w:r>
        <w:rPr>
          <w:color w:val="2B579A"/>
          <w:shd w:val="clear" w:color="auto" w:fill="E6E6E6"/>
        </w:rPr>
      </w:r>
      <w:r>
        <w:rPr>
          <w:color w:val="2B579A"/>
          <w:shd w:val="clear" w:color="auto" w:fill="E6E6E6"/>
        </w:rPr>
        <w:fldChar w:fldCharType="separate"/>
      </w:r>
      <w:r>
        <w:t>10</w:t>
      </w:r>
      <w:r>
        <w:rPr>
          <w:color w:val="2B579A"/>
          <w:shd w:val="clear" w:color="auto" w:fill="E6E6E6"/>
        </w:rPr>
        <w:fldChar w:fldCharType="end"/>
      </w:r>
    </w:p>
    <w:p w14:paraId="471E50E1" w14:textId="106062AD" w:rsidR="000579A1" w:rsidRDefault="000579A1">
      <w:pPr>
        <w:pStyle w:val="TableofFigures"/>
        <w:rPr>
          <w:rFonts w:asciiTheme="minorHAnsi" w:eastAsiaTheme="minorEastAsia" w:hAnsiTheme="minorHAnsi" w:cstheme="minorBidi"/>
          <w:sz w:val="22"/>
          <w:szCs w:val="22"/>
          <w:lang w:eastAsia="en-AU"/>
        </w:rPr>
      </w:pPr>
      <w:r>
        <w:t>Figure 6. Estimated benefit of management scenarios to persistence anywhere in eastern Australia</w:t>
      </w:r>
      <w:r w:rsidRPr="00795F57">
        <w:t xml:space="preserve"> </w:t>
      </w:r>
      <w:r>
        <w:t>under RCP 4.5 climate change scenario (top graph) and RCP 8.5 climate change scenario (bottom graph).</w:t>
      </w:r>
      <w:r>
        <w:tab/>
      </w:r>
      <w:r>
        <w:rPr>
          <w:color w:val="2B579A"/>
          <w:shd w:val="clear" w:color="auto" w:fill="E6E6E6"/>
        </w:rPr>
        <w:fldChar w:fldCharType="begin"/>
      </w:r>
      <w:r>
        <w:instrText xml:space="preserve"> PAGEREF _Toc138068805 \h </w:instrText>
      </w:r>
      <w:r>
        <w:rPr>
          <w:color w:val="2B579A"/>
          <w:shd w:val="clear" w:color="auto" w:fill="E6E6E6"/>
        </w:rPr>
      </w:r>
      <w:r>
        <w:rPr>
          <w:color w:val="2B579A"/>
          <w:shd w:val="clear" w:color="auto" w:fill="E6E6E6"/>
        </w:rPr>
        <w:fldChar w:fldCharType="separate"/>
      </w:r>
      <w:r>
        <w:t>15</w:t>
      </w:r>
      <w:r>
        <w:rPr>
          <w:color w:val="2B579A"/>
          <w:shd w:val="clear" w:color="auto" w:fill="E6E6E6"/>
        </w:rPr>
        <w:fldChar w:fldCharType="end"/>
      </w:r>
    </w:p>
    <w:p w14:paraId="1DD62BB6" w14:textId="7111997B" w:rsidR="003004D9" w:rsidRDefault="006B0367" w:rsidP="00E65A30">
      <w:pPr>
        <w:pStyle w:val="TableofFigures"/>
      </w:pPr>
      <w:r>
        <w:rPr>
          <w:color w:val="2B579A"/>
          <w:shd w:val="clear" w:color="auto" w:fill="E6E6E6"/>
        </w:rPr>
        <w:fldChar w:fldCharType="end"/>
      </w:r>
    </w:p>
    <w:p w14:paraId="3C57BA03" w14:textId="77777777" w:rsidR="00E65A30" w:rsidRDefault="00E65A30" w:rsidP="00E65A30"/>
    <w:p w14:paraId="0C87D737" w14:textId="77777777" w:rsidR="00E65A30" w:rsidRPr="00E65A30" w:rsidRDefault="00E65A30" w:rsidP="00E65A30">
      <w:pPr>
        <w:sectPr w:rsidR="00E65A30" w:rsidRPr="00E65A30" w:rsidSect="00C657F7">
          <w:footerReference w:type="default" r:id="rId45"/>
          <w:footerReference w:type="first" r:id="rId46"/>
          <w:pgSz w:w="11907" w:h="16840" w:code="9"/>
          <w:pgMar w:top="1134" w:right="1134" w:bottom="1134" w:left="1134" w:header="709" w:footer="567" w:gutter="0"/>
          <w:pgNumType w:fmt="lowerRoman"/>
          <w:cols w:space="708"/>
          <w:formProt w:val="0"/>
          <w:docGrid w:linePitch="360"/>
        </w:sectPr>
      </w:pPr>
    </w:p>
    <w:p w14:paraId="53B3CFD3" w14:textId="77777777" w:rsidR="00803A39" w:rsidRDefault="00803A39">
      <w:pPr>
        <w:rPr>
          <w:b/>
          <w:color w:val="201547" w:themeColor="accent3"/>
          <w:sz w:val="32"/>
          <w:szCs w:val="32"/>
          <w:lang w:val="en-US"/>
        </w:rPr>
      </w:pPr>
      <w:bookmarkStart w:id="9" w:name="_Toc409798396"/>
      <w:bookmarkStart w:id="10" w:name="_Toc286018759"/>
      <w:r>
        <w:br w:type="page"/>
      </w:r>
    </w:p>
    <w:p w14:paraId="52580F74" w14:textId="4A1CF36F" w:rsidR="00991C27" w:rsidRPr="00B2382F" w:rsidRDefault="00980E26" w:rsidP="000A416E">
      <w:pPr>
        <w:pStyle w:val="Heading1"/>
      </w:pPr>
      <w:bookmarkStart w:id="11" w:name="_Toc138068818"/>
      <w:r w:rsidRPr="00B2382F">
        <w:lastRenderedPageBreak/>
        <w:t>Summary</w:t>
      </w:r>
      <w:bookmarkEnd w:id="9"/>
      <w:bookmarkEnd w:id="10"/>
      <w:bookmarkEnd w:id="11"/>
    </w:p>
    <w:p w14:paraId="264042AB" w14:textId="77777777" w:rsidR="000A416E" w:rsidRPr="00A37A37" w:rsidRDefault="000A416E" w:rsidP="00A37A37">
      <w:pPr>
        <w:pStyle w:val="Heading3"/>
      </w:pPr>
      <w:bookmarkStart w:id="12" w:name="_Toc509242196"/>
      <w:bookmarkStart w:id="13" w:name="_Toc127279896"/>
      <w:bookmarkStart w:id="14" w:name="_Toc138068819"/>
      <w:bookmarkStart w:id="15" w:name="_Toc409798398"/>
      <w:r w:rsidRPr="00AC2003">
        <w:t>Context:</w:t>
      </w:r>
      <w:bookmarkEnd w:id="12"/>
      <w:bookmarkEnd w:id="13"/>
      <w:bookmarkEnd w:id="14"/>
    </w:p>
    <w:p w14:paraId="105A27EA" w14:textId="5AEDA37D" w:rsidR="002A0D75" w:rsidRDefault="00940F07" w:rsidP="000A416E">
      <w:r>
        <w:t>T</w:t>
      </w:r>
      <w:r w:rsidR="000A416E" w:rsidRPr="00E31958">
        <w:t>he Southern Right Whale (</w:t>
      </w:r>
      <w:proofErr w:type="spellStart"/>
      <w:r w:rsidR="000A416E" w:rsidRPr="00E31958">
        <w:rPr>
          <w:i/>
          <w:iCs/>
        </w:rPr>
        <w:t>Eubalaena</w:t>
      </w:r>
      <w:proofErr w:type="spellEnd"/>
      <w:r w:rsidR="000A416E" w:rsidRPr="00E31958">
        <w:rPr>
          <w:i/>
          <w:iCs/>
        </w:rPr>
        <w:t xml:space="preserve"> australis</w:t>
      </w:r>
      <w:r w:rsidR="000A416E" w:rsidRPr="00E31958">
        <w:t xml:space="preserve">) is listed as </w:t>
      </w:r>
      <w:r>
        <w:t>e</w:t>
      </w:r>
      <w:r w:rsidR="000A416E" w:rsidRPr="00E31958">
        <w:t>ndangered</w:t>
      </w:r>
      <w:r>
        <w:t xml:space="preserve"> in Victoria</w:t>
      </w:r>
      <w:r w:rsidR="002A0D75">
        <w:t>;</w:t>
      </w:r>
      <w:r w:rsidR="000A416E" w:rsidRPr="00E31958">
        <w:t xml:space="preserve"> the </w:t>
      </w:r>
      <w:r w:rsidR="00E03485">
        <w:t>eastern</w:t>
      </w:r>
      <w:r w:rsidR="000A416E" w:rsidRPr="00E31958">
        <w:t xml:space="preserve"> Australian population </w:t>
      </w:r>
      <w:r w:rsidR="002A0D75">
        <w:t xml:space="preserve">is </w:t>
      </w:r>
      <w:r w:rsidR="000A416E" w:rsidRPr="00E31958">
        <w:t xml:space="preserve">estimated </w:t>
      </w:r>
      <w:r w:rsidR="002A0D75">
        <w:t>to be</w:t>
      </w:r>
      <w:r w:rsidR="002A0D75" w:rsidRPr="00E31958">
        <w:t xml:space="preserve"> </w:t>
      </w:r>
      <w:r w:rsidR="000A416E" w:rsidRPr="00E31958">
        <w:t>less than 300 individuals. The recovery</w:t>
      </w:r>
      <w:r w:rsidR="002A0D75">
        <w:t xml:space="preserve"> </w:t>
      </w:r>
      <w:r w:rsidR="000A416E" w:rsidRPr="00E31958">
        <w:t xml:space="preserve">from commercial whaling has been more protracted </w:t>
      </w:r>
      <w:r w:rsidR="002A0D75">
        <w:t xml:space="preserve">for this species </w:t>
      </w:r>
      <w:r w:rsidR="000A416E" w:rsidRPr="00E31958">
        <w:t>than</w:t>
      </w:r>
      <w:r w:rsidR="002A0D75">
        <w:t xml:space="preserve"> it has been for</w:t>
      </w:r>
      <w:r w:rsidR="000A416E" w:rsidRPr="00E31958">
        <w:t xml:space="preserve"> the Humpback Whale (</w:t>
      </w:r>
      <w:r w:rsidR="000A416E" w:rsidRPr="0005542B">
        <w:rPr>
          <w:i/>
          <w:iCs/>
        </w:rPr>
        <w:t>Megaptera novaeangliae</w:t>
      </w:r>
      <w:r w:rsidR="000A416E" w:rsidRPr="00E31958">
        <w:t xml:space="preserve">) in eastern </w:t>
      </w:r>
      <w:proofErr w:type="gramStart"/>
      <w:r w:rsidR="000A416E" w:rsidRPr="00E31958">
        <w:t>Australia</w:t>
      </w:r>
      <w:r w:rsidR="002A0D75">
        <w:t>,</w:t>
      </w:r>
      <w:r w:rsidR="000A416E" w:rsidRPr="00E31958">
        <w:t xml:space="preserve"> an</w:t>
      </w:r>
      <w:r w:rsidR="000A416E">
        <w:t>d</w:t>
      </w:r>
      <w:proofErr w:type="gramEnd"/>
      <w:r w:rsidR="000A416E">
        <w:t xml:space="preserve"> is</w:t>
      </w:r>
      <w:r w:rsidR="000A416E" w:rsidRPr="00E31958">
        <w:t xml:space="preserve"> thought to be constrained by the </w:t>
      </w:r>
      <w:r w:rsidR="002A0D75">
        <w:t xml:space="preserve">Southern Right Whale’s </w:t>
      </w:r>
      <w:r w:rsidR="000A416E" w:rsidRPr="00E31958">
        <w:t xml:space="preserve">strong site fidelity and migratory culture and </w:t>
      </w:r>
      <w:r w:rsidR="002A0D75">
        <w:t>its</w:t>
      </w:r>
      <w:r w:rsidR="000A416E" w:rsidRPr="00E31958">
        <w:t xml:space="preserve"> relatively long calving cycle. </w:t>
      </w:r>
    </w:p>
    <w:p w14:paraId="5C8DC230" w14:textId="7E771AF8" w:rsidR="002A0D75" w:rsidRDefault="000A416E" w:rsidP="000A416E">
      <w:r w:rsidRPr="00F36A35">
        <w:t xml:space="preserve">A Specific Needs </w:t>
      </w:r>
      <w:r>
        <w:t>A</w:t>
      </w:r>
      <w:r w:rsidRPr="00F36A35">
        <w:t xml:space="preserve">ssessment </w:t>
      </w:r>
      <w:r>
        <w:t xml:space="preserve">for Southern Right Whales was undertaken by the Victorian </w:t>
      </w:r>
      <w:r w:rsidR="002A0D75">
        <w:t>G</w:t>
      </w:r>
      <w:r>
        <w:t xml:space="preserve">overnment in 2021. </w:t>
      </w:r>
      <w:r w:rsidRPr="006429EB">
        <w:t xml:space="preserve">This expert elicitation process predicts the probability of persistence of the </w:t>
      </w:r>
      <w:r w:rsidR="00E03485">
        <w:t>eastern</w:t>
      </w:r>
      <w:r w:rsidRPr="006429EB">
        <w:t xml:space="preserve"> Australian population under a range of management scenarios and two climate change scenarios</w:t>
      </w:r>
      <w:r>
        <w:t>. Th</w:t>
      </w:r>
      <w:r w:rsidR="002A0D75">
        <w:t>e</w:t>
      </w:r>
      <w:r>
        <w:t xml:space="preserve"> assessment concluded </w:t>
      </w:r>
      <w:r w:rsidRPr="00F36A35">
        <w:t>that</w:t>
      </w:r>
      <w:r w:rsidR="002A0D75">
        <w:t>,</w:t>
      </w:r>
      <w:r w:rsidRPr="00F36A35">
        <w:t xml:space="preserve"> even under best</w:t>
      </w:r>
      <w:r w:rsidR="002A0D75">
        <w:t>-</w:t>
      </w:r>
      <w:r w:rsidRPr="00F36A35">
        <w:t>case</w:t>
      </w:r>
      <w:r>
        <w:t xml:space="preserve"> </w:t>
      </w:r>
      <w:r w:rsidRPr="00F36A35">
        <w:t>climate change</w:t>
      </w:r>
      <w:r>
        <w:t xml:space="preserve"> scenarios, reducing the risk of premature deaths due to </w:t>
      </w:r>
      <w:r w:rsidR="003C5F36">
        <w:t>anthropogenic threats</w:t>
      </w:r>
      <w:r>
        <w:t xml:space="preserve"> and protecting </w:t>
      </w:r>
      <w:r w:rsidRPr="00F36A35">
        <w:t>coastal breeding habitat</w:t>
      </w:r>
      <w:r>
        <w:t xml:space="preserve"> are</w:t>
      </w:r>
      <w:r w:rsidRPr="00F36A35">
        <w:t xml:space="preserve"> vital</w:t>
      </w:r>
      <w:r>
        <w:t xml:space="preserve"> </w:t>
      </w:r>
      <w:r w:rsidR="002A0D75">
        <w:t xml:space="preserve">for </w:t>
      </w:r>
      <w:r>
        <w:t>ensur</w:t>
      </w:r>
      <w:r w:rsidR="002A0D75">
        <w:t>ing the</w:t>
      </w:r>
      <w:r>
        <w:t xml:space="preserve"> persistence of the </w:t>
      </w:r>
      <w:r w:rsidR="00E03485">
        <w:t>eastern</w:t>
      </w:r>
      <w:r>
        <w:t xml:space="preserve"> Southern Right Whale population</w:t>
      </w:r>
      <w:r w:rsidRPr="00F36A35">
        <w:t>.</w:t>
      </w:r>
      <w:r>
        <w:t xml:space="preserve"> </w:t>
      </w:r>
    </w:p>
    <w:p w14:paraId="6549B64C" w14:textId="2DAAAE66" w:rsidR="000A416E" w:rsidRPr="00D767DB" w:rsidRDefault="000A416E" w:rsidP="000A416E">
      <w:pPr>
        <w:rPr>
          <w:highlight w:val="yellow"/>
        </w:rPr>
      </w:pPr>
      <w:r>
        <w:t>Whil</w:t>
      </w:r>
      <w:r w:rsidR="002A0D75">
        <w:t>e</w:t>
      </w:r>
      <w:r>
        <w:t xml:space="preserve"> acknowledging that conservation efforts are needed throughout the species’ range and that reducing </w:t>
      </w:r>
      <w:r w:rsidR="004B433A">
        <w:t xml:space="preserve">effects of </w:t>
      </w:r>
      <w:r>
        <w:t xml:space="preserve">climate change </w:t>
      </w:r>
      <w:r w:rsidR="002A0D75">
        <w:t xml:space="preserve">is </w:t>
      </w:r>
      <w:r>
        <w:t xml:space="preserve">crucial, this report focuses on actions to reduce the risk of mortality and habitat displacement from three key threats in Victorian waters: entanglement, vessel strike and </w:t>
      </w:r>
      <w:r w:rsidR="00A42E8D">
        <w:t>anthropogenic noise</w:t>
      </w:r>
      <w:r w:rsidRPr="005A71BE">
        <w:t>.</w:t>
      </w:r>
      <w:r>
        <w:t xml:space="preserve"> This report also addresses the existing critical knowledge gaps and the need for long-term monitoring and rigorous scientific data to successful</w:t>
      </w:r>
      <w:r w:rsidR="002F2311">
        <w:t>ly</w:t>
      </w:r>
      <w:r>
        <w:t xml:space="preserve"> manage this endangered population.</w:t>
      </w:r>
    </w:p>
    <w:p w14:paraId="57E3633D" w14:textId="77777777" w:rsidR="000A416E" w:rsidRPr="00AC2003" w:rsidRDefault="000A416E" w:rsidP="00E068BD">
      <w:pPr>
        <w:pStyle w:val="Heading3"/>
      </w:pPr>
      <w:bookmarkStart w:id="16" w:name="_Toc509242197"/>
      <w:bookmarkStart w:id="17" w:name="_Toc127279897"/>
      <w:bookmarkStart w:id="18" w:name="_Toc138068820"/>
      <w:r w:rsidRPr="00AC2003">
        <w:t>Aims:</w:t>
      </w:r>
      <w:bookmarkEnd w:id="16"/>
      <w:bookmarkEnd w:id="17"/>
      <w:bookmarkEnd w:id="18"/>
    </w:p>
    <w:p w14:paraId="49630F00" w14:textId="3C87955B" w:rsidR="000A416E" w:rsidRPr="00A37A37" w:rsidRDefault="002A0D75" w:rsidP="00E068BD">
      <w:pPr>
        <w:pStyle w:val="dotpoints"/>
      </w:pPr>
      <w:bookmarkStart w:id="19" w:name="_Toc509242198"/>
      <w:r>
        <w:t>U</w:t>
      </w:r>
      <w:r w:rsidR="000A416E" w:rsidRPr="00C4696C">
        <w:t>se the outcomes of the S</w:t>
      </w:r>
      <w:r w:rsidR="000A416E" w:rsidRPr="00E068BD">
        <w:t>pecific Needs A</w:t>
      </w:r>
      <w:r w:rsidR="000A416E" w:rsidRPr="00A37A37">
        <w:t>ssessment to investigate threat mitigation tools relevant to Victorian waters</w:t>
      </w:r>
      <w:r w:rsidRPr="00A37A37">
        <w:t>.</w:t>
      </w:r>
    </w:p>
    <w:p w14:paraId="784345CB" w14:textId="2B6C4095" w:rsidR="000A416E" w:rsidRPr="00A37A37" w:rsidRDefault="002A0D75" w:rsidP="00E068BD">
      <w:pPr>
        <w:pStyle w:val="dotpoints"/>
      </w:pPr>
      <w:r w:rsidRPr="00A37A37">
        <w:t>D</w:t>
      </w:r>
      <w:r w:rsidR="000A416E" w:rsidRPr="00A37A37">
        <w:t>evelop recommendations for practical actions that will support the recovery of the Southern Right Whale in Victorian waters.</w:t>
      </w:r>
    </w:p>
    <w:p w14:paraId="47D971EF" w14:textId="139983D0" w:rsidR="000A416E" w:rsidRPr="00A37A37" w:rsidRDefault="6FA1679E">
      <w:pPr>
        <w:pStyle w:val="dotpoints"/>
      </w:pPr>
      <w:r>
        <w:t>Identify key considerations to support the development of</w:t>
      </w:r>
      <w:r w:rsidR="000A416E" w:rsidRPr="00A37A37">
        <w:t xml:space="preserve"> a stakeholder engagement plan to support the successful implementation of recommended threat mitigation actions for </w:t>
      </w:r>
      <w:r w:rsidR="002A0D75" w:rsidRPr="00A37A37">
        <w:t xml:space="preserve">the </w:t>
      </w:r>
      <w:r w:rsidR="000A416E" w:rsidRPr="00A37A37">
        <w:t>protection of the Southern Right Whale in Victorian waters.</w:t>
      </w:r>
    </w:p>
    <w:p w14:paraId="7BF4BAF5" w14:textId="34859318" w:rsidR="000A416E" w:rsidRPr="00A37A37" w:rsidRDefault="49A0E1D3">
      <w:pPr>
        <w:pStyle w:val="dotpoints"/>
      </w:pPr>
      <w:r>
        <w:t>Identify research priorities to support the d</w:t>
      </w:r>
      <w:r w:rsidR="000A416E">
        <w:t>evelop</w:t>
      </w:r>
      <w:r w:rsidR="23BD1D0C">
        <w:t>ment</w:t>
      </w:r>
      <w:r w:rsidR="004B5FAC">
        <w:t xml:space="preserve"> of</w:t>
      </w:r>
      <w:r w:rsidR="000A416E" w:rsidRPr="00A37A37">
        <w:t xml:space="preserve"> a research plan aimed at filling critical knowledge gaps to support the recovery of </w:t>
      </w:r>
      <w:r w:rsidR="00234764">
        <w:t xml:space="preserve">the </w:t>
      </w:r>
      <w:r w:rsidR="000A416E" w:rsidRPr="00A37A37">
        <w:t xml:space="preserve">Southern Right Whale in </w:t>
      </w:r>
      <w:r w:rsidR="00E03485">
        <w:t>eastern</w:t>
      </w:r>
      <w:r w:rsidR="000A416E" w:rsidRPr="00A37A37">
        <w:t xml:space="preserve"> Australia.</w:t>
      </w:r>
    </w:p>
    <w:p w14:paraId="228176B1" w14:textId="2F481E7A" w:rsidR="000A416E" w:rsidRPr="0060162C" w:rsidRDefault="000A416E" w:rsidP="00E068BD">
      <w:pPr>
        <w:pStyle w:val="Heading3"/>
      </w:pPr>
      <w:bookmarkStart w:id="20" w:name="_Toc127279898"/>
      <w:bookmarkStart w:id="21" w:name="_Toc138068821"/>
      <w:r w:rsidRPr="0060162C">
        <w:t xml:space="preserve">Findings and </w:t>
      </w:r>
      <w:r>
        <w:t>r</w:t>
      </w:r>
      <w:r w:rsidRPr="0060162C">
        <w:t>ecommendations:</w:t>
      </w:r>
      <w:bookmarkEnd w:id="19"/>
      <w:bookmarkEnd w:id="20"/>
      <w:bookmarkEnd w:id="21"/>
      <w:r w:rsidRPr="0060162C">
        <w:t xml:space="preserve">  </w:t>
      </w:r>
    </w:p>
    <w:p w14:paraId="03785E61" w14:textId="346F32F6" w:rsidR="000A416E" w:rsidRPr="0060162C" w:rsidRDefault="000A416E" w:rsidP="000A416E">
      <w:r w:rsidRPr="0060162C">
        <w:t xml:space="preserve">The risk assessments undertaken for the Draft National Southern Right Whale Recovery Plan (DCCEEW, 2023) and the Victorian Specific Needs Assessment have helped </w:t>
      </w:r>
      <w:r w:rsidR="00217D7C">
        <w:t>to determ</w:t>
      </w:r>
      <w:r w:rsidR="008237BD">
        <w:t>ine</w:t>
      </w:r>
      <w:r w:rsidRPr="0060162C">
        <w:t xml:space="preserve"> priority actions that can be implemented in Victorian waters to mitigate </w:t>
      </w:r>
      <w:r>
        <w:t xml:space="preserve">the </w:t>
      </w:r>
      <w:r w:rsidRPr="0060162C">
        <w:t xml:space="preserve">key threats of entanglement, vessel strike and </w:t>
      </w:r>
      <w:r w:rsidR="00E64F0B">
        <w:t>anthropogenic noise</w:t>
      </w:r>
      <w:r w:rsidRPr="0060162C">
        <w:t>. These recommendations are:</w:t>
      </w:r>
    </w:p>
    <w:p w14:paraId="37641D96" w14:textId="485CA616" w:rsidR="000A416E" w:rsidRPr="0060162C" w:rsidRDefault="000A416E" w:rsidP="0005542B">
      <w:pPr>
        <w:pStyle w:val="Normalnumbered"/>
      </w:pPr>
      <w:r w:rsidRPr="0060162C">
        <w:rPr>
          <w:rStyle w:val="normaltextrun"/>
          <w:szCs w:val="20"/>
        </w:rPr>
        <w:t>Build partnerships and meaningful engagement between government agencies (</w:t>
      </w:r>
      <w:r>
        <w:rPr>
          <w:rStyle w:val="normaltextrun"/>
          <w:szCs w:val="20"/>
        </w:rPr>
        <w:t>DEECA</w:t>
      </w:r>
      <w:r w:rsidRPr="0060162C">
        <w:rPr>
          <w:rStyle w:val="normaltextrun"/>
          <w:szCs w:val="20"/>
        </w:rPr>
        <w:t xml:space="preserve"> and VFA) and Victorian Rock Lobster fishers. </w:t>
      </w:r>
    </w:p>
    <w:p w14:paraId="3C8AF8A9" w14:textId="05E6C275" w:rsidR="000A416E" w:rsidRPr="0060162C" w:rsidRDefault="000A416E" w:rsidP="0005542B">
      <w:pPr>
        <w:pStyle w:val="Normalnumbered"/>
      </w:pPr>
      <w:r w:rsidRPr="0060162C">
        <w:rPr>
          <w:rStyle w:val="normaltextrun"/>
          <w:szCs w:val="20"/>
        </w:rPr>
        <w:t xml:space="preserve">Develop and test practical solutions to reduce the whale entanglement risk from the Victorian Rock Lobster Fishery.  </w:t>
      </w:r>
    </w:p>
    <w:p w14:paraId="49E5C25A" w14:textId="6077D4FF" w:rsidR="000A416E" w:rsidRPr="00E068BD" w:rsidRDefault="000A416E" w:rsidP="0005542B">
      <w:pPr>
        <w:pStyle w:val="Normalnumbered"/>
        <w:rPr>
          <w:rStyle w:val="normaltextrun"/>
          <w:szCs w:val="20"/>
          <w:lang w:eastAsia="en-US"/>
        </w:rPr>
      </w:pPr>
      <w:r w:rsidRPr="0060162C">
        <w:rPr>
          <w:rStyle w:val="normaltextrun"/>
          <w:szCs w:val="20"/>
        </w:rPr>
        <w:t xml:space="preserve">Support and promote the application of the </w:t>
      </w:r>
      <w:hyperlink r:id="rId47" w:history="1">
        <w:r w:rsidRPr="002A0D75">
          <w:rPr>
            <w:rStyle w:val="Hyperlink"/>
            <w:szCs w:val="20"/>
          </w:rPr>
          <w:t>Rock Lobster Fishery Code of Practice</w:t>
        </w:r>
      </w:hyperlink>
      <w:r>
        <w:rPr>
          <w:rStyle w:val="normaltextrun"/>
          <w:szCs w:val="20"/>
        </w:rPr>
        <w:t xml:space="preserve"> by commercial Rock Lobster fishers in Victoria</w:t>
      </w:r>
      <w:r w:rsidR="002A0D75">
        <w:rPr>
          <w:rStyle w:val="normaltextrun"/>
          <w:szCs w:val="20"/>
        </w:rPr>
        <w:t>.</w:t>
      </w:r>
      <w:r>
        <w:rPr>
          <w:rStyle w:val="normaltextrun"/>
          <w:szCs w:val="20"/>
        </w:rPr>
        <w:t xml:space="preserve"> </w:t>
      </w:r>
      <w:r w:rsidR="00F405C9">
        <w:rPr>
          <w:rStyle w:val="normaltextrun"/>
          <w:szCs w:val="20"/>
        </w:rPr>
        <w:tab/>
      </w:r>
    </w:p>
    <w:p w14:paraId="40D960A6" w14:textId="291BE002" w:rsidR="000A416E" w:rsidRPr="00E068BD" w:rsidRDefault="000A416E" w:rsidP="0005542B">
      <w:pPr>
        <w:pStyle w:val="Normalnumbered"/>
        <w:rPr>
          <w:rStyle w:val="normaltextrun"/>
          <w:szCs w:val="20"/>
          <w:lang w:eastAsia="en-US"/>
        </w:rPr>
      </w:pPr>
      <w:r w:rsidRPr="0060162C">
        <w:rPr>
          <w:rStyle w:val="normaltextrun"/>
          <w:szCs w:val="20"/>
        </w:rPr>
        <w:t>Create engaging comm</w:t>
      </w:r>
      <w:r>
        <w:rPr>
          <w:rStyle w:val="normaltextrun"/>
          <w:szCs w:val="20"/>
        </w:rPr>
        <w:t>unication</w:t>
      </w:r>
      <w:r w:rsidRPr="0060162C">
        <w:rPr>
          <w:rStyle w:val="normaltextrun"/>
          <w:szCs w:val="20"/>
        </w:rPr>
        <w:t>s material to promote awareness and increase reporting rates and near</w:t>
      </w:r>
      <w:r w:rsidR="00945A7D">
        <w:rPr>
          <w:rStyle w:val="normaltextrun"/>
          <w:szCs w:val="20"/>
        </w:rPr>
        <w:t>-</w:t>
      </w:r>
      <w:r w:rsidRPr="0060162C">
        <w:rPr>
          <w:rStyle w:val="normaltextrun"/>
          <w:szCs w:val="20"/>
        </w:rPr>
        <w:t xml:space="preserve"> to real-time reporting.</w:t>
      </w:r>
    </w:p>
    <w:p w14:paraId="161DA411" w14:textId="7865228F" w:rsidR="000A416E" w:rsidRPr="0060162C" w:rsidRDefault="000A416E" w:rsidP="0005542B">
      <w:pPr>
        <w:pStyle w:val="Normalnumbered"/>
      </w:pPr>
      <w:r w:rsidRPr="0060162C">
        <w:rPr>
          <w:rStyle w:val="normaltextrun"/>
          <w:szCs w:val="20"/>
        </w:rPr>
        <w:t>Continue investment in disentanglement training and emergency response</w:t>
      </w:r>
      <w:r>
        <w:rPr>
          <w:rStyle w:val="normaltextrun"/>
          <w:szCs w:val="20"/>
        </w:rPr>
        <w:t xml:space="preserve"> for Victorian government staff and partner agencies.</w:t>
      </w:r>
    </w:p>
    <w:p w14:paraId="50A26579" w14:textId="7A9F75FE" w:rsidR="000A416E" w:rsidRPr="00E068BD" w:rsidRDefault="000A416E" w:rsidP="0005542B">
      <w:pPr>
        <w:pStyle w:val="Normalnumbered"/>
        <w:rPr>
          <w:rStyle w:val="normaltextrun"/>
          <w:szCs w:val="20"/>
          <w:lang w:eastAsia="en-US"/>
        </w:rPr>
      </w:pPr>
      <w:r w:rsidRPr="0060162C">
        <w:rPr>
          <w:rStyle w:val="normaltextrun"/>
          <w:szCs w:val="20"/>
        </w:rPr>
        <w:t xml:space="preserve">Identify </w:t>
      </w:r>
      <w:r>
        <w:rPr>
          <w:rStyle w:val="normaltextrun"/>
          <w:szCs w:val="20"/>
        </w:rPr>
        <w:t xml:space="preserve">areas </w:t>
      </w:r>
      <w:r w:rsidR="00F67161">
        <w:rPr>
          <w:rStyle w:val="normaltextrun"/>
          <w:szCs w:val="20"/>
        </w:rPr>
        <w:t xml:space="preserve">where there is a </w:t>
      </w:r>
      <w:r w:rsidRPr="0060162C">
        <w:rPr>
          <w:rStyle w:val="normaltextrun"/>
          <w:szCs w:val="20"/>
        </w:rPr>
        <w:t xml:space="preserve">high risk </w:t>
      </w:r>
      <w:r>
        <w:rPr>
          <w:rStyle w:val="normaltextrun"/>
          <w:szCs w:val="20"/>
        </w:rPr>
        <w:t xml:space="preserve">of </w:t>
      </w:r>
      <w:r w:rsidRPr="0060162C">
        <w:rPr>
          <w:rStyle w:val="normaltextrun"/>
          <w:szCs w:val="20"/>
        </w:rPr>
        <w:t>vessel strike.</w:t>
      </w:r>
    </w:p>
    <w:p w14:paraId="20A67E6B" w14:textId="070E3667" w:rsidR="000A416E" w:rsidRDefault="000A416E" w:rsidP="0005542B">
      <w:pPr>
        <w:pStyle w:val="Normalnumbered"/>
        <w:rPr>
          <w:rStyle w:val="normaltextrun"/>
          <w:szCs w:val="20"/>
          <w:lang w:eastAsia="en-US"/>
        </w:rPr>
      </w:pPr>
      <w:r w:rsidRPr="0060162C">
        <w:rPr>
          <w:rStyle w:val="normaltextrun"/>
          <w:szCs w:val="20"/>
        </w:rPr>
        <w:t>Legislate additional vessel exclusion zones</w:t>
      </w:r>
      <w:r w:rsidR="00F67161">
        <w:rPr>
          <w:rStyle w:val="normaltextrun"/>
          <w:szCs w:val="20"/>
        </w:rPr>
        <w:t xml:space="preserve"> </w:t>
      </w:r>
      <w:r w:rsidRPr="0060162C">
        <w:rPr>
          <w:rStyle w:val="normaltextrun"/>
          <w:szCs w:val="20"/>
        </w:rPr>
        <w:t>in high-risk areas for cow</w:t>
      </w:r>
      <w:r w:rsidR="00F67161">
        <w:rPr>
          <w:rStyle w:val="normaltextrun"/>
          <w:szCs w:val="20"/>
        </w:rPr>
        <w:t>–</w:t>
      </w:r>
      <w:r w:rsidRPr="0060162C">
        <w:rPr>
          <w:rStyle w:val="normaltextrun"/>
          <w:szCs w:val="20"/>
        </w:rPr>
        <w:t>calf pairs</w:t>
      </w:r>
      <w:r>
        <w:rPr>
          <w:rStyle w:val="normaltextrun"/>
          <w:szCs w:val="20"/>
        </w:rPr>
        <w:t xml:space="preserve"> (</w:t>
      </w:r>
      <w:proofErr w:type="gramStart"/>
      <w:r>
        <w:rPr>
          <w:rStyle w:val="normaltextrun"/>
          <w:szCs w:val="20"/>
        </w:rPr>
        <w:t>i.e.</w:t>
      </w:r>
      <w:proofErr w:type="gramEnd"/>
      <w:r>
        <w:rPr>
          <w:rStyle w:val="normaltextrun"/>
          <w:szCs w:val="20"/>
        </w:rPr>
        <w:t xml:space="preserve"> areas where cow</w:t>
      </w:r>
      <w:r w:rsidR="00F67161">
        <w:rPr>
          <w:rStyle w:val="normaltextrun"/>
          <w:szCs w:val="20"/>
        </w:rPr>
        <w:t>–</w:t>
      </w:r>
      <w:r>
        <w:rPr>
          <w:rStyle w:val="normaltextrun"/>
          <w:szCs w:val="20"/>
        </w:rPr>
        <w:t>calf pairs are likely to overlap with high vessel traffic)</w:t>
      </w:r>
      <w:r w:rsidR="00F67161">
        <w:rPr>
          <w:rStyle w:val="normaltextrun"/>
          <w:szCs w:val="20"/>
        </w:rPr>
        <w:t>.</w:t>
      </w:r>
    </w:p>
    <w:p w14:paraId="63E85861" w14:textId="4AA26FA2" w:rsidR="000420FF" w:rsidRPr="000420FF" w:rsidRDefault="000420FF" w:rsidP="000420FF">
      <w:pPr>
        <w:pStyle w:val="Normalnumbered"/>
        <w:rPr>
          <w:rStyle w:val="normaltextrun"/>
          <w:b/>
          <w:bCs/>
          <w:szCs w:val="20"/>
          <w:lang w:eastAsia="en-US"/>
        </w:rPr>
      </w:pPr>
      <w:r w:rsidRPr="000420FF">
        <w:rPr>
          <w:rStyle w:val="normaltextrun"/>
          <w:szCs w:val="20"/>
        </w:rPr>
        <w:lastRenderedPageBreak/>
        <w:t xml:space="preserve">Test the feasibility of vessel speed restriction measures around cow-calf pairs and/or within reproduction </w:t>
      </w:r>
      <w:r w:rsidR="00100BE5">
        <w:rPr>
          <w:rStyle w:val="normaltextrun"/>
          <w:szCs w:val="20"/>
        </w:rPr>
        <w:t>b</w:t>
      </w:r>
      <w:r w:rsidR="002B0993">
        <w:rPr>
          <w:rStyle w:val="ui-provider"/>
        </w:rPr>
        <w:t xml:space="preserve">iologically </w:t>
      </w:r>
      <w:r w:rsidR="00100BE5">
        <w:rPr>
          <w:rStyle w:val="ui-provider"/>
        </w:rPr>
        <w:t>i</w:t>
      </w:r>
      <w:r w:rsidR="002B0993">
        <w:rPr>
          <w:rStyle w:val="ui-provider"/>
        </w:rPr>
        <w:t xml:space="preserve">mportant </w:t>
      </w:r>
      <w:r w:rsidR="00AA69AC">
        <w:rPr>
          <w:rStyle w:val="ui-provider"/>
        </w:rPr>
        <w:t>a</w:t>
      </w:r>
      <w:r w:rsidR="002B0993">
        <w:rPr>
          <w:rStyle w:val="ui-provider"/>
        </w:rPr>
        <w:t>reas</w:t>
      </w:r>
      <w:r w:rsidR="002B0993" w:rsidRPr="000420FF">
        <w:rPr>
          <w:rStyle w:val="normaltextrun"/>
          <w:szCs w:val="20"/>
        </w:rPr>
        <w:t xml:space="preserve"> </w:t>
      </w:r>
      <w:r w:rsidR="002B0993">
        <w:rPr>
          <w:rStyle w:val="normaltextrun"/>
          <w:szCs w:val="20"/>
        </w:rPr>
        <w:t>(</w:t>
      </w:r>
      <w:r w:rsidRPr="000420FF">
        <w:rPr>
          <w:rStyle w:val="normaltextrun"/>
          <w:szCs w:val="20"/>
        </w:rPr>
        <w:t>BIAs</w:t>
      </w:r>
      <w:r w:rsidR="002B0993">
        <w:rPr>
          <w:rStyle w:val="normaltextrun"/>
          <w:szCs w:val="20"/>
        </w:rPr>
        <w:t>)</w:t>
      </w:r>
    </w:p>
    <w:p w14:paraId="49C3DB66" w14:textId="437DC3FC" w:rsidR="000A416E" w:rsidRPr="00E068BD" w:rsidRDefault="000A416E" w:rsidP="0005542B">
      <w:pPr>
        <w:pStyle w:val="Normalnumbered"/>
        <w:rPr>
          <w:rStyle w:val="normaltextrun"/>
          <w:szCs w:val="20"/>
          <w:lang w:eastAsia="en-US"/>
        </w:rPr>
      </w:pPr>
      <w:r w:rsidRPr="0060162C">
        <w:rPr>
          <w:rStyle w:val="normaltextrun"/>
          <w:szCs w:val="20"/>
        </w:rPr>
        <w:t xml:space="preserve">Test the </w:t>
      </w:r>
      <w:r w:rsidR="00526870">
        <w:rPr>
          <w:rStyle w:val="normaltextrun"/>
          <w:szCs w:val="20"/>
        </w:rPr>
        <w:t>feasibility</w:t>
      </w:r>
      <w:r w:rsidRPr="0060162C">
        <w:rPr>
          <w:rStyle w:val="normaltextrun"/>
          <w:szCs w:val="20"/>
        </w:rPr>
        <w:t xml:space="preserve"> of dynamic vessel exclusion zones </w:t>
      </w:r>
      <w:r>
        <w:rPr>
          <w:rStyle w:val="normaltextrun"/>
          <w:szCs w:val="20"/>
        </w:rPr>
        <w:t xml:space="preserve">to protect </w:t>
      </w:r>
      <w:r w:rsidRPr="0060162C">
        <w:rPr>
          <w:rStyle w:val="normaltextrun"/>
          <w:szCs w:val="20"/>
        </w:rPr>
        <w:t>cow</w:t>
      </w:r>
      <w:r w:rsidR="00F67161">
        <w:rPr>
          <w:rStyle w:val="normaltextrun"/>
          <w:szCs w:val="20"/>
        </w:rPr>
        <w:t>–</w:t>
      </w:r>
      <w:r w:rsidRPr="0060162C">
        <w:rPr>
          <w:rStyle w:val="normaltextrun"/>
          <w:szCs w:val="20"/>
        </w:rPr>
        <w:t>calf pairs</w:t>
      </w:r>
      <w:r>
        <w:rPr>
          <w:rStyle w:val="normaltextrun"/>
          <w:szCs w:val="20"/>
        </w:rPr>
        <w:t xml:space="preserve"> as they move around the coast during the breeding season or reside in </w:t>
      </w:r>
      <w:r w:rsidR="00526870">
        <w:rPr>
          <w:rStyle w:val="normaltextrun"/>
          <w:szCs w:val="20"/>
        </w:rPr>
        <w:t>otherwise unprotected habitat</w:t>
      </w:r>
      <w:r>
        <w:rPr>
          <w:rStyle w:val="normaltextrun"/>
          <w:szCs w:val="20"/>
        </w:rPr>
        <w:t>.</w:t>
      </w:r>
      <w:r w:rsidRPr="0060162C">
        <w:rPr>
          <w:rStyle w:val="normaltextrun"/>
          <w:szCs w:val="20"/>
        </w:rPr>
        <w:t xml:space="preserve"> </w:t>
      </w:r>
    </w:p>
    <w:p w14:paraId="0BD0A9FC" w14:textId="34011F67" w:rsidR="000A416E" w:rsidRPr="00E068BD" w:rsidRDefault="000A416E" w:rsidP="0005542B">
      <w:pPr>
        <w:pStyle w:val="Normalnumbered"/>
        <w:rPr>
          <w:rStyle w:val="normaltextrun"/>
          <w:szCs w:val="20"/>
          <w:lang w:eastAsia="en-US"/>
        </w:rPr>
      </w:pPr>
      <w:r w:rsidRPr="0060162C">
        <w:rPr>
          <w:rStyle w:val="normaltextrun"/>
          <w:szCs w:val="20"/>
        </w:rPr>
        <w:t xml:space="preserve">Test the </w:t>
      </w:r>
      <w:r w:rsidR="00526870">
        <w:rPr>
          <w:rStyle w:val="normaltextrun"/>
          <w:szCs w:val="20"/>
        </w:rPr>
        <w:t>feasibility</w:t>
      </w:r>
      <w:r w:rsidRPr="0060162C">
        <w:rPr>
          <w:rStyle w:val="normaltextrun"/>
          <w:szCs w:val="20"/>
        </w:rPr>
        <w:t xml:space="preserve"> of dynamic speed zones</w:t>
      </w:r>
      <w:r w:rsidR="00F67161">
        <w:rPr>
          <w:rStyle w:val="normaltextrun"/>
          <w:szCs w:val="20"/>
        </w:rPr>
        <w:t xml:space="preserve"> </w:t>
      </w:r>
      <w:r w:rsidRPr="0060162C">
        <w:rPr>
          <w:rStyle w:val="normaltextrun"/>
          <w:szCs w:val="20"/>
        </w:rPr>
        <w:t xml:space="preserve">triggered by Southern Right Whale </w:t>
      </w:r>
      <w:r>
        <w:rPr>
          <w:rStyle w:val="normaltextrun"/>
          <w:szCs w:val="20"/>
        </w:rPr>
        <w:t>s</w:t>
      </w:r>
      <w:r w:rsidRPr="0060162C">
        <w:rPr>
          <w:rStyle w:val="normaltextrun"/>
          <w:szCs w:val="20"/>
        </w:rPr>
        <w:t>ightings</w:t>
      </w:r>
      <w:r>
        <w:rPr>
          <w:rStyle w:val="normaltextrun"/>
          <w:szCs w:val="20"/>
        </w:rPr>
        <w:t>.</w:t>
      </w:r>
    </w:p>
    <w:p w14:paraId="63EEAC20" w14:textId="211BFDC2" w:rsidR="000A416E" w:rsidRPr="00E068BD" w:rsidRDefault="000A416E" w:rsidP="0005542B">
      <w:pPr>
        <w:pStyle w:val="Normalnumbered"/>
        <w:rPr>
          <w:rStyle w:val="normaltextrun"/>
          <w:szCs w:val="20"/>
          <w:lang w:eastAsia="en-US"/>
        </w:rPr>
      </w:pPr>
      <w:r w:rsidRPr="0060162C">
        <w:rPr>
          <w:rStyle w:val="normaltextrun"/>
          <w:szCs w:val="20"/>
        </w:rPr>
        <w:t xml:space="preserve">Develop and evaluate targeted efforts to raise awareness of Southern Right Whale regulations and other mitigation strategies (e.g., seasonal signage at boat ramps, </w:t>
      </w:r>
      <w:r w:rsidR="00E81A34">
        <w:rPr>
          <w:rStyle w:val="normaltextrun"/>
          <w:szCs w:val="20"/>
        </w:rPr>
        <w:t>prov</w:t>
      </w:r>
      <w:r w:rsidR="007F61EB">
        <w:rPr>
          <w:rStyle w:val="normaltextrun"/>
          <w:szCs w:val="20"/>
        </w:rPr>
        <w:t>ision of</w:t>
      </w:r>
      <w:r w:rsidR="00F67161" w:rsidRPr="0060162C">
        <w:rPr>
          <w:rStyle w:val="normaltextrun"/>
          <w:szCs w:val="20"/>
        </w:rPr>
        <w:t xml:space="preserve"> </w:t>
      </w:r>
      <w:r w:rsidR="00F67161">
        <w:rPr>
          <w:rStyle w:val="normaltextrun"/>
          <w:szCs w:val="20"/>
        </w:rPr>
        <w:t>information</w:t>
      </w:r>
      <w:r w:rsidR="00F67161" w:rsidRPr="0060162C">
        <w:rPr>
          <w:rStyle w:val="normaltextrun"/>
          <w:szCs w:val="20"/>
        </w:rPr>
        <w:t xml:space="preserve"> </w:t>
      </w:r>
      <w:r w:rsidRPr="0060162C">
        <w:rPr>
          <w:rStyle w:val="normaltextrun"/>
          <w:szCs w:val="20"/>
        </w:rPr>
        <w:t xml:space="preserve">on popular boating websites).  </w:t>
      </w:r>
    </w:p>
    <w:p w14:paraId="135D2ABE" w14:textId="590CAB5C" w:rsidR="000A416E" w:rsidRPr="00E068BD" w:rsidRDefault="000A416E" w:rsidP="0005542B">
      <w:pPr>
        <w:pStyle w:val="Normalnumbered"/>
        <w:rPr>
          <w:rStyle w:val="normaltextrun"/>
          <w:rFonts w:ascii="Times New Roman" w:hAnsi="Times New Roman" w:cs="Times New Roman"/>
          <w:sz w:val="24"/>
          <w:szCs w:val="20"/>
        </w:rPr>
      </w:pPr>
      <w:r w:rsidRPr="0060162C">
        <w:rPr>
          <w:rStyle w:val="normaltextrun"/>
          <w:szCs w:val="20"/>
        </w:rPr>
        <w:t xml:space="preserve">Increase seasonal compliance monitoring and prosecution efforts. </w:t>
      </w:r>
    </w:p>
    <w:p w14:paraId="6AB0548B" w14:textId="63C78C3B" w:rsidR="000A416E" w:rsidRPr="00E068BD" w:rsidRDefault="000A416E" w:rsidP="0005542B">
      <w:pPr>
        <w:pStyle w:val="Normalnumbered"/>
        <w:rPr>
          <w:rStyle w:val="normaltextrun"/>
          <w:szCs w:val="20"/>
          <w:lang w:eastAsia="en-US"/>
        </w:rPr>
      </w:pPr>
      <w:r w:rsidRPr="0060162C">
        <w:rPr>
          <w:rStyle w:val="normaltextrun"/>
          <w:szCs w:val="20"/>
        </w:rPr>
        <w:t>Investigate ways to improve reporting of vessel</w:t>
      </w:r>
      <w:r w:rsidR="00AA06CB">
        <w:rPr>
          <w:rStyle w:val="normaltextrun"/>
          <w:szCs w:val="20"/>
        </w:rPr>
        <w:t>-whale</w:t>
      </w:r>
      <w:r w:rsidRPr="0060162C">
        <w:rPr>
          <w:rStyle w:val="normaltextrun"/>
          <w:szCs w:val="20"/>
        </w:rPr>
        <w:t xml:space="preserve"> </w:t>
      </w:r>
      <w:r w:rsidR="000F2B7D">
        <w:rPr>
          <w:rStyle w:val="normaltextrun"/>
          <w:szCs w:val="20"/>
        </w:rPr>
        <w:t>interactions</w:t>
      </w:r>
      <w:r w:rsidRPr="0060162C">
        <w:rPr>
          <w:rStyle w:val="normaltextrun"/>
          <w:szCs w:val="20"/>
        </w:rPr>
        <w:t xml:space="preserve"> and </w:t>
      </w:r>
      <w:r w:rsidR="003522EC">
        <w:rPr>
          <w:rStyle w:val="normaltextrun"/>
          <w:szCs w:val="20"/>
        </w:rPr>
        <w:t>processes for</w:t>
      </w:r>
      <w:r>
        <w:rPr>
          <w:rStyle w:val="normaltextrun"/>
          <w:szCs w:val="20"/>
        </w:rPr>
        <w:t xml:space="preserve"> </w:t>
      </w:r>
      <w:r w:rsidRPr="0060162C">
        <w:rPr>
          <w:rStyle w:val="normaltextrun"/>
          <w:szCs w:val="20"/>
        </w:rPr>
        <w:t xml:space="preserve">data management. </w:t>
      </w:r>
    </w:p>
    <w:p w14:paraId="1ABB9890" w14:textId="519C394D" w:rsidR="000A416E" w:rsidRPr="00E068BD" w:rsidRDefault="000A416E" w:rsidP="0005542B">
      <w:pPr>
        <w:pStyle w:val="Normalnumbered"/>
        <w:rPr>
          <w:rStyle w:val="normaltextrun"/>
          <w:szCs w:val="20"/>
          <w:lang w:eastAsia="en-US"/>
        </w:rPr>
      </w:pPr>
      <w:r w:rsidRPr="0060162C">
        <w:rPr>
          <w:rStyle w:val="normaltextrun"/>
          <w:szCs w:val="20"/>
        </w:rPr>
        <w:t xml:space="preserve">Trial the use of automated </w:t>
      </w:r>
      <w:r w:rsidR="009C4D89">
        <w:rPr>
          <w:rStyle w:val="normaltextrun"/>
          <w:szCs w:val="20"/>
        </w:rPr>
        <w:t xml:space="preserve">whale </w:t>
      </w:r>
      <w:r w:rsidRPr="0060162C">
        <w:rPr>
          <w:rStyle w:val="normaltextrun"/>
          <w:szCs w:val="20"/>
        </w:rPr>
        <w:t>detection systems in high-risk areas</w:t>
      </w:r>
      <w:r w:rsidR="00F67161">
        <w:rPr>
          <w:rStyle w:val="normaltextrun"/>
          <w:szCs w:val="20"/>
        </w:rPr>
        <w:t xml:space="preserve"> </w:t>
      </w:r>
      <w:r>
        <w:rPr>
          <w:rStyle w:val="normaltextrun"/>
          <w:szCs w:val="20"/>
        </w:rPr>
        <w:t>where cow</w:t>
      </w:r>
      <w:r w:rsidR="00F67161">
        <w:rPr>
          <w:rStyle w:val="normaltextrun"/>
          <w:szCs w:val="20"/>
        </w:rPr>
        <w:t>–</w:t>
      </w:r>
      <w:r>
        <w:rPr>
          <w:rStyle w:val="normaltextrun"/>
          <w:szCs w:val="20"/>
        </w:rPr>
        <w:t>calf pairs are likely to overlap with shipping traffic</w:t>
      </w:r>
      <w:r w:rsidR="00F67161">
        <w:rPr>
          <w:rStyle w:val="normaltextrun"/>
          <w:szCs w:val="20"/>
        </w:rPr>
        <w:t>, such as Portland</w:t>
      </w:r>
      <w:r>
        <w:rPr>
          <w:rStyle w:val="normaltextrun"/>
          <w:szCs w:val="20"/>
        </w:rPr>
        <w:t>.</w:t>
      </w:r>
    </w:p>
    <w:p w14:paraId="74D5D595" w14:textId="5701A0D0" w:rsidR="000A416E" w:rsidRPr="00E068BD" w:rsidRDefault="000A416E" w:rsidP="0005542B">
      <w:pPr>
        <w:pStyle w:val="Normalnumbered"/>
        <w:rPr>
          <w:rStyle w:val="normaltextrun"/>
          <w:szCs w:val="20"/>
          <w:lang w:eastAsia="en-US"/>
        </w:rPr>
      </w:pPr>
      <w:r w:rsidRPr="0060162C">
        <w:rPr>
          <w:rStyle w:val="normaltextrun"/>
          <w:szCs w:val="20"/>
        </w:rPr>
        <w:t>Improve industry</w:t>
      </w:r>
      <w:r w:rsidR="00F67161">
        <w:rPr>
          <w:rStyle w:val="normaltextrun"/>
          <w:szCs w:val="20"/>
        </w:rPr>
        <w:t>–</w:t>
      </w:r>
      <w:r w:rsidRPr="0060162C">
        <w:rPr>
          <w:rStyle w:val="normaltextrun"/>
          <w:szCs w:val="20"/>
        </w:rPr>
        <w:t>regulator</w:t>
      </w:r>
      <w:r w:rsidR="00F67161">
        <w:rPr>
          <w:rStyle w:val="normaltextrun"/>
          <w:szCs w:val="20"/>
        </w:rPr>
        <w:t>–</w:t>
      </w:r>
      <w:r w:rsidRPr="0060162C">
        <w:rPr>
          <w:rStyle w:val="normaltextrun"/>
          <w:szCs w:val="20"/>
        </w:rPr>
        <w:t>research</w:t>
      </w:r>
      <w:r w:rsidR="00F67161">
        <w:rPr>
          <w:rStyle w:val="normaltextrun"/>
          <w:szCs w:val="20"/>
        </w:rPr>
        <w:t xml:space="preserve"> and </w:t>
      </w:r>
      <w:r w:rsidRPr="0060162C">
        <w:rPr>
          <w:rStyle w:val="normaltextrun"/>
          <w:szCs w:val="20"/>
        </w:rPr>
        <w:t>research</w:t>
      </w:r>
      <w:r w:rsidR="00F67161">
        <w:rPr>
          <w:rStyle w:val="normaltextrun"/>
          <w:szCs w:val="20"/>
        </w:rPr>
        <w:t>–</w:t>
      </w:r>
      <w:r w:rsidRPr="0060162C">
        <w:rPr>
          <w:rStyle w:val="normaltextrun"/>
          <w:szCs w:val="20"/>
        </w:rPr>
        <w:t>regulator</w:t>
      </w:r>
      <w:r w:rsidR="00F67161">
        <w:rPr>
          <w:rStyle w:val="normaltextrun"/>
          <w:szCs w:val="20"/>
        </w:rPr>
        <w:t>–</w:t>
      </w:r>
      <w:r w:rsidRPr="0060162C">
        <w:rPr>
          <w:rStyle w:val="normaltextrun"/>
          <w:szCs w:val="20"/>
        </w:rPr>
        <w:t>industry consultation processes</w:t>
      </w:r>
      <w:r>
        <w:rPr>
          <w:rStyle w:val="normaltextrun"/>
          <w:szCs w:val="20"/>
        </w:rPr>
        <w:t>.</w:t>
      </w:r>
    </w:p>
    <w:p w14:paraId="4A6FA9A4" w14:textId="6A96DCFD" w:rsidR="000A416E" w:rsidRPr="0060162C" w:rsidRDefault="000A416E" w:rsidP="0005542B">
      <w:pPr>
        <w:pStyle w:val="Normalnumbered"/>
      </w:pPr>
      <w:r w:rsidRPr="0060162C">
        <w:rPr>
          <w:rStyle w:val="normaltextrun"/>
          <w:szCs w:val="20"/>
        </w:rPr>
        <w:t xml:space="preserve">Support research into </w:t>
      </w:r>
      <w:r w:rsidR="00D11B7E">
        <w:rPr>
          <w:rStyle w:val="normaltextrun"/>
          <w:szCs w:val="20"/>
        </w:rPr>
        <w:t>characterising</w:t>
      </w:r>
      <w:r w:rsidRPr="0060162C">
        <w:rPr>
          <w:rStyle w:val="normaltextrun"/>
          <w:szCs w:val="20"/>
        </w:rPr>
        <w:t xml:space="preserve"> the underwater soundscape of important Southern Right Whale habitat areas and the potential impacts (including cumulative</w:t>
      </w:r>
      <w:r w:rsidR="00B23E64">
        <w:rPr>
          <w:rStyle w:val="normaltextrun"/>
          <w:szCs w:val="20"/>
        </w:rPr>
        <w:t xml:space="preserve"> effects</w:t>
      </w:r>
      <w:r w:rsidRPr="0060162C">
        <w:rPr>
          <w:rStyle w:val="normaltextrun"/>
          <w:szCs w:val="20"/>
        </w:rPr>
        <w:t xml:space="preserve">) of </w:t>
      </w:r>
      <w:r w:rsidR="004B0668">
        <w:rPr>
          <w:rStyle w:val="normaltextrun"/>
          <w:szCs w:val="20"/>
        </w:rPr>
        <w:t xml:space="preserve">different </w:t>
      </w:r>
      <w:r w:rsidRPr="0060162C">
        <w:rPr>
          <w:rStyle w:val="normaltextrun"/>
          <w:szCs w:val="20"/>
        </w:rPr>
        <w:t>noise on Southern Right Whale</w:t>
      </w:r>
      <w:r w:rsidR="00F67161">
        <w:rPr>
          <w:rStyle w:val="normaltextrun"/>
          <w:szCs w:val="20"/>
        </w:rPr>
        <w:t>s</w:t>
      </w:r>
      <w:r>
        <w:t>.</w:t>
      </w:r>
    </w:p>
    <w:p w14:paraId="38CBE3CD" w14:textId="77777777" w:rsidR="000A416E" w:rsidRPr="0060162C" w:rsidRDefault="000A416E" w:rsidP="000A416E">
      <w:pPr>
        <w:spacing w:after="0"/>
        <w:rPr>
          <w:highlight w:val="yellow"/>
        </w:rPr>
      </w:pPr>
    </w:p>
    <w:p w14:paraId="3B0396E7" w14:textId="395B913A" w:rsidR="00F67161" w:rsidRDefault="000A416E" w:rsidP="000A416E">
      <w:r w:rsidRPr="005342D9">
        <w:t>Critical knowledge gaps for this population still exist</w:t>
      </w:r>
      <w:r w:rsidR="00F67161">
        <w:t>,</w:t>
      </w:r>
      <w:r w:rsidRPr="005342D9">
        <w:t xml:space="preserve"> and research efforts need to concentrate on those that help fill these gaps and provide practical </w:t>
      </w:r>
      <w:r w:rsidR="00E5112C">
        <w:t>information</w:t>
      </w:r>
      <w:r w:rsidRPr="005342D9">
        <w:t xml:space="preserve"> that will </w:t>
      </w:r>
      <w:r w:rsidR="00F67161">
        <w:t>help</w:t>
      </w:r>
      <w:r w:rsidRPr="005342D9">
        <w:t xml:space="preserve"> </w:t>
      </w:r>
      <w:r w:rsidR="00F67161" w:rsidRPr="005342D9">
        <w:t>manag</w:t>
      </w:r>
      <w:r w:rsidR="00F67161">
        <w:t>e</w:t>
      </w:r>
      <w:r w:rsidR="00F67161" w:rsidRPr="005342D9">
        <w:t xml:space="preserve"> </w:t>
      </w:r>
      <w:r w:rsidRPr="005342D9">
        <w:t xml:space="preserve">and support the recovery of the </w:t>
      </w:r>
      <w:r w:rsidR="00E03485">
        <w:t>eastern</w:t>
      </w:r>
      <w:r w:rsidRPr="005342D9">
        <w:t xml:space="preserve"> Australian Southern Right Whale population. Long</w:t>
      </w:r>
      <w:r w:rsidR="00F67161">
        <w:t>-</w:t>
      </w:r>
      <w:r w:rsidRPr="005342D9">
        <w:t>term</w:t>
      </w:r>
      <w:r w:rsidR="00D85B4E">
        <w:t xml:space="preserve"> standardised baseline</w:t>
      </w:r>
      <w:r w:rsidRPr="005342D9">
        <w:t xml:space="preserve"> monitoring and studies that test new and existing </w:t>
      </w:r>
      <w:r w:rsidR="00FD65CD">
        <w:t>threat</w:t>
      </w:r>
      <w:r w:rsidR="00207C58">
        <w:t>-reduction</w:t>
      </w:r>
      <w:r w:rsidR="00FD65CD">
        <w:t xml:space="preserve"> </w:t>
      </w:r>
      <w:r w:rsidRPr="005342D9">
        <w:t xml:space="preserve">methods are required. A summary of </w:t>
      </w:r>
      <w:r w:rsidR="00156242">
        <w:t xml:space="preserve">ten </w:t>
      </w:r>
      <w:r w:rsidR="00FF6A24">
        <w:t>priority</w:t>
      </w:r>
      <w:r w:rsidRPr="005342D9">
        <w:t xml:space="preserve"> knowledge gaps and </w:t>
      </w:r>
      <w:r w:rsidR="3B396A80">
        <w:t>associated</w:t>
      </w:r>
      <w:r w:rsidRPr="005342D9">
        <w:t xml:space="preserve"> methods </w:t>
      </w:r>
      <w:r w:rsidR="00B04794">
        <w:t xml:space="preserve">to address them </w:t>
      </w:r>
      <w:r w:rsidRPr="005342D9">
        <w:t xml:space="preserve">is provided. </w:t>
      </w:r>
    </w:p>
    <w:p w14:paraId="4AA615D6" w14:textId="2E53E9B8" w:rsidR="00803A39" w:rsidRDefault="000A416E" w:rsidP="000A416E">
      <w:r w:rsidRPr="005342D9">
        <w:t>An effective stakeholder engagement plan is also required to help guide and develop current and future mitigation strategies. Key considerations for an effective engagement plan to support the recovery of Southern Right Whales in Victoria are provided.</w:t>
      </w:r>
      <w:r w:rsidR="0096780C">
        <w:t xml:space="preserve"> </w:t>
      </w:r>
      <w:r w:rsidR="2575E766">
        <w:t xml:space="preserve">This includes </w:t>
      </w:r>
      <w:r w:rsidR="1C779515">
        <w:t>consulting with</w:t>
      </w:r>
      <w:r w:rsidR="00795A5F">
        <w:t xml:space="preserve"> </w:t>
      </w:r>
      <w:r w:rsidR="2575E766">
        <w:t xml:space="preserve">behavioural change experts to tailor communication tools based on the </w:t>
      </w:r>
      <w:r w:rsidR="7B4BD4C4">
        <w:t xml:space="preserve">key messages, key </w:t>
      </w:r>
      <w:proofErr w:type="gramStart"/>
      <w:r w:rsidR="7B4BD4C4">
        <w:t>actions</w:t>
      </w:r>
      <w:proofErr w:type="gramEnd"/>
      <w:r w:rsidR="7B4BD4C4">
        <w:t xml:space="preserve"> and potent</w:t>
      </w:r>
      <w:r w:rsidR="7D7F73DB">
        <w:t>i</w:t>
      </w:r>
      <w:r w:rsidR="7B4BD4C4">
        <w:t>al</w:t>
      </w:r>
      <w:r w:rsidR="2BDE238D">
        <w:t xml:space="preserve"> perce</w:t>
      </w:r>
      <w:r w:rsidR="6304F6A6">
        <w:t>i</w:t>
      </w:r>
      <w:r w:rsidR="2BDE238D">
        <w:t xml:space="preserve">ved barriers </w:t>
      </w:r>
      <w:r w:rsidR="375BB48E">
        <w:t xml:space="preserve">for each of the </w:t>
      </w:r>
      <w:r w:rsidR="2BDE238D">
        <w:t xml:space="preserve">key stakeholder </w:t>
      </w:r>
      <w:r w:rsidR="5C80B10D">
        <w:t>groups</w:t>
      </w:r>
      <w:r w:rsidR="2BDE238D">
        <w:t xml:space="preserve">. </w:t>
      </w:r>
      <w:r w:rsidR="5E33E363">
        <w:t>An engagement plan should also include an</w:t>
      </w:r>
      <w:r w:rsidR="2575E766">
        <w:t xml:space="preserve"> evaluation </w:t>
      </w:r>
      <w:r w:rsidR="3B0FF9CE">
        <w:t xml:space="preserve">component </w:t>
      </w:r>
      <w:r w:rsidR="2575E766">
        <w:t>to measure the success of the communication strategies.</w:t>
      </w:r>
    </w:p>
    <w:p w14:paraId="5BCB488E" w14:textId="5DA882E5" w:rsidR="00803A39" w:rsidRDefault="00803A39" w:rsidP="000A416E">
      <w:r>
        <w:br w:type="page"/>
      </w:r>
    </w:p>
    <w:p w14:paraId="2870E6D5" w14:textId="77777777" w:rsidR="00803A39" w:rsidRDefault="00803A39" w:rsidP="00803A39">
      <w:pPr>
        <w:sectPr w:rsidR="00803A39" w:rsidSect="00803A39">
          <w:footerReference w:type="default" r:id="rId48"/>
          <w:type w:val="continuous"/>
          <w:pgSz w:w="11907" w:h="16840" w:code="9"/>
          <w:pgMar w:top="1134" w:right="1134" w:bottom="1134" w:left="1134" w:header="709" w:footer="567" w:gutter="0"/>
          <w:pgNumType w:fmt="lowerRoman"/>
          <w:cols w:space="708"/>
          <w:formProt w:val="0"/>
          <w:titlePg/>
          <w:docGrid w:linePitch="360"/>
        </w:sectPr>
      </w:pPr>
    </w:p>
    <w:p w14:paraId="6A81B2A3" w14:textId="0552DD52" w:rsidR="00074331" w:rsidRPr="00CE7E5D" w:rsidRDefault="00074331" w:rsidP="00704099">
      <w:pPr>
        <w:pStyle w:val="Heading1-Numbered"/>
      </w:pPr>
      <w:bookmarkStart w:id="22" w:name="_Toc286018760"/>
      <w:bookmarkStart w:id="23" w:name="_Toc409798397"/>
      <w:bookmarkStart w:id="24" w:name="_Toc138068822"/>
      <w:r w:rsidRPr="00CE7E5D">
        <w:lastRenderedPageBreak/>
        <w:t>Introduction</w:t>
      </w:r>
      <w:bookmarkEnd w:id="22"/>
      <w:bookmarkEnd w:id="23"/>
      <w:bookmarkEnd w:id="24"/>
    </w:p>
    <w:p w14:paraId="5756458D" w14:textId="56B7453C" w:rsidR="006D56A0" w:rsidRPr="00930855" w:rsidRDefault="006D56A0" w:rsidP="00003617">
      <w:r w:rsidRPr="00F36A35">
        <w:t>Southern Right Whales (</w:t>
      </w:r>
      <w:proofErr w:type="spellStart"/>
      <w:r w:rsidRPr="004D362F">
        <w:rPr>
          <w:i/>
          <w:iCs/>
        </w:rPr>
        <w:t>Eubalaena</w:t>
      </w:r>
      <w:proofErr w:type="spellEnd"/>
      <w:r w:rsidRPr="004D362F">
        <w:rPr>
          <w:i/>
          <w:iCs/>
        </w:rPr>
        <w:t xml:space="preserve"> australis</w:t>
      </w:r>
      <w:r w:rsidRPr="00F36A35">
        <w:t>) were targeted for commercial hunting between</w:t>
      </w:r>
      <w:r>
        <w:t xml:space="preserve"> </w:t>
      </w:r>
      <w:r w:rsidRPr="00F36A35">
        <w:t xml:space="preserve">1790 and 1980, </w:t>
      </w:r>
      <w:r w:rsidR="0077507C">
        <w:t>and</w:t>
      </w:r>
      <w:r w:rsidR="0077507C" w:rsidRPr="00F36A35">
        <w:t xml:space="preserve"> </w:t>
      </w:r>
      <w:r w:rsidRPr="00F36A35">
        <w:t xml:space="preserve">at least 150,000 </w:t>
      </w:r>
      <w:r w:rsidR="0077507C">
        <w:t xml:space="preserve">were </w:t>
      </w:r>
      <w:r w:rsidRPr="00F36A35">
        <w:t>killed globally (</w:t>
      </w:r>
      <w:r w:rsidRPr="00B50663">
        <w:t xml:space="preserve">Jackson et al., 2008). </w:t>
      </w:r>
      <w:r w:rsidR="00E93A9F">
        <w:t>I</w:t>
      </w:r>
      <w:r w:rsidR="00E93A9F" w:rsidRPr="00B50663">
        <w:t xml:space="preserve">n </w:t>
      </w:r>
      <w:r w:rsidRPr="00B50663">
        <w:t>New Zealand and south-eastern Australia</w:t>
      </w:r>
      <w:r w:rsidR="00E93A9F">
        <w:t>n waters</w:t>
      </w:r>
      <w:r w:rsidRPr="00B50663">
        <w:t xml:space="preserve"> alone, over 58,000 Southern Right Whales were </w:t>
      </w:r>
      <w:r w:rsidR="00941451">
        <w:t>killed</w:t>
      </w:r>
      <w:r w:rsidR="00E93A9F">
        <w:t>,</w:t>
      </w:r>
      <w:r w:rsidRPr="00B50663">
        <w:t xml:space="preserve"> </w:t>
      </w:r>
      <w:r w:rsidR="00E93A9F">
        <w:t>including</w:t>
      </w:r>
      <w:r w:rsidR="00E93A9F" w:rsidRPr="00B50663">
        <w:t xml:space="preserve"> </w:t>
      </w:r>
      <w:r w:rsidRPr="00B50663">
        <w:t xml:space="preserve">approximately 19,000 </w:t>
      </w:r>
      <w:r w:rsidR="00941451">
        <w:t>in</w:t>
      </w:r>
      <w:r w:rsidRPr="00B50663">
        <w:t xml:space="preserve"> south-eastern Australian waters (Carroll et al.</w:t>
      </w:r>
      <w:r>
        <w:t xml:space="preserve"> </w:t>
      </w:r>
      <w:r w:rsidRPr="00B50663">
        <w:t xml:space="preserve">2014). Southern </w:t>
      </w:r>
      <w:r>
        <w:t>R</w:t>
      </w:r>
      <w:r w:rsidRPr="00B50663">
        <w:t xml:space="preserve">ight </w:t>
      </w:r>
      <w:r>
        <w:t>W</w:t>
      </w:r>
      <w:r w:rsidRPr="00B50663">
        <w:t>hale populations are structured by their preferences for winter calving areas and summer foraging grounds</w:t>
      </w:r>
      <w:r>
        <w:t>. These preferences</w:t>
      </w:r>
      <w:r w:rsidRPr="00B50663">
        <w:t xml:space="preserve"> typically seem to be driven by strong site fidelity and ‘cultural memory’ </w:t>
      </w:r>
      <w:r w:rsidRPr="00930855">
        <w:t>(</w:t>
      </w:r>
      <w:r w:rsidR="003F5FB8" w:rsidRPr="00930855">
        <w:t>Valenzuela et al. 2009</w:t>
      </w:r>
      <w:r w:rsidR="00544835">
        <w:t>;</w:t>
      </w:r>
      <w:r w:rsidR="003F222F" w:rsidRPr="003F222F">
        <w:t xml:space="preserve"> </w:t>
      </w:r>
      <w:r w:rsidR="003F222F" w:rsidRPr="00930855">
        <w:t>Carroll et al. 2015</w:t>
      </w:r>
      <w:r w:rsidR="003F222F">
        <w:t xml:space="preserve">, 2016, </w:t>
      </w:r>
      <w:r w:rsidR="003F222F" w:rsidRPr="00930855">
        <w:t>2020a</w:t>
      </w:r>
      <w:r w:rsidR="003F222F">
        <w:t>;</w:t>
      </w:r>
      <w:r w:rsidR="003F222F" w:rsidRPr="00930855">
        <w:t xml:space="preserve"> </w:t>
      </w:r>
      <w:r w:rsidR="00544835" w:rsidRPr="00930855">
        <w:t>Harcourt 2019</w:t>
      </w:r>
      <w:r w:rsidRPr="00930855">
        <w:t>)</w:t>
      </w:r>
      <w:r w:rsidR="00941451" w:rsidRPr="00930855">
        <w:t>,</w:t>
      </w:r>
      <w:r w:rsidRPr="00930855">
        <w:t xml:space="preserve"> although individuals are also capable (at least in more recent times) of sudden shifts in </w:t>
      </w:r>
      <w:r w:rsidR="00941451" w:rsidRPr="00930855">
        <w:t xml:space="preserve">location </w:t>
      </w:r>
      <w:r w:rsidRPr="00930855">
        <w:t>(</w:t>
      </w:r>
      <w:r w:rsidR="00A066B0" w:rsidRPr="00B50663">
        <w:t>Harcourt 2019</w:t>
      </w:r>
      <w:r w:rsidR="00DB4DC4">
        <w:t xml:space="preserve">; </w:t>
      </w:r>
      <w:r w:rsidRPr="00930855">
        <w:t>Weir and Stanworth 2019</w:t>
      </w:r>
      <w:r w:rsidR="004B0D68">
        <w:t>;</w:t>
      </w:r>
      <w:r w:rsidR="004B0D68" w:rsidRPr="004B0D68">
        <w:t xml:space="preserve"> </w:t>
      </w:r>
      <w:r w:rsidR="00834162" w:rsidRPr="00930855">
        <w:t>Carroll et al. 2020a</w:t>
      </w:r>
      <w:r w:rsidR="00834162">
        <w:t>;</w:t>
      </w:r>
      <w:r w:rsidR="00834162" w:rsidRPr="00834162">
        <w:t xml:space="preserve"> </w:t>
      </w:r>
      <w:r w:rsidR="00834162" w:rsidRPr="00930855">
        <w:t>Watson et al. 2021</w:t>
      </w:r>
      <w:r w:rsidRPr="00930855">
        <w:t xml:space="preserve">).  </w:t>
      </w:r>
      <w:r w:rsidR="00941451" w:rsidRPr="00930855">
        <w:t xml:space="preserve">The </w:t>
      </w:r>
      <w:r w:rsidRPr="00930855">
        <w:t>high degree of philopatry, strong migratory culture and relatively long calving cycle have constrained the recovery of right whale populations around the world (</w:t>
      </w:r>
      <w:r w:rsidR="004B0D68" w:rsidRPr="00930855">
        <w:t>Valenzuela et al. 2009</w:t>
      </w:r>
      <w:r w:rsidR="004B0D68">
        <w:t>;</w:t>
      </w:r>
      <w:r w:rsidR="004B0D68" w:rsidRPr="003F222F">
        <w:t xml:space="preserve"> </w:t>
      </w:r>
      <w:r w:rsidR="004B0D68" w:rsidRPr="00930855">
        <w:t>Carroll et al. 2015</w:t>
      </w:r>
      <w:r w:rsidR="004B0D68">
        <w:t xml:space="preserve">, 2016, </w:t>
      </w:r>
      <w:r w:rsidR="004B0D68" w:rsidRPr="00930855">
        <w:t>2020a</w:t>
      </w:r>
      <w:r w:rsidR="004B0D68">
        <w:t>;</w:t>
      </w:r>
      <w:r w:rsidR="004B0D68" w:rsidRPr="00930855">
        <w:t xml:space="preserve"> Harcourt 2019</w:t>
      </w:r>
      <w:r w:rsidRPr="00930855">
        <w:t xml:space="preserve">), resulting in a much slower return </w:t>
      </w:r>
      <w:r w:rsidR="00941451" w:rsidRPr="00930855">
        <w:t xml:space="preserve">in comparison to </w:t>
      </w:r>
      <w:r w:rsidRPr="00930855">
        <w:t>other species</w:t>
      </w:r>
      <w:r w:rsidR="00941451" w:rsidRPr="00930855">
        <w:t>,</w:t>
      </w:r>
      <w:r w:rsidRPr="00930855">
        <w:t xml:space="preserve"> such as the Humpback Whale (</w:t>
      </w:r>
      <w:proofErr w:type="spellStart"/>
      <w:r w:rsidRPr="00930855">
        <w:t>Zerbini</w:t>
      </w:r>
      <w:proofErr w:type="spellEnd"/>
      <w:r w:rsidRPr="00930855">
        <w:t xml:space="preserve"> et al. 2010</w:t>
      </w:r>
      <w:r w:rsidR="00DE0CBD">
        <w:t>;</w:t>
      </w:r>
      <w:r w:rsidR="00DE0CBD" w:rsidRPr="00DE0CBD">
        <w:t xml:space="preserve"> </w:t>
      </w:r>
      <w:proofErr w:type="spellStart"/>
      <w:r w:rsidR="00DE0CBD" w:rsidRPr="00930855">
        <w:t>Noad</w:t>
      </w:r>
      <w:proofErr w:type="spellEnd"/>
      <w:r w:rsidR="00DE0CBD" w:rsidRPr="00930855">
        <w:t xml:space="preserve"> et al. 2019</w:t>
      </w:r>
      <w:r w:rsidRPr="00930855">
        <w:t xml:space="preserve">). </w:t>
      </w:r>
      <w:r w:rsidR="00941451" w:rsidRPr="00930855">
        <w:t>T</w:t>
      </w:r>
      <w:r w:rsidRPr="00930855">
        <w:t>wo genetically distinct populations of Southern Right Whales winter in Australian waters: a western Australian population that calves in South Australian and Western Australian waters</w:t>
      </w:r>
      <w:r w:rsidR="00941451" w:rsidRPr="00930855">
        <w:t>,</w:t>
      </w:r>
      <w:r w:rsidRPr="00930855">
        <w:t xml:space="preserve"> and a</w:t>
      </w:r>
      <w:r w:rsidR="00E03485" w:rsidRPr="00930855">
        <w:t>n</w:t>
      </w:r>
      <w:r w:rsidRPr="00930855">
        <w:t xml:space="preserve"> </w:t>
      </w:r>
      <w:r w:rsidR="00E03485" w:rsidRPr="00930855">
        <w:t>eastern</w:t>
      </w:r>
      <w:r w:rsidRPr="00930855">
        <w:t xml:space="preserve"> Australian population </w:t>
      </w:r>
      <w:r w:rsidR="00941451" w:rsidRPr="00930855">
        <w:t xml:space="preserve">whose </w:t>
      </w:r>
      <w:r w:rsidRPr="00930855">
        <w:t xml:space="preserve">breeding range includes Victorian, Tasmanian, </w:t>
      </w:r>
      <w:r w:rsidR="00941451" w:rsidRPr="00930855">
        <w:t xml:space="preserve">New South </w:t>
      </w:r>
      <w:proofErr w:type="gramStart"/>
      <w:r w:rsidR="00941451" w:rsidRPr="00930855">
        <w:t>Wales</w:t>
      </w:r>
      <w:proofErr w:type="gramEnd"/>
      <w:r w:rsidR="00941451" w:rsidRPr="00930855">
        <w:t xml:space="preserve"> </w:t>
      </w:r>
      <w:r w:rsidRPr="00930855">
        <w:t xml:space="preserve">and southern </w:t>
      </w:r>
      <w:r w:rsidR="00941451" w:rsidRPr="00930855">
        <w:t xml:space="preserve">Queensland </w:t>
      </w:r>
      <w:r w:rsidRPr="00930855">
        <w:t xml:space="preserve">waters. The </w:t>
      </w:r>
      <w:r w:rsidR="00E03485" w:rsidRPr="00930855">
        <w:t>eastern</w:t>
      </w:r>
      <w:r w:rsidRPr="00930855">
        <w:t xml:space="preserve"> population is estimated to </w:t>
      </w:r>
      <w:r w:rsidR="00941451" w:rsidRPr="00930855">
        <w:t xml:space="preserve">comprise </w:t>
      </w:r>
      <w:r w:rsidRPr="00930855">
        <w:t>less than 300 individuals</w:t>
      </w:r>
      <w:r w:rsidR="00941451" w:rsidRPr="00930855">
        <w:t>, including</w:t>
      </w:r>
      <w:r w:rsidRPr="00930855">
        <w:t xml:space="preserve"> 68 breeding females</w:t>
      </w:r>
      <w:r w:rsidR="00941451" w:rsidRPr="00930855">
        <w:t xml:space="preserve">; </w:t>
      </w:r>
      <w:r w:rsidRPr="00930855">
        <w:t xml:space="preserve">the western population is estimated at </w:t>
      </w:r>
      <w:r w:rsidR="00941451" w:rsidRPr="00930855">
        <w:t xml:space="preserve">more than </w:t>
      </w:r>
      <w:r w:rsidRPr="00930855">
        <w:t xml:space="preserve">2,500 individuals. Both </w:t>
      </w:r>
      <w:r w:rsidR="00941451" w:rsidRPr="00930855">
        <w:t xml:space="preserve">populations </w:t>
      </w:r>
      <w:r w:rsidRPr="00930855">
        <w:t xml:space="preserve">are increasing at a rate of </w:t>
      </w:r>
      <w:r w:rsidR="00941451" w:rsidRPr="00930855">
        <w:t xml:space="preserve">about </w:t>
      </w:r>
      <w:r w:rsidRPr="00930855">
        <w:t>5% p.a. (</w:t>
      </w:r>
      <w:r w:rsidR="0038598C" w:rsidRPr="00930855">
        <w:t>Stamation et al. 2020</w:t>
      </w:r>
      <w:r w:rsidR="0038598C">
        <w:t xml:space="preserve">; </w:t>
      </w:r>
      <w:r w:rsidRPr="00930855">
        <w:t xml:space="preserve">Smith et al. 2021). </w:t>
      </w:r>
    </w:p>
    <w:p w14:paraId="23B7150E" w14:textId="19D40841" w:rsidR="006D56A0" w:rsidRPr="00930855" w:rsidRDefault="006D56A0" w:rsidP="00003617">
      <w:r w:rsidRPr="00930855">
        <w:t xml:space="preserve">Although breeding females have been observed with young calves in multiple locations along the </w:t>
      </w:r>
      <w:r w:rsidR="00E03485" w:rsidRPr="00930855">
        <w:t>eastern</w:t>
      </w:r>
      <w:r w:rsidRPr="00930855">
        <w:t xml:space="preserve"> coast of Australia, the only currently established calving area in </w:t>
      </w:r>
      <w:r w:rsidR="00E03485" w:rsidRPr="00930855">
        <w:t>eastern</w:t>
      </w:r>
      <w:r w:rsidRPr="00930855">
        <w:t xml:space="preserve"> Australia is at Logans Beach</w:t>
      </w:r>
      <w:r w:rsidR="00003617" w:rsidRPr="00930855">
        <w:t>,</w:t>
      </w:r>
      <w:r w:rsidRPr="00930855">
        <w:t xml:space="preserve"> near Warrnambool</w:t>
      </w:r>
      <w:r w:rsidR="00003617" w:rsidRPr="00930855">
        <w:t xml:space="preserve"> in</w:t>
      </w:r>
      <w:r w:rsidRPr="00930855">
        <w:t xml:space="preserve"> Victoria (see Watson et al. 2021). It is possible that this was the only calving site in </w:t>
      </w:r>
      <w:r w:rsidR="00E03485" w:rsidRPr="00930855">
        <w:t>eastern</w:t>
      </w:r>
      <w:r w:rsidRPr="00930855">
        <w:t xml:space="preserve"> Australia where all females familiar with this site were not killed during the whaling era (pre</w:t>
      </w:r>
      <w:r w:rsidR="00003617" w:rsidRPr="00930855">
        <w:t>-</w:t>
      </w:r>
      <w:r w:rsidRPr="00930855">
        <w:t>1980)</w:t>
      </w:r>
      <w:r w:rsidR="00003617" w:rsidRPr="00930855">
        <w:t>,</w:t>
      </w:r>
      <w:r w:rsidRPr="00930855">
        <w:t xml:space="preserve"> so </w:t>
      </w:r>
      <w:r w:rsidR="00003617" w:rsidRPr="00930855">
        <w:t xml:space="preserve">that </w:t>
      </w:r>
      <w:r w:rsidRPr="00930855">
        <w:t>the cultural memory for that site was retained. At least 15 different breeding females use Logans Beach (Watson et al. 2021)</w:t>
      </w:r>
      <w:r w:rsidR="00003617" w:rsidRPr="00930855">
        <w:t>. A</w:t>
      </w:r>
      <w:r w:rsidRPr="00930855">
        <w:t>n average of 2</w:t>
      </w:r>
      <w:r w:rsidR="00003617" w:rsidRPr="00930855">
        <w:t xml:space="preserve"> to </w:t>
      </w:r>
      <w:r w:rsidRPr="00930855">
        <w:t xml:space="preserve">3 calves are born here each year, </w:t>
      </w:r>
      <w:r w:rsidR="00003617" w:rsidRPr="00930855">
        <w:t xml:space="preserve">and there has been </w:t>
      </w:r>
      <w:r w:rsidRPr="00930855">
        <w:t xml:space="preserve">no significant change in this calving rate over the past 30 years (Stamation et al. 2020). In recent years there </w:t>
      </w:r>
      <w:r w:rsidR="00003617" w:rsidRPr="00930855">
        <w:t xml:space="preserve">has </w:t>
      </w:r>
      <w:r w:rsidRPr="00930855">
        <w:t xml:space="preserve">been an increasing number of observations of </w:t>
      </w:r>
      <w:r w:rsidR="00003617" w:rsidRPr="00930855">
        <w:t>cow–</w:t>
      </w:r>
      <w:r w:rsidRPr="00930855">
        <w:t xml:space="preserve">calf pairs over-wintering in locations that correspond with </w:t>
      </w:r>
      <w:r w:rsidR="00003617" w:rsidRPr="00930855">
        <w:t xml:space="preserve">historically important </w:t>
      </w:r>
      <w:r w:rsidRPr="00930855">
        <w:t>areas</w:t>
      </w:r>
      <w:r w:rsidR="00003617" w:rsidRPr="00930855">
        <w:t>,</w:t>
      </w:r>
      <w:r w:rsidRPr="00930855">
        <w:t xml:space="preserve"> such as southern </w:t>
      </w:r>
      <w:r w:rsidR="00003617" w:rsidRPr="00930855">
        <w:t xml:space="preserve">New South Wales </w:t>
      </w:r>
      <w:r w:rsidRPr="00930855">
        <w:t>and other parts of south-western Victoria</w:t>
      </w:r>
      <w:r w:rsidR="00003617" w:rsidRPr="00930855">
        <w:t>,</w:t>
      </w:r>
      <w:r w:rsidRPr="00930855">
        <w:t xml:space="preserve"> as well as new areas </w:t>
      </w:r>
      <w:r w:rsidR="002E1AB5" w:rsidRPr="00930855">
        <w:t>across the coast of</w:t>
      </w:r>
      <w:r w:rsidRPr="00930855">
        <w:t xml:space="preserve"> Victoria (Figure 1). Some of these historically important areas overlap with high levels of </w:t>
      </w:r>
      <w:r w:rsidR="00003617" w:rsidRPr="00930855">
        <w:t>shipping,</w:t>
      </w:r>
      <w:r w:rsidRPr="00930855">
        <w:t xml:space="preserve"> including Portland in western Victoria.</w:t>
      </w:r>
    </w:p>
    <w:p w14:paraId="640B03FC" w14:textId="11D020B5" w:rsidR="00FC4956" w:rsidRDefault="00003617" w:rsidP="00003617">
      <w:r w:rsidRPr="00930855">
        <w:t>Cetaceans are often considered flagship species and indicators of ecosystem health (</w:t>
      </w:r>
      <w:r w:rsidR="00D27D73" w:rsidRPr="00930855">
        <w:t xml:space="preserve">Nelms et al. 2021; </w:t>
      </w:r>
      <w:r w:rsidRPr="00930855">
        <w:t>Parsons et al. 2015</w:t>
      </w:r>
      <w:proofErr w:type="gramStart"/>
      <w:r w:rsidRPr="00930855">
        <w:t>)</w:t>
      </w:r>
      <w:r w:rsidR="00FC4956" w:rsidRPr="00930855">
        <w:t>, and</w:t>
      </w:r>
      <w:proofErr w:type="gramEnd"/>
      <w:r w:rsidRPr="00930855">
        <w:t xml:space="preserve"> are essential to the functioning of marine ecosystems (Visser 2007</w:t>
      </w:r>
      <w:r w:rsidR="00D71C2C">
        <w:t>;</w:t>
      </w:r>
      <w:r w:rsidR="00D71C2C" w:rsidRPr="00D71C2C">
        <w:t xml:space="preserve"> </w:t>
      </w:r>
      <w:proofErr w:type="spellStart"/>
      <w:r w:rsidR="009C5EC5" w:rsidRPr="00930855">
        <w:t>Lavery</w:t>
      </w:r>
      <w:proofErr w:type="spellEnd"/>
      <w:r w:rsidR="009C5EC5" w:rsidRPr="00930855">
        <w:t xml:space="preserve"> et al. 2014</w:t>
      </w:r>
      <w:r w:rsidR="009C5EC5">
        <w:t>;</w:t>
      </w:r>
      <w:r w:rsidR="009C5EC5" w:rsidRPr="00D71C2C">
        <w:t xml:space="preserve"> </w:t>
      </w:r>
      <w:r w:rsidR="00D71C2C" w:rsidRPr="00930855">
        <w:t>Roman et al. 2014</w:t>
      </w:r>
      <w:r w:rsidR="00D71C2C">
        <w:t xml:space="preserve">; </w:t>
      </w:r>
      <w:r w:rsidR="00D71C2C" w:rsidRPr="00930855">
        <w:t>Doughty et al. 2016</w:t>
      </w:r>
      <w:r w:rsidRPr="00930855">
        <w:t>)</w:t>
      </w:r>
      <w:r w:rsidR="00FC4956" w:rsidRPr="00930855">
        <w:t>.</w:t>
      </w:r>
      <w:r>
        <w:t xml:space="preserve"> </w:t>
      </w:r>
      <w:r w:rsidR="00FC4956">
        <w:t>H</w:t>
      </w:r>
      <w:r w:rsidRPr="00DA48D4">
        <w:t>owever</w:t>
      </w:r>
      <w:r>
        <w:t>,</w:t>
      </w:r>
      <w:r w:rsidRPr="00DA48D4">
        <w:t xml:space="preserve"> at least 25% are </w:t>
      </w:r>
      <w:r w:rsidR="008A3757">
        <w:t xml:space="preserve">globally </w:t>
      </w:r>
      <w:r w:rsidRPr="00DA48D4">
        <w:t xml:space="preserve">threatened </w:t>
      </w:r>
      <w:r w:rsidR="00FC4956">
        <w:t>(</w:t>
      </w:r>
      <w:r w:rsidR="008A3757">
        <w:t xml:space="preserve">IUCN </w:t>
      </w:r>
      <w:r w:rsidRPr="00DA48D4">
        <w:t>2022</w:t>
      </w:r>
      <w:r>
        <w:t xml:space="preserve">). </w:t>
      </w:r>
      <w:r w:rsidRPr="00B50663">
        <w:t>Nelms et al. (2021) outline</w:t>
      </w:r>
      <w:r w:rsidR="00FC4956">
        <w:t>d</w:t>
      </w:r>
      <w:r>
        <w:t xml:space="preserve"> the key threats facing marine mammals globally and highlight</w:t>
      </w:r>
      <w:r w:rsidR="00FC4956">
        <w:t>ed</w:t>
      </w:r>
      <w:r>
        <w:t xml:space="preserve"> the need for setting evidence-based priorities for research and conservation. They summarise</w:t>
      </w:r>
      <w:r w:rsidR="00FC4956">
        <w:t>d</w:t>
      </w:r>
      <w:r>
        <w:t xml:space="preserve"> the key threats as: </w:t>
      </w:r>
    </w:p>
    <w:p w14:paraId="5A0E2C01" w14:textId="796DF2F5" w:rsidR="00FC4956" w:rsidRPr="00FC4956" w:rsidRDefault="00003617" w:rsidP="0005542B">
      <w:pPr>
        <w:pStyle w:val="dotpoints"/>
      </w:pPr>
      <w:r w:rsidRPr="0005542B">
        <w:rPr>
          <w:b/>
          <w:bCs/>
        </w:rPr>
        <w:t xml:space="preserve">Climate </w:t>
      </w:r>
      <w:r w:rsidR="00FC4956" w:rsidRPr="0005542B">
        <w:rPr>
          <w:b/>
          <w:bCs/>
        </w:rPr>
        <w:t>c</w:t>
      </w:r>
      <w:r w:rsidRPr="0005542B">
        <w:rPr>
          <w:b/>
          <w:bCs/>
        </w:rPr>
        <w:t>hange</w:t>
      </w:r>
      <w:r w:rsidRPr="00FC4956">
        <w:t xml:space="preserve"> and its potential impacts on prey and critical habitat availability. </w:t>
      </w:r>
      <w:r w:rsidR="00FC4956" w:rsidRPr="00FC4956">
        <w:t>I</w:t>
      </w:r>
      <w:r w:rsidRPr="00FC4956">
        <w:t>t is predicted that reduced prey from warming oceans and interspecific competition will lead to dramatic declines and even extinction</w:t>
      </w:r>
      <w:r w:rsidR="00FC4956" w:rsidRPr="00FC4956">
        <w:t xml:space="preserve"> of some baleen whale populations</w:t>
      </w:r>
      <w:r w:rsidRPr="00FC4956">
        <w:t xml:space="preserve"> (Tulloch et al. 2019)</w:t>
      </w:r>
      <w:r w:rsidR="00FC4956" w:rsidRPr="00FC4956">
        <w:t>.</w:t>
      </w:r>
    </w:p>
    <w:p w14:paraId="44B43753" w14:textId="0A0E9A51" w:rsidR="00FC4956" w:rsidRPr="00FC4956" w:rsidRDefault="00003617" w:rsidP="0005542B">
      <w:pPr>
        <w:pStyle w:val="dotpoints"/>
      </w:pPr>
      <w:r w:rsidRPr="0005542B">
        <w:rPr>
          <w:b/>
          <w:bCs/>
        </w:rPr>
        <w:t>Fisheries</w:t>
      </w:r>
      <w:r w:rsidR="00FC4956">
        <w:rPr>
          <w:b/>
          <w:bCs/>
        </w:rPr>
        <w:t>,</w:t>
      </w:r>
      <w:r w:rsidRPr="00FC4956">
        <w:t xml:space="preserve"> where direct impacts include incidental capture and entanglement</w:t>
      </w:r>
      <w:r w:rsidR="00D31024">
        <w:t>,</w:t>
      </w:r>
      <w:r w:rsidRPr="00FC4956">
        <w:t xml:space="preserve"> as well as competition for food resources</w:t>
      </w:r>
      <w:r w:rsidR="00FC4956" w:rsidRPr="00FC4956">
        <w:t>.</w:t>
      </w:r>
    </w:p>
    <w:p w14:paraId="5ED7950C" w14:textId="3695126B" w:rsidR="00FC4956" w:rsidRPr="00FC4956" w:rsidRDefault="00003617" w:rsidP="00FC4956">
      <w:pPr>
        <w:pStyle w:val="dotpoints"/>
      </w:pPr>
      <w:r w:rsidRPr="0005542B">
        <w:rPr>
          <w:b/>
          <w:bCs/>
        </w:rPr>
        <w:t xml:space="preserve">Industrial </w:t>
      </w:r>
      <w:r w:rsidR="00FC4956" w:rsidRPr="0005542B">
        <w:rPr>
          <w:b/>
          <w:bCs/>
        </w:rPr>
        <w:t>d</w:t>
      </w:r>
      <w:r w:rsidRPr="0005542B">
        <w:rPr>
          <w:b/>
          <w:bCs/>
        </w:rPr>
        <w:t>evelopment</w:t>
      </w:r>
      <w:r w:rsidR="00FC4956">
        <w:rPr>
          <w:b/>
          <w:bCs/>
        </w:rPr>
        <w:t>,</w:t>
      </w:r>
      <w:r w:rsidRPr="00FC4956">
        <w:t xml:space="preserve"> including the construction of ports, dams, facilities related to industry and marine renewable energy installations</w:t>
      </w:r>
      <w:r w:rsidR="00FC4956" w:rsidRPr="00FC4956">
        <w:t>.</w:t>
      </w:r>
    </w:p>
    <w:p w14:paraId="0D7108B7" w14:textId="50BDBED4" w:rsidR="00FC4956" w:rsidRPr="00FC4956" w:rsidRDefault="00003617" w:rsidP="00FC4956">
      <w:pPr>
        <w:pStyle w:val="dotpoints"/>
      </w:pPr>
      <w:r w:rsidRPr="0005542B">
        <w:rPr>
          <w:b/>
          <w:bCs/>
        </w:rPr>
        <w:t>Exploitation</w:t>
      </w:r>
      <w:r w:rsidRPr="00FC4956">
        <w:t xml:space="preserve"> for consumption</w:t>
      </w:r>
      <w:r w:rsidR="00FC4956" w:rsidRPr="00FC4956">
        <w:t>.</w:t>
      </w:r>
    </w:p>
    <w:p w14:paraId="494033DD" w14:textId="0939C222" w:rsidR="00003617" w:rsidRPr="00FC4956" w:rsidRDefault="00003617" w:rsidP="0005542B">
      <w:pPr>
        <w:pStyle w:val="dotpoints"/>
      </w:pPr>
      <w:r w:rsidRPr="0005542B">
        <w:rPr>
          <w:b/>
          <w:bCs/>
        </w:rPr>
        <w:t>Pollution</w:t>
      </w:r>
      <w:r w:rsidR="00FC4956">
        <w:rPr>
          <w:b/>
          <w:bCs/>
        </w:rPr>
        <w:t>,</w:t>
      </w:r>
      <w:r w:rsidRPr="00FC4956">
        <w:t xml:space="preserve"> including underwater noise from a variety of sources, plastics that can be ingested or entrap individuals</w:t>
      </w:r>
      <w:r w:rsidR="00D31024">
        <w:t>,</w:t>
      </w:r>
      <w:r w:rsidRPr="00FC4956">
        <w:t xml:space="preserve"> and chemical contaminants.</w:t>
      </w:r>
    </w:p>
    <w:p w14:paraId="655E5576" w14:textId="77777777" w:rsidR="00003617" w:rsidRDefault="00003617">
      <w:r>
        <w:br w:type="page"/>
      </w:r>
    </w:p>
    <w:p w14:paraId="41AF83F7" w14:textId="57170BB8" w:rsidR="006D56A0" w:rsidRPr="0005542B" w:rsidRDefault="00D31024" w:rsidP="006D56A0">
      <w:pPr>
        <w:autoSpaceDE w:val="0"/>
        <w:autoSpaceDN w:val="0"/>
        <w:adjustRightInd w:val="0"/>
        <w:spacing w:after="0"/>
        <w:rPr>
          <w:b/>
          <w:bCs/>
        </w:rPr>
      </w:pPr>
      <w:r>
        <w:rPr>
          <w:b/>
          <w:bCs/>
        </w:rPr>
        <w:lastRenderedPageBreak/>
        <w:t>a</w:t>
      </w:r>
    </w:p>
    <w:p w14:paraId="05667852" w14:textId="77777777" w:rsidR="006D56A0" w:rsidRDefault="006D56A0" w:rsidP="006D56A0">
      <w:pPr>
        <w:autoSpaceDE w:val="0"/>
        <w:autoSpaceDN w:val="0"/>
        <w:adjustRightInd w:val="0"/>
        <w:spacing w:after="0"/>
      </w:pPr>
      <w:r>
        <w:rPr>
          <w:noProof/>
          <w:color w:val="2B579A"/>
          <w:shd w:val="clear" w:color="auto" w:fill="E6E6E6"/>
        </w:rPr>
        <w:drawing>
          <wp:inline distT="0" distB="0" distL="0" distR="0" wp14:anchorId="09A61C0D" wp14:editId="448EE5FB">
            <wp:extent cx="5619041" cy="3972698"/>
            <wp:effectExtent l="0" t="0" r="1270" b="889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pic:cNvPicPr>
                      <a:picLocks noChangeAspect="1" noChangeArrowheads="1"/>
                    </pic:cNvPicPr>
                  </pic:nvPicPr>
                  <pic:blipFill>
                    <a:blip r:embed="rId49"/>
                    <a:stretch>
                      <a:fillRect/>
                    </a:stretch>
                  </pic:blipFill>
                  <pic:spPr bwMode="auto">
                    <a:xfrm>
                      <a:off x="0" y="0"/>
                      <a:ext cx="5619041" cy="3972698"/>
                    </a:xfrm>
                    <a:prstGeom prst="rect">
                      <a:avLst/>
                    </a:prstGeom>
                    <a:noFill/>
                    <a:ln>
                      <a:noFill/>
                    </a:ln>
                  </pic:spPr>
                </pic:pic>
              </a:graphicData>
            </a:graphic>
          </wp:inline>
        </w:drawing>
      </w:r>
    </w:p>
    <w:p w14:paraId="277CF12F" w14:textId="77777777" w:rsidR="00003617" w:rsidRDefault="00003617" w:rsidP="006D56A0">
      <w:pPr>
        <w:pStyle w:val="Normalnumbered"/>
        <w:numPr>
          <w:ilvl w:val="0"/>
          <w:numId w:val="0"/>
        </w:numPr>
        <w:rPr>
          <w:b/>
          <w:bCs/>
        </w:rPr>
      </w:pPr>
    </w:p>
    <w:p w14:paraId="4722903F" w14:textId="148A6DED" w:rsidR="006D56A0" w:rsidRPr="0005542B" w:rsidRDefault="00D31024" w:rsidP="006D56A0">
      <w:pPr>
        <w:pStyle w:val="Normalnumbered"/>
        <w:numPr>
          <w:ilvl w:val="0"/>
          <w:numId w:val="0"/>
        </w:numPr>
        <w:rPr>
          <w:b/>
          <w:bCs/>
        </w:rPr>
      </w:pPr>
      <w:r>
        <w:rPr>
          <w:b/>
          <w:bCs/>
        </w:rPr>
        <w:t>b</w:t>
      </w:r>
    </w:p>
    <w:p w14:paraId="14048C0B" w14:textId="77777777" w:rsidR="006D56A0" w:rsidRPr="00EF7038" w:rsidRDefault="006D56A0" w:rsidP="006D56A0">
      <w:r>
        <w:rPr>
          <w:noProof/>
          <w:color w:val="2B579A"/>
          <w:shd w:val="clear" w:color="auto" w:fill="E6E6E6"/>
        </w:rPr>
        <w:drawing>
          <wp:inline distT="0" distB="0" distL="0" distR="0" wp14:anchorId="39199E0F" wp14:editId="11034D84">
            <wp:extent cx="6115217" cy="4327525"/>
            <wp:effectExtent l="0" t="0" r="0" b="0"/>
            <wp:docPr id="244" name="Picture 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 name="Picture 244"/>
                    <pic:cNvPicPr/>
                  </pic:nvPicPr>
                  <pic:blipFill>
                    <a:blip r:embed="rId50"/>
                    <a:stretch>
                      <a:fillRect/>
                    </a:stretch>
                  </pic:blipFill>
                  <pic:spPr>
                    <a:xfrm>
                      <a:off x="0" y="0"/>
                      <a:ext cx="6115217" cy="4327525"/>
                    </a:xfrm>
                    <a:prstGeom prst="rect">
                      <a:avLst/>
                    </a:prstGeom>
                  </pic:spPr>
                </pic:pic>
              </a:graphicData>
            </a:graphic>
          </wp:inline>
        </w:drawing>
      </w:r>
    </w:p>
    <w:p w14:paraId="44A0913C" w14:textId="77777777" w:rsidR="00003617" w:rsidRDefault="00003617">
      <w:pPr>
        <w:rPr>
          <w:b/>
          <w:bCs/>
        </w:rPr>
      </w:pPr>
      <w:r>
        <w:rPr>
          <w:b/>
          <w:bCs/>
        </w:rPr>
        <w:br w:type="page"/>
      </w:r>
    </w:p>
    <w:p w14:paraId="0D7D3C98" w14:textId="4CA2AA6C" w:rsidR="006D56A0" w:rsidRPr="0005542B" w:rsidRDefault="00D31024" w:rsidP="006D56A0">
      <w:pPr>
        <w:rPr>
          <w:b/>
          <w:bCs/>
        </w:rPr>
      </w:pPr>
      <w:r>
        <w:rPr>
          <w:b/>
          <w:bCs/>
        </w:rPr>
        <w:lastRenderedPageBreak/>
        <w:t>c</w:t>
      </w:r>
    </w:p>
    <w:p w14:paraId="188A4858" w14:textId="77777777" w:rsidR="006D56A0" w:rsidRDefault="006D56A0" w:rsidP="006D56A0">
      <w:r>
        <w:rPr>
          <w:noProof/>
          <w:color w:val="2B579A"/>
          <w:shd w:val="clear" w:color="auto" w:fill="E6E6E6"/>
        </w:rPr>
        <w:drawing>
          <wp:inline distT="0" distB="0" distL="0" distR="0" wp14:anchorId="4BEAE420" wp14:editId="077CE447">
            <wp:extent cx="6115068" cy="4327419"/>
            <wp:effectExtent l="0" t="0" r="0" b="0"/>
            <wp:docPr id="245" name="Picture 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 name="Picture 245"/>
                    <pic:cNvPicPr/>
                  </pic:nvPicPr>
                  <pic:blipFill>
                    <a:blip r:embed="rId51"/>
                    <a:stretch>
                      <a:fillRect/>
                    </a:stretch>
                  </pic:blipFill>
                  <pic:spPr>
                    <a:xfrm>
                      <a:off x="0" y="0"/>
                      <a:ext cx="6115068" cy="4327419"/>
                    </a:xfrm>
                    <a:prstGeom prst="rect">
                      <a:avLst/>
                    </a:prstGeom>
                  </pic:spPr>
                </pic:pic>
              </a:graphicData>
            </a:graphic>
          </wp:inline>
        </w:drawing>
      </w:r>
    </w:p>
    <w:p w14:paraId="0C06297F" w14:textId="25D2FE5D" w:rsidR="006D56A0" w:rsidRDefault="006D56A0">
      <w:pPr>
        <w:pStyle w:val="Caption-Figure"/>
      </w:pPr>
      <w:bookmarkStart w:id="25" w:name="_Toc126590232"/>
      <w:bookmarkStart w:id="26" w:name="_Toc138068800"/>
      <w:r>
        <w:t>Figure 1</w:t>
      </w:r>
      <w:r w:rsidR="00003617">
        <w:t xml:space="preserve"> (</w:t>
      </w:r>
      <w:r w:rsidRPr="00DA0427">
        <w:t>a</w:t>
      </w:r>
      <w:r w:rsidR="00003617">
        <w:t>) The</w:t>
      </w:r>
      <w:r>
        <w:t xml:space="preserve"> location of </w:t>
      </w:r>
      <w:r w:rsidR="00003617">
        <w:t>S</w:t>
      </w:r>
      <w:r>
        <w:t xml:space="preserve">outhern </w:t>
      </w:r>
      <w:r w:rsidR="00003617">
        <w:t>R</w:t>
      </w:r>
      <w:r>
        <w:t xml:space="preserve">ight </w:t>
      </w:r>
      <w:r w:rsidR="00003617">
        <w:t>W</w:t>
      </w:r>
      <w:r>
        <w:t>hale cow</w:t>
      </w:r>
      <w:r w:rsidR="00003617">
        <w:t>–</w:t>
      </w:r>
      <w:r>
        <w:t xml:space="preserve">calf pair sightings and historical high use areas in south-eastern Australia. </w:t>
      </w:r>
      <w:r w:rsidR="00003617">
        <w:t>(</w:t>
      </w:r>
      <w:r>
        <w:t>b</w:t>
      </w:r>
      <w:r w:rsidR="00003617">
        <w:t>)</w:t>
      </w:r>
      <w:r>
        <w:t xml:space="preserve"> </w:t>
      </w:r>
      <w:r w:rsidR="00003617">
        <w:t>T</w:t>
      </w:r>
      <w:r>
        <w:t xml:space="preserve">he number of </w:t>
      </w:r>
      <w:r w:rsidR="00003617">
        <w:t>S</w:t>
      </w:r>
      <w:r>
        <w:t xml:space="preserve">outhern </w:t>
      </w:r>
      <w:r w:rsidR="00003617">
        <w:t>R</w:t>
      </w:r>
      <w:r>
        <w:t xml:space="preserve">ight </w:t>
      </w:r>
      <w:r w:rsidR="00003617">
        <w:t>W</w:t>
      </w:r>
      <w:r>
        <w:t>hale cow</w:t>
      </w:r>
      <w:r w:rsidR="00003617">
        <w:t>–</w:t>
      </w:r>
      <w:r>
        <w:t>calf records per site location in Victoria</w:t>
      </w:r>
      <w:r w:rsidR="00003617">
        <w:t>.</w:t>
      </w:r>
      <w:r>
        <w:t xml:space="preserve"> </w:t>
      </w:r>
      <w:r w:rsidR="00003617">
        <w:t>(</w:t>
      </w:r>
      <w:r>
        <w:t>c</w:t>
      </w:r>
      <w:r w:rsidR="00003617">
        <w:t>) Detail from map (b) showing</w:t>
      </w:r>
      <w:r>
        <w:t xml:space="preserve"> the historically important south-west</w:t>
      </w:r>
      <w:r w:rsidR="00003617">
        <w:t>ern</w:t>
      </w:r>
      <w:r>
        <w:t xml:space="preserve"> Victorian area.</w:t>
      </w:r>
      <w:bookmarkEnd w:id="25"/>
      <w:bookmarkEnd w:id="26"/>
    </w:p>
    <w:p w14:paraId="63729239" w14:textId="50335078" w:rsidR="006D56A0" w:rsidRDefault="006D56A0" w:rsidP="0005542B">
      <w:pPr>
        <w:pStyle w:val="CommentText"/>
      </w:pPr>
      <w:r>
        <w:t xml:space="preserve">Data expands from 1971 to 2022. Records are grouped by location and date, so only one record is counted per site and date. </w:t>
      </w:r>
      <w:r w:rsidR="00003617">
        <w:t>‘</w:t>
      </w:r>
      <w:r>
        <w:t>Historical use</w:t>
      </w:r>
      <w:r w:rsidR="00003617">
        <w:t>’</w:t>
      </w:r>
      <w:r>
        <w:t xml:space="preserve"> refers to areas </w:t>
      </w:r>
      <w:r w:rsidR="00003617">
        <w:t xml:space="preserve">inhabited by </w:t>
      </w:r>
      <w:r>
        <w:rPr>
          <w:color w:val="000000"/>
        </w:rPr>
        <w:t xml:space="preserve">significant numbers of </w:t>
      </w:r>
      <w:r w:rsidR="00003617">
        <w:rPr>
          <w:color w:val="000000"/>
        </w:rPr>
        <w:t>S</w:t>
      </w:r>
      <w:r>
        <w:rPr>
          <w:color w:val="000000"/>
        </w:rPr>
        <w:t xml:space="preserve">outhern </w:t>
      </w:r>
      <w:r w:rsidR="00003617">
        <w:rPr>
          <w:color w:val="000000"/>
        </w:rPr>
        <w:t>R</w:t>
      </w:r>
      <w:r>
        <w:rPr>
          <w:color w:val="000000"/>
        </w:rPr>
        <w:t xml:space="preserve">ight </w:t>
      </w:r>
      <w:r w:rsidR="00003617">
        <w:rPr>
          <w:color w:val="000000"/>
        </w:rPr>
        <w:t>W</w:t>
      </w:r>
      <w:r>
        <w:rPr>
          <w:color w:val="000000"/>
        </w:rPr>
        <w:t>hales in pre-whaling times.</w:t>
      </w:r>
      <w:r>
        <w:t xml:space="preserve"> Historical use areas and species ranges </w:t>
      </w:r>
      <w:r w:rsidR="00003617">
        <w:t xml:space="preserve">are </w:t>
      </w:r>
      <w:r>
        <w:t xml:space="preserve">adapted from DSEWPC (2012). </w:t>
      </w:r>
    </w:p>
    <w:p w14:paraId="190FDFBD" w14:textId="77777777" w:rsidR="006D56A0" w:rsidRDefault="006D56A0" w:rsidP="006D56A0">
      <w:pPr>
        <w:autoSpaceDE w:val="0"/>
        <w:autoSpaceDN w:val="0"/>
        <w:adjustRightInd w:val="0"/>
        <w:spacing w:after="0"/>
      </w:pPr>
    </w:p>
    <w:p w14:paraId="5771C451" w14:textId="2A980ECC" w:rsidR="006D56A0" w:rsidRDefault="006D56A0">
      <w:r>
        <w:t xml:space="preserve">Excluding direct exploitation, </w:t>
      </w:r>
      <w:r w:rsidR="00B41B67">
        <w:t xml:space="preserve">Southern Right Whales in </w:t>
      </w:r>
      <w:r>
        <w:t xml:space="preserve">the </w:t>
      </w:r>
      <w:r w:rsidR="00E03485">
        <w:t>eastern</w:t>
      </w:r>
      <w:r>
        <w:t xml:space="preserve"> Australian population </w:t>
      </w:r>
      <w:r w:rsidR="00B41B67">
        <w:t xml:space="preserve">are </w:t>
      </w:r>
      <w:r>
        <w:t xml:space="preserve">exposed to all the threats listed above. Like other migratory cetacean species, they are vulnerable to anthropogenic threats throughout most of their range, including </w:t>
      </w:r>
      <w:r w:rsidR="00F50E3E">
        <w:t xml:space="preserve">in </w:t>
      </w:r>
      <w:r>
        <w:t>coastal waters where they breed</w:t>
      </w:r>
      <w:r w:rsidR="00F50E3E">
        <w:t>,</w:t>
      </w:r>
      <w:r>
        <w:t xml:space="preserve"> and offshore environments </w:t>
      </w:r>
      <w:r w:rsidR="00B41B67">
        <w:t xml:space="preserve">they use </w:t>
      </w:r>
      <w:r>
        <w:t xml:space="preserve">for transiting and foraging. </w:t>
      </w:r>
      <w:r w:rsidRPr="00F36A35">
        <w:t>The national Southern Right Whale Conservation Management Plan states that the long-term</w:t>
      </w:r>
      <w:r>
        <w:t xml:space="preserve"> </w:t>
      </w:r>
      <w:r w:rsidRPr="00F36A35">
        <w:t>recovery objective is to minimise anthropogenic threats</w:t>
      </w:r>
      <w:r w:rsidR="00B41B67">
        <w:t>,</w:t>
      </w:r>
      <w:r w:rsidRPr="00F36A35">
        <w:t xml:space="preserve"> to allow the conservation status</w:t>
      </w:r>
      <w:r>
        <w:t xml:space="preserve"> </w:t>
      </w:r>
      <w:r w:rsidRPr="00F36A35">
        <w:t>of the Southern Right Whale to improve so that it can be removed from the threatened</w:t>
      </w:r>
      <w:r>
        <w:t xml:space="preserve"> </w:t>
      </w:r>
      <w:r w:rsidRPr="00F36A35">
        <w:t>species list under the EPBC Act</w:t>
      </w:r>
      <w:r>
        <w:t xml:space="preserve"> </w:t>
      </w:r>
      <w:r w:rsidRPr="00B50663">
        <w:t>(DSEWPC 2012).</w:t>
      </w:r>
      <w:r w:rsidRPr="00F36A35">
        <w:t xml:space="preserve"> </w:t>
      </w:r>
      <w:r>
        <w:t xml:space="preserve">The current plan and new draft recovery plan (DCCEEW 2023) recognise the need to reduce cumulative impacts of </w:t>
      </w:r>
      <w:r w:rsidRPr="00C3102A">
        <w:t xml:space="preserve">underwater noise, entanglement in fishing gear, habitat modification, and vessel disturbance. These </w:t>
      </w:r>
      <w:r w:rsidR="00B41B67">
        <w:t xml:space="preserve">plans (as well as </w:t>
      </w:r>
      <w:r>
        <w:t>the wider research community</w:t>
      </w:r>
      <w:r w:rsidR="00B41B67">
        <w:t xml:space="preserve">) </w:t>
      </w:r>
      <w:r w:rsidRPr="00C3102A">
        <w:t xml:space="preserve">recognise the need to address significant knowledge gaps </w:t>
      </w:r>
      <w:r w:rsidR="00B41B67">
        <w:t>to</w:t>
      </w:r>
      <w:r w:rsidRPr="00C3102A">
        <w:t xml:space="preserve"> better understand the species </w:t>
      </w:r>
      <w:r>
        <w:t>needs</w:t>
      </w:r>
      <w:r w:rsidRPr="00C3102A">
        <w:t xml:space="preserve"> (including </w:t>
      </w:r>
      <w:r>
        <w:t xml:space="preserve">the location of foraging grounds, migratory </w:t>
      </w:r>
      <w:proofErr w:type="gramStart"/>
      <w:r>
        <w:t>pathways</w:t>
      </w:r>
      <w:proofErr w:type="gramEnd"/>
      <w:r>
        <w:t xml:space="preserve"> </w:t>
      </w:r>
      <w:r w:rsidRPr="00C3102A">
        <w:t xml:space="preserve">and </w:t>
      </w:r>
      <w:r>
        <w:t>coastal habitat use</w:t>
      </w:r>
      <w:r w:rsidRPr="00C3102A">
        <w:t xml:space="preserve">) and the </w:t>
      </w:r>
      <w:r>
        <w:t xml:space="preserve">scale of the </w:t>
      </w:r>
      <w:r w:rsidRPr="00C3102A">
        <w:t xml:space="preserve">impacts of climate change and other anthropogenic threats on the health </w:t>
      </w:r>
      <w:r>
        <w:t xml:space="preserve">and recovery </w:t>
      </w:r>
      <w:r w:rsidRPr="00C3102A">
        <w:t xml:space="preserve">of </w:t>
      </w:r>
      <w:r>
        <w:t>Southern Right Whale</w:t>
      </w:r>
      <w:r w:rsidRPr="00C3102A">
        <w:t xml:space="preserve"> populations</w:t>
      </w:r>
      <w:r>
        <w:t xml:space="preserve"> </w:t>
      </w:r>
      <w:r w:rsidRPr="00B50663">
        <w:t>(</w:t>
      </w:r>
      <w:r w:rsidR="00F345B9" w:rsidRPr="00B50663">
        <w:t>Harcourt et al</w:t>
      </w:r>
      <w:r w:rsidR="00F345B9">
        <w:t>.</w:t>
      </w:r>
      <w:r w:rsidR="00F345B9" w:rsidRPr="00B50663">
        <w:t xml:space="preserve"> 2019</w:t>
      </w:r>
      <w:r w:rsidR="00F345B9">
        <w:t xml:space="preserve">; </w:t>
      </w:r>
      <w:r w:rsidR="00930855" w:rsidRPr="00861BD8">
        <w:t>Carroll et al. 2020b</w:t>
      </w:r>
      <w:r>
        <w:t xml:space="preserve">). </w:t>
      </w:r>
    </w:p>
    <w:p w14:paraId="72358AEA" w14:textId="7917AF40" w:rsidR="00F50E3E" w:rsidRDefault="00B41B67" w:rsidP="00B41B67">
      <w:r>
        <w:t>T</w:t>
      </w:r>
      <w:r w:rsidR="006D56A0" w:rsidRPr="00F36A35">
        <w:t xml:space="preserve">he Southern Right Whale is </w:t>
      </w:r>
      <w:r w:rsidR="006D56A0">
        <w:t xml:space="preserve">listed as </w:t>
      </w:r>
      <w:r>
        <w:t>e</w:t>
      </w:r>
      <w:r w:rsidRPr="00F36A35">
        <w:t>ndangered</w:t>
      </w:r>
      <w:r>
        <w:t xml:space="preserve"> in Victoria under the </w:t>
      </w:r>
      <w:r w:rsidRPr="0005542B">
        <w:rPr>
          <w:i/>
          <w:iCs/>
        </w:rPr>
        <w:t>Flora and Fauna Guarantee Act 1988</w:t>
      </w:r>
      <w:r w:rsidR="00F50E3E">
        <w:t xml:space="preserve"> (Vic.)</w:t>
      </w:r>
      <w:r w:rsidR="006D56A0" w:rsidRPr="00F36A35">
        <w:t xml:space="preserve">. A Specific Needs </w:t>
      </w:r>
      <w:r w:rsidR="006D56A0">
        <w:t>A</w:t>
      </w:r>
      <w:r w:rsidR="006D56A0" w:rsidRPr="00F36A35">
        <w:t xml:space="preserve">ssessment for </w:t>
      </w:r>
      <w:r w:rsidR="00F50E3E">
        <w:t xml:space="preserve">the </w:t>
      </w:r>
      <w:r w:rsidR="006D56A0" w:rsidRPr="00F36A35">
        <w:t xml:space="preserve">Southern Right Whale </w:t>
      </w:r>
      <w:r w:rsidR="00F50E3E">
        <w:t>was completed in 2021</w:t>
      </w:r>
      <w:r w:rsidR="006D56A0">
        <w:t xml:space="preserve">. This </w:t>
      </w:r>
      <w:r w:rsidR="00F50E3E">
        <w:t xml:space="preserve">was </w:t>
      </w:r>
      <w:r w:rsidR="006D56A0">
        <w:t xml:space="preserve">an expert elicitation process </w:t>
      </w:r>
      <w:r w:rsidR="00F50E3E">
        <w:t xml:space="preserve">that </w:t>
      </w:r>
      <w:r w:rsidR="006D56A0">
        <w:t xml:space="preserve">focused on predicting the probability of persistence of the </w:t>
      </w:r>
      <w:r w:rsidR="00E03485">
        <w:t>eastern</w:t>
      </w:r>
      <w:r w:rsidR="006D56A0">
        <w:t xml:space="preserve"> Australian population under a range of species-specific management scenarios and two climate change scenarios</w:t>
      </w:r>
      <w:r w:rsidR="006D56A0" w:rsidRPr="00F36A35">
        <w:t>.</w:t>
      </w:r>
      <w:r w:rsidR="006D56A0">
        <w:t xml:space="preserve"> The measure of persistence was focused on the probability of breeding habitat being used by breeding females 100 years into the future. The project reported on here used the outcomes of the Specific Needs Assessment to investigate threat mitigation tools relevant to Victorian waters and to develop </w:t>
      </w:r>
      <w:r w:rsidR="006D56A0">
        <w:lastRenderedPageBreak/>
        <w:t>recommendations for practical on ground actions</w:t>
      </w:r>
      <w:r w:rsidR="006D56A0" w:rsidRPr="00ED0582">
        <w:t xml:space="preserve"> </w:t>
      </w:r>
      <w:r w:rsidR="006D56A0">
        <w:t xml:space="preserve">that support the recovery of the </w:t>
      </w:r>
      <w:r w:rsidR="00E03485">
        <w:t>eastern</w:t>
      </w:r>
      <w:r w:rsidR="006D56A0">
        <w:t xml:space="preserve"> Australian Southern Right Whale population. We present a </w:t>
      </w:r>
      <w:r w:rsidR="006D56A0" w:rsidRPr="001727DD">
        <w:t xml:space="preserve">stakeholder engagement plan </w:t>
      </w:r>
      <w:r w:rsidR="006D56A0">
        <w:t xml:space="preserve">(Section 5) that identifies </w:t>
      </w:r>
      <w:r w:rsidR="006D56A0" w:rsidRPr="001727DD">
        <w:t>relevant stakeholders, appropriate methods for engagement</w:t>
      </w:r>
      <w:r w:rsidR="006D56A0">
        <w:t>,</w:t>
      </w:r>
      <w:r w:rsidR="006D56A0" w:rsidRPr="001727DD">
        <w:t xml:space="preserve"> and timelines to support the implementation of </w:t>
      </w:r>
      <w:r w:rsidR="006D56A0">
        <w:t xml:space="preserve">the </w:t>
      </w:r>
      <w:r w:rsidR="006D56A0" w:rsidRPr="001727DD">
        <w:t>recommended actions.</w:t>
      </w:r>
      <w:r w:rsidR="006D56A0">
        <w:t xml:space="preserve"> This report also brings into focus the priorities for Southern Right Whale research in Victoria</w:t>
      </w:r>
      <w:r w:rsidR="00F50E3E">
        <w:t>,</w:t>
      </w:r>
      <w:r w:rsidR="006D56A0">
        <w:t xml:space="preserve"> with the development of a research plan that incorporates new and existing technology to collect </w:t>
      </w:r>
      <w:r w:rsidR="002E1AB5">
        <w:t>robust</w:t>
      </w:r>
      <w:r w:rsidR="006D56A0">
        <w:t xml:space="preserve"> data to inform the ongoing management and conservation of </w:t>
      </w:r>
      <w:r w:rsidR="00F50E3E">
        <w:t>the species</w:t>
      </w:r>
      <w:r w:rsidR="006D56A0">
        <w:t xml:space="preserve"> in Victoria</w:t>
      </w:r>
      <w:r w:rsidR="00F50E3E">
        <w:t>n waters</w:t>
      </w:r>
      <w:r w:rsidR="006D56A0">
        <w:t xml:space="preserve">. </w:t>
      </w:r>
    </w:p>
    <w:p w14:paraId="428529EC" w14:textId="783707DC" w:rsidR="006D56A0" w:rsidRPr="007362CA" w:rsidRDefault="006D56A0" w:rsidP="00F50E3E">
      <w:pPr>
        <w:rPr>
          <w:rFonts w:ascii="Courier" w:hAnsi="Courier" w:cs="Courier"/>
          <w:i/>
          <w:iCs/>
          <w:sz w:val="18"/>
          <w:szCs w:val="18"/>
          <w:lang w:eastAsia="en-AU"/>
        </w:rPr>
      </w:pPr>
      <w:r w:rsidRPr="00243764">
        <w:br w:type="page"/>
      </w:r>
    </w:p>
    <w:p w14:paraId="2BAB0591" w14:textId="2CC09F1C" w:rsidR="00F50E3E" w:rsidRDefault="00F50E3E" w:rsidP="00F50E3E">
      <w:pPr>
        <w:pStyle w:val="Heading1-Numbered"/>
      </w:pPr>
      <w:bookmarkStart w:id="27" w:name="_Toc138068823"/>
      <w:bookmarkEnd w:id="15"/>
      <w:r>
        <w:lastRenderedPageBreak/>
        <w:t>Priority threats</w:t>
      </w:r>
      <w:bookmarkEnd w:id="27"/>
    </w:p>
    <w:p w14:paraId="6800B931" w14:textId="1187873A" w:rsidR="006D56A0" w:rsidRDefault="006D56A0" w:rsidP="00C74FE9">
      <w:r w:rsidRPr="00BE03DA">
        <w:t xml:space="preserve">Concern over anthropogenic impacts on the recovery of </w:t>
      </w:r>
      <w:r w:rsidR="00C74FE9">
        <w:t xml:space="preserve">populations of all three </w:t>
      </w:r>
      <w:r>
        <w:t xml:space="preserve">right whale </w:t>
      </w:r>
      <w:r w:rsidR="00C74FE9">
        <w:t xml:space="preserve">species </w:t>
      </w:r>
      <w:r>
        <w:t>(North Atlantic</w:t>
      </w:r>
      <w:r w:rsidRPr="008F1BDF">
        <w:rPr>
          <w:i/>
          <w:iCs/>
        </w:rPr>
        <w:t xml:space="preserve"> </w:t>
      </w:r>
      <w:proofErr w:type="spellStart"/>
      <w:r w:rsidRPr="00BE03DA">
        <w:rPr>
          <w:i/>
          <w:iCs/>
        </w:rPr>
        <w:t>Eubalaena</w:t>
      </w:r>
      <w:proofErr w:type="spellEnd"/>
      <w:r w:rsidRPr="00BE03DA">
        <w:rPr>
          <w:i/>
          <w:iCs/>
        </w:rPr>
        <w:t xml:space="preserve"> glacialis</w:t>
      </w:r>
      <w:r>
        <w:t xml:space="preserve">, North Pacific </w:t>
      </w:r>
      <w:proofErr w:type="spellStart"/>
      <w:r w:rsidRPr="008F1BDF">
        <w:rPr>
          <w:i/>
          <w:iCs/>
        </w:rPr>
        <w:t>Eubalaena</w:t>
      </w:r>
      <w:proofErr w:type="spellEnd"/>
      <w:r w:rsidRPr="008F1BDF">
        <w:rPr>
          <w:i/>
          <w:iCs/>
        </w:rPr>
        <w:t xml:space="preserve"> japonica </w:t>
      </w:r>
      <w:r w:rsidRPr="008F1BDF">
        <w:t xml:space="preserve">and </w:t>
      </w:r>
      <w:r>
        <w:t>Southern</w:t>
      </w:r>
      <w:r w:rsidRPr="008F1BDF">
        <w:rPr>
          <w:i/>
          <w:iCs/>
        </w:rPr>
        <w:t xml:space="preserve"> </w:t>
      </w:r>
      <w:proofErr w:type="spellStart"/>
      <w:r w:rsidRPr="008F1BDF">
        <w:rPr>
          <w:i/>
          <w:iCs/>
        </w:rPr>
        <w:t>Eubalaena</w:t>
      </w:r>
      <w:proofErr w:type="spellEnd"/>
      <w:r w:rsidRPr="008F1BDF">
        <w:rPr>
          <w:i/>
          <w:iCs/>
        </w:rPr>
        <w:t xml:space="preserve"> </w:t>
      </w:r>
      <w:r>
        <w:rPr>
          <w:i/>
          <w:iCs/>
        </w:rPr>
        <w:t>australis</w:t>
      </w:r>
      <w:r>
        <w:t xml:space="preserve">) </w:t>
      </w:r>
      <w:r w:rsidRPr="00BE03DA">
        <w:t xml:space="preserve">is well documented (see Harcourt et al. 2019). Indirect impacts of climate change and habitat modification on health and reproduction are not well </w:t>
      </w:r>
      <w:proofErr w:type="gramStart"/>
      <w:r w:rsidRPr="00BE03DA">
        <w:t>understood</w:t>
      </w:r>
      <w:r w:rsidR="00C74FE9">
        <w:t>,</w:t>
      </w:r>
      <w:r w:rsidRPr="00BE03DA">
        <w:t xml:space="preserve"> but</w:t>
      </w:r>
      <w:proofErr w:type="gramEnd"/>
      <w:r w:rsidRPr="00BE03DA">
        <w:t xml:space="preserve"> are predicted to have significant consequences for right whale populations </w:t>
      </w:r>
      <w:r w:rsidRPr="006D6B2B">
        <w:t>(</w:t>
      </w:r>
      <w:r w:rsidR="009F4BD8" w:rsidRPr="003B0D56">
        <w:t>Leaper et al. 2006</w:t>
      </w:r>
      <w:r w:rsidR="003B0D56" w:rsidRPr="003B0D56">
        <w:t xml:space="preserve">; </w:t>
      </w:r>
      <w:proofErr w:type="spellStart"/>
      <w:r w:rsidR="003B0D56" w:rsidRPr="003B0D56">
        <w:t>Seyboth</w:t>
      </w:r>
      <w:proofErr w:type="spellEnd"/>
      <w:r w:rsidR="003B0D56" w:rsidRPr="003B0D56">
        <w:t xml:space="preserve"> et al. 2016; </w:t>
      </w:r>
      <w:r w:rsidRPr="003B0D56">
        <w:t xml:space="preserve">Tulloch et al. 2019; </w:t>
      </w:r>
      <w:proofErr w:type="spellStart"/>
      <w:r w:rsidRPr="003B0D56">
        <w:t>Agrelo</w:t>
      </w:r>
      <w:proofErr w:type="spellEnd"/>
      <w:r w:rsidRPr="003B0D56">
        <w:t xml:space="preserve"> et al. 2021</w:t>
      </w:r>
      <w:r w:rsidRPr="006D6B2B">
        <w:t xml:space="preserve">). A recent study at </w:t>
      </w:r>
      <w:proofErr w:type="spellStart"/>
      <w:r w:rsidRPr="006D6B2B">
        <w:t>Península</w:t>
      </w:r>
      <w:proofErr w:type="spellEnd"/>
      <w:r w:rsidRPr="006D6B2B">
        <w:t xml:space="preserve"> Valdés</w:t>
      </w:r>
      <w:r w:rsidR="00C74FE9">
        <w:t xml:space="preserve"> in</w:t>
      </w:r>
      <w:r w:rsidRPr="006D6B2B">
        <w:t xml:space="preserve"> Argentina found a marked increase in Southern Right Whale mortality rates following El Niño events (</w:t>
      </w:r>
      <w:proofErr w:type="spellStart"/>
      <w:r w:rsidRPr="006D6B2B">
        <w:t>Agrelo</w:t>
      </w:r>
      <w:proofErr w:type="spellEnd"/>
      <w:r w:rsidRPr="006D6B2B">
        <w:t xml:space="preserve"> et al. 2021). The authors hypothesise</w:t>
      </w:r>
      <w:r w:rsidR="00C74FE9">
        <w:t>d</w:t>
      </w:r>
      <w:r w:rsidRPr="006D6B2B">
        <w:t xml:space="preserve"> that the impact is greatest for females </w:t>
      </w:r>
      <w:r>
        <w:t>that</w:t>
      </w:r>
      <w:r w:rsidRPr="006D6B2B">
        <w:t xml:space="preserve"> </w:t>
      </w:r>
      <w:r>
        <w:t>need</w:t>
      </w:r>
      <w:r w:rsidRPr="006D6B2B">
        <w:t xml:space="preserve"> to replenish their energy stores following </w:t>
      </w:r>
      <w:r>
        <w:t xml:space="preserve">weaning of a </w:t>
      </w:r>
      <w:r w:rsidRPr="006D6B2B">
        <w:t xml:space="preserve">calf. Lengthening of calving intervals observed in several right whale populations in recent years </w:t>
      </w:r>
      <w:r w:rsidR="00C74FE9">
        <w:t>could be</w:t>
      </w:r>
      <w:r w:rsidRPr="006D6B2B">
        <w:t xml:space="preserve"> </w:t>
      </w:r>
      <w:r w:rsidR="00C74FE9" w:rsidRPr="006D6B2B">
        <w:t>link</w:t>
      </w:r>
      <w:r w:rsidR="00C74FE9">
        <w:t>ed</w:t>
      </w:r>
      <w:r w:rsidR="00C74FE9" w:rsidRPr="006D6B2B">
        <w:t xml:space="preserve"> </w:t>
      </w:r>
      <w:r w:rsidRPr="006D6B2B">
        <w:t>to food availability and changes in sea surface temperatures (</w:t>
      </w:r>
      <w:r w:rsidR="00C22187" w:rsidRPr="003E0A50">
        <w:t xml:space="preserve">Rolland et al. 2016; </w:t>
      </w:r>
      <w:r w:rsidRPr="003E0A50">
        <w:t xml:space="preserve">Charlton 2017; </w:t>
      </w:r>
      <w:proofErr w:type="spellStart"/>
      <w:r w:rsidR="00C22187" w:rsidRPr="003E0A50">
        <w:t>Brandão</w:t>
      </w:r>
      <w:proofErr w:type="spellEnd"/>
      <w:r w:rsidR="00C22187" w:rsidRPr="003E0A50">
        <w:t xml:space="preserve"> et al. 2018; Meyer-</w:t>
      </w:r>
      <w:proofErr w:type="spellStart"/>
      <w:r w:rsidR="00C22187" w:rsidRPr="003E0A50">
        <w:t>Gutbrod</w:t>
      </w:r>
      <w:proofErr w:type="spellEnd"/>
      <w:r w:rsidR="00C22187" w:rsidRPr="003E0A50">
        <w:t xml:space="preserve"> and Greene 2018; </w:t>
      </w:r>
      <w:r w:rsidRPr="003E0A50">
        <w:t>Vermeulen et al. 2018; Record et al. 2019</w:t>
      </w:r>
      <w:r w:rsidRPr="006D6B2B">
        <w:t>). Myer-</w:t>
      </w:r>
      <w:proofErr w:type="spellStart"/>
      <w:r w:rsidRPr="006D6B2B">
        <w:t>Gutbrod</w:t>
      </w:r>
      <w:proofErr w:type="spellEnd"/>
      <w:r w:rsidRPr="006D6B2B">
        <w:t xml:space="preserve"> et al. </w:t>
      </w:r>
      <w:r>
        <w:t>(</w:t>
      </w:r>
      <w:r w:rsidRPr="006D6B2B">
        <w:t>2021</w:t>
      </w:r>
      <w:r>
        <w:t>) demonstrated</w:t>
      </w:r>
      <w:r w:rsidRPr="006D6B2B">
        <w:t xml:space="preserve"> a direct link between birth rates of North</w:t>
      </w:r>
      <w:r>
        <w:t xml:space="preserve"> </w:t>
      </w:r>
      <w:r w:rsidRPr="006D6B2B">
        <w:t>Atlantic Right Whale</w:t>
      </w:r>
      <w:r>
        <w:t>s</w:t>
      </w:r>
      <w:r>
        <w:rPr>
          <w:i/>
          <w:iCs/>
        </w:rPr>
        <w:t xml:space="preserve"> </w:t>
      </w:r>
      <w:r w:rsidRPr="006D6B2B">
        <w:t xml:space="preserve">and </w:t>
      </w:r>
      <w:r w:rsidR="00C74FE9">
        <w:t xml:space="preserve">the </w:t>
      </w:r>
      <w:r w:rsidRPr="006D6B2B">
        <w:t>abundance of a key copepod prey. North Atlantic Right Whales</w:t>
      </w:r>
      <w:r w:rsidR="00EA54C4">
        <w:t xml:space="preserve"> and Southern Right Whales</w:t>
      </w:r>
      <w:r w:rsidRPr="006D6B2B">
        <w:t xml:space="preserve"> are </w:t>
      </w:r>
      <w:r w:rsidR="00C74FE9">
        <w:t>also becoming</w:t>
      </w:r>
      <w:r w:rsidRPr="006D6B2B">
        <w:t xml:space="preserve"> smaller </w:t>
      </w:r>
      <w:r>
        <w:t>(</w:t>
      </w:r>
      <w:r w:rsidRPr="006D6B2B">
        <w:t>Stewart et al. 2021</w:t>
      </w:r>
      <w:r w:rsidR="00EA54C4">
        <w:t>; Vermeulen et al. 2023</w:t>
      </w:r>
      <w:r w:rsidR="00234BA0">
        <w:t>).</w:t>
      </w:r>
      <w:r w:rsidR="00CC4134">
        <w:t xml:space="preserve"> </w:t>
      </w:r>
      <w:r w:rsidR="00CC4134" w:rsidRPr="00026142">
        <w:t>A recent study</w:t>
      </w:r>
      <w:r w:rsidR="00CC4134">
        <w:t xml:space="preserve"> </w:t>
      </w:r>
      <w:r w:rsidR="00BB089C">
        <w:t xml:space="preserve">reported </w:t>
      </w:r>
      <w:r w:rsidR="008D3860">
        <w:t xml:space="preserve">a 23% reduction in </w:t>
      </w:r>
      <w:r w:rsidR="007D6C03">
        <w:t xml:space="preserve">the </w:t>
      </w:r>
      <w:r w:rsidR="008D3860">
        <w:t xml:space="preserve">maternal </w:t>
      </w:r>
      <w:r w:rsidR="00770987">
        <w:t xml:space="preserve">body condition </w:t>
      </w:r>
      <w:r w:rsidR="00FD73BA">
        <w:t xml:space="preserve">of </w:t>
      </w:r>
      <w:r w:rsidR="00026142">
        <w:t>S</w:t>
      </w:r>
      <w:r w:rsidR="00FD73BA">
        <w:t xml:space="preserve">outhern </w:t>
      </w:r>
      <w:r w:rsidR="00026142">
        <w:t>R</w:t>
      </w:r>
      <w:r w:rsidR="00FD73BA">
        <w:t>ight</w:t>
      </w:r>
      <w:r w:rsidR="007D6C03">
        <w:t xml:space="preserve"> </w:t>
      </w:r>
      <w:r w:rsidR="00026142">
        <w:t>W</w:t>
      </w:r>
      <w:r w:rsidR="007D6C03">
        <w:t>hales</w:t>
      </w:r>
      <w:r w:rsidR="00FD73BA">
        <w:t xml:space="preserve"> in South Africa </w:t>
      </w:r>
      <w:r w:rsidR="00770987">
        <w:t>over</w:t>
      </w:r>
      <w:r w:rsidR="001112F3">
        <w:t xml:space="preserve"> a 43-year monitoring period (Vermeulen et al. 2023).</w:t>
      </w:r>
      <w:r w:rsidR="00234BA0">
        <w:t xml:space="preserve"> In Northern Atlantic Right Whales </w:t>
      </w:r>
      <w:r w:rsidR="00234BA0" w:rsidRPr="006D6B2B">
        <w:t xml:space="preserve">body length </w:t>
      </w:r>
      <w:r w:rsidR="004C6A01">
        <w:t>has been correlated</w:t>
      </w:r>
      <w:r w:rsidR="00234BA0" w:rsidRPr="006D6B2B">
        <w:t xml:space="preserve"> to calf production and calving intervals (Stewart et al. 2022). </w:t>
      </w:r>
      <w:r w:rsidR="00C74FE9">
        <w:t xml:space="preserve">The effects </w:t>
      </w:r>
      <w:r w:rsidR="00672C43">
        <w:t>of h</w:t>
      </w:r>
      <w:r w:rsidR="00672C43" w:rsidRPr="006D6B2B">
        <w:t>abitat</w:t>
      </w:r>
      <w:r w:rsidRPr="00BE03DA">
        <w:t xml:space="preserve"> modification</w:t>
      </w:r>
      <w:r w:rsidR="00C74FE9">
        <w:t>,</w:t>
      </w:r>
      <w:r w:rsidRPr="00BE03DA">
        <w:t xml:space="preserve"> including noise from industry, </w:t>
      </w:r>
      <w:proofErr w:type="gramStart"/>
      <w:r w:rsidRPr="00BE03DA">
        <w:t>construction</w:t>
      </w:r>
      <w:proofErr w:type="gramEnd"/>
      <w:r w:rsidRPr="00BE03DA">
        <w:t xml:space="preserve"> and recreation</w:t>
      </w:r>
      <w:r w:rsidR="00C74FE9">
        <w:t>,</w:t>
      </w:r>
      <w:r w:rsidRPr="00BE03DA">
        <w:t xml:space="preserve"> are additional stressors that </w:t>
      </w:r>
      <w:r w:rsidR="00C74FE9">
        <w:t>could</w:t>
      </w:r>
      <w:r w:rsidRPr="00BE03DA">
        <w:t xml:space="preserve"> displace individuals from important habitat, deplete energy reserves, cause injury, and interfere with important communication and other biological functions (</w:t>
      </w:r>
      <w:r w:rsidR="004A6967" w:rsidRPr="003E0A50">
        <w:t>Cunningham and Mountain 2014</w:t>
      </w:r>
      <w:r w:rsidR="003E0A50" w:rsidRPr="003E0A50">
        <w:t xml:space="preserve">; </w:t>
      </w:r>
      <w:proofErr w:type="spellStart"/>
      <w:r w:rsidR="003E0A50" w:rsidRPr="003E0A50">
        <w:t>Tenessen</w:t>
      </w:r>
      <w:proofErr w:type="spellEnd"/>
      <w:r w:rsidR="003E0A50" w:rsidRPr="003E0A50">
        <w:t xml:space="preserve"> and Parks 2016; </w:t>
      </w:r>
      <w:proofErr w:type="spellStart"/>
      <w:r w:rsidR="003E0A50" w:rsidRPr="003E0A50">
        <w:t>Erbe</w:t>
      </w:r>
      <w:proofErr w:type="spellEnd"/>
      <w:r w:rsidR="003E0A50" w:rsidRPr="003E0A50">
        <w:t xml:space="preserve"> et al. 2019; Quintana-Rizzo et al. 2021; </w:t>
      </w:r>
      <w:proofErr w:type="spellStart"/>
      <w:r w:rsidR="003E0A50" w:rsidRPr="003E0A50">
        <w:t>Morrette</w:t>
      </w:r>
      <w:proofErr w:type="spellEnd"/>
      <w:r w:rsidR="003E0A50" w:rsidRPr="003E0A50">
        <w:t xml:space="preserve"> 2022</w:t>
      </w:r>
      <w:r>
        <w:t xml:space="preserve">). </w:t>
      </w:r>
    </w:p>
    <w:p w14:paraId="2AE15C7E" w14:textId="61E3116C" w:rsidR="006D56A0" w:rsidRPr="00DE06B8" w:rsidRDefault="006D56A0" w:rsidP="00C74FE9">
      <w:r w:rsidRPr="00BE03DA">
        <w:t xml:space="preserve">Direct human-induced whale mortality such as entanglement and vessel strike are somewhat more quantifiable, although the availability of data can be severely limited by the lack of reporting and the challenges of locating individual whales that have been impacted. For some right whale </w:t>
      </w:r>
      <w:r>
        <w:t>species</w:t>
      </w:r>
      <w:r w:rsidRPr="00BE03DA">
        <w:t xml:space="preserve">, the impacts are stark, none more so than the </w:t>
      </w:r>
      <w:r>
        <w:t xml:space="preserve">critically </w:t>
      </w:r>
      <w:r w:rsidRPr="009F4587">
        <w:t>endangered</w:t>
      </w:r>
      <w:r w:rsidRPr="00BE03DA">
        <w:t xml:space="preserve"> North Atlantic Right Whale. </w:t>
      </w:r>
      <w:r>
        <w:t>Between 2014 and 2018, the annual detected human-caused mortality and serious injury to right whales from entanglement and vessel strike averaged 8.15 (Hayes et al. 2021) and an analysis of all non-calf right whale carcasses between 2003 and 2018 found that all mortality (where cause of death could be determined) was human induced (</w:t>
      </w:r>
      <w:r w:rsidRPr="00CE6199">
        <w:t>Sharp et al. 2019</w:t>
      </w:r>
      <w:r>
        <w:t>).</w:t>
      </w:r>
    </w:p>
    <w:p w14:paraId="0DCB13CC" w14:textId="5C6E5825" w:rsidR="00C74FE9" w:rsidRDefault="006D56A0" w:rsidP="00C74FE9">
      <w:r w:rsidRPr="00CB0D9B">
        <w:t>A conclusion of the first expert workshop for the Southern Right Whale Specific Needs Assessment was that</w:t>
      </w:r>
      <w:r w:rsidR="00C74FE9">
        <w:t>,</w:t>
      </w:r>
      <w:r w:rsidRPr="00CB0D9B">
        <w:t xml:space="preserve"> even under best case climate change scenarios, reducing the risk of premature deaths due to </w:t>
      </w:r>
      <w:r w:rsidR="001A168F">
        <w:t xml:space="preserve">anthropogenic threats </w:t>
      </w:r>
      <w:r w:rsidRPr="00CB0D9B">
        <w:t xml:space="preserve">and protecting coastal breeding habitat are vital </w:t>
      </w:r>
      <w:r w:rsidR="00C74FE9">
        <w:t>for</w:t>
      </w:r>
      <w:r w:rsidR="00C74FE9" w:rsidRPr="00CB0D9B">
        <w:t xml:space="preserve"> ensur</w:t>
      </w:r>
      <w:r w:rsidR="00C74FE9">
        <w:t>ing the</w:t>
      </w:r>
      <w:r w:rsidR="00C74FE9" w:rsidRPr="00CB0D9B">
        <w:t xml:space="preserve"> </w:t>
      </w:r>
      <w:r w:rsidRPr="00CB0D9B">
        <w:t xml:space="preserve">persistence </w:t>
      </w:r>
      <w:r w:rsidR="00C74FE9">
        <w:t>of</w:t>
      </w:r>
      <w:r w:rsidR="00C74FE9" w:rsidRPr="00CB0D9B">
        <w:t xml:space="preserve"> </w:t>
      </w:r>
      <w:r w:rsidRPr="00CB0D9B">
        <w:t xml:space="preserve">the </w:t>
      </w:r>
      <w:r w:rsidR="00E03485">
        <w:t>eastern</w:t>
      </w:r>
      <w:r w:rsidRPr="00CB0D9B">
        <w:t xml:space="preserve"> Southern Right Whale population</w:t>
      </w:r>
      <w:r w:rsidRPr="00F36A35">
        <w:t>.</w:t>
      </w:r>
      <w:r>
        <w:t xml:space="preserve"> </w:t>
      </w:r>
    </w:p>
    <w:p w14:paraId="5489A88D" w14:textId="26EA81CB" w:rsidR="00C74FE9" w:rsidRDefault="00C74FE9" w:rsidP="00C74FE9">
      <w:r>
        <w:t xml:space="preserve">While </w:t>
      </w:r>
      <w:r w:rsidR="006D56A0">
        <w:t>acknowledging that conservation efforts are needed throughout the species’ range</w:t>
      </w:r>
      <w:r>
        <w:t>,</w:t>
      </w:r>
      <w:r w:rsidR="006D56A0">
        <w:t xml:space="preserve"> and that reducing climate change impacts are crucial, this report focuses on prioritising actions to reduce the risk of mortality and displacement from habitat due to three key threats in Victorian waters: entanglement, vessel strike and </w:t>
      </w:r>
      <w:r w:rsidR="00E64F0B">
        <w:t>anthropogenic noise</w:t>
      </w:r>
      <w:r w:rsidR="006D56A0" w:rsidRPr="005A71BE">
        <w:t>.</w:t>
      </w:r>
      <w:r w:rsidR="006D56A0">
        <w:t xml:space="preserve"> </w:t>
      </w:r>
      <w:r w:rsidR="006D56A0" w:rsidRPr="00CB0D9B">
        <w:t>Reducing the impacts of these threats could help improve the resilience of the population to</w:t>
      </w:r>
      <w:r w:rsidR="006D56A0">
        <w:t xml:space="preserve"> the</w:t>
      </w:r>
      <w:r w:rsidR="006D56A0" w:rsidRPr="00CB0D9B">
        <w:t xml:space="preserve"> impacts of climate change. </w:t>
      </w:r>
    </w:p>
    <w:p w14:paraId="22A6048C" w14:textId="42C32C5C" w:rsidR="006D56A0" w:rsidRDefault="006D56A0" w:rsidP="00C74FE9">
      <w:r>
        <w:t>This report also addresses the existing critical knowledge gaps and the need for long-term monitoring and rigorous scientific data to successful management this endangered population.</w:t>
      </w:r>
    </w:p>
    <w:p w14:paraId="5609403B" w14:textId="503347E3" w:rsidR="006D56A0" w:rsidRDefault="006D56A0" w:rsidP="00C74FE9">
      <w:pPr>
        <w:pStyle w:val="Heading2-Numbered"/>
      </w:pPr>
      <w:bookmarkStart w:id="28" w:name="_Toc127279901"/>
      <w:bookmarkStart w:id="29" w:name="_Toc138068824"/>
      <w:r>
        <w:t>Entanglement</w:t>
      </w:r>
      <w:bookmarkEnd w:id="28"/>
      <w:bookmarkEnd w:id="29"/>
    </w:p>
    <w:p w14:paraId="4D430AC5" w14:textId="4AE02916" w:rsidR="006D56A0" w:rsidRPr="00BE03DA" w:rsidRDefault="006D56A0">
      <w:pPr>
        <w:rPr>
          <w:szCs w:val="20"/>
        </w:rPr>
      </w:pPr>
      <w:r w:rsidRPr="00BE03DA">
        <w:t xml:space="preserve">The incidental capture or entanglement of animals in fishing gear is a long-standing global </w:t>
      </w:r>
      <w:proofErr w:type="gramStart"/>
      <w:r w:rsidRPr="00BE03DA">
        <w:t>concern</w:t>
      </w:r>
      <w:r w:rsidR="00C74FE9">
        <w:t>,</w:t>
      </w:r>
      <w:r w:rsidRPr="00BE03DA">
        <w:t xml:space="preserve"> </w:t>
      </w:r>
      <w:r w:rsidR="00C74FE9">
        <w:t>yet</w:t>
      </w:r>
      <w:proofErr w:type="gramEnd"/>
      <w:r w:rsidRPr="00BE03DA">
        <w:t xml:space="preserve"> continues to have devastating effects on marine mammal populations (see Nelms et al. 2021 for a review). For right whales the problem is most serious in </w:t>
      </w:r>
      <w:r w:rsidRPr="00583F81">
        <w:t>the North Atlantic Right Whale</w:t>
      </w:r>
      <w:r w:rsidR="00C74FE9">
        <w:t>: fewer</w:t>
      </w:r>
      <w:r>
        <w:t xml:space="preserve"> than 400 individuals survive</w:t>
      </w:r>
      <w:r w:rsidR="00C74FE9">
        <w:t>,</w:t>
      </w:r>
      <w:r>
        <w:t xml:space="preserve"> </w:t>
      </w:r>
      <w:r w:rsidRPr="00BE03DA">
        <w:t xml:space="preserve">83% </w:t>
      </w:r>
      <w:r>
        <w:t xml:space="preserve">of the population </w:t>
      </w:r>
      <w:r w:rsidRPr="00BE03DA">
        <w:t>show</w:t>
      </w:r>
      <w:r>
        <w:t>s</w:t>
      </w:r>
      <w:r w:rsidRPr="00BE03DA">
        <w:t xml:space="preserve"> evidence of entanglement</w:t>
      </w:r>
      <w:r w:rsidR="00C74FE9">
        <w:t>,</w:t>
      </w:r>
      <w:r w:rsidRPr="00BE03DA">
        <w:t xml:space="preserve"> and the rate of serious injury that </w:t>
      </w:r>
      <w:r w:rsidR="00C74FE9">
        <w:t>is</w:t>
      </w:r>
      <w:r w:rsidR="00C74FE9" w:rsidRPr="00BE03DA">
        <w:t xml:space="preserve"> </w:t>
      </w:r>
      <w:r w:rsidRPr="00BE03DA">
        <w:t xml:space="preserve">likely </w:t>
      </w:r>
      <w:r w:rsidR="00C74FE9">
        <w:t>to be fatal</w:t>
      </w:r>
      <w:r w:rsidRPr="00BE03DA">
        <w:t xml:space="preserve"> is </w:t>
      </w:r>
      <w:r w:rsidR="00C74FE9">
        <w:t xml:space="preserve">more than </w:t>
      </w:r>
      <w:r>
        <w:t>6</w:t>
      </w:r>
      <w:r w:rsidRPr="00BE03DA">
        <w:t xml:space="preserve"> </w:t>
      </w:r>
      <w:r>
        <w:t xml:space="preserve">individuals </w:t>
      </w:r>
      <w:r w:rsidRPr="00BE03DA">
        <w:t xml:space="preserve">per year </w:t>
      </w:r>
      <w:r>
        <w:t>(</w:t>
      </w:r>
      <w:r w:rsidRPr="00284ECB">
        <w:t>Hayes et al. 2021).</w:t>
      </w:r>
      <w:r w:rsidRPr="00366FD0">
        <w:t xml:space="preserve"> The long-term health and reproductive implications of non-lethal entanglements in this population includes increased stress levels, high energetic costs, restricted growth rates and lower reproductive output </w:t>
      </w:r>
      <w:r>
        <w:t>(</w:t>
      </w:r>
      <w:r w:rsidR="00761450" w:rsidRPr="001C59B2">
        <w:t xml:space="preserve">Knowlton et al. 2012; </w:t>
      </w:r>
      <w:r w:rsidR="00B8719B" w:rsidRPr="001C59B2">
        <w:t xml:space="preserve">Hunt et al. 2016; </w:t>
      </w:r>
      <w:r w:rsidR="00761450" w:rsidRPr="001C59B2">
        <w:t xml:space="preserve">Rolland </w:t>
      </w:r>
      <w:r w:rsidR="00761450" w:rsidRPr="001C59B2">
        <w:lastRenderedPageBreak/>
        <w:t>et al. 2016;</w:t>
      </w:r>
      <w:r w:rsidRPr="001C59B2">
        <w:t xml:space="preserve"> </w:t>
      </w:r>
      <w:proofErr w:type="spellStart"/>
      <w:r w:rsidRPr="001C59B2">
        <w:t>Pettis</w:t>
      </w:r>
      <w:proofErr w:type="spellEnd"/>
      <w:r w:rsidRPr="001C59B2">
        <w:t xml:space="preserve"> et al. 2017; Rolland et al. 2017; </w:t>
      </w:r>
      <w:proofErr w:type="spellStart"/>
      <w:r w:rsidRPr="001C59B2">
        <w:t>Lysiak</w:t>
      </w:r>
      <w:proofErr w:type="spellEnd"/>
      <w:r w:rsidRPr="001C59B2">
        <w:t xml:space="preserve"> et al. 2018; Stewart et al. 2021; Stewart et al. 2022). In small population</w:t>
      </w:r>
      <w:r w:rsidR="00761450" w:rsidRPr="001C59B2">
        <w:t>s such as</w:t>
      </w:r>
      <w:r w:rsidRPr="001C59B2">
        <w:t xml:space="preserve"> the North Atlantic Right Whale and the </w:t>
      </w:r>
      <w:r w:rsidR="00E03485" w:rsidRPr="001C59B2">
        <w:t>eastern</w:t>
      </w:r>
      <w:r w:rsidRPr="001C59B2">
        <w:t xml:space="preserve"> Australian Southern Right Whale, losing even a very small number of breeding females </w:t>
      </w:r>
      <w:r w:rsidR="00761450" w:rsidRPr="001C59B2">
        <w:t>can</w:t>
      </w:r>
      <w:r w:rsidRPr="001C59B2">
        <w:t xml:space="preserve"> significantly impede population recovery (Pace et al. 2017; Stamation et al. 2020).</w:t>
      </w:r>
      <w:r>
        <w:t xml:space="preserve"> </w:t>
      </w:r>
    </w:p>
    <w:p w14:paraId="20011830" w14:textId="35B700FA" w:rsidR="006D56A0" w:rsidRPr="00BE03DA" w:rsidRDefault="006D56A0">
      <w:r w:rsidRPr="00BE03DA">
        <w:t>There are limited data available on the rates of whale entanglement in Australia</w:t>
      </w:r>
      <w:r w:rsidR="00761450">
        <w:t>,</w:t>
      </w:r>
      <w:r w:rsidRPr="00BE03DA">
        <w:t xml:space="preserve"> and it is likely </w:t>
      </w:r>
      <w:r w:rsidR="00761450">
        <w:t xml:space="preserve">that </w:t>
      </w:r>
      <w:r w:rsidRPr="00BE03DA">
        <w:t xml:space="preserve">many incidents go unreported. </w:t>
      </w:r>
      <w:r>
        <w:t>E</w:t>
      </w:r>
      <w:r w:rsidRPr="00BE03DA">
        <w:t xml:space="preserve">vidence of entanglement scarring has not been quantified for the </w:t>
      </w:r>
      <w:r w:rsidR="00E03485">
        <w:t>eastern</w:t>
      </w:r>
      <w:r w:rsidRPr="00BE03DA">
        <w:t xml:space="preserve"> Southern Right Whale population, but preliminary data suggests the rate is approximately 1%. Some clear examples of scar</w:t>
      </w:r>
      <w:r>
        <w:t>r</w:t>
      </w:r>
      <w:r w:rsidRPr="00BE03DA">
        <w:t xml:space="preserve">ing, </w:t>
      </w:r>
      <w:proofErr w:type="gramStart"/>
      <w:r w:rsidRPr="00BE03DA">
        <w:t>injury</w:t>
      </w:r>
      <w:proofErr w:type="gramEnd"/>
      <w:r w:rsidRPr="00BE03DA">
        <w:t xml:space="preserve"> and poor health (likely the result of entanglement) are available in the South</w:t>
      </w:r>
      <w:r>
        <w:t>-</w:t>
      </w:r>
      <w:r w:rsidRPr="00BE03DA">
        <w:t xml:space="preserve">Eastern Australian Southern Right Whale </w:t>
      </w:r>
      <w:r w:rsidR="008C3505">
        <w:t xml:space="preserve">Photo Identification </w:t>
      </w:r>
      <w:r w:rsidRPr="00BE03DA">
        <w:t xml:space="preserve">Catalogue (SEA SRW PIC). For example, the whale shown in Figure 1 appears to have a curvature of the spine and scaring </w:t>
      </w:r>
      <w:r>
        <w:t>on the keel of the tailstock</w:t>
      </w:r>
      <w:r w:rsidRPr="00BE03DA">
        <w:t xml:space="preserve"> that is likely the result of a previous entanglement. This individual is emaciated and has a high load of orange cyamids (</w:t>
      </w:r>
      <w:proofErr w:type="spellStart"/>
      <w:r w:rsidRPr="00BE03DA">
        <w:rPr>
          <w:i/>
          <w:color w:val="000000"/>
        </w:rPr>
        <w:t>Cyamus</w:t>
      </w:r>
      <w:proofErr w:type="spellEnd"/>
      <w:r w:rsidRPr="00BE03DA">
        <w:rPr>
          <w:i/>
          <w:color w:val="000000"/>
        </w:rPr>
        <w:t xml:space="preserve"> </w:t>
      </w:r>
      <w:proofErr w:type="spellStart"/>
      <w:r w:rsidRPr="00BE03DA">
        <w:rPr>
          <w:i/>
          <w:color w:val="000000"/>
        </w:rPr>
        <w:t>erraticus</w:t>
      </w:r>
      <w:proofErr w:type="spellEnd"/>
      <w:r w:rsidRPr="00BE03DA">
        <w:rPr>
          <w:i/>
          <w:color w:val="000000"/>
        </w:rPr>
        <w:t>),</w:t>
      </w:r>
      <w:r w:rsidRPr="00BE03DA">
        <w:t xml:space="preserve"> </w:t>
      </w:r>
      <w:r>
        <w:t xml:space="preserve">a whale louse that you </w:t>
      </w:r>
      <w:r w:rsidRPr="00BE03DA">
        <w:t xml:space="preserve">typically </w:t>
      </w:r>
      <w:r>
        <w:t xml:space="preserve">only see in high numbers on </w:t>
      </w:r>
      <w:proofErr w:type="gramStart"/>
      <w:r>
        <w:t>new born</w:t>
      </w:r>
      <w:proofErr w:type="gramEnd"/>
      <w:r>
        <w:t xml:space="preserve"> calves or unhealthy</w:t>
      </w:r>
      <w:r w:rsidRPr="00BE03DA">
        <w:t xml:space="preserve"> adult </w:t>
      </w:r>
      <w:r>
        <w:t>Southern Right Whale</w:t>
      </w:r>
      <w:r w:rsidRPr="00BE03DA">
        <w:t>s (</w:t>
      </w:r>
      <w:proofErr w:type="spellStart"/>
      <w:r w:rsidRPr="006D6B2B">
        <w:rPr>
          <w:color w:val="000000"/>
        </w:rPr>
        <w:t>Kaliszewska</w:t>
      </w:r>
      <w:proofErr w:type="spellEnd"/>
      <w:r w:rsidRPr="006D6B2B">
        <w:rPr>
          <w:color w:val="000000"/>
        </w:rPr>
        <w:t xml:space="preserve"> et al. 2005</w:t>
      </w:r>
      <w:r w:rsidRPr="00BE03DA">
        <w:rPr>
          <w:color w:val="000000"/>
        </w:rPr>
        <w:t xml:space="preserve">). </w:t>
      </w:r>
      <w:r w:rsidRPr="00BE03DA">
        <w:t xml:space="preserve">It is accompanied by a calf that appears undersized of for its age (estimated as 2-3 months old, based on the timing of the photo). </w:t>
      </w:r>
    </w:p>
    <w:p w14:paraId="65099D23" w14:textId="77777777" w:rsidR="006D56A0" w:rsidRPr="00BE03DA" w:rsidRDefault="006D56A0" w:rsidP="006D56A0">
      <w:pPr>
        <w:pStyle w:val="Caption-Figure"/>
        <w:rPr>
          <w:szCs w:val="20"/>
        </w:rPr>
      </w:pPr>
      <w:bookmarkStart w:id="30" w:name="_Ref328561662"/>
      <w:bookmarkStart w:id="31" w:name="Figure1"/>
      <w:bookmarkStart w:id="32" w:name="_Toc284627856"/>
      <w:bookmarkStart w:id="33" w:name="_Toc409798462"/>
      <w:bookmarkStart w:id="34" w:name="_Toc286018789"/>
      <w:bookmarkStart w:id="35" w:name="_Ref284455958"/>
      <w:bookmarkStart w:id="36" w:name="_Ref284427781"/>
    </w:p>
    <w:p w14:paraId="3CDE2E4B" w14:textId="77777777" w:rsidR="006D56A0" w:rsidRDefault="006D56A0" w:rsidP="006D56A0">
      <w:pPr>
        <w:pStyle w:val="Normalsmall"/>
      </w:pPr>
      <w:r>
        <w:rPr>
          <w:noProof/>
          <w:color w:val="2B579A"/>
          <w:shd w:val="clear" w:color="auto" w:fill="E6E6E6"/>
        </w:rPr>
        <w:drawing>
          <wp:inline distT="0" distB="0" distL="0" distR="0" wp14:anchorId="15C692D2" wp14:editId="7DFB42B9">
            <wp:extent cx="2724499" cy="3631014"/>
            <wp:effectExtent l="0" t="0" r="0" b="762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pic:nvPicPr>
                  <pic:blipFill>
                    <a:blip r:embed="rId52">
                      <a:extLst>
                        <a:ext uri="{28A0092B-C50C-407E-A947-70E740481C1C}">
                          <a14:useLocalDpi xmlns:a14="http://schemas.microsoft.com/office/drawing/2010/main" val="0"/>
                        </a:ext>
                      </a:extLst>
                    </a:blip>
                    <a:stretch>
                      <a:fillRect/>
                    </a:stretch>
                  </pic:blipFill>
                  <pic:spPr>
                    <a:xfrm>
                      <a:off x="0" y="0"/>
                      <a:ext cx="2724499" cy="3631014"/>
                    </a:xfrm>
                    <a:prstGeom prst="rect">
                      <a:avLst/>
                    </a:prstGeom>
                  </pic:spPr>
                </pic:pic>
              </a:graphicData>
            </a:graphic>
          </wp:inline>
        </w:drawing>
      </w:r>
      <w:r w:rsidRPr="7E1F6772">
        <w:rPr>
          <w:noProof/>
        </w:rPr>
        <w:t xml:space="preserve"> </w:t>
      </w:r>
      <w:r w:rsidRPr="00DE5661">
        <w:rPr>
          <w:noProof/>
          <w:color w:val="2B579A"/>
          <w:shd w:val="clear" w:color="auto" w:fill="E6E6E6"/>
        </w:rPr>
        <w:drawing>
          <wp:inline distT="0" distB="0" distL="0" distR="0" wp14:anchorId="2B3BBB81" wp14:editId="2D9506ED">
            <wp:extent cx="2947724" cy="3611479"/>
            <wp:effectExtent l="0" t="0" r="5080" b="8255"/>
            <wp:docPr id="55" name="Picture 55" descr="A group of fish swimming in the wa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53">
                      <a:extLst>
                        <a:ext uri="{FF2B5EF4-FFF2-40B4-BE49-F238E27FC236}">
                          <a16:creationId xmlns:w16du="http://schemas.microsoft.com/office/word/2023/wordml/word16du" xmlns="" xmlns:o="urn:schemas-microsoft-com:office:office" xmlns:v="urn:schemas-microsoft-com:vml" xmlns:w10="urn:schemas-microsoft-com:office:word" xmlns:w="http://schemas.openxmlformats.org/wordprocessingml/2006/main" xmlns:a14="http://schemas.microsoft.com/office/drawing/2010/main" xmlns:c="http://schemas.openxmlformats.org/drawingml/2006/chart" xmlns:asvg="http://schemas.microsoft.com/office/drawing/2016/SVG/main" xmlns:a16="http://schemas.microsoft.com/office/drawing/2014/main" xmlns:arto="http://schemas.microsoft.com/office/word/2006/arto" id="{9D807C08-8A2E-47D9-97AD-AFBCCFC937AA}"/>
                        </a:ext>
                      </a:extLst>
                    </a:blip>
                    <a:stretch>
                      <a:fillRect/>
                    </a:stretch>
                  </pic:blipFill>
                  <pic:spPr>
                    <a:xfrm flipH="1">
                      <a:off x="0" y="0"/>
                      <a:ext cx="2947724" cy="3611479"/>
                    </a:xfrm>
                    <a:prstGeom prst="rect">
                      <a:avLst/>
                    </a:prstGeom>
                  </pic:spPr>
                </pic:pic>
              </a:graphicData>
            </a:graphic>
          </wp:inline>
        </w:drawing>
      </w:r>
    </w:p>
    <w:p w14:paraId="53A788CA" w14:textId="2F60A68F" w:rsidR="00C2332A" w:rsidRDefault="006D56A0" w:rsidP="006D56A0">
      <w:pPr>
        <w:pStyle w:val="Caption-Figure"/>
      </w:pPr>
      <w:bookmarkStart w:id="37" w:name="_Toc126590233"/>
      <w:bookmarkStart w:id="38" w:name="_Toc138068801"/>
      <w:r w:rsidRPr="00DE5661">
        <w:t xml:space="preserve">Figure </w:t>
      </w:r>
      <w:bookmarkEnd w:id="30"/>
      <w:bookmarkEnd w:id="31"/>
      <w:r>
        <w:t>2.</w:t>
      </w:r>
      <w:r w:rsidRPr="00DE5661">
        <w:t xml:space="preserve"> </w:t>
      </w:r>
      <w:bookmarkEnd w:id="32"/>
      <w:bookmarkEnd w:id="33"/>
      <w:bookmarkEnd w:id="34"/>
      <w:r w:rsidRPr="00DE5661">
        <w:t>A female Southern Right Whale (with calf) showing scars, injury, and poor health as the result of an entanglement</w:t>
      </w:r>
      <w:bookmarkEnd w:id="35"/>
      <w:bookmarkEnd w:id="36"/>
      <w:bookmarkEnd w:id="37"/>
      <w:r>
        <w:t>. Sealers Cove, Wilsons Promontory, Victoria</w:t>
      </w:r>
      <w:r w:rsidR="00C2332A">
        <w:t>,</w:t>
      </w:r>
      <w:r>
        <w:t xml:space="preserve"> August 2014.</w:t>
      </w:r>
      <w:bookmarkEnd w:id="38"/>
      <w:r>
        <w:t xml:space="preserve"> </w:t>
      </w:r>
    </w:p>
    <w:p w14:paraId="507C3969" w14:textId="3B7E7650" w:rsidR="00C2332A" w:rsidRDefault="006D56A0" w:rsidP="0005542B">
      <w:pPr>
        <w:pStyle w:val="CommentText"/>
      </w:pPr>
      <w:r w:rsidRPr="00536545">
        <w:t>Photo</w:t>
      </w:r>
      <w:r w:rsidRPr="0005542B">
        <w:t>: Ian Westhorpe.</w:t>
      </w:r>
    </w:p>
    <w:p w14:paraId="4D2CBB32" w14:textId="42217EF6" w:rsidR="000403CA" w:rsidRDefault="006D56A0" w:rsidP="0005542B">
      <w:r>
        <w:t xml:space="preserve">A review of historical records for Australian waters revealed 28 documented whale entanglement incidents between 1887 and 2016, 14 of those involving Southern Right Whales (Tulloch et al. 2020). This assessment revealed the highest risk of entanglement for Southern Right Whales was from traps and ropes </w:t>
      </w:r>
      <w:r w:rsidR="00C2332A">
        <w:t xml:space="preserve">used in </w:t>
      </w:r>
      <w:r>
        <w:t xml:space="preserve">commercial fishing. Over the last 10 years (2012 to 2021) 325 entangled whales have been reported in Australian waters, including six Southern Right Whales in </w:t>
      </w:r>
      <w:r w:rsidR="00E03485">
        <w:t>eastern</w:t>
      </w:r>
      <w:r>
        <w:t xml:space="preserve"> Australian waters (</w:t>
      </w:r>
      <w:r w:rsidR="00C2332A">
        <w:t xml:space="preserve">IWC </w:t>
      </w:r>
      <w:r>
        <w:t xml:space="preserve">2021). </w:t>
      </w:r>
    </w:p>
    <w:p w14:paraId="28B70CC8" w14:textId="72D3491C" w:rsidR="006D56A0" w:rsidRDefault="006D56A0" w:rsidP="0005542B">
      <w:r>
        <w:t xml:space="preserve">Since Victorian entanglement records began in 2003, DEECA has received 26 confirmed reports, an average of </w:t>
      </w:r>
      <w:r w:rsidR="000403CA">
        <w:t>more than one</w:t>
      </w:r>
      <w:r>
        <w:t xml:space="preserve"> per year (Figure 3a). Seven of th</w:t>
      </w:r>
      <w:r w:rsidR="000403CA">
        <w:t>o</w:t>
      </w:r>
      <w:r>
        <w:t>se reports were of Southern Right Whale</w:t>
      </w:r>
      <w:r w:rsidR="000403CA">
        <w:t>s,</w:t>
      </w:r>
      <w:r>
        <w:t xml:space="preserve"> and</w:t>
      </w:r>
      <w:r w:rsidR="000403CA">
        <w:t>—as</w:t>
      </w:r>
      <w:r w:rsidR="000403CA" w:rsidRPr="00F92010">
        <w:t xml:space="preserve"> </w:t>
      </w:r>
      <w:r w:rsidR="000403CA">
        <w:t>in</w:t>
      </w:r>
      <w:r w:rsidR="000403CA" w:rsidRPr="00F92010">
        <w:t xml:space="preserve"> </w:t>
      </w:r>
      <w:r>
        <w:t xml:space="preserve">the </w:t>
      </w:r>
      <w:r w:rsidRPr="00F92010">
        <w:t xml:space="preserve">national assessment </w:t>
      </w:r>
      <w:r>
        <w:t xml:space="preserve">of </w:t>
      </w:r>
      <w:r w:rsidRPr="00F92010">
        <w:t>Tulloch et al</w:t>
      </w:r>
      <w:r>
        <w:t>. (</w:t>
      </w:r>
      <w:r w:rsidRPr="00F92010">
        <w:t>2020</w:t>
      </w:r>
      <w:r w:rsidR="000403CA">
        <w:t>)—</w:t>
      </w:r>
      <w:r>
        <w:t xml:space="preserve">by far the most common entanglement type </w:t>
      </w:r>
      <w:r w:rsidR="000403CA">
        <w:t xml:space="preserve">was </w:t>
      </w:r>
      <w:r>
        <w:t xml:space="preserve">rock lobster fishing gear </w:t>
      </w:r>
      <w:r w:rsidRPr="00B83C1F">
        <w:t xml:space="preserve">(Figure </w:t>
      </w:r>
      <w:r>
        <w:t>3</w:t>
      </w:r>
      <w:r w:rsidRPr="00B83C1F">
        <w:t>b).</w:t>
      </w:r>
      <w:r>
        <w:t xml:space="preserve"> The seven Southern Right Whale entanglement reports occurred </w:t>
      </w:r>
      <w:r w:rsidR="000403CA">
        <w:t>in different areas:</w:t>
      </w:r>
      <w:r>
        <w:t xml:space="preserve"> four in the south-west (Cape Bridgewater to Marengo), two near Phillip Island</w:t>
      </w:r>
      <w:r w:rsidR="000403CA">
        <w:t>,</w:t>
      </w:r>
      <w:r>
        <w:t xml:space="preserve"> and </w:t>
      </w:r>
      <w:proofErr w:type="gramStart"/>
      <w:r>
        <w:t xml:space="preserve">one </w:t>
      </w:r>
      <w:r w:rsidR="000403CA">
        <w:t>off</w:t>
      </w:r>
      <w:proofErr w:type="gramEnd"/>
      <w:r w:rsidR="000403CA">
        <w:t xml:space="preserve"> E</w:t>
      </w:r>
      <w:r>
        <w:t xml:space="preserve">ast Gippsland. </w:t>
      </w:r>
      <w:r w:rsidR="000403CA">
        <w:t xml:space="preserve">Although </w:t>
      </w:r>
      <w:r>
        <w:t xml:space="preserve">data is limited, it does </w:t>
      </w:r>
      <w:r w:rsidR="006D1A4A">
        <w:t>suggest</w:t>
      </w:r>
      <w:r>
        <w:t xml:space="preserve"> an increase in </w:t>
      </w:r>
      <w:r w:rsidR="000403CA">
        <w:t xml:space="preserve">the </w:t>
      </w:r>
      <w:r>
        <w:t>entanglement rate of Southern Right Whales in Victoria in recent years</w:t>
      </w:r>
      <w:r w:rsidR="000403CA">
        <w:t>;</w:t>
      </w:r>
      <w:r>
        <w:t xml:space="preserve"> three of the seven entanglements (recorded over a </w:t>
      </w:r>
      <w:proofErr w:type="gramStart"/>
      <w:r>
        <w:t>20 year</w:t>
      </w:r>
      <w:proofErr w:type="gramEnd"/>
      <w:r>
        <w:t xml:space="preserve"> period) </w:t>
      </w:r>
      <w:r w:rsidR="000403CA">
        <w:t xml:space="preserve">occurred </w:t>
      </w:r>
      <w:r>
        <w:t>in the last five seasons (2018</w:t>
      </w:r>
      <w:r w:rsidR="000403CA">
        <w:t>–</w:t>
      </w:r>
      <w:r>
        <w:t>2022).</w:t>
      </w:r>
    </w:p>
    <w:p w14:paraId="117215D9" w14:textId="77777777" w:rsidR="006D56A0" w:rsidRDefault="006D56A0" w:rsidP="006D56A0">
      <w:pPr>
        <w:autoSpaceDE w:val="0"/>
        <w:autoSpaceDN w:val="0"/>
        <w:adjustRightInd w:val="0"/>
        <w:spacing w:after="0"/>
      </w:pPr>
    </w:p>
    <w:p w14:paraId="60BCDA5B" w14:textId="3AE285F6" w:rsidR="006D56A0" w:rsidRDefault="006D56A0" w:rsidP="0005542B">
      <w:r w:rsidRPr="00C64D15">
        <w:t>Mooring</w:t>
      </w:r>
      <w:r>
        <w:t>s</w:t>
      </w:r>
      <w:r w:rsidRPr="00C64D15">
        <w:t xml:space="preserve"> such as </w:t>
      </w:r>
      <w:r>
        <w:t xml:space="preserve">those associated with </w:t>
      </w:r>
      <w:r w:rsidRPr="00C64D15">
        <w:t>floating offshore renewable energy facilities, oil and gas platforms, wave and tidal energy systems and coastal infrastructure pose a moderate entanglement risk (</w:t>
      </w:r>
      <w:proofErr w:type="spellStart"/>
      <w:r w:rsidRPr="00CD7C63">
        <w:t>Benjamins</w:t>
      </w:r>
      <w:proofErr w:type="spellEnd"/>
      <w:r w:rsidRPr="00CD7C63">
        <w:t xml:space="preserve"> et al. 2014</w:t>
      </w:r>
      <w:r w:rsidRPr="00C64D15">
        <w:t>; Farr et al. 2021). The degree of risk depends on the design of the mooring (e.g., the number and placement of lines) and how much tension is in the line, with slack lines posing the greatest risk (</w:t>
      </w:r>
      <w:proofErr w:type="spellStart"/>
      <w:r w:rsidRPr="00C64D15">
        <w:t>Benjami</w:t>
      </w:r>
      <w:r w:rsidR="0071123D">
        <w:t>n</w:t>
      </w:r>
      <w:r w:rsidRPr="00C64D15">
        <w:t>s</w:t>
      </w:r>
      <w:proofErr w:type="spellEnd"/>
      <w:r w:rsidRPr="00C64D15">
        <w:t xml:space="preserve"> et al. 2014). Mooring</w:t>
      </w:r>
      <w:r>
        <w:t>s</w:t>
      </w:r>
      <w:r w:rsidRPr="00C64D15">
        <w:t xml:space="preserve"> in areas where baleen whales are foraging are thought to pose the greatest risk of entanglement. There have been no reported entanglements of Southern Right Whale </w:t>
      </w:r>
      <w:r w:rsidR="001D02EE">
        <w:t>at</w:t>
      </w:r>
      <w:r w:rsidR="001D02EE" w:rsidRPr="00C64D15">
        <w:t xml:space="preserve"> </w:t>
      </w:r>
      <w:r w:rsidRPr="00C64D15">
        <w:t>moorings in Australia</w:t>
      </w:r>
      <w:r w:rsidR="001D02EE">
        <w:t>,</w:t>
      </w:r>
      <w:r w:rsidRPr="00C64D15">
        <w:t xml:space="preserve"> but there was a recent report of a </w:t>
      </w:r>
      <w:r>
        <w:t>H</w:t>
      </w:r>
      <w:r w:rsidRPr="00C64D15">
        <w:t xml:space="preserve">umpback </w:t>
      </w:r>
      <w:r>
        <w:t>W</w:t>
      </w:r>
      <w:r w:rsidRPr="00C64D15">
        <w:t>hale entangled in a mooring line off the Western Australian coast in 2019</w:t>
      </w:r>
      <w:r>
        <w:t xml:space="preserve"> </w:t>
      </w:r>
      <w:r w:rsidRPr="00C64D15">
        <w:t>(</w:t>
      </w:r>
      <w:r w:rsidR="001D02EE">
        <w:t>IWC 2021</w:t>
      </w:r>
      <w:r>
        <w:t xml:space="preserve">). </w:t>
      </w:r>
      <w:r w:rsidRPr="00C64D15">
        <w:t>As the demand for renewable energy increases it is expected that moorings associated with wind and wave energy facilities will become more prevalent in the marine landscape.</w:t>
      </w:r>
      <w:r>
        <w:t xml:space="preserve"> </w:t>
      </w:r>
    </w:p>
    <w:p w14:paraId="4811BB8F" w14:textId="77777777" w:rsidR="006D56A0" w:rsidRDefault="006D56A0" w:rsidP="006D56A0">
      <w:pPr>
        <w:autoSpaceDE w:val="0"/>
        <w:autoSpaceDN w:val="0"/>
        <w:adjustRightInd w:val="0"/>
        <w:spacing w:after="0"/>
      </w:pPr>
    </w:p>
    <w:p w14:paraId="6B55495E" w14:textId="1F39FA46" w:rsidR="006D56A0" w:rsidRPr="0005542B" w:rsidRDefault="006D56A0" w:rsidP="006D56A0">
      <w:pPr>
        <w:rPr>
          <w:b/>
          <w:bCs/>
        </w:rPr>
      </w:pPr>
      <w:r w:rsidRPr="0005542B">
        <w:rPr>
          <w:b/>
          <w:bCs/>
        </w:rPr>
        <w:t>a</w:t>
      </w:r>
    </w:p>
    <w:p w14:paraId="41EC94FB" w14:textId="77777777" w:rsidR="006D56A0" w:rsidRDefault="006D56A0" w:rsidP="006D56A0">
      <w:r>
        <w:rPr>
          <w:noProof/>
          <w:color w:val="2B579A"/>
          <w:shd w:val="clear" w:color="auto" w:fill="E6E6E6"/>
        </w:rPr>
        <w:drawing>
          <wp:inline distT="0" distB="0" distL="0" distR="0" wp14:anchorId="49377B61" wp14:editId="70C7CA09">
            <wp:extent cx="3481387" cy="2490788"/>
            <wp:effectExtent l="0" t="0" r="5080" b="5080"/>
            <wp:docPr id="238" name="Chart 238">
              <a:extLst xmlns:a="http://schemas.openxmlformats.org/drawingml/2006/main">
                <a:ext uri="{FF2B5EF4-FFF2-40B4-BE49-F238E27FC236}">
                  <a16:creationId xmlns:a16="http://schemas.microsoft.com/office/drawing/2014/main" id="{29D82EFD-2BD0-48B8-945F-637D6C0483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2C1C4883" w14:textId="0E4302FC" w:rsidR="006D56A0" w:rsidRPr="00E068BD" w:rsidRDefault="006D56A0" w:rsidP="006D56A0">
      <w:r w:rsidRPr="0005542B">
        <w:rPr>
          <w:b/>
          <w:bCs/>
        </w:rPr>
        <w:t>b</w:t>
      </w:r>
    </w:p>
    <w:p w14:paraId="54168F92" w14:textId="77777777" w:rsidR="006D56A0" w:rsidRDefault="006D56A0" w:rsidP="006D56A0">
      <w:r>
        <w:t xml:space="preserve"> </w:t>
      </w:r>
      <w:r>
        <w:rPr>
          <w:noProof/>
          <w:color w:val="2B579A"/>
          <w:shd w:val="clear" w:color="auto" w:fill="E6E6E6"/>
        </w:rPr>
        <w:drawing>
          <wp:inline distT="0" distB="0" distL="0" distR="0" wp14:anchorId="3A08327A" wp14:editId="47AD81C8">
            <wp:extent cx="3409950" cy="2261870"/>
            <wp:effectExtent l="0" t="0" r="0" b="5080"/>
            <wp:docPr id="234" name="Chart 234">
              <a:extLst xmlns:a="http://schemas.openxmlformats.org/drawingml/2006/main">
                <a:ext uri="{FF2B5EF4-FFF2-40B4-BE49-F238E27FC236}">
                  <a16:creationId xmlns:a16="http://schemas.microsoft.com/office/drawing/2014/main" id="{FE327BB6-1D53-4528-ACC2-A28D16B50C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BAB1912" w14:textId="4045DA56" w:rsidR="0077507C" w:rsidRPr="00E068BD" w:rsidRDefault="006D56A0" w:rsidP="00E068BD">
      <w:pPr>
        <w:pStyle w:val="Caption-Figure"/>
      </w:pPr>
      <w:bookmarkStart w:id="39" w:name="_Toc138068802"/>
      <w:bookmarkStart w:id="40" w:name="_Toc126590234"/>
      <w:bookmarkStart w:id="41" w:name="_Hlk102680286"/>
      <w:r w:rsidRPr="00243764">
        <w:t xml:space="preserve">Figure </w:t>
      </w:r>
      <w:r>
        <w:t xml:space="preserve">3 </w:t>
      </w:r>
      <w:r w:rsidR="0077507C">
        <w:t>(</w:t>
      </w:r>
      <w:r>
        <w:t>a) The number of whale entanglement reports in Victorian waters between 2003 and 2021</w:t>
      </w:r>
      <w:r w:rsidR="0077507C">
        <w:t>.</w:t>
      </w:r>
      <w:r>
        <w:t xml:space="preserve"> </w:t>
      </w:r>
      <w:r w:rsidR="0077507C">
        <w:t>(</w:t>
      </w:r>
      <w:r>
        <w:t xml:space="preserve">b) Victorian entanglements </w:t>
      </w:r>
      <w:proofErr w:type="gramStart"/>
      <w:r>
        <w:t>reports</w:t>
      </w:r>
      <w:proofErr w:type="gramEnd"/>
      <w:r>
        <w:t xml:space="preserve"> between 2003 and 2021 broken down by species and entanglement type</w:t>
      </w:r>
      <w:r w:rsidRPr="00FF258D">
        <w:t>.</w:t>
      </w:r>
      <w:bookmarkEnd w:id="39"/>
      <w:r w:rsidRPr="00FF258D">
        <w:t xml:space="preserve"> </w:t>
      </w:r>
    </w:p>
    <w:p w14:paraId="00717738" w14:textId="031C6AE6" w:rsidR="006D56A0" w:rsidRPr="0005542B" w:rsidRDefault="006D56A0" w:rsidP="0005542B">
      <w:pPr>
        <w:pStyle w:val="CommentText"/>
      </w:pPr>
      <w:r w:rsidRPr="00536545">
        <w:t>RL = Rock Lobster.</w:t>
      </w:r>
      <w:bookmarkEnd w:id="40"/>
      <w:r w:rsidRPr="00536545">
        <w:t xml:space="preserve"> Data is based on DEECA records</w:t>
      </w:r>
      <w:r w:rsidR="0077507C">
        <w:t>,</w:t>
      </w:r>
      <w:r w:rsidRPr="00536545">
        <w:t xml:space="preserve"> and only confirmed reports have been included. Records directly from the industry were not sourced for this report.</w:t>
      </w:r>
    </w:p>
    <w:bookmarkEnd w:id="41"/>
    <w:p w14:paraId="1BF75705" w14:textId="77777777" w:rsidR="006D56A0" w:rsidRDefault="006D56A0" w:rsidP="006D56A0">
      <w:pPr>
        <w:pStyle w:val="paragraph"/>
        <w:spacing w:before="0" w:beforeAutospacing="0" w:after="0" w:afterAutospacing="0"/>
        <w:textAlignment w:val="baseline"/>
        <w:rPr>
          <w:rStyle w:val="normaltextrun"/>
          <w:rFonts w:ascii="Calibri Light" w:hAnsi="Calibri Light" w:cs="Calibri Light"/>
          <w:color w:val="1F3763"/>
        </w:rPr>
      </w:pPr>
    </w:p>
    <w:p w14:paraId="627861C7" w14:textId="0623066D" w:rsidR="004F64CF" w:rsidRDefault="006D56A0" w:rsidP="006D56A0">
      <w:r>
        <w:t>Cetacean</w:t>
      </w:r>
      <w:r w:rsidRPr="00CC47C8">
        <w:t xml:space="preserve"> entanglement is a declared emergency in Victoria</w:t>
      </w:r>
      <w:r>
        <w:t>.</w:t>
      </w:r>
      <w:r w:rsidRPr="00CC47C8">
        <w:t xml:space="preserve"> </w:t>
      </w:r>
      <w:r w:rsidRPr="005802CD">
        <w:t xml:space="preserve">The Victorian </w:t>
      </w:r>
      <w:r>
        <w:t>Department of Energy, Environment and Climate Action (DEECA)</w:t>
      </w:r>
      <w:r w:rsidRPr="005802CD">
        <w:t xml:space="preserve"> is </w:t>
      </w:r>
      <w:r>
        <w:t xml:space="preserve">the lead agency </w:t>
      </w:r>
      <w:r w:rsidRPr="005802CD">
        <w:t>responsible for respon</w:t>
      </w:r>
      <w:r>
        <w:t>se</w:t>
      </w:r>
      <w:r w:rsidRPr="005802CD">
        <w:t xml:space="preserve"> to </w:t>
      </w:r>
      <w:r>
        <w:t xml:space="preserve">cetacean </w:t>
      </w:r>
      <w:r w:rsidRPr="005802CD">
        <w:t>entanglement</w:t>
      </w:r>
      <w:r>
        <w:t xml:space="preserve">s including incident management, expert advice, planning support and on-water response </w:t>
      </w:r>
      <w:r w:rsidRPr="006D6B2B">
        <w:t xml:space="preserve">(Victorian Cetacean Emergency Plan 2018). </w:t>
      </w:r>
      <w:r>
        <w:t>DEECA</w:t>
      </w:r>
      <w:r w:rsidRPr="006D6B2B">
        <w:t xml:space="preserve"> also provide</w:t>
      </w:r>
      <w:r>
        <w:t>s</w:t>
      </w:r>
      <w:r w:rsidRPr="006D6B2B">
        <w:t xml:space="preserve"> specialised whale-disentanglement training for department and support agency staff nationally (Victorian Cetacean Emergency Plan 2018).</w:t>
      </w:r>
      <w:r w:rsidRPr="005802CD">
        <w:t xml:space="preserve"> </w:t>
      </w:r>
      <w:r>
        <w:lastRenderedPageBreak/>
        <w:t xml:space="preserve">Disentanglement operations are inherently </w:t>
      </w:r>
      <w:r w:rsidRPr="001B6C84">
        <w:t xml:space="preserve">dangerous, involving large, stressed animals capable of sudden, </w:t>
      </w:r>
      <w:proofErr w:type="gramStart"/>
      <w:r w:rsidRPr="001B6C84">
        <w:t>unpredictable</w:t>
      </w:r>
      <w:proofErr w:type="gramEnd"/>
      <w:r w:rsidRPr="001B6C84">
        <w:t xml:space="preserve"> and aggressive behaviour. Success depend</w:t>
      </w:r>
      <w:r w:rsidR="004F64CF">
        <w:t>s</w:t>
      </w:r>
      <w:r w:rsidRPr="001B6C84">
        <w:t xml:space="preserve"> on locating and tracking a highly mobile whale in </w:t>
      </w:r>
      <w:r w:rsidR="004F64CF">
        <w:t xml:space="preserve">an </w:t>
      </w:r>
      <w:r>
        <w:t xml:space="preserve">adverse </w:t>
      </w:r>
      <w:r w:rsidRPr="001B6C84">
        <w:t>ocean environment.</w:t>
      </w:r>
      <w:r>
        <w:t xml:space="preserve"> Southern Right Whales can be highly elusive and can travel long distances, even </w:t>
      </w:r>
      <w:r w:rsidR="004F64CF">
        <w:t xml:space="preserve">while </w:t>
      </w:r>
      <w:r>
        <w:t xml:space="preserve">dragging heavy ropes and other fishing gear. Only </w:t>
      </w:r>
      <w:r w:rsidR="004F64CF">
        <w:t xml:space="preserve">3 </w:t>
      </w:r>
      <w:r>
        <w:t xml:space="preserve">out of 19 incident responses have so far resulted in the </w:t>
      </w:r>
      <w:r w:rsidRPr="005802CD">
        <w:t xml:space="preserve">successful removal of </w:t>
      </w:r>
      <w:r>
        <w:t xml:space="preserve">an </w:t>
      </w:r>
      <w:r w:rsidRPr="005802CD">
        <w:t>entanglement</w:t>
      </w:r>
      <w:r w:rsidR="004F64CF">
        <w:t>, largely because of</w:t>
      </w:r>
      <w:r>
        <w:t xml:space="preserve"> difficulties relocating whales and </w:t>
      </w:r>
      <w:r w:rsidR="004F64CF">
        <w:t xml:space="preserve">the </w:t>
      </w:r>
      <w:r>
        <w:t xml:space="preserve">unsafe sea conditions. </w:t>
      </w:r>
      <w:r w:rsidRPr="00BE4CB4">
        <w:t xml:space="preserve">Reporting is often delayed, which can further hinder rescue efforts. </w:t>
      </w:r>
    </w:p>
    <w:p w14:paraId="35034E85" w14:textId="46557BA8" w:rsidR="0011038A" w:rsidRDefault="006D56A0" w:rsidP="006D56A0">
      <w:r>
        <w:t xml:space="preserve">A successful disentanglement operation not only relies on a fast response, but on </w:t>
      </w:r>
      <w:r w:rsidR="00571BF7">
        <w:t>other factors</w:t>
      </w:r>
      <w:r>
        <w:t xml:space="preserve"> like favourable sea conditions and location. The successful rescue of a Southern Right Whale near Portland (Figure 4) </w:t>
      </w:r>
      <w:r w:rsidRPr="003A7B1F">
        <w:t xml:space="preserve">can be attributed </w:t>
      </w:r>
      <w:r w:rsidR="004F64CF" w:rsidRPr="003A7B1F">
        <w:t xml:space="preserve">largely </w:t>
      </w:r>
      <w:r>
        <w:t xml:space="preserve">to </w:t>
      </w:r>
      <w:r w:rsidRPr="003A7B1F">
        <w:t>the fact that the whale stayed close to a populated coastline</w:t>
      </w:r>
      <w:r>
        <w:t xml:space="preserve"> long enough for crews to wait for sea conditions </w:t>
      </w:r>
      <w:r w:rsidR="004F64CF">
        <w:t xml:space="preserve">that were safe enough to </w:t>
      </w:r>
      <w:r>
        <w:t xml:space="preserve">mount a response. Aircraft and </w:t>
      </w:r>
      <w:r w:rsidRPr="003A7B1F">
        <w:t xml:space="preserve">community observers </w:t>
      </w:r>
      <w:r>
        <w:t xml:space="preserve">were helpful in </w:t>
      </w:r>
      <w:r w:rsidRPr="003A7B1F">
        <w:t>relay</w:t>
      </w:r>
      <w:r>
        <w:t>ing</w:t>
      </w:r>
      <w:r w:rsidRPr="003A7B1F">
        <w:t xml:space="preserve"> location information to disentanglement crews. </w:t>
      </w:r>
      <w:r w:rsidRPr="001451B9">
        <w:t xml:space="preserve">The dangerous nature and </w:t>
      </w:r>
      <w:r>
        <w:t>low</w:t>
      </w:r>
      <w:r w:rsidRPr="001451B9">
        <w:t xml:space="preserve"> success rate of disentanglement </w:t>
      </w:r>
      <w:r>
        <w:t xml:space="preserve">on the southern Australian coastline </w:t>
      </w:r>
      <w:r w:rsidRPr="001451B9">
        <w:t>highlights the need for preventative actions.</w:t>
      </w:r>
    </w:p>
    <w:p w14:paraId="11842820" w14:textId="64B6D6E7" w:rsidR="0011038A" w:rsidRPr="001451B9" w:rsidRDefault="00262160" w:rsidP="006D56A0">
      <w:pPr>
        <w:rPr>
          <w:rStyle w:val="normaltextrun"/>
        </w:rPr>
      </w:pPr>
      <w:r w:rsidRPr="003A68CF">
        <w:t>The</w:t>
      </w:r>
      <w:r w:rsidR="005A4B97" w:rsidRPr="003A68CF">
        <w:t xml:space="preserve"> Victorian </w:t>
      </w:r>
      <w:r w:rsidR="005F53B2" w:rsidRPr="003A68CF">
        <w:t>Southern</w:t>
      </w:r>
      <w:r w:rsidR="00F673C1" w:rsidRPr="003A68CF">
        <w:t xml:space="preserve"> </w:t>
      </w:r>
      <w:r w:rsidR="005A4B97" w:rsidRPr="003A68CF">
        <w:t>Rock Lobster Fishery</w:t>
      </w:r>
      <w:r w:rsidRPr="003A68CF">
        <w:t xml:space="preserve"> </w:t>
      </w:r>
      <w:r w:rsidR="00963097" w:rsidRPr="003A68CF">
        <w:t>ha</w:t>
      </w:r>
      <w:r w:rsidR="00A63A52" w:rsidRPr="003A68CF">
        <w:t>s</w:t>
      </w:r>
      <w:r w:rsidR="00963097" w:rsidRPr="003A68CF">
        <w:t xml:space="preserve"> </w:t>
      </w:r>
      <w:r w:rsidR="004D091B" w:rsidRPr="003A68CF">
        <w:t>developed</w:t>
      </w:r>
      <w:r w:rsidRPr="003A68CF">
        <w:t xml:space="preserve"> a </w:t>
      </w:r>
      <w:r w:rsidR="005F53B2" w:rsidRPr="003A68CF">
        <w:t xml:space="preserve">voluntary </w:t>
      </w:r>
      <w:hyperlink r:id="rId56" w:history="1">
        <w:r w:rsidR="00595B4D" w:rsidRPr="009146A1">
          <w:rPr>
            <w:rStyle w:val="Hyperlink"/>
            <w:szCs w:val="20"/>
          </w:rPr>
          <w:t>Rock Lobster Fishery Code of Practice</w:t>
        </w:r>
      </w:hyperlink>
      <w:r w:rsidR="00595B4D" w:rsidRPr="003A68CF">
        <w:t xml:space="preserve"> </w:t>
      </w:r>
      <w:r w:rsidRPr="003A68CF">
        <w:t>(CoP)</w:t>
      </w:r>
      <w:r w:rsidR="00186460" w:rsidRPr="003A68CF">
        <w:t xml:space="preserve"> that outlines best practice for the commercial sector</w:t>
      </w:r>
      <w:r w:rsidR="00163A38" w:rsidRPr="003A68CF">
        <w:t xml:space="preserve">. The </w:t>
      </w:r>
      <w:r w:rsidR="0016541B" w:rsidRPr="003A68CF">
        <w:t xml:space="preserve">intent is for the </w:t>
      </w:r>
      <w:r w:rsidR="00163A38" w:rsidRPr="003A68CF">
        <w:t xml:space="preserve">code </w:t>
      </w:r>
      <w:r w:rsidR="0016541B" w:rsidRPr="003A68CF">
        <w:t>to be</w:t>
      </w:r>
      <w:r w:rsidR="005F53B2" w:rsidRPr="003A68CF">
        <w:t xml:space="preserve"> reviewed every five years</w:t>
      </w:r>
      <w:r w:rsidR="00F167F0" w:rsidRPr="003A68CF">
        <w:t xml:space="preserve"> in </w:t>
      </w:r>
      <w:r w:rsidR="001570FE" w:rsidRPr="003A68CF">
        <w:t>consultation</w:t>
      </w:r>
      <w:r w:rsidR="0075744B" w:rsidRPr="003A68CF">
        <w:t xml:space="preserve"> with the industry, </w:t>
      </w:r>
      <w:proofErr w:type="spellStart"/>
      <w:r w:rsidR="00097587" w:rsidRPr="003A68CF">
        <w:t>RockLobster</w:t>
      </w:r>
      <w:proofErr w:type="spellEnd"/>
      <w:r w:rsidR="00097587" w:rsidRPr="003A68CF">
        <w:t xml:space="preserve"> and Giant Crab Resource </w:t>
      </w:r>
      <w:r w:rsidR="00365C0B" w:rsidRPr="003A68CF">
        <w:t xml:space="preserve">Assessment Group (RAG), Seafood Industry Victoria (SIV) and </w:t>
      </w:r>
      <w:proofErr w:type="spellStart"/>
      <w:r w:rsidR="00365C0B" w:rsidRPr="003A68CF">
        <w:t>SeaNet</w:t>
      </w:r>
      <w:proofErr w:type="spellEnd"/>
      <w:r w:rsidR="00365C0B" w:rsidRPr="003A68CF">
        <w:t>.</w:t>
      </w:r>
      <w:r w:rsidR="00AC3171" w:rsidRPr="003A68CF">
        <w:t xml:space="preserve"> </w:t>
      </w:r>
      <w:r w:rsidR="00365C0B" w:rsidRPr="003A68CF">
        <w:t>The</w:t>
      </w:r>
      <w:r w:rsidR="00AC3171" w:rsidRPr="003A68CF">
        <w:t xml:space="preserve"> most recent review </w:t>
      </w:r>
      <w:r w:rsidR="00D4486A" w:rsidRPr="003A68CF">
        <w:t>was in</w:t>
      </w:r>
      <w:r w:rsidR="00873A92" w:rsidRPr="003A68CF">
        <w:t xml:space="preserve"> 2022</w:t>
      </w:r>
      <w:r w:rsidR="00AC3171" w:rsidRPr="003A68CF">
        <w:t xml:space="preserve">. </w:t>
      </w:r>
      <w:r w:rsidR="003D59D2" w:rsidRPr="003A68CF">
        <w:t>The code include</w:t>
      </w:r>
      <w:r w:rsidR="007904F1" w:rsidRPr="003A68CF">
        <w:t>s</w:t>
      </w:r>
      <w:r w:rsidR="003D59D2" w:rsidRPr="003A68CF">
        <w:t xml:space="preserve"> </w:t>
      </w:r>
      <w:r w:rsidR="00E13C8A" w:rsidRPr="003A68CF">
        <w:t>several</w:t>
      </w:r>
      <w:r w:rsidR="003D59D2" w:rsidRPr="003A68CF">
        <w:t xml:space="preserve"> </w:t>
      </w:r>
      <w:r w:rsidR="00C8303F" w:rsidRPr="003A68CF">
        <w:t xml:space="preserve">measures aimed at reducing the level of </w:t>
      </w:r>
      <w:r w:rsidR="004270E3" w:rsidRPr="003A68CF">
        <w:t xml:space="preserve">whale entanglement. These </w:t>
      </w:r>
      <w:r w:rsidR="0009279F" w:rsidRPr="003A68CF">
        <w:t>include</w:t>
      </w:r>
      <w:r w:rsidR="004270E3" w:rsidRPr="003A68CF">
        <w:t xml:space="preserve"> </w:t>
      </w:r>
      <w:r w:rsidR="003A3EFD" w:rsidRPr="003A68CF">
        <w:t>avoiding excessive slack in pots by ad</w:t>
      </w:r>
      <w:r w:rsidR="0016541B" w:rsidRPr="003A68CF">
        <w:t>just</w:t>
      </w:r>
      <w:r w:rsidR="003A3EFD" w:rsidRPr="003A68CF">
        <w:t xml:space="preserve">ing ropes to a length appropriate to the depth and strength of the tide </w:t>
      </w:r>
      <w:r w:rsidR="00EB0490" w:rsidRPr="003A68CF">
        <w:t xml:space="preserve">at the site </w:t>
      </w:r>
      <w:r w:rsidR="003A3EFD" w:rsidRPr="003A68CF">
        <w:t>being worked</w:t>
      </w:r>
      <w:r w:rsidR="00743A23" w:rsidRPr="003A68CF">
        <w:t>;</w:t>
      </w:r>
      <w:r w:rsidR="004B336C" w:rsidRPr="003A68CF">
        <w:t xml:space="preserve"> regularly checking pots</w:t>
      </w:r>
      <w:r w:rsidR="00743A23" w:rsidRPr="003A68CF">
        <w:t>;</w:t>
      </w:r>
      <w:r w:rsidR="004B336C" w:rsidRPr="003A68CF">
        <w:t xml:space="preserve"> and not </w:t>
      </w:r>
      <w:r w:rsidR="000B5321" w:rsidRPr="003A68CF">
        <w:t>leaving pots</w:t>
      </w:r>
      <w:r w:rsidR="004B336C" w:rsidRPr="003A68CF">
        <w:t xml:space="preserve"> in the water for prolonged periods.</w:t>
      </w:r>
      <w:r w:rsidR="00E13C8A" w:rsidRPr="003A68CF">
        <w:t xml:space="preserve"> </w:t>
      </w:r>
      <w:r w:rsidR="00AA48AA" w:rsidRPr="003A68CF">
        <w:t>The code also details reporting procedures</w:t>
      </w:r>
      <w:r w:rsidR="00C21D0B" w:rsidRPr="003A68CF">
        <w:t xml:space="preserve"> for </w:t>
      </w:r>
      <w:r w:rsidR="00F25F55" w:rsidRPr="003A68CF">
        <w:t>interactions with wh</w:t>
      </w:r>
      <w:r w:rsidR="00C25841" w:rsidRPr="003A68CF">
        <w:t xml:space="preserve">ales. </w:t>
      </w:r>
      <w:r w:rsidR="00373208" w:rsidRPr="003A68CF">
        <w:t>Neither t</w:t>
      </w:r>
      <w:r w:rsidR="00AC3171" w:rsidRPr="003A68CF">
        <w:t xml:space="preserve">he </w:t>
      </w:r>
      <w:r w:rsidR="00374E7D" w:rsidRPr="003A68CF">
        <w:t>effectiveness of the measures outlined in the CoP</w:t>
      </w:r>
      <w:r w:rsidR="00AC3171" w:rsidRPr="003A68CF">
        <w:t xml:space="preserve"> or the level of uptake by the industry has been </w:t>
      </w:r>
      <w:r w:rsidR="00F673C1" w:rsidRPr="003A68CF">
        <w:t>formally evaluated</w:t>
      </w:r>
      <w:r w:rsidR="006274B0" w:rsidRPr="003A68CF">
        <w:t xml:space="preserve">, but </w:t>
      </w:r>
      <w:r w:rsidR="005B3E61" w:rsidRPr="003A68CF">
        <w:t xml:space="preserve">whale </w:t>
      </w:r>
      <w:r w:rsidR="00F673C1" w:rsidRPr="003A68CF">
        <w:t xml:space="preserve">entanglements have continued to occur </w:t>
      </w:r>
      <w:r w:rsidR="007904F1" w:rsidRPr="003A68CF">
        <w:t>during the</w:t>
      </w:r>
      <w:r w:rsidR="009A0B24" w:rsidRPr="003A68CF">
        <w:t xml:space="preserve"> </w:t>
      </w:r>
      <w:r w:rsidR="00875DFA" w:rsidRPr="003A68CF">
        <w:t>decade that the</w:t>
      </w:r>
      <w:r w:rsidR="00684A0E" w:rsidRPr="003A68CF">
        <w:t xml:space="preserve"> </w:t>
      </w:r>
      <w:r w:rsidR="00F673C1" w:rsidRPr="003A68CF">
        <w:t>CoP has been in place.</w:t>
      </w:r>
      <w:r w:rsidR="00163A38" w:rsidRPr="003A68CF">
        <w:t xml:space="preserve"> </w:t>
      </w:r>
      <w:r w:rsidR="00775E18" w:rsidRPr="003A68CF">
        <w:t xml:space="preserve"> </w:t>
      </w:r>
    </w:p>
    <w:p w14:paraId="68F7ECC7" w14:textId="77777777" w:rsidR="006D56A0" w:rsidRDefault="006D56A0" w:rsidP="006D56A0">
      <w:pPr>
        <w:pStyle w:val="Caption-Figure"/>
      </w:pPr>
    </w:p>
    <w:p w14:paraId="0A437B04" w14:textId="77777777" w:rsidR="006D56A0" w:rsidRDefault="006D56A0" w:rsidP="006D56A0">
      <w:r>
        <w:rPr>
          <w:noProof/>
          <w:color w:val="2B579A"/>
          <w:shd w:val="clear" w:color="auto" w:fill="E6E6E6"/>
        </w:rPr>
        <w:drawing>
          <wp:inline distT="0" distB="0" distL="0" distR="0" wp14:anchorId="7D213115" wp14:editId="7D64FFDE">
            <wp:extent cx="3695700" cy="2234904"/>
            <wp:effectExtent l="0" t="0" r="0" b="0"/>
            <wp:docPr id="239" name="Picture 239">
              <a:extLst xmlns:a="http://schemas.openxmlformats.org/drawingml/2006/main">
                <a:ext uri="{FF2B5EF4-FFF2-40B4-BE49-F238E27FC236}">
                  <a16:creationId xmlns:a16="http://schemas.microsoft.com/office/drawing/2014/main" id="{4AD585B4-D9EA-42A9-BBA2-626D11E5C34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1">
                      <a:extLst>
                        <a:ext uri="{FF2B5EF4-FFF2-40B4-BE49-F238E27FC236}">
                          <a16:creationId xmlns:a16="http://schemas.microsoft.com/office/drawing/2014/main" id="{4AD585B4-D9EA-42A9-BBA2-626D11E5C34A}"/>
                        </a:ext>
                      </a:extLst>
                    </pic:cNvPr>
                    <pic:cNvPicPr>
                      <a:picLocks noChangeAspect="1"/>
                    </pic:cNvPicPr>
                  </pic:nvPicPr>
                  <pic:blipFill>
                    <a:blip r:embed="rId57" cstate="print">
                      <a:extLst>
                        <a:ext uri="{28A0092B-C50C-407E-A947-70E740481C1C}">
                          <a14:useLocalDpi xmlns:a14="http://schemas.microsoft.com/office/drawing/2010/main" val="0"/>
                        </a:ext>
                      </a:extLst>
                    </a:blip>
                    <a:stretch>
                      <a:fillRect/>
                    </a:stretch>
                  </pic:blipFill>
                  <pic:spPr>
                    <a:xfrm>
                      <a:off x="0" y="0"/>
                      <a:ext cx="3707793" cy="2242217"/>
                    </a:xfrm>
                    <a:prstGeom prst="rect">
                      <a:avLst/>
                    </a:prstGeom>
                  </pic:spPr>
                </pic:pic>
              </a:graphicData>
            </a:graphic>
          </wp:inline>
        </w:drawing>
      </w:r>
    </w:p>
    <w:p w14:paraId="6EB341D4" w14:textId="5BE97BEB" w:rsidR="004F64CF" w:rsidRDefault="006D56A0" w:rsidP="006D56A0">
      <w:pPr>
        <w:pStyle w:val="Caption-Figure"/>
      </w:pPr>
      <w:bookmarkStart w:id="42" w:name="_Toc126590235"/>
      <w:bookmarkStart w:id="43" w:name="_Toc138068803"/>
      <w:r w:rsidRPr="00963C96">
        <w:t xml:space="preserve">Figure </w:t>
      </w:r>
      <w:r>
        <w:t>4.</w:t>
      </w:r>
      <w:r w:rsidRPr="00963C96">
        <w:t xml:space="preserve"> Southern Right Whale (</w:t>
      </w:r>
      <w:r w:rsidR="004F64CF">
        <w:t xml:space="preserve">nicknamed </w:t>
      </w:r>
      <w:r w:rsidRPr="00963C96">
        <w:t>‘Tangles’) caught in rock lobster fishing gear near Portland in August 2018</w:t>
      </w:r>
      <w:bookmarkEnd w:id="42"/>
      <w:r>
        <w:t xml:space="preserve">.This whale was successfully disentangled on 12 August 2018 after a </w:t>
      </w:r>
      <w:r w:rsidR="004F64CF">
        <w:t>four</w:t>
      </w:r>
      <w:r>
        <w:t>-day emergency operation.</w:t>
      </w:r>
      <w:bookmarkEnd w:id="43"/>
      <w:r>
        <w:t xml:space="preserve"> </w:t>
      </w:r>
    </w:p>
    <w:p w14:paraId="59D3116F" w14:textId="2EAE45A9" w:rsidR="006D56A0" w:rsidRPr="00243764" w:rsidRDefault="006D56A0" w:rsidP="0005542B">
      <w:pPr>
        <w:pStyle w:val="CommentText"/>
      </w:pPr>
      <w:r w:rsidRPr="00FB563B">
        <w:t xml:space="preserve">Photo Credit: Bob McPherson </w:t>
      </w:r>
    </w:p>
    <w:p w14:paraId="5DFDC75C" w14:textId="793125B5" w:rsidR="006D56A0" w:rsidRDefault="006D56A0" w:rsidP="00E068BD">
      <w:pPr>
        <w:pStyle w:val="Heading2-Numbered"/>
      </w:pPr>
      <w:bookmarkStart w:id="44" w:name="_Toc135301726"/>
      <w:bookmarkStart w:id="45" w:name="_Toc127279902"/>
      <w:bookmarkStart w:id="46" w:name="_Toc138068825"/>
      <w:bookmarkEnd w:id="44"/>
      <w:r>
        <w:t xml:space="preserve">Vessel </w:t>
      </w:r>
      <w:r w:rsidR="0077507C">
        <w:t>strike</w:t>
      </w:r>
      <w:bookmarkEnd w:id="45"/>
      <w:bookmarkEnd w:id="46"/>
    </w:p>
    <w:p w14:paraId="0C0230E8" w14:textId="37BC0529" w:rsidR="006D56A0" w:rsidRPr="009E28FC" w:rsidRDefault="006D56A0" w:rsidP="0005542B">
      <w:pPr>
        <w:rPr>
          <w:rFonts w:ascii="CandidaPro-Roman" w:eastAsia="CandidaPro-Roman" w:hAnsi="Times New Roman" w:cs="CandidaPro-Roman"/>
          <w:color w:val="1B1C20"/>
          <w:sz w:val="19"/>
          <w:szCs w:val="19"/>
          <w:lang w:eastAsia="en-AU"/>
        </w:rPr>
      </w:pPr>
      <w:r w:rsidRPr="00243A4B">
        <w:t xml:space="preserve">Vessel </w:t>
      </w:r>
      <w:r>
        <w:t>s</w:t>
      </w:r>
      <w:r w:rsidRPr="00243A4B">
        <w:t xml:space="preserve">trike is </w:t>
      </w:r>
      <w:r>
        <w:t xml:space="preserve">recognised </w:t>
      </w:r>
      <w:r w:rsidRPr="00243A4B">
        <w:t xml:space="preserve">globally </w:t>
      </w:r>
      <w:r>
        <w:t xml:space="preserve">as a </w:t>
      </w:r>
      <w:r w:rsidRPr="00243A4B">
        <w:t xml:space="preserve">leading cause of direct human-induced </w:t>
      </w:r>
      <w:r>
        <w:t xml:space="preserve">whale </w:t>
      </w:r>
      <w:r w:rsidRPr="00243A4B">
        <w:t xml:space="preserve">mortalities </w:t>
      </w:r>
      <w:r w:rsidRPr="006D6B2B">
        <w:t>(Cates et al. 2017; Peel et al. 2018; Nelms et al. 2021). It is both an animal welfare issue and one that has the potential to threaten smaller vulnerable whale population</w:t>
      </w:r>
      <w:r>
        <w:t>s</w:t>
      </w:r>
      <w:r w:rsidRPr="006D6B2B">
        <w:t xml:space="preserve"> (Peel et al. 2018; Harcourt et al. 2019). Furthermore, it poses a risk to human safety, human fatalities have occurred in Australian waters as the result of whale-vessel collisions (Peel et al. 2018). The potential for vessel collision continues to increase with a global increase in maritime traffic</w:t>
      </w:r>
      <w:r>
        <w:t xml:space="preserve">, military </w:t>
      </w:r>
      <w:proofErr w:type="gramStart"/>
      <w:r>
        <w:t>shipping</w:t>
      </w:r>
      <w:proofErr w:type="gramEnd"/>
      <w:r w:rsidRPr="006D6B2B">
        <w:t xml:space="preserve"> and offshore industries (Cates et al. 2017; Peel et al. 2018</w:t>
      </w:r>
      <w:r w:rsidR="00D46CBC">
        <w:t xml:space="preserve">; </w:t>
      </w:r>
      <w:r w:rsidR="00D46CBC" w:rsidRPr="006D6B2B">
        <w:t>Nelms et al. 2021</w:t>
      </w:r>
      <w:r w:rsidRPr="006D6B2B">
        <w:t>).</w:t>
      </w:r>
      <w:r>
        <w:t xml:space="preserve"> The issue is of such concern that it prompted the </w:t>
      </w:r>
      <w:r w:rsidR="004F64CF">
        <w:t xml:space="preserve">International Whaling Commission to </w:t>
      </w:r>
      <w:r>
        <w:t>develop a strategic plan to reduce the threat of ship strikes on cetaceans (Cates et al. 2017). The plan highlights the importance of identifying and managing high risk areas</w:t>
      </w:r>
      <w:r w:rsidR="004F64CF">
        <w:t>,</w:t>
      </w:r>
      <w:r>
        <w:t xml:space="preserve"> where areas with high vessel </w:t>
      </w:r>
      <w:r>
        <w:lastRenderedPageBreak/>
        <w:t xml:space="preserve">traffic, such as shipping lanes and ports, overlap critical whale habitat used for feeding, </w:t>
      </w:r>
      <w:proofErr w:type="gramStart"/>
      <w:r>
        <w:t>breeding</w:t>
      </w:r>
      <w:proofErr w:type="gramEnd"/>
      <w:r>
        <w:t xml:space="preserve"> or migration. </w:t>
      </w:r>
    </w:p>
    <w:p w14:paraId="650E2E8E" w14:textId="3DCE9F4C" w:rsidR="006D56A0" w:rsidRPr="00E42114" w:rsidRDefault="006D56A0">
      <w:r w:rsidRPr="00F1106B">
        <w:t xml:space="preserve">Southern </w:t>
      </w:r>
      <w:r>
        <w:t>R</w:t>
      </w:r>
      <w:r w:rsidRPr="00F1106B">
        <w:t xml:space="preserve">ight </w:t>
      </w:r>
      <w:r>
        <w:t>W</w:t>
      </w:r>
      <w:r w:rsidRPr="00F1106B">
        <w:t>hales are particularly vulnerable to vessel strike</w:t>
      </w:r>
      <w:r>
        <w:t xml:space="preserve"> from recreational and commercial vessels </w:t>
      </w:r>
      <w:r w:rsidR="004F64CF">
        <w:t xml:space="preserve">because </w:t>
      </w:r>
      <w:r>
        <w:t>they spend much time close to shore</w:t>
      </w:r>
      <w:r w:rsidRPr="00F1106B">
        <w:t xml:space="preserve">, </w:t>
      </w:r>
      <w:r w:rsidR="002B5DD8">
        <w:t xml:space="preserve">during their calving period, </w:t>
      </w:r>
      <w:r w:rsidRPr="00F1106B">
        <w:t>often resting just below the surface</w:t>
      </w:r>
      <w:r w:rsidR="004F64CF">
        <w:t>—</w:t>
      </w:r>
      <w:r w:rsidRPr="00F1106B">
        <w:t>a behaviour known as logging</w:t>
      </w:r>
      <w:r>
        <w:t>. Their dark skin and lack of a dorsal fin also make them very difficult to see</w:t>
      </w:r>
      <w:r w:rsidRPr="00EE416C">
        <w:t>.</w:t>
      </w:r>
      <w:r>
        <w:t xml:space="preserve"> In Australia, Southern Right Whale distribution overlaps with major shipping areas (Peel et al. 2018)</w:t>
      </w:r>
      <w:r w:rsidR="004F64CF">
        <w:t>,</w:t>
      </w:r>
      <w:r>
        <w:t xml:space="preserve"> and it is not surprising that the timing of most vessel strike reports corresponds with the species’ winter breeding migration. There appears to have been a significant increase in Southern Right Whale ship strikes in the last decade. A review of historical vessel strike records (Peel et al. 2018) found 137 documented collisions in Australian waters between 1877 and 2015,</w:t>
      </w:r>
      <w:r w:rsidR="004F64CF">
        <w:t xml:space="preserve"> of which</w:t>
      </w:r>
      <w:r>
        <w:t xml:space="preserve"> 10 </w:t>
      </w:r>
      <w:r w:rsidR="004F64CF">
        <w:t>involved</w:t>
      </w:r>
      <w:r>
        <w:t xml:space="preserve"> Southern Right Whales (</w:t>
      </w:r>
      <w:r w:rsidRPr="00480372">
        <w:t>0.7 strikes per decade</w:t>
      </w:r>
      <w:r>
        <w:t xml:space="preserve">). Over the 10 years </w:t>
      </w:r>
      <w:r w:rsidR="00F222A3">
        <w:t>between</w:t>
      </w:r>
      <w:r>
        <w:t xml:space="preserve"> 2012 </w:t>
      </w:r>
      <w:r w:rsidR="0011692A">
        <w:t>and</w:t>
      </w:r>
      <w:r>
        <w:t xml:space="preserve"> 2021 there </w:t>
      </w:r>
      <w:r w:rsidR="0011692A">
        <w:t>were</w:t>
      </w:r>
      <w:r>
        <w:t xml:space="preserve"> 38 </w:t>
      </w:r>
      <w:r w:rsidRPr="0011431F">
        <w:t>reports</w:t>
      </w:r>
      <w:r>
        <w:t xml:space="preserve"> of whales being struck by vessels in Australian waters, which included four Southern Right Whales in </w:t>
      </w:r>
      <w:r w:rsidR="00E03485">
        <w:t>eastern</w:t>
      </w:r>
      <w:r>
        <w:t xml:space="preserve"> Australian (</w:t>
      </w:r>
      <w:r w:rsidR="008F198D" w:rsidRPr="006D6B2B">
        <w:t>Kemper et al. 2008</w:t>
      </w:r>
      <w:r w:rsidR="008F198D">
        <w:t xml:space="preserve">; </w:t>
      </w:r>
      <w:r w:rsidR="00873EF3">
        <w:t>IWC 2021</w:t>
      </w:r>
      <w:r w:rsidRPr="006D6B2B">
        <w:t>).</w:t>
      </w:r>
      <w:r>
        <w:t xml:space="preserve"> At least one of these incidents involved a </w:t>
      </w:r>
      <w:r w:rsidRPr="00D94234">
        <w:t>cow</w:t>
      </w:r>
      <w:r w:rsidR="006816F6">
        <w:t>–</w:t>
      </w:r>
      <w:r w:rsidRPr="00D94234">
        <w:t>calf pair</w:t>
      </w:r>
      <w:r>
        <w:t xml:space="preserve"> </w:t>
      </w:r>
      <w:r w:rsidRPr="00D94234">
        <w:t>struck by a ferry in Moreton Ba</w:t>
      </w:r>
      <w:r>
        <w:t>y in 2014</w:t>
      </w:r>
      <w:r w:rsidRPr="00D94234">
        <w:t xml:space="preserve"> (Lanyon and </w:t>
      </w:r>
      <w:proofErr w:type="spellStart"/>
      <w:r w:rsidRPr="00D94234">
        <w:t>Janetzki</w:t>
      </w:r>
      <w:proofErr w:type="spellEnd"/>
      <w:r w:rsidRPr="00D94234">
        <w:t>, 2016).</w:t>
      </w:r>
      <w:r w:rsidRPr="005D68C8">
        <w:t xml:space="preserve"> </w:t>
      </w:r>
      <w:r>
        <w:t xml:space="preserve"> </w:t>
      </w:r>
    </w:p>
    <w:p w14:paraId="541E9311" w14:textId="4EBC445F" w:rsidR="006D56A0" w:rsidRDefault="006D56A0" w:rsidP="0005542B">
      <w:r w:rsidRPr="006D6B2B">
        <w:t xml:space="preserve">There are few confirmed cases of vessel strikes </w:t>
      </w:r>
      <w:r w:rsidR="00BA1CBF">
        <w:t xml:space="preserve">on whales </w:t>
      </w:r>
      <w:r w:rsidRPr="006D6B2B">
        <w:t>in Victorian waters</w:t>
      </w:r>
      <w:r w:rsidR="00BA1CBF">
        <w:t xml:space="preserve">, </w:t>
      </w:r>
      <w:r w:rsidRPr="006D6B2B">
        <w:t>and none for Southern Right Whale</w:t>
      </w:r>
      <w:r w:rsidR="00873EF3">
        <w:t>s</w:t>
      </w:r>
      <w:r w:rsidRPr="006D6B2B">
        <w:t xml:space="preserve">, </w:t>
      </w:r>
      <w:r w:rsidR="00873EF3">
        <w:t>but</w:t>
      </w:r>
      <w:r w:rsidRPr="006D6B2B">
        <w:t xml:space="preserve"> it is likely that m</w:t>
      </w:r>
      <w:r w:rsidR="006454CA">
        <w:t>ost</w:t>
      </w:r>
      <w:r w:rsidRPr="006D6B2B">
        <w:t xml:space="preserve"> in</w:t>
      </w:r>
      <w:r w:rsidR="007F1A0C">
        <w:t>teractions</w:t>
      </w:r>
      <w:r w:rsidRPr="006D6B2B">
        <w:t xml:space="preserve"> go unreported and </w:t>
      </w:r>
      <w:r w:rsidR="00873EF3">
        <w:t>might</w:t>
      </w:r>
      <w:r w:rsidR="00873EF3" w:rsidRPr="006D6B2B">
        <w:t xml:space="preserve"> </w:t>
      </w:r>
      <w:r w:rsidRPr="006D6B2B">
        <w:t>not even be detected by larger vessels (Peel et al. 2018;</w:t>
      </w:r>
      <w:r>
        <w:t xml:space="preserve"> Ritter and </w:t>
      </w:r>
      <w:proofErr w:type="spellStart"/>
      <w:r>
        <w:t>Panigada</w:t>
      </w:r>
      <w:proofErr w:type="spellEnd"/>
      <w:r>
        <w:t xml:space="preserve"> 2019</w:t>
      </w:r>
      <w:r w:rsidRPr="007D1264">
        <w:t>).</w:t>
      </w:r>
      <w:r w:rsidRPr="00301086">
        <w:t xml:space="preserve"> </w:t>
      </w:r>
      <w:r>
        <w:t xml:space="preserve">Most of the data </w:t>
      </w:r>
      <w:r w:rsidR="00BA1CBF">
        <w:t xml:space="preserve">on </w:t>
      </w:r>
      <w:r>
        <w:t xml:space="preserve">cetacean vessel strikes comes via stranding incidents. In Victoria a whale stranding is classed as a wildlife emergency and is managed in accordance with the Victorian Cetacean Emergency Plan (VCEP). Between 1991 and 2019 there were </w:t>
      </w:r>
      <w:r w:rsidR="00873EF3">
        <w:t xml:space="preserve">14 </w:t>
      </w:r>
      <w:r w:rsidR="00BA1CBF">
        <w:t xml:space="preserve">fatal </w:t>
      </w:r>
      <w:r>
        <w:t>stranding</w:t>
      </w:r>
      <w:r w:rsidR="00BA1CBF">
        <w:t>s</w:t>
      </w:r>
      <w:r>
        <w:t xml:space="preserve"> </w:t>
      </w:r>
      <w:r w:rsidR="00BA1CBF">
        <w:t xml:space="preserve">(9 dolphins and 5 large whales) in which </w:t>
      </w:r>
      <w:r>
        <w:t xml:space="preserve">collision with a vessel was </w:t>
      </w:r>
      <w:r w:rsidR="00BA1CBF">
        <w:t xml:space="preserve">the </w:t>
      </w:r>
      <w:r>
        <w:t>suspected cause (</w:t>
      </w:r>
      <w:r w:rsidR="00CE4C6D">
        <w:t>DEECA, unpublished data</w:t>
      </w:r>
      <w:r>
        <w:t>). Often the exact cause of death and the type of vessel that might have caused the injury cannot be confirmed due the condition of the carcass</w:t>
      </w:r>
      <w:r w:rsidR="00BA1CBF">
        <w:t>, and</w:t>
      </w:r>
      <w:r>
        <w:t xml:space="preserve"> retrieval of the carcass for expert post-mortem examination is often not feasible. </w:t>
      </w:r>
    </w:p>
    <w:p w14:paraId="05F8711E" w14:textId="6A34ADD3" w:rsidR="006D56A0" w:rsidRPr="00DD2AA3" w:rsidRDefault="006D56A0" w:rsidP="0005542B">
      <w:r w:rsidRPr="00D9012E">
        <w:t xml:space="preserve">In Victoria there are several areas where Southern Right Whale distribution overlaps shipping lanes and high vessel traffic </w:t>
      </w:r>
      <w:r>
        <w:t>(</w:t>
      </w:r>
      <w:r w:rsidRPr="00DD2AA3">
        <w:t xml:space="preserve">Figure 5). There are four major commercial ports in Victoria (Melbourne, Geelong, </w:t>
      </w:r>
      <w:proofErr w:type="gramStart"/>
      <w:r w:rsidRPr="00DD2AA3">
        <w:t>Hastings</w:t>
      </w:r>
      <w:proofErr w:type="gramEnd"/>
      <w:r w:rsidRPr="00DD2AA3">
        <w:t xml:space="preserve"> and Portland)</w:t>
      </w:r>
      <w:r>
        <w:t>,</w:t>
      </w:r>
      <w:r w:rsidRPr="00DD2AA3">
        <w:t xml:space="preserve"> all within the </w:t>
      </w:r>
      <w:r w:rsidR="008A3488">
        <w:t xml:space="preserve">coastal </w:t>
      </w:r>
      <w:r w:rsidRPr="00DD2AA3">
        <w:t xml:space="preserve">distribution of the </w:t>
      </w:r>
      <w:r w:rsidR="00E03485">
        <w:t>eastern</w:t>
      </w:r>
      <w:r w:rsidRPr="00DD2AA3">
        <w:t xml:space="preserve"> Southern Right Whale </w:t>
      </w:r>
      <w:r>
        <w:t>p</w:t>
      </w:r>
      <w:r w:rsidRPr="00DD2AA3">
        <w:t>opulation. These ports play a significant role in Victoria’s economy and are the conduit for approximately $26 billion worth of exports (</w:t>
      </w:r>
      <w:hyperlink r:id="rId58" w:history="1">
        <w:r w:rsidRPr="00DD2AA3">
          <w:rPr>
            <w:rStyle w:val="Hyperlink"/>
          </w:rPr>
          <w:t>https://transport.vic.gov.au/ports-and-freight/commercial-ports</w:t>
        </w:r>
      </w:hyperlink>
      <w:r w:rsidRPr="00DD2AA3">
        <w:t xml:space="preserve">, accessed July 2022). </w:t>
      </w:r>
      <w:ins w:id="47" w:author="Kasey Stamation">
        <w:r w:rsidR="00A92334" w:rsidRPr="00DD2AA3">
          <w:fldChar w:fldCharType="begin"/>
        </w:r>
        <w:r w:rsidR="00A92334">
          <w:instrText xml:space="preserve"> HYPERLINK "https://transport.vic.gov.au/ports-and-freight/commercial-ports" </w:instrText>
        </w:r>
        <w:r w:rsidR="00A92334" w:rsidRPr="00DD2AA3">
          <w:rPr>
            <w:rStyle w:val="Hyperlink"/>
          </w:rPr>
          <w:fldChar w:fldCharType="separate"/>
        </w:r>
        <w:r w:rsidRPr="00DD2AA3">
          <w:rPr>
            <w:rStyle w:val="Hyperlink"/>
          </w:rPr>
          <w:t>https://transport.vic.gov.au/ports-and-freight/commercial-ports</w:t>
        </w:r>
        <w:r w:rsidR="00A92334" w:rsidRPr="00DD2AA3">
          <w:fldChar w:fldCharType="end"/>
        </w:r>
        <w:r w:rsidRPr="00DD2AA3">
          <w:t xml:space="preserve">, accessed July 2022). </w:t>
        </w:r>
      </w:ins>
      <w:r w:rsidRPr="00DD2AA3">
        <w:t>Vessel traffic is expected to continue to increase</w:t>
      </w:r>
      <w:r w:rsidR="00BA1CBF">
        <w:t>,</w:t>
      </w:r>
      <w:r w:rsidRPr="00DD2AA3">
        <w:t xml:space="preserve"> with freight volumes predicted to more than double over the </w:t>
      </w:r>
      <w:r w:rsidRPr="00DD2AA3">
        <w:rPr>
          <w:color w:val="2B579A"/>
          <w:shd w:val="clear" w:color="auto" w:fill="E6E6E6"/>
        </w:rPr>
        <w:t>n</w:t>
      </w:r>
      <w:r w:rsidRPr="00DD2AA3">
        <w:t>ext 30 years (</w:t>
      </w:r>
      <w:bookmarkStart w:id="48" w:name="_Hlk109038001"/>
      <w:r w:rsidRPr="00DD2AA3">
        <w:fldChar w:fldCharType="begin"/>
      </w:r>
      <w:r w:rsidRPr="00DD2AA3">
        <w:instrText xml:space="preserve"> HYPERLINK "https://transport.vic.gov.au/ports-and-freight/com</w:instrText>
      </w:r>
      <w:r w:rsidRPr="00DD2AA3">
        <w:rPr>
          <w:color w:val="2B579A"/>
          <w:shd w:val="clear" w:color="auto" w:fill="E6E6E6"/>
        </w:rPr>
        <w:instrText>m</w:instrText>
      </w:r>
      <w:r w:rsidRPr="00DD2AA3">
        <w:instrText xml:space="preserve">ercial-ports" </w:instrText>
      </w:r>
      <w:r w:rsidRPr="00DD2AA3">
        <w:rPr>
          <w:color w:val="2B579A"/>
          <w:shd w:val="clear" w:color="auto" w:fill="E6E6E6"/>
        </w:rPr>
        <w:fldChar w:fldCharType="separate"/>
      </w:r>
      <w:r w:rsidRPr="00DD2AA3">
        <w:rPr>
          <w:rStyle w:val="Hyperlink"/>
        </w:rPr>
        <w:t>https://transport.vic.gov.au/ports-and-freight/commercial-ports</w:t>
      </w:r>
      <w:r w:rsidRPr="00DD2AA3">
        <w:rPr>
          <w:color w:val="2B579A"/>
          <w:shd w:val="clear" w:color="auto" w:fill="E6E6E6"/>
        </w:rPr>
        <w:fldChar w:fldCharType="end"/>
      </w:r>
      <w:bookmarkEnd w:id="48"/>
      <w:r w:rsidRPr="00DD2AA3">
        <w:t xml:space="preserve">, accessed July 2022). </w:t>
      </w:r>
      <w:r w:rsidR="00BA1CBF">
        <w:t>R</w:t>
      </w:r>
      <w:r w:rsidRPr="00DD2AA3">
        <w:t xml:space="preserve">ecreational boating </w:t>
      </w:r>
      <w:r w:rsidR="00BA1CBF">
        <w:t xml:space="preserve">also </w:t>
      </w:r>
      <w:r w:rsidRPr="00DD2AA3">
        <w:t>continues to be a popular activity in Victoria</w:t>
      </w:r>
      <w:r w:rsidR="00BA1CBF">
        <w:t>,</w:t>
      </w:r>
      <w:r w:rsidRPr="00DD2AA3">
        <w:t xml:space="preserve"> with an estimated 696,000 adults participating in 6.6 million trips </w:t>
      </w:r>
      <w:r w:rsidR="00BA1CBF">
        <w:t xml:space="preserve">in </w:t>
      </w:r>
      <w:r w:rsidRPr="00DD2AA3">
        <w:t>Victoria</w:t>
      </w:r>
      <w:r w:rsidR="00BA1CBF">
        <w:t>n waters</w:t>
      </w:r>
      <w:r w:rsidRPr="00DD2AA3">
        <w:t xml:space="preserve"> in </w:t>
      </w:r>
      <w:r w:rsidR="00BA1CBF">
        <w:t xml:space="preserve">the </w:t>
      </w:r>
      <w:r w:rsidRPr="00DD2AA3">
        <w:t>2018</w:t>
      </w:r>
      <w:r w:rsidR="00BA1CBF">
        <w:t>–</w:t>
      </w:r>
      <w:r w:rsidRPr="00DD2AA3">
        <w:t xml:space="preserve">19 financial year (Ernst </w:t>
      </w:r>
      <w:r w:rsidR="00DE4CE7">
        <w:t>and</w:t>
      </w:r>
      <w:r w:rsidR="00BA1CBF" w:rsidRPr="00DD2AA3">
        <w:t xml:space="preserve"> </w:t>
      </w:r>
      <w:r w:rsidRPr="00DD2AA3">
        <w:t xml:space="preserve">Young 2020). </w:t>
      </w:r>
      <w:r>
        <w:t>T</w:t>
      </w:r>
      <w:r w:rsidRPr="00DD2AA3">
        <w:t xml:space="preserve">he coastal areas in the Port Phillip, </w:t>
      </w:r>
      <w:proofErr w:type="gramStart"/>
      <w:r w:rsidRPr="00DD2AA3">
        <w:t>South West</w:t>
      </w:r>
      <w:proofErr w:type="gramEnd"/>
      <w:r w:rsidRPr="00DD2AA3">
        <w:t xml:space="preserve"> and Gippsland </w:t>
      </w:r>
      <w:r w:rsidR="00BA1CBF">
        <w:t>r</w:t>
      </w:r>
      <w:r w:rsidRPr="00DD2AA3">
        <w:t>egions were the most popular. This report estimated that by 2037</w:t>
      </w:r>
      <w:r w:rsidR="00BA1CBF">
        <w:t>–</w:t>
      </w:r>
      <w:r w:rsidRPr="00DD2AA3">
        <w:t>38 there will be close to 950,000 recreational boaters making 8.7 million trips per year (Ernst and Young 2020).</w:t>
      </w:r>
    </w:p>
    <w:p w14:paraId="69666A7C" w14:textId="55DBC9B7" w:rsidR="006D56A0" w:rsidRPr="00DD2AA3" w:rsidRDefault="006D56A0" w:rsidP="0005542B">
      <w:r w:rsidRPr="00DD2AA3">
        <w:t xml:space="preserve">Marine mammal interactions with vessels in Victorian Waters are regulated under </w:t>
      </w:r>
      <w:r>
        <w:t>t</w:t>
      </w:r>
      <w:r w:rsidRPr="00DD2AA3">
        <w:t>he Wildlife (Marine Mammal) Regulations 2019 (</w:t>
      </w:r>
      <w:hyperlink r:id="rId59" w:history="1">
        <w:r w:rsidRPr="00B53449">
          <w:rPr>
            <w:rStyle w:val="Hyperlink"/>
          </w:rPr>
          <w:t>https://www.legislation.vic.gov.au/in-force/statutory-rules/wildlife-marine-mammals-regulations-2019/001</w:t>
        </w:r>
      </w:hyperlink>
      <w:r w:rsidRPr="00DD2AA3">
        <w:t>, accessed May 2022). The regulations state that boats must not approach within 100</w:t>
      </w:r>
      <w:r>
        <w:t xml:space="preserve"> </w:t>
      </w:r>
      <w:r w:rsidRPr="00DD2AA3">
        <w:t>m of a dolphin and 200</w:t>
      </w:r>
      <w:r>
        <w:t xml:space="preserve"> </w:t>
      </w:r>
      <w:r w:rsidRPr="00DD2AA3">
        <w:t>m of a whale. Jet</w:t>
      </w:r>
      <w:r w:rsidR="00E22DAC">
        <w:t>-</w:t>
      </w:r>
      <w:r w:rsidRPr="00DD2AA3">
        <w:t>skis are not permitted within 300</w:t>
      </w:r>
      <w:r>
        <w:t xml:space="preserve"> </w:t>
      </w:r>
      <w:r w:rsidRPr="00DD2AA3">
        <w:t xml:space="preserve">m of a whale or dolphin. There is also a vessel exclusion zone (specified in the regulations) at the Southern Right Whale </w:t>
      </w:r>
      <w:r w:rsidR="001B0246">
        <w:t>calving ground</w:t>
      </w:r>
      <w:r w:rsidRPr="00DD2AA3">
        <w:t xml:space="preserve"> </w:t>
      </w:r>
      <w:r w:rsidR="00E22DAC">
        <w:t xml:space="preserve">off </w:t>
      </w:r>
      <w:r w:rsidR="00E22DAC" w:rsidRPr="00DD2AA3">
        <w:t>Logans Beach</w:t>
      </w:r>
      <w:r w:rsidR="00E22DAC">
        <w:t xml:space="preserve">, </w:t>
      </w:r>
      <w:r w:rsidRPr="00DD2AA3">
        <w:t xml:space="preserve">near Warrnambool.  It is in effect from 1 June to 31 October each year and excludes all </w:t>
      </w:r>
      <w:r w:rsidR="00CE319A">
        <w:t xml:space="preserve">powered </w:t>
      </w:r>
      <w:r w:rsidRPr="00DD2AA3">
        <w:t>vessels from entering the area</w:t>
      </w:r>
      <w:r w:rsidR="00E22DAC">
        <w:t>, which</w:t>
      </w:r>
      <w:r w:rsidRPr="00DD2AA3">
        <w:t xml:space="preserve"> extends</w:t>
      </w:r>
      <w:r w:rsidR="00CE319A">
        <w:t xml:space="preserve"> appr</w:t>
      </w:r>
      <w:r w:rsidR="00030DCC">
        <w:t>oximately two nautical miles along the coast and out</w:t>
      </w:r>
      <w:r w:rsidRPr="00DD2AA3">
        <w:t xml:space="preserve"> to </w:t>
      </w:r>
      <w:r>
        <w:t>one</w:t>
      </w:r>
      <w:r w:rsidRPr="00DD2AA3">
        <w:t xml:space="preserve"> nautical mile offshore.</w:t>
      </w:r>
    </w:p>
    <w:p w14:paraId="190FF635" w14:textId="653E47A3" w:rsidR="006D56A0" w:rsidRDefault="006D56A0" w:rsidP="0005542B">
      <w:r>
        <w:t>The w</w:t>
      </w:r>
      <w:r w:rsidRPr="00D9012E">
        <w:t>aters around Portland</w:t>
      </w:r>
      <w:r w:rsidRPr="00471189">
        <w:t xml:space="preserve"> </w:t>
      </w:r>
      <w:r w:rsidRPr="00D9012E">
        <w:t xml:space="preserve">in </w:t>
      </w:r>
      <w:r>
        <w:t>south</w:t>
      </w:r>
      <w:r w:rsidR="00E22DAC">
        <w:t>-</w:t>
      </w:r>
      <w:r>
        <w:t>west</w:t>
      </w:r>
      <w:r w:rsidR="00E22DAC">
        <w:t>ern</w:t>
      </w:r>
      <w:r w:rsidRPr="00D9012E">
        <w:t xml:space="preserve"> Victoria </w:t>
      </w:r>
      <w:r>
        <w:t>(where there is high vessel traffic)</w:t>
      </w:r>
      <w:r w:rsidRPr="00D9012E">
        <w:t xml:space="preserve"> are of particular concern</w:t>
      </w:r>
      <w:r>
        <w:t>. This section of coastline is</w:t>
      </w:r>
      <w:r w:rsidRPr="00D9012E">
        <w:t xml:space="preserve"> </w:t>
      </w:r>
      <w:r>
        <w:t xml:space="preserve">mapped as a </w:t>
      </w:r>
      <w:r w:rsidR="008A4F32">
        <w:t>biologically important area</w:t>
      </w:r>
      <w:r>
        <w:t xml:space="preserve"> (BIA) </w:t>
      </w:r>
      <w:r w:rsidRPr="00D9012E">
        <w:t xml:space="preserve">for the </w:t>
      </w:r>
      <w:r w:rsidR="00E03485">
        <w:t>eastern</w:t>
      </w:r>
      <w:r w:rsidRPr="00D9012E">
        <w:t xml:space="preserve"> population (DCCEEW 202</w:t>
      </w:r>
      <w:r>
        <w:t>3</w:t>
      </w:r>
      <w:r w:rsidRPr="00D9012E">
        <w:t>)</w:t>
      </w:r>
      <w:r>
        <w:t>.</w:t>
      </w:r>
      <w:r w:rsidRPr="00D9012E">
        <w:t xml:space="preserve"> </w:t>
      </w:r>
      <w:r>
        <w:t xml:space="preserve">The consequences of vessel strike </w:t>
      </w:r>
      <w:r w:rsidR="008A4F32">
        <w:t xml:space="preserve">for </w:t>
      </w:r>
      <w:r>
        <w:t xml:space="preserve">the </w:t>
      </w:r>
      <w:r w:rsidR="00E03485">
        <w:t>eastern</w:t>
      </w:r>
      <w:r>
        <w:t xml:space="preserve"> Australian population </w:t>
      </w:r>
      <w:proofErr w:type="gramStart"/>
      <w:r>
        <w:t xml:space="preserve">are considered </w:t>
      </w:r>
      <w:r w:rsidR="008A4F32">
        <w:t>to be</w:t>
      </w:r>
      <w:proofErr w:type="gramEnd"/>
      <w:r w:rsidR="008A4F32">
        <w:t xml:space="preserve"> </w:t>
      </w:r>
      <w:r>
        <w:t>major</w:t>
      </w:r>
      <w:r w:rsidR="008A4F32">
        <w:t>,</w:t>
      </w:r>
      <w:r>
        <w:t xml:space="preserve"> given that even a low-level anthropogenic mortality has the potential to impede the recovery of such a small population (</w:t>
      </w:r>
      <w:r w:rsidRPr="000C5B07">
        <w:t>DCCEEW 202</w:t>
      </w:r>
      <w:r>
        <w:t>3).</w:t>
      </w:r>
    </w:p>
    <w:p w14:paraId="14651CF5" w14:textId="77777777" w:rsidR="006D56A0" w:rsidRDefault="006D56A0" w:rsidP="006D56A0">
      <w:pPr>
        <w:pStyle w:val="Caption-Figure"/>
      </w:pPr>
    </w:p>
    <w:p w14:paraId="0614A458" w14:textId="77777777" w:rsidR="006D56A0" w:rsidRDefault="006D56A0" w:rsidP="006D56A0">
      <w:r>
        <w:rPr>
          <w:noProof/>
          <w:color w:val="2B579A"/>
          <w:shd w:val="clear" w:color="auto" w:fill="E6E6E6"/>
        </w:rPr>
        <w:lastRenderedPageBreak/>
        <w:drawing>
          <wp:inline distT="0" distB="0" distL="0" distR="0" wp14:anchorId="26B8D0A0" wp14:editId="1B285009">
            <wp:extent cx="5306319" cy="3751601"/>
            <wp:effectExtent l="0" t="0" r="8890" b="127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pic:cNvPicPr/>
                  </pic:nvPicPr>
                  <pic:blipFill>
                    <a:blip r:embed="rId60"/>
                    <a:stretch>
                      <a:fillRect/>
                    </a:stretch>
                  </pic:blipFill>
                  <pic:spPr>
                    <a:xfrm>
                      <a:off x="0" y="0"/>
                      <a:ext cx="5306319" cy="3751601"/>
                    </a:xfrm>
                    <a:prstGeom prst="rect">
                      <a:avLst/>
                    </a:prstGeom>
                  </pic:spPr>
                </pic:pic>
              </a:graphicData>
            </a:graphic>
          </wp:inline>
        </w:drawing>
      </w:r>
    </w:p>
    <w:p w14:paraId="60F1866E" w14:textId="77777777" w:rsidR="006D56A0" w:rsidRDefault="006D56A0" w:rsidP="006D56A0">
      <w:pPr>
        <w:pStyle w:val="Caption-Figure"/>
      </w:pPr>
    </w:p>
    <w:p w14:paraId="2CBF0839" w14:textId="0E7E2E1A" w:rsidR="006D56A0" w:rsidRDefault="006D56A0" w:rsidP="006D56A0">
      <w:pPr>
        <w:pStyle w:val="Caption-Figure"/>
      </w:pPr>
      <w:bookmarkStart w:id="49" w:name="_Toc126590236"/>
      <w:bookmarkStart w:id="50" w:name="_Toc138068804"/>
      <w:r>
        <w:t>F</w:t>
      </w:r>
      <w:r w:rsidRPr="00A102C9">
        <w:t xml:space="preserve">igure 5. </w:t>
      </w:r>
      <w:r w:rsidR="00E22DAC">
        <w:t>V</w:t>
      </w:r>
      <w:r w:rsidRPr="00A102C9">
        <w:t>essel traffic for the month of August 2022 and all S</w:t>
      </w:r>
      <w:r>
        <w:t>outhern Right Whale c</w:t>
      </w:r>
      <w:r w:rsidRPr="00A102C9">
        <w:t>ow</w:t>
      </w:r>
      <w:r w:rsidR="00E22DAC">
        <w:t>–</w:t>
      </w:r>
      <w:r>
        <w:t>c</w:t>
      </w:r>
      <w:r w:rsidRPr="00A102C9">
        <w:t>alf pair sightings in Victoria.</w:t>
      </w:r>
      <w:bookmarkEnd w:id="49"/>
      <w:bookmarkEnd w:id="50"/>
      <w:r>
        <w:t xml:space="preserve"> </w:t>
      </w:r>
    </w:p>
    <w:p w14:paraId="3ECA4961" w14:textId="0D871C57" w:rsidR="006D56A0" w:rsidRDefault="006D56A0" w:rsidP="0005542B">
      <w:pPr>
        <w:pStyle w:val="CommentText"/>
      </w:pPr>
      <w:r w:rsidRPr="00A102C9">
        <w:t xml:space="preserve">Vessel traffic data sourced from AMSA Craft </w:t>
      </w:r>
      <w:r>
        <w:t>T</w:t>
      </w:r>
      <w:r w:rsidRPr="00A102C9">
        <w:t xml:space="preserve">racking </w:t>
      </w:r>
      <w:r>
        <w:t>S</w:t>
      </w:r>
      <w:r w:rsidRPr="00A102C9">
        <w:t xml:space="preserve">ystem records. </w:t>
      </w:r>
      <w:hyperlink r:id="rId61" w:history="1">
        <w:r w:rsidRPr="00A102C9">
          <w:t>Digital Data (amsa.gov.au)</w:t>
        </w:r>
      </w:hyperlink>
    </w:p>
    <w:p w14:paraId="21FF86D6" w14:textId="547E1151" w:rsidR="006D56A0" w:rsidRPr="00E068BD" w:rsidRDefault="00485FA5" w:rsidP="0005542B">
      <w:pPr>
        <w:pStyle w:val="Heading2-Numbered"/>
      </w:pPr>
      <w:bookmarkStart w:id="51" w:name="_Toc138068826"/>
      <w:r>
        <w:t>Anthropogenic noise</w:t>
      </w:r>
      <w:bookmarkEnd w:id="51"/>
    </w:p>
    <w:p w14:paraId="62E4716B" w14:textId="72FA9F38" w:rsidR="006D56A0" w:rsidRDefault="006D56A0" w:rsidP="006D56A0">
      <w:r>
        <w:t>Baleen whales</w:t>
      </w:r>
      <w:r w:rsidRPr="009E74D5">
        <w:t xml:space="preserve"> are particularly sensitive to </w:t>
      </w:r>
      <w:r>
        <w:t>underwater noise, relying on producing and receiving sound for communication, navigation, and predator avoidance. Large baleen whales produce low</w:t>
      </w:r>
      <w:r w:rsidR="00345E57">
        <w:t>-</w:t>
      </w:r>
      <w:r>
        <w:t>frequency sounds designed to travel large distances (</w:t>
      </w:r>
      <w:proofErr w:type="gramStart"/>
      <w:r>
        <w:t>e.g.</w:t>
      </w:r>
      <w:proofErr w:type="gramEnd"/>
      <w:r>
        <w:t xml:space="preserve"> for long-range communication) or very soft low-amplitude sound intended for discrete short-range communication. For example, nursing female</w:t>
      </w:r>
      <w:r w:rsidR="00345E57">
        <w:t>s</w:t>
      </w:r>
      <w:r>
        <w:t xml:space="preserve"> frequently </w:t>
      </w:r>
      <w:r w:rsidR="00345E57">
        <w:t xml:space="preserve">use </w:t>
      </w:r>
      <w:r>
        <w:t xml:space="preserve">quiet calls, thought to be an acoustic crypsis strategy to minimise detection by predators or conspecifics (Nielsen et al. 2019, Parks et al. 2019; </w:t>
      </w:r>
      <w:proofErr w:type="spellStart"/>
      <w:r>
        <w:t>Zeh</w:t>
      </w:r>
      <w:proofErr w:type="spellEnd"/>
      <w:r>
        <w:t xml:space="preserve"> 2022). As marine environments become increasingly noisy (</w:t>
      </w:r>
      <w:proofErr w:type="spellStart"/>
      <w:r>
        <w:t>Erbe</w:t>
      </w:r>
      <w:proofErr w:type="spellEnd"/>
      <w:r>
        <w:t xml:space="preserve"> et al. 2019),</w:t>
      </w:r>
      <w:r w:rsidRPr="0024339D">
        <w:t xml:space="preserve"> </w:t>
      </w:r>
      <w:r>
        <w:t xml:space="preserve">concern is growing about </w:t>
      </w:r>
      <w:r w:rsidRPr="0024339D">
        <w:t>anthropogenic noise</w:t>
      </w:r>
      <w:r>
        <w:t xml:space="preserve"> interfering with important biological functions of baleen whales (</w:t>
      </w:r>
      <w:proofErr w:type="spellStart"/>
      <w:r>
        <w:t>Erbe</w:t>
      </w:r>
      <w:proofErr w:type="spellEnd"/>
      <w:r>
        <w:t xml:space="preserve"> et al. 2019). Effects such as auditory masking from anthropogenic sources, changes in species acoustic behaviour and individual stress responses have all been noted, although the biological significance of these effects is still unclear (Cunningham and Mountain 2014; </w:t>
      </w:r>
      <w:proofErr w:type="spellStart"/>
      <w:r>
        <w:t>Erbe</w:t>
      </w:r>
      <w:proofErr w:type="spellEnd"/>
      <w:r>
        <w:t xml:space="preserve"> et al. 2019; Marotte et al. 2022). There are several sources of anthropogenic noise within the </w:t>
      </w:r>
      <w:r w:rsidR="00345E57">
        <w:t xml:space="preserve">range </w:t>
      </w:r>
      <w:r>
        <w:t xml:space="preserve">of the </w:t>
      </w:r>
      <w:r w:rsidR="00E03485">
        <w:t>eastern</w:t>
      </w:r>
      <w:r>
        <w:t xml:space="preserve"> Australian Southern Right Whale population</w:t>
      </w:r>
      <w:r w:rsidRPr="000A71C7">
        <w:t xml:space="preserve"> </w:t>
      </w:r>
      <w:r>
        <w:t xml:space="preserve">and within </w:t>
      </w:r>
      <w:r w:rsidRPr="005678B1">
        <w:t>BIAs (DCCEEW 2023). These include impulsive noise from industry</w:t>
      </w:r>
      <w:r>
        <w:t xml:space="preserve"> </w:t>
      </w:r>
      <w:r w:rsidR="00345E57">
        <w:t>(</w:t>
      </w:r>
      <w:r>
        <w:t>such as pile driving, dredging,</w:t>
      </w:r>
      <w:r w:rsidR="00345E57">
        <w:t xml:space="preserve"> and</w:t>
      </w:r>
      <w:r>
        <w:t xml:space="preserve"> seismic airgun surveys</w:t>
      </w:r>
      <w:r w:rsidR="00345E57">
        <w:t xml:space="preserve">) </w:t>
      </w:r>
      <w:r>
        <w:t xml:space="preserve">and non-impulsive sources such as vessels, wind farms and gas wells. Sound produced from all these sources are known to overlap the hearing of right whales (Marotte et al. 2022). However, data on noise levels in critical coastal habitat and offshore migratory corridors of the </w:t>
      </w:r>
      <w:r w:rsidR="00E03485">
        <w:t>eastern</w:t>
      </w:r>
      <w:r>
        <w:t xml:space="preserve"> Australian Southern Right Whale population is lacking.</w:t>
      </w:r>
    </w:p>
    <w:p w14:paraId="70E0001E" w14:textId="07F0F8E5" w:rsidR="006D56A0" w:rsidRDefault="006D56A0" w:rsidP="006D56A0">
      <w:r w:rsidRPr="00551E6E">
        <w:t>Shipping noise is a dominant source of anthropogenic noise</w:t>
      </w:r>
      <w:r>
        <w:t xml:space="preserve"> in</w:t>
      </w:r>
      <w:r w:rsidRPr="00551E6E">
        <w:t xml:space="preserve"> </w:t>
      </w:r>
      <w:r>
        <w:t>ocean environments</w:t>
      </w:r>
      <w:r w:rsidR="00985DC9">
        <w:t>,</w:t>
      </w:r>
      <w:r>
        <w:t xml:space="preserve"> and marine traffic continues to increase </w:t>
      </w:r>
      <w:r w:rsidRPr="00551E6E">
        <w:t>(</w:t>
      </w:r>
      <w:r w:rsidRPr="004B3E58">
        <w:t xml:space="preserve">Madsen </w:t>
      </w:r>
      <w:r w:rsidR="00BB3027" w:rsidRPr="004B3E58">
        <w:t xml:space="preserve">et al. </w:t>
      </w:r>
      <w:r w:rsidRPr="004B3E58">
        <w:t>2006</w:t>
      </w:r>
      <w:r w:rsidR="00094F58">
        <w:t xml:space="preserve">; </w:t>
      </w:r>
      <w:proofErr w:type="spellStart"/>
      <w:r w:rsidR="00094F58" w:rsidRPr="00551E6E">
        <w:t>Erbe</w:t>
      </w:r>
      <w:proofErr w:type="spellEnd"/>
      <w:r w:rsidR="00094F58" w:rsidRPr="00551E6E">
        <w:t xml:space="preserve"> 2019</w:t>
      </w:r>
      <w:r w:rsidRPr="00551E6E">
        <w:t xml:space="preserve">). </w:t>
      </w:r>
      <w:r>
        <w:t>Despite this, consistent, and accurate measurements of noise from commercial vessels is lacking globally (</w:t>
      </w:r>
      <w:proofErr w:type="spellStart"/>
      <w:r>
        <w:t>Erbe</w:t>
      </w:r>
      <w:proofErr w:type="spellEnd"/>
      <w:r>
        <w:t xml:space="preserve"> et al. 2019; Marotte et al. 2022). Studies have shown, however, that that l</w:t>
      </w:r>
      <w:r w:rsidRPr="00551E6E">
        <w:t>ow frequency noise from large ships (20</w:t>
      </w:r>
      <w:r w:rsidR="00985DC9">
        <w:t>–</w:t>
      </w:r>
      <w:r w:rsidRPr="00551E6E">
        <w:t>200 H</w:t>
      </w:r>
      <w:r>
        <w:t>z</w:t>
      </w:r>
      <w:r w:rsidRPr="00551E6E">
        <w:t>) overlaps acoustic signals used by right whales (</w:t>
      </w:r>
      <w:r w:rsidRPr="00B9275C">
        <w:t>Hatch et al. 2012</w:t>
      </w:r>
      <w:r w:rsidRPr="00551E6E">
        <w:t>)</w:t>
      </w:r>
      <w:r>
        <w:t xml:space="preserve">. </w:t>
      </w:r>
      <w:r w:rsidR="00535BC2">
        <w:t>Although</w:t>
      </w:r>
      <w:r>
        <w:t xml:space="preserve"> there is limited data available on noise levels and </w:t>
      </w:r>
      <w:r w:rsidR="00535BC2">
        <w:t xml:space="preserve">their </w:t>
      </w:r>
      <w:r>
        <w:t xml:space="preserve">impacts on cetaceans in Australian waters, recent modelling has flagged the south-eastern seaboard of Victoria and New South Wales as areas of high shipping noise, above </w:t>
      </w:r>
      <w:r w:rsidRPr="007A6080">
        <w:t>natural noise</w:t>
      </w:r>
      <w:r w:rsidR="007A6080">
        <w:t xml:space="preserve"> levels</w:t>
      </w:r>
      <w:r>
        <w:t xml:space="preserve"> (Peel et al. 2021). </w:t>
      </w:r>
    </w:p>
    <w:p w14:paraId="5C716E77" w14:textId="1FF1A16F" w:rsidR="006D56A0" w:rsidRDefault="006D56A0" w:rsidP="006D56A0">
      <w:r w:rsidRPr="00526501">
        <w:lastRenderedPageBreak/>
        <w:t xml:space="preserve">Most of our understanding of the effects of shipping noise on right whales comes from studies of </w:t>
      </w:r>
      <w:r>
        <w:t>North Atlantic Right Whale</w:t>
      </w:r>
      <w:r w:rsidR="00535BC2">
        <w:t>s</w:t>
      </w:r>
      <w:r w:rsidRPr="00526501">
        <w:t>.</w:t>
      </w:r>
      <w:r>
        <w:t xml:space="preserve"> A</w:t>
      </w:r>
      <w:r w:rsidRPr="00551E6E">
        <w:t>larmingly</w:t>
      </w:r>
      <w:r>
        <w:t>,</w:t>
      </w:r>
      <w:r w:rsidRPr="00551E6E">
        <w:t xml:space="preserve"> </w:t>
      </w:r>
      <w:r>
        <w:t>this species</w:t>
      </w:r>
      <w:r w:rsidRPr="00551E6E">
        <w:t xml:space="preserve"> ha</w:t>
      </w:r>
      <w:r>
        <w:t>s</w:t>
      </w:r>
      <w:r w:rsidRPr="00551E6E">
        <w:t xml:space="preserve"> shown no behavioural response to </w:t>
      </w:r>
      <w:r>
        <w:t xml:space="preserve">approaching </w:t>
      </w:r>
      <w:r w:rsidRPr="00551E6E">
        <w:t xml:space="preserve">ship noises in areas where </w:t>
      </w:r>
      <w:r>
        <w:t>vessel</w:t>
      </w:r>
      <w:r w:rsidRPr="00551E6E">
        <w:t xml:space="preserve"> strike is prevalent (</w:t>
      </w:r>
      <w:proofErr w:type="spellStart"/>
      <w:r w:rsidRPr="006E068A">
        <w:t>Nowacek</w:t>
      </w:r>
      <w:proofErr w:type="spellEnd"/>
      <w:r w:rsidRPr="006E068A">
        <w:t xml:space="preserve"> et al. 2004),</w:t>
      </w:r>
      <w:r>
        <w:t xml:space="preserve"> although hormone levels in </w:t>
      </w:r>
      <w:r w:rsidRPr="00551E6E">
        <w:t>faecal samples</w:t>
      </w:r>
      <w:r>
        <w:t xml:space="preserve"> </w:t>
      </w:r>
      <w:r w:rsidRPr="00551E6E">
        <w:t>reveal that noise from large vessels may increase stress level</w:t>
      </w:r>
      <w:r>
        <w:t xml:space="preserve">s in North Atlantic Right Whales </w:t>
      </w:r>
      <w:r w:rsidRPr="00551E6E">
        <w:t xml:space="preserve">(Rolland et al. </w:t>
      </w:r>
      <w:r w:rsidRPr="0015119D">
        <w:t>2012</w:t>
      </w:r>
      <w:r w:rsidRPr="00551E6E">
        <w:t xml:space="preserve">). </w:t>
      </w:r>
      <w:r>
        <w:t xml:space="preserve">Some important communication calls in right whales (i.e., upcalls and gunshot calls which may serve socialisation and threat functions) are particularly susceptible to masking by shipping noise (Cunningham and Mountain 2014; </w:t>
      </w:r>
      <w:proofErr w:type="spellStart"/>
      <w:r>
        <w:t>Tenessen</w:t>
      </w:r>
      <w:proofErr w:type="spellEnd"/>
      <w:r>
        <w:t xml:space="preserve"> and Parks 2016). In response, North Atlantic Right Whales have shown shifts in vocalisation frequency and duration, producing louder upcalls </w:t>
      </w:r>
      <w:proofErr w:type="gramStart"/>
      <w:r>
        <w:t>in order to</w:t>
      </w:r>
      <w:proofErr w:type="gramEnd"/>
      <w:r>
        <w:t xml:space="preserve"> maintain communication with conspecifics </w:t>
      </w:r>
      <w:r w:rsidRPr="00426442">
        <w:t xml:space="preserve">(Parks et al. </w:t>
      </w:r>
      <w:r w:rsidRPr="00F86459">
        <w:t>201</w:t>
      </w:r>
      <w:r w:rsidR="00F86459" w:rsidRPr="00F86459">
        <w:t>1</w:t>
      </w:r>
      <w:r w:rsidRPr="00426442">
        <w:t>)</w:t>
      </w:r>
      <w:r>
        <w:t>.</w:t>
      </w:r>
    </w:p>
    <w:p w14:paraId="06A7B6E8" w14:textId="12B4E421" w:rsidR="006D56A0" w:rsidRDefault="006D56A0">
      <w:r w:rsidRPr="00B3720E">
        <w:t>In coastal habitats</w:t>
      </w:r>
      <w:r w:rsidR="00535BC2" w:rsidRPr="00B3720E">
        <w:t>,</w:t>
      </w:r>
      <w:r w:rsidRPr="00B3720E">
        <w:t xml:space="preserve"> </w:t>
      </w:r>
      <w:r w:rsidR="005D0985" w:rsidRPr="00B3720E">
        <w:t xml:space="preserve">both </w:t>
      </w:r>
      <w:r w:rsidRPr="00B3720E">
        <w:t xml:space="preserve">recreational and commercial vessels contribute to the soundscape. The effects would vary depending on the number of vessels, existing ambient noise levels and the acoustic properties of the habitat. There have been no studies of the effect of vessel noise in important coastal habitat of Southern Right Whales in </w:t>
      </w:r>
      <w:r w:rsidR="00E03485" w:rsidRPr="00B3720E">
        <w:t>eastern</w:t>
      </w:r>
      <w:r w:rsidRPr="00B3720E">
        <w:t xml:space="preserve"> Australia</w:t>
      </w:r>
      <w:r w:rsidR="00B96617" w:rsidRPr="00B3720E">
        <w:t>. However</w:t>
      </w:r>
      <w:r w:rsidR="00634EB5" w:rsidRPr="00B3720E">
        <w:t>,</w:t>
      </w:r>
      <w:r w:rsidR="00B96617" w:rsidRPr="00B3720E">
        <w:t xml:space="preserve"> a recent study in </w:t>
      </w:r>
      <w:r w:rsidR="001B7ADD" w:rsidRPr="00B3720E">
        <w:t>Encounter Bay, S</w:t>
      </w:r>
      <w:r w:rsidR="00A97466" w:rsidRPr="00B3720E">
        <w:t>outh Australia</w:t>
      </w:r>
      <w:r w:rsidR="00940446" w:rsidRPr="00B3720E">
        <w:t>,</w:t>
      </w:r>
      <w:r w:rsidR="001B7ADD" w:rsidRPr="00B3720E">
        <w:t xml:space="preserve"> </w:t>
      </w:r>
      <w:r w:rsidR="00F1233F" w:rsidRPr="00B3720E">
        <w:t xml:space="preserve">reported </w:t>
      </w:r>
      <w:r w:rsidR="0059647A" w:rsidRPr="00B3720E">
        <w:t xml:space="preserve">a reduction in resting </w:t>
      </w:r>
      <w:r w:rsidR="00F1233F" w:rsidRPr="00B3720E">
        <w:t xml:space="preserve">of cow-calf pairs </w:t>
      </w:r>
      <w:r w:rsidR="0059647A" w:rsidRPr="00B3720E">
        <w:t>after vessel</w:t>
      </w:r>
      <w:r w:rsidR="00F1233F" w:rsidRPr="00B3720E">
        <w:t xml:space="preserve"> approaches (</w:t>
      </w:r>
      <w:proofErr w:type="spellStart"/>
      <w:r w:rsidR="00F1233F" w:rsidRPr="00B3720E">
        <w:t>Sprogis</w:t>
      </w:r>
      <w:proofErr w:type="spellEnd"/>
      <w:r w:rsidR="00F1233F" w:rsidRPr="00B3720E">
        <w:t xml:space="preserve"> et al. 202</w:t>
      </w:r>
      <w:r w:rsidR="004358C4">
        <w:t>3</w:t>
      </w:r>
      <w:r w:rsidR="00F1233F" w:rsidRPr="00B3720E">
        <w:t>)</w:t>
      </w:r>
      <w:r w:rsidR="001C548C" w:rsidRPr="00B3720E">
        <w:t>. The authors</w:t>
      </w:r>
      <w:r w:rsidR="00F1233F" w:rsidRPr="00B3720E">
        <w:t xml:space="preserve"> </w:t>
      </w:r>
      <w:r w:rsidR="001C548C" w:rsidRPr="00B3720E">
        <w:t>hypothesised</w:t>
      </w:r>
      <w:r w:rsidR="00F1233F" w:rsidRPr="00B3720E">
        <w:t xml:space="preserve"> </w:t>
      </w:r>
      <w:r w:rsidR="001C548C" w:rsidRPr="00B3720E">
        <w:t xml:space="preserve">that the </w:t>
      </w:r>
      <w:r w:rsidR="00F1233F" w:rsidRPr="00B3720E">
        <w:t>increase in vessel speed when departing</w:t>
      </w:r>
      <w:r w:rsidR="00326006" w:rsidRPr="00B3720E">
        <w:t xml:space="preserve"> (and consequent increase in noise) may have </w:t>
      </w:r>
      <w:r w:rsidR="007849A3" w:rsidRPr="00B3720E">
        <w:t xml:space="preserve">disrupted resting in </w:t>
      </w:r>
      <w:r w:rsidR="00840AF8" w:rsidRPr="00B3720E">
        <w:t xml:space="preserve">these </w:t>
      </w:r>
      <w:r w:rsidR="007849A3" w:rsidRPr="00B3720E">
        <w:t>cow-calf pairs</w:t>
      </w:r>
      <w:r w:rsidR="0014535C" w:rsidRPr="00B3720E">
        <w:t xml:space="preserve">. </w:t>
      </w:r>
      <w:r w:rsidR="00F1233F" w:rsidRPr="00B3720E">
        <w:t xml:space="preserve"> </w:t>
      </w:r>
      <w:r w:rsidR="00682B20" w:rsidRPr="00B3720E">
        <w:t xml:space="preserve">Noise levels may </w:t>
      </w:r>
      <w:r w:rsidR="00634EB5" w:rsidRPr="00B3720E">
        <w:t xml:space="preserve">also </w:t>
      </w:r>
      <w:r w:rsidR="00840AF8" w:rsidRPr="00B3720E">
        <w:t>affect</w:t>
      </w:r>
      <w:r w:rsidR="00682B20" w:rsidRPr="00B3720E">
        <w:t xml:space="preserve"> other important behaviours</w:t>
      </w:r>
      <w:r w:rsidR="00840AF8" w:rsidRPr="00B3720E">
        <w:t xml:space="preserve"> in cow-calf pairs</w:t>
      </w:r>
      <w:r w:rsidR="00634EB5" w:rsidRPr="00B3720E">
        <w:t xml:space="preserve">. </w:t>
      </w:r>
      <w:r w:rsidRPr="00B3720E">
        <w:t xml:space="preserve">Southern Right Whale mothers </w:t>
      </w:r>
      <w:r w:rsidR="00535BC2" w:rsidRPr="00B3720E">
        <w:t xml:space="preserve">communicate with their calves using </w:t>
      </w:r>
      <w:r w:rsidRPr="00B3720E">
        <w:t>use quiet calls</w:t>
      </w:r>
      <w:r w:rsidR="00535BC2" w:rsidRPr="00B3720E">
        <w:t>,</w:t>
      </w:r>
      <w:r w:rsidRPr="00B3720E">
        <w:t xml:space="preserve"> which likely play an important survival function (Nielsen et al. 2019, Parks et al. 2019; </w:t>
      </w:r>
      <w:proofErr w:type="spellStart"/>
      <w:r w:rsidRPr="00B3720E">
        <w:t>Zeh</w:t>
      </w:r>
      <w:proofErr w:type="spellEnd"/>
      <w:r w:rsidRPr="00B3720E">
        <w:t xml:space="preserve"> 2022).</w:t>
      </w:r>
      <w:r w:rsidR="00535BC2" w:rsidRPr="00B3720E">
        <w:t xml:space="preserve"> Because v</w:t>
      </w:r>
      <w:r w:rsidRPr="00B3720E">
        <w:t xml:space="preserve">essels can impact the communication space of </w:t>
      </w:r>
      <w:r w:rsidR="00535BC2" w:rsidRPr="00B3720E">
        <w:t>cow–</w:t>
      </w:r>
      <w:r w:rsidRPr="00B3720E">
        <w:t>calf pairs (</w:t>
      </w:r>
      <w:proofErr w:type="spellStart"/>
      <w:r w:rsidRPr="00B3720E">
        <w:t>Tenessen</w:t>
      </w:r>
      <w:proofErr w:type="spellEnd"/>
      <w:r w:rsidRPr="00B3720E">
        <w:t xml:space="preserve"> and Parks 2016) further research on the impacts of vessel noise is needed.</w:t>
      </w:r>
      <w:r>
        <w:t xml:space="preserve"> </w:t>
      </w:r>
    </w:p>
    <w:p w14:paraId="5C37E3FC" w14:textId="03E85651" w:rsidR="006D56A0" w:rsidRDefault="00535BC2" w:rsidP="0005542B">
      <w:r>
        <w:t>O</w:t>
      </w:r>
      <w:r w:rsidR="006D56A0">
        <w:t xml:space="preserve">ffshore wind turbines </w:t>
      </w:r>
      <w:r>
        <w:t>also contribute</w:t>
      </w:r>
      <w:r w:rsidR="006D56A0">
        <w:t xml:space="preserve"> non-impulsive (and continuous) noise in the marine landscape. Offshore wind energy demand is growing quickly as the world looks for renewable energy alternatives. This has ignited concerns </w:t>
      </w:r>
      <w:r>
        <w:t xml:space="preserve">about </w:t>
      </w:r>
      <w:r w:rsidR="006D56A0">
        <w:t>the impacts of these developments on marine mammals. One of the largest offshore wind energy facilities in</w:t>
      </w:r>
      <w:r w:rsidR="007E76F7">
        <w:t xml:space="preserve"> the</w:t>
      </w:r>
      <w:r w:rsidR="006D56A0">
        <w:t xml:space="preserve"> USA is to be built in important migratory and feeding habitat of the critically endangered North Atlantic Right Whale</w:t>
      </w:r>
      <w:r w:rsidR="007E76F7">
        <w:t>,</w:t>
      </w:r>
      <w:r w:rsidR="006D56A0">
        <w:t xml:space="preserve"> </w:t>
      </w:r>
      <w:r w:rsidR="006D56A0" w:rsidRPr="000B54C5">
        <w:t xml:space="preserve">leading to a call for increased monitoring and </w:t>
      </w:r>
      <w:r w:rsidR="006D56A0">
        <w:t xml:space="preserve">the implementation of strategies to mitigate impacts </w:t>
      </w:r>
      <w:r w:rsidR="006D56A0" w:rsidRPr="007A6080">
        <w:t xml:space="preserve">(Quintana-Rizzo et al. 2021). </w:t>
      </w:r>
      <w:r w:rsidR="007E76F7" w:rsidRPr="007A6080">
        <w:t>Although</w:t>
      </w:r>
      <w:r w:rsidR="006D56A0">
        <w:t xml:space="preserve"> there are currently no wind energy facilities within the migratory range of the </w:t>
      </w:r>
      <w:r w:rsidR="00E03485">
        <w:t>eastern</w:t>
      </w:r>
      <w:r w:rsidR="006D56A0">
        <w:t xml:space="preserve"> Australian Southern Right Whale, the offshore renewable energy industry is expected to grow rapidly in the coming years. The Victorian government is committed to reaching a target of 4 GW of offshore wind capacity by 2035 and 9 GW by 2040 </w:t>
      </w:r>
      <w:r w:rsidR="007E76F7">
        <w:t>(Engage Victoria 2022).</w:t>
      </w:r>
      <w:r w:rsidR="006D56A0">
        <w:t xml:space="preserve"> There are plans for significant investment in pre-construction and feasibility works for facilities in Gippsland and Bass Coast</w:t>
      </w:r>
      <w:r w:rsidR="00A36367">
        <w:t>,</w:t>
      </w:r>
      <w:r w:rsidR="006D56A0">
        <w:t xml:space="preserve"> and t</w:t>
      </w:r>
      <w:r w:rsidR="006D56A0" w:rsidRPr="00BE0DCF">
        <w:t xml:space="preserve">he Portland West area has been flagged as </w:t>
      </w:r>
      <w:r w:rsidR="00A36367">
        <w:t xml:space="preserve">a </w:t>
      </w:r>
      <w:r w:rsidR="006D56A0" w:rsidRPr="00BE0DCF">
        <w:t>key area for future developments (</w:t>
      </w:r>
      <w:r w:rsidR="00A36367">
        <w:t>Engage Victoria</w:t>
      </w:r>
      <w:r w:rsidR="006D56A0" w:rsidRPr="00BE0DCF">
        <w:t xml:space="preserve"> 2022). </w:t>
      </w:r>
      <w:r w:rsidR="006D56A0">
        <w:t xml:space="preserve">There is also a large windfarm project proposed off the north-eastern coast of Tasmania </w:t>
      </w:r>
      <w:r w:rsidR="00A36367">
        <w:t xml:space="preserve">(Tasmanian Government 2022) </w:t>
      </w:r>
      <w:r w:rsidR="006D56A0">
        <w:t xml:space="preserve">but none </w:t>
      </w:r>
      <w:proofErr w:type="gramStart"/>
      <w:r w:rsidR="006D56A0">
        <w:t>as yet</w:t>
      </w:r>
      <w:proofErr w:type="gramEnd"/>
      <w:r w:rsidR="006D56A0">
        <w:t xml:space="preserve"> for N</w:t>
      </w:r>
      <w:r w:rsidR="00A36367">
        <w:t xml:space="preserve">ew </w:t>
      </w:r>
      <w:r w:rsidR="006D56A0">
        <w:t>S</w:t>
      </w:r>
      <w:r w:rsidR="00A36367">
        <w:t xml:space="preserve">outh </w:t>
      </w:r>
      <w:r w:rsidR="006D56A0">
        <w:t>W</w:t>
      </w:r>
      <w:r w:rsidR="00A36367">
        <w:t>ales</w:t>
      </w:r>
      <w:r w:rsidR="006D56A0">
        <w:t xml:space="preserve">. </w:t>
      </w:r>
    </w:p>
    <w:p w14:paraId="07676A17" w14:textId="62C05952" w:rsidR="006D56A0" w:rsidRPr="00BE0DCF" w:rsidRDefault="006D56A0" w:rsidP="0005542B">
      <w:r w:rsidRPr="00BE0DCF">
        <w:t>As with shipping noise, sound from operating wind</w:t>
      </w:r>
      <w:r>
        <w:t xml:space="preserve"> turbines</w:t>
      </w:r>
      <w:r w:rsidRPr="00BE0DCF">
        <w:t xml:space="preserve"> overlaps </w:t>
      </w:r>
      <w:r>
        <w:t xml:space="preserve">in frequency </w:t>
      </w:r>
      <w:r w:rsidRPr="00BE0DCF">
        <w:t xml:space="preserve">with the communication range of right whales (Marotte et al. 2022) although source levels are much lower (i.e., by </w:t>
      </w:r>
      <w:r w:rsidRPr="005D0985">
        <w:t>at least 10</w:t>
      </w:r>
      <w:r w:rsidR="005D0985">
        <w:t xml:space="preserve"> </w:t>
      </w:r>
      <w:r w:rsidRPr="00BE0DCF">
        <w:t>d</w:t>
      </w:r>
      <w:r w:rsidR="000A797A">
        <w:t>B</w:t>
      </w:r>
      <w:r w:rsidRPr="00BE0DCF">
        <w:t>) than shipping noise (</w:t>
      </w:r>
      <w:r w:rsidRPr="000D6C24">
        <w:t xml:space="preserve">Madsen et al. 2006; </w:t>
      </w:r>
      <w:proofErr w:type="spellStart"/>
      <w:r w:rsidRPr="000D6C24">
        <w:t>Tougaard</w:t>
      </w:r>
      <w:proofErr w:type="spellEnd"/>
      <w:r w:rsidRPr="000D6C24">
        <w:t xml:space="preserve"> et al. 2020).</w:t>
      </w:r>
      <w:r w:rsidRPr="00BE0DCF">
        <w:t xml:space="preserve"> </w:t>
      </w:r>
      <w:r w:rsidRPr="002874FF">
        <w:t xml:space="preserve">Where there is already high ambient noise the sound from turbines may be masked, </w:t>
      </w:r>
      <w:r w:rsidR="000A797A" w:rsidRPr="002874FF">
        <w:t xml:space="preserve">so </w:t>
      </w:r>
      <w:r w:rsidRPr="002874FF">
        <w:t xml:space="preserve">turbine noise is likely to be most significant in low noise environments (Madsen et al. 2006; </w:t>
      </w:r>
      <w:proofErr w:type="spellStart"/>
      <w:r w:rsidRPr="002874FF">
        <w:t>Tougaard</w:t>
      </w:r>
      <w:proofErr w:type="spellEnd"/>
      <w:r w:rsidRPr="002874FF">
        <w:t xml:space="preserve"> et al. 2020).</w:t>
      </w:r>
      <w:r w:rsidRPr="00BE0DCF">
        <w:t xml:space="preserve"> Madsen et al. (2006) hypothesised </w:t>
      </w:r>
      <w:r w:rsidR="00A86557">
        <w:t>that</w:t>
      </w:r>
      <w:r w:rsidRPr="00BE0DCF">
        <w:t xml:space="preserve"> </w:t>
      </w:r>
      <w:r>
        <w:t xml:space="preserve">in quiet habitats, </w:t>
      </w:r>
      <w:r w:rsidRPr="00BE0DCF">
        <w:t>right whales may respond to noise from operating turbines at ranges up to a few kilometres. More recent work indicates that the degree of noise contributions will be influenced by the size</w:t>
      </w:r>
      <w:r>
        <w:t xml:space="preserve">, </w:t>
      </w:r>
      <w:r w:rsidRPr="00BE0DCF">
        <w:t xml:space="preserve">type </w:t>
      </w:r>
      <w:r>
        <w:t xml:space="preserve">and number </w:t>
      </w:r>
      <w:r w:rsidRPr="00BE0DCF">
        <w:t>of turbines</w:t>
      </w:r>
      <w:r>
        <w:t>,</w:t>
      </w:r>
      <w:r w:rsidR="000A797A">
        <w:t xml:space="preserve"> </w:t>
      </w:r>
      <w:r>
        <w:t>t</w:t>
      </w:r>
      <w:r w:rsidRPr="00BE0DCF">
        <w:t>herefore combined, and cumulative impacts of the entire wind farm must be considered (</w:t>
      </w:r>
      <w:proofErr w:type="spellStart"/>
      <w:r w:rsidRPr="00BE0DCF">
        <w:t>Tougaard</w:t>
      </w:r>
      <w:proofErr w:type="spellEnd"/>
      <w:r w:rsidRPr="00BE0DCF">
        <w:t xml:space="preserve"> et al. 2020</w:t>
      </w:r>
      <w:r w:rsidRPr="000D6C24">
        <w:t xml:space="preserve">; </w:t>
      </w:r>
      <w:proofErr w:type="spellStart"/>
      <w:r w:rsidRPr="000D6C24">
        <w:t>Stober</w:t>
      </w:r>
      <w:proofErr w:type="spellEnd"/>
      <w:r w:rsidRPr="000D6C24">
        <w:t xml:space="preserve"> and Thomsen et al. 2021).</w:t>
      </w:r>
    </w:p>
    <w:p w14:paraId="255D9C4B" w14:textId="099B442C" w:rsidR="006D56A0" w:rsidRPr="00EC6886" w:rsidRDefault="006D56A0" w:rsidP="0005542B">
      <w:r>
        <w:t>C</w:t>
      </w:r>
      <w:r w:rsidRPr="00BE0DCF">
        <w:t>oncern is not just for the ongoing noise of the operating wind turbines but also for the noise associated with construction and maintenance of windfarm developments, the alteration of oceanographic habitat conditions and the associated increase in vessel and air traffic (</w:t>
      </w:r>
      <w:r w:rsidR="009F01C5" w:rsidRPr="00BE0DCF">
        <w:t>Farr et al. 2021</w:t>
      </w:r>
      <w:r w:rsidR="009F01C5">
        <w:t xml:space="preserve">; </w:t>
      </w:r>
      <w:r w:rsidRPr="00BE0DCF">
        <w:t>Quintana-Rizzo et al. 2021).</w:t>
      </w:r>
      <w:r w:rsidRPr="004F0C2C">
        <w:t xml:space="preserve"> </w:t>
      </w:r>
      <w:r w:rsidRPr="00EC6886">
        <w:t xml:space="preserve">These concerns are echoed for all large offshore and coastal developments including oil and gas platforms, processing facilities, </w:t>
      </w:r>
      <w:proofErr w:type="gramStart"/>
      <w:r w:rsidRPr="00EC6886">
        <w:t>marinas</w:t>
      </w:r>
      <w:proofErr w:type="gramEnd"/>
      <w:r w:rsidRPr="00EC6886">
        <w:t xml:space="preserve"> and ports</w:t>
      </w:r>
      <w:r>
        <w:t xml:space="preserve">. </w:t>
      </w:r>
      <w:r w:rsidRPr="00EC6886">
        <w:t xml:space="preserve">Pile driving, </w:t>
      </w:r>
      <w:r>
        <w:t xml:space="preserve">drilling, </w:t>
      </w:r>
      <w:proofErr w:type="gramStart"/>
      <w:r w:rsidRPr="00EC6886">
        <w:t>trenching</w:t>
      </w:r>
      <w:proofErr w:type="gramEnd"/>
      <w:r>
        <w:t xml:space="preserve"> and</w:t>
      </w:r>
      <w:r w:rsidRPr="00EC6886">
        <w:t xml:space="preserve"> dredging are often associated with both offshore </w:t>
      </w:r>
      <w:r>
        <w:t xml:space="preserve">and </w:t>
      </w:r>
      <w:r w:rsidRPr="00EC6886">
        <w:t xml:space="preserve">coastal </w:t>
      </w:r>
      <w:r w:rsidR="000D6C24" w:rsidRPr="00EC6886">
        <w:t>developments</w:t>
      </w:r>
      <w:r w:rsidR="000D6C24">
        <w:t xml:space="preserve"> and</w:t>
      </w:r>
      <w:r w:rsidRPr="00EC6886">
        <w:t xml:space="preserve"> can include the use of explosives and sonar. </w:t>
      </w:r>
      <w:r>
        <w:t xml:space="preserve">The construction phase of offshore developments is considered to have the greatest potential for impact on marine mammals (Quintana-Rizzo et al. 2021; </w:t>
      </w:r>
      <w:proofErr w:type="spellStart"/>
      <w:r>
        <w:t>Stober</w:t>
      </w:r>
      <w:proofErr w:type="spellEnd"/>
      <w:r>
        <w:t xml:space="preserve"> and Thomsen 2021)</w:t>
      </w:r>
      <w:r w:rsidRPr="004D1C87">
        <w:t>.</w:t>
      </w:r>
      <w:r w:rsidRPr="00506F26">
        <w:rPr>
          <w:color w:val="00B2A9" w:themeColor="accent1"/>
        </w:rPr>
        <w:t xml:space="preserve"> </w:t>
      </w:r>
      <w:r w:rsidRPr="00EC6886">
        <w:t xml:space="preserve">Pile-driving is of particular concern as it creates </w:t>
      </w:r>
      <w:r w:rsidRPr="00C4696C">
        <w:t>high</w:t>
      </w:r>
      <w:r w:rsidR="008E04B3">
        <w:t>-</w:t>
      </w:r>
      <w:r w:rsidRPr="00C4696C">
        <w:t>intensity</w:t>
      </w:r>
      <w:r w:rsidR="008E04B3">
        <w:t>,</w:t>
      </w:r>
      <w:r w:rsidRPr="00EC6886">
        <w:t xml:space="preserve"> low</w:t>
      </w:r>
      <w:r w:rsidR="008E04B3">
        <w:t>-</w:t>
      </w:r>
      <w:r w:rsidRPr="00EC6886">
        <w:t xml:space="preserve">frequency </w:t>
      </w:r>
      <w:r>
        <w:t>sound</w:t>
      </w:r>
      <w:r w:rsidRPr="00EC6886">
        <w:t xml:space="preserve"> (</w:t>
      </w:r>
      <w:proofErr w:type="spellStart"/>
      <w:r w:rsidRPr="00923BBF">
        <w:t>Hilderbrand</w:t>
      </w:r>
      <w:proofErr w:type="spellEnd"/>
      <w:r w:rsidRPr="00923BBF">
        <w:t xml:space="preserve"> 2009</w:t>
      </w:r>
      <w:r w:rsidRPr="00EC6886">
        <w:t>).</w:t>
      </w:r>
      <w:r>
        <w:t xml:space="preserve"> </w:t>
      </w:r>
      <w:r w:rsidR="008E04B3">
        <w:t xml:space="preserve">Although </w:t>
      </w:r>
      <w:r>
        <w:t xml:space="preserve">there are no studies on the effects of pile driving on right whales, seismic airguns have a similar noise profile and so can be used </w:t>
      </w:r>
      <w:r>
        <w:lastRenderedPageBreak/>
        <w:t xml:space="preserve">as a proxy to predict impacts (Marotte et al. 2022). Studies have shown active avoidance by both right whales and bowhead whales to these kind of impulsive sounds (see Quintana-Rizzo et al. 2021). </w:t>
      </w:r>
    </w:p>
    <w:p w14:paraId="1341BBF8" w14:textId="77777777" w:rsidR="006D56A0" w:rsidRDefault="006D56A0" w:rsidP="006D56A0">
      <w:pPr>
        <w:autoSpaceDE w:val="0"/>
        <w:autoSpaceDN w:val="0"/>
        <w:adjustRightInd w:val="0"/>
        <w:spacing w:after="0"/>
      </w:pPr>
    </w:p>
    <w:p w14:paraId="5BD4E0F3" w14:textId="67EAFC2E" w:rsidR="006D56A0" w:rsidRPr="003169C7" w:rsidRDefault="006D56A0" w:rsidP="006D56A0">
      <w:pPr>
        <w:autoSpaceDE w:val="0"/>
        <w:autoSpaceDN w:val="0"/>
        <w:adjustRightInd w:val="0"/>
        <w:spacing w:after="0"/>
      </w:pPr>
      <w:r w:rsidRPr="001963AD">
        <w:t>Seismic</w:t>
      </w:r>
      <w:r>
        <w:t xml:space="preserve"> exploration</w:t>
      </w:r>
      <w:r w:rsidRPr="001963AD">
        <w:t xml:space="preserve"> activities in which sound is used to survey the seafloor for oil and gas exploration are another potential noise threat operating within the range of the </w:t>
      </w:r>
      <w:r>
        <w:t>Southern Right Whale</w:t>
      </w:r>
      <w:r w:rsidRPr="001963AD">
        <w:t xml:space="preserve"> population</w:t>
      </w:r>
      <w:r w:rsidR="00B75F5A">
        <w:t xml:space="preserve"> in </w:t>
      </w:r>
      <w:r w:rsidR="00E03485">
        <w:t>eastern</w:t>
      </w:r>
      <w:r w:rsidR="00B75F5A" w:rsidRPr="001963AD">
        <w:t xml:space="preserve"> Australia</w:t>
      </w:r>
      <w:r w:rsidRPr="001963AD">
        <w:t xml:space="preserve">. </w:t>
      </w:r>
      <w:r>
        <w:t>There is a proposal for seismic testing in a 7.7 million ha area of Bass Strait</w:t>
      </w:r>
      <w:r w:rsidRPr="000B2648">
        <w:t xml:space="preserve"> </w:t>
      </w:r>
      <w:r>
        <w:t>(</w:t>
      </w:r>
      <w:r w:rsidR="00B75F5A">
        <w:t>ABC 2022)</w:t>
      </w:r>
      <w:r>
        <w:t>. These surveys use airgun arrays towed behind ships</w:t>
      </w:r>
      <w:r w:rsidR="006D2DF2">
        <w:t>,</w:t>
      </w:r>
      <w:r>
        <w:t xml:space="preserve"> </w:t>
      </w:r>
      <w:r w:rsidRPr="003169C7">
        <w:t>producing powerful low</w:t>
      </w:r>
      <w:r w:rsidR="006D2DF2">
        <w:t>-</w:t>
      </w:r>
      <w:r w:rsidRPr="003169C7">
        <w:t xml:space="preserve">frequency sound waves typically repeated </w:t>
      </w:r>
      <w:r>
        <w:t>at</w:t>
      </w:r>
      <w:r w:rsidRPr="003169C7">
        <w:t xml:space="preserve"> </w:t>
      </w:r>
      <w:r w:rsidR="006D2DF2">
        <w:t xml:space="preserve">approximately </w:t>
      </w:r>
      <w:r w:rsidRPr="003169C7">
        <w:t>10</w:t>
      </w:r>
      <w:r w:rsidR="006D2DF2">
        <w:t>-second</w:t>
      </w:r>
      <w:r w:rsidRPr="003169C7">
        <w:t xml:space="preserve"> intervals</w:t>
      </w:r>
      <w:r w:rsidR="006D2DF2">
        <w:t>,</w:t>
      </w:r>
      <w:r w:rsidRPr="003169C7">
        <w:t xml:space="preserve"> and can present a greater risk</w:t>
      </w:r>
      <w:r w:rsidR="006D2DF2">
        <w:t xml:space="preserve"> to whales</w:t>
      </w:r>
      <w:r w:rsidRPr="003169C7">
        <w:t xml:space="preserve"> than most continuous sounds (</w:t>
      </w:r>
      <w:proofErr w:type="spellStart"/>
      <w:r w:rsidRPr="003169C7">
        <w:t>Hilderbrand</w:t>
      </w:r>
      <w:proofErr w:type="spellEnd"/>
      <w:r w:rsidRPr="003169C7">
        <w:t xml:space="preserve"> 2009</w:t>
      </w:r>
      <w:r>
        <w:t>;</w:t>
      </w:r>
      <w:r w:rsidRPr="003169C7">
        <w:t xml:space="preserve"> DCCEEW 202</w:t>
      </w:r>
      <w:r>
        <w:t>3</w:t>
      </w:r>
      <w:r w:rsidRPr="003169C7">
        <w:t>)</w:t>
      </w:r>
      <w:r>
        <w:t xml:space="preserve">. The level of received sound for individual whales can be difficult to measure and can vary with habitat conditions. At lower received levels, behavioural changes </w:t>
      </w:r>
      <w:r w:rsidRPr="00463FB1">
        <w:t>and displacement can occur and at higher received levels physical injury such as hearing loss is possible (</w:t>
      </w:r>
      <w:r w:rsidR="006D2DF2">
        <w:t>s</w:t>
      </w:r>
      <w:r w:rsidRPr="00463FB1">
        <w:t>ee Marotte 2022).</w:t>
      </w:r>
      <w:r>
        <w:t xml:space="preserve"> Seismic surveys also have the potential to disrupt zooplankton communities and so could have indirect impacts in the Southern Right Whale foraging zones (</w:t>
      </w:r>
      <w:r w:rsidRPr="000E680B">
        <w:t>McCauley et al. 2017</w:t>
      </w:r>
      <w:r>
        <w:t>;</w:t>
      </w:r>
      <w:r w:rsidRPr="000E680B">
        <w:t xml:space="preserve"> </w:t>
      </w:r>
      <w:proofErr w:type="spellStart"/>
      <w:r w:rsidRPr="000E680B">
        <w:t>Erbe</w:t>
      </w:r>
      <w:proofErr w:type="spellEnd"/>
      <w:r w:rsidRPr="000E680B">
        <w:t xml:space="preserve"> et al. 2019</w:t>
      </w:r>
      <w:r>
        <w:t xml:space="preserve">). The </w:t>
      </w:r>
      <w:r w:rsidRPr="006E58E7">
        <w:rPr>
          <w:i/>
          <w:iCs/>
        </w:rPr>
        <w:t>EPBC Act Policy Statement 2.1</w:t>
      </w:r>
      <w:r w:rsidR="006D2DF2">
        <w:rPr>
          <w:i/>
          <w:iCs/>
        </w:rPr>
        <w:t xml:space="preserve"> </w:t>
      </w:r>
      <w:r w:rsidRPr="006E58E7">
        <w:rPr>
          <w:i/>
          <w:iCs/>
        </w:rPr>
        <w:t xml:space="preserve">— </w:t>
      </w:r>
      <w:r w:rsidR="006D2DF2">
        <w:rPr>
          <w:i/>
          <w:iCs/>
        </w:rPr>
        <w:t>I</w:t>
      </w:r>
      <w:r w:rsidRPr="006E58E7">
        <w:rPr>
          <w:i/>
          <w:iCs/>
        </w:rPr>
        <w:t>nteraction between offshore seismic exploration and whales</w:t>
      </w:r>
      <w:r w:rsidRPr="006E58E7">
        <w:t xml:space="preserve"> </w:t>
      </w:r>
      <w:r w:rsidR="007067AC">
        <w:t xml:space="preserve">(DCCEEW 2021) </w:t>
      </w:r>
      <w:r>
        <w:t>includes several measures to mitigate these impacts in Australian waters, including advising against seismic activities in declared BIAs. However, information on the location and extent of important foraging and migration habitat is lacking for the Australian populations of Southern Right Whale</w:t>
      </w:r>
      <w:r w:rsidR="006D2DF2">
        <w:t>,</w:t>
      </w:r>
      <w:r>
        <w:t xml:space="preserve"> as is data on the appropriate source distances </w:t>
      </w:r>
      <w:r w:rsidR="006D2DF2">
        <w:t xml:space="preserve">and </w:t>
      </w:r>
      <w:r>
        <w:t>impact zones.</w:t>
      </w:r>
    </w:p>
    <w:p w14:paraId="10C6AB8A" w14:textId="77777777" w:rsidR="006D56A0" w:rsidRDefault="006D56A0" w:rsidP="006D56A0">
      <w:pPr>
        <w:autoSpaceDE w:val="0"/>
        <w:autoSpaceDN w:val="0"/>
        <w:adjustRightInd w:val="0"/>
        <w:spacing w:after="0"/>
      </w:pPr>
    </w:p>
    <w:p w14:paraId="30AF77C5" w14:textId="077F117D" w:rsidR="006D56A0" w:rsidRDefault="006D56A0">
      <w:pPr>
        <w:rPr>
          <w:i/>
          <w:iCs/>
          <w:highlight w:val="yellow"/>
        </w:rPr>
      </w:pPr>
      <w:r>
        <w:rPr>
          <w:i/>
          <w:iCs/>
          <w:highlight w:val="yellow"/>
        </w:rPr>
        <w:br w:type="page"/>
      </w:r>
    </w:p>
    <w:p w14:paraId="5692819A" w14:textId="31D17B17" w:rsidR="006D56A0" w:rsidRDefault="006D56A0" w:rsidP="006D56A0">
      <w:pPr>
        <w:pStyle w:val="Heading1-Numbered"/>
        <w:numPr>
          <w:ilvl w:val="0"/>
          <w:numId w:val="17"/>
        </w:numPr>
        <w:tabs>
          <w:tab w:val="clear" w:pos="432"/>
        </w:tabs>
        <w:ind w:left="0" w:firstLine="0"/>
        <w:rPr>
          <w:rFonts w:eastAsia="Calibri"/>
        </w:rPr>
      </w:pPr>
      <w:bookmarkStart w:id="52" w:name="_Toc127279904"/>
      <w:bookmarkStart w:id="53" w:name="_Toc138068827"/>
      <w:r>
        <w:rPr>
          <w:rFonts w:eastAsia="Calibri"/>
        </w:rPr>
        <w:lastRenderedPageBreak/>
        <w:t>Priority actions</w:t>
      </w:r>
      <w:bookmarkEnd w:id="52"/>
      <w:bookmarkEnd w:id="53"/>
    </w:p>
    <w:p w14:paraId="4D82E442" w14:textId="7A2FE7D0" w:rsidR="006D56A0" w:rsidRDefault="006D56A0" w:rsidP="006D56A0">
      <w:r>
        <w:t xml:space="preserve">A threat risk assessment for the </w:t>
      </w:r>
      <w:r w:rsidR="00E03485">
        <w:t>eastern</w:t>
      </w:r>
      <w:r>
        <w:t xml:space="preserve"> </w:t>
      </w:r>
      <w:r w:rsidR="006D2DF2">
        <w:t xml:space="preserve">Australian </w:t>
      </w:r>
      <w:r>
        <w:t xml:space="preserve">population was recently undertaken as part of the preparation of the updated National Southern Right Whale Recovery Plan (DCCEEW 2023). Underwater noise, infrastructure development (coastal and offshore), vessel strike, entanglement and climate change were all rated as moderate to major threats. Accordingly, several national actions have been drafted. These will help guide the recommended actions for Victorian waters. </w:t>
      </w:r>
    </w:p>
    <w:p w14:paraId="317BA6B9" w14:textId="7E4CF6A6" w:rsidR="006D56A0" w:rsidRDefault="006D56A0" w:rsidP="006D56A0">
      <w:r>
        <w:t xml:space="preserve">The other assessment helping to guide the management actions in this report is the Southern Right Whale </w:t>
      </w:r>
      <w:r w:rsidRPr="00F36A35">
        <w:t xml:space="preserve">Specific Needs </w:t>
      </w:r>
      <w:r>
        <w:t>A</w:t>
      </w:r>
      <w:r w:rsidRPr="00F36A35">
        <w:t>ssessment</w:t>
      </w:r>
      <w:r>
        <w:t xml:space="preserve">. This expert elicitation process revealed, that the most benefit to persistence would be a broad management package. This was true for both the best (RCP 4.5) and the worst (RCP 8.5) climate change scenarios (Figure 6). The broad management package included the ‘status quo’ of </w:t>
      </w:r>
      <w:r w:rsidR="006D2DF2">
        <w:t xml:space="preserve">the </w:t>
      </w:r>
      <w:r>
        <w:t xml:space="preserve">Logans Beach Exclusion Zone and the </w:t>
      </w:r>
      <w:r w:rsidR="006D2DF2">
        <w:t xml:space="preserve">Victorian </w:t>
      </w:r>
      <w:r>
        <w:t xml:space="preserve">state department’s disentanglement response, as well as all the proposed actions defined in the Specific Needs </w:t>
      </w:r>
      <w:r w:rsidR="006D2DF2">
        <w:t>Assessment</w:t>
      </w:r>
      <w:r>
        <w:t>. The benefits of individual actions relating to reducing entanglement ranked highly (</w:t>
      </w:r>
      <w:proofErr w:type="gramStart"/>
      <w:r>
        <w:t>i.e.</w:t>
      </w:r>
      <w:proofErr w:type="gramEnd"/>
      <w:r>
        <w:t xml:space="preserve"> prohibit</w:t>
      </w:r>
      <w:r w:rsidR="006D2DF2">
        <w:t>ing</w:t>
      </w:r>
      <w:r>
        <w:t xml:space="preserve"> wild trap fisheries or mandating change in wild trap fishery technology)</w:t>
      </w:r>
      <w:r w:rsidR="006D2DF2">
        <w:t>,</w:t>
      </w:r>
      <w:r>
        <w:t xml:space="preserve"> as did protecting foraging areas</w:t>
      </w:r>
      <w:r w:rsidR="006D2DF2">
        <w:t xml:space="preserve"> and</w:t>
      </w:r>
      <w:r>
        <w:t xml:space="preserve"> limiting anthropogenic noise and vessel strike risk. The large range in upper and lower benefit estimates reflect a high degree of uncertainty among experts. This uncertainty is partly a result of the large knowledge gaps that exist for this population. </w:t>
      </w:r>
    </w:p>
    <w:p w14:paraId="6FB7CC83" w14:textId="221EF185" w:rsidR="006D56A0" w:rsidRDefault="006D56A0" w:rsidP="006D56A0">
      <w:r>
        <w:t xml:space="preserve">This report is focused on priority actions that can be implemented in Victorian waters to mitigate key threats to support the recovery of the Southern Right Whale. The key threats for this project identified in the Specific Needs Assessment were entanglement, vessel strike and </w:t>
      </w:r>
      <w:r w:rsidR="00485FA5">
        <w:t>anthropogenic noise</w:t>
      </w:r>
      <w:r>
        <w:t>. Actions aimed at locating, describing, and protecting foraging areas outside Victorian waters are additional priorities that will be addressed nationally through the National Recovery Plan for Southern Right Whales (DCCEEW 2023) and are not considered further in the priority actions section of this report. However, the lack of knowledge around dietary requirements and important foraging grounds is highlighted as an area for future research in the Priority Research Section of this report.</w:t>
      </w:r>
    </w:p>
    <w:p w14:paraId="76C67BFF" w14:textId="0683E80E" w:rsidR="00464469" w:rsidRPr="007D16B0" w:rsidRDefault="00464469" w:rsidP="00464469">
      <w:pPr>
        <w:pStyle w:val="Heading2-Numbered"/>
      </w:pPr>
      <w:bookmarkStart w:id="54" w:name="_Toc127279905"/>
      <w:bookmarkStart w:id="55" w:name="_Toc138068828"/>
      <w:r>
        <w:t>Entanglement mitigation</w:t>
      </w:r>
      <w:bookmarkEnd w:id="54"/>
      <w:bookmarkEnd w:id="55"/>
      <w:r>
        <w:t xml:space="preserve"> </w:t>
      </w:r>
    </w:p>
    <w:p w14:paraId="792DBE77" w14:textId="1636D048" w:rsidR="006D56A0" w:rsidRDefault="00464469">
      <w:r>
        <w:t xml:space="preserve">The leading source of whale entanglements in Victoria is the Victorian Rock Lobster Fishery (DEECA, unpublished data). </w:t>
      </w:r>
      <w:r w:rsidRPr="00424066">
        <w:t>Several potential mitigation measures to reduce the risk of entanglement</w:t>
      </w:r>
      <w:r w:rsidRPr="0013367C">
        <w:t xml:space="preserve"> </w:t>
      </w:r>
      <w:r w:rsidRPr="00424066">
        <w:t>currently</w:t>
      </w:r>
      <w:r>
        <w:t xml:space="preserve"> exist</w:t>
      </w:r>
      <w:r w:rsidRPr="00424066">
        <w:t xml:space="preserve">, </w:t>
      </w:r>
      <w:r w:rsidRPr="008D1964">
        <w:t xml:space="preserve">however, </w:t>
      </w:r>
      <w:r w:rsidR="00074CD3" w:rsidRPr="008D1964">
        <w:t>few</w:t>
      </w:r>
      <w:r w:rsidRPr="008D1964">
        <w:t xml:space="preserve"> have been trialled for their application or effectiveness in the Victorian Rock Lobster fishery.</w:t>
      </w:r>
      <w:r w:rsidRPr="00424066">
        <w:t xml:space="preserve"> Measure</w:t>
      </w:r>
      <w:r>
        <w:t>s</w:t>
      </w:r>
      <w:r w:rsidRPr="00424066">
        <w:t xml:space="preserve"> trialled elsewhere include seasonal closures</w:t>
      </w:r>
      <w:r>
        <w:t xml:space="preserve"> during whale season</w:t>
      </w:r>
      <w:r w:rsidRPr="00424066">
        <w:t xml:space="preserve">, trap limits, reduced soak times, sinking ground lines, weak breaking points inserted into vertical buoy lines and ropeless fishing gear (Myers et al. 2019; How et al. 2021). </w:t>
      </w:r>
      <w:r>
        <w:t xml:space="preserve">The </w:t>
      </w:r>
      <w:r w:rsidRPr="00B44451">
        <w:t>Western Australia</w:t>
      </w:r>
      <w:r>
        <w:t xml:space="preserve">n Department of Fisheries has </w:t>
      </w:r>
      <w:r w:rsidRPr="00B44451">
        <w:t>introduced several protocols for their rock lobster industry including restricting the use of surface rope and the requirement for weighted rope in water depths greater than 18 fathoms. It</w:t>
      </w:r>
      <w:r>
        <w:t xml:space="preserve"> is believed that these measures have led to at least a 25% reduction in entanglements (How et al. 2021). Fishers in NSW have been trialling the use of submerged head gear including a galvanic time release and sub-surface horizontal rope that could be retrieved by grappling (Warren and Wooden 2021; </w:t>
      </w:r>
      <w:hyperlink r:id="rId62" w:history="1">
        <w:r w:rsidRPr="007F62F6">
          <w:rPr>
            <w:rStyle w:val="Hyperlink"/>
          </w:rPr>
          <w:t>https://www.oceanwatch.org.au/whale-entanglement-mitigation/</w:t>
        </w:r>
      </w:hyperlink>
      <w:r>
        <w:t>). There have been huge efforts in trialling and developing solutions to minimise interactions between North Atlantic Right Whales and the large pot/trap fisheries in America and Canada. It has been concluded by the National Oceanic and Atmospheric Administration (NOAA) that, in the North American context, on-demand (or ropeless fishing gear) offers the best solution by allowing fishing to still occur with minimal risk of entanglement (</w:t>
      </w:r>
      <w:r w:rsidRPr="00A15528">
        <w:t>NOAA 2022</w:t>
      </w:r>
      <w:r w:rsidR="00181261">
        <w:t>a</w:t>
      </w:r>
      <w:r w:rsidRPr="00A15528">
        <w:t>).</w:t>
      </w:r>
    </w:p>
    <w:p w14:paraId="3F12A946" w14:textId="77777777" w:rsidR="00BE4D55" w:rsidRDefault="00464469">
      <w:r w:rsidRPr="00A15528">
        <w:t xml:space="preserve">Current ropeless gear technology uses a </w:t>
      </w:r>
      <w:r>
        <w:t>remote</w:t>
      </w:r>
      <w:r w:rsidRPr="00A15528">
        <w:t xml:space="preserve"> retrieval system to trigger the release of a</w:t>
      </w:r>
      <w:r>
        <w:t>n</w:t>
      </w:r>
      <w:r w:rsidRPr="00A15528">
        <w:t xml:space="preserve"> inflatable lift bag or buoyant spool to allow fishers to retrieve their gear on demand. In response to the continued and significant mortality of North Atlantic Right Whale</w:t>
      </w:r>
      <w:r>
        <w:t>s</w:t>
      </w:r>
      <w:r w:rsidRPr="00A15528">
        <w:t xml:space="preserve"> from entanglements, NOAA has recently released a draft Ropeless Roadmap that outlines the path for increasing adoption of this technology</w:t>
      </w:r>
      <w:r>
        <w:t xml:space="preserve"> </w:t>
      </w:r>
      <w:r w:rsidRPr="00A15528">
        <w:t>(NOAA</w:t>
      </w:r>
      <w:r>
        <w:t xml:space="preserve"> 2022</w:t>
      </w:r>
      <w:r w:rsidR="00181261">
        <w:t>a</w:t>
      </w:r>
      <w:r>
        <w:t xml:space="preserve">). Whilst the parallels between </w:t>
      </w:r>
      <w:r w:rsidR="00181261">
        <w:t xml:space="preserve">the </w:t>
      </w:r>
      <w:r>
        <w:t xml:space="preserve">North Atlantic Right Whale population and </w:t>
      </w:r>
      <w:r w:rsidR="00181261">
        <w:t xml:space="preserve">the </w:t>
      </w:r>
      <w:r w:rsidR="00E03485">
        <w:t>eastern</w:t>
      </w:r>
      <w:r>
        <w:t xml:space="preserve"> Australian Southern Right Whale population are clear, the scale of the impact, the scale of fishery operations and environmental conditions vary greatly between the two areas and location- and fishery-specific solutions need to be found.</w:t>
      </w:r>
      <w:r w:rsidR="008D1964">
        <w:t xml:space="preserve"> </w:t>
      </w:r>
    </w:p>
    <w:p w14:paraId="4DF2C8B6" w14:textId="77777777" w:rsidR="00BE4D55" w:rsidRDefault="00BE4D55"/>
    <w:p w14:paraId="2D98A030" w14:textId="34DAEF92" w:rsidR="00D35D04" w:rsidRDefault="008D1964" w:rsidP="00D35D04">
      <w:pPr>
        <w:spacing w:after="160" w:line="259" w:lineRule="auto"/>
      </w:pPr>
      <w:r w:rsidRPr="006B6B4E">
        <w:t>In November 2022</w:t>
      </w:r>
      <w:r w:rsidR="00352993" w:rsidRPr="006B6B4E">
        <w:t>,</w:t>
      </w:r>
      <w:r w:rsidRPr="006B6B4E">
        <w:t xml:space="preserve"> </w:t>
      </w:r>
      <w:r w:rsidR="00601B1C" w:rsidRPr="006B6B4E">
        <w:t xml:space="preserve">funding from the </w:t>
      </w:r>
      <w:r w:rsidR="00D35D04" w:rsidRPr="006B6B4E">
        <w:t>202</w:t>
      </w:r>
      <w:r w:rsidR="0006182B" w:rsidRPr="006B6B4E">
        <w:t xml:space="preserve">2 </w:t>
      </w:r>
      <w:r w:rsidR="00601B1C" w:rsidRPr="006B6B4E">
        <w:t xml:space="preserve">Victorian Icon Species program allowed </w:t>
      </w:r>
      <w:r w:rsidR="00414A8C" w:rsidRPr="006B6B4E">
        <w:t xml:space="preserve">KS </w:t>
      </w:r>
      <w:r w:rsidR="00344E8C" w:rsidRPr="006B6B4E">
        <w:t xml:space="preserve">to lead </w:t>
      </w:r>
      <w:r w:rsidR="009068E0" w:rsidRPr="006B6B4E">
        <w:t xml:space="preserve">a trial of an underwater </w:t>
      </w:r>
      <w:r w:rsidR="00D83F98" w:rsidRPr="006B6B4E">
        <w:t xml:space="preserve">acoustic release </w:t>
      </w:r>
      <w:r w:rsidR="009068E0" w:rsidRPr="006B6B4E">
        <w:t xml:space="preserve">retrieval system </w:t>
      </w:r>
      <w:r w:rsidR="00C82037" w:rsidRPr="006B6B4E">
        <w:t>(</w:t>
      </w:r>
      <w:proofErr w:type="spellStart"/>
      <w:r w:rsidR="00C82037" w:rsidRPr="006B6B4E">
        <w:t>FioBouy</w:t>
      </w:r>
      <w:proofErr w:type="spellEnd"/>
      <w:r w:rsidR="00DC3424" w:rsidRPr="006B6B4E">
        <w:t xml:space="preserve"> AC100, see </w:t>
      </w:r>
      <w:hyperlink r:id="rId63" w:history="1">
        <w:r w:rsidR="001A04BC" w:rsidRPr="006B6B4E">
          <w:rPr>
            <w:rStyle w:val="Hyperlink"/>
          </w:rPr>
          <w:t>https://fiomarine.com/</w:t>
        </w:r>
      </w:hyperlink>
      <w:r w:rsidR="00C82037" w:rsidRPr="006B6B4E">
        <w:t>) with three Victorian rock lobster fishers</w:t>
      </w:r>
      <w:r w:rsidR="00DC3424" w:rsidRPr="006B6B4E">
        <w:t xml:space="preserve"> (one from </w:t>
      </w:r>
      <w:r w:rsidR="00974F70" w:rsidRPr="006B6B4E">
        <w:t xml:space="preserve">the </w:t>
      </w:r>
      <w:r w:rsidR="00DC3424" w:rsidRPr="006B6B4E">
        <w:t>eastern zone and two from the western zone)</w:t>
      </w:r>
      <w:r w:rsidR="00BF1EF4" w:rsidRPr="006B6B4E">
        <w:t>. Representat</w:t>
      </w:r>
      <w:r w:rsidR="00AF05E6" w:rsidRPr="006B6B4E">
        <w:t>ives of</w:t>
      </w:r>
      <w:r w:rsidR="006B2A1A" w:rsidRPr="006B6B4E">
        <w:t xml:space="preserve"> VFA </w:t>
      </w:r>
      <w:r w:rsidR="00AF05E6" w:rsidRPr="006B6B4E">
        <w:t xml:space="preserve">and </w:t>
      </w:r>
      <w:proofErr w:type="spellStart"/>
      <w:r w:rsidR="00A60B88" w:rsidRPr="006B6B4E">
        <w:t>Fiomarine</w:t>
      </w:r>
      <w:proofErr w:type="spellEnd"/>
      <w:r w:rsidR="00AF05E6" w:rsidRPr="006B6B4E">
        <w:t xml:space="preserve"> also attended the trial</w:t>
      </w:r>
      <w:r w:rsidR="00DC3424" w:rsidRPr="006B6B4E">
        <w:t>.</w:t>
      </w:r>
      <w:r w:rsidR="00F6377B" w:rsidRPr="006B6B4E">
        <w:t xml:space="preserve"> Whilst the deployment and retrieval of t</w:t>
      </w:r>
      <w:r w:rsidR="00150CA5" w:rsidRPr="006B6B4E">
        <w:t xml:space="preserve">he </w:t>
      </w:r>
      <w:proofErr w:type="spellStart"/>
      <w:r w:rsidR="00023217" w:rsidRPr="006B6B4E">
        <w:t>Fiobouy</w:t>
      </w:r>
      <w:proofErr w:type="spellEnd"/>
      <w:r w:rsidR="00023217" w:rsidRPr="006B6B4E">
        <w:t xml:space="preserve"> (and fishing gear it was attached to) </w:t>
      </w:r>
      <w:r w:rsidR="00150CA5" w:rsidRPr="006B6B4E">
        <w:t>was successful,</w:t>
      </w:r>
      <w:r w:rsidR="00B30F7B" w:rsidRPr="006B6B4E">
        <w:t xml:space="preserve"> </w:t>
      </w:r>
      <w:r w:rsidR="0006182B" w:rsidRPr="006B6B4E">
        <w:t>there</w:t>
      </w:r>
      <w:r w:rsidR="00B30F7B" w:rsidRPr="006B6B4E">
        <w:t xml:space="preserve"> were </w:t>
      </w:r>
      <w:r w:rsidR="006A573E" w:rsidRPr="006B6B4E">
        <w:t xml:space="preserve">still some significant concerns from fishers over the practicality of this type of system in the Victorian </w:t>
      </w:r>
      <w:r w:rsidR="00615331" w:rsidRPr="006B6B4E">
        <w:t>r</w:t>
      </w:r>
      <w:r w:rsidR="006A573E" w:rsidRPr="006B6B4E">
        <w:t xml:space="preserve">ock </w:t>
      </w:r>
      <w:r w:rsidR="0032152E" w:rsidRPr="006B6B4E">
        <w:t>l</w:t>
      </w:r>
      <w:r w:rsidR="006A573E" w:rsidRPr="006B6B4E">
        <w:t xml:space="preserve">obster </w:t>
      </w:r>
      <w:r w:rsidR="0032152E" w:rsidRPr="006B6B4E">
        <w:t>f</w:t>
      </w:r>
      <w:r w:rsidR="006A573E" w:rsidRPr="006B6B4E">
        <w:t>ishery setting.</w:t>
      </w:r>
      <w:r w:rsidR="00150CA5" w:rsidRPr="006B6B4E">
        <w:t xml:space="preserve"> </w:t>
      </w:r>
      <w:r w:rsidR="00DC3424" w:rsidRPr="006B6B4E">
        <w:t xml:space="preserve"> </w:t>
      </w:r>
      <w:r w:rsidR="00294639" w:rsidRPr="006B6B4E">
        <w:t xml:space="preserve">It was concluded that an ideal </w:t>
      </w:r>
      <w:r w:rsidR="00C6366B" w:rsidRPr="006B6B4E">
        <w:t xml:space="preserve">pot </w:t>
      </w:r>
      <w:r w:rsidR="00B93908" w:rsidRPr="006B6B4E">
        <w:t xml:space="preserve">retrieval </w:t>
      </w:r>
      <w:r w:rsidR="00294639" w:rsidRPr="006B6B4E">
        <w:t xml:space="preserve">system </w:t>
      </w:r>
      <w:r w:rsidR="00B62103" w:rsidRPr="006B6B4E">
        <w:t xml:space="preserve">would </w:t>
      </w:r>
      <w:r w:rsidR="00D94160" w:rsidRPr="006B6B4E">
        <w:t>b</w:t>
      </w:r>
      <w:r w:rsidR="00D35D04" w:rsidRPr="006B6B4E">
        <w:t xml:space="preserve">e </w:t>
      </w:r>
      <w:r w:rsidR="00D94160" w:rsidRPr="006B6B4E">
        <w:t>s</w:t>
      </w:r>
      <w:r w:rsidR="00D35D04" w:rsidRPr="006B6B4E">
        <w:t>imple to use</w:t>
      </w:r>
      <w:r w:rsidR="00D94160" w:rsidRPr="006B6B4E">
        <w:t xml:space="preserve"> </w:t>
      </w:r>
      <w:r w:rsidR="00EC677D" w:rsidRPr="006B6B4E">
        <w:t xml:space="preserve">and easy to program; </w:t>
      </w:r>
      <w:r w:rsidR="00AE5E73" w:rsidRPr="006B6B4E">
        <w:t xml:space="preserve">be </w:t>
      </w:r>
      <w:r w:rsidR="007D50D6" w:rsidRPr="006B6B4E">
        <w:t>integrated</w:t>
      </w:r>
      <w:r w:rsidR="00EC677D" w:rsidRPr="006B6B4E">
        <w:t xml:space="preserve"> with current vessel </w:t>
      </w:r>
      <w:r w:rsidR="00E46223" w:rsidRPr="006B6B4E">
        <w:t xml:space="preserve">computer </w:t>
      </w:r>
      <w:r w:rsidR="00EC677D" w:rsidRPr="006B6B4E">
        <w:t xml:space="preserve">hardware; include an automatic winder </w:t>
      </w:r>
      <w:r w:rsidR="008C3B19" w:rsidRPr="006B6B4E">
        <w:t xml:space="preserve">that </w:t>
      </w:r>
      <w:r w:rsidR="009F0109" w:rsidRPr="006B6B4E">
        <w:t xml:space="preserve">quickly </w:t>
      </w:r>
      <w:r w:rsidR="00EC677D" w:rsidRPr="006B6B4E">
        <w:t>co</w:t>
      </w:r>
      <w:r w:rsidR="00796D08" w:rsidRPr="006B6B4E">
        <w:t xml:space="preserve">ils rope onto </w:t>
      </w:r>
      <w:r w:rsidR="00E46223" w:rsidRPr="006B6B4E">
        <w:t xml:space="preserve">a </w:t>
      </w:r>
      <w:r w:rsidR="00796D08" w:rsidRPr="006B6B4E">
        <w:t>spool</w:t>
      </w:r>
      <w:r w:rsidR="00DF130E" w:rsidRPr="006B6B4E">
        <w:t>;</w:t>
      </w:r>
      <w:r w:rsidR="00796D08" w:rsidRPr="006B6B4E">
        <w:t xml:space="preserve"> </w:t>
      </w:r>
      <w:r w:rsidR="00AE5E73" w:rsidRPr="006B6B4E">
        <w:t xml:space="preserve">be </w:t>
      </w:r>
      <w:r w:rsidR="00796D08" w:rsidRPr="006B6B4E">
        <w:t>easy to see</w:t>
      </w:r>
      <w:r w:rsidR="00B400B6" w:rsidRPr="006B6B4E">
        <w:t xml:space="preserve"> when it rises to the surface; </w:t>
      </w:r>
      <w:r w:rsidR="00796D08" w:rsidRPr="006B6B4E">
        <w:t xml:space="preserve"> </w:t>
      </w:r>
      <w:r w:rsidR="00AE5E73" w:rsidRPr="006B6B4E">
        <w:t xml:space="preserve">be </w:t>
      </w:r>
      <w:r w:rsidR="00796D08" w:rsidRPr="006B6B4E">
        <w:t xml:space="preserve">light enough </w:t>
      </w:r>
      <w:r w:rsidR="000A5C4D" w:rsidRPr="006B6B4E">
        <w:t>to not</w:t>
      </w:r>
      <w:r w:rsidR="00796D08" w:rsidRPr="006B6B4E">
        <w:t xml:space="preserve"> pose significant </w:t>
      </w:r>
      <w:r w:rsidR="00F0399E">
        <w:t>occupational health and safety</w:t>
      </w:r>
      <w:r w:rsidR="009E4C28" w:rsidRPr="006B6B4E">
        <w:t xml:space="preserve"> concern</w:t>
      </w:r>
      <w:r w:rsidR="00F0399E">
        <w:t>s</w:t>
      </w:r>
      <w:r w:rsidR="009E4C28" w:rsidRPr="006B6B4E">
        <w:t xml:space="preserve"> when deploying multiple pots per day</w:t>
      </w:r>
      <w:r w:rsidR="008C3B19" w:rsidRPr="006B6B4E">
        <w:t xml:space="preserve">; </w:t>
      </w:r>
      <w:r w:rsidR="00AE5E73" w:rsidRPr="006B6B4E">
        <w:t xml:space="preserve">be </w:t>
      </w:r>
      <w:r w:rsidR="009E4C28" w:rsidRPr="006B6B4E">
        <w:t>robust enough to withstand the harsh environmental conditions</w:t>
      </w:r>
      <w:r w:rsidR="008C3B19" w:rsidRPr="006B6B4E">
        <w:t>;</w:t>
      </w:r>
      <w:r w:rsidR="009E4C28" w:rsidRPr="006B6B4E">
        <w:t xml:space="preserve"> have a very low risk of failure</w:t>
      </w:r>
      <w:r w:rsidR="00217256" w:rsidRPr="006B6B4E">
        <w:t xml:space="preserve">; </w:t>
      </w:r>
      <w:r w:rsidR="009E4C28" w:rsidRPr="006B6B4E">
        <w:t xml:space="preserve"> </w:t>
      </w:r>
      <w:r w:rsidR="00BA533F" w:rsidRPr="006B6B4E">
        <w:t xml:space="preserve">not increase the drag </w:t>
      </w:r>
      <w:r w:rsidR="00E67B4F" w:rsidRPr="006B6B4E">
        <w:t xml:space="preserve">of the pot </w:t>
      </w:r>
      <w:r w:rsidR="00217256" w:rsidRPr="006B6B4E">
        <w:t>significantly</w:t>
      </w:r>
      <w:r w:rsidR="00BA533F" w:rsidRPr="006B6B4E">
        <w:t xml:space="preserve"> more than the current gear</w:t>
      </w:r>
      <w:r w:rsidR="00AE5E73" w:rsidRPr="006B6B4E">
        <w:t xml:space="preserve">; </w:t>
      </w:r>
      <w:r w:rsidR="00BA533F" w:rsidRPr="006B6B4E">
        <w:t xml:space="preserve"> and </w:t>
      </w:r>
      <w:r w:rsidR="008F0882" w:rsidRPr="006B6B4E">
        <w:t xml:space="preserve">be </w:t>
      </w:r>
      <w:r w:rsidR="00BA533F" w:rsidRPr="006B6B4E">
        <w:t>cost effective.</w:t>
      </w:r>
      <w:r w:rsidR="00217256" w:rsidRPr="006B6B4E">
        <w:t xml:space="preserve"> Currently</w:t>
      </w:r>
      <w:r w:rsidR="009A33FF" w:rsidRPr="006B6B4E">
        <w:t>,</w:t>
      </w:r>
      <w:r w:rsidR="00217256" w:rsidRPr="006B6B4E">
        <w:t xml:space="preserve"> a system </w:t>
      </w:r>
      <w:r w:rsidR="00E67B4F" w:rsidRPr="006B6B4E">
        <w:t>meeting</w:t>
      </w:r>
      <w:r w:rsidR="00217256" w:rsidRPr="006B6B4E">
        <w:t xml:space="preserve"> </w:t>
      </w:r>
      <w:r w:rsidR="008F0882" w:rsidRPr="006B6B4E">
        <w:t>all</w:t>
      </w:r>
      <w:r w:rsidR="00217256" w:rsidRPr="006B6B4E">
        <w:t xml:space="preserve"> these criteria does not exist, but </w:t>
      </w:r>
      <w:r w:rsidR="00C12842" w:rsidRPr="006B6B4E">
        <w:t xml:space="preserve">there was agreement that significant advances could be made </w:t>
      </w:r>
      <w:r w:rsidR="008F0882" w:rsidRPr="006B6B4E">
        <w:t>if</w:t>
      </w:r>
      <w:r w:rsidR="00C12842" w:rsidRPr="006B6B4E">
        <w:t xml:space="preserve"> fishers and </w:t>
      </w:r>
      <w:r w:rsidR="008F0882" w:rsidRPr="006B6B4E">
        <w:t xml:space="preserve">gear </w:t>
      </w:r>
      <w:r w:rsidR="00EA771E" w:rsidRPr="006B6B4E">
        <w:t>designers/</w:t>
      </w:r>
      <w:r w:rsidR="002B2F07" w:rsidRPr="006B6B4E">
        <w:t>manufacturers</w:t>
      </w:r>
      <w:r w:rsidR="00F34CC3" w:rsidRPr="006B6B4E">
        <w:t xml:space="preserve"> worked </w:t>
      </w:r>
      <w:r w:rsidR="00C12842" w:rsidRPr="006B6B4E">
        <w:t xml:space="preserve">together to develop a </w:t>
      </w:r>
      <w:r w:rsidR="0029310E" w:rsidRPr="006B6B4E">
        <w:t>solution</w:t>
      </w:r>
      <w:r w:rsidR="00175EC6" w:rsidRPr="006B6B4E">
        <w:t xml:space="preserve"> tailored to the </w:t>
      </w:r>
      <w:r w:rsidR="0061327E" w:rsidRPr="006B6B4E">
        <w:t>industry’s</w:t>
      </w:r>
      <w:r w:rsidR="00175EC6" w:rsidRPr="006B6B4E">
        <w:t xml:space="preserve"> needs</w:t>
      </w:r>
      <w:r w:rsidR="0029310E" w:rsidRPr="006B6B4E">
        <w:t>.</w:t>
      </w:r>
    </w:p>
    <w:p w14:paraId="0BB6D5A0" w14:textId="77777777" w:rsidR="00B8684E" w:rsidRPr="00DD461F" w:rsidRDefault="00B8684E" w:rsidP="00B8684E">
      <w:pPr>
        <w:rPr>
          <w:szCs w:val="20"/>
        </w:rPr>
      </w:pPr>
      <w:r>
        <w:rPr>
          <w:szCs w:val="20"/>
        </w:rPr>
        <w:t>Five</w:t>
      </w:r>
      <w:r w:rsidRPr="00DD461F">
        <w:rPr>
          <w:szCs w:val="20"/>
        </w:rPr>
        <w:t xml:space="preserve"> recommended actions to help reduce the threat of entanglement </w:t>
      </w:r>
      <w:r>
        <w:rPr>
          <w:szCs w:val="20"/>
        </w:rPr>
        <w:t>a</w:t>
      </w:r>
      <w:r w:rsidRPr="00DD461F">
        <w:rPr>
          <w:szCs w:val="20"/>
        </w:rPr>
        <w:t>re provided below. These all align with the objectives of the Draft Southern Right Whale Recovery Plan (DCCEEW 202</w:t>
      </w:r>
      <w:r>
        <w:rPr>
          <w:szCs w:val="20"/>
        </w:rPr>
        <w:t>3</w:t>
      </w:r>
      <w:r w:rsidRPr="00DD461F">
        <w:rPr>
          <w:szCs w:val="20"/>
        </w:rPr>
        <w:t>).</w:t>
      </w:r>
    </w:p>
    <w:p w14:paraId="002E001B" w14:textId="77777777" w:rsidR="00B8684E" w:rsidRPr="00DD461F" w:rsidRDefault="00B8684E" w:rsidP="00B8684E">
      <w:pPr>
        <w:ind w:left="284" w:hanging="284"/>
        <w:rPr>
          <w:rStyle w:val="normaltextrun"/>
          <w:szCs w:val="20"/>
        </w:rPr>
      </w:pPr>
      <w:r w:rsidRPr="00D84C1E">
        <w:rPr>
          <w:b/>
          <w:bCs/>
        </w:rPr>
        <w:t>1.</w:t>
      </w:r>
      <w:r w:rsidRPr="00D84C1E">
        <w:rPr>
          <w:b/>
          <w:bCs/>
        </w:rPr>
        <w:tab/>
      </w:r>
      <w:r w:rsidRPr="00DD461F">
        <w:rPr>
          <w:rStyle w:val="normaltextrun"/>
          <w:b/>
          <w:bCs/>
          <w:szCs w:val="20"/>
        </w:rPr>
        <w:t>Build partnerships and meaningful engagement between government agencies (</w:t>
      </w:r>
      <w:r>
        <w:rPr>
          <w:rStyle w:val="normaltextrun"/>
          <w:b/>
          <w:bCs/>
          <w:szCs w:val="20"/>
        </w:rPr>
        <w:t>DEECA</w:t>
      </w:r>
      <w:r w:rsidRPr="00DD461F">
        <w:rPr>
          <w:rStyle w:val="normaltextrun"/>
          <w:b/>
          <w:bCs/>
          <w:szCs w:val="20"/>
        </w:rPr>
        <w:t xml:space="preserve"> and VFA) and the Victorian Rock Lobster fishers.</w:t>
      </w:r>
      <w:r w:rsidRPr="00DD461F">
        <w:rPr>
          <w:rStyle w:val="normaltextrun"/>
          <w:szCs w:val="20"/>
        </w:rPr>
        <w:t xml:space="preserve"> </w:t>
      </w:r>
    </w:p>
    <w:p w14:paraId="7FC6C4A3" w14:textId="77777777" w:rsidR="00B8684E" w:rsidRPr="00A30847" w:rsidRDefault="00B8684E" w:rsidP="00B8684E">
      <w:pPr>
        <w:ind w:left="284"/>
        <w:rPr>
          <w:szCs w:val="20"/>
        </w:rPr>
      </w:pPr>
      <w:r w:rsidRPr="00DD461F">
        <w:rPr>
          <w:rStyle w:val="normaltextrun"/>
          <w:szCs w:val="20"/>
        </w:rPr>
        <w:t>This may be in the form of formal industry</w:t>
      </w:r>
      <w:r>
        <w:rPr>
          <w:rStyle w:val="normaltextrun"/>
          <w:szCs w:val="20"/>
        </w:rPr>
        <w:t xml:space="preserve"> </w:t>
      </w:r>
      <w:r w:rsidRPr="00DD461F">
        <w:rPr>
          <w:rStyle w:val="normaltextrun"/>
          <w:szCs w:val="20"/>
        </w:rPr>
        <w:t>/</w:t>
      </w:r>
      <w:r>
        <w:rPr>
          <w:rStyle w:val="normaltextrun"/>
          <w:szCs w:val="20"/>
        </w:rPr>
        <w:t xml:space="preserve"> </w:t>
      </w:r>
      <w:r w:rsidRPr="00DD461F">
        <w:rPr>
          <w:rStyle w:val="normaltextrun"/>
          <w:szCs w:val="20"/>
        </w:rPr>
        <w:t>management meetings and workshops, working groups, informal discussions,</w:t>
      </w:r>
      <w:r>
        <w:rPr>
          <w:rStyle w:val="normaltextrun"/>
          <w:szCs w:val="20"/>
        </w:rPr>
        <w:t xml:space="preserve"> and</w:t>
      </w:r>
      <w:r w:rsidRPr="00DD461F">
        <w:rPr>
          <w:rStyle w:val="normaltextrun"/>
          <w:szCs w:val="20"/>
        </w:rPr>
        <w:t xml:space="preserve"> research trials. These partnerships should include managers, </w:t>
      </w:r>
      <w:proofErr w:type="gramStart"/>
      <w:r w:rsidRPr="00DD461F">
        <w:rPr>
          <w:rStyle w:val="normaltextrun"/>
          <w:szCs w:val="20"/>
        </w:rPr>
        <w:t>fishers</w:t>
      </w:r>
      <w:proofErr w:type="gramEnd"/>
      <w:r w:rsidRPr="00DD461F">
        <w:rPr>
          <w:rStyle w:val="normaltextrun"/>
          <w:szCs w:val="20"/>
        </w:rPr>
        <w:t xml:space="preserve"> and species experts</w:t>
      </w:r>
      <w:r>
        <w:rPr>
          <w:rStyle w:val="normaltextrun"/>
          <w:szCs w:val="20"/>
        </w:rPr>
        <w:t>,</w:t>
      </w:r>
      <w:r w:rsidRPr="00DD461F">
        <w:rPr>
          <w:rStyle w:val="normaltextrun"/>
          <w:szCs w:val="20"/>
        </w:rPr>
        <w:t xml:space="preserve"> </w:t>
      </w:r>
      <w:r>
        <w:rPr>
          <w:rStyle w:val="normaltextrun"/>
          <w:szCs w:val="20"/>
        </w:rPr>
        <w:t xml:space="preserve">who </w:t>
      </w:r>
      <w:r w:rsidRPr="00DD461F">
        <w:rPr>
          <w:rStyle w:val="normaltextrun"/>
          <w:szCs w:val="20"/>
        </w:rPr>
        <w:t xml:space="preserve">should work together in setting objectives for reducing entanglements and vessel strike risk. </w:t>
      </w:r>
    </w:p>
    <w:p w14:paraId="0772ABF3" w14:textId="77777777" w:rsidR="00B8684E" w:rsidRPr="00DD461F" w:rsidRDefault="00B8684E" w:rsidP="00B8684E">
      <w:pPr>
        <w:ind w:left="284" w:hanging="284"/>
        <w:rPr>
          <w:rStyle w:val="normaltextrun"/>
          <w:b/>
          <w:bCs/>
          <w:szCs w:val="20"/>
        </w:rPr>
      </w:pPr>
      <w:r>
        <w:rPr>
          <w:rStyle w:val="normaltextrun"/>
          <w:b/>
          <w:bCs/>
          <w:szCs w:val="20"/>
        </w:rPr>
        <w:t>2.</w:t>
      </w:r>
      <w:r>
        <w:rPr>
          <w:rStyle w:val="normaltextrun"/>
          <w:b/>
          <w:bCs/>
          <w:szCs w:val="20"/>
        </w:rPr>
        <w:tab/>
        <w:t>Further d</w:t>
      </w:r>
      <w:r w:rsidRPr="00DD461F">
        <w:rPr>
          <w:rStyle w:val="normaltextrun"/>
          <w:b/>
          <w:bCs/>
          <w:szCs w:val="20"/>
        </w:rPr>
        <w:t xml:space="preserve">evelop and test practical solutions to reduce the whale entanglement risk from the Victorian Rock Lobster Fishery.  </w:t>
      </w:r>
    </w:p>
    <w:p w14:paraId="553B43CC" w14:textId="77777777" w:rsidR="00B8684E" w:rsidRPr="00A30847" w:rsidRDefault="00B8684E" w:rsidP="00B8684E">
      <w:pPr>
        <w:ind w:left="284"/>
        <w:rPr>
          <w:szCs w:val="20"/>
        </w:rPr>
      </w:pPr>
      <w:r w:rsidRPr="00DD461F">
        <w:rPr>
          <w:rStyle w:val="normaltextrun"/>
          <w:szCs w:val="20"/>
        </w:rPr>
        <w:t>This should focus on testing current technologies as well as looking for new or improved solutions that are effective and practical in the Victorian Rock Lobster fishery context</w:t>
      </w:r>
      <w:r>
        <w:rPr>
          <w:rStyle w:val="normaltextrun"/>
          <w:szCs w:val="20"/>
        </w:rPr>
        <w:t xml:space="preserve"> such as temporal or spatial closures</w:t>
      </w:r>
      <w:r w:rsidRPr="00DD461F">
        <w:rPr>
          <w:rStyle w:val="normaltextrun"/>
          <w:szCs w:val="20"/>
        </w:rPr>
        <w:t>. This requires working relationships between fishers testing the gear, gear manufactures/developers, researchers</w:t>
      </w:r>
      <w:r>
        <w:rPr>
          <w:rStyle w:val="normaltextrun"/>
          <w:szCs w:val="20"/>
        </w:rPr>
        <w:t>,</w:t>
      </w:r>
      <w:r w:rsidRPr="00DD461F">
        <w:rPr>
          <w:rStyle w:val="normaltextrun"/>
          <w:szCs w:val="20"/>
        </w:rPr>
        <w:t xml:space="preserve"> and mangers</w:t>
      </w:r>
      <w:r>
        <w:rPr>
          <w:rStyle w:val="normaltextrun"/>
          <w:szCs w:val="20"/>
        </w:rPr>
        <w:t xml:space="preserve"> to find a solution that is safe and practical for use in the Victorian Rock Lobster Fishery</w:t>
      </w:r>
      <w:r w:rsidRPr="00DD461F">
        <w:rPr>
          <w:rStyle w:val="normaltextrun"/>
          <w:szCs w:val="20"/>
        </w:rPr>
        <w:t>.</w:t>
      </w:r>
    </w:p>
    <w:p w14:paraId="5DA4BDA1" w14:textId="77777777" w:rsidR="00B8684E" w:rsidRPr="00DD461F" w:rsidRDefault="00B8684E" w:rsidP="00B8684E">
      <w:pPr>
        <w:ind w:left="284" w:hanging="284"/>
        <w:rPr>
          <w:rStyle w:val="normaltextrun"/>
          <w:b/>
          <w:bCs/>
          <w:szCs w:val="20"/>
        </w:rPr>
      </w:pPr>
      <w:r>
        <w:rPr>
          <w:rStyle w:val="normaltextrun"/>
          <w:b/>
          <w:bCs/>
          <w:szCs w:val="20"/>
        </w:rPr>
        <w:t>3.</w:t>
      </w:r>
      <w:r>
        <w:rPr>
          <w:rStyle w:val="normaltextrun"/>
          <w:b/>
          <w:bCs/>
          <w:szCs w:val="20"/>
        </w:rPr>
        <w:tab/>
      </w:r>
      <w:r w:rsidRPr="00DD461F">
        <w:rPr>
          <w:rStyle w:val="normaltextrun"/>
          <w:b/>
          <w:bCs/>
          <w:szCs w:val="20"/>
        </w:rPr>
        <w:t>Support and promote the application of the Rock Lobster Fishery Code of Practice</w:t>
      </w:r>
      <w:r>
        <w:rPr>
          <w:rStyle w:val="normaltextrun"/>
          <w:b/>
          <w:bCs/>
          <w:szCs w:val="20"/>
        </w:rPr>
        <w:t xml:space="preserve"> (CoP)</w:t>
      </w:r>
      <w:r w:rsidRPr="00DD461F">
        <w:rPr>
          <w:rStyle w:val="normaltextrun"/>
          <w:b/>
          <w:bCs/>
          <w:szCs w:val="20"/>
        </w:rPr>
        <w:t xml:space="preserve">. </w:t>
      </w:r>
    </w:p>
    <w:p w14:paraId="140B9F22" w14:textId="77777777" w:rsidR="00B8684E" w:rsidRPr="00DD461F" w:rsidRDefault="00B8684E" w:rsidP="00B8684E">
      <w:pPr>
        <w:ind w:left="284"/>
        <w:rPr>
          <w:rStyle w:val="normaltextrun"/>
          <w:szCs w:val="20"/>
        </w:rPr>
      </w:pPr>
      <w:r w:rsidRPr="00DD461F">
        <w:rPr>
          <w:rStyle w:val="normaltextrun"/>
          <w:szCs w:val="20"/>
        </w:rPr>
        <w:t>Periodic reviews and improvements to the CoP should</w:t>
      </w:r>
      <w:r>
        <w:rPr>
          <w:rStyle w:val="normaltextrun"/>
          <w:szCs w:val="20"/>
        </w:rPr>
        <w:t xml:space="preserve"> continue to</w:t>
      </w:r>
      <w:r w:rsidRPr="00DD461F">
        <w:rPr>
          <w:rStyle w:val="normaltextrun"/>
          <w:szCs w:val="20"/>
        </w:rPr>
        <w:t xml:space="preserve"> include all fishers, species experts, </w:t>
      </w:r>
      <w:r>
        <w:rPr>
          <w:rStyle w:val="normaltextrun"/>
          <w:szCs w:val="20"/>
        </w:rPr>
        <w:t>DEECA</w:t>
      </w:r>
      <w:r w:rsidRPr="00DD461F">
        <w:rPr>
          <w:rStyle w:val="normaltextrun"/>
          <w:szCs w:val="20"/>
        </w:rPr>
        <w:t xml:space="preserve"> and VFA managers. </w:t>
      </w:r>
      <w:r>
        <w:rPr>
          <w:rStyle w:val="normaltextrun"/>
          <w:szCs w:val="20"/>
        </w:rPr>
        <w:t>These reviews should c</w:t>
      </w:r>
      <w:r w:rsidRPr="00DD461F">
        <w:rPr>
          <w:rStyle w:val="normaltextrun"/>
          <w:szCs w:val="20"/>
        </w:rPr>
        <w:t xml:space="preserve">onsider more accessible formats for fishers to access the CoP </w:t>
      </w:r>
      <w:r>
        <w:rPr>
          <w:rStyle w:val="normaltextrun"/>
          <w:szCs w:val="20"/>
        </w:rPr>
        <w:t>(</w:t>
      </w:r>
      <w:r w:rsidRPr="00DD461F">
        <w:rPr>
          <w:rStyle w:val="normaltextrun"/>
          <w:szCs w:val="20"/>
        </w:rPr>
        <w:t>e.g.</w:t>
      </w:r>
      <w:r>
        <w:rPr>
          <w:rStyle w:val="normaltextrun"/>
          <w:szCs w:val="20"/>
        </w:rPr>
        <w:t>,</w:t>
      </w:r>
      <w:r w:rsidRPr="00DD461F">
        <w:rPr>
          <w:rStyle w:val="normaltextrun"/>
          <w:szCs w:val="20"/>
        </w:rPr>
        <w:t xml:space="preserve"> a mobile app may improve its reach and impact</w:t>
      </w:r>
      <w:r>
        <w:rPr>
          <w:rStyle w:val="normaltextrun"/>
          <w:szCs w:val="20"/>
        </w:rPr>
        <w:t>)</w:t>
      </w:r>
      <w:r w:rsidRPr="00DD461F">
        <w:rPr>
          <w:rStyle w:val="normaltextrun"/>
          <w:szCs w:val="20"/>
        </w:rPr>
        <w:t xml:space="preserve">. </w:t>
      </w:r>
      <w:r>
        <w:rPr>
          <w:rStyle w:val="normaltextrun"/>
          <w:szCs w:val="20"/>
        </w:rPr>
        <w:t>An interactive version of the CoP</w:t>
      </w:r>
      <w:r w:rsidRPr="00DD461F">
        <w:rPr>
          <w:rStyle w:val="normaltextrun"/>
          <w:szCs w:val="20"/>
        </w:rPr>
        <w:t xml:space="preserve"> could incorporate functions to report lost gear, retrieval of gear, whale entanglements and other interactions. It could also include easy to access guidelines and interactive species information and a mechanism to report a S</w:t>
      </w:r>
      <w:r>
        <w:rPr>
          <w:rStyle w:val="normaltextrun"/>
          <w:szCs w:val="20"/>
        </w:rPr>
        <w:t>outhern Right Whale</w:t>
      </w:r>
      <w:r w:rsidRPr="00DD461F">
        <w:rPr>
          <w:rStyle w:val="normaltextrun"/>
          <w:szCs w:val="20"/>
        </w:rPr>
        <w:t xml:space="preserve"> sighting.</w:t>
      </w:r>
      <w:r>
        <w:rPr>
          <w:rStyle w:val="normaltextrun"/>
          <w:szCs w:val="20"/>
        </w:rPr>
        <w:t xml:space="preserve"> An evaluation component should be incorporated into the review process to measure the effectiveness of the CoP and the level of support of the CoP amongst fishers.</w:t>
      </w:r>
    </w:p>
    <w:p w14:paraId="1CE4A66F" w14:textId="77777777" w:rsidR="00B8684E" w:rsidRPr="00DD461F" w:rsidRDefault="00B8684E" w:rsidP="00B8684E">
      <w:pPr>
        <w:ind w:left="284" w:hanging="284"/>
        <w:rPr>
          <w:rStyle w:val="normaltextrun"/>
          <w:b/>
          <w:bCs/>
          <w:szCs w:val="20"/>
        </w:rPr>
      </w:pPr>
      <w:r>
        <w:rPr>
          <w:rStyle w:val="normaltextrun"/>
          <w:b/>
          <w:bCs/>
          <w:szCs w:val="20"/>
        </w:rPr>
        <w:t>4.</w:t>
      </w:r>
      <w:r>
        <w:rPr>
          <w:rStyle w:val="normaltextrun"/>
          <w:b/>
          <w:bCs/>
          <w:szCs w:val="20"/>
        </w:rPr>
        <w:tab/>
      </w:r>
      <w:r w:rsidRPr="00DD461F">
        <w:rPr>
          <w:rStyle w:val="normaltextrun"/>
          <w:b/>
          <w:bCs/>
          <w:szCs w:val="20"/>
        </w:rPr>
        <w:t>Create engaging comm</w:t>
      </w:r>
      <w:r>
        <w:rPr>
          <w:rStyle w:val="normaltextrun"/>
          <w:b/>
          <w:bCs/>
          <w:szCs w:val="20"/>
        </w:rPr>
        <w:t>unication</w:t>
      </w:r>
      <w:r w:rsidRPr="00DD461F">
        <w:rPr>
          <w:rStyle w:val="normaltextrun"/>
          <w:b/>
          <w:bCs/>
          <w:szCs w:val="20"/>
        </w:rPr>
        <w:t>s material to promote awareness and increase reporting rates</w:t>
      </w:r>
      <w:r>
        <w:rPr>
          <w:rStyle w:val="normaltextrun"/>
          <w:b/>
          <w:bCs/>
          <w:szCs w:val="20"/>
        </w:rPr>
        <w:t xml:space="preserve"> and near- to real-time reporting</w:t>
      </w:r>
      <w:r w:rsidRPr="00DD461F">
        <w:rPr>
          <w:rStyle w:val="normaltextrun"/>
          <w:b/>
          <w:bCs/>
          <w:szCs w:val="20"/>
        </w:rPr>
        <w:t>.</w:t>
      </w:r>
    </w:p>
    <w:p w14:paraId="0AD1A3F4" w14:textId="77777777" w:rsidR="00B8684E" w:rsidRDefault="00B8684E" w:rsidP="00B8684E">
      <w:pPr>
        <w:ind w:left="284"/>
        <w:rPr>
          <w:rStyle w:val="normaltextrun"/>
          <w:szCs w:val="20"/>
        </w:rPr>
      </w:pPr>
      <w:r w:rsidRPr="00DD461F">
        <w:rPr>
          <w:rStyle w:val="normaltextrun"/>
          <w:szCs w:val="20"/>
        </w:rPr>
        <w:t xml:space="preserve">Creative communication tools should be developed (in consultation with behavioural change experts) to deliver messaging </w:t>
      </w:r>
      <w:r>
        <w:rPr>
          <w:rStyle w:val="normaltextrun"/>
          <w:szCs w:val="20"/>
        </w:rPr>
        <w:t>to fishers of</w:t>
      </w:r>
      <w:r w:rsidRPr="00DD461F">
        <w:rPr>
          <w:rStyle w:val="normaltextrun"/>
          <w:szCs w:val="20"/>
        </w:rPr>
        <w:t xml:space="preserve"> </w:t>
      </w:r>
      <w:r>
        <w:rPr>
          <w:rStyle w:val="normaltextrun"/>
          <w:szCs w:val="20"/>
        </w:rPr>
        <w:t xml:space="preserve">the </w:t>
      </w:r>
      <w:r w:rsidRPr="00DD461F">
        <w:rPr>
          <w:rStyle w:val="normaltextrun"/>
          <w:szCs w:val="20"/>
        </w:rPr>
        <w:t>impacts of entanglement</w:t>
      </w:r>
      <w:r>
        <w:rPr>
          <w:rStyle w:val="normaltextrun"/>
          <w:szCs w:val="20"/>
        </w:rPr>
        <w:t>. The</w:t>
      </w:r>
      <w:r w:rsidRPr="00DD461F">
        <w:rPr>
          <w:rStyle w:val="normaltextrun"/>
          <w:szCs w:val="20"/>
        </w:rPr>
        <w:t xml:space="preserve"> importance of collaborative partnerships and solutions should </w:t>
      </w:r>
      <w:r>
        <w:rPr>
          <w:rStyle w:val="normaltextrun"/>
          <w:szCs w:val="20"/>
        </w:rPr>
        <w:t xml:space="preserve">also </w:t>
      </w:r>
      <w:r w:rsidRPr="00DD461F">
        <w:rPr>
          <w:rStyle w:val="normaltextrun"/>
          <w:szCs w:val="20"/>
        </w:rPr>
        <w:t xml:space="preserve">be </w:t>
      </w:r>
      <w:r>
        <w:rPr>
          <w:rStyle w:val="normaltextrun"/>
          <w:szCs w:val="20"/>
        </w:rPr>
        <w:t>stressed</w:t>
      </w:r>
      <w:r w:rsidRPr="00DD461F">
        <w:rPr>
          <w:rStyle w:val="normaltextrun"/>
          <w:szCs w:val="20"/>
        </w:rPr>
        <w:t xml:space="preserve"> (See </w:t>
      </w:r>
      <w:r w:rsidRPr="00153366">
        <w:rPr>
          <w:rStyle w:val="normaltextrun"/>
          <w:szCs w:val="20"/>
        </w:rPr>
        <w:t>Table 3</w:t>
      </w:r>
      <w:r w:rsidRPr="00DD461F">
        <w:rPr>
          <w:rStyle w:val="normaltextrun"/>
          <w:szCs w:val="20"/>
        </w:rPr>
        <w:t xml:space="preserve"> for specific messaging for </w:t>
      </w:r>
      <w:r>
        <w:rPr>
          <w:rStyle w:val="normaltextrun"/>
          <w:szCs w:val="20"/>
        </w:rPr>
        <w:t xml:space="preserve">the </w:t>
      </w:r>
      <w:r w:rsidRPr="00DD461F">
        <w:rPr>
          <w:rStyle w:val="normaltextrun"/>
          <w:szCs w:val="20"/>
        </w:rPr>
        <w:t>Vic</w:t>
      </w:r>
      <w:r>
        <w:rPr>
          <w:rStyle w:val="normaltextrun"/>
          <w:szCs w:val="20"/>
        </w:rPr>
        <w:t>torian</w:t>
      </w:r>
      <w:r w:rsidRPr="00DD461F">
        <w:rPr>
          <w:rStyle w:val="normaltextrun"/>
          <w:szCs w:val="20"/>
        </w:rPr>
        <w:t xml:space="preserve"> Rock Lobster Industry).  </w:t>
      </w:r>
    </w:p>
    <w:p w14:paraId="278B80E3" w14:textId="77777777" w:rsidR="00B8684E" w:rsidRPr="00DD461F" w:rsidRDefault="00B8684E" w:rsidP="00B8684E">
      <w:pPr>
        <w:ind w:left="284" w:hanging="284"/>
        <w:rPr>
          <w:rStyle w:val="normaltextrun"/>
          <w:b/>
          <w:bCs/>
          <w:szCs w:val="20"/>
        </w:rPr>
      </w:pPr>
      <w:r>
        <w:rPr>
          <w:rStyle w:val="normaltextrun"/>
          <w:b/>
          <w:bCs/>
          <w:szCs w:val="20"/>
        </w:rPr>
        <w:t>5.</w:t>
      </w:r>
      <w:r>
        <w:rPr>
          <w:rStyle w:val="normaltextrun"/>
          <w:b/>
          <w:bCs/>
          <w:szCs w:val="20"/>
        </w:rPr>
        <w:tab/>
      </w:r>
      <w:r w:rsidRPr="00DD461F">
        <w:rPr>
          <w:rStyle w:val="normaltextrun"/>
          <w:b/>
          <w:bCs/>
          <w:szCs w:val="20"/>
        </w:rPr>
        <w:t>Continue investment in disentanglement training</w:t>
      </w:r>
      <w:r>
        <w:rPr>
          <w:rStyle w:val="normaltextrun"/>
          <w:b/>
          <w:bCs/>
          <w:szCs w:val="20"/>
        </w:rPr>
        <w:t xml:space="preserve"> and emergency response</w:t>
      </w:r>
    </w:p>
    <w:p w14:paraId="2DDC559D" w14:textId="77777777" w:rsidR="00B8684E" w:rsidRPr="00A30847" w:rsidRDefault="00B8684E" w:rsidP="00B8684E">
      <w:pPr>
        <w:ind w:left="284"/>
        <w:rPr>
          <w:rStyle w:val="normaltextrun"/>
          <w:szCs w:val="20"/>
        </w:rPr>
      </w:pPr>
      <w:r>
        <w:rPr>
          <w:rStyle w:val="normaltextrun"/>
          <w:szCs w:val="20"/>
        </w:rPr>
        <w:t>DEECA</w:t>
      </w:r>
      <w:r w:rsidRPr="00DD461F">
        <w:rPr>
          <w:rStyle w:val="normaltextrun"/>
          <w:szCs w:val="20"/>
        </w:rPr>
        <w:t xml:space="preserve"> and supporting agencies should continue their commitment </w:t>
      </w:r>
      <w:r>
        <w:rPr>
          <w:rStyle w:val="normaltextrun"/>
          <w:szCs w:val="20"/>
        </w:rPr>
        <w:t>to</w:t>
      </w:r>
      <w:r w:rsidRPr="00DD461F">
        <w:rPr>
          <w:rStyle w:val="normaltextrun"/>
          <w:szCs w:val="20"/>
        </w:rPr>
        <w:t xml:space="preserve"> investing in on-going training for specialist disentanglement teams and co-ordinated emergency response</w:t>
      </w:r>
      <w:r>
        <w:rPr>
          <w:rStyle w:val="normaltextrun"/>
          <w:szCs w:val="20"/>
        </w:rPr>
        <w:t>s</w:t>
      </w:r>
      <w:r w:rsidRPr="00DD461F">
        <w:rPr>
          <w:rStyle w:val="normaltextrun"/>
          <w:szCs w:val="20"/>
        </w:rPr>
        <w:t xml:space="preserve"> to entanglement incidences (as outlined in the VCEP)</w:t>
      </w:r>
      <w:r>
        <w:rPr>
          <w:rStyle w:val="normaltextrun"/>
          <w:szCs w:val="20"/>
        </w:rPr>
        <w:t>.</w:t>
      </w:r>
    </w:p>
    <w:p w14:paraId="005F4895" w14:textId="5EC25304" w:rsidR="00464469" w:rsidRDefault="00464469"/>
    <w:p w14:paraId="6AF0C540" w14:textId="77777777" w:rsidR="006D56A0" w:rsidRDefault="006D56A0" w:rsidP="006D56A0">
      <w:r>
        <w:rPr>
          <w:noProof/>
          <w:color w:val="2B579A"/>
          <w:shd w:val="clear" w:color="auto" w:fill="E6E6E6"/>
        </w:rPr>
        <w:lastRenderedPageBreak/>
        <w:drawing>
          <wp:inline distT="0" distB="0" distL="0" distR="0" wp14:anchorId="74932ECD" wp14:editId="072FE59A">
            <wp:extent cx="5990166" cy="3597246"/>
            <wp:effectExtent l="0" t="0" r="0" b="381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6008871" cy="3608479"/>
                    </a:xfrm>
                    <a:prstGeom prst="rect">
                      <a:avLst/>
                    </a:prstGeom>
                    <a:noFill/>
                  </pic:spPr>
                </pic:pic>
              </a:graphicData>
            </a:graphic>
          </wp:inline>
        </w:drawing>
      </w:r>
    </w:p>
    <w:p w14:paraId="31CC295A" w14:textId="77777777" w:rsidR="006D56A0" w:rsidRDefault="006D56A0" w:rsidP="006D56A0">
      <w:r>
        <w:rPr>
          <w:noProof/>
          <w:color w:val="2B579A"/>
          <w:shd w:val="clear" w:color="auto" w:fill="E6E6E6"/>
        </w:rPr>
        <w:drawing>
          <wp:inline distT="0" distB="0" distL="0" distR="0" wp14:anchorId="7759D18F" wp14:editId="4BC96411">
            <wp:extent cx="6120765" cy="3672205"/>
            <wp:effectExtent l="0" t="0" r="0" b="4445"/>
            <wp:docPr id="57" name="Picture 57" descr="Chart&#10;&#10;Description automatically generated">
              <a:extLst xmlns:a="http://schemas.openxmlformats.org/drawingml/2006/main">
                <a:ext uri="{FF2B5EF4-FFF2-40B4-BE49-F238E27FC236}">
                  <a16:creationId xmlns:a16="http://schemas.microsoft.com/office/drawing/2014/main" id="{1E446EC5-D38F-47CB-91A0-93A589186B1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descr="Chart&#10;&#10;Description automatically generated">
                      <a:extLst>
                        <a:ext uri="{FF2B5EF4-FFF2-40B4-BE49-F238E27FC236}">
                          <a16:creationId xmlns:a16="http://schemas.microsoft.com/office/drawing/2014/main" id="{1E446EC5-D38F-47CB-91A0-93A589186B19}"/>
                        </a:ext>
                      </a:extLst>
                    </pic:cNvPr>
                    <pic:cNvPicPr>
                      <a:picLocks noChangeAspect="1"/>
                    </pic:cNvPicPr>
                  </pic:nvPicPr>
                  <pic:blipFill>
                    <a:blip r:embed="rId65">
                      <a:extLst>
                        <a:ext uri="{28A0092B-C50C-407E-A947-70E740481C1C}">
                          <a14:useLocalDpi xmlns:a14="http://schemas.microsoft.com/office/drawing/2010/main" val="0"/>
                        </a:ext>
                      </a:extLst>
                    </a:blip>
                    <a:stretch>
                      <a:fillRect/>
                    </a:stretch>
                  </pic:blipFill>
                  <pic:spPr>
                    <a:xfrm>
                      <a:off x="0" y="0"/>
                      <a:ext cx="6120765" cy="3672205"/>
                    </a:xfrm>
                    <a:prstGeom prst="rect">
                      <a:avLst/>
                    </a:prstGeom>
                  </pic:spPr>
                </pic:pic>
              </a:graphicData>
            </a:graphic>
          </wp:inline>
        </w:drawing>
      </w:r>
    </w:p>
    <w:p w14:paraId="005B3A57" w14:textId="32D56690" w:rsidR="006D56A0" w:rsidRDefault="006D56A0" w:rsidP="006D56A0">
      <w:pPr>
        <w:pStyle w:val="Caption-Figure"/>
      </w:pPr>
      <w:bookmarkStart w:id="56" w:name="_Toc126590237"/>
      <w:bookmarkStart w:id="57" w:name="_Toc138068805"/>
      <w:r w:rsidRPr="00750D86">
        <w:t xml:space="preserve">Figure 6. </w:t>
      </w:r>
      <w:r>
        <w:t>Estimated b</w:t>
      </w:r>
      <w:r w:rsidRPr="00750D86">
        <w:t xml:space="preserve">enefit of management scenarios to persistence anywhere in </w:t>
      </w:r>
      <w:r w:rsidR="00E03485">
        <w:t>eastern</w:t>
      </w:r>
      <w:r w:rsidRPr="00750D86">
        <w:t xml:space="preserve"> Australia</w:t>
      </w:r>
      <w:r w:rsidRPr="00926868">
        <w:rPr>
          <w:b w:val="0"/>
          <w:bCs w:val="0"/>
        </w:rPr>
        <w:t xml:space="preserve"> </w:t>
      </w:r>
      <w:r w:rsidRPr="005C157F">
        <w:t xml:space="preserve">under RCP 4.5 </w:t>
      </w:r>
      <w:r>
        <w:t>c</w:t>
      </w:r>
      <w:r w:rsidRPr="005C157F">
        <w:t xml:space="preserve">limate change scenario </w:t>
      </w:r>
      <w:r w:rsidR="007149A3">
        <w:t>(top graph</w:t>
      </w:r>
      <w:r w:rsidR="007149A3" w:rsidRPr="005C157F">
        <w:t xml:space="preserve">) </w:t>
      </w:r>
      <w:r w:rsidRPr="005C157F">
        <w:t xml:space="preserve">and RCP 8.5 </w:t>
      </w:r>
      <w:r>
        <w:t>c</w:t>
      </w:r>
      <w:r w:rsidRPr="005C157F">
        <w:t xml:space="preserve">limate </w:t>
      </w:r>
      <w:r>
        <w:t>c</w:t>
      </w:r>
      <w:r w:rsidRPr="005C157F">
        <w:t xml:space="preserve">hange </w:t>
      </w:r>
      <w:r>
        <w:t>s</w:t>
      </w:r>
      <w:r w:rsidRPr="005C157F">
        <w:t>cenario</w:t>
      </w:r>
      <w:bookmarkEnd w:id="56"/>
      <w:r w:rsidR="00B55B65">
        <w:t xml:space="preserve"> </w:t>
      </w:r>
      <w:r w:rsidR="007149A3">
        <w:t>(bottom graph</w:t>
      </w:r>
      <w:r w:rsidR="007149A3" w:rsidRPr="005C157F">
        <w:t>)</w:t>
      </w:r>
      <w:r>
        <w:t>.</w:t>
      </w:r>
      <w:bookmarkEnd w:id="57"/>
      <w:r w:rsidRPr="005C157F">
        <w:t xml:space="preserve"> </w:t>
      </w:r>
    </w:p>
    <w:p w14:paraId="457E79D0" w14:textId="4435FBD8" w:rsidR="006D56A0" w:rsidRDefault="006D56A0" w:rsidP="006459E4">
      <w:pPr>
        <w:pStyle w:val="NormalWeb"/>
        <w:spacing w:after="0"/>
      </w:pPr>
      <w:r w:rsidRPr="000B5E06">
        <w:rPr>
          <w:sz w:val="18"/>
          <w:szCs w:val="18"/>
        </w:rPr>
        <w:t xml:space="preserve">From DEECA Specific Needs </w:t>
      </w:r>
      <w:r w:rsidR="00464469" w:rsidRPr="000B5E06">
        <w:rPr>
          <w:sz w:val="18"/>
          <w:szCs w:val="18"/>
        </w:rPr>
        <w:t xml:space="preserve">Assessment </w:t>
      </w:r>
      <w:r w:rsidRPr="000B5E06">
        <w:rPr>
          <w:sz w:val="18"/>
          <w:szCs w:val="18"/>
        </w:rPr>
        <w:t>(</w:t>
      </w:r>
      <w:bookmarkStart w:id="58" w:name="_Hlk126330670"/>
      <w:r w:rsidRPr="000B5E06">
        <w:rPr>
          <w:sz w:val="18"/>
          <w:szCs w:val="18"/>
        </w:rPr>
        <w:t>Pritchard in prep</w:t>
      </w:r>
      <w:bookmarkEnd w:id="58"/>
      <w:r w:rsidR="00464469" w:rsidRPr="000B5E06">
        <w:rPr>
          <w:sz w:val="18"/>
          <w:szCs w:val="18"/>
        </w:rPr>
        <w:t>.</w:t>
      </w:r>
      <w:r w:rsidRPr="000B5E06">
        <w:rPr>
          <w:sz w:val="18"/>
          <w:szCs w:val="18"/>
        </w:rPr>
        <w:t>).</w:t>
      </w:r>
      <w:r w:rsidRPr="00926868">
        <w:rPr>
          <w:rFonts w:eastAsiaTheme="minorEastAsia"/>
        </w:rPr>
        <w:t xml:space="preserve"> </w:t>
      </w:r>
      <w:r w:rsidR="00D84C1E" w:rsidRPr="00D84C1E">
        <w:rPr>
          <w:sz w:val="18"/>
          <w:szCs w:val="18"/>
        </w:rPr>
        <w:t>‘Benefit’ is the difference in mean estimated probability of persistence compared to the No Action scenario</w:t>
      </w:r>
      <w:r w:rsidR="006459E4">
        <w:rPr>
          <w:sz w:val="18"/>
          <w:szCs w:val="18"/>
        </w:rPr>
        <w:t>,</w:t>
      </w:r>
      <w:r w:rsidR="00D84C1E" w:rsidRPr="00D84C1E">
        <w:rPr>
          <w:sz w:val="18"/>
          <w:szCs w:val="18"/>
        </w:rPr>
        <w:t xml:space="preserve"> i.e. No Action is set to zero</w:t>
      </w:r>
      <w:r w:rsidR="006459E4">
        <w:rPr>
          <w:sz w:val="18"/>
          <w:szCs w:val="18"/>
        </w:rPr>
        <w:t xml:space="preserve">. </w:t>
      </w:r>
      <w:r w:rsidRPr="00D84C1E">
        <w:t>Error bars represent the mean upper and mean lower benefit estimates of participants, and therefore expert uncertainty.</w:t>
      </w:r>
    </w:p>
    <w:p w14:paraId="57161F4B" w14:textId="77777777" w:rsidR="00464469" w:rsidRDefault="00464469">
      <w:pPr>
        <w:rPr>
          <w:szCs w:val="20"/>
        </w:rPr>
      </w:pPr>
      <w:r>
        <w:rPr>
          <w:szCs w:val="20"/>
        </w:rPr>
        <w:br w:type="page"/>
      </w:r>
    </w:p>
    <w:p w14:paraId="37064482" w14:textId="1E4EA893" w:rsidR="006D56A0" w:rsidRDefault="006D56A0" w:rsidP="00E068BD">
      <w:pPr>
        <w:pStyle w:val="Heading2-Numbered"/>
      </w:pPr>
      <w:bookmarkStart w:id="59" w:name="_Toc127279906"/>
      <w:bookmarkStart w:id="60" w:name="_Toc138068829"/>
      <w:r>
        <w:lastRenderedPageBreak/>
        <w:t xml:space="preserve">Vessel </w:t>
      </w:r>
      <w:r w:rsidR="00A30847">
        <w:t>strike mitigation</w:t>
      </w:r>
      <w:bookmarkEnd w:id="59"/>
      <w:bookmarkEnd w:id="60"/>
    </w:p>
    <w:p w14:paraId="50555C53" w14:textId="6866A9BA" w:rsidR="006D56A0" w:rsidRDefault="006D56A0" w:rsidP="006D56A0">
      <w:r>
        <w:t xml:space="preserve">Reducing vessel speed has proven to be an effective mitigation strategy to lessen the risk of lethal collisions with large shipping vessels. A speed limit of 10 knots for </w:t>
      </w:r>
      <w:r w:rsidR="00A30847">
        <w:t>vessels 1</w:t>
      </w:r>
      <w:r>
        <w:t>9.8 m</w:t>
      </w:r>
      <w:r w:rsidR="00A30847">
        <w:t>etres or more in length</w:t>
      </w:r>
      <w:r>
        <w:t xml:space="preserve"> transiting through North Atlantic Right Whale Seasonal Management Areas (SMAs) was introduced in 2008. A recent evaluation of the effectiveness of this rule revealed that it had resulted in a reduction of serious injuries and death from vessels since the rule was implemented (NMFS 2020). NOAA is now proposing changes to include all vessels </w:t>
      </w:r>
      <w:r w:rsidR="00A30847">
        <w:t>over</w:t>
      </w:r>
      <w:r>
        <w:t xml:space="preserve"> 10.7 m. Dynamic speed zones where vessels are required to slow down when three or more whales are known to be present in SMAs are also used. Visual and acoustic surveys, including the use of aircraft and underwater gliders, are used to detect whales and trigger the dynamic management zones. Dynamic zones remain in effect for 15 days from the date whales were sighted. NOAA has now proposed to extend this rule outside SMAs</w:t>
      </w:r>
      <w:r w:rsidR="00181261">
        <w:t xml:space="preserve"> (NOAA 2022b).</w:t>
      </w:r>
      <w:r>
        <w:t xml:space="preserve"> For a similar mitigation strategy to be considered for the south-east coast of Australia, we would first need to </w:t>
      </w:r>
      <w:r w:rsidRPr="00C960A1">
        <w:t>understand more about the current movement and distribution patterns of Southern Right Whale</w:t>
      </w:r>
      <w:r>
        <w:t>s</w:t>
      </w:r>
      <w:r w:rsidRPr="00C960A1">
        <w:t xml:space="preserve"> </w:t>
      </w:r>
      <w:r>
        <w:t>to identify and quantify high risk collision areas. We would also need to commit to monitoring to detect the presence of whales in shipping areas.</w:t>
      </w:r>
    </w:p>
    <w:p w14:paraId="7106F8FC" w14:textId="15AC6051" w:rsidR="006D56A0" w:rsidRDefault="006D56A0" w:rsidP="006D56A0">
      <w:r>
        <w:t xml:space="preserve">Recreational vessel movements are often much more variable and harder to quantify than industry vessels. Whilst smaller and </w:t>
      </w:r>
      <w:r w:rsidR="00F72DBF">
        <w:t xml:space="preserve">generally </w:t>
      </w:r>
      <w:r>
        <w:t>quieter, their spatial footprint in coastal areas is often larger</w:t>
      </w:r>
      <w:r w:rsidR="00AE0028">
        <w:t xml:space="preserve">, they are less predictable in their </w:t>
      </w:r>
      <w:proofErr w:type="gramStart"/>
      <w:r w:rsidR="00AE0028">
        <w:t>movements</w:t>
      </w:r>
      <w:proofErr w:type="gramEnd"/>
      <w:r>
        <w:t xml:space="preserve"> and they commonly travel at higher speeds (Cope et al. 2021). </w:t>
      </w:r>
      <w:r>
        <w:rPr>
          <w:szCs w:val="20"/>
        </w:rPr>
        <w:t xml:space="preserve">Victoria’s </w:t>
      </w:r>
      <w:r w:rsidR="00181261">
        <w:rPr>
          <w:szCs w:val="20"/>
        </w:rPr>
        <w:t>Wildlife (</w:t>
      </w:r>
      <w:r>
        <w:rPr>
          <w:szCs w:val="20"/>
        </w:rPr>
        <w:t>Marine Mammal</w:t>
      </w:r>
      <w:r w:rsidR="00181261">
        <w:rPr>
          <w:szCs w:val="20"/>
        </w:rPr>
        <w:t>s)</w:t>
      </w:r>
      <w:r>
        <w:rPr>
          <w:szCs w:val="20"/>
        </w:rPr>
        <w:t xml:space="preserve"> Regulations </w:t>
      </w:r>
      <w:r w:rsidR="00181261">
        <w:rPr>
          <w:szCs w:val="20"/>
        </w:rPr>
        <w:t>2019</w:t>
      </w:r>
      <w:r>
        <w:rPr>
          <w:szCs w:val="20"/>
        </w:rPr>
        <w:t xml:space="preserve"> require vessels to maintain a constant speed of no more than 5 knots (8 km/h) when within 300 m</w:t>
      </w:r>
      <w:r w:rsidR="00181261">
        <w:rPr>
          <w:szCs w:val="20"/>
        </w:rPr>
        <w:t>etres</w:t>
      </w:r>
      <w:r>
        <w:rPr>
          <w:szCs w:val="20"/>
        </w:rPr>
        <w:t xml:space="preserve"> of a whale and to not approach closer than 100 m. For these regulations to be effective in mitigating vessel strike</w:t>
      </w:r>
      <w:r w:rsidR="00181261">
        <w:rPr>
          <w:szCs w:val="20"/>
        </w:rPr>
        <w:t>s,</w:t>
      </w:r>
      <w:r>
        <w:rPr>
          <w:szCs w:val="20"/>
        </w:rPr>
        <w:t xml:space="preserve"> the vessel operator </w:t>
      </w:r>
      <w:r w:rsidR="00181261">
        <w:rPr>
          <w:szCs w:val="20"/>
        </w:rPr>
        <w:t xml:space="preserve">needs </w:t>
      </w:r>
      <w:r>
        <w:rPr>
          <w:szCs w:val="20"/>
        </w:rPr>
        <w:t xml:space="preserve">to have seen the whale and then </w:t>
      </w:r>
      <w:r w:rsidR="00181261">
        <w:rPr>
          <w:szCs w:val="20"/>
        </w:rPr>
        <w:t xml:space="preserve">be willing and able </w:t>
      </w:r>
      <w:r>
        <w:rPr>
          <w:szCs w:val="20"/>
        </w:rPr>
        <w:t xml:space="preserve">to comply with the regulations. Seeing a Southern Right Whale can be difficult (see section </w:t>
      </w:r>
      <w:r w:rsidR="00181261">
        <w:rPr>
          <w:szCs w:val="20"/>
        </w:rPr>
        <w:t>2.2</w:t>
      </w:r>
      <w:r>
        <w:rPr>
          <w:szCs w:val="20"/>
        </w:rPr>
        <w:t xml:space="preserve">). Detection is unlikely when a vessel is travelling at speed, </w:t>
      </w:r>
      <w:r w:rsidR="00181261">
        <w:rPr>
          <w:szCs w:val="20"/>
        </w:rPr>
        <w:t xml:space="preserve">or </w:t>
      </w:r>
      <w:r>
        <w:rPr>
          <w:szCs w:val="20"/>
        </w:rPr>
        <w:t xml:space="preserve">if the vessel operator is not looking out for Southern Right Whales or </w:t>
      </w:r>
      <w:r w:rsidR="00181261">
        <w:rPr>
          <w:szCs w:val="20"/>
        </w:rPr>
        <w:t xml:space="preserve">does not </w:t>
      </w:r>
      <w:r>
        <w:rPr>
          <w:szCs w:val="20"/>
        </w:rPr>
        <w:t xml:space="preserve">know the </w:t>
      </w:r>
      <w:r w:rsidR="00C67964">
        <w:rPr>
          <w:szCs w:val="20"/>
        </w:rPr>
        <w:t xml:space="preserve">visual </w:t>
      </w:r>
      <w:r>
        <w:rPr>
          <w:szCs w:val="20"/>
        </w:rPr>
        <w:t xml:space="preserve">signs </w:t>
      </w:r>
      <w:r w:rsidR="00181261">
        <w:rPr>
          <w:szCs w:val="20"/>
        </w:rPr>
        <w:t>of Southern Right Whale</w:t>
      </w:r>
      <w:r>
        <w:rPr>
          <w:szCs w:val="20"/>
        </w:rPr>
        <w:t xml:space="preserve"> presence. The </w:t>
      </w:r>
      <w:r>
        <w:t xml:space="preserve">vessel exclusion zone at Logans Beach provides protection in a small </w:t>
      </w:r>
      <w:r w:rsidR="00F71627">
        <w:t>area</w:t>
      </w:r>
      <w:r>
        <w:t xml:space="preserve"> </w:t>
      </w:r>
      <w:r w:rsidR="00F71627">
        <w:t>of coastal waters</w:t>
      </w:r>
      <w:r>
        <w:t xml:space="preserve"> (approximately 1 km </w:t>
      </w:r>
      <w:r w:rsidR="00181261">
        <w:t xml:space="preserve">shore </w:t>
      </w:r>
      <w:r>
        <w:t xml:space="preserve">length x 2 nautical miles </w:t>
      </w:r>
      <w:r w:rsidR="00181261">
        <w:t xml:space="preserve">out </w:t>
      </w:r>
      <w:r>
        <w:t>to sea)</w:t>
      </w:r>
      <w:r w:rsidR="00573C43">
        <w:t xml:space="preserve">, where the highest density of </w:t>
      </w:r>
      <w:r w:rsidR="002744DE">
        <w:t>cow</w:t>
      </w:r>
      <w:r w:rsidR="00AC0E72">
        <w:t>-calf pairs is known to occur</w:t>
      </w:r>
      <w:r w:rsidR="004E2A77">
        <w:t xml:space="preserve">. Recently, </w:t>
      </w:r>
      <w:r w:rsidR="002744DE">
        <w:t>c</w:t>
      </w:r>
      <w:r>
        <w:t>ow</w:t>
      </w:r>
      <w:r w:rsidR="007067AC">
        <w:t>–</w:t>
      </w:r>
      <w:r>
        <w:t>calf pairs are being sighted more regularly in other areas of the south-east Australian coastline (</w:t>
      </w:r>
      <w:r w:rsidRPr="00C14F73">
        <w:t>see Figure 1</w:t>
      </w:r>
      <w:r>
        <w:t>) with some potentially emerging as important nursery areas (Stamation et al. 2020; Watson et al. 2021; recent unpublished monitoring data).</w:t>
      </w:r>
    </w:p>
    <w:p w14:paraId="6F7F391E" w14:textId="5FA3C535" w:rsidR="006D56A0" w:rsidRPr="00DD461F" w:rsidRDefault="006D56A0" w:rsidP="006D56A0">
      <w:pPr>
        <w:rPr>
          <w:szCs w:val="20"/>
        </w:rPr>
      </w:pPr>
      <w:r>
        <w:t xml:space="preserve">Eight </w:t>
      </w:r>
      <w:r w:rsidRPr="00DD461F">
        <w:t xml:space="preserve">recommended actions to help reduce the threat of </w:t>
      </w:r>
      <w:r>
        <w:t>vessel</w:t>
      </w:r>
      <w:r w:rsidRPr="00DD461F">
        <w:t xml:space="preserve"> </w:t>
      </w:r>
      <w:r>
        <w:t xml:space="preserve">strike </w:t>
      </w:r>
      <w:r w:rsidRPr="00DD461F">
        <w:t>are provided below</w:t>
      </w:r>
      <w:r w:rsidRPr="004262BB">
        <w:t>. These all align with the objectives of the Draft Southern Right Whale Recovery Plan (DCCEEW 202</w:t>
      </w:r>
      <w:r>
        <w:t>3</w:t>
      </w:r>
      <w:r w:rsidRPr="004262BB">
        <w:t>).</w:t>
      </w:r>
    </w:p>
    <w:p w14:paraId="33F4E155" w14:textId="355ADAD7" w:rsidR="006D56A0" w:rsidRPr="00A44CB5" w:rsidRDefault="007067AC" w:rsidP="0005542B">
      <w:pPr>
        <w:ind w:left="284" w:hanging="284"/>
        <w:rPr>
          <w:rStyle w:val="normaltextrun"/>
          <w:b/>
          <w:bCs/>
          <w:szCs w:val="20"/>
        </w:rPr>
      </w:pPr>
      <w:bookmarkStart w:id="61" w:name="_Hlk112763993"/>
      <w:r>
        <w:rPr>
          <w:rStyle w:val="normaltextrun"/>
          <w:b/>
          <w:bCs/>
          <w:szCs w:val="20"/>
        </w:rPr>
        <w:t>1.</w:t>
      </w:r>
      <w:r>
        <w:rPr>
          <w:rStyle w:val="normaltextrun"/>
          <w:b/>
          <w:bCs/>
          <w:szCs w:val="20"/>
        </w:rPr>
        <w:tab/>
      </w:r>
      <w:r w:rsidR="006D56A0" w:rsidRPr="00A44CB5">
        <w:rPr>
          <w:rStyle w:val="normaltextrun"/>
          <w:b/>
          <w:bCs/>
          <w:szCs w:val="20"/>
        </w:rPr>
        <w:t>Identify high</w:t>
      </w:r>
      <w:r w:rsidR="001813B7">
        <w:rPr>
          <w:rStyle w:val="normaltextrun"/>
          <w:b/>
          <w:bCs/>
          <w:szCs w:val="20"/>
        </w:rPr>
        <w:t>-</w:t>
      </w:r>
      <w:r w:rsidR="006D56A0" w:rsidRPr="00A44CB5">
        <w:rPr>
          <w:rStyle w:val="normaltextrun"/>
          <w:b/>
          <w:bCs/>
          <w:szCs w:val="20"/>
        </w:rPr>
        <w:t xml:space="preserve">risk </w:t>
      </w:r>
      <w:r w:rsidR="006D56A0">
        <w:rPr>
          <w:rStyle w:val="normaltextrun"/>
          <w:b/>
          <w:bCs/>
          <w:szCs w:val="20"/>
        </w:rPr>
        <w:t xml:space="preserve">vessel strike </w:t>
      </w:r>
      <w:r w:rsidR="006D56A0" w:rsidRPr="00A44CB5">
        <w:rPr>
          <w:rStyle w:val="normaltextrun"/>
          <w:b/>
          <w:bCs/>
          <w:szCs w:val="20"/>
        </w:rPr>
        <w:t>areas</w:t>
      </w:r>
      <w:r w:rsidR="006D56A0">
        <w:rPr>
          <w:rStyle w:val="normaltextrun"/>
          <w:b/>
          <w:bCs/>
          <w:szCs w:val="20"/>
        </w:rPr>
        <w:t>.</w:t>
      </w:r>
      <w:r>
        <w:rPr>
          <w:rStyle w:val="normaltextrun"/>
          <w:szCs w:val="20"/>
        </w:rPr>
        <w:t xml:space="preserve"> </w:t>
      </w:r>
      <w:r w:rsidR="006D56A0">
        <w:rPr>
          <w:rStyle w:val="normaltextrun"/>
          <w:szCs w:val="20"/>
        </w:rPr>
        <w:t>Use existing sighting data to better understand coastal Southern Right W</w:t>
      </w:r>
      <w:r w:rsidR="006D56A0" w:rsidRPr="00FE0EBC">
        <w:rPr>
          <w:rStyle w:val="normaltextrun"/>
          <w:szCs w:val="20"/>
        </w:rPr>
        <w:t>hale distribution</w:t>
      </w:r>
      <w:r w:rsidR="006D56A0">
        <w:rPr>
          <w:rStyle w:val="normaltextrun"/>
          <w:szCs w:val="20"/>
        </w:rPr>
        <w:t xml:space="preserve"> and </w:t>
      </w:r>
      <w:r w:rsidR="006D56A0" w:rsidRPr="006F7A59">
        <w:rPr>
          <w:rStyle w:val="normaltextrun"/>
          <w:szCs w:val="20"/>
        </w:rPr>
        <w:t>use BIA information</w:t>
      </w:r>
      <w:r w:rsidR="006D56A0">
        <w:rPr>
          <w:rStyle w:val="normaltextrun"/>
          <w:szCs w:val="20"/>
        </w:rPr>
        <w:t xml:space="preserve"> and </w:t>
      </w:r>
      <w:r w:rsidR="006D56A0" w:rsidRPr="00FE0EBC">
        <w:rPr>
          <w:rStyle w:val="normaltextrun"/>
          <w:szCs w:val="20"/>
        </w:rPr>
        <w:t xml:space="preserve">vessel traffic </w:t>
      </w:r>
      <w:r w:rsidR="006D56A0">
        <w:rPr>
          <w:rStyle w:val="normaltextrun"/>
          <w:szCs w:val="20"/>
        </w:rPr>
        <w:t>data to identify high risk areas for vessel strike.</w:t>
      </w:r>
    </w:p>
    <w:p w14:paraId="60F5EE53" w14:textId="25E37A19" w:rsidR="006D56A0" w:rsidRPr="00CF7D11" w:rsidRDefault="007067AC" w:rsidP="0005542B">
      <w:pPr>
        <w:ind w:left="284" w:hanging="284"/>
        <w:rPr>
          <w:rStyle w:val="normaltextrun"/>
          <w:szCs w:val="20"/>
        </w:rPr>
      </w:pPr>
      <w:r>
        <w:rPr>
          <w:rStyle w:val="normaltextrun"/>
          <w:b/>
          <w:bCs/>
          <w:szCs w:val="20"/>
        </w:rPr>
        <w:t>2.</w:t>
      </w:r>
      <w:r>
        <w:rPr>
          <w:rStyle w:val="normaltextrun"/>
          <w:b/>
          <w:bCs/>
          <w:szCs w:val="20"/>
        </w:rPr>
        <w:tab/>
      </w:r>
      <w:r w:rsidR="006D56A0" w:rsidRPr="004A1616">
        <w:rPr>
          <w:rStyle w:val="normaltextrun"/>
          <w:b/>
          <w:bCs/>
          <w:szCs w:val="20"/>
        </w:rPr>
        <w:t>Legislate</w:t>
      </w:r>
      <w:r w:rsidR="006D56A0">
        <w:rPr>
          <w:rStyle w:val="normaltextrun"/>
          <w:b/>
          <w:bCs/>
          <w:szCs w:val="20"/>
        </w:rPr>
        <w:t xml:space="preserve"> additional </w:t>
      </w:r>
      <w:r w:rsidR="006D56A0" w:rsidRPr="004A1616">
        <w:rPr>
          <w:rStyle w:val="normaltextrun"/>
          <w:b/>
          <w:bCs/>
          <w:szCs w:val="20"/>
        </w:rPr>
        <w:t xml:space="preserve">vessel exclusion zones in </w:t>
      </w:r>
      <w:r w:rsidR="006D56A0">
        <w:rPr>
          <w:rStyle w:val="normaltextrun"/>
          <w:b/>
          <w:bCs/>
          <w:szCs w:val="20"/>
        </w:rPr>
        <w:t>high</w:t>
      </w:r>
      <w:r w:rsidR="006D6724">
        <w:rPr>
          <w:rStyle w:val="normaltextrun"/>
          <w:b/>
          <w:bCs/>
          <w:szCs w:val="20"/>
        </w:rPr>
        <w:t>-</w:t>
      </w:r>
      <w:r w:rsidR="006D56A0">
        <w:rPr>
          <w:rStyle w:val="normaltextrun"/>
          <w:b/>
          <w:bCs/>
          <w:szCs w:val="20"/>
        </w:rPr>
        <w:t xml:space="preserve">risk areas for cow-calf pairs. </w:t>
      </w:r>
      <w:r w:rsidR="006D56A0" w:rsidRPr="0002656E">
        <w:t xml:space="preserve">These areas should be periodically reviewed to test alignment with current distribution patterns. </w:t>
      </w:r>
    </w:p>
    <w:p w14:paraId="77EF45FA" w14:textId="475AC3BA" w:rsidR="006D56A0" w:rsidRPr="00021D75" w:rsidRDefault="007067AC" w:rsidP="0005542B">
      <w:pPr>
        <w:ind w:left="284" w:hanging="284"/>
        <w:rPr>
          <w:rStyle w:val="normaltextrun"/>
          <w:b/>
          <w:bCs/>
          <w:szCs w:val="20"/>
        </w:rPr>
      </w:pPr>
      <w:r>
        <w:rPr>
          <w:rStyle w:val="normaltextrun"/>
          <w:b/>
          <w:bCs/>
          <w:szCs w:val="20"/>
        </w:rPr>
        <w:t>3.</w:t>
      </w:r>
      <w:r>
        <w:rPr>
          <w:rStyle w:val="normaltextrun"/>
          <w:b/>
          <w:bCs/>
          <w:szCs w:val="20"/>
        </w:rPr>
        <w:tab/>
      </w:r>
      <w:r w:rsidR="006D56A0" w:rsidRPr="00A44CB5">
        <w:rPr>
          <w:rStyle w:val="normaltextrun"/>
          <w:b/>
          <w:bCs/>
          <w:szCs w:val="20"/>
        </w:rPr>
        <w:t xml:space="preserve">Test the </w:t>
      </w:r>
      <w:r w:rsidR="00120D9B">
        <w:rPr>
          <w:rStyle w:val="normaltextrun"/>
          <w:b/>
          <w:bCs/>
          <w:szCs w:val="20"/>
        </w:rPr>
        <w:t>feasibility</w:t>
      </w:r>
      <w:r w:rsidR="006D56A0" w:rsidRPr="00A44CB5">
        <w:rPr>
          <w:rStyle w:val="normaltextrun"/>
          <w:b/>
          <w:bCs/>
          <w:szCs w:val="20"/>
        </w:rPr>
        <w:t xml:space="preserve"> of dynamic vessel exclusion zones for cow</w:t>
      </w:r>
      <w:r w:rsidR="001813B7">
        <w:rPr>
          <w:rStyle w:val="normaltextrun"/>
          <w:szCs w:val="20"/>
        </w:rPr>
        <w:t>–</w:t>
      </w:r>
      <w:r w:rsidR="006D56A0" w:rsidRPr="00A44CB5">
        <w:rPr>
          <w:rStyle w:val="normaltextrun"/>
          <w:b/>
          <w:bCs/>
          <w:szCs w:val="20"/>
        </w:rPr>
        <w:t>calf pairs that are triggered by sightings</w:t>
      </w:r>
      <w:r w:rsidR="006D56A0">
        <w:rPr>
          <w:rStyle w:val="normaltextrun"/>
          <w:b/>
          <w:bCs/>
          <w:szCs w:val="20"/>
        </w:rPr>
        <w:t xml:space="preserve"> </w:t>
      </w:r>
      <w:r w:rsidR="006D56A0" w:rsidRPr="00D6350D">
        <w:rPr>
          <w:rStyle w:val="normaltextrun"/>
          <w:szCs w:val="20"/>
        </w:rPr>
        <w:t xml:space="preserve">with the aim of legislating </w:t>
      </w:r>
      <w:r w:rsidR="006D56A0">
        <w:rPr>
          <w:rStyle w:val="normaltextrun"/>
          <w:szCs w:val="20"/>
        </w:rPr>
        <w:t xml:space="preserve">in the longer term </w:t>
      </w:r>
      <w:r w:rsidR="006D56A0" w:rsidRPr="00D6350D">
        <w:rPr>
          <w:rStyle w:val="normaltextrun"/>
          <w:szCs w:val="20"/>
        </w:rPr>
        <w:t xml:space="preserve">if deemed </w:t>
      </w:r>
      <w:r w:rsidR="00037E55">
        <w:rPr>
          <w:rStyle w:val="normaltextrun"/>
          <w:szCs w:val="20"/>
        </w:rPr>
        <w:t xml:space="preserve">necessary, </w:t>
      </w:r>
      <w:proofErr w:type="gramStart"/>
      <w:r w:rsidR="006D56A0" w:rsidRPr="00D6350D">
        <w:rPr>
          <w:rStyle w:val="normaltextrun"/>
          <w:szCs w:val="20"/>
        </w:rPr>
        <w:t>effective</w:t>
      </w:r>
      <w:proofErr w:type="gramEnd"/>
      <w:r w:rsidR="006D56A0" w:rsidRPr="00D6350D">
        <w:rPr>
          <w:rStyle w:val="normaltextrun"/>
          <w:szCs w:val="20"/>
        </w:rPr>
        <w:t xml:space="preserve"> and practical.</w:t>
      </w:r>
    </w:p>
    <w:p w14:paraId="44FAEA04" w14:textId="5018AD67" w:rsidR="006D56A0" w:rsidRPr="00D046B1" w:rsidRDefault="007067AC" w:rsidP="0005542B">
      <w:pPr>
        <w:ind w:left="284" w:hanging="284"/>
        <w:rPr>
          <w:rStyle w:val="normaltextrun"/>
          <w:b/>
          <w:bCs/>
          <w:szCs w:val="20"/>
        </w:rPr>
      </w:pPr>
      <w:r>
        <w:rPr>
          <w:rStyle w:val="normaltextrun"/>
          <w:b/>
          <w:bCs/>
          <w:szCs w:val="20"/>
        </w:rPr>
        <w:t>4.</w:t>
      </w:r>
      <w:r>
        <w:rPr>
          <w:rStyle w:val="normaltextrun"/>
          <w:b/>
          <w:bCs/>
          <w:szCs w:val="20"/>
        </w:rPr>
        <w:tab/>
      </w:r>
      <w:r w:rsidR="006D56A0" w:rsidRPr="00D046B1">
        <w:rPr>
          <w:rStyle w:val="normaltextrun"/>
          <w:b/>
          <w:bCs/>
          <w:szCs w:val="20"/>
        </w:rPr>
        <w:t xml:space="preserve">Test the </w:t>
      </w:r>
      <w:r w:rsidR="00120D9B">
        <w:rPr>
          <w:rStyle w:val="normaltextrun"/>
          <w:b/>
          <w:bCs/>
          <w:szCs w:val="20"/>
        </w:rPr>
        <w:t>feasibility</w:t>
      </w:r>
      <w:r w:rsidR="006D56A0" w:rsidRPr="00D046B1">
        <w:rPr>
          <w:rStyle w:val="normaltextrun"/>
          <w:b/>
          <w:bCs/>
          <w:szCs w:val="20"/>
        </w:rPr>
        <w:t xml:space="preserve"> of dynamic speed zones triggered by the Southern Right Whale </w:t>
      </w:r>
      <w:r w:rsidR="006D56A0">
        <w:rPr>
          <w:rStyle w:val="normaltextrun"/>
          <w:b/>
          <w:bCs/>
          <w:szCs w:val="20"/>
        </w:rPr>
        <w:t>s</w:t>
      </w:r>
      <w:r w:rsidR="006D56A0" w:rsidRPr="00D046B1">
        <w:rPr>
          <w:rStyle w:val="normaltextrun"/>
          <w:b/>
          <w:bCs/>
          <w:szCs w:val="20"/>
        </w:rPr>
        <w:t xml:space="preserve">ightings </w:t>
      </w:r>
      <w:r w:rsidR="006D56A0" w:rsidRPr="00D6350D">
        <w:rPr>
          <w:rStyle w:val="normaltextrun"/>
          <w:szCs w:val="20"/>
        </w:rPr>
        <w:t xml:space="preserve">with the aim of legislating </w:t>
      </w:r>
      <w:r w:rsidR="006D56A0">
        <w:rPr>
          <w:rStyle w:val="normaltextrun"/>
          <w:szCs w:val="20"/>
        </w:rPr>
        <w:t xml:space="preserve">in the longer term </w:t>
      </w:r>
      <w:r w:rsidR="006D56A0" w:rsidRPr="00D6350D">
        <w:rPr>
          <w:rStyle w:val="normaltextrun"/>
          <w:szCs w:val="20"/>
        </w:rPr>
        <w:t>if deemed</w:t>
      </w:r>
      <w:r w:rsidR="0001475F">
        <w:rPr>
          <w:rStyle w:val="normaltextrun"/>
          <w:szCs w:val="20"/>
        </w:rPr>
        <w:t xml:space="preserve"> necessary,</w:t>
      </w:r>
      <w:r w:rsidR="006D56A0" w:rsidRPr="00D6350D">
        <w:rPr>
          <w:rStyle w:val="normaltextrun"/>
          <w:szCs w:val="20"/>
        </w:rPr>
        <w:t xml:space="preserve"> </w:t>
      </w:r>
      <w:proofErr w:type="gramStart"/>
      <w:r w:rsidR="006D56A0" w:rsidRPr="00D6350D">
        <w:rPr>
          <w:rStyle w:val="normaltextrun"/>
          <w:szCs w:val="20"/>
        </w:rPr>
        <w:t>effective</w:t>
      </w:r>
      <w:proofErr w:type="gramEnd"/>
      <w:r w:rsidR="006D56A0" w:rsidRPr="00D6350D">
        <w:rPr>
          <w:rStyle w:val="normaltextrun"/>
          <w:szCs w:val="20"/>
        </w:rPr>
        <w:t xml:space="preserve"> and practical</w:t>
      </w:r>
      <w:r w:rsidR="006D56A0">
        <w:rPr>
          <w:rStyle w:val="normaltextrun"/>
          <w:szCs w:val="20"/>
        </w:rPr>
        <w:t>.</w:t>
      </w:r>
    </w:p>
    <w:p w14:paraId="69388DCA" w14:textId="4B675099" w:rsidR="006D56A0" w:rsidRDefault="007067AC" w:rsidP="0005542B">
      <w:pPr>
        <w:ind w:left="284" w:hanging="284"/>
        <w:rPr>
          <w:rStyle w:val="normaltextrun"/>
          <w:b/>
          <w:bCs/>
          <w:szCs w:val="20"/>
        </w:rPr>
      </w:pPr>
      <w:r>
        <w:rPr>
          <w:rStyle w:val="normaltextrun"/>
          <w:b/>
          <w:bCs/>
          <w:szCs w:val="20"/>
        </w:rPr>
        <w:t>5.</w:t>
      </w:r>
      <w:r>
        <w:rPr>
          <w:rStyle w:val="normaltextrun"/>
          <w:b/>
          <w:bCs/>
          <w:szCs w:val="20"/>
        </w:rPr>
        <w:tab/>
      </w:r>
      <w:r w:rsidR="006D56A0">
        <w:rPr>
          <w:rStyle w:val="normaltextrun"/>
          <w:b/>
          <w:bCs/>
          <w:szCs w:val="20"/>
        </w:rPr>
        <w:t xml:space="preserve">Develop and evaluate targeted efforts to raise </w:t>
      </w:r>
      <w:r w:rsidR="006D56A0" w:rsidRPr="00A44CB5">
        <w:rPr>
          <w:rStyle w:val="normaltextrun"/>
          <w:b/>
          <w:bCs/>
          <w:szCs w:val="20"/>
        </w:rPr>
        <w:t>awareness</w:t>
      </w:r>
      <w:r w:rsidR="006D56A0">
        <w:rPr>
          <w:rStyle w:val="normaltextrun"/>
          <w:b/>
          <w:bCs/>
          <w:szCs w:val="20"/>
        </w:rPr>
        <w:t xml:space="preserve"> of Southern Right Whale, existing </w:t>
      </w:r>
      <w:proofErr w:type="gramStart"/>
      <w:r w:rsidR="006D56A0">
        <w:rPr>
          <w:rStyle w:val="normaltextrun"/>
          <w:b/>
          <w:bCs/>
          <w:szCs w:val="20"/>
        </w:rPr>
        <w:t>regulations</w:t>
      </w:r>
      <w:proofErr w:type="gramEnd"/>
      <w:r w:rsidR="006D56A0">
        <w:rPr>
          <w:rStyle w:val="normaltextrun"/>
          <w:b/>
          <w:bCs/>
          <w:szCs w:val="20"/>
        </w:rPr>
        <w:t xml:space="preserve"> and other mitigation strategies (e.g., seasonal signage at boat ramps, </w:t>
      </w:r>
      <w:r w:rsidR="00957461">
        <w:rPr>
          <w:rStyle w:val="normaltextrun"/>
          <w:b/>
          <w:bCs/>
          <w:szCs w:val="20"/>
        </w:rPr>
        <w:t>provision of</w:t>
      </w:r>
      <w:r w:rsidR="00B25241">
        <w:rPr>
          <w:rStyle w:val="normaltextrun"/>
          <w:b/>
          <w:bCs/>
          <w:szCs w:val="20"/>
        </w:rPr>
        <w:t xml:space="preserve"> </w:t>
      </w:r>
      <w:r w:rsidR="006D56A0">
        <w:rPr>
          <w:rStyle w:val="normaltextrun"/>
          <w:b/>
          <w:bCs/>
          <w:szCs w:val="20"/>
        </w:rPr>
        <w:t xml:space="preserve">communications material on popular boating websites). </w:t>
      </w:r>
      <w:r w:rsidR="006D56A0">
        <w:rPr>
          <w:rStyle w:val="normaltextrun"/>
          <w:szCs w:val="20"/>
        </w:rPr>
        <w:t>Messages and platforms should be targeted to the specific audience and informed</w:t>
      </w:r>
      <w:r w:rsidR="006D56A0" w:rsidRPr="00D75DA3">
        <w:rPr>
          <w:rStyle w:val="normaltextrun"/>
          <w:szCs w:val="20"/>
        </w:rPr>
        <w:t xml:space="preserve"> by behavioural change science</w:t>
      </w:r>
      <w:r w:rsidR="006D56A0">
        <w:rPr>
          <w:rStyle w:val="normaltextrun"/>
          <w:szCs w:val="20"/>
        </w:rPr>
        <w:t>.</w:t>
      </w:r>
    </w:p>
    <w:p w14:paraId="7576BF39" w14:textId="4F5397F2" w:rsidR="006D56A0" w:rsidRPr="00D57A97" w:rsidRDefault="007067AC" w:rsidP="0005542B">
      <w:pPr>
        <w:ind w:left="284" w:hanging="284"/>
        <w:rPr>
          <w:rStyle w:val="normaltextrun"/>
          <w:b/>
          <w:bCs/>
          <w:szCs w:val="20"/>
        </w:rPr>
      </w:pPr>
      <w:r>
        <w:rPr>
          <w:rStyle w:val="normaltextrun"/>
          <w:b/>
          <w:bCs/>
          <w:szCs w:val="20"/>
        </w:rPr>
        <w:t>6.</w:t>
      </w:r>
      <w:r>
        <w:rPr>
          <w:rStyle w:val="normaltextrun"/>
          <w:b/>
          <w:bCs/>
          <w:szCs w:val="20"/>
        </w:rPr>
        <w:tab/>
      </w:r>
      <w:r w:rsidR="006D56A0">
        <w:rPr>
          <w:rStyle w:val="normaltextrun"/>
          <w:b/>
          <w:bCs/>
          <w:szCs w:val="20"/>
        </w:rPr>
        <w:t xml:space="preserve">Increase seasonal </w:t>
      </w:r>
      <w:r w:rsidR="006521F1">
        <w:rPr>
          <w:rStyle w:val="normaltextrun"/>
          <w:b/>
          <w:bCs/>
          <w:szCs w:val="20"/>
        </w:rPr>
        <w:t>vessel</w:t>
      </w:r>
      <w:r w:rsidR="006A50C6">
        <w:rPr>
          <w:rStyle w:val="normaltextrun"/>
          <w:b/>
          <w:bCs/>
          <w:szCs w:val="20"/>
        </w:rPr>
        <w:t>-whale</w:t>
      </w:r>
      <w:r w:rsidR="006521F1">
        <w:rPr>
          <w:rStyle w:val="normaltextrun"/>
          <w:b/>
          <w:bCs/>
          <w:szCs w:val="20"/>
        </w:rPr>
        <w:t xml:space="preserve"> interaction </w:t>
      </w:r>
      <w:r w:rsidR="006D56A0">
        <w:rPr>
          <w:rStyle w:val="normaltextrun"/>
          <w:b/>
          <w:bCs/>
          <w:szCs w:val="20"/>
        </w:rPr>
        <w:t xml:space="preserve">compliance monitoring and prosecution efforts (May </w:t>
      </w:r>
      <w:r w:rsidR="00687F6E">
        <w:rPr>
          <w:rStyle w:val="normaltextrun"/>
          <w:b/>
          <w:bCs/>
          <w:szCs w:val="20"/>
        </w:rPr>
        <w:t>to</w:t>
      </w:r>
      <w:r w:rsidR="006D56A0">
        <w:rPr>
          <w:rStyle w:val="normaltextrun"/>
          <w:b/>
          <w:bCs/>
          <w:szCs w:val="20"/>
        </w:rPr>
        <w:t xml:space="preserve"> October annually). </w:t>
      </w:r>
      <w:bookmarkEnd w:id="61"/>
    </w:p>
    <w:p w14:paraId="09CF400E" w14:textId="5771DEF1" w:rsidR="006D56A0" w:rsidRDefault="007067AC" w:rsidP="0005542B">
      <w:pPr>
        <w:ind w:left="284" w:hanging="284"/>
        <w:rPr>
          <w:rStyle w:val="normaltextrun"/>
          <w:szCs w:val="20"/>
        </w:rPr>
      </w:pPr>
      <w:r>
        <w:rPr>
          <w:rStyle w:val="normaltextrun"/>
          <w:b/>
          <w:bCs/>
          <w:szCs w:val="20"/>
        </w:rPr>
        <w:t>7.</w:t>
      </w:r>
      <w:r>
        <w:rPr>
          <w:rStyle w:val="normaltextrun"/>
          <w:b/>
          <w:bCs/>
          <w:szCs w:val="20"/>
        </w:rPr>
        <w:tab/>
      </w:r>
      <w:r w:rsidR="006D56A0">
        <w:rPr>
          <w:rStyle w:val="normaltextrun"/>
          <w:b/>
          <w:bCs/>
          <w:szCs w:val="20"/>
        </w:rPr>
        <w:t>Investigate ways to improve reporting of vessel</w:t>
      </w:r>
      <w:r w:rsidR="00301870">
        <w:rPr>
          <w:rStyle w:val="normaltextrun"/>
          <w:b/>
          <w:bCs/>
          <w:szCs w:val="20"/>
        </w:rPr>
        <w:t>-whale</w:t>
      </w:r>
      <w:r w:rsidR="006D56A0">
        <w:rPr>
          <w:rStyle w:val="normaltextrun"/>
          <w:b/>
          <w:bCs/>
          <w:szCs w:val="20"/>
        </w:rPr>
        <w:t xml:space="preserve"> </w:t>
      </w:r>
      <w:r w:rsidR="008C76F3">
        <w:rPr>
          <w:rStyle w:val="normaltextrun"/>
          <w:b/>
          <w:bCs/>
          <w:szCs w:val="20"/>
        </w:rPr>
        <w:t>interactions</w:t>
      </w:r>
      <w:r w:rsidR="006D56A0">
        <w:rPr>
          <w:rStyle w:val="normaltextrun"/>
          <w:b/>
          <w:bCs/>
          <w:szCs w:val="20"/>
        </w:rPr>
        <w:t xml:space="preserve"> and data management processes</w:t>
      </w:r>
      <w:r w:rsidR="006D56A0">
        <w:rPr>
          <w:rStyle w:val="normaltextrun"/>
          <w:szCs w:val="20"/>
        </w:rPr>
        <w:t>, i</w:t>
      </w:r>
      <w:r w:rsidR="006D56A0" w:rsidRPr="00387675">
        <w:rPr>
          <w:rStyle w:val="normaltextrun"/>
          <w:szCs w:val="20"/>
        </w:rPr>
        <w:t>ncluding a streamlined process for migrating data from Victorian databases to the National Ship Strike Database</w:t>
      </w:r>
      <w:r>
        <w:rPr>
          <w:rStyle w:val="normaltextrun"/>
          <w:szCs w:val="20"/>
        </w:rPr>
        <w:t>.</w:t>
      </w:r>
    </w:p>
    <w:p w14:paraId="4DAE15E7" w14:textId="4877E8BA" w:rsidR="00E21847" w:rsidRDefault="007067AC" w:rsidP="00DA2145">
      <w:pPr>
        <w:ind w:left="284" w:hanging="284"/>
        <w:rPr>
          <w:rStyle w:val="normaltextrun"/>
          <w:b/>
          <w:bCs/>
          <w:szCs w:val="20"/>
        </w:rPr>
      </w:pPr>
      <w:r>
        <w:rPr>
          <w:rStyle w:val="normaltextrun"/>
          <w:b/>
          <w:bCs/>
          <w:szCs w:val="20"/>
        </w:rPr>
        <w:t>8.</w:t>
      </w:r>
      <w:r>
        <w:rPr>
          <w:rStyle w:val="normaltextrun"/>
          <w:b/>
          <w:bCs/>
          <w:szCs w:val="20"/>
        </w:rPr>
        <w:tab/>
      </w:r>
      <w:r w:rsidR="006D56A0">
        <w:rPr>
          <w:rStyle w:val="normaltextrun"/>
          <w:b/>
          <w:bCs/>
          <w:szCs w:val="20"/>
        </w:rPr>
        <w:t xml:space="preserve">Trial the use of automated </w:t>
      </w:r>
      <w:r w:rsidR="00E21847">
        <w:rPr>
          <w:rStyle w:val="normaltextrun"/>
          <w:b/>
          <w:bCs/>
          <w:szCs w:val="20"/>
        </w:rPr>
        <w:t xml:space="preserve">whale </w:t>
      </w:r>
      <w:r w:rsidR="006D56A0">
        <w:rPr>
          <w:rStyle w:val="normaltextrun"/>
          <w:b/>
          <w:bCs/>
          <w:szCs w:val="20"/>
        </w:rPr>
        <w:t xml:space="preserve">detection systems </w:t>
      </w:r>
      <w:r w:rsidR="009C7EF5">
        <w:rPr>
          <w:rStyle w:val="normaltextrun"/>
          <w:b/>
          <w:bCs/>
          <w:szCs w:val="20"/>
        </w:rPr>
        <w:t xml:space="preserve">for commercial vessels </w:t>
      </w:r>
      <w:r w:rsidR="006D56A0">
        <w:rPr>
          <w:rStyle w:val="normaltextrun"/>
          <w:b/>
          <w:bCs/>
          <w:szCs w:val="20"/>
        </w:rPr>
        <w:t>in high-risk areas, such as Portland</w:t>
      </w:r>
      <w:r w:rsidR="00347BFE">
        <w:rPr>
          <w:rStyle w:val="normaltextrun"/>
          <w:b/>
          <w:bCs/>
          <w:szCs w:val="20"/>
        </w:rPr>
        <w:t xml:space="preserve"> where cow</w:t>
      </w:r>
      <w:r w:rsidR="00724931">
        <w:rPr>
          <w:rStyle w:val="normaltextrun"/>
          <w:szCs w:val="20"/>
        </w:rPr>
        <w:t>–</w:t>
      </w:r>
      <w:r w:rsidR="00347BFE">
        <w:rPr>
          <w:rStyle w:val="normaltextrun"/>
          <w:b/>
          <w:bCs/>
          <w:szCs w:val="20"/>
        </w:rPr>
        <w:t>calf pairs are likely to overlap with shipping traffic</w:t>
      </w:r>
      <w:r>
        <w:rPr>
          <w:rStyle w:val="normaltextrun"/>
          <w:b/>
          <w:bCs/>
          <w:szCs w:val="20"/>
        </w:rPr>
        <w:t>.</w:t>
      </w:r>
    </w:p>
    <w:p w14:paraId="307B755F" w14:textId="5D9E8DAE" w:rsidR="006D56A0" w:rsidRDefault="00485FA5" w:rsidP="00E068BD">
      <w:pPr>
        <w:pStyle w:val="Heading2-Numbered"/>
      </w:pPr>
      <w:bookmarkStart w:id="62" w:name="_Toc127279907"/>
      <w:bookmarkStart w:id="63" w:name="_Toc138068830"/>
      <w:r>
        <w:lastRenderedPageBreak/>
        <w:t>Anthropogenic noise</w:t>
      </w:r>
      <w:r w:rsidR="007067AC">
        <w:t xml:space="preserve"> mitigation</w:t>
      </w:r>
      <w:bookmarkEnd w:id="62"/>
      <w:bookmarkEnd w:id="63"/>
    </w:p>
    <w:p w14:paraId="7712B111" w14:textId="1EEDCA5F" w:rsidR="006D56A0" w:rsidRDefault="006D56A0" w:rsidP="0005542B">
      <w:pPr>
        <w:rPr>
          <w:rStyle w:val="normaltextrun"/>
          <w:szCs w:val="20"/>
        </w:rPr>
      </w:pPr>
      <w:bookmarkStart w:id="64" w:name="_Ref368496095"/>
      <w:bookmarkStart w:id="65" w:name="_Ref368496102"/>
      <w:r>
        <w:rPr>
          <w:rStyle w:val="normaltextrun"/>
          <w:szCs w:val="20"/>
        </w:rPr>
        <w:t xml:space="preserve">Many of the mitigation measures for reducing vessel strike (detailed above) are also applicable to reducing impacts of vessel noise.  To reduce disturbance from coastal and offshore industry exploration, construction and operation, a range of measures need to be considered. At a minimum they should include </w:t>
      </w:r>
      <w:r w:rsidR="009B2290">
        <w:rPr>
          <w:rStyle w:val="normaltextrun"/>
          <w:szCs w:val="20"/>
        </w:rPr>
        <w:t xml:space="preserve">modelling of the potential noise levels propagated by the specific noise source and </w:t>
      </w:r>
      <w:r>
        <w:rPr>
          <w:rStyle w:val="normaltextrun"/>
          <w:szCs w:val="20"/>
        </w:rPr>
        <w:t xml:space="preserve">collecting real-time data on the presence of Southern Right Whales </w:t>
      </w:r>
      <w:r w:rsidR="00BA1682">
        <w:rPr>
          <w:rStyle w:val="normaltextrun"/>
          <w:szCs w:val="20"/>
        </w:rPr>
        <w:t xml:space="preserve">in the area </w:t>
      </w:r>
      <w:r>
        <w:rPr>
          <w:rStyle w:val="normaltextrun"/>
          <w:szCs w:val="20"/>
        </w:rPr>
        <w:t xml:space="preserve">during operations. The appropriate platforms for </w:t>
      </w:r>
      <w:r w:rsidR="00467A7C">
        <w:rPr>
          <w:rStyle w:val="normaltextrun"/>
          <w:szCs w:val="20"/>
        </w:rPr>
        <w:t>collection of whale presence data</w:t>
      </w:r>
      <w:r>
        <w:rPr>
          <w:rStyle w:val="normaltextrun"/>
          <w:szCs w:val="20"/>
        </w:rPr>
        <w:t xml:space="preserve">, such as vessel, aircraft, passive acoustic </w:t>
      </w:r>
      <w:proofErr w:type="gramStart"/>
      <w:r>
        <w:rPr>
          <w:rStyle w:val="normaltextrun"/>
          <w:szCs w:val="20"/>
        </w:rPr>
        <w:t>monitoring</w:t>
      </w:r>
      <w:proofErr w:type="gramEnd"/>
      <w:r>
        <w:rPr>
          <w:rStyle w:val="normaltextrun"/>
          <w:szCs w:val="20"/>
        </w:rPr>
        <w:t xml:space="preserve"> or a mixture of platforms, would depend on the temporal and spatial scale of operations as well as the location and type of activity. Current management practices to protect whales from injury include</w:t>
      </w:r>
      <w:r w:rsidRPr="00D15DA5">
        <w:rPr>
          <w:rStyle w:val="normaltextrun"/>
          <w:szCs w:val="20"/>
        </w:rPr>
        <w:t xml:space="preserve"> the </w:t>
      </w:r>
      <w:r w:rsidRPr="0005542B">
        <w:rPr>
          <w:rStyle w:val="normaltextrun"/>
          <w:i/>
          <w:iCs/>
          <w:szCs w:val="20"/>
        </w:rPr>
        <w:t xml:space="preserve">EPBC Act Policy Statement 2.1 </w:t>
      </w:r>
      <w:r w:rsidR="007067AC" w:rsidRPr="0005542B">
        <w:rPr>
          <w:rStyle w:val="normaltextrun"/>
          <w:i/>
          <w:iCs/>
          <w:szCs w:val="20"/>
        </w:rPr>
        <w:t xml:space="preserve">— </w:t>
      </w:r>
      <w:r w:rsidRPr="0005542B">
        <w:rPr>
          <w:rStyle w:val="normaltextrun"/>
          <w:i/>
          <w:iCs/>
          <w:szCs w:val="20"/>
        </w:rPr>
        <w:t>Interaction between offshore seismic exploration and whales</w:t>
      </w:r>
      <w:r w:rsidR="007067AC">
        <w:rPr>
          <w:rStyle w:val="normaltextrun"/>
          <w:szCs w:val="20"/>
        </w:rPr>
        <w:t xml:space="preserve"> (DCCEEW 2021)</w:t>
      </w:r>
      <w:r w:rsidRPr="00D15DA5">
        <w:rPr>
          <w:rStyle w:val="normaltextrun"/>
          <w:szCs w:val="20"/>
        </w:rPr>
        <w:t xml:space="preserve"> and the National Anthropogenic Underwater Noise Guidelines (currently being finalised). </w:t>
      </w:r>
      <w:r>
        <w:rPr>
          <w:rStyle w:val="normaltextrun"/>
          <w:szCs w:val="20"/>
        </w:rPr>
        <w:t xml:space="preserve">The underwater noise guidelines will provide exposure criteria that identify levels at which effects are likely to occur and will be based on existing scientific evidence. A technical background report, to be developed alongside the national underwater </w:t>
      </w:r>
      <w:r w:rsidR="003821E9">
        <w:rPr>
          <w:rStyle w:val="normaltextrun"/>
          <w:szCs w:val="20"/>
        </w:rPr>
        <w:t xml:space="preserve">noise </w:t>
      </w:r>
      <w:r>
        <w:rPr>
          <w:rStyle w:val="normaltextrun"/>
          <w:szCs w:val="20"/>
        </w:rPr>
        <w:t>guidelines, will provide advice on appropriate standards for monitoring noise levels in the marine landscape. Setting appropriate indicators and measures to protect Southern Right Whales from permanent and temporary hearing impairment requires a high level of understanding of the distribution and habitat needs of Southern Right Whales, as well as the potential areas of impact which could extend far beyond the immediate vicinity of the proposed activity (Thomsen et al. 2006). The consequences of cumulative exposure should also be considered</w:t>
      </w:r>
      <w:r w:rsidRPr="00CD26B2">
        <w:rPr>
          <w:rStyle w:val="normaltextrun"/>
          <w:szCs w:val="20"/>
        </w:rPr>
        <w:t>. Given the current lack of knowledge and uncertainty around impacts</w:t>
      </w:r>
      <w:r>
        <w:rPr>
          <w:rStyle w:val="normaltextrun"/>
          <w:szCs w:val="20"/>
        </w:rPr>
        <w:t xml:space="preserve"> from noise and other habitat modifiers</w:t>
      </w:r>
      <w:r w:rsidRPr="00CD26B2">
        <w:rPr>
          <w:rStyle w:val="normaltextrun"/>
          <w:szCs w:val="20"/>
        </w:rPr>
        <w:t xml:space="preserve">, </w:t>
      </w:r>
      <w:r>
        <w:rPr>
          <w:rStyle w:val="normaltextrun"/>
          <w:szCs w:val="20"/>
        </w:rPr>
        <w:t>a</w:t>
      </w:r>
      <w:r w:rsidRPr="00CD26B2">
        <w:rPr>
          <w:rStyle w:val="normaltextrun"/>
          <w:szCs w:val="20"/>
        </w:rPr>
        <w:t xml:space="preserve"> precautionary approach must be adopted, and mitigation strategies </w:t>
      </w:r>
      <w:r>
        <w:rPr>
          <w:rStyle w:val="normaltextrun"/>
          <w:szCs w:val="20"/>
        </w:rPr>
        <w:t xml:space="preserve">need to be </w:t>
      </w:r>
      <w:r w:rsidRPr="00CD26B2">
        <w:rPr>
          <w:rStyle w:val="normaltextrun"/>
          <w:szCs w:val="20"/>
        </w:rPr>
        <w:t>continu</w:t>
      </w:r>
      <w:r>
        <w:rPr>
          <w:rStyle w:val="normaltextrun"/>
          <w:szCs w:val="20"/>
        </w:rPr>
        <w:t xml:space="preserve">ally </w:t>
      </w:r>
      <w:r w:rsidRPr="00CD26B2">
        <w:rPr>
          <w:rStyle w:val="normaltextrun"/>
          <w:szCs w:val="20"/>
        </w:rPr>
        <w:t>evaluated and revised base</w:t>
      </w:r>
      <w:r>
        <w:rPr>
          <w:rStyle w:val="normaltextrun"/>
          <w:szCs w:val="20"/>
        </w:rPr>
        <w:t>d</w:t>
      </w:r>
      <w:r w:rsidRPr="00CD26B2">
        <w:rPr>
          <w:rStyle w:val="normaltextrun"/>
          <w:szCs w:val="20"/>
        </w:rPr>
        <w:t xml:space="preserve"> on best available science.</w:t>
      </w:r>
    </w:p>
    <w:p w14:paraId="231FD81B" w14:textId="461027CB" w:rsidR="006D56A0" w:rsidRDefault="007067AC" w:rsidP="0005542B">
      <w:pPr>
        <w:rPr>
          <w:rStyle w:val="normaltextrun"/>
          <w:szCs w:val="20"/>
        </w:rPr>
      </w:pPr>
      <w:r>
        <w:rPr>
          <w:rStyle w:val="normaltextrun"/>
          <w:szCs w:val="20"/>
        </w:rPr>
        <w:t xml:space="preserve">As well as the first six recommendations listed in section 3.2, </w:t>
      </w:r>
      <w:r w:rsidR="00DE0D00">
        <w:rPr>
          <w:rStyle w:val="normaltextrun"/>
          <w:szCs w:val="20"/>
        </w:rPr>
        <w:t>three</w:t>
      </w:r>
      <w:r>
        <w:rPr>
          <w:rStyle w:val="normaltextrun"/>
          <w:szCs w:val="20"/>
        </w:rPr>
        <w:t xml:space="preserve"> other</w:t>
      </w:r>
      <w:r w:rsidR="006D56A0" w:rsidRPr="000862D6">
        <w:rPr>
          <w:rStyle w:val="normaltextrun"/>
          <w:szCs w:val="20"/>
        </w:rPr>
        <w:t xml:space="preserve"> actions to help reduce the threat from anthropogenic noise </w:t>
      </w:r>
      <w:r w:rsidR="006D56A0">
        <w:rPr>
          <w:rStyle w:val="normaltextrun"/>
          <w:szCs w:val="20"/>
        </w:rPr>
        <w:t>are</w:t>
      </w:r>
      <w:r w:rsidR="006D56A0" w:rsidRPr="000862D6">
        <w:rPr>
          <w:rStyle w:val="normaltextrun"/>
          <w:szCs w:val="20"/>
        </w:rPr>
        <w:t xml:space="preserve"> provided below. These align with the objectives of the Draft Southern Right Whale Recovery Plan (DCCEEW 202</w:t>
      </w:r>
      <w:r w:rsidR="006D56A0">
        <w:rPr>
          <w:rStyle w:val="normaltextrun"/>
          <w:szCs w:val="20"/>
        </w:rPr>
        <w:t>3</w:t>
      </w:r>
      <w:r w:rsidR="006D56A0" w:rsidRPr="000862D6">
        <w:rPr>
          <w:rStyle w:val="normaltextrun"/>
          <w:szCs w:val="20"/>
        </w:rPr>
        <w:t>).</w:t>
      </w:r>
    </w:p>
    <w:p w14:paraId="1A1162FA" w14:textId="5EC5F3A6" w:rsidR="00DE0D00" w:rsidRPr="00484138" w:rsidRDefault="00D03138" w:rsidP="00484138">
      <w:pPr>
        <w:ind w:left="284" w:hanging="284"/>
        <w:rPr>
          <w:rStyle w:val="normaltextrun"/>
          <w:b/>
          <w:bCs/>
          <w:szCs w:val="20"/>
        </w:rPr>
      </w:pPr>
      <w:r w:rsidRPr="00634FBF">
        <w:rPr>
          <w:rStyle w:val="normaltextrun"/>
          <w:b/>
          <w:bCs/>
          <w:szCs w:val="20"/>
        </w:rPr>
        <w:t>9</w:t>
      </w:r>
      <w:r w:rsidR="00225874" w:rsidRPr="00634FBF">
        <w:rPr>
          <w:rStyle w:val="normaltextrun"/>
          <w:b/>
          <w:bCs/>
          <w:szCs w:val="20"/>
        </w:rPr>
        <w:t>.</w:t>
      </w:r>
      <w:r w:rsidR="008501AB" w:rsidRPr="00634FBF">
        <w:rPr>
          <w:rStyle w:val="normaltextrun"/>
          <w:b/>
          <w:bCs/>
          <w:szCs w:val="20"/>
        </w:rPr>
        <w:t xml:space="preserve"> </w:t>
      </w:r>
      <w:r w:rsidR="0035004B" w:rsidRPr="00634FBF">
        <w:rPr>
          <w:rStyle w:val="normaltextrun"/>
          <w:b/>
          <w:bCs/>
          <w:szCs w:val="20"/>
        </w:rPr>
        <w:t>Test</w:t>
      </w:r>
      <w:r w:rsidR="00566D9E" w:rsidRPr="00AC2234">
        <w:rPr>
          <w:rStyle w:val="normaltextrun"/>
          <w:b/>
          <w:szCs w:val="20"/>
        </w:rPr>
        <w:t xml:space="preserve"> the feasibility of</w:t>
      </w:r>
      <w:r w:rsidR="009A154A" w:rsidRPr="00AC2234">
        <w:rPr>
          <w:rStyle w:val="normaltextrun"/>
          <w:b/>
          <w:szCs w:val="20"/>
        </w:rPr>
        <w:t xml:space="preserve"> vessel </w:t>
      </w:r>
      <w:r w:rsidR="00DA3BD9" w:rsidRPr="00AC2234">
        <w:rPr>
          <w:rStyle w:val="normaltextrun"/>
          <w:b/>
          <w:szCs w:val="20"/>
        </w:rPr>
        <w:t xml:space="preserve">speed </w:t>
      </w:r>
      <w:r w:rsidR="009A154A" w:rsidRPr="00AC2234">
        <w:rPr>
          <w:rStyle w:val="normaltextrun"/>
          <w:b/>
          <w:szCs w:val="20"/>
        </w:rPr>
        <w:t xml:space="preserve">restriction measures </w:t>
      </w:r>
      <w:r w:rsidR="009E5BB8" w:rsidRPr="00AC2234">
        <w:rPr>
          <w:rStyle w:val="normaltextrun"/>
          <w:b/>
          <w:szCs w:val="20"/>
        </w:rPr>
        <w:t>around cow</w:t>
      </w:r>
      <w:r w:rsidR="006D52CB" w:rsidRPr="00AC2234">
        <w:rPr>
          <w:rStyle w:val="normaltextrun"/>
          <w:szCs w:val="20"/>
        </w:rPr>
        <w:t>–</w:t>
      </w:r>
      <w:r w:rsidR="009E5BB8" w:rsidRPr="00AC2234">
        <w:rPr>
          <w:rStyle w:val="normaltextrun"/>
          <w:b/>
          <w:szCs w:val="20"/>
        </w:rPr>
        <w:t>calf pairs and/or within reproduction BIAs</w:t>
      </w:r>
      <w:r w:rsidR="00484138" w:rsidRPr="00AC2234">
        <w:rPr>
          <w:rStyle w:val="normaltextrun"/>
          <w:szCs w:val="20"/>
        </w:rPr>
        <w:t xml:space="preserve"> with the aim of legislating </w:t>
      </w:r>
      <w:r w:rsidR="00474EB2" w:rsidRPr="00AC2234">
        <w:rPr>
          <w:rStyle w:val="normaltextrun"/>
          <w:szCs w:val="20"/>
        </w:rPr>
        <w:t>such measures</w:t>
      </w:r>
      <w:r w:rsidR="00484138" w:rsidRPr="00AC2234">
        <w:rPr>
          <w:rStyle w:val="normaltextrun"/>
          <w:szCs w:val="20"/>
        </w:rPr>
        <w:t xml:space="preserve"> if deemed necessary, </w:t>
      </w:r>
      <w:proofErr w:type="gramStart"/>
      <w:r w:rsidR="00484138" w:rsidRPr="00AC2234">
        <w:rPr>
          <w:rStyle w:val="normaltextrun"/>
          <w:szCs w:val="20"/>
        </w:rPr>
        <w:t>effective</w:t>
      </w:r>
      <w:proofErr w:type="gramEnd"/>
      <w:r w:rsidR="00484138" w:rsidRPr="00AC2234">
        <w:rPr>
          <w:rStyle w:val="normaltextrun"/>
          <w:szCs w:val="20"/>
        </w:rPr>
        <w:t xml:space="preserve"> and practical.</w:t>
      </w:r>
      <w:r w:rsidR="00484138" w:rsidRPr="00AC2234">
        <w:rPr>
          <w:rStyle w:val="normaltextrun"/>
          <w:b/>
          <w:szCs w:val="20"/>
        </w:rPr>
        <w:t xml:space="preserve"> </w:t>
      </w:r>
      <w:r w:rsidR="00B91F14" w:rsidRPr="00AC2234">
        <w:rPr>
          <w:rStyle w:val="normaltextrun"/>
          <w:szCs w:val="20"/>
        </w:rPr>
        <w:t xml:space="preserve">An example of </w:t>
      </w:r>
      <w:r w:rsidR="00870281" w:rsidRPr="00AC2234">
        <w:rPr>
          <w:rStyle w:val="normaltextrun"/>
          <w:szCs w:val="20"/>
        </w:rPr>
        <w:t xml:space="preserve">a </w:t>
      </w:r>
      <w:r w:rsidR="00B91F14" w:rsidRPr="00AC2234">
        <w:rPr>
          <w:rStyle w:val="normaltextrun"/>
          <w:szCs w:val="20"/>
        </w:rPr>
        <w:t xml:space="preserve">vessel speed restriction measure would be that </w:t>
      </w:r>
      <w:r w:rsidR="00224F3B" w:rsidRPr="00AC2234">
        <w:rPr>
          <w:rStyle w:val="normaltextrun"/>
          <w:szCs w:val="20"/>
        </w:rPr>
        <w:t>recommend</w:t>
      </w:r>
      <w:r w:rsidR="00100F43" w:rsidRPr="00AC2234">
        <w:rPr>
          <w:rStyle w:val="normaltextrun"/>
          <w:szCs w:val="20"/>
        </w:rPr>
        <w:t xml:space="preserve">ed by </w:t>
      </w:r>
      <w:proofErr w:type="spellStart"/>
      <w:r w:rsidR="00100F43" w:rsidRPr="00AC2234">
        <w:rPr>
          <w:rStyle w:val="normaltextrun"/>
          <w:szCs w:val="20"/>
        </w:rPr>
        <w:t>Sprogis</w:t>
      </w:r>
      <w:proofErr w:type="spellEnd"/>
      <w:r w:rsidR="00100F43" w:rsidRPr="00AC2234">
        <w:rPr>
          <w:rStyle w:val="normaltextrun"/>
          <w:szCs w:val="20"/>
        </w:rPr>
        <w:t xml:space="preserve"> et al</w:t>
      </w:r>
      <w:r w:rsidR="00870281" w:rsidRPr="00AC2234">
        <w:rPr>
          <w:rStyle w:val="normaltextrun"/>
          <w:szCs w:val="20"/>
        </w:rPr>
        <w:t>. (</w:t>
      </w:r>
      <w:r w:rsidR="00100F43" w:rsidRPr="00AC2234">
        <w:rPr>
          <w:rStyle w:val="normaltextrun"/>
          <w:szCs w:val="20"/>
        </w:rPr>
        <w:t>2023</w:t>
      </w:r>
      <w:r w:rsidR="00870281" w:rsidRPr="00AC2234">
        <w:rPr>
          <w:rStyle w:val="normaltextrun"/>
          <w:szCs w:val="20"/>
        </w:rPr>
        <w:t>)</w:t>
      </w:r>
      <w:r w:rsidR="00643825" w:rsidRPr="00AC2234">
        <w:rPr>
          <w:rStyle w:val="normaltextrun"/>
          <w:szCs w:val="20"/>
        </w:rPr>
        <w:t xml:space="preserve"> </w:t>
      </w:r>
      <w:r w:rsidR="00AC2234" w:rsidRPr="00AC2234">
        <w:rPr>
          <w:rStyle w:val="normaltextrun"/>
          <w:szCs w:val="20"/>
        </w:rPr>
        <w:t>–</w:t>
      </w:r>
      <w:r w:rsidR="00643825" w:rsidRPr="00AC2234">
        <w:rPr>
          <w:rStyle w:val="normaltextrun"/>
          <w:szCs w:val="20"/>
        </w:rPr>
        <w:t xml:space="preserve"> that</w:t>
      </w:r>
      <w:r w:rsidR="00A05344" w:rsidRPr="00AC2234">
        <w:rPr>
          <w:rStyle w:val="normaltextrun"/>
          <w:szCs w:val="20"/>
        </w:rPr>
        <w:t xml:space="preserve"> vessel</w:t>
      </w:r>
      <w:r w:rsidR="00E4622D" w:rsidRPr="00AC2234">
        <w:rPr>
          <w:rStyle w:val="normaltextrun"/>
          <w:szCs w:val="20"/>
        </w:rPr>
        <w:t>s</w:t>
      </w:r>
      <w:r w:rsidR="00A05344" w:rsidRPr="00AC2234">
        <w:rPr>
          <w:rStyle w:val="normaltextrun"/>
          <w:szCs w:val="20"/>
        </w:rPr>
        <w:t xml:space="preserve"> </w:t>
      </w:r>
      <w:r w:rsidR="00224F3B" w:rsidRPr="00AC2234">
        <w:rPr>
          <w:rStyle w:val="normaltextrun"/>
          <w:szCs w:val="20"/>
        </w:rPr>
        <w:t xml:space="preserve">maintain a slow </w:t>
      </w:r>
      <w:r w:rsidR="00A05344" w:rsidRPr="00AC2234">
        <w:rPr>
          <w:rStyle w:val="normaltextrun"/>
          <w:szCs w:val="20"/>
        </w:rPr>
        <w:t xml:space="preserve">speed </w:t>
      </w:r>
      <w:r w:rsidR="00224F3B" w:rsidRPr="00AC2234">
        <w:rPr>
          <w:rStyle w:val="normaltextrun"/>
          <w:szCs w:val="20"/>
        </w:rPr>
        <w:t>&lt;</w:t>
      </w:r>
      <w:r w:rsidR="00DE15CB" w:rsidRPr="00AC2234">
        <w:rPr>
          <w:rStyle w:val="normaltextrun"/>
          <w:szCs w:val="20"/>
        </w:rPr>
        <w:t>10</w:t>
      </w:r>
      <w:r w:rsidR="002D281A" w:rsidRPr="00AC2234">
        <w:rPr>
          <w:rStyle w:val="normaltextrun"/>
          <w:szCs w:val="20"/>
        </w:rPr>
        <w:t xml:space="preserve"> </w:t>
      </w:r>
      <w:proofErr w:type="spellStart"/>
      <w:r w:rsidR="00312C50" w:rsidRPr="00AC2234">
        <w:rPr>
          <w:rStyle w:val="normaltextrun"/>
          <w:szCs w:val="20"/>
        </w:rPr>
        <w:t>kn</w:t>
      </w:r>
      <w:proofErr w:type="spellEnd"/>
      <w:r w:rsidR="00DE15CB" w:rsidRPr="00AC2234">
        <w:rPr>
          <w:rStyle w:val="normaltextrun"/>
          <w:szCs w:val="20"/>
        </w:rPr>
        <w:t xml:space="preserve"> within 1</w:t>
      </w:r>
      <w:r w:rsidR="002D281A" w:rsidRPr="00AC2234">
        <w:rPr>
          <w:rStyle w:val="normaltextrun"/>
          <w:szCs w:val="20"/>
        </w:rPr>
        <w:t xml:space="preserve"> </w:t>
      </w:r>
      <w:r w:rsidR="00DE15CB" w:rsidRPr="00AC2234">
        <w:rPr>
          <w:rStyle w:val="normaltextrun"/>
          <w:szCs w:val="20"/>
        </w:rPr>
        <w:t>km of a whale</w:t>
      </w:r>
      <w:r w:rsidR="002D281A">
        <w:rPr>
          <w:rStyle w:val="normaltextrun"/>
          <w:szCs w:val="20"/>
        </w:rPr>
        <w:t>.</w:t>
      </w:r>
      <w:r w:rsidR="00DE15CB" w:rsidRPr="006162E7">
        <w:rPr>
          <w:rStyle w:val="normaltextrun"/>
          <w:b/>
          <w:bCs/>
          <w:szCs w:val="20"/>
        </w:rPr>
        <w:t xml:space="preserve"> </w:t>
      </w:r>
    </w:p>
    <w:p w14:paraId="64E0AD22" w14:textId="1C0F3439" w:rsidR="006D56A0" w:rsidRDefault="00D03138" w:rsidP="0005542B">
      <w:pPr>
        <w:ind w:left="284" w:hanging="284"/>
        <w:rPr>
          <w:rStyle w:val="normaltextrun"/>
          <w:b/>
          <w:bCs/>
          <w:szCs w:val="20"/>
        </w:rPr>
      </w:pPr>
      <w:r>
        <w:rPr>
          <w:rStyle w:val="normaltextrun"/>
          <w:b/>
          <w:bCs/>
          <w:szCs w:val="20"/>
        </w:rPr>
        <w:t>10</w:t>
      </w:r>
      <w:r w:rsidR="007067AC" w:rsidRPr="0005542B">
        <w:rPr>
          <w:rStyle w:val="normaltextrun"/>
          <w:b/>
          <w:bCs/>
          <w:szCs w:val="20"/>
        </w:rPr>
        <w:t>.</w:t>
      </w:r>
      <w:r w:rsidR="007067AC" w:rsidRPr="0005542B">
        <w:rPr>
          <w:rStyle w:val="normaltextrun"/>
          <w:b/>
          <w:bCs/>
          <w:szCs w:val="20"/>
        </w:rPr>
        <w:tab/>
      </w:r>
      <w:r w:rsidR="006D56A0">
        <w:rPr>
          <w:rStyle w:val="normaltextrun"/>
          <w:b/>
          <w:bCs/>
          <w:szCs w:val="20"/>
        </w:rPr>
        <w:t>I</w:t>
      </w:r>
      <w:r w:rsidR="006D56A0" w:rsidRPr="005F605C">
        <w:rPr>
          <w:rStyle w:val="normaltextrun"/>
          <w:b/>
          <w:bCs/>
          <w:szCs w:val="20"/>
        </w:rPr>
        <w:t>mprov</w:t>
      </w:r>
      <w:r w:rsidR="006D56A0">
        <w:rPr>
          <w:rStyle w:val="normaltextrun"/>
          <w:b/>
          <w:bCs/>
          <w:szCs w:val="20"/>
        </w:rPr>
        <w:t>e</w:t>
      </w:r>
      <w:r w:rsidR="006D56A0" w:rsidRPr="005F605C">
        <w:rPr>
          <w:rStyle w:val="normaltextrun"/>
          <w:b/>
          <w:bCs/>
          <w:szCs w:val="20"/>
        </w:rPr>
        <w:t xml:space="preserve"> industry-regulator-research consultation processes</w:t>
      </w:r>
      <w:r w:rsidR="006D56A0">
        <w:rPr>
          <w:rStyle w:val="normaltextrun"/>
          <w:b/>
          <w:bCs/>
          <w:szCs w:val="20"/>
        </w:rPr>
        <w:t xml:space="preserve"> </w:t>
      </w:r>
      <w:r w:rsidR="006D56A0" w:rsidRPr="00611F71">
        <w:rPr>
          <w:rStyle w:val="normaltextrun"/>
          <w:szCs w:val="20"/>
        </w:rPr>
        <w:t xml:space="preserve">by ensuring that </w:t>
      </w:r>
      <w:r w:rsidR="00B5463C">
        <w:rPr>
          <w:rStyle w:val="normaltextrun"/>
          <w:szCs w:val="20"/>
        </w:rPr>
        <w:t>eastern</w:t>
      </w:r>
      <w:r w:rsidR="006D56A0">
        <w:rPr>
          <w:rStyle w:val="normaltextrun"/>
          <w:szCs w:val="20"/>
        </w:rPr>
        <w:t xml:space="preserve"> Australian Southern Right Whale experts are consulted when conducting </w:t>
      </w:r>
      <w:r w:rsidR="00F67973">
        <w:rPr>
          <w:rStyle w:val="normaltextrun"/>
          <w:szCs w:val="20"/>
        </w:rPr>
        <w:t xml:space="preserve">offshore industry development </w:t>
      </w:r>
      <w:r w:rsidR="006D56A0">
        <w:rPr>
          <w:rStyle w:val="normaltextrun"/>
          <w:szCs w:val="20"/>
        </w:rPr>
        <w:t>impact assessments</w:t>
      </w:r>
      <w:r w:rsidR="00D55395">
        <w:rPr>
          <w:rStyle w:val="normaltextrun"/>
          <w:szCs w:val="20"/>
        </w:rPr>
        <w:t xml:space="preserve">. </w:t>
      </w:r>
      <w:r w:rsidR="0010615C">
        <w:rPr>
          <w:rStyle w:val="normaltextrun"/>
          <w:szCs w:val="20"/>
        </w:rPr>
        <w:t>T</w:t>
      </w:r>
      <w:r w:rsidR="0010615C" w:rsidRPr="00611F71">
        <w:rPr>
          <w:rStyle w:val="normaltextrun"/>
          <w:szCs w:val="20"/>
        </w:rPr>
        <w:t xml:space="preserve">he </w:t>
      </w:r>
      <w:r w:rsidR="0010615C">
        <w:rPr>
          <w:rStyle w:val="normaltextrun"/>
          <w:szCs w:val="20"/>
        </w:rPr>
        <w:t>C</w:t>
      </w:r>
      <w:r w:rsidR="0010615C" w:rsidRPr="00611F71">
        <w:rPr>
          <w:rStyle w:val="normaltextrun"/>
          <w:szCs w:val="20"/>
        </w:rPr>
        <w:t xml:space="preserve">ommonwealth </w:t>
      </w:r>
      <w:r w:rsidR="0010615C">
        <w:rPr>
          <w:rStyle w:val="normaltextrun"/>
          <w:szCs w:val="20"/>
        </w:rPr>
        <w:t xml:space="preserve">Government’s </w:t>
      </w:r>
      <w:r w:rsidR="0010615C" w:rsidRPr="00611F71">
        <w:rPr>
          <w:rStyle w:val="normaltextrun"/>
          <w:szCs w:val="20"/>
        </w:rPr>
        <w:t>BIA</w:t>
      </w:r>
      <w:r w:rsidR="0010615C">
        <w:rPr>
          <w:rStyle w:val="normaltextrun"/>
          <w:szCs w:val="20"/>
        </w:rPr>
        <w:t xml:space="preserve"> map</w:t>
      </w:r>
      <w:r w:rsidR="0010615C" w:rsidRPr="00611F71">
        <w:rPr>
          <w:rStyle w:val="normaltextrun"/>
          <w:szCs w:val="20"/>
        </w:rPr>
        <w:t>s</w:t>
      </w:r>
      <w:r w:rsidR="006D56A0">
        <w:rPr>
          <w:rStyle w:val="normaltextrun"/>
          <w:szCs w:val="20"/>
        </w:rPr>
        <w:t xml:space="preserve"> and </w:t>
      </w:r>
      <w:r w:rsidR="0010615C">
        <w:rPr>
          <w:rStyle w:val="normaltextrun"/>
          <w:szCs w:val="20"/>
        </w:rPr>
        <w:t xml:space="preserve">anthropogenic noise guidelines should also be </w:t>
      </w:r>
      <w:r w:rsidR="00BA31C1">
        <w:rPr>
          <w:rStyle w:val="normaltextrun"/>
          <w:szCs w:val="20"/>
        </w:rPr>
        <w:t>consulted</w:t>
      </w:r>
      <w:r w:rsidR="0010615C">
        <w:rPr>
          <w:rStyle w:val="normaltextrun"/>
          <w:szCs w:val="20"/>
        </w:rPr>
        <w:t>.</w:t>
      </w:r>
      <w:r w:rsidR="00BA31C1">
        <w:rPr>
          <w:rStyle w:val="normaltextrun"/>
          <w:szCs w:val="20"/>
        </w:rPr>
        <w:t xml:space="preserve"> </w:t>
      </w:r>
      <w:r w:rsidR="00D55395">
        <w:rPr>
          <w:rStyle w:val="normaltextrun"/>
          <w:szCs w:val="20"/>
        </w:rPr>
        <w:t>Further,</w:t>
      </w:r>
      <w:r w:rsidR="006D56A0" w:rsidRPr="00611F71">
        <w:rPr>
          <w:rStyle w:val="normaltextrun"/>
          <w:szCs w:val="20"/>
        </w:rPr>
        <w:t xml:space="preserve"> research </w:t>
      </w:r>
      <w:r w:rsidR="00A419EF">
        <w:rPr>
          <w:rStyle w:val="normaltextrun"/>
          <w:szCs w:val="20"/>
        </w:rPr>
        <w:t xml:space="preserve">methods and </w:t>
      </w:r>
      <w:r w:rsidR="006D56A0" w:rsidRPr="00611F71">
        <w:rPr>
          <w:rStyle w:val="normaltextrun"/>
          <w:szCs w:val="20"/>
        </w:rPr>
        <w:t xml:space="preserve">data </w:t>
      </w:r>
      <w:r w:rsidR="006D56A0">
        <w:rPr>
          <w:rStyle w:val="normaltextrun"/>
          <w:szCs w:val="20"/>
        </w:rPr>
        <w:t xml:space="preserve">(including knowledge gaps) </w:t>
      </w:r>
      <w:r w:rsidR="0025400B">
        <w:rPr>
          <w:rStyle w:val="normaltextrun"/>
          <w:szCs w:val="20"/>
        </w:rPr>
        <w:t>should be</w:t>
      </w:r>
      <w:r w:rsidR="006D56A0" w:rsidRPr="00611F71">
        <w:rPr>
          <w:rStyle w:val="normaltextrun"/>
          <w:szCs w:val="20"/>
        </w:rPr>
        <w:t xml:space="preserve"> </w:t>
      </w:r>
      <w:r w:rsidR="006D56A0">
        <w:rPr>
          <w:rStyle w:val="normaltextrun"/>
          <w:szCs w:val="20"/>
        </w:rPr>
        <w:t xml:space="preserve">published or </w:t>
      </w:r>
      <w:r w:rsidR="006D56A0" w:rsidRPr="00611F71">
        <w:rPr>
          <w:rStyle w:val="normaltextrun"/>
          <w:szCs w:val="20"/>
        </w:rPr>
        <w:t xml:space="preserve">publicly available through </w:t>
      </w:r>
      <w:r w:rsidR="006D56A0">
        <w:rPr>
          <w:rStyle w:val="normaltextrun"/>
          <w:szCs w:val="20"/>
        </w:rPr>
        <w:t xml:space="preserve">decision support </w:t>
      </w:r>
      <w:r w:rsidR="006D56A0" w:rsidRPr="00611F71">
        <w:rPr>
          <w:rStyle w:val="normaltextrun"/>
          <w:szCs w:val="20"/>
        </w:rPr>
        <w:t>tools</w:t>
      </w:r>
      <w:r w:rsidR="006D56A0">
        <w:rPr>
          <w:rStyle w:val="normaltextrun"/>
          <w:szCs w:val="20"/>
        </w:rPr>
        <w:t>,</w:t>
      </w:r>
      <w:r w:rsidR="006D56A0" w:rsidRPr="00611F71">
        <w:rPr>
          <w:rStyle w:val="normaltextrun"/>
          <w:szCs w:val="20"/>
        </w:rPr>
        <w:t xml:space="preserve"> such as </w:t>
      </w:r>
      <w:r w:rsidR="006D56A0">
        <w:rPr>
          <w:rStyle w:val="normaltextrun"/>
          <w:szCs w:val="20"/>
        </w:rPr>
        <w:t xml:space="preserve">the Victorian Government’s </w:t>
      </w:r>
      <w:proofErr w:type="spellStart"/>
      <w:r w:rsidR="006D56A0" w:rsidRPr="00611F71">
        <w:rPr>
          <w:rStyle w:val="normaltextrun"/>
          <w:szCs w:val="20"/>
        </w:rPr>
        <w:t>CoastKit</w:t>
      </w:r>
      <w:proofErr w:type="spellEnd"/>
      <w:r w:rsidR="006D56A0" w:rsidRPr="00611F71">
        <w:rPr>
          <w:rStyle w:val="normaltextrun"/>
          <w:szCs w:val="20"/>
        </w:rPr>
        <w:t xml:space="preserve"> </w:t>
      </w:r>
      <w:r w:rsidR="006D56A0">
        <w:rPr>
          <w:rStyle w:val="normaltextrun"/>
          <w:szCs w:val="20"/>
        </w:rPr>
        <w:t xml:space="preserve">and </w:t>
      </w:r>
      <w:proofErr w:type="spellStart"/>
      <w:r w:rsidR="006D56A0">
        <w:rPr>
          <w:rStyle w:val="normaltextrun"/>
          <w:szCs w:val="20"/>
        </w:rPr>
        <w:t>FeAST</w:t>
      </w:r>
      <w:proofErr w:type="spellEnd"/>
      <w:r w:rsidR="006D56A0">
        <w:rPr>
          <w:rStyle w:val="normaltextrun"/>
          <w:szCs w:val="20"/>
        </w:rPr>
        <w:t xml:space="preserve"> tools</w:t>
      </w:r>
      <w:r w:rsidR="007067AC">
        <w:rPr>
          <w:rStyle w:val="normaltextrun"/>
          <w:szCs w:val="20"/>
        </w:rPr>
        <w:t>,</w:t>
      </w:r>
      <w:r w:rsidR="006D56A0">
        <w:rPr>
          <w:rStyle w:val="normaltextrun"/>
          <w:szCs w:val="20"/>
        </w:rPr>
        <w:t xml:space="preserve"> </w:t>
      </w:r>
      <w:hyperlink r:id="rId66" w:history="1">
        <w:r w:rsidR="006D56A0" w:rsidRPr="003E74B8">
          <w:rPr>
            <w:rStyle w:val="Hyperlink"/>
            <w:szCs w:val="20"/>
          </w:rPr>
          <w:t>https://dev.mapshare.vic.gov.au/coastkit/</w:t>
        </w:r>
      </w:hyperlink>
      <w:r w:rsidR="00A838C6" w:rsidRPr="00A838C6">
        <w:rPr>
          <w:rStyle w:val="Hyperlink"/>
          <w:color w:val="auto"/>
          <w:szCs w:val="20"/>
          <w:u w:val="none"/>
        </w:rPr>
        <w:t>,</w:t>
      </w:r>
      <w:r w:rsidR="006D56A0">
        <w:rPr>
          <w:rStyle w:val="normaltextrun"/>
          <w:szCs w:val="20"/>
        </w:rPr>
        <w:t xml:space="preserve"> </w:t>
      </w:r>
      <w:r w:rsidR="009803CB">
        <w:rPr>
          <w:rStyle w:val="normaltextrun"/>
          <w:szCs w:val="20"/>
        </w:rPr>
        <w:t>with</w:t>
      </w:r>
      <w:r w:rsidR="006D56A0" w:rsidRPr="00852056">
        <w:rPr>
          <w:rStyle w:val="normaltextrun"/>
          <w:szCs w:val="20"/>
        </w:rPr>
        <w:t xml:space="preserve"> regular review</w:t>
      </w:r>
      <w:r w:rsidR="009803CB">
        <w:rPr>
          <w:rStyle w:val="normaltextrun"/>
          <w:szCs w:val="20"/>
        </w:rPr>
        <w:t>s</w:t>
      </w:r>
      <w:r w:rsidR="006D56A0" w:rsidRPr="00852056">
        <w:rPr>
          <w:rStyle w:val="normaltextrun"/>
          <w:szCs w:val="20"/>
        </w:rPr>
        <w:t xml:space="preserve"> to incorporate updated knowledge</w:t>
      </w:r>
      <w:r w:rsidR="006D56A0">
        <w:rPr>
          <w:rStyle w:val="normaltextrun"/>
          <w:szCs w:val="20"/>
        </w:rPr>
        <w:t>.</w:t>
      </w:r>
    </w:p>
    <w:p w14:paraId="2E2969B6" w14:textId="341BDCE4" w:rsidR="006D56A0" w:rsidRPr="005F605C" w:rsidRDefault="00D03138" w:rsidP="0005542B">
      <w:pPr>
        <w:ind w:left="284" w:hanging="284"/>
        <w:rPr>
          <w:rStyle w:val="normaltextrun"/>
          <w:b/>
          <w:bCs/>
          <w:szCs w:val="20"/>
        </w:rPr>
      </w:pPr>
      <w:r>
        <w:rPr>
          <w:rStyle w:val="normaltextrun"/>
          <w:b/>
          <w:bCs/>
          <w:szCs w:val="20"/>
        </w:rPr>
        <w:t>11</w:t>
      </w:r>
      <w:r w:rsidR="007067AC">
        <w:rPr>
          <w:rStyle w:val="normaltextrun"/>
          <w:b/>
          <w:bCs/>
          <w:szCs w:val="20"/>
        </w:rPr>
        <w:t>.</w:t>
      </w:r>
      <w:r w:rsidR="007067AC">
        <w:rPr>
          <w:rStyle w:val="normaltextrun"/>
          <w:b/>
          <w:bCs/>
          <w:szCs w:val="20"/>
        </w:rPr>
        <w:tab/>
      </w:r>
      <w:r w:rsidR="006D56A0">
        <w:rPr>
          <w:rStyle w:val="normaltextrun"/>
          <w:b/>
          <w:bCs/>
          <w:szCs w:val="20"/>
        </w:rPr>
        <w:t>S</w:t>
      </w:r>
      <w:r w:rsidR="006D56A0" w:rsidRPr="00A44CB5">
        <w:rPr>
          <w:rStyle w:val="normaltextrun"/>
          <w:b/>
          <w:bCs/>
          <w:szCs w:val="20"/>
        </w:rPr>
        <w:t>upport researc</w:t>
      </w:r>
      <w:r w:rsidR="006D56A0">
        <w:rPr>
          <w:rStyle w:val="normaltextrun"/>
          <w:b/>
          <w:bCs/>
          <w:szCs w:val="20"/>
        </w:rPr>
        <w:t>h</w:t>
      </w:r>
      <w:r w:rsidR="006D56A0" w:rsidRPr="005F605C">
        <w:rPr>
          <w:rStyle w:val="normaltextrun"/>
          <w:b/>
          <w:bCs/>
          <w:szCs w:val="20"/>
        </w:rPr>
        <w:t xml:space="preserve"> </w:t>
      </w:r>
      <w:r w:rsidR="006D56A0">
        <w:rPr>
          <w:rStyle w:val="normaltextrun"/>
          <w:b/>
          <w:bCs/>
          <w:szCs w:val="20"/>
        </w:rPr>
        <w:t xml:space="preserve">into </w:t>
      </w:r>
      <w:r w:rsidR="00DA2145">
        <w:rPr>
          <w:rStyle w:val="normaltextrun"/>
          <w:b/>
          <w:bCs/>
          <w:szCs w:val="20"/>
        </w:rPr>
        <w:t>characterising</w:t>
      </w:r>
      <w:r w:rsidR="006D56A0">
        <w:rPr>
          <w:rStyle w:val="normaltextrun"/>
          <w:b/>
          <w:bCs/>
          <w:szCs w:val="20"/>
        </w:rPr>
        <w:t xml:space="preserve"> the underwater soundscape of important Southern Right Whale habitat areas and the potential impacts (including cumulative) </w:t>
      </w:r>
      <w:r w:rsidR="006D56A0" w:rsidRPr="005F605C">
        <w:rPr>
          <w:rStyle w:val="normaltextrun"/>
          <w:b/>
          <w:bCs/>
          <w:szCs w:val="20"/>
        </w:rPr>
        <w:t xml:space="preserve">of </w:t>
      </w:r>
      <w:r w:rsidR="006D56A0">
        <w:rPr>
          <w:rStyle w:val="normaltextrun"/>
          <w:b/>
          <w:bCs/>
          <w:szCs w:val="20"/>
        </w:rPr>
        <w:t>noise on Southern Right Whales.</w:t>
      </w:r>
      <w:r w:rsidR="006F0DC8">
        <w:rPr>
          <w:rStyle w:val="normaltextrun"/>
          <w:b/>
          <w:bCs/>
          <w:szCs w:val="20"/>
        </w:rPr>
        <w:t xml:space="preserve"> </w:t>
      </w:r>
      <w:bookmarkStart w:id="66" w:name="_Hlk137469003"/>
      <w:r w:rsidR="006F0DC8" w:rsidRPr="00682764">
        <w:rPr>
          <w:rStyle w:val="normaltextrun"/>
          <w:szCs w:val="20"/>
        </w:rPr>
        <w:t xml:space="preserve">These studies should incorporate appropriate </w:t>
      </w:r>
      <w:r w:rsidR="00A5493F" w:rsidRPr="00682764">
        <w:rPr>
          <w:rStyle w:val="normaltextrun"/>
          <w:szCs w:val="20"/>
        </w:rPr>
        <w:t xml:space="preserve">national </w:t>
      </w:r>
      <w:r w:rsidR="006F0DC8" w:rsidRPr="00682764">
        <w:rPr>
          <w:rStyle w:val="normaltextrun"/>
          <w:szCs w:val="20"/>
        </w:rPr>
        <w:t xml:space="preserve">standards </w:t>
      </w:r>
      <w:r w:rsidR="00A5493F" w:rsidRPr="00682764">
        <w:rPr>
          <w:rStyle w:val="normaltextrun"/>
          <w:szCs w:val="20"/>
        </w:rPr>
        <w:t xml:space="preserve">set by technical experts with proven experience in monitoring marine soundscapes and passive acoustic detection of </w:t>
      </w:r>
      <w:r w:rsidR="00A22080" w:rsidRPr="00682764">
        <w:rPr>
          <w:rStyle w:val="normaltextrun"/>
          <w:szCs w:val="20"/>
        </w:rPr>
        <w:t>S</w:t>
      </w:r>
      <w:r w:rsidR="00A5493F" w:rsidRPr="00682764">
        <w:rPr>
          <w:rStyle w:val="normaltextrun"/>
          <w:szCs w:val="20"/>
        </w:rPr>
        <w:t xml:space="preserve">outhern </w:t>
      </w:r>
      <w:r w:rsidR="00A22080" w:rsidRPr="00682764">
        <w:rPr>
          <w:rStyle w:val="normaltextrun"/>
          <w:szCs w:val="20"/>
        </w:rPr>
        <w:t>Ri</w:t>
      </w:r>
      <w:r w:rsidR="00A5493F" w:rsidRPr="00682764">
        <w:rPr>
          <w:rStyle w:val="normaltextrun"/>
          <w:szCs w:val="20"/>
        </w:rPr>
        <w:t xml:space="preserve">ght </w:t>
      </w:r>
      <w:r w:rsidR="00A22080" w:rsidRPr="00682764">
        <w:rPr>
          <w:rStyle w:val="normaltextrun"/>
          <w:szCs w:val="20"/>
        </w:rPr>
        <w:t>W</w:t>
      </w:r>
      <w:r w:rsidR="00A5493F" w:rsidRPr="00682764">
        <w:rPr>
          <w:rStyle w:val="normaltextrun"/>
          <w:szCs w:val="20"/>
        </w:rPr>
        <w:t>hales</w:t>
      </w:r>
      <w:r w:rsidR="00A5493F" w:rsidRPr="00682764">
        <w:rPr>
          <w:rStyle w:val="normaltextrun"/>
          <w:b/>
          <w:bCs/>
          <w:szCs w:val="20"/>
        </w:rPr>
        <w:t>.</w:t>
      </w:r>
      <w:bookmarkEnd w:id="66"/>
    </w:p>
    <w:p w14:paraId="05C9488F" w14:textId="77777777" w:rsidR="006D56A0" w:rsidRDefault="006D56A0" w:rsidP="00E068BD">
      <w:pPr>
        <w:pStyle w:val="Heading2-Numbered"/>
      </w:pPr>
      <w:bookmarkStart w:id="67" w:name="_Toc127279908"/>
      <w:bookmarkStart w:id="68" w:name="_Toc138068831"/>
      <w:r>
        <w:t>Addressing knowledge gaps</w:t>
      </w:r>
      <w:bookmarkEnd w:id="67"/>
      <w:bookmarkEnd w:id="68"/>
    </w:p>
    <w:p w14:paraId="15F13679" w14:textId="56E72124" w:rsidR="006D56A0" w:rsidRDefault="006D56A0">
      <w:r>
        <w:t xml:space="preserve">Significant knowledge gaps exist for the </w:t>
      </w:r>
      <w:r w:rsidR="00E03485">
        <w:t>eastern</w:t>
      </w:r>
      <w:r>
        <w:t xml:space="preserve"> Australian Southern Right Whale population</w:t>
      </w:r>
      <w:r w:rsidRPr="00D31B54">
        <w:t xml:space="preserve"> </w:t>
      </w:r>
      <w:r>
        <w:t xml:space="preserve">(see </w:t>
      </w:r>
      <w:r w:rsidRPr="00697740">
        <w:t>Table 1</w:t>
      </w:r>
      <w:r>
        <w:t xml:space="preserve">) which limits the ability to effectively manage threats and support the species recovery. A commitment to long-term investment in robust scientific surveys, community science programs, and trialling and developing new </w:t>
      </w:r>
      <w:r w:rsidR="00126853">
        <w:t xml:space="preserve">impact mitigation technology and </w:t>
      </w:r>
      <w:r>
        <w:t xml:space="preserve">scientific tools for collecting and analysing data is needed across the entire distribution range of the </w:t>
      </w:r>
      <w:r w:rsidR="00F44EF4">
        <w:t>eastern</w:t>
      </w:r>
      <w:r>
        <w:t xml:space="preserve"> population. See section 4 for further details on research priorities.</w:t>
      </w:r>
    </w:p>
    <w:p w14:paraId="61C36CFD" w14:textId="4B784FBF" w:rsidR="006D56A0" w:rsidRDefault="006D56A0" w:rsidP="006D56A0">
      <w:r>
        <w:t>The overarching recommendation for addressing knowledge gaps is:</w:t>
      </w:r>
    </w:p>
    <w:p w14:paraId="2139061F" w14:textId="77777777" w:rsidR="006D56A0" w:rsidRPr="00676509" w:rsidRDefault="006D56A0" w:rsidP="0005542B">
      <w:pPr>
        <w:rPr>
          <w:rStyle w:val="normaltextrun"/>
          <w:b/>
          <w:bCs/>
          <w:szCs w:val="20"/>
        </w:rPr>
      </w:pPr>
      <w:r>
        <w:rPr>
          <w:rStyle w:val="normaltextrun"/>
          <w:b/>
          <w:bCs/>
          <w:szCs w:val="20"/>
        </w:rPr>
        <w:t>Facilitate and support</w:t>
      </w:r>
      <w:r w:rsidRPr="00676509">
        <w:rPr>
          <w:rStyle w:val="normaltextrun"/>
          <w:b/>
          <w:bCs/>
          <w:szCs w:val="20"/>
        </w:rPr>
        <w:t xml:space="preserve"> long-term investment in robust scientific surveys</w:t>
      </w:r>
      <w:r>
        <w:rPr>
          <w:rStyle w:val="normaltextrun"/>
          <w:b/>
          <w:bCs/>
          <w:szCs w:val="20"/>
        </w:rPr>
        <w:t>,</w:t>
      </w:r>
      <w:r w:rsidRPr="00676509">
        <w:rPr>
          <w:rStyle w:val="normaltextrun"/>
          <w:b/>
          <w:bCs/>
          <w:szCs w:val="20"/>
        </w:rPr>
        <w:t xml:space="preserve"> community science programs</w:t>
      </w:r>
      <w:r>
        <w:rPr>
          <w:rStyle w:val="normaltextrun"/>
          <w:b/>
          <w:bCs/>
          <w:szCs w:val="20"/>
        </w:rPr>
        <w:t>,</w:t>
      </w:r>
      <w:r w:rsidRPr="00676509">
        <w:rPr>
          <w:rStyle w:val="normaltextrun"/>
          <w:b/>
          <w:bCs/>
          <w:szCs w:val="20"/>
        </w:rPr>
        <w:t xml:space="preserve"> and trialling</w:t>
      </w:r>
      <w:r>
        <w:rPr>
          <w:rStyle w:val="normaltextrun"/>
          <w:b/>
          <w:bCs/>
          <w:szCs w:val="20"/>
        </w:rPr>
        <w:t>/</w:t>
      </w:r>
      <w:r w:rsidRPr="00676509">
        <w:rPr>
          <w:rStyle w:val="normaltextrun"/>
          <w:b/>
          <w:bCs/>
          <w:szCs w:val="20"/>
        </w:rPr>
        <w:t xml:space="preserve">developing new scientific tools for collecting and analysing data </w:t>
      </w:r>
      <w:bookmarkStart w:id="69" w:name="_Ref368580175"/>
      <w:bookmarkStart w:id="70" w:name="_Toc377054621"/>
      <w:bookmarkStart w:id="71" w:name="_Toc409798456"/>
      <w:bookmarkStart w:id="72" w:name="_Ref284542920"/>
      <w:bookmarkStart w:id="73" w:name="_Ref284426426"/>
      <w:bookmarkEnd w:id="64"/>
      <w:bookmarkEnd w:id="65"/>
      <w:r w:rsidRPr="00676509">
        <w:rPr>
          <w:rStyle w:val="normaltextrun"/>
          <w:b/>
          <w:bCs/>
          <w:szCs w:val="20"/>
        </w:rPr>
        <w:t xml:space="preserve">(as outlined in </w:t>
      </w:r>
      <w:r>
        <w:rPr>
          <w:rStyle w:val="normaltextrun"/>
          <w:b/>
          <w:bCs/>
          <w:szCs w:val="20"/>
        </w:rPr>
        <w:t>section 4</w:t>
      </w:r>
      <w:r w:rsidRPr="00676509">
        <w:rPr>
          <w:rStyle w:val="normaltextrun"/>
          <w:b/>
          <w:bCs/>
          <w:szCs w:val="20"/>
        </w:rPr>
        <w:t>).</w:t>
      </w:r>
    </w:p>
    <w:p w14:paraId="23AC8F6E" w14:textId="2A0A9EEA" w:rsidR="006D56A0" w:rsidRPr="00243764" w:rsidRDefault="006D56A0" w:rsidP="0005542B">
      <w:r>
        <w:lastRenderedPageBreak/>
        <w:t xml:space="preserve">This requires collaboration between DEECA researchers and managers, state partner organisations, </w:t>
      </w:r>
      <w:r w:rsidR="001702AE">
        <w:t xml:space="preserve">the </w:t>
      </w:r>
      <w:r>
        <w:t xml:space="preserve">Commonwealth government, universities, </w:t>
      </w:r>
      <w:r w:rsidR="001702AE">
        <w:t>n</w:t>
      </w:r>
      <w:r>
        <w:t xml:space="preserve">on-government organisations and industry. This investment needs to extend beyond political timeframes to collect enough data to determine meaningful trends, especially given that the </w:t>
      </w:r>
      <w:r w:rsidRPr="003464A8">
        <w:t>S</w:t>
      </w:r>
      <w:r>
        <w:t>outhern Right Whale is long-lived (80+ years), takes a long time to mature (6</w:t>
      </w:r>
      <w:r w:rsidR="001702AE">
        <w:t>–</w:t>
      </w:r>
      <w:r>
        <w:t>10 years), has long calving intervals (</w:t>
      </w:r>
      <w:r w:rsidR="001702AE">
        <w:t xml:space="preserve">about </w:t>
      </w:r>
      <w:r>
        <w:t>3</w:t>
      </w:r>
      <w:r w:rsidR="001702AE">
        <w:t>–</w:t>
      </w:r>
      <w:r>
        <w:t>5 years), and lives in a dynamic environment with changing climatic conditions and anthropogenic stressors.</w:t>
      </w:r>
    </w:p>
    <w:p w14:paraId="67AEDB95" w14:textId="3B86D36D" w:rsidR="006D56A0" w:rsidRPr="00AA6CA9" w:rsidRDefault="006D56A0" w:rsidP="00AC55E7">
      <w:pPr>
        <w:pStyle w:val="Heading2-Numbered"/>
        <w:rPr>
          <w:rFonts w:eastAsia="Calibri"/>
        </w:rPr>
      </w:pPr>
      <w:bookmarkStart w:id="74" w:name="_Toc286018770"/>
      <w:bookmarkStart w:id="75" w:name="_Toc409798427"/>
      <w:bookmarkStart w:id="76" w:name="_Toc126590228"/>
      <w:bookmarkStart w:id="77" w:name="_Toc135203011"/>
      <w:bookmarkStart w:id="78" w:name="_Toc138068832"/>
      <w:bookmarkEnd w:id="69"/>
      <w:bookmarkEnd w:id="70"/>
      <w:bookmarkEnd w:id="71"/>
      <w:bookmarkEnd w:id="72"/>
      <w:bookmarkEnd w:id="73"/>
      <w:r w:rsidRPr="005920C1">
        <w:rPr>
          <w:rFonts w:eastAsia="Calibri"/>
        </w:rPr>
        <w:t>Re</w:t>
      </w:r>
      <w:bookmarkEnd w:id="74"/>
      <w:bookmarkEnd w:id="75"/>
      <w:r w:rsidRPr="005920C1">
        <w:rPr>
          <w:rFonts w:eastAsia="Calibri"/>
        </w:rPr>
        <w:t>search priorities</w:t>
      </w:r>
      <w:bookmarkEnd w:id="76"/>
      <w:bookmarkEnd w:id="77"/>
      <w:bookmarkEnd w:id="78"/>
    </w:p>
    <w:p w14:paraId="3A2ADCD0" w14:textId="3252A041" w:rsidR="006D56A0" w:rsidRDefault="006D56A0" w:rsidP="006D56A0">
      <w:r>
        <w:t>Priority research projects are those that help fill critical knowledge gaps</w:t>
      </w:r>
      <w:r w:rsidRPr="00CC6CF8">
        <w:t xml:space="preserve"> </w:t>
      </w:r>
      <w:r>
        <w:t xml:space="preserve">and provide practical information that will assist with managing and supporting the recovery of the </w:t>
      </w:r>
      <w:r w:rsidR="00E03485">
        <w:t>eastern</w:t>
      </w:r>
      <w:r>
        <w:t xml:space="preserve"> Australian Southern Right Whale population. A summary of the current knowledge gaps against the data required and potential methods to fill them is provided in </w:t>
      </w:r>
      <w:r w:rsidRPr="00697740">
        <w:t xml:space="preserve">Table </w:t>
      </w:r>
      <w:r>
        <w:t>1</w:t>
      </w:r>
      <w:r w:rsidRPr="00697740">
        <w:t>.</w:t>
      </w:r>
      <w:r>
        <w:t xml:space="preserve"> Some progress has already been made in recent years against some of these knowledge gaps, for example population estimates (see Stamation et al. 2020) and population dynamics (see Watson et al. 2021, however, continued data collection and improved methodologies are still required. </w:t>
      </w:r>
    </w:p>
    <w:p w14:paraId="76D3CF1F" w14:textId="73A421D7" w:rsidR="006D56A0" w:rsidRDefault="006D56A0" w:rsidP="006D56A0">
      <w:r>
        <w:t>There are several methods currently available to collect the data required (see Table 2). Some of these have already been tested in Victoria (fixed wing aerial flights, RPAS, Citizen Science, DNA biopsies), while others have been proven to work elsewhere (passive acoustic monitoring [PAM], satellite tagging, stable isotopes) or are still in development with potential for future application (eDNA, high-resolution satellite imagery and fixed-wing RPAS for aerial surveys). Some methods have the potential to serve the dual purpose of direct mitigation and research tools (e.g., PAM and eDNA). Further details on the current use</w:t>
      </w:r>
      <w:r w:rsidRPr="00CC29B5">
        <w:t xml:space="preserve"> </w:t>
      </w:r>
      <w:r>
        <w:t>of each method and the potential for future application in Victoria is provided below.</w:t>
      </w:r>
    </w:p>
    <w:p w14:paraId="36BDD29F" w14:textId="621FE908" w:rsidR="006D56A0" w:rsidRDefault="006D56A0" w:rsidP="0005542B">
      <w:pPr>
        <w:pStyle w:val="Heading4"/>
      </w:pPr>
      <w:r>
        <w:t>Fixed-wing aerial surveys</w:t>
      </w:r>
    </w:p>
    <w:p w14:paraId="34D01B51" w14:textId="7861BC89" w:rsidR="001702AE" w:rsidRPr="003E6A03" w:rsidRDefault="006D56A0" w:rsidP="00EE532F">
      <w:pPr>
        <w:rPr>
          <w:color w:val="222222"/>
          <w:szCs w:val="20"/>
          <w:shd w:val="clear" w:color="auto" w:fill="FFFFFF"/>
        </w:rPr>
      </w:pPr>
      <w:r>
        <w:t xml:space="preserve">Systematic fixed-wing aerial surveys are a well-tested method for collecting </w:t>
      </w:r>
      <w:r w:rsidR="00EF0710">
        <w:t xml:space="preserve">long-term </w:t>
      </w:r>
      <w:r>
        <w:t xml:space="preserve">data on population dynamics, distribution, and movement in right whales (e.g., </w:t>
      </w:r>
      <w:r w:rsidR="00007A53" w:rsidRPr="00E04187">
        <w:t>Rowntree et al. 2001</w:t>
      </w:r>
      <w:r w:rsidR="006E56CE">
        <w:t xml:space="preserve">; </w:t>
      </w:r>
      <w:r>
        <w:t>Crowe et al. 2021; Smith et al. 2021). Aerial surveys of Southern Right Whales have been undertaken annually off the south</w:t>
      </w:r>
      <w:r w:rsidR="003E28B7">
        <w:t>-western</w:t>
      </w:r>
      <w:r>
        <w:t xml:space="preserve"> Australian coast</w:t>
      </w:r>
      <w:r w:rsidR="001702AE">
        <w:t xml:space="preserve"> since 1993,</w:t>
      </w:r>
      <w:r>
        <w:t xml:space="preserve"> between Cape Leeuwin </w:t>
      </w:r>
      <w:r w:rsidR="001702AE">
        <w:t>in Western Australia</w:t>
      </w:r>
      <w:r>
        <w:t xml:space="preserve"> and Ceduna</w:t>
      </w:r>
      <w:r w:rsidR="001702AE">
        <w:t xml:space="preserve"> in South Australia</w:t>
      </w:r>
      <w:r>
        <w:t xml:space="preserve"> (Smith et al. 2021). These types of repeatable surveys offer the most robust way to monitor long-term trends in population abundance</w:t>
      </w:r>
      <w:r w:rsidR="00E838BE">
        <w:t>. The methodology was successfully tested in eastern Australia in 2013 and 2014</w:t>
      </w:r>
      <w:r>
        <w:t xml:space="preserve"> </w:t>
      </w:r>
      <w:r w:rsidRPr="003F7C79">
        <w:t>(Watson et al.</w:t>
      </w:r>
      <w:r>
        <w:t xml:space="preserve"> </w:t>
      </w:r>
      <w:r w:rsidRPr="003F7C79">
        <w:t>2015)</w:t>
      </w:r>
      <w:r w:rsidR="00D46E36">
        <w:t xml:space="preserve"> and annual</w:t>
      </w:r>
      <w:r>
        <w:t xml:space="preserve"> flights should be conducted until the population has recovered to pre-harvesting levels. Consideration should also be given to incorporating new and emerging technologies to improve efficiency in data capture and analysis through automated techniques like belly cam (</w:t>
      </w:r>
      <w:proofErr w:type="gramStart"/>
      <w:r>
        <w:t>e.g.</w:t>
      </w:r>
      <w:proofErr w:type="gramEnd"/>
      <w:r>
        <w:t xml:space="preserve"> </w:t>
      </w:r>
      <w:r w:rsidRPr="003E6A03">
        <w:rPr>
          <w:szCs w:val="20"/>
        </w:rPr>
        <w:t>Willoughby et al. 2021), fixed</w:t>
      </w:r>
      <w:r w:rsidR="00692DE8" w:rsidRPr="003E6A03">
        <w:rPr>
          <w:szCs w:val="20"/>
        </w:rPr>
        <w:t>-</w:t>
      </w:r>
      <w:r w:rsidRPr="003E6A03">
        <w:rPr>
          <w:szCs w:val="20"/>
        </w:rPr>
        <w:t xml:space="preserve">wing RPAS (e.g. Hodgson et al. 2017) and artificial intelligence (e.g. </w:t>
      </w:r>
      <w:r w:rsidRPr="003E6A03">
        <w:rPr>
          <w:color w:val="222222"/>
          <w:szCs w:val="20"/>
          <w:shd w:val="clear" w:color="auto" w:fill="FFFFFF"/>
        </w:rPr>
        <w:t>Araújo et a</w:t>
      </w:r>
      <w:r w:rsidR="001702AE" w:rsidRPr="003E6A03">
        <w:rPr>
          <w:color w:val="222222"/>
          <w:szCs w:val="20"/>
          <w:shd w:val="clear" w:color="auto" w:fill="FFFFFF"/>
        </w:rPr>
        <w:t xml:space="preserve">l. </w:t>
      </w:r>
      <w:r w:rsidRPr="003E6A03">
        <w:rPr>
          <w:color w:val="222222"/>
          <w:szCs w:val="20"/>
          <w:shd w:val="clear" w:color="auto" w:fill="FFFFFF"/>
        </w:rPr>
        <w:t>2022)</w:t>
      </w:r>
    </w:p>
    <w:p w14:paraId="24149A46" w14:textId="0904605C" w:rsidR="006D56A0" w:rsidRDefault="006D56A0" w:rsidP="0005542B">
      <w:pPr>
        <w:pStyle w:val="Heading4"/>
      </w:pPr>
      <w:r>
        <w:t xml:space="preserve">Citizen </w:t>
      </w:r>
      <w:r w:rsidR="001702AE">
        <w:t>s</w:t>
      </w:r>
      <w:r>
        <w:t>cience</w:t>
      </w:r>
    </w:p>
    <w:p w14:paraId="3D778506" w14:textId="18DC4FA6" w:rsidR="001702AE" w:rsidRDefault="006D56A0" w:rsidP="0005542B">
      <w:r>
        <w:t>Citizen science is fast becoming a valuable data source for the conservation of cetacean species</w:t>
      </w:r>
      <w:r w:rsidR="001702AE">
        <w:t xml:space="preserve"> classified as threatened or data deficient</w:t>
      </w:r>
      <w:r>
        <w:t xml:space="preserve"> (</w:t>
      </w:r>
      <w:proofErr w:type="spellStart"/>
      <w:r>
        <w:t>Cranswick</w:t>
      </w:r>
      <w:proofErr w:type="spellEnd"/>
      <w:r>
        <w:t xml:space="preserve"> et al. 2022). Data collected </w:t>
      </w:r>
      <w:r w:rsidR="001702AE">
        <w:t xml:space="preserve">by </w:t>
      </w:r>
      <w:r>
        <w:t>the community has been an integral component of the Victorian Southern Right Whale Monitoring program since it began in the mid-</w:t>
      </w:r>
      <w:proofErr w:type="gramStart"/>
      <w:r>
        <w:t>1980s</w:t>
      </w:r>
      <w:r w:rsidR="001702AE">
        <w:t>,</w:t>
      </w:r>
      <w:r>
        <w:t xml:space="preserve"> and</w:t>
      </w:r>
      <w:proofErr w:type="gramEnd"/>
      <w:r>
        <w:t xml:space="preserve"> has been used in population estimate models and assessments of reproductive and movement patterns (Stamation et al. 2020; Watson et al. 2021). In recent years it has </w:t>
      </w:r>
      <w:r w:rsidR="005F6584">
        <w:t>developed into a</w:t>
      </w:r>
      <w:r>
        <w:t xml:space="preserve"> formalised </w:t>
      </w:r>
      <w:r w:rsidR="001702AE">
        <w:t>c</w:t>
      </w:r>
      <w:r>
        <w:t xml:space="preserve">itizen </w:t>
      </w:r>
      <w:r w:rsidR="001702AE">
        <w:t>s</w:t>
      </w:r>
      <w:r>
        <w:t>cience program with the establishment of an online platform</w:t>
      </w:r>
      <w:r w:rsidR="00F85C1C">
        <w:t>,</w:t>
      </w:r>
      <w:r>
        <w:t xml:space="preserve"> </w:t>
      </w:r>
      <w:proofErr w:type="spellStart"/>
      <w:r>
        <w:t>WhaleFace</w:t>
      </w:r>
      <w:proofErr w:type="spellEnd"/>
      <w:r>
        <w:t xml:space="preserve"> (</w:t>
      </w:r>
      <w:hyperlink r:id="rId67" w:history="1">
        <w:r w:rsidRPr="003D74D8">
          <w:rPr>
            <w:rStyle w:val="Hyperlink"/>
          </w:rPr>
          <w:t>https://www.swifft.net.au/whaleface/</w:t>
        </w:r>
      </w:hyperlink>
      <w:r>
        <w:t xml:space="preserve">) for </w:t>
      </w:r>
      <w:r w:rsidR="009501FB">
        <w:t>facilitating increased data collection and information sharing between researchers and the community</w:t>
      </w:r>
      <w:r>
        <w:t>. In 2021</w:t>
      </w:r>
      <w:r w:rsidR="00F85C1C">
        <w:t>,</w:t>
      </w:r>
      <w:r>
        <w:t xml:space="preserve"> the whale-watching community contributed sightings of 39 individuals to the catalogue which included 11 new breeding females. </w:t>
      </w:r>
    </w:p>
    <w:p w14:paraId="562492B9" w14:textId="6C7C609C" w:rsidR="006D56A0" w:rsidRDefault="001702AE" w:rsidP="006D56A0">
      <w:pPr>
        <w:rPr>
          <w:color w:val="000000"/>
          <w:szCs w:val="20"/>
          <w:lang w:eastAsia="en-AU"/>
        </w:rPr>
      </w:pPr>
      <w:r>
        <w:t xml:space="preserve">Although </w:t>
      </w:r>
      <w:r w:rsidR="006D56A0">
        <w:t xml:space="preserve">incidental sighting data can </w:t>
      </w:r>
      <w:r>
        <w:t xml:space="preserve">have </w:t>
      </w:r>
      <w:r w:rsidR="006D56A0">
        <w:t>limited</w:t>
      </w:r>
      <w:r>
        <w:t xml:space="preserve"> use</w:t>
      </w:r>
      <w:r w:rsidR="006D56A0">
        <w:t xml:space="preserve"> in the assessment of population trends, it provides valuable data on individual movements, local residency patterns, fine-scale habitat usage, reproductive rates, and behavioural patterns. Ongoing investment is needed to foster continued engagement and to expand the reach of the program to the entire Victorian coastal community. </w:t>
      </w:r>
      <w:r w:rsidR="006D56A0" w:rsidRPr="009A3C50">
        <w:rPr>
          <w:color w:val="000000"/>
          <w:szCs w:val="20"/>
          <w:lang w:eastAsia="en-AU"/>
        </w:rPr>
        <w:t xml:space="preserve">Improving and extending </w:t>
      </w:r>
      <w:r w:rsidR="006D56A0">
        <w:rPr>
          <w:color w:val="000000"/>
          <w:szCs w:val="20"/>
          <w:lang w:eastAsia="en-AU"/>
        </w:rPr>
        <w:t xml:space="preserve">community led scientific </w:t>
      </w:r>
      <w:r w:rsidR="006D56A0" w:rsidRPr="009A3C50">
        <w:rPr>
          <w:color w:val="000000"/>
          <w:szCs w:val="20"/>
          <w:lang w:eastAsia="en-AU"/>
        </w:rPr>
        <w:t xml:space="preserve">monitoring at aggregation areas for </w:t>
      </w:r>
      <w:r w:rsidR="006D56A0">
        <w:rPr>
          <w:color w:val="000000"/>
          <w:szCs w:val="20"/>
          <w:lang w:eastAsia="en-AU"/>
        </w:rPr>
        <w:t xml:space="preserve">rigorous </w:t>
      </w:r>
      <w:r w:rsidR="006D56A0" w:rsidRPr="009A3C50">
        <w:rPr>
          <w:color w:val="000000"/>
          <w:szCs w:val="20"/>
          <w:lang w:eastAsia="en-AU"/>
        </w:rPr>
        <w:t>data on occupancy rates, residency patterns</w:t>
      </w:r>
      <w:r w:rsidR="006D56A0">
        <w:rPr>
          <w:color w:val="000000"/>
          <w:szCs w:val="20"/>
          <w:lang w:eastAsia="en-AU"/>
        </w:rPr>
        <w:t xml:space="preserve"> is also required.</w:t>
      </w:r>
      <w:r w:rsidR="006D56A0" w:rsidRPr="009A3C50">
        <w:rPr>
          <w:color w:val="000000"/>
          <w:szCs w:val="20"/>
          <w:lang w:eastAsia="en-AU"/>
        </w:rPr>
        <w:t xml:space="preserve"> </w:t>
      </w:r>
    </w:p>
    <w:p w14:paraId="23927984" w14:textId="77777777" w:rsidR="00AC03A8" w:rsidRDefault="00AC03A8" w:rsidP="006D56A0">
      <w:pPr>
        <w:rPr>
          <w:color w:val="000000"/>
          <w:szCs w:val="20"/>
          <w:lang w:eastAsia="en-AU"/>
        </w:rPr>
      </w:pPr>
    </w:p>
    <w:p w14:paraId="21CC8EC3" w14:textId="77777777" w:rsidR="00AC03A8" w:rsidRDefault="00AC03A8" w:rsidP="006D56A0"/>
    <w:p w14:paraId="541DB852" w14:textId="7A933063" w:rsidR="006D56A0" w:rsidRDefault="006D56A0" w:rsidP="0005542B">
      <w:pPr>
        <w:pStyle w:val="Heading4"/>
      </w:pPr>
      <w:r>
        <w:lastRenderedPageBreak/>
        <w:t xml:space="preserve">Remotely </w:t>
      </w:r>
      <w:r w:rsidR="001702AE">
        <w:t>piloted aircraft systems</w:t>
      </w:r>
      <w:r>
        <w:t xml:space="preserve"> (RPAS) imagery</w:t>
      </w:r>
    </w:p>
    <w:p w14:paraId="1334F7F6" w14:textId="5B7CF305" w:rsidR="006D56A0" w:rsidRPr="00497555" w:rsidRDefault="006D56A0" w:rsidP="006D56A0">
      <w:pPr>
        <w:rPr>
          <w:rFonts w:eastAsiaTheme="minorHAnsi"/>
          <w:highlight w:val="yellow"/>
        </w:rPr>
      </w:pPr>
      <w:r>
        <w:rPr>
          <w:rFonts w:eastAsiaTheme="minorHAnsi"/>
        </w:rPr>
        <w:t>RPAS</w:t>
      </w:r>
      <w:r w:rsidRPr="00EA3F3B">
        <w:rPr>
          <w:rFonts w:eastAsiaTheme="minorHAnsi"/>
        </w:rPr>
        <w:t xml:space="preserve"> is now a tested tool for cetacean research and has proved to be low impact and cost effective (</w:t>
      </w:r>
      <w:proofErr w:type="gramStart"/>
      <w:r w:rsidRPr="00EA3F3B">
        <w:rPr>
          <w:rFonts w:eastAsiaTheme="minorHAnsi"/>
        </w:rPr>
        <w:t>e.g.</w:t>
      </w:r>
      <w:proofErr w:type="gramEnd"/>
      <w:r w:rsidRPr="00EA3F3B">
        <w:rPr>
          <w:rFonts w:eastAsiaTheme="minorHAnsi"/>
        </w:rPr>
        <w:t xml:space="preserve"> </w:t>
      </w:r>
      <w:r w:rsidRPr="0070428E">
        <w:rPr>
          <w:rFonts w:eastAsiaTheme="minorHAnsi"/>
        </w:rPr>
        <w:t>Christiansen et al. 2016a</w:t>
      </w:r>
      <w:r w:rsidR="00371F98">
        <w:rPr>
          <w:rFonts w:eastAsiaTheme="minorHAnsi"/>
        </w:rPr>
        <w:t xml:space="preserve"> </w:t>
      </w:r>
      <w:r w:rsidRPr="0070428E">
        <w:rPr>
          <w:rFonts w:eastAsiaTheme="minorHAnsi"/>
        </w:rPr>
        <w:t>&amp;</w:t>
      </w:r>
      <w:r w:rsidR="00371F98">
        <w:rPr>
          <w:rFonts w:eastAsiaTheme="minorHAnsi"/>
        </w:rPr>
        <w:t xml:space="preserve"> </w:t>
      </w:r>
      <w:r w:rsidRPr="0070428E">
        <w:rPr>
          <w:rFonts w:eastAsiaTheme="minorHAnsi"/>
        </w:rPr>
        <w:t>b</w:t>
      </w:r>
      <w:r w:rsidR="000F407F">
        <w:rPr>
          <w:rFonts w:eastAsiaTheme="minorHAnsi"/>
        </w:rPr>
        <w:t xml:space="preserve">, </w:t>
      </w:r>
      <w:r w:rsidRPr="0070428E">
        <w:rPr>
          <w:rFonts w:eastAsiaTheme="minorHAnsi"/>
        </w:rPr>
        <w:t>2020a</w:t>
      </w:r>
      <w:r w:rsidR="000F407F">
        <w:rPr>
          <w:rFonts w:eastAsiaTheme="minorHAnsi"/>
        </w:rPr>
        <w:t>;</w:t>
      </w:r>
      <w:r w:rsidRPr="0070428E">
        <w:rPr>
          <w:rFonts w:eastAsiaTheme="minorHAnsi"/>
        </w:rPr>
        <w:t xml:space="preserve"> </w:t>
      </w:r>
      <w:proofErr w:type="spellStart"/>
      <w:r w:rsidRPr="0070428E">
        <w:rPr>
          <w:rFonts w:eastAsiaTheme="minorHAnsi"/>
        </w:rPr>
        <w:t>Nowacek</w:t>
      </w:r>
      <w:proofErr w:type="spellEnd"/>
      <w:r w:rsidRPr="0070428E">
        <w:rPr>
          <w:rFonts w:eastAsiaTheme="minorHAnsi"/>
        </w:rPr>
        <w:t xml:space="preserve"> 2016).</w:t>
      </w:r>
      <w:r w:rsidRPr="00EA3F3B">
        <w:rPr>
          <w:rFonts w:eastAsiaTheme="minorHAnsi"/>
        </w:rPr>
        <w:t xml:space="preserve"> </w:t>
      </w:r>
      <w:r>
        <w:t>T</w:t>
      </w:r>
      <w:r w:rsidRPr="003C7204">
        <w:t xml:space="preserve">here is a growing body of research </w:t>
      </w:r>
      <w:r>
        <w:t xml:space="preserve">showing that cetaceans do not respond to RPAS flying at low altitudes </w:t>
      </w:r>
      <w:r w:rsidRPr="003C7204">
        <w:t>(&lt;10</w:t>
      </w:r>
      <w:r w:rsidR="0035148E">
        <w:t xml:space="preserve"> </w:t>
      </w:r>
      <w:r w:rsidRPr="003C7204">
        <w:t xml:space="preserve">m) above cetaceans (e.g. </w:t>
      </w:r>
      <w:r w:rsidRPr="0070428E">
        <w:rPr>
          <w:lang w:val="fr-FR"/>
        </w:rPr>
        <w:t>Acevedo-</w:t>
      </w:r>
      <w:proofErr w:type="spellStart"/>
      <w:r w:rsidRPr="0070428E">
        <w:rPr>
          <w:lang w:val="fr-FR"/>
        </w:rPr>
        <w:t>Whitehouse</w:t>
      </w:r>
      <w:proofErr w:type="spellEnd"/>
      <w:r w:rsidRPr="0070428E">
        <w:rPr>
          <w:lang w:val="fr-FR"/>
        </w:rPr>
        <w:t xml:space="preserve"> et al. 2010</w:t>
      </w:r>
      <w:r w:rsidR="005C7B99">
        <w:rPr>
          <w:lang w:val="fr-FR"/>
        </w:rPr>
        <w:t>;</w:t>
      </w:r>
      <w:r w:rsidRPr="0070428E">
        <w:rPr>
          <w:lang w:val="fr-FR"/>
        </w:rPr>
        <w:t xml:space="preserve"> </w:t>
      </w:r>
      <w:r w:rsidR="000F407F" w:rsidRPr="00B32652">
        <w:rPr>
          <w:lang w:val="fr-FR"/>
        </w:rPr>
        <w:t>Durban et al. 2015</w:t>
      </w:r>
      <w:r w:rsidR="000F407F">
        <w:rPr>
          <w:lang w:val="fr-FR"/>
        </w:rPr>
        <w:t>;</w:t>
      </w:r>
      <w:r w:rsidR="000F407F" w:rsidRPr="00B32652">
        <w:rPr>
          <w:lang w:val="fr-FR"/>
        </w:rPr>
        <w:t xml:space="preserve"> Koski et al. </w:t>
      </w:r>
      <w:proofErr w:type="gramStart"/>
      <w:r w:rsidR="000F407F" w:rsidRPr="00B32652">
        <w:rPr>
          <w:lang w:val="fr-FR"/>
        </w:rPr>
        <w:t>2015</w:t>
      </w:r>
      <w:r w:rsidR="000F407F">
        <w:rPr>
          <w:lang w:val="fr-FR"/>
        </w:rPr>
        <w:t> ;</w:t>
      </w:r>
      <w:proofErr w:type="gramEnd"/>
      <w:r w:rsidR="000F407F">
        <w:rPr>
          <w:lang w:val="fr-FR"/>
        </w:rPr>
        <w:t xml:space="preserve"> </w:t>
      </w:r>
      <w:r w:rsidRPr="0070428E">
        <w:rPr>
          <w:lang w:val="fr-FR"/>
        </w:rPr>
        <w:t>Christiansen et al. 2016</w:t>
      </w:r>
      <w:r w:rsidR="000538D2">
        <w:rPr>
          <w:lang w:val="fr-FR"/>
        </w:rPr>
        <w:t>,</w:t>
      </w:r>
      <w:r w:rsidRPr="0070428E">
        <w:rPr>
          <w:lang w:val="fr-FR"/>
        </w:rPr>
        <w:t xml:space="preserve"> 2020a</w:t>
      </w:r>
      <w:r w:rsidRPr="0005542B">
        <w:rPr>
          <w:lang w:val="fr-FR"/>
        </w:rPr>
        <w:t xml:space="preserve">). </w:t>
      </w:r>
      <w:r w:rsidRPr="00B723EA">
        <w:rPr>
          <w:rFonts w:eastAsiaTheme="minorHAnsi"/>
        </w:rPr>
        <w:t xml:space="preserve">RPAS </w:t>
      </w:r>
      <w:r w:rsidR="001702AE">
        <w:rPr>
          <w:rFonts w:eastAsiaTheme="minorHAnsi"/>
        </w:rPr>
        <w:t>is useful</w:t>
      </w:r>
      <w:r>
        <w:rPr>
          <w:rFonts w:eastAsiaTheme="minorHAnsi"/>
        </w:rPr>
        <w:t xml:space="preserve"> in understanding juvenile recruitment and site fidelity </w:t>
      </w:r>
      <w:r w:rsidR="001702AE">
        <w:rPr>
          <w:rFonts w:eastAsiaTheme="minorHAnsi"/>
        </w:rPr>
        <w:t>because it can</w:t>
      </w:r>
      <w:r w:rsidRPr="00B723EA">
        <w:rPr>
          <w:rFonts w:eastAsiaTheme="minorHAnsi"/>
        </w:rPr>
        <w:t xml:space="preserve"> capture </w:t>
      </w:r>
      <w:r>
        <w:rPr>
          <w:rFonts w:eastAsiaTheme="minorHAnsi"/>
        </w:rPr>
        <w:t>high</w:t>
      </w:r>
      <w:r w:rsidR="001702AE">
        <w:rPr>
          <w:rFonts w:eastAsiaTheme="minorHAnsi"/>
        </w:rPr>
        <w:t>-</w:t>
      </w:r>
      <w:r>
        <w:rPr>
          <w:rFonts w:eastAsiaTheme="minorHAnsi"/>
        </w:rPr>
        <w:t xml:space="preserve">resolution </w:t>
      </w:r>
      <w:r w:rsidRPr="00B723EA">
        <w:rPr>
          <w:rFonts w:eastAsiaTheme="minorHAnsi"/>
        </w:rPr>
        <w:t xml:space="preserve">photo-identification </w:t>
      </w:r>
      <w:r>
        <w:rPr>
          <w:rFonts w:eastAsiaTheme="minorHAnsi"/>
        </w:rPr>
        <w:t xml:space="preserve">data </w:t>
      </w:r>
      <w:r w:rsidRPr="00B723EA">
        <w:rPr>
          <w:rFonts w:eastAsiaTheme="minorHAnsi"/>
        </w:rPr>
        <w:t>for calves aged between 2</w:t>
      </w:r>
      <w:r w:rsidR="001702AE">
        <w:rPr>
          <w:rFonts w:eastAsiaTheme="minorHAnsi"/>
        </w:rPr>
        <w:t xml:space="preserve"> and </w:t>
      </w:r>
      <w:r w:rsidRPr="00B723EA">
        <w:rPr>
          <w:rFonts w:eastAsiaTheme="minorHAnsi"/>
        </w:rPr>
        <w:t>3 months</w:t>
      </w:r>
      <w:r>
        <w:rPr>
          <w:rFonts w:eastAsiaTheme="minorHAnsi"/>
        </w:rPr>
        <w:t xml:space="preserve"> (Stamation and Watson unpublished data)</w:t>
      </w:r>
      <w:r w:rsidRPr="00B723EA">
        <w:rPr>
          <w:rFonts w:eastAsiaTheme="minorHAnsi"/>
        </w:rPr>
        <w:t xml:space="preserve">. </w:t>
      </w:r>
      <w:r>
        <w:rPr>
          <w:rFonts w:eastAsiaTheme="minorHAnsi"/>
        </w:rPr>
        <w:t>Since 2017, seven</w:t>
      </w:r>
      <w:r w:rsidRPr="00B723EA">
        <w:rPr>
          <w:rFonts w:eastAsiaTheme="minorHAnsi"/>
        </w:rPr>
        <w:t xml:space="preserve"> new breeding females, </w:t>
      </w:r>
      <w:r w:rsidRPr="00DF7635">
        <w:rPr>
          <w:rFonts w:eastAsiaTheme="minorHAnsi"/>
        </w:rPr>
        <w:t>four</w:t>
      </w:r>
      <w:r w:rsidRPr="00B723EA">
        <w:rPr>
          <w:rFonts w:eastAsiaTheme="minorHAnsi"/>
        </w:rPr>
        <w:t xml:space="preserve"> sub-adults and at least </w:t>
      </w:r>
      <w:r>
        <w:rPr>
          <w:rFonts w:eastAsiaTheme="minorHAnsi"/>
        </w:rPr>
        <w:t>fourteen</w:t>
      </w:r>
      <w:r w:rsidRPr="00B723EA">
        <w:rPr>
          <w:rFonts w:eastAsiaTheme="minorHAnsi"/>
        </w:rPr>
        <w:t xml:space="preserve"> calves </w:t>
      </w:r>
      <w:r>
        <w:rPr>
          <w:rFonts w:eastAsiaTheme="minorHAnsi"/>
        </w:rPr>
        <w:t>have been</w:t>
      </w:r>
      <w:r w:rsidRPr="00B723EA">
        <w:rPr>
          <w:rFonts w:eastAsiaTheme="minorHAnsi"/>
        </w:rPr>
        <w:t xml:space="preserve"> added to SEA</w:t>
      </w:r>
      <w:r>
        <w:rPr>
          <w:rFonts w:eastAsiaTheme="minorHAnsi"/>
        </w:rPr>
        <w:t xml:space="preserve"> </w:t>
      </w:r>
      <w:r w:rsidRPr="00B723EA">
        <w:rPr>
          <w:rFonts w:eastAsiaTheme="minorHAnsi"/>
        </w:rPr>
        <w:t>SRW</w:t>
      </w:r>
      <w:r>
        <w:rPr>
          <w:rFonts w:eastAsiaTheme="minorHAnsi"/>
        </w:rPr>
        <w:t xml:space="preserve"> </w:t>
      </w:r>
      <w:r w:rsidRPr="00B723EA">
        <w:rPr>
          <w:rFonts w:eastAsiaTheme="minorHAnsi"/>
        </w:rPr>
        <w:t>PIC</w:t>
      </w:r>
      <w:r w:rsidR="00C95F11">
        <w:rPr>
          <w:rFonts w:eastAsiaTheme="minorHAnsi"/>
        </w:rPr>
        <w:t xml:space="preserve"> from RPAS</w:t>
      </w:r>
      <w:r w:rsidR="00675C9B">
        <w:rPr>
          <w:rFonts w:eastAsiaTheme="minorHAnsi"/>
        </w:rPr>
        <w:t xml:space="preserve"> imagery</w:t>
      </w:r>
      <w:r w:rsidRPr="00B723EA">
        <w:rPr>
          <w:rFonts w:eastAsiaTheme="minorHAnsi"/>
        </w:rPr>
        <w:t xml:space="preserve">. Given that </w:t>
      </w:r>
      <w:r>
        <w:rPr>
          <w:rFonts w:eastAsiaTheme="minorHAnsi"/>
        </w:rPr>
        <w:t>S</w:t>
      </w:r>
      <w:r w:rsidRPr="00B723EA">
        <w:rPr>
          <w:rFonts w:eastAsiaTheme="minorHAnsi"/>
        </w:rPr>
        <w:t xml:space="preserve">outhern </w:t>
      </w:r>
      <w:r>
        <w:rPr>
          <w:rFonts w:eastAsiaTheme="minorHAnsi"/>
        </w:rPr>
        <w:t>R</w:t>
      </w:r>
      <w:r w:rsidRPr="00B723EA">
        <w:rPr>
          <w:rFonts w:eastAsiaTheme="minorHAnsi"/>
        </w:rPr>
        <w:t xml:space="preserve">ight </w:t>
      </w:r>
      <w:r>
        <w:rPr>
          <w:rFonts w:eastAsiaTheme="minorHAnsi"/>
        </w:rPr>
        <w:t>W</w:t>
      </w:r>
      <w:r w:rsidRPr="00B723EA">
        <w:rPr>
          <w:rFonts w:eastAsiaTheme="minorHAnsi"/>
        </w:rPr>
        <w:t>hales do not start breeding until 6</w:t>
      </w:r>
      <w:r w:rsidR="001702AE">
        <w:rPr>
          <w:rFonts w:eastAsiaTheme="minorHAnsi"/>
        </w:rPr>
        <w:t>–</w:t>
      </w:r>
      <w:r w:rsidRPr="00B723EA">
        <w:rPr>
          <w:rFonts w:eastAsiaTheme="minorHAnsi"/>
        </w:rPr>
        <w:t xml:space="preserve">10 years of age, </w:t>
      </w:r>
      <w:r>
        <w:rPr>
          <w:rFonts w:eastAsiaTheme="minorHAnsi"/>
        </w:rPr>
        <w:t xml:space="preserve">any study </w:t>
      </w:r>
      <w:r w:rsidR="001702AE">
        <w:rPr>
          <w:rFonts w:eastAsiaTheme="minorHAnsi"/>
        </w:rPr>
        <w:t xml:space="preserve">of </w:t>
      </w:r>
      <w:r w:rsidRPr="00B723EA">
        <w:rPr>
          <w:rFonts w:eastAsiaTheme="minorHAnsi"/>
        </w:rPr>
        <w:t>population dynamic</w:t>
      </w:r>
      <w:r w:rsidR="001702AE">
        <w:rPr>
          <w:rFonts w:eastAsiaTheme="minorHAnsi"/>
        </w:rPr>
        <w:t>s</w:t>
      </w:r>
      <w:r w:rsidRPr="00B723EA">
        <w:rPr>
          <w:rFonts w:eastAsiaTheme="minorHAnsi"/>
        </w:rPr>
        <w:t xml:space="preserve"> and life history</w:t>
      </w:r>
      <w:r>
        <w:rPr>
          <w:rFonts w:eastAsiaTheme="minorHAnsi"/>
        </w:rPr>
        <w:t xml:space="preserve"> requires consistent long-term monitoring and</w:t>
      </w:r>
      <w:r w:rsidRPr="00B723EA">
        <w:rPr>
          <w:rFonts w:eastAsiaTheme="minorHAnsi"/>
        </w:rPr>
        <w:t xml:space="preserve"> data</w:t>
      </w:r>
      <w:r>
        <w:rPr>
          <w:rFonts w:eastAsiaTheme="minorHAnsi"/>
        </w:rPr>
        <w:t xml:space="preserve">. RPAS </w:t>
      </w:r>
      <w:r w:rsidR="001702AE">
        <w:rPr>
          <w:rFonts w:eastAsiaTheme="minorHAnsi"/>
        </w:rPr>
        <w:t xml:space="preserve">is </w:t>
      </w:r>
      <w:r>
        <w:rPr>
          <w:rFonts w:eastAsiaTheme="minorHAnsi"/>
        </w:rPr>
        <w:t xml:space="preserve">a </w:t>
      </w:r>
      <w:r w:rsidR="002F5C7A">
        <w:rPr>
          <w:rFonts w:eastAsiaTheme="minorHAnsi"/>
        </w:rPr>
        <w:t xml:space="preserve">low impact and </w:t>
      </w:r>
      <w:r>
        <w:rPr>
          <w:rFonts w:eastAsiaTheme="minorHAnsi"/>
        </w:rPr>
        <w:t>relatively easy way of collecting these long-term data.</w:t>
      </w:r>
      <w:r w:rsidRPr="00B723EA">
        <w:rPr>
          <w:rFonts w:eastAsiaTheme="minorHAnsi"/>
        </w:rPr>
        <w:t xml:space="preserve"> </w:t>
      </w:r>
    </w:p>
    <w:p w14:paraId="4ED8B6A4" w14:textId="3F228124" w:rsidR="006D56A0" w:rsidRDefault="006D56A0" w:rsidP="006D56A0">
      <w:r>
        <w:t>RPAS imagery can also be used to assess the health of Southern Right Whale populations by providing high quality imagery for qualitative visual heath assessments (</w:t>
      </w:r>
      <w:r w:rsidRPr="006C02A7">
        <w:t>Charlton et al. 2021)</w:t>
      </w:r>
      <w:r w:rsidRPr="00E67677">
        <w:t xml:space="preserve"> </w:t>
      </w:r>
      <w:r>
        <w:t>as well as quantitative assessments of body condition and growth rates, where body volume is estimated from body length and width measurements (Christiansen et al. 2018</w:t>
      </w:r>
      <w:r w:rsidR="00AB6244">
        <w:t>,</w:t>
      </w:r>
      <w:r>
        <w:t xml:space="preserve"> 2020b</w:t>
      </w:r>
      <w:r w:rsidR="000C5BE1">
        <w:t xml:space="preserve">; </w:t>
      </w:r>
      <w:r w:rsidR="006C02A7" w:rsidRPr="00116B6D">
        <w:t>Vermeulen</w:t>
      </w:r>
      <w:r w:rsidR="000C5BE1" w:rsidRPr="00116B6D">
        <w:t xml:space="preserve"> et al. 2023</w:t>
      </w:r>
      <w:r>
        <w:t>).</w:t>
      </w:r>
    </w:p>
    <w:p w14:paraId="6AE393CF" w14:textId="69F2369D" w:rsidR="006D56A0" w:rsidRDefault="006D56A0" w:rsidP="0005542B">
      <w:pPr>
        <w:pStyle w:val="Heading4"/>
      </w:pPr>
      <w:r>
        <w:t>Passive acoustic monitoring (PAM)</w:t>
      </w:r>
    </w:p>
    <w:p w14:paraId="607799D7" w14:textId="4D347D2A" w:rsidR="00510EA9" w:rsidRDefault="006D56A0" w:rsidP="006D56A0">
      <w:r>
        <w:t>Passive acoustic monitoring has been used successfully in the study of North Atlantic Right Whales (Davis et al. 2017), North Pacific right whales (</w:t>
      </w:r>
      <w:r w:rsidRPr="001A6E97">
        <w:t>Zerbini et al. 2015</w:t>
      </w:r>
      <w:r>
        <w:t xml:space="preserve">), and Southern Right Whales (Childerhouse et al. 2010; </w:t>
      </w:r>
      <w:r w:rsidRPr="00B65FE0">
        <w:t>Mate et al</w:t>
      </w:r>
      <w:r w:rsidR="00AB6244">
        <w:t>.</w:t>
      </w:r>
      <w:r w:rsidRPr="00B65FE0">
        <w:t xml:space="preserve"> 2011</w:t>
      </w:r>
      <w:r w:rsidR="00AB6244">
        <w:t>;</w:t>
      </w:r>
      <w:r>
        <w:t xml:space="preserve"> </w:t>
      </w:r>
      <w:r w:rsidRPr="001A6E97">
        <w:t>Zerbini et al</w:t>
      </w:r>
      <w:r w:rsidR="00510EA9" w:rsidRPr="001A6E97">
        <w:t>.</w:t>
      </w:r>
      <w:r w:rsidRPr="001A6E97">
        <w:t xml:space="preserve"> 2016)</w:t>
      </w:r>
      <w:r>
        <w:t xml:space="preserve"> for many years. Used in conjunction with visual surveys, PAM can provide huge insights into understanding the distribution and movement of right whales (Davis et al. 2017; Baumgartner 2014; Baumgartner 2020</w:t>
      </w:r>
      <w:r w:rsidRPr="00B60210">
        <w:t>; Wright et al</w:t>
      </w:r>
      <w:r w:rsidR="00FC774F">
        <w:t>.</w:t>
      </w:r>
      <w:r w:rsidRPr="00B60210">
        <w:t xml:space="preserve"> 2019)</w:t>
      </w:r>
      <w:r>
        <w:t xml:space="preserve"> and can also be used to monitor the ambient noise levels in coastal aggregation and marine protected areas (</w:t>
      </w:r>
      <w:proofErr w:type="gramStart"/>
      <w:r>
        <w:t>e.g.</w:t>
      </w:r>
      <w:proofErr w:type="gramEnd"/>
      <w:r>
        <w:t xml:space="preserve"> </w:t>
      </w:r>
      <w:r w:rsidRPr="004270B9">
        <w:t>Kilne et al. 2020</w:t>
      </w:r>
      <w:r w:rsidR="00390B74">
        <w:t>). I</w:t>
      </w:r>
      <w:r>
        <w:t xml:space="preserve">n 2022 an acoustic logger was installed at the Encounter Bay aggregation area </w:t>
      </w:r>
      <w:r w:rsidR="00390B74">
        <w:t>(</w:t>
      </w:r>
      <w:r>
        <w:t>Claire Charlton pers comm.</w:t>
      </w:r>
      <w:r w:rsidR="006C2998">
        <w:t>)</w:t>
      </w:r>
      <w:r w:rsidRPr="005036C6">
        <w:t xml:space="preserve"> </w:t>
      </w:r>
      <w:r>
        <w:t>Passive acoustic monitoring can be via fixed arrays (</w:t>
      </w:r>
      <w:proofErr w:type="gramStart"/>
      <w:r>
        <w:t>e.g.</w:t>
      </w:r>
      <w:proofErr w:type="gramEnd"/>
      <w:r>
        <w:t xml:space="preserve"> </w:t>
      </w:r>
      <w:r w:rsidRPr="00E96DF1">
        <w:t>Davis et al. 2017</w:t>
      </w:r>
      <w:r>
        <w:t>) or mobile autonomous platforms like underwater gliders and surface drifters, capable of ranging thousands of kilometres (</w:t>
      </w:r>
      <w:r w:rsidR="00536EF0">
        <w:t xml:space="preserve">Wiggins et al. 2010; </w:t>
      </w:r>
      <w:r>
        <w:t xml:space="preserve">Baumgartner et al. 2020; Kowarski et al. 2020). Automated acoustic </w:t>
      </w:r>
      <w:r w:rsidRPr="00053C3E">
        <w:t>buoys</w:t>
      </w:r>
      <w:r>
        <w:t xml:space="preserve"> and gliders can provide near real time detection and have been used in risk management and mitigation strategies for the North Atlantic Right Whale throughout the northwestern Atlantic Ocean (</w:t>
      </w:r>
      <w:r w:rsidR="00127753">
        <w:t xml:space="preserve">Van Parijs et al. 2009; </w:t>
      </w:r>
      <w:r>
        <w:t xml:space="preserve">Baumgartner et al. 2019; Baumgartner et al. 2020; Kowarski et al. 2020). </w:t>
      </w:r>
    </w:p>
    <w:p w14:paraId="1B0E56CB" w14:textId="5E02AEF3" w:rsidR="006D56A0" w:rsidRPr="00AC03A8" w:rsidRDefault="00510EA9">
      <w:pPr>
        <w:rPr>
          <w:rFonts w:ascii="Calibri" w:hAnsi="Calibri" w:cs="Calibri"/>
          <w:szCs w:val="22"/>
        </w:rPr>
      </w:pPr>
      <w:r>
        <w:t>T</w:t>
      </w:r>
      <w:r w:rsidR="006D56A0">
        <w:t>here are still several challenges with autonomous gliders including operational noise and limitations in computing and data transfer capabilities (see Kowarski et al. 2020). Their feasibility in the high energy Victorian coastal environment would need to be investigated. With the rapid development of offshore renewable energy, it is becoming increasingly important to understand the offshore distribution and movement of Southern Right Whales (and other cetaceans) in these previously understudied environments. PAM offers an effective albeit costly, way to sample for the presence of cetacean species and requires a collaborative investment between state and Commonwealth governments, the energy sector, universities, and other research agencies. Technical experts</w:t>
      </w:r>
      <w:r w:rsidR="00A5493F">
        <w:t xml:space="preserve"> (with proven experience in monitoring marine soundscapes and passive acoustic detection of Southern Right Whales)</w:t>
      </w:r>
      <w:r w:rsidR="006D56A0">
        <w:t xml:space="preserve"> </w:t>
      </w:r>
      <w:r w:rsidR="00A5493F">
        <w:t>should</w:t>
      </w:r>
      <w:r w:rsidR="006D56A0">
        <w:t xml:space="preserve"> be consulted in the design and implementation of an acoustic monitoring program for Southern Right Whale</w:t>
      </w:r>
      <w:r>
        <w:t>s</w:t>
      </w:r>
      <w:r w:rsidR="006D56A0">
        <w:t xml:space="preserve"> in </w:t>
      </w:r>
      <w:r w:rsidR="00E03485">
        <w:t>eastern</w:t>
      </w:r>
      <w:r w:rsidR="006D56A0">
        <w:t xml:space="preserve"> Australia</w:t>
      </w:r>
      <w:r>
        <w:t>,</w:t>
      </w:r>
      <w:r w:rsidR="006D56A0">
        <w:t xml:space="preserve"> and national and global monitoring standards for acoustic monitoring </w:t>
      </w:r>
      <w:r w:rsidR="00A5493F">
        <w:t>should</w:t>
      </w:r>
      <w:r>
        <w:t xml:space="preserve"> be </w:t>
      </w:r>
      <w:r w:rsidR="006D56A0">
        <w:t>adopted</w:t>
      </w:r>
      <w:r w:rsidR="00A5493F">
        <w:t xml:space="preserve"> to </w:t>
      </w:r>
      <w:r w:rsidR="009F7F06">
        <w:t xml:space="preserve">maximise </w:t>
      </w:r>
      <w:r w:rsidR="00A22080">
        <w:t>scientific outcomes.</w:t>
      </w:r>
      <w:r w:rsidR="006D56A0">
        <w:t xml:space="preserve"> </w:t>
      </w:r>
      <w:r w:rsidR="006D56A0" w:rsidRPr="007535D9">
        <w:rPr>
          <w:rStyle w:val="normaltextrun"/>
          <w:szCs w:val="20"/>
        </w:rPr>
        <w:t xml:space="preserve"> </w:t>
      </w:r>
      <w:r w:rsidR="006F0DC8">
        <w:t> </w:t>
      </w:r>
    </w:p>
    <w:p w14:paraId="10246325" w14:textId="5864B658" w:rsidR="006D56A0" w:rsidRDefault="006D56A0" w:rsidP="0005542B">
      <w:pPr>
        <w:pStyle w:val="Heading4"/>
      </w:pPr>
      <w:r>
        <w:t>Suction cup biologging tags</w:t>
      </w:r>
    </w:p>
    <w:p w14:paraId="5EFC3B29" w14:textId="4DC04E02" w:rsidR="006D56A0" w:rsidRDefault="006D56A0">
      <w:r>
        <w:t xml:space="preserve">Biologging tags such as </w:t>
      </w:r>
      <w:r w:rsidR="004D73FD">
        <w:t>DTAG</w:t>
      </w:r>
      <w:r>
        <w:t>s are short</w:t>
      </w:r>
      <w:r w:rsidR="00510EA9">
        <w:t>-</w:t>
      </w:r>
      <w:r>
        <w:t xml:space="preserve">term suction cup tags that monitor sound and movement (Johnson and Tyack 2003). Biologging tags deployed on Southern Right Whales in south-east Australia would offer the ability to collect fine-scale movement and habitat preference data as well as </w:t>
      </w:r>
      <w:r w:rsidR="00065423">
        <w:t>cow-</w:t>
      </w:r>
      <w:r>
        <w:t>calf vocalisation patterns. Acoustic tags attached directly to the animal increase the detection of low</w:t>
      </w:r>
      <w:r w:rsidR="00510EA9">
        <w:t>-</w:t>
      </w:r>
      <w:r>
        <w:t xml:space="preserve">amplitude signals and new call signals, including those used exclusively by lactating females, which have been detected in right whales via </w:t>
      </w:r>
      <w:r w:rsidR="004D73FD">
        <w:t>DTAG</w:t>
      </w:r>
      <w:r>
        <w:t xml:space="preserve">s in </w:t>
      </w:r>
      <w:r w:rsidR="00510EA9">
        <w:t>s</w:t>
      </w:r>
      <w:r>
        <w:t>outh</w:t>
      </w:r>
      <w:r w:rsidR="00510EA9">
        <w:t>-</w:t>
      </w:r>
      <w:r>
        <w:t xml:space="preserve">eastern </w:t>
      </w:r>
      <w:r w:rsidR="00510EA9">
        <w:t>USA</w:t>
      </w:r>
      <w:r>
        <w:t xml:space="preserve"> waters </w:t>
      </w:r>
      <w:r w:rsidR="00510EA9">
        <w:t>(</w:t>
      </w:r>
      <w:r>
        <w:t>Parks et al. 2019). If attached to pregnant females, biologging tags may lead to the discovery of preferred birthing locations. Calving locations are yet to be identified for this population. Recently suction cup biologging tags have been attached to fin whales and blue whales in the Gulf of California using a RPAS</w:t>
      </w:r>
      <w:r w:rsidRPr="000512EC">
        <w:t xml:space="preserve"> </w:t>
      </w:r>
      <w:r>
        <w:t>deployment method (</w:t>
      </w:r>
      <w:hyperlink r:id="rId68" w:history="1">
        <w:r w:rsidRPr="00396D2D">
          <w:rPr>
            <w:rStyle w:val="Hyperlink"/>
          </w:rPr>
          <w:t>https://whale.org/tagging/</w:t>
        </w:r>
      </w:hyperlink>
      <w:r>
        <w:t xml:space="preserve">). This provides a less </w:t>
      </w:r>
      <w:r>
        <w:lastRenderedPageBreak/>
        <w:t xml:space="preserve">invasive (and safer) deployment method and its application to Southern Right Whales in </w:t>
      </w:r>
      <w:r w:rsidR="00512346">
        <w:t>eastern</w:t>
      </w:r>
      <w:r>
        <w:t xml:space="preserve"> Australia should be explored. </w:t>
      </w:r>
    </w:p>
    <w:p w14:paraId="163F55BC" w14:textId="61F17B2A" w:rsidR="006D56A0" w:rsidRDefault="006D56A0" w:rsidP="0005542B">
      <w:pPr>
        <w:pStyle w:val="Heading4"/>
      </w:pPr>
      <w:r>
        <w:t>Satellite tagging</w:t>
      </w:r>
    </w:p>
    <w:p w14:paraId="16C8CF63" w14:textId="5356152F" w:rsidR="006D56A0" w:rsidRDefault="006D56A0" w:rsidP="0005542B">
      <w:r>
        <w:t>Satellite telemetry systems have been used to track large whales globally for decades (</w:t>
      </w:r>
      <w:proofErr w:type="gramStart"/>
      <w:r>
        <w:t>e.g.</w:t>
      </w:r>
      <w:proofErr w:type="gramEnd"/>
      <w:r w:rsidRPr="005967BE">
        <w:t xml:space="preserve"> </w:t>
      </w:r>
      <w:r w:rsidRPr="00E84565">
        <w:t>Mate et al. 1992, 1997</w:t>
      </w:r>
      <w:r w:rsidR="00AF3652">
        <w:t>,</w:t>
      </w:r>
      <w:r w:rsidRPr="005967BE">
        <w:t xml:space="preserve"> 2011</w:t>
      </w:r>
      <w:r w:rsidR="00665FD6">
        <w:t xml:space="preserve">; </w:t>
      </w:r>
      <w:r w:rsidRPr="00967038">
        <w:t>Andrews et al. 2008;</w:t>
      </w:r>
      <w:r w:rsidR="005A04C8" w:rsidRPr="005A04C8">
        <w:t xml:space="preserve"> </w:t>
      </w:r>
      <w:r w:rsidR="005A04C8">
        <w:t>Childerhouse et al. 2010;</w:t>
      </w:r>
      <w:r w:rsidRPr="005967BE">
        <w:t xml:space="preserve"> </w:t>
      </w:r>
      <w:r w:rsidRPr="00E84565">
        <w:t xml:space="preserve">Zerbini et al. </w:t>
      </w:r>
      <w:r w:rsidRPr="00B60210">
        <w:t>2016</w:t>
      </w:r>
      <w:r w:rsidR="000166D9">
        <w:t>,</w:t>
      </w:r>
      <w:r w:rsidRPr="005967BE">
        <w:t xml:space="preserve"> 2018</w:t>
      </w:r>
      <w:r w:rsidRPr="00E84565">
        <w:t>).</w:t>
      </w:r>
      <w:r>
        <w:t xml:space="preserve"> Deep implantable tags offer the opportunity to collect valuable data on migration and movement patterns, population structuring and can lead to the identification of important biological areas. Recent satellite tagging work in New Zealand and south-west Australia is identifying new offshore feeding sites and areas of potential exposure to anthropogenic threats (Mackay et al. 2020;</w:t>
      </w:r>
      <w:r w:rsidR="007B311F">
        <w:t xml:space="preserve"> Tohor</w:t>
      </w:r>
      <w:r w:rsidR="00C00B81">
        <w:t>a</w:t>
      </w:r>
      <w:r w:rsidR="007B311F">
        <w:t xml:space="preserve"> Voyages 202</w:t>
      </w:r>
      <w:r w:rsidR="00C00B81">
        <w:t>1).</w:t>
      </w:r>
    </w:p>
    <w:p w14:paraId="2122BF04" w14:textId="5BCC6B49" w:rsidR="006D56A0" w:rsidRDefault="00510EA9" w:rsidP="00C00B81">
      <w:r>
        <w:t xml:space="preserve">Although </w:t>
      </w:r>
      <w:r w:rsidR="006D56A0">
        <w:t xml:space="preserve">tag technologies continue to advance, it remains a highly invasive methodology. A risk-benefit assessment that considers the health and welfare impacts on individuals against the potential knowledge gained would need to be undertaken before satellite tagging was considered for the </w:t>
      </w:r>
      <w:r w:rsidR="00B119AE">
        <w:t>eastern</w:t>
      </w:r>
      <w:r w:rsidR="006D56A0">
        <w:t xml:space="preserve"> Australian population.</w:t>
      </w:r>
    </w:p>
    <w:p w14:paraId="4D06C702" w14:textId="77D6149C" w:rsidR="006D56A0" w:rsidRDefault="006D56A0" w:rsidP="00C00B81">
      <w:pPr>
        <w:pStyle w:val="Heading4"/>
      </w:pPr>
      <w:r>
        <w:t>Skin</w:t>
      </w:r>
      <w:r w:rsidR="00C00B81">
        <w:t>/</w:t>
      </w:r>
      <w:r>
        <w:t>blubber biopsy</w:t>
      </w:r>
    </w:p>
    <w:p w14:paraId="6C07D99C" w14:textId="111A0674" w:rsidR="00C00B81" w:rsidRDefault="006D56A0" w:rsidP="00C00B81">
      <w:r>
        <w:t>Mitochondrial DNA (mtDNA)</w:t>
      </w:r>
      <w:r w:rsidR="00B66568">
        <w:t xml:space="preserve"> </w:t>
      </w:r>
      <w:r>
        <w:t xml:space="preserve">and genetic microsatellite data has been used successfully to understand genetic diversity, population connectivity and structuring of Southern Right Whales, including the delineation of the </w:t>
      </w:r>
      <w:r w:rsidR="00E03485">
        <w:t>western</w:t>
      </w:r>
      <w:r>
        <w:t xml:space="preserve"> and </w:t>
      </w:r>
      <w:r w:rsidR="00E03485">
        <w:t>eastern</w:t>
      </w:r>
      <w:r>
        <w:t xml:space="preserve"> Australian populations (Carroll et al. 2011</w:t>
      </w:r>
      <w:r w:rsidR="00B70630">
        <w:t>,</w:t>
      </w:r>
      <w:r>
        <w:t xml:space="preserve"> 2015). However, there are still questions over the degree of connectivity between the eastern and western </w:t>
      </w:r>
      <w:r w:rsidR="00E03485">
        <w:t xml:space="preserve">Australian </w:t>
      </w:r>
      <w:r>
        <w:t xml:space="preserve">populations and between the </w:t>
      </w:r>
      <w:r w:rsidR="00E03485">
        <w:t>eastern</w:t>
      </w:r>
      <w:r>
        <w:t xml:space="preserve"> and New Zealand populations (Carroll et al. 2015</w:t>
      </w:r>
      <w:r w:rsidR="00FE7C25">
        <w:t>;</w:t>
      </w:r>
      <w:r w:rsidR="00B3666E">
        <w:t xml:space="preserve"> </w:t>
      </w:r>
      <w:r>
        <w:t>Stamation et al. 2020; Watson et al. 2021</w:t>
      </w:r>
      <w:r w:rsidR="00B3666E">
        <w:t>; Kemper et al. 2022</w:t>
      </w:r>
      <w:r>
        <w:t xml:space="preserve">). Further sampling and analysis of existing samples is required in all three of these populations and is an action in the draft Southern Right Whale Recovery Plan (DCCEEW 2023). </w:t>
      </w:r>
    </w:p>
    <w:p w14:paraId="180D674E" w14:textId="20CDA8A3" w:rsidR="006D56A0" w:rsidRDefault="006D56A0" w:rsidP="00C00B81">
      <w:r>
        <w:t xml:space="preserve">DNA and </w:t>
      </w:r>
      <w:r w:rsidR="00A959E4">
        <w:t>s</w:t>
      </w:r>
      <w:r>
        <w:t>table Isotope sampling has also been used for health assessment of large whales around the world (</w:t>
      </w:r>
      <w:proofErr w:type="gramStart"/>
      <w:r w:rsidR="00150D28">
        <w:t>e.g.</w:t>
      </w:r>
      <w:proofErr w:type="gramEnd"/>
      <w:r w:rsidR="00150D28">
        <w:t xml:space="preserve"> </w:t>
      </w:r>
      <w:r w:rsidR="002C0D7C" w:rsidRPr="00F715E6">
        <w:t>Pirotta et al. 2017</w:t>
      </w:r>
      <w:r w:rsidR="002C0D7C">
        <w:t xml:space="preserve">; </w:t>
      </w:r>
      <w:r w:rsidRPr="00AE2E61">
        <w:t>Alves et al. 2020</w:t>
      </w:r>
      <w:r>
        <w:t>)</w:t>
      </w:r>
      <w:r w:rsidR="00765185">
        <w:t xml:space="preserve"> and to understa</w:t>
      </w:r>
      <w:r w:rsidR="006E3B01">
        <w:t xml:space="preserve">nd changes in </w:t>
      </w:r>
      <w:r w:rsidR="00EB45A9">
        <w:t xml:space="preserve">foraging </w:t>
      </w:r>
      <w:r w:rsidR="006E3B01">
        <w:t>distribution</w:t>
      </w:r>
      <w:r w:rsidR="00EB45A9">
        <w:t xml:space="preserve"> (</w:t>
      </w:r>
      <w:r w:rsidR="009F4BBF">
        <w:t xml:space="preserve">e.g., </w:t>
      </w:r>
      <w:r w:rsidR="00EB45A9">
        <w:t>Derville et</w:t>
      </w:r>
      <w:r w:rsidR="00FC7ED7">
        <w:t xml:space="preserve"> </w:t>
      </w:r>
      <w:r w:rsidR="00EB45A9">
        <w:t>al</w:t>
      </w:r>
      <w:r w:rsidR="00FC7ED7">
        <w:t>.</w:t>
      </w:r>
      <w:r w:rsidR="00EB45A9">
        <w:t xml:space="preserve"> 2023)</w:t>
      </w:r>
      <w:r>
        <w:t>. By taking skin samples from whales on wintering grounds, stable isotope analysis can reveal information on where whales were foraging 2</w:t>
      </w:r>
      <w:r w:rsidR="00A959E4">
        <w:t>–</w:t>
      </w:r>
      <w:r>
        <w:t>3 months prior (</w:t>
      </w:r>
      <w:r w:rsidR="002C0D7C">
        <w:t>Mar</w:t>
      </w:r>
      <w:r w:rsidR="002C0D7C" w:rsidRPr="000F087F">
        <w:t>ó</w:t>
      </w:r>
      <w:r w:rsidR="002C0D7C">
        <w:t xml:space="preserve">n et al. 2020; </w:t>
      </w:r>
      <w:r w:rsidR="00A959E4">
        <w:t>v</w:t>
      </w:r>
      <w:r>
        <w:t>an den Berg et al. 2020;</w:t>
      </w:r>
      <w:r w:rsidR="002C0D7C" w:rsidRPr="002C0D7C">
        <w:t xml:space="preserve"> </w:t>
      </w:r>
      <w:r w:rsidR="002C0D7C" w:rsidRPr="00432776">
        <w:t>Derville et al. 2023</w:t>
      </w:r>
      <w:r>
        <w:t xml:space="preserve">). </w:t>
      </w:r>
      <w:r w:rsidRPr="00D83703">
        <w:t xml:space="preserve">Stable isotope studies have </w:t>
      </w:r>
      <w:r w:rsidR="00202C5B" w:rsidRPr="00D83703">
        <w:t xml:space="preserve">recently </w:t>
      </w:r>
      <w:r w:rsidRPr="00D83703">
        <w:t xml:space="preserve">been conducted </w:t>
      </w:r>
      <w:r w:rsidR="005F143F" w:rsidRPr="00D83703">
        <w:t>on</w:t>
      </w:r>
      <w:r w:rsidR="0026626B" w:rsidRPr="00D83703">
        <w:t xml:space="preserve"> </w:t>
      </w:r>
      <w:r w:rsidR="00FD1266" w:rsidRPr="00D83703">
        <w:t xml:space="preserve">46 </w:t>
      </w:r>
      <w:r w:rsidR="0026626B" w:rsidRPr="00D83703">
        <w:t>samples taken</w:t>
      </w:r>
      <w:r w:rsidR="005F143F" w:rsidRPr="00D83703">
        <w:t xml:space="preserve"> from the </w:t>
      </w:r>
      <w:r w:rsidR="00B119AE">
        <w:t>eastern</w:t>
      </w:r>
      <w:r w:rsidR="00FD1266" w:rsidRPr="00D83703">
        <w:t xml:space="preserve"> </w:t>
      </w:r>
      <w:r w:rsidR="00D046FF" w:rsidRPr="00D83703">
        <w:t xml:space="preserve">Australian </w:t>
      </w:r>
      <w:r w:rsidR="00FD1266" w:rsidRPr="00D83703">
        <w:t>population</w:t>
      </w:r>
      <w:r w:rsidR="003A44F2" w:rsidRPr="00D83703">
        <w:t xml:space="preserve"> between 200</w:t>
      </w:r>
      <w:r w:rsidR="007E752C" w:rsidRPr="00D83703">
        <w:t>1</w:t>
      </w:r>
      <w:r w:rsidR="003A44F2" w:rsidRPr="00D83703">
        <w:t xml:space="preserve"> and 20</w:t>
      </w:r>
      <w:r w:rsidR="007E752C" w:rsidRPr="00D83703">
        <w:t xml:space="preserve">13 </w:t>
      </w:r>
      <w:r w:rsidR="00FD1266" w:rsidRPr="00D83703">
        <w:t>(Derville et al. 202</w:t>
      </w:r>
      <w:r w:rsidR="00544B41" w:rsidRPr="00D83703">
        <w:t>3)</w:t>
      </w:r>
      <w:r w:rsidR="00884191" w:rsidRPr="00D83703">
        <w:t xml:space="preserve">. This work </w:t>
      </w:r>
      <w:r w:rsidR="000A64E9" w:rsidRPr="00D83703">
        <w:t>found a small increase in</w:t>
      </w:r>
      <w:r w:rsidR="00D833E0" w:rsidRPr="00D83703">
        <w:t xml:space="preserve"> </w:t>
      </w:r>
      <w:r w:rsidR="00AD36E2" w:rsidRPr="00D83703">
        <w:t>the use of</w:t>
      </w:r>
      <w:r w:rsidR="00D833E0" w:rsidRPr="00D83703">
        <w:t xml:space="preserve"> </w:t>
      </w:r>
      <w:proofErr w:type="gramStart"/>
      <w:r w:rsidR="00D833E0" w:rsidRPr="00D83703">
        <w:t>high</w:t>
      </w:r>
      <w:r w:rsidR="00AD36E2" w:rsidRPr="00D83703">
        <w:t>-latitude</w:t>
      </w:r>
      <w:proofErr w:type="gramEnd"/>
      <w:r w:rsidR="00D833E0" w:rsidRPr="00D83703">
        <w:t xml:space="preserve"> feeding grounds for the </w:t>
      </w:r>
      <w:r w:rsidR="00B119AE">
        <w:t>eastern</w:t>
      </w:r>
      <w:r w:rsidR="00D833E0" w:rsidRPr="00D83703">
        <w:t xml:space="preserve"> Australian population </w:t>
      </w:r>
      <w:r w:rsidR="00222BE0" w:rsidRPr="00D83703">
        <w:t xml:space="preserve">over the past three decades </w:t>
      </w:r>
      <w:r w:rsidR="00D833E0" w:rsidRPr="00D83703">
        <w:t xml:space="preserve">which </w:t>
      </w:r>
      <w:r w:rsidR="005F383C" w:rsidRPr="00D83703">
        <w:t xml:space="preserve">coincides with </w:t>
      </w:r>
      <w:r w:rsidR="00D833E0" w:rsidRPr="00D83703">
        <w:t>increase in krill density</w:t>
      </w:r>
      <w:r w:rsidR="00CD1C4D" w:rsidRPr="00D83703">
        <w:t xml:space="preserve"> in these areas.</w:t>
      </w:r>
      <w:r w:rsidR="00544B41" w:rsidRPr="00D83703">
        <w:t xml:space="preserve"> Howeve</w:t>
      </w:r>
      <w:r w:rsidR="003A44F2" w:rsidRPr="00D83703">
        <w:t xml:space="preserve">r </w:t>
      </w:r>
      <w:r w:rsidR="00D77D8A" w:rsidRPr="00D83703">
        <w:t>ongoing</w:t>
      </w:r>
      <w:r w:rsidR="00DE2298" w:rsidRPr="00D83703">
        <w:t xml:space="preserve"> sampl</w:t>
      </w:r>
      <w:r w:rsidR="003A44F2" w:rsidRPr="00D83703">
        <w:t xml:space="preserve">ing </w:t>
      </w:r>
      <w:r w:rsidR="00DE2298" w:rsidRPr="00D83703">
        <w:t>is required</w:t>
      </w:r>
      <w:r w:rsidR="00CD0268" w:rsidRPr="00D83703">
        <w:t>, in combin</w:t>
      </w:r>
      <w:r w:rsidR="00CD0268">
        <w:t xml:space="preserve">ation with satellite tracking data, </w:t>
      </w:r>
      <w:r w:rsidR="000D5FF7">
        <w:t>to</w:t>
      </w:r>
      <w:r w:rsidR="00226E61">
        <w:t xml:space="preserve"> ensure </w:t>
      </w:r>
      <w:r w:rsidR="00E61BFE">
        <w:t xml:space="preserve">findings are representative </w:t>
      </w:r>
      <w:r w:rsidR="00D87052">
        <w:t xml:space="preserve">of current trends in </w:t>
      </w:r>
      <w:r w:rsidR="00760227">
        <w:t xml:space="preserve">foraging </w:t>
      </w:r>
      <w:r w:rsidR="00BE5130">
        <w:t xml:space="preserve">habitat use in </w:t>
      </w:r>
      <w:r w:rsidR="00D87052">
        <w:t xml:space="preserve">a </w:t>
      </w:r>
      <w:r w:rsidR="002E6BC8">
        <w:t xml:space="preserve">rapidly </w:t>
      </w:r>
      <w:r w:rsidR="00D87052">
        <w:t>changing climate</w:t>
      </w:r>
      <w:r>
        <w:t>. Linking genetic data with photo identification data is important to provide context around known site fidelity, residency patterns and demography of individuals and allows individuals in the catalogue to be sexed. This could help fill important demographic data gaps that might exist for some individuals in photo-id</w:t>
      </w:r>
      <w:r w:rsidR="00A959E4">
        <w:t>entification</w:t>
      </w:r>
      <w:r>
        <w:t xml:space="preserve"> catalogues (Carroll et al. 2020b). </w:t>
      </w:r>
    </w:p>
    <w:p w14:paraId="5540CB10" w14:textId="19127F16" w:rsidR="006D56A0" w:rsidRPr="00C00B81" w:rsidRDefault="006D56A0" w:rsidP="00C00B81">
      <w:pPr>
        <w:pStyle w:val="Heading4"/>
      </w:pPr>
      <w:r>
        <w:t>Satellite imagery</w:t>
      </w:r>
    </w:p>
    <w:p w14:paraId="5A1E2610" w14:textId="67F15625" w:rsidR="00FB7D6E" w:rsidRDefault="006D56A0" w:rsidP="00C00B81">
      <w:pPr>
        <w:rPr>
          <w:lang w:eastAsia="en-AU"/>
        </w:rPr>
      </w:pPr>
      <w:r w:rsidRPr="00AF1DF4">
        <w:rPr>
          <w:lang w:eastAsia="en-AU"/>
        </w:rPr>
        <w:t>Very high resolution (VHR) satellite imagery (</w:t>
      </w:r>
      <w:r>
        <w:rPr>
          <w:lang w:eastAsia="en-AU"/>
        </w:rPr>
        <w:t>15</w:t>
      </w:r>
      <w:r w:rsidR="00A959E4">
        <w:rPr>
          <w:lang w:eastAsia="en-AU"/>
        </w:rPr>
        <w:t>–</w:t>
      </w:r>
      <w:r w:rsidRPr="00AF1DF4">
        <w:rPr>
          <w:lang w:eastAsia="en-AU"/>
        </w:rPr>
        <w:t>31</w:t>
      </w:r>
      <w:r w:rsidR="00A959E4">
        <w:rPr>
          <w:lang w:eastAsia="en-AU"/>
        </w:rPr>
        <w:t xml:space="preserve"> </w:t>
      </w:r>
      <w:r w:rsidRPr="00AF1DF4">
        <w:rPr>
          <w:lang w:eastAsia="en-AU"/>
        </w:rPr>
        <w:t>cm spatial resolution)</w:t>
      </w:r>
      <w:r>
        <w:rPr>
          <w:lang w:eastAsia="en-AU"/>
        </w:rPr>
        <w:t xml:space="preserve"> </w:t>
      </w:r>
      <w:r w:rsidRPr="00AF1DF4">
        <w:rPr>
          <w:lang w:eastAsia="en-AU"/>
        </w:rPr>
        <w:t xml:space="preserve">has been used to successfully detect </w:t>
      </w:r>
      <w:r>
        <w:t>Southern Right Whale</w:t>
      </w:r>
      <w:r w:rsidRPr="00AF1DF4">
        <w:rPr>
          <w:lang w:eastAsia="en-AU"/>
        </w:rPr>
        <w:t>s off Peninsula Valdes (</w:t>
      </w:r>
      <w:r w:rsidRPr="00C07CEA">
        <w:rPr>
          <w:lang w:eastAsia="en-AU"/>
        </w:rPr>
        <w:t>Cubaynes et al. 2019)</w:t>
      </w:r>
      <w:r>
        <w:rPr>
          <w:lang w:eastAsia="en-AU"/>
        </w:rPr>
        <w:t xml:space="preserve"> and North Atlantic Right Whales in Cape Cod Bay (Hodul et al. 2022) </w:t>
      </w:r>
      <w:r w:rsidRPr="00AF1DF4">
        <w:rPr>
          <w:lang w:eastAsia="en-AU"/>
        </w:rPr>
        <w:t>Currently limitations of this method include</w:t>
      </w:r>
      <w:r>
        <w:rPr>
          <w:lang w:eastAsia="en-AU"/>
        </w:rPr>
        <w:t xml:space="preserve"> the </w:t>
      </w:r>
      <w:r w:rsidRPr="00AF1DF4">
        <w:rPr>
          <w:lang w:eastAsia="en-AU"/>
        </w:rPr>
        <w:t>cost of commercial imagery</w:t>
      </w:r>
      <w:r>
        <w:rPr>
          <w:lang w:eastAsia="en-AU"/>
        </w:rPr>
        <w:t>,</w:t>
      </w:r>
      <w:r w:rsidRPr="00AF1DF4">
        <w:rPr>
          <w:lang w:eastAsia="en-AU"/>
        </w:rPr>
        <w:t xml:space="preserve"> time involved in</w:t>
      </w:r>
      <w:r>
        <w:rPr>
          <w:lang w:eastAsia="en-AU"/>
        </w:rPr>
        <w:t xml:space="preserve"> </w:t>
      </w:r>
      <w:r w:rsidRPr="00AF1DF4">
        <w:rPr>
          <w:lang w:eastAsia="en-AU"/>
        </w:rPr>
        <w:t>manual processing</w:t>
      </w:r>
      <w:r>
        <w:rPr>
          <w:lang w:eastAsia="en-AU"/>
        </w:rPr>
        <w:t>,</w:t>
      </w:r>
      <w:r w:rsidRPr="00AF1DF4">
        <w:rPr>
          <w:lang w:eastAsia="en-AU"/>
        </w:rPr>
        <w:t xml:space="preserve"> high wind and or cloud cover during image capture</w:t>
      </w:r>
      <w:r>
        <w:rPr>
          <w:lang w:eastAsia="en-AU"/>
        </w:rPr>
        <w:t>,</w:t>
      </w:r>
      <w:r w:rsidRPr="00AF1DF4">
        <w:rPr>
          <w:lang w:eastAsia="en-AU"/>
        </w:rPr>
        <w:t xml:space="preserve"> and lack of image</w:t>
      </w:r>
      <w:r>
        <w:rPr>
          <w:lang w:eastAsia="en-AU"/>
        </w:rPr>
        <w:t xml:space="preserve"> </w:t>
      </w:r>
      <w:r w:rsidRPr="00AF1DF4">
        <w:rPr>
          <w:lang w:eastAsia="en-AU"/>
        </w:rPr>
        <w:t>contrast between whales and water. Imagery costs can be significantly reduced by using</w:t>
      </w:r>
      <w:r>
        <w:rPr>
          <w:lang w:eastAsia="en-AU"/>
        </w:rPr>
        <w:t xml:space="preserve"> </w:t>
      </w:r>
      <w:r w:rsidRPr="00AF1DF4">
        <w:rPr>
          <w:lang w:eastAsia="en-AU"/>
        </w:rPr>
        <w:t>archived images and taking advantage of research institute rates offered under the</w:t>
      </w:r>
      <w:r>
        <w:rPr>
          <w:lang w:eastAsia="en-AU"/>
        </w:rPr>
        <w:t xml:space="preserve"> </w:t>
      </w:r>
      <w:r w:rsidRPr="00AF1DF4">
        <w:rPr>
          <w:lang w:eastAsia="en-AU"/>
        </w:rPr>
        <w:t>sustainability goals of Maxar (commercial provider). Manual processing may be reduced by</w:t>
      </w:r>
      <w:r>
        <w:rPr>
          <w:lang w:eastAsia="en-AU"/>
        </w:rPr>
        <w:t xml:space="preserve"> </w:t>
      </w:r>
      <w:r w:rsidRPr="00AF1DF4">
        <w:rPr>
          <w:lang w:eastAsia="en-AU"/>
        </w:rPr>
        <w:t>machine learning and deep learning techniques, and algorithms are currently being developed</w:t>
      </w:r>
      <w:r>
        <w:rPr>
          <w:lang w:eastAsia="en-AU"/>
        </w:rPr>
        <w:t xml:space="preserve"> </w:t>
      </w:r>
      <w:r w:rsidRPr="00AF1DF4">
        <w:rPr>
          <w:lang w:eastAsia="en-AU"/>
        </w:rPr>
        <w:t>(</w:t>
      </w:r>
      <w:r w:rsidR="00E665FA">
        <w:rPr>
          <w:lang w:eastAsia="en-AU"/>
        </w:rPr>
        <w:t>Cubaynes et al. 2022</w:t>
      </w:r>
      <w:r w:rsidR="00480DB0">
        <w:rPr>
          <w:lang w:eastAsia="en-AU"/>
        </w:rPr>
        <w:t>;</w:t>
      </w:r>
      <w:r>
        <w:rPr>
          <w:lang w:eastAsia="en-AU"/>
        </w:rPr>
        <w:t xml:space="preserve"> </w:t>
      </w:r>
      <w:r w:rsidRPr="00AF1DF4">
        <w:rPr>
          <w:lang w:eastAsia="en-AU"/>
        </w:rPr>
        <w:t xml:space="preserve">Pisano and Worm 2022). </w:t>
      </w:r>
    </w:p>
    <w:p w14:paraId="71D5CFA7" w14:textId="05572E57" w:rsidR="006D56A0" w:rsidRDefault="006D56A0" w:rsidP="006D56A0">
      <w:pPr>
        <w:rPr>
          <w:lang w:eastAsia="en-AU"/>
        </w:rPr>
      </w:pPr>
      <w:r w:rsidRPr="00AF1DF4">
        <w:rPr>
          <w:lang w:eastAsia="en-AU"/>
        </w:rPr>
        <w:t xml:space="preserve">The white callosities of </w:t>
      </w:r>
      <w:r>
        <w:t>Southern Right Whale</w:t>
      </w:r>
      <w:r w:rsidRPr="00AF1DF4">
        <w:rPr>
          <w:lang w:eastAsia="en-AU"/>
        </w:rPr>
        <w:t xml:space="preserve">s may help detect whales in otherwise low contrast images. The feasibility of using VHR satellite imagery to detect </w:t>
      </w:r>
      <w:r>
        <w:t>Southern Right Whale</w:t>
      </w:r>
      <w:r w:rsidRPr="00AF1DF4">
        <w:rPr>
          <w:lang w:eastAsia="en-AU"/>
        </w:rPr>
        <w:t xml:space="preserve">s has not been tested in offshore environments or in inshore areas around the </w:t>
      </w:r>
      <w:r w:rsidR="00747ABE">
        <w:rPr>
          <w:lang w:eastAsia="en-AU"/>
        </w:rPr>
        <w:t>eastern</w:t>
      </w:r>
      <w:r w:rsidRPr="00AF1DF4">
        <w:rPr>
          <w:lang w:eastAsia="en-AU"/>
        </w:rPr>
        <w:t xml:space="preserve"> coast of</w:t>
      </w:r>
      <w:r>
        <w:rPr>
          <w:lang w:eastAsia="en-AU"/>
        </w:rPr>
        <w:t xml:space="preserve"> </w:t>
      </w:r>
      <w:r w:rsidRPr="00AF1DF4">
        <w:rPr>
          <w:lang w:eastAsia="en-AU"/>
        </w:rPr>
        <w:t>Australia. It was</w:t>
      </w:r>
      <w:r>
        <w:rPr>
          <w:lang w:eastAsia="en-AU"/>
        </w:rPr>
        <w:t xml:space="preserve"> agreed</w:t>
      </w:r>
      <w:r w:rsidRPr="00AF1DF4">
        <w:rPr>
          <w:lang w:eastAsia="en-AU"/>
        </w:rPr>
        <w:t xml:space="preserve"> </w:t>
      </w:r>
      <w:r w:rsidRPr="00515E05">
        <w:rPr>
          <w:lang w:eastAsia="en-AU"/>
        </w:rPr>
        <w:t>by participants at the 2019 1WC-SORP workshop in Barcelona</w:t>
      </w:r>
      <w:r w:rsidRPr="00AF1DF4">
        <w:rPr>
          <w:b/>
          <w:bCs/>
          <w:lang w:eastAsia="en-AU"/>
        </w:rPr>
        <w:t xml:space="preserve"> </w:t>
      </w:r>
      <w:r w:rsidRPr="00AF1DF4">
        <w:rPr>
          <w:lang w:eastAsia="en-AU"/>
        </w:rPr>
        <w:t>that it is worth exploring this method further to determine its</w:t>
      </w:r>
      <w:r>
        <w:rPr>
          <w:lang w:eastAsia="en-AU"/>
        </w:rPr>
        <w:t xml:space="preserve"> </w:t>
      </w:r>
      <w:r w:rsidRPr="00AF1DF4">
        <w:rPr>
          <w:lang w:eastAsia="en-AU"/>
        </w:rPr>
        <w:t xml:space="preserve">usefulness in detecting high use areas of </w:t>
      </w:r>
      <w:r>
        <w:t>Southern Right Whale</w:t>
      </w:r>
      <w:r w:rsidRPr="00AF1DF4">
        <w:rPr>
          <w:lang w:eastAsia="en-AU"/>
        </w:rPr>
        <w:t>s on the poorly surveyed south-east coast of</w:t>
      </w:r>
      <w:r>
        <w:rPr>
          <w:lang w:eastAsia="en-AU"/>
        </w:rPr>
        <w:t xml:space="preserve"> </w:t>
      </w:r>
      <w:r w:rsidRPr="00AF1DF4">
        <w:rPr>
          <w:lang w:eastAsia="en-AU"/>
        </w:rPr>
        <w:t>Australia and in offshore environments</w:t>
      </w:r>
      <w:r>
        <w:rPr>
          <w:lang w:eastAsia="en-AU"/>
        </w:rPr>
        <w:t xml:space="preserve"> (Carroll et al. 2020b</w:t>
      </w:r>
      <w:r w:rsidRPr="00CD212D">
        <w:rPr>
          <w:lang w:eastAsia="en-AU"/>
        </w:rPr>
        <w:t>).</w:t>
      </w:r>
    </w:p>
    <w:p w14:paraId="33A62A50" w14:textId="77777777" w:rsidR="005C3640" w:rsidRDefault="005C3640" w:rsidP="006D56A0"/>
    <w:p w14:paraId="328C1B87" w14:textId="63211841" w:rsidR="006D56A0" w:rsidRDefault="006D56A0" w:rsidP="0005542B">
      <w:pPr>
        <w:pStyle w:val="Heading4"/>
      </w:pPr>
      <w:r>
        <w:lastRenderedPageBreak/>
        <w:t>Offshore Industry sightings data</w:t>
      </w:r>
    </w:p>
    <w:p w14:paraId="1FA8D9FD" w14:textId="301DEF0C" w:rsidR="006D56A0" w:rsidRDefault="006D56A0">
      <w:r>
        <w:t xml:space="preserve">Sightings data for Southern Right Whales in Australian offshore waters is scant despite there being several commercial fisheries </w:t>
      </w:r>
      <w:r w:rsidR="00D86C6B">
        <w:t xml:space="preserve">and extensive oil and gas exploration </w:t>
      </w:r>
      <w:r>
        <w:t xml:space="preserve">within Bass Strait. Collaborating with </w:t>
      </w:r>
      <w:r w:rsidR="00B16879">
        <w:t xml:space="preserve">the energy industry </w:t>
      </w:r>
      <w:r>
        <w:t>fishers to collect sightings data could help with identifying potential migration corridors and high use areas which could then allow for more targeted research programs to answer questions relating to movement patterns, habitat use and population structure and dynamics. A simple, easy-to-use mobile platform or a program that is integrated with existing tools used by the fisheries could facilitate this.</w:t>
      </w:r>
      <w:r w:rsidR="005905DF">
        <w:t xml:space="preserve"> Improvements to industry standards from Marine Mammal Observer (MMO) data collection and r</w:t>
      </w:r>
      <w:r w:rsidR="00686BF3">
        <w:t>e</w:t>
      </w:r>
      <w:r w:rsidR="005905DF">
        <w:t>porting</w:t>
      </w:r>
      <w:r w:rsidR="00686BF3">
        <w:t>,</w:t>
      </w:r>
      <w:r w:rsidR="005905DF">
        <w:t xml:space="preserve"> and </w:t>
      </w:r>
      <w:r w:rsidR="00686BF3">
        <w:t>sharing</w:t>
      </w:r>
      <w:r w:rsidR="005905DF">
        <w:t xml:space="preserve"> of information</w:t>
      </w:r>
      <w:r w:rsidR="00686BF3">
        <w:t>,</w:t>
      </w:r>
      <w:r w:rsidR="005905DF">
        <w:t xml:space="preserve"> are also required.</w:t>
      </w:r>
    </w:p>
    <w:p w14:paraId="2BBF869E" w14:textId="789C7FA6" w:rsidR="006D56A0" w:rsidRDefault="006D56A0" w:rsidP="0005542B">
      <w:pPr>
        <w:pStyle w:val="Heading4"/>
      </w:pPr>
      <w:r>
        <w:t>Environmental DNA (eDNA)</w:t>
      </w:r>
    </w:p>
    <w:p w14:paraId="6D9C2EB7" w14:textId="37E1551F" w:rsidR="006D56A0" w:rsidRDefault="006D56A0">
      <w:r>
        <w:t>Environmental DNA (eDNA) is a new and rapidly emerging technology that might be able to replace traditional dart biopsy methods for understanding population structure, population dynamics and health. Some eDNA studies on cetaceans have commenced with varying success (Baker et al 2018</w:t>
      </w:r>
      <w:r w:rsidR="00312B9B">
        <w:t>;</w:t>
      </w:r>
      <w:r>
        <w:t xml:space="preserve"> Pinfield et al. 2019; </w:t>
      </w:r>
      <w:r w:rsidR="005E3D4F">
        <w:t xml:space="preserve">Alter et al. 2022; </w:t>
      </w:r>
      <w:r w:rsidRPr="007A238D">
        <w:t>Suarez-Bregua</w:t>
      </w:r>
      <w:r>
        <w:t xml:space="preserve"> et al. 2022), but it has been shown as an effective technique that could replace biopsy for whale sharks in Australian waters (Dugal et al. 2021). Considerable investment in developing sampling kits and testing eDNA sampling and analysis methods against traditional methods would be required before this could be considered an effective research tool for Southern Right Whale in eastern Australian waters.</w:t>
      </w:r>
    </w:p>
    <w:p w14:paraId="1BB92216" w14:textId="77777777" w:rsidR="006D56A0" w:rsidRDefault="006D56A0" w:rsidP="006D56A0"/>
    <w:p w14:paraId="285D665B" w14:textId="77777777" w:rsidR="006D56A0" w:rsidRDefault="006D56A0" w:rsidP="006D56A0">
      <w:pPr>
        <w:sectPr w:rsidR="006D56A0" w:rsidSect="00803A39">
          <w:footerReference w:type="default" r:id="rId69"/>
          <w:type w:val="continuous"/>
          <w:pgSz w:w="11907" w:h="16840" w:code="9"/>
          <w:pgMar w:top="1134" w:right="1134" w:bottom="1134" w:left="1134" w:header="709" w:footer="567" w:gutter="0"/>
          <w:pgNumType w:start="1"/>
          <w:cols w:space="708"/>
          <w:formProt w:val="0"/>
          <w:docGrid w:linePitch="360"/>
        </w:sectPr>
      </w:pPr>
    </w:p>
    <w:p w14:paraId="2204894A" w14:textId="4497A9FF" w:rsidR="006D56A0" w:rsidRPr="00BF1563" w:rsidRDefault="006D56A0" w:rsidP="006D56A0">
      <w:pPr>
        <w:pStyle w:val="Caption-Table"/>
      </w:pPr>
      <w:bookmarkStart w:id="79" w:name="_Toc126590229"/>
      <w:bookmarkStart w:id="80" w:name="_Toc138068793"/>
      <w:bookmarkStart w:id="81" w:name="_Toc196540910"/>
      <w:r w:rsidRPr="00002FEC">
        <w:lastRenderedPageBreak/>
        <w:t xml:space="preserve">Table </w:t>
      </w:r>
      <w:r>
        <w:t>1</w:t>
      </w:r>
      <w:r w:rsidRPr="00002FEC">
        <w:t>. List of research priorities to address key knowledge gaps</w:t>
      </w:r>
      <w:bookmarkEnd w:id="79"/>
      <w:r>
        <w:t xml:space="preserve"> and the</w:t>
      </w:r>
      <w:r w:rsidR="009F6984">
        <w:t>ir applica</w:t>
      </w:r>
      <w:r w:rsidR="006D7A61">
        <w:t>b</w:t>
      </w:r>
      <w:r w:rsidR="00FA2220">
        <w:t>ility to</w:t>
      </w:r>
      <w:r w:rsidR="006D7A61">
        <w:t xml:space="preserve"> </w:t>
      </w:r>
      <w:r>
        <w:t xml:space="preserve">State </w:t>
      </w:r>
      <w:r w:rsidR="007D7AA7">
        <w:t>or</w:t>
      </w:r>
      <w:r>
        <w:t xml:space="preserve"> Commonwealth waters.</w:t>
      </w:r>
      <w:bookmarkEnd w:id="80"/>
    </w:p>
    <w:tbl>
      <w:tblPr>
        <w:tblStyle w:val="DELWPTable"/>
        <w:tblW w:w="13217" w:type="dxa"/>
        <w:tblLayout w:type="fixed"/>
        <w:tblLook w:val="01E0" w:firstRow="1" w:lastRow="1" w:firstColumn="1" w:lastColumn="1" w:noHBand="0" w:noVBand="0"/>
      </w:tblPr>
      <w:tblGrid>
        <w:gridCol w:w="743"/>
        <w:gridCol w:w="1559"/>
        <w:gridCol w:w="4253"/>
        <w:gridCol w:w="4536"/>
        <w:gridCol w:w="1082"/>
        <w:gridCol w:w="1044"/>
      </w:tblGrid>
      <w:tr w:rsidR="00803A39" w14:paraId="155FAE1F" w14:textId="77777777" w:rsidTr="00803A39">
        <w:trPr>
          <w:cnfStyle w:val="100000000000" w:firstRow="1" w:lastRow="0" w:firstColumn="0" w:lastColumn="0" w:oddVBand="0" w:evenVBand="0" w:oddHBand="0" w:evenHBand="0" w:firstRowFirstColumn="0" w:firstRowLastColumn="0" w:lastRowFirstColumn="0" w:lastRowLastColumn="0"/>
          <w:cantSplit/>
          <w:trHeight w:val="293"/>
          <w:tblHeader/>
        </w:trPr>
        <w:tc>
          <w:tcPr>
            <w:tcW w:w="743" w:type="dxa"/>
            <w:vMerge w:val="restart"/>
          </w:tcPr>
          <w:p w14:paraId="23139DD2" w14:textId="77777777" w:rsidR="006D56A0" w:rsidRDefault="006D56A0" w:rsidP="006D56A0">
            <w:pPr>
              <w:pStyle w:val="Tableheadingtext"/>
            </w:pPr>
            <w:r>
              <w:t>No.</w:t>
            </w:r>
          </w:p>
        </w:tc>
        <w:tc>
          <w:tcPr>
            <w:tcW w:w="1559" w:type="dxa"/>
            <w:vMerge w:val="restart"/>
          </w:tcPr>
          <w:p w14:paraId="429A5522" w14:textId="77777777" w:rsidR="006D56A0" w:rsidRDefault="006D56A0" w:rsidP="006D56A0">
            <w:pPr>
              <w:pStyle w:val="Tableheadingtext"/>
            </w:pPr>
            <w:r>
              <w:t>Key knowledge gaps</w:t>
            </w:r>
          </w:p>
        </w:tc>
        <w:tc>
          <w:tcPr>
            <w:tcW w:w="4253" w:type="dxa"/>
            <w:vMerge w:val="restart"/>
          </w:tcPr>
          <w:p w14:paraId="35C0DD02" w14:textId="77777777" w:rsidR="006D56A0" w:rsidRDefault="006D56A0" w:rsidP="006D56A0">
            <w:pPr>
              <w:pStyle w:val="Tableheadingtext"/>
            </w:pPr>
            <w:r>
              <w:t>Data required</w:t>
            </w:r>
          </w:p>
        </w:tc>
        <w:tc>
          <w:tcPr>
            <w:tcW w:w="4536" w:type="dxa"/>
            <w:vMerge w:val="restart"/>
            <w:hideMark/>
          </w:tcPr>
          <w:p w14:paraId="42EB5F88" w14:textId="77777777" w:rsidR="006D56A0" w:rsidRDefault="006D56A0" w:rsidP="006D56A0">
            <w:pPr>
              <w:pStyle w:val="Tableheadingtext"/>
            </w:pPr>
            <w:r>
              <w:t>Potential Methods</w:t>
            </w:r>
          </w:p>
        </w:tc>
        <w:tc>
          <w:tcPr>
            <w:tcW w:w="2126" w:type="dxa"/>
            <w:gridSpan w:val="2"/>
          </w:tcPr>
          <w:p w14:paraId="5ABCBB06" w14:textId="7603A6F5" w:rsidR="006D56A0" w:rsidRDefault="007D7AA7" w:rsidP="006D56A0">
            <w:pPr>
              <w:pStyle w:val="Tableheadingtext"/>
              <w:jc w:val="center"/>
            </w:pPr>
            <w:r>
              <w:t>Waters</w:t>
            </w:r>
          </w:p>
        </w:tc>
      </w:tr>
      <w:tr w:rsidR="00803A39" w14:paraId="6C8FF8BD" w14:textId="77777777" w:rsidTr="00803A39">
        <w:trPr>
          <w:trHeight w:val="292"/>
        </w:trPr>
        <w:tc>
          <w:tcPr>
            <w:tcW w:w="743" w:type="dxa"/>
            <w:vMerge/>
            <w:tcBorders>
              <w:top w:val="nil"/>
              <w:left w:val="nil"/>
              <w:bottom w:val="single" w:sz="4" w:space="0" w:color="00B2A9" w:themeColor="accent1"/>
              <w:right w:val="nil"/>
            </w:tcBorders>
          </w:tcPr>
          <w:p w14:paraId="12A7A60B" w14:textId="77777777" w:rsidR="006D56A0" w:rsidRDefault="006D56A0" w:rsidP="006D56A0">
            <w:pPr>
              <w:pStyle w:val="Tableheadingtext"/>
            </w:pPr>
          </w:p>
        </w:tc>
        <w:tc>
          <w:tcPr>
            <w:tcW w:w="1559" w:type="dxa"/>
            <w:vMerge/>
            <w:tcBorders>
              <w:top w:val="nil"/>
              <w:left w:val="nil"/>
              <w:bottom w:val="single" w:sz="4" w:space="0" w:color="00B2A9" w:themeColor="accent1"/>
              <w:right w:val="nil"/>
            </w:tcBorders>
          </w:tcPr>
          <w:p w14:paraId="4499B21D" w14:textId="77777777" w:rsidR="006D56A0" w:rsidRDefault="006D56A0" w:rsidP="006D56A0">
            <w:pPr>
              <w:pStyle w:val="Tableheadingtext"/>
            </w:pPr>
          </w:p>
        </w:tc>
        <w:tc>
          <w:tcPr>
            <w:tcW w:w="4253" w:type="dxa"/>
            <w:vMerge/>
            <w:tcBorders>
              <w:top w:val="nil"/>
              <w:left w:val="nil"/>
              <w:bottom w:val="single" w:sz="4" w:space="0" w:color="00B2A9" w:themeColor="accent1"/>
              <w:right w:val="nil"/>
            </w:tcBorders>
          </w:tcPr>
          <w:p w14:paraId="5752CC43" w14:textId="77777777" w:rsidR="006D56A0" w:rsidRDefault="006D56A0" w:rsidP="006D56A0">
            <w:pPr>
              <w:pStyle w:val="Tableheadingtext"/>
            </w:pPr>
          </w:p>
        </w:tc>
        <w:tc>
          <w:tcPr>
            <w:tcW w:w="4536" w:type="dxa"/>
            <w:vMerge/>
            <w:tcBorders>
              <w:top w:val="nil"/>
              <w:left w:val="nil"/>
              <w:bottom w:val="single" w:sz="4" w:space="0" w:color="00B2A9" w:themeColor="accent1"/>
              <w:right w:val="nil"/>
            </w:tcBorders>
          </w:tcPr>
          <w:p w14:paraId="1E731C5B" w14:textId="77777777" w:rsidR="006D56A0" w:rsidRDefault="006D56A0" w:rsidP="006D56A0">
            <w:pPr>
              <w:pStyle w:val="Tableheadingtext"/>
            </w:pPr>
          </w:p>
        </w:tc>
        <w:tc>
          <w:tcPr>
            <w:tcW w:w="1082" w:type="dxa"/>
            <w:tcBorders>
              <w:top w:val="nil"/>
              <w:left w:val="nil"/>
              <w:bottom w:val="single" w:sz="4" w:space="0" w:color="00B2A9" w:themeColor="accent1"/>
              <w:right w:val="nil"/>
            </w:tcBorders>
            <w:shd w:val="clear" w:color="auto" w:fill="00B2A9" w:themeFill="accent1"/>
          </w:tcPr>
          <w:p w14:paraId="411385C2" w14:textId="77777777" w:rsidR="006D56A0" w:rsidRDefault="006D56A0" w:rsidP="006D56A0">
            <w:pPr>
              <w:pStyle w:val="Tableheadingtext"/>
            </w:pPr>
            <w:r>
              <w:t>State</w:t>
            </w:r>
          </w:p>
        </w:tc>
        <w:tc>
          <w:tcPr>
            <w:tcW w:w="1044" w:type="dxa"/>
            <w:tcBorders>
              <w:top w:val="nil"/>
              <w:left w:val="nil"/>
              <w:bottom w:val="single" w:sz="4" w:space="0" w:color="00B2A9" w:themeColor="accent1"/>
              <w:right w:val="nil"/>
            </w:tcBorders>
            <w:shd w:val="clear" w:color="auto" w:fill="00B2A9" w:themeFill="accent1"/>
          </w:tcPr>
          <w:p w14:paraId="24FF2DE2" w14:textId="77777777" w:rsidR="006D56A0" w:rsidRDefault="006D56A0" w:rsidP="006D56A0">
            <w:pPr>
              <w:pStyle w:val="Tableheadingtext"/>
            </w:pPr>
            <w:r>
              <w:t>Comm</w:t>
            </w:r>
          </w:p>
        </w:tc>
      </w:tr>
      <w:tr w:rsidR="00803A39" w14:paraId="265F8C2F" w14:textId="77777777" w:rsidTr="00803A39">
        <w:tc>
          <w:tcPr>
            <w:tcW w:w="743" w:type="dxa"/>
            <w:tcBorders>
              <w:top w:val="single" w:sz="4" w:space="0" w:color="00B2A9" w:themeColor="accent1"/>
              <w:left w:val="nil"/>
              <w:bottom w:val="single" w:sz="4" w:space="0" w:color="00B2A9" w:themeColor="accent1"/>
              <w:right w:val="nil"/>
            </w:tcBorders>
          </w:tcPr>
          <w:p w14:paraId="6A4648FE" w14:textId="77777777" w:rsidR="006D56A0" w:rsidRPr="0048006E" w:rsidRDefault="006D56A0" w:rsidP="006D56A0">
            <w:pPr>
              <w:pStyle w:val="Tablebodytext"/>
              <w:rPr>
                <w:sz w:val="18"/>
                <w:szCs w:val="18"/>
              </w:rPr>
            </w:pPr>
            <w:r w:rsidRPr="0048006E">
              <w:rPr>
                <w:sz w:val="18"/>
                <w:szCs w:val="18"/>
              </w:rPr>
              <w:t>1.</w:t>
            </w:r>
          </w:p>
        </w:tc>
        <w:tc>
          <w:tcPr>
            <w:tcW w:w="1559" w:type="dxa"/>
            <w:tcBorders>
              <w:top w:val="single" w:sz="4" w:space="0" w:color="00B2A9" w:themeColor="accent1"/>
              <w:left w:val="nil"/>
              <w:bottom w:val="single" w:sz="4" w:space="0" w:color="00B2A9" w:themeColor="accent1"/>
              <w:right w:val="nil"/>
            </w:tcBorders>
          </w:tcPr>
          <w:p w14:paraId="256B2C7D" w14:textId="7F38A9B5" w:rsidR="006D56A0" w:rsidRPr="0048006E" w:rsidRDefault="006D56A0" w:rsidP="006D56A0">
            <w:pPr>
              <w:pStyle w:val="Tablebodytext"/>
              <w:rPr>
                <w:sz w:val="18"/>
                <w:szCs w:val="18"/>
              </w:rPr>
            </w:pPr>
            <w:r w:rsidRPr="0048006E">
              <w:rPr>
                <w:sz w:val="18"/>
                <w:szCs w:val="18"/>
              </w:rPr>
              <w:t>Population estimates</w:t>
            </w:r>
            <w:r w:rsidR="00DF2CE4">
              <w:rPr>
                <w:sz w:val="18"/>
                <w:szCs w:val="18"/>
              </w:rPr>
              <w:t xml:space="preserve"> and trends</w:t>
            </w:r>
          </w:p>
        </w:tc>
        <w:tc>
          <w:tcPr>
            <w:tcW w:w="4253" w:type="dxa"/>
            <w:tcBorders>
              <w:top w:val="single" w:sz="4" w:space="0" w:color="00B2A9" w:themeColor="accent1"/>
              <w:left w:val="nil"/>
              <w:bottom w:val="single" w:sz="4" w:space="0" w:color="00B2A9" w:themeColor="accent1"/>
              <w:right w:val="nil"/>
            </w:tcBorders>
          </w:tcPr>
          <w:p w14:paraId="1B9686B0" w14:textId="628A00F7" w:rsidR="006D56A0" w:rsidRPr="0048006E" w:rsidRDefault="006D56A0" w:rsidP="006D56A0">
            <w:pPr>
              <w:pStyle w:val="Tablebodytext"/>
              <w:numPr>
                <w:ilvl w:val="0"/>
                <w:numId w:val="33"/>
              </w:numPr>
              <w:spacing w:line="240" w:lineRule="auto"/>
              <w:rPr>
                <w:sz w:val="18"/>
                <w:szCs w:val="18"/>
              </w:rPr>
            </w:pPr>
            <w:r w:rsidRPr="0048006E">
              <w:rPr>
                <w:sz w:val="18"/>
                <w:szCs w:val="18"/>
              </w:rPr>
              <w:t>Count of individual breeding females (C</w:t>
            </w:r>
            <w:r>
              <w:rPr>
                <w:sz w:val="18"/>
                <w:szCs w:val="18"/>
              </w:rPr>
              <w:t>ow-</w:t>
            </w:r>
            <w:r w:rsidRPr="0048006E">
              <w:rPr>
                <w:sz w:val="18"/>
                <w:szCs w:val="18"/>
              </w:rPr>
              <w:t>C</w:t>
            </w:r>
            <w:r>
              <w:rPr>
                <w:sz w:val="18"/>
                <w:szCs w:val="18"/>
              </w:rPr>
              <w:t>alf</w:t>
            </w:r>
            <w:r w:rsidRPr="0048006E">
              <w:rPr>
                <w:sz w:val="18"/>
                <w:szCs w:val="18"/>
              </w:rPr>
              <w:t xml:space="preserve"> pairs) each year. Based on S</w:t>
            </w:r>
            <w:r>
              <w:rPr>
                <w:sz w:val="18"/>
                <w:szCs w:val="18"/>
              </w:rPr>
              <w:t xml:space="preserve">outhern Right Whale </w:t>
            </w:r>
            <w:r w:rsidRPr="0048006E">
              <w:rPr>
                <w:sz w:val="18"/>
                <w:szCs w:val="18"/>
              </w:rPr>
              <w:t xml:space="preserve">breeding cycles would require 3-5 years to sample </w:t>
            </w:r>
            <w:r w:rsidR="00DF2CE4">
              <w:rPr>
                <w:sz w:val="18"/>
                <w:szCs w:val="18"/>
              </w:rPr>
              <w:t xml:space="preserve">one </w:t>
            </w:r>
            <w:r w:rsidRPr="0048006E">
              <w:rPr>
                <w:sz w:val="18"/>
                <w:szCs w:val="18"/>
              </w:rPr>
              <w:t xml:space="preserve">entire cohort. </w:t>
            </w:r>
          </w:p>
          <w:p w14:paraId="78B9C82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Imagery capable of identifying individuals via callosity patterns.</w:t>
            </w:r>
          </w:p>
        </w:tc>
        <w:tc>
          <w:tcPr>
            <w:tcW w:w="4536" w:type="dxa"/>
            <w:tcBorders>
              <w:top w:val="single" w:sz="4" w:space="0" w:color="00B2A9" w:themeColor="accent1"/>
              <w:left w:val="nil"/>
              <w:bottom w:val="single" w:sz="4" w:space="0" w:color="00B2A9" w:themeColor="accent1"/>
              <w:right w:val="nil"/>
            </w:tcBorders>
            <w:hideMark/>
          </w:tcPr>
          <w:p w14:paraId="0A40858B" w14:textId="195C9BE4" w:rsidR="006D56A0" w:rsidRPr="0048006E" w:rsidRDefault="006D56A0" w:rsidP="006D56A0">
            <w:pPr>
              <w:pStyle w:val="Tablebodytext"/>
              <w:numPr>
                <w:ilvl w:val="0"/>
                <w:numId w:val="33"/>
              </w:numPr>
              <w:spacing w:line="240" w:lineRule="auto"/>
              <w:rPr>
                <w:sz w:val="18"/>
                <w:szCs w:val="18"/>
              </w:rPr>
            </w:pPr>
            <w:r w:rsidRPr="0048006E">
              <w:rPr>
                <w:sz w:val="18"/>
                <w:szCs w:val="18"/>
              </w:rPr>
              <w:t>Annual systematic survey using fixed-wing aircraft</w:t>
            </w:r>
            <w:r w:rsidR="00DF2CE4">
              <w:rPr>
                <w:sz w:val="18"/>
                <w:szCs w:val="18"/>
              </w:rPr>
              <w:t xml:space="preserve"> ove</w:t>
            </w:r>
            <w:r w:rsidR="00A53AE8">
              <w:rPr>
                <w:sz w:val="18"/>
                <w:szCs w:val="18"/>
              </w:rPr>
              <w:t>r a long term</w:t>
            </w:r>
          </w:p>
          <w:p w14:paraId="684FE542"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Incidental photo-id data of C</w:t>
            </w:r>
            <w:r>
              <w:rPr>
                <w:sz w:val="18"/>
                <w:szCs w:val="18"/>
              </w:rPr>
              <w:t>ow-</w:t>
            </w:r>
            <w:r w:rsidRPr="0048006E">
              <w:rPr>
                <w:sz w:val="18"/>
                <w:szCs w:val="18"/>
              </w:rPr>
              <w:t>C</w:t>
            </w:r>
            <w:r>
              <w:rPr>
                <w:sz w:val="18"/>
                <w:szCs w:val="18"/>
              </w:rPr>
              <w:t>alf</w:t>
            </w:r>
            <w:r w:rsidRPr="0048006E">
              <w:rPr>
                <w:sz w:val="18"/>
                <w:szCs w:val="18"/>
              </w:rPr>
              <w:t xml:space="preserve"> pairs from a range of sources incl. citizen science programs</w:t>
            </w:r>
          </w:p>
          <w:p w14:paraId="5C1B04EB"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Mark-recapture models updated every 3-5 years</w:t>
            </w:r>
          </w:p>
          <w:p w14:paraId="13989373" w14:textId="77777777" w:rsidR="006D56A0" w:rsidRPr="0048006E" w:rsidRDefault="006D56A0" w:rsidP="006D56A0">
            <w:pPr>
              <w:pStyle w:val="Tablebodytext"/>
              <w:ind w:left="720"/>
              <w:rPr>
                <w:sz w:val="18"/>
                <w:szCs w:val="18"/>
              </w:rPr>
            </w:pPr>
          </w:p>
        </w:tc>
        <w:tc>
          <w:tcPr>
            <w:tcW w:w="1082" w:type="dxa"/>
            <w:tcBorders>
              <w:top w:val="single" w:sz="4" w:space="0" w:color="00B2A9" w:themeColor="accent1"/>
              <w:left w:val="nil"/>
              <w:bottom w:val="single" w:sz="4" w:space="0" w:color="00B2A9" w:themeColor="accent1"/>
              <w:right w:val="nil"/>
            </w:tcBorders>
            <w:hideMark/>
          </w:tcPr>
          <w:p w14:paraId="5F5D61B7"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1C7A9980" w14:textId="77777777" w:rsidR="006D56A0" w:rsidRDefault="006D56A0" w:rsidP="006D56A0">
            <w:pPr>
              <w:pStyle w:val="Tablebodytext"/>
            </w:pPr>
          </w:p>
        </w:tc>
      </w:tr>
      <w:tr w:rsidR="00803A39" w14:paraId="24882AAF" w14:textId="77777777" w:rsidTr="00803A39">
        <w:tc>
          <w:tcPr>
            <w:tcW w:w="743" w:type="dxa"/>
            <w:tcBorders>
              <w:top w:val="single" w:sz="4" w:space="0" w:color="00B2A9" w:themeColor="accent1"/>
              <w:left w:val="nil"/>
              <w:bottom w:val="single" w:sz="4" w:space="0" w:color="00B2A9" w:themeColor="accent1"/>
              <w:right w:val="nil"/>
            </w:tcBorders>
          </w:tcPr>
          <w:p w14:paraId="3A91A1E5" w14:textId="77777777" w:rsidR="006D56A0" w:rsidRPr="0048006E" w:rsidRDefault="006D56A0" w:rsidP="006D56A0">
            <w:pPr>
              <w:pStyle w:val="Tablebodytext"/>
              <w:rPr>
                <w:sz w:val="18"/>
                <w:szCs w:val="18"/>
              </w:rPr>
            </w:pPr>
            <w:r w:rsidRPr="0048006E">
              <w:rPr>
                <w:sz w:val="18"/>
                <w:szCs w:val="18"/>
              </w:rPr>
              <w:t>2.</w:t>
            </w:r>
          </w:p>
        </w:tc>
        <w:tc>
          <w:tcPr>
            <w:tcW w:w="1559" w:type="dxa"/>
            <w:tcBorders>
              <w:top w:val="single" w:sz="4" w:space="0" w:color="00B2A9" w:themeColor="accent1"/>
              <w:left w:val="nil"/>
              <w:bottom w:val="single" w:sz="4" w:space="0" w:color="00B2A9" w:themeColor="accent1"/>
              <w:right w:val="nil"/>
            </w:tcBorders>
          </w:tcPr>
          <w:p w14:paraId="7FFC9838" w14:textId="77777777" w:rsidR="006D56A0" w:rsidRPr="0048006E" w:rsidRDefault="006D56A0" w:rsidP="006D56A0">
            <w:pPr>
              <w:pStyle w:val="Tablebodytext"/>
              <w:rPr>
                <w:sz w:val="18"/>
                <w:szCs w:val="18"/>
              </w:rPr>
            </w:pPr>
            <w:r w:rsidRPr="0048006E">
              <w:rPr>
                <w:sz w:val="18"/>
                <w:szCs w:val="18"/>
              </w:rPr>
              <w:t>Coastal movement &amp; habitat usage patterns</w:t>
            </w:r>
          </w:p>
        </w:tc>
        <w:tc>
          <w:tcPr>
            <w:tcW w:w="4253" w:type="dxa"/>
            <w:tcBorders>
              <w:top w:val="single" w:sz="4" w:space="0" w:color="00B2A9" w:themeColor="accent1"/>
              <w:left w:val="nil"/>
              <w:bottom w:val="single" w:sz="4" w:space="0" w:color="00B2A9" w:themeColor="accent1"/>
              <w:right w:val="nil"/>
            </w:tcBorders>
          </w:tcPr>
          <w:p w14:paraId="186887DE"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Accurate spatial data</w:t>
            </w:r>
          </w:p>
          <w:p w14:paraId="7D311C4C"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Age/sex class</w:t>
            </w:r>
          </w:p>
          <w:p w14:paraId="601788D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Imagery capable of identifying individuals via callosity patterns.</w:t>
            </w:r>
          </w:p>
          <w:p w14:paraId="01E99C6A"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Individual movements/occupancy rates</w:t>
            </w:r>
          </w:p>
          <w:p w14:paraId="7A224F18" w14:textId="77777777" w:rsidR="006D56A0" w:rsidRPr="0048006E" w:rsidRDefault="006D56A0" w:rsidP="006D56A0">
            <w:pPr>
              <w:pStyle w:val="Tablebodytext"/>
              <w:ind w:left="360"/>
              <w:rPr>
                <w:sz w:val="18"/>
                <w:szCs w:val="18"/>
              </w:rPr>
            </w:pPr>
          </w:p>
        </w:tc>
        <w:tc>
          <w:tcPr>
            <w:tcW w:w="4536" w:type="dxa"/>
            <w:tcBorders>
              <w:top w:val="single" w:sz="4" w:space="0" w:color="00B2A9" w:themeColor="accent1"/>
              <w:left w:val="nil"/>
              <w:bottom w:val="single" w:sz="4" w:space="0" w:color="00B2A9" w:themeColor="accent1"/>
              <w:right w:val="nil"/>
            </w:tcBorders>
          </w:tcPr>
          <w:p w14:paraId="11413B98" w14:textId="7F8DD0B8" w:rsidR="006D56A0" w:rsidRPr="0048006E" w:rsidRDefault="006D56A0" w:rsidP="006D56A0">
            <w:pPr>
              <w:pStyle w:val="Tablebodytext"/>
              <w:numPr>
                <w:ilvl w:val="0"/>
                <w:numId w:val="33"/>
              </w:numPr>
              <w:spacing w:line="240" w:lineRule="auto"/>
              <w:rPr>
                <w:sz w:val="18"/>
                <w:szCs w:val="18"/>
              </w:rPr>
            </w:pPr>
            <w:r w:rsidRPr="0048006E">
              <w:rPr>
                <w:sz w:val="18"/>
                <w:szCs w:val="18"/>
              </w:rPr>
              <w:t>Aerial survey comprising multiple flights by fixed-wing airc</w:t>
            </w:r>
            <w:r>
              <w:rPr>
                <w:sz w:val="18"/>
                <w:szCs w:val="18"/>
              </w:rPr>
              <w:t>r</w:t>
            </w:r>
            <w:r w:rsidRPr="0048006E">
              <w:rPr>
                <w:sz w:val="18"/>
                <w:szCs w:val="18"/>
              </w:rPr>
              <w:t>aft</w:t>
            </w:r>
            <w:r w:rsidR="00A53AE8">
              <w:rPr>
                <w:sz w:val="18"/>
                <w:szCs w:val="18"/>
              </w:rPr>
              <w:t xml:space="preserve">, covering the entire </w:t>
            </w:r>
            <w:r w:rsidR="00A42769">
              <w:rPr>
                <w:sz w:val="18"/>
                <w:szCs w:val="18"/>
              </w:rPr>
              <w:t>coast</w:t>
            </w:r>
            <w:r w:rsidRPr="0048006E">
              <w:rPr>
                <w:sz w:val="18"/>
                <w:szCs w:val="18"/>
              </w:rPr>
              <w:t xml:space="preserve"> </w:t>
            </w:r>
          </w:p>
          <w:p w14:paraId="0E97E19B"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as above using R</w:t>
            </w:r>
            <w:r>
              <w:rPr>
                <w:sz w:val="18"/>
                <w:szCs w:val="18"/>
              </w:rPr>
              <w:t>emote Piloted Aircraft Systems (R</w:t>
            </w:r>
            <w:r w:rsidRPr="0048006E">
              <w:rPr>
                <w:sz w:val="18"/>
                <w:szCs w:val="18"/>
              </w:rPr>
              <w:t>PAS</w:t>
            </w:r>
            <w:r>
              <w:rPr>
                <w:sz w:val="18"/>
                <w:szCs w:val="18"/>
              </w:rPr>
              <w:t>)</w:t>
            </w:r>
          </w:p>
          <w:p w14:paraId="73B6B14D" w14:textId="48D25B65" w:rsidR="006D56A0" w:rsidRPr="0048006E" w:rsidRDefault="006D56A0" w:rsidP="006D56A0">
            <w:pPr>
              <w:pStyle w:val="Tablebodytext"/>
              <w:numPr>
                <w:ilvl w:val="0"/>
                <w:numId w:val="33"/>
              </w:numPr>
              <w:spacing w:line="240" w:lineRule="auto"/>
              <w:rPr>
                <w:sz w:val="18"/>
                <w:szCs w:val="18"/>
              </w:rPr>
            </w:pPr>
            <w:r w:rsidRPr="0048006E">
              <w:rPr>
                <w:sz w:val="18"/>
                <w:szCs w:val="18"/>
              </w:rPr>
              <w:t>Citizen science program</w:t>
            </w:r>
            <w:r w:rsidR="00621339">
              <w:rPr>
                <w:sz w:val="18"/>
                <w:szCs w:val="18"/>
              </w:rPr>
              <w:t xml:space="preserve"> photo-id data</w:t>
            </w:r>
            <w:r w:rsidRPr="0048006E">
              <w:rPr>
                <w:sz w:val="18"/>
                <w:szCs w:val="18"/>
              </w:rPr>
              <w:t xml:space="preserve"> (including incidental records and systematic surveys)</w:t>
            </w:r>
          </w:p>
          <w:p w14:paraId="42BCC771"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PAM: Ocean gliders, fixed arrays, acoustic buoys etc.</w:t>
            </w:r>
          </w:p>
          <w:p w14:paraId="5F3C0640" w14:textId="26D9F19A" w:rsidR="006D56A0" w:rsidRPr="0048006E" w:rsidRDefault="004D73FD" w:rsidP="006D56A0">
            <w:pPr>
              <w:pStyle w:val="Tablebodytext"/>
              <w:numPr>
                <w:ilvl w:val="0"/>
                <w:numId w:val="33"/>
              </w:numPr>
              <w:spacing w:line="240" w:lineRule="auto"/>
              <w:rPr>
                <w:sz w:val="18"/>
                <w:szCs w:val="18"/>
              </w:rPr>
            </w:pPr>
            <w:r>
              <w:rPr>
                <w:sz w:val="18"/>
                <w:szCs w:val="18"/>
              </w:rPr>
              <w:t>DTAG</w:t>
            </w:r>
            <w:r w:rsidR="006D56A0" w:rsidRPr="0048006E">
              <w:rPr>
                <w:sz w:val="18"/>
                <w:szCs w:val="18"/>
              </w:rPr>
              <w:t>s (short-term suction cup tags, deployed by vessel or drone)</w:t>
            </w:r>
          </w:p>
          <w:p w14:paraId="1CC8BB0A"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Satellite tagging</w:t>
            </w:r>
          </w:p>
        </w:tc>
        <w:tc>
          <w:tcPr>
            <w:tcW w:w="1082" w:type="dxa"/>
            <w:tcBorders>
              <w:top w:val="single" w:sz="4" w:space="0" w:color="00B2A9" w:themeColor="accent1"/>
              <w:left w:val="nil"/>
              <w:bottom w:val="single" w:sz="4" w:space="0" w:color="00B2A9" w:themeColor="accent1"/>
              <w:right w:val="nil"/>
            </w:tcBorders>
          </w:tcPr>
          <w:p w14:paraId="5BBC36CA"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5E8EBA26" w14:textId="77777777" w:rsidR="006D56A0" w:rsidRDefault="006D56A0" w:rsidP="006D56A0">
            <w:pPr>
              <w:pStyle w:val="Tablebodytext"/>
            </w:pPr>
          </w:p>
        </w:tc>
      </w:tr>
      <w:tr w:rsidR="00803A39" w14:paraId="5C41DA41" w14:textId="77777777" w:rsidTr="00803A39">
        <w:tc>
          <w:tcPr>
            <w:tcW w:w="743" w:type="dxa"/>
            <w:tcBorders>
              <w:top w:val="single" w:sz="4" w:space="0" w:color="00B2A9" w:themeColor="accent1"/>
              <w:left w:val="nil"/>
              <w:bottom w:val="single" w:sz="4" w:space="0" w:color="00B2A9" w:themeColor="accent1"/>
              <w:right w:val="nil"/>
            </w:tcBorders>
          </w:tcPr>
          <w:p w14:paraId="16DA3E1D" w14:textId="77777777" w:rsidR="006D56A0" w:rsidRPr="0048006E" w:rsidRDefault="006D56A0" w:rsidP="006D56A0">
            <w:pPr>
              <w:pStyle w:val="Tablebodytext"/>
              <w:rPr>
                <w:sz w:val="18"/>
                <w:szCs w:val="18"/>
              </w:rPr>
            </w:pPr>
            <w:r w:rsidRPr="0048006E">
              <w:rPr>
                <w:sz w:val="18"/>
                <w:szCs w:val="18"/>
              </w:rPr>
              <w:t>3.</w:t>
            </w:r>
          </w:p>
        </w:tc>
        <w:tc>
          <w:tcPr>
            <w:tcW w:w="1559" w:type="dxa"/>
            <w:tcBorders>
              <w:top w:val="single" w:sz="4" w:space="0" w:color="00B2A9" w:themeColor="accent1"/>
              <w:left w:val="nil"/>
              <w:bottom w:val="single" w:sz="4" w:space="0" w:color="00B2A9" w:themeColor="accent1"/>
              <w:right w:val="nil"/>
            </w:tcBorders>
          </w:tcPr>
          <w:p w14:paraId="4D8D9D66" w14:textId="77777777" w:rsidR="006D56A0" w:rsidRPr="0048006E" w:rsidRDefault="006D56A0" w:rsidP="006D56A0">
            <w:pPr>
              <w:pStyle w:val="Tablebodytext"/>
              <w:rPr>
                <w:sz w:val="18"/>
                <w:szCs w:val="18"/>
              </w:rPr>
            </w:pPr>
            <w:r w:rsidRPr="0048006E">
              <w:rPr>
                <w:sz w:val="18"/>
                <w:szCs w:val="18"/>
              </w:rPr>
              <w:t>Population dynamics</w:t>
            </w:r>
          </w:p>
        </w:tc>
        <w:tc>
          <w:tcPr>
            <w:tcW w:w="4253" w:type="dxa"/>
            <w:tcBorders>
              <w:top w:val="single" w:sz="4" w:space="0" w:color="00B2A9" w:themeColor="accent1"/>
              <w:left w:val="nil"/>
              <w:bottom w:val="single" w:sz="4" w:space="0" w:color="00B2A9" w:themeColor="accent1"/>
              <w:right w:val="nil"/>
            </w:tcBorders>
          </w:tcPr>
          <w:p w14:paraId="4CDC3B1B"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Age/sex class</w:t>
            </w:r>
          </w:p>
          <w:p w14:paraId="37D4479C"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Calving rates</w:t>
            </w:r>
          </w:p>
          <w:p w14:paraId="65CC0C7A"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Site selection/fidelity</w:t>
            </w:r>
          </w:p>
          <w:p w14:paraId="6007983C"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DNA</w:t>
            </w:r>
          </w:p>
          <w:p w14:paraId="746AC0F6" w14:textId="0A6804EB" w:rsidR="006D56A0" w:rsidRPr="0048006E" w:rsidRDefault="006D56A0" w:rsidP="0005542B">
            <w:pPr>
              <w:pStyle w:val="Tablebodytext"/>
              <w:numPr>
                <w:ilvl w:val="0"/>
                <w:numId w:val="33"/>
              </w:numPr>
              <w:spacing w:line="240" w:lineRule="auto"/>
              <w:rPr>
                <w:sz w:val="18"/>
                <w:szCs w:val="18"/>
              </w:rPr>
            </w:pPr>
            <w:r w:rsidRPr="0048006E">
              <w:rPr>
                <w:sz w:val="18"/>
                <w:szCs w:val="18"/>
              </w:rPr>
              <w:t>Imagery capable of identifying individuals via callosity patterns</w:t>
            </w:r>
          </w:p>
        </w:tc>
        <w:tc>
          <w:tcPr>
            <w:tcW w:w="4536" w:type="dxa"/>
            <w:tcBorders>
              <w:top w:val="single" w:sz="4" w:space="0" w:color="00B2A9" w:themeColor="accent1"/>
              <w:left w:val="nil"/>
              <w:bottom w:val="single" w:sz="4" w:space="0" w:color="00B2A9" w:themeColor="accent1"/>
              <w:right w:val="nil"/>
            </w:tcBorders>
          </w:tcPr>
          <w:p w14:paraId="3E799195"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Multiple flights by RPAS (during breeding season)</w:t>
            </w:r>
          </w:p>
          <w:p w14:paraId="58D2D07A" w14:textId="54897BAE" w:rsidR="006D56A0" w:rsidRPr="0048006E" w:rsidRDefault="006D56A0" w:rsidP="006D56A0">
            <w:pPr>
              <w:pStyle w:val="Tablebodytext"/>
              <w:numPr>
                <w:ilvl w:val="0"/>
                <w:numId w:val="33"/>
              </w:numPr>
              <w:spacing w:line="240" w:lineRule="auto"/>
              <w:rPr>
                <w:sz w:val="18"/>
                <w:szCs w:val="18"/>
              </w:rPr>
            </w:pPr>
            <w:r w:rsidRPr="0048006E">
              <w:rPr>
                <w:sz w:val="18"/>
                <w:szCs w:val="18"/>
              </w:rPr>
              <w:t>Multiple flights by fixed-wing aircraft (during breeding season</w:t>
            </w:r>
            <w:r w:rsidR="00621339">
              <w:rPr>
                <w:sz w:val="18"/>
                <w:szCs w:val="18"/>
              </w:rPr>
              <w:t xml:space="preserve"> and over multiple years</w:t>
            </w:r>
            <w:r w:rsidRPr="0048006E">
              <w:rPr>
                <w:sz w:val="18"/>
                <w:szCs w:val="18"/>
              </w:rPr>
              <w:t>)</w:t>
            </w:r>
          </w:p>
          <w:p w14:paraId="2A94BFDF"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DNA sampling – biopsy</w:t>
            </w:r>
          </w:p>
          <w:p w14:paraId="759D1381" w14:textId="59542DAC" w:rsidR="006D56A0" w:rsidRPr="0048006E" w:rsidRDefault="006D56A0" w:rsidP="0005542B">
            <w:pPr>
              <w:pStyle w:val="Tablebodytext"/>
              <w:numPr>
                <w:ilvl w:val="0"/>
                <w:numId w:val="33"/>
              </w:numPr>
              <w:spacing w:line="240" w:lineRule="auto"/>
              <w:rPr>
                <w:sz w:val="18"/>
                <w:szCs w:val="18"/>
              </w:rPr>
            </w:pPr>
            <w:r w:rsidRPr="0048006E">
              <w:rPr>
                <w:sz w:val="18"/>
                <w:szCs w:val="18"/>
              </w:rPr>
              <w:t>Citizen science program (including incidental records and systematic surveys)</w:t>
            </w:r>
          </w:p>
        </w:tc>
        <w:tc>
          <w:tcPr>
            <w:tcW w:w="1082" w:type="dxa"/>
            <w:tcBorders>
              <w:top w:val="single" w:sz="4" w:space="0" w:color="00B2A9" w:themeColor="accent1"/>
              <w:left w:val="nil"/>
              <w:bottom w:val="single" w:sz="4" w:space="0" w:color="00B2A9" w:themeColor="accent1"/>
              <w:right w:val="nil"/>
            </w:tcBorders>
          </w:tcPr>
          <w:p w14:paraId="260235B3"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3DD2D4FE" w14:textId="77777777" w:rsidR="006D56A0" w:rsidRDefault="006D56A0" w:rsidP="006D56A0">
            <w:pPr>
              <w:pStyle w:val="Tablebodytext"/>
            </w:pPr>
          </w:p>
        </w:tc>
      </w:tr>
      <w:tr w:rsidR="00803A39" w14:paraId="3D83BE5C" w14:textId="77777777" w:rsidTr="00803A39">
        <w:trPr>
          <w:cantSplit/>
        </w:trPr>
        <w:tc>
          <w:tcPr>
            <w:tcW w:w="743" w:type="dxa"/>
            <w:tcBorders>
              <w:top w:val="single" w:sz="4" w:space="0" w:color="00B2A9" w:themeColor="accent1"/>
              <w:left w:val="nil"/>
              <w:bottom w:val="single" w:sz="4" w:space="0" w:color="00B2A9" w:themeColor="accent1"/>
              <w:right w:val="nil"/>
            </w:tcBorders>
          </w:tcPr>
          <w:p w14:paraId="655EE27A" w14:textId="77777777" w:rsidR="006D56A0" w:rsidRPr="0048006E" w:rsidRDefault="006D56A0" w:rsidP="006D56A0">
            <w:pPr>
              <w:pStyle w:val="Tablebodytext"/>
              <w:rPr>
                <w:sz w:val="18"/>
                <w:szCs w:val="18"/>
              </w:rPr>
            </w:pPr>
            <w:r w:rsidRPr="0048006E">
              <w:rPr>
                <w:sz w:val="18"/>
                <w:szCs w:val="18"/>
              </w:rPr>
              <w:lastRenderedPageBreak/>
              <w:t>4.</w:t>
            </w:r>
          </w:p>
          <w:p w14:paraId="04234D9F" w14:textId="77777777" w:rsidR="006D56A0" w:rsidRPr="0048006E" w:rsidRDefault="006D56A0" w:rsidP="006D56A0">
            <w:pPr>
              <w:pStyle w:val="Tablebodytext"/>
              <w:rPr>
                <w:sz w:val="18"/>
                <w:szCs w:val="18"/>
              </w:rPr>
            </w:pPr>
          </w:p>
        </w:tc>
        <w:tc>
          <w:tcPr>
            <w:tcW w:w="1559" w:type="dxa"/>
            <w:tcBorders>
              <w:top w:val="single" w:sz="4" w:space="0" w:color="00B2A9" w:themeColor="accent1"/>
              <w:left w:val="nil"/>
              <w:bottom w:val="single" w:sz="4" w:space="0" w:color="00B2A9" w:themeColor="accent1"/>
              <w:right w:val="nil"/>
            </w:tcBorders>
          </w:tcPr>
          <w:p w14:paraId="5965846F" w14:textId="0D690876" w:rsidR="006D56A0" w:rsidRPr="0048006E" w:rsidRDefault="006D56A0" w:rsidP="006D56A0">
            <w:pPr>
              <w:pStyle w:val="Tablebodytext"/>
              <w:rPr>
                <w:sz w:val="18"/>
                <w:szCs w:val="18"/>
              </w:rPr>
            </w:pPr>
            <w:r w:rsidRPr="0048006E">
              <w:rPr>
                <w:sz w:val="18"/>
                <w:szCs w:val="18"/>
              </w:rPr>
              <w:t xml:space="preserve">Population </w:t>
            </w:r>
            <w:r w:rsidR="004D73FD">
              <w:rPr>
                <w:sz w:val="18"/>
                <w:szCs w:val="18"/>
              </w:rPr>
              <w:t>h</w:t>
            </w:r>
            <w:r w:rsidRPr="0048006E">
              <w:rPr>
                <w:sz w:val="18"/>
                <w:szCs w:val="18"/>
              </w:rPr>
              <w:t>ealth</w:t>
            </w:r>
          </w:p>
        </w:tc>
        <w:tc>
          <w:tcPr>
            <w:tcW w:w="4253" w:type="dxa"/>
            <w:tcBorders>
              <w:top w:val="single" w:sz="4" w:space="0" w:color="00B2A9" w:themeColor="accent1"/>
              <w:left w:val="nil"/>
              <w:bottom w:val="single" w:sz="4" w:space="0" w:color="00B2A9" w:themeColor="accent1"/>
              <w:right w:val="nil"/>
            </w:tcBorders>
          </w:tcPr>
          <w:p w14:paraId="26966E9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 xml:space="preserve">Imagery of whole body of whale (flat orientation parallel to the water surface) taken at known altitude </w:t>
            </w:r>
          </w:p>
          <w:p w14:paraId="741D6FA5"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Body length measurements</w:t>
            </w:r>
          </w:p>
          <w:p w14:paraId="2850F026"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Presence of scars/wounds/lesions/cyamids</w:t>
            </w:r>
          </w:p>
          <w:p w14:paraId="4419A82A"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 xml:space="preserve">Body condition </w:t>
            </w:r>
          </w:p>
          <w:p w14:paraId="27551C3D"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Individual calving rates and calving intervals</w:t>
            </w:r>
          </w:p>
          <w:p w14:paraId="072926DB"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 xml:space="preserve">physiological heath indicators </w:t>
            </w:r>
            <w:proofErr w:type="gramStart"/>
            <w:r w:rsidRPr="0048006E">
              <w:rPr>
                <w:sz w:val="18"/>
                <w:szCs w:val="18"/>
              </w:rPr>
              <w:t>e.g.</w:t>
            </w:r>
            <w:proofErr w:type="gramEnd"/>
            <w:r w:rsidRPr="0048006E">
              <w:rPr>
                <w:sz w:val="18"/>
                <w:szCs w:val="18"/>
              </w:rPr>
              <w:t xml:space="preserve"> glucocorticoid, carbon and nitrogen isotopes, presence of bacteria.</w:t>
            </w:r>
          </w:p>
          <w:p w14:paraId="50C4591A" w14:textId="77777777" w:rsidR="006D56A0" w:rsidRPr="0048006E" w:rsidRDefault="006D56A0" w:rsidP="006D56A0">
            <w:pPr>
              <w:pStyle w:val="Tablebodytext"/>
              <w:ind w:left="720"/>
              <w:rPr>
                <w:sz w:val="18"/>
                <w:szCs w:val="18"/>
              </w:rPr>
            </w:pPr>
          </w:p>
        </w:tc>
        <w:tc>
          <w:tcPr>
            <w:tcW w:w="4536" w:type="dxa"/>
            <w:tcBorders>
              <w:top w:val="single" w:sz="4" w:space="0" w:color="00B2A9" w:themeColor="accent1"/>
              <w:left w:val="nil"/>
              <w:bottom w:val="single" w:sz="4" w:space="0" w:color="00B2A9" w:themeColor="accent1"/>
              <w:right w:val="nil"/>
            </w:tcBorders>
          </w:tcPr>
          <w:p w14:paraId="179B2778"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RPAS fitted with laser altimeter</w:t>
            </w:r>
          </w:p>
          <w:p w14:paraId="3645E516"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RPAS collection of breath samples</w:t>
            </w:r>
          </w:p>
          <w:p w14:paraId="32724333"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Aerial photogrammetry analysis for body measurements</w:t>
            </w:r>
          </w:p>
          <w:p w14:paraId="6488DCEF"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Visual health assessment</w:t>
            </w:r>
          </w:p>
          <w:p w14:paraId="71909BC1"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Photo-identification from citizen science and systematic surveys</w:t>
            </w:r>
          </w:p>
          <w:p w14:paraId="53B440A2" w14:textId="77777777" w:rsidR="006D56A0" w:rsidRPr="0048006E" w:rsidRDefault="006D56A0" w:rsidP="006D56A0">
            <w:pPr>
              <w:pStyle w:val="Tablebodytext"/>
              <w:numPr>
                <w:ilvl w:val="0"/>
                <w:numId w:val="34"/>
              </w:numPr>
              <w:spacing w:line="240" w:lineRule="auto"/>
              <w:rPr>
                <w:sz w:val="18"/>
                <w:szCs w:val="18"/>
              </w:rPr>
            </w:pPr>
            <w:r w:rsidRPr="0048006E">
              <w:rPr>
                <w:sz w:val="18"/>
                <w:szCs w:val="18"/>
              </w:rPr>
              <w:t>Biopsy</w:t>
            </w:r>
          </w:p>
        </w:tc>
        <w:tc>
          <w:tcPr>
            <w:tcW w:w="1082" w:type="dxa"/>
            <w:tcBorders>
              <w:top w:val="single" w:sz="4" w:space="0" w:color="00B2A9" w:themeColor="accent1"/>
              <w:left w:val="nil"/>
              <w:bottom w:val="single" w:sz="4" w:space="0" w:color="00B2A9" w:themeColor="accent1"/>
              <w:right w:val="nil"/>
            </w:tcBorders>
          </w:tcPr>
          <w:p w14:paraId="45207B11"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0A1E0A74" w14:textId="77777777" w:rsidR="006D56A0" w:rsidRDefault="006D56A0" w:rsidP="006D56A0">
            <w:pPr>
              <w:pStyle w:val="Tablebodytext"/>
            </w:pPr>
          </w:p>
        </w:tc>
      </w:tr>
      <w:tr w:rsidR="00803A39" w14:paraId="07CC760F" w14:textId="77777777" w:rsidTr="00803A39">
        <w:tc>
          <w:tcPr>
            <w:tcW w:w="743" w:type="dxa"/>
            <w:tcBorders>
              <w:top w:val="single" w:sz="4" w:space="0" w:color="00B2A9" w:themeColor="accent1"/>
              <w:left w:val="nil"/>
              <w:bottom w:val="single" w:sz="4" w:space="0" w:color="00B2A9" w:themeColor="accent1"/>
              <w:right w:val="nil"/>
            </w:tcBorders>
          </w:tcPr>
          <w:p w14:paraId="022AAE6F" w14:textId="77777777" w:rsidR="006D56A0" w:rsidRPr="0048006E" w:rsidRDefault="006D56A0" w:rsidP="006D56A0">
            <w:pPr>
              <w:pStyle w:val="Tablebodytext"/>
              <w:rPr>
                <w:sz w:val="18"/>
                <w:szCs w:val="18"/>
              </w:rPr>
            </w:pPr>
            <w:r w:rsidRPr="0048006E">
              <w:rPr>
                <w:sz w:val="18"/>
                <w:szCs w:val="18"/>
              </w:rPr>
              <w:t>5.</w:t>
            </w:r>
          </w:p>
        </w:tc>
        <w:tc>
          <w:tcPr>
            <w:tcW w:w="1559" w:type="dxa"/>
            <w:tcBorders>
              <w:top w:val="single" w:sz="4" w:space="0" w:color="00B2A9" w:themeColor="accent1"/>
              <w:left w:val="nil"/>
              <w:bottom w:val="single" w:sz="4" w:space="0" w:color="00B2A9" w:themeColor="accent1"/>
              <w:right w:val="nil"/>
            </w:tcBorders>
          </w:tcPr>
          <w:p w14:paraId="3A729817" w14:textId="77777777" w:rsidR="006D56A0" w:rsidRPr="0048006E" w:rsidRDefault="006D56A0" w:rsidP="006D56A0">
            <w:pPr>
              <w:pStyle w:val="Tablebodytext"/>
              <w:rPr>
                <w:sz w:val="18"/>
                <w:szCs w:val="18"/>
              </w:rPr>
            </w:pPr>
            <w:r w:rsidRPr="0048006E">
              <w:rPr>
                <w:sz w:val="18"/>
                <w:szCs w:val="18"/>
              </w:rPr>
              <w:t>Offshore distribution patterns</w:t>
            </w:r>
          </w:p>
        </w:tc>
        <w:tc>
          <w:tcPr>
            <w:tcW w:w="4253" w:type="dxa"/>
            <w:tcBorders>
              <w:top w:val="single" w:sz="4" w:space="0" w:color="00B2A9" w:themeColor="accent1"/>
              <w:left w:val="nil"/>
              <w:bottom w:val="single" w:sz="4" w:space="0" w:color="00B2A9" w:themeColor="accent1"/>
              <w:right w:val="nil"/>
            </w:tcBorders>
          </w:tcPr>
          <w:p w14:paraId="594173F0"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Accurate spatial data</w:t>
            </w:r>
          </w:p>
          <w:p w14:paraId="3F0996E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Age/sex class</w:t>
            </w:r>
          </w:p>
          <w:p w14:paraId="6DEEF82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Imagery capable of identifying species and individuals via callosity patterns (when possible)</w:t>
            </w:r>
          </w:p>
        </w:tc>
        <w:tc>
          <w:tcPr>
            <w:tcW w:w="4536" w:type="dxa"/>
            <w:tcBorders>
              <w:top w:val="single" w:sz="4" w:space="0" w:color="00B2A9" w:themeColor="accent1"/>
              <w:left w:val="nil"/>
              <w:bottom w:val="single" w:sz="4" w:space="0" w:color="00B2A9" w:themeColor="accent1"/>
              <w:right w:val="nil"/>
            </w:tcBorders>
          </w:tcPr>
          <w:p w14:paraId="03B2E104" w14:textId="3FFFE0BA" w:rsidR="006D56A0" w:rsidRPr="0048006E" w:rsidRDefault="006D56A0" w:rsidP="006D56A0">
            <w:pPr>
              <w:pStyle w:val="Tablebodytext"/>
              <w:numPr>
                <w:ilvl w:val="0"/>
                <w:numId w:val="33"/>
              </w:numPr>
              <w:spacing w:line="240" w:lineRule="auto"/>
              <w:rPr>
                <w:sz w:val="18"/>
                <w:szCs w:val="18"/>
              </w:rPr>
            </w:pPr>
            <w:r w:rsidRPr="0048006E">
              <w:rPr>
                <w:sz w:val="18"/>
                <w:szCs w:val="18"/>
              </w:rPr>
              <w:t>Fixed wing aerial flights (multiple per year, all seasons</w:t>
            </w:r>
            <w:r w:rsidR="002F438A">
              <w:rPr>
                <w:sz w:val="18"/>
                <w:szCs w:val="18"/>
              </w:rPr>
              <w:t xml:space="preserve"> over multiple years</w:t>
            </w:r>
            <w:r w:rsidRPr="0048006E">
              <w:rPr>
                <w:sz w:val="18"/>
                <w:szCs w:val="18"/>
              </w:rPr>
              <w:t>)</w:t>
            </w:r>
          </w:p>
          <w:p w14:paraId="006EF8D9"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PAM: Ocean gliders, fixed arrays, acoustic buoys etc.</w:t>
            </w:r>
          </w:p>
          <w:p w14:paraId="3C4D5E9F"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Records from offshore fishing fleets, other industry vessels (Marine Mammal Observer data) and marine research vessels</w:t>
            </w:r>
          </w:p>
          <w:p w14:paraId="7F33BFAB"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Satellite tagging</w:t>
            </w:r>
          </w:p>
          <w:p w14:paraId="7F4CFA7A" w14:textId="04CF23F6" w:rsidR="006D56A0" w:rsidRPr="0048006E" w:rsidRDefault="006D56A0" w:rsidP="006D56A0">
            <w:pPr>
              <w:pStyle w:val="Tablebodytext"/>
              <w:numPr>
                <w:ilvl w:val="0"/>
                <w:numId w:val="33"/>
              </w:numPr>
              <w:spacing w:line="240" w:lineRule="auto"/>
              <w:rPr>
                <w:sz w:val="18"/>
                <w:szCs w:val="18"/>
              </w:rPr>
            </w:pPr>
            <w:r w:rsidRPr="0048006E">
              <w:rPr>
                <w:sz w:val="18"/>
                <w:szCs w:val="18"/>
              </w:rPr>
              <w:t>High</w:t>
            </w:r>
            <w:r w:rsidR="004205CE">
              <w:rPr>
                <w:sz w:val="18"/>
                <w:szCs w:val="18"/>
              </w:rPr>
              <w:t>-r</w:t>
            </w:r>
            <w:r w:rsidRPr="0048006E">
              <w:rPr>
                <w:sz w:val="18"/>
                <w:szCs w:val="18"/>
              </w:rPr>
              <w:t xml:space="preserve">esolution </w:t>
            </w:r>
            <w:r w:rsidR="004205CE">
              <w:rPr>
                <w:sz w:val="18"/>
                <w:szCs w:val="18"/>
              </w:rPr>
              <w:t>s</w:t>
            </w:r>
            <w:r w:rsidRPr="0048006E">
              <w:rPr>
                <w:sz w:val="18"/>
                <w:szCs w:val="18"/>
              </w:rPr>
              <w:t>atellite imagery</w:t>
            </w:r>
          </w:p>
        </w:tc>
        <w:tc>
          <w:tcPr>
            <w:tcW w:w="1082" w:type="dxa"/>
            <w:tcBorders>
              <w:top w:val="single" w:sz="4" w:space="0" w:color="00B2A9" w:themeColor="accent1"/>
              <w:left w:val="nil"/>
              <w:bottom w:val="single" w:sz="4" w:space="0" w:color="00B2A9" w:themeColor="accent1"/>
              <w:right w:val="nil"/>
            </w:tcBorders>
          </w:tcPr>
          <w:p w14:paraId="47322829" w14:textId="77777777" w:rsidR="006D56A0" w:rsidRDefault="006D56A0" w:rsidP="006D56A0">
            <w:pPr>
              <w:pStyle w:val="Tablebodytext"/>
            </w:pPr>
          </w:p>
        </w:tc>
        <w:tc>
          <w:tcPr>
            <w:tcW w:w="1044" w:type="dxa"/>
            <w:tcBorders>
              <w:top w:val="single" w:sz="4" w:space="0" w:color="00B2A9" w:themeColor="accent1"/>
              <w:left w:val="nil"/>
              <w:bottom w:val="single" w:sz="4" w:space="0" w:color="00B2A9" w:themeColor="accent1"/>
              <w:right w:val="nil"/>
            </w:tcBorders>
          </w:tcPr>
          <w:p w14:paraId="6A3B80E3" w14:textId="77777777" w:rsidR="006D56A0" w:rsidRDefault="006D56A0" w:rsidP="006D56A0">
            <w:pPr>
              <w:pStyle w:val="Tablebodytext"/>
            </w:pPr>
            <w:r>
              <w:rPr>
                <w:rFonts w:ascii="Wingdings" w:eastAsia="Wingdings" w:hAnsi="Wingdings" w:cs="Wingdings"/>
              </w:rPr>
              <w:t>ü</w:t>
            </w:r>
          </w:p>
        </w:tc>
      </w:tr>
      <w:tr w:rsidR="00803A39" w14:paraId="61ECE377" w14:textId="77777777" w:rsidTr="00803A39">
        <w:tc>
          <w:tcPr>
            <w:tcW w:w="743" w:type="dxa"/>
            <w:tcBorders>
              <w:top w:val="single" w:sz="4" w:space="0" w:color="00B2A9" w:themeColor="accent1"/>
              <w:left w:val="nil"/>
              <w:bottom w:val="single" w:sz="4" w:space="0" w:color="00B2A9" w:themeColor="accent1"/>
              <w:right w:val="nil"/>
            </w:tcBorders>
          </w:tcPr>
          <w:p w14:paraId="49D9DF03" w14:textId="77777777" w:rsidR="006D56A0" w:rsidRPr="0048006E" w:rsidRDefault="006D56A0" w:rsidP="006D56A0">
            <w:pPr>
              <w:pStyle w:val="Tablebodytext"/>
              <w:rPr>
                <w:sz w:val="18"/>
                <w:szCs w:val="18"/>
              </w:rPr>
            </w:pPr>
            <w:r w:rsidRPr="0048006E">
              <w:rPr>
                <w:sz w:val="18"/>
                <w:szCs w:val="18"/>
              </w:rPr>
              <w:t>6.</w:t>
            </w:r>
          </w:p>
        </w:tc>
        <w:tc>
          <w:tcPr>
            <w:tcW w:w="1559" w:type="dxa"/>
            <w:tcBorders>
              <w:top w:val="single" w:sz="4" w:space="0" w:color="00B2A9" w:themeColor="accent1"/>
              <w:left w:val="nil"/>
              <w:bottom w:val="single" w:sz="4" w:space="0" w:color="00B2A9" w:themeColor="accent1"/>
              <w:right w:val="nil"/>
            </w:tcBorders>
          </w:tcPr>
          <w:p w14:paraId="464D4D75" w14:textId="77777777" w:rsidR="006D56A0" w:rsidRPr="0048006E" w:rsidRDefault="006D56A0" w:rsidP="006D56A0">
            <w:pPr>
              <w:pStyle w:val="Tablebodytext"/>
              <w:rPr>
                <w:sz w:val="18"/>
                <w:szCs w:val="18"/>
              </w:rPr>
            </w:pPr>
            <w:r w:rsidRPr="0048006E">
              <w:rPr>
                <w:sz w:val="18"/>
                <w:szCs w:val="18"/>
              </w:rPr>
              <w:t>Impacts of noise and other habitat modifiers</w:t>
            </w:r>
          </w:p>
        </w:tc>
        <w:tc>
          <w:tcPr>
            <w:tcW w:w="4253" w:type="dxa"/>
            <w:tcBorders>
              <w:top w:val="single" w:sz="4" w:space="0" w:color="00B2A9" w:themeColor="accent1"/>
              <w:left w:val="nil"/>
              <w:bottom w:val="single" w:sz="4" w:space="0" w:color="00B2A9" w:themeColor="accent1"/>
              <w:right w:val="nil"/>
            </w:tcBorders>
          </w:tcPr>
          <w:p w14:paraId="1EA15367" w14:textId="76547C6D" w:rsidR="006D56A0" w:rsidRPr="00661774" w:rsidRDefault="006D56A0" w:rsidP="006D56A0">
            <w:pPr>
              <w:pStyle w:val="Tablebodytext"/>
              <w:numPr>
                <w:ilvl w:val="0"/>
                <w:numId w:val="33"/>
              </w:numPr>
              <w:spacing w:line="240" w:lineRule="auto"/>
              <w:rPr>
                <w:sz w:val="18"/>
                <w:szCs w:val="18"/>
                <w:lang w:val="fr-FR"/>
              </w:rPr>
            </w:pPr>
            <w:r w:rsidRPr="00661774">
              <w:rPr>
                <w:sz w:val="18"/>
                <w:szCs w:val="18"/>
                <w:lang w:val="fr-FR"/>
              </w:rPr>
              <w:t>Ambient noise lev</w:t>
            </w:r>
            <w:r w:rsidR="00A47151">
              <w:rPr>
                <w:sz w:val="18"/>
                <w:szCs w:val="18"/>
                <w:lang w:val="fr-FR"/>
              </w:rPr>
              <w:t>e</w:t>
            </w:r>
            <w:r w:rsidRPr="00661774">
              <w:rPr>
                <w:sz w:val="18"/>
                <w:szCs w:val="18"/>
                <w:lang w:val="fr-FR"/>
              </w:rPr>
              <w:t>l</w:t>
            </w:r>
            <w:r w:rsidR="00A47151">
              <w:rPr>
                <w:sz w:val="18"/>
                <w:szCs w:val="18"/>
                <w:lang w:val="fr-FR"/>
              </w:rPr>
              <w:t>s</w:t>
            </w:r>
            <w:r w:rsidRPr="00661774">
              <w:rPr>
                <w:sz w:val="18"/>
                <w:szCs w:val="18"/>
                <w:lang w:val="fr-FR"/>
              </w:rPr>
              <w:t xml:space="preserve"> in important habitat</w:t>
            </w:r>
          </w:p>
          <w:p w14:paraId="2E095E5A" w14:textId="77777777" w:rsidR="006D56A0" w:rsidRPr="00661774" w:rsidRDefault="006D56A0" w:rsidP="006D56A0">
            <w:pPr>
              <w:pStyle w:val="Tablebodytext"/>
              <w:ind w:left="720"/>
              <w:rPr>
                <w:sz w:val="18"/>
                <w:szCs w:val="18"/>
                <w:lang w:val="fr-FR"/>
              </w:rPr>
            </w:pPr>
          </w:p>
        </w:tc>
        <w:tc>
          <w:tcPr>
            <w:tcW w:w="4536" w:type="dxa"/>
            <w:tcBorders>
              <w:top w:val="single" w:sz="4" w:space="0" w:color="00B2A9" w:themeColor="accent1"/>
              <w:left w:val="nil"/>
              <w:bottom w:val="single" w:sz="4" w:space="0" w:color="00B2A9" w:themeColor="accent1"/>
              <w:right w:val="nil"/>
            </w:tcBorders>
          </w:tcPr>
          <w:p w14:paraId="3875648F"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PAM: Ocean gliders, fixed arrays/acoustic loggers</w:t>
            </w:r>
          </w:p>
          <w:p w14:paraId="0A9F8ED4" w14:textId="19A33B2F" w:rsidR="006D56A0" w:rsidRPr="0048006E" w:rsidRDefault="004D73FD" w:rsidP="006D56A0">
            <w:pPr>
              <w:pStyle w:val="Tablebodytext"/>
              <w:numPr>
                <w:ilvl w:val="0"/>
                <w:numId w:val="33"/>
              </w:numPr>
              <w:spacing w:line="240" w:lineRule="auto"/>
              <w:rPr>
                <w:sz w:val="18"/>
                <w:szCs w:val="18"/>
              </w:rPr>
            </w:pPr>
            <w:r>
              <w:rPr>
                <w:sz w:val="18"/>
                <w:szCs w:val="18"/>
              </w:rPr>
              <w:t>DTAG</w:t>
            </w:r>
            <w:r w:rsidR="006D56A0" w:rsidRPr="0048006E">
              <w:rPr>
                <w:sz w:val="18"/>
                <w:szCs w:val="18"/>
              </w:rPr>
              <w:t>s (deployed by vessel or drone)</w:t>
            </w:r>
          </w:p>
        </w:tc>
        <w:tc>
          <w:tcPr>
            <w:tcW w:w="1082" w:type="dxa"/>
            <w:tcBorders>
              <w:top w:val="single" w:sz="4" w:space="0" w:color="00B2A9" w:themeColor="accent1"/>
              <w:left w:val="nil"/>
              <w:bottom w:val="single" w:sz="4" w:space="0" w:color="00B2A9" w:themeColor="accent1"/>
              <w:right w:val="nil"/>
            </w:tcBorders>
          </w:tcPr>
          <w:p w14:paraId="26371C6E"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2B4A7164" w14:textId="77777777" w:rsidR="006D56A0" w:rsidRDefault="006D56A0" w:rsidP="006D56A0">
            <w:pPr>
              <w:pStyle w:val="Tablebodytext"/>
            </w:pPr>
            <w:r>
              <w:rPr>
                <w:rFonts w:ascii="Wingdings" w:eastAsia="Wingdings" w:hAnsi="Wingdings" w:cs="Wingdings"/>
              </w:rPr>
              <w:t>ü</w:t>
            </w:r>
          </w:p>
        </w:tc>
      </w:tr>
      <w:tr w:rsidR="00803A39" w14:paraId="0E2ACC05" w14:textId="77777777" w:rsidTr="00803A39">
        <w:tc>
          <w:tcPr>
            <w:tcW w:w="743" w:type="dxa"/>
            <w:tcBorders>
              <w:top w:val="single" w:sz="4" w:space="0" w:color="00B2A9" w:themeColor="accent1"/>
              <w:left w:val="nil"/>
              <w:bottom w:val="single" w:sz="4" w:space="0" w:color="00B2A9" w:themeColor="accent1"/>
              <w:right w:val="nil"/>
            </w:tcBorders>
          </w:tcPr>
          <w:p w14:paraId="57DF39C6" w14:textId="77777777" w:rsidR="006D56A0" w:rsidRPr="0048006E" w:rsidRDefault="006D56A0" w:rsidP="006D56A0">
            <w:pPr>
              <w:pStyle w:val="Tablebodytext"/>
              <w:rPr>
                <w:sz w:val="18"/>
                <w:szCs w:val="18"/>
              </w:rPr>
            </w:pPr>
            <w:r w:rsidRPr="0048006E">
              <w:rPr>
                <w:sz w:val="18"/>
                <w:szCs w:val="18"/>
              </w:rPr>
              <w:t>7.</w:t>
            </w:r>
          </w:p>
        </w:tc>
        <w:tc>
          <w:tcPr>
            <w:tcW w:w="1559" w:type="dxa"/>
            <w:tcBorders>
              <w:top w:val="single" w:sz="4" w:space="0" w:color="00B2A9" w:themeColor="accent1"/>
              <w:left w:val="nil"/>
              <w:bottom w:val="single" w:sz="4" w:space="0" w:color="00B2A9" w:themeColor="accent1"/>
              <w:right w:val="nil"/>
            </w:tcBorders>
          </w:tcPr>
          <w:p w14:paraId="29B85033" w14:textId="77777777" w:rsidR="006D56A0" w:rsidRPr="0048006E" w:rsidRDefault="006D56A0" w:rsidP="006D56A0">
            <w:pPr>
              <w:pStyle w:val="Tablebodytext"/>
              <w:rPr>
                <w:sz w:val="18"/>
                <w:szCs w:val="18"/>
              </w:rPr>
            </w:pPr>
            <w:r w:rsidRPr="0048006E">
              <w:rPr>
                <w:sz w:val="18"/>
                <w:szCs w:val="18"/>
              </w:rPr>
              <w:t>Birthing habitat</w:t>
            </w:r>
          </w:p>
        </w:tc>
        <w:tc>
          <w:tcPr>
            <w:tcW w:w="4253" w:type="dxa"/>
            <w:tcBorders>
              <w:top w:val="single" w:sz="4" w:space="0" w:color="00B2A9" w:themeColor="accent1"/>
              <w:left w:val="nil"/>
              <w:bottom w:val="single" w:sz="4" w:space="0" w:color="00B2A9" w:themeColor="accent1"/>
              <w:right w:val="nil"/>
            </w:tcBorders>
          </w:tcPr>
          <w:p w14:paraId="1EE98441"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Accurate spatial data</w:t>
            </w:r>
          </w:p>
          <w:p w14:paraId="7F836F4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Imagery capable of identifying species and individuals via callosity patterns</w:t>
            </w:r>
          </w:p>
          <w:p w14:paraId="7050E370"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Movement patterns of pregnant females</w:t>
            </w:r>
          </w:p>
        </w:tc>
        <w:tc>
          <w:tcPr>
            <w:tcW w:w="4536" w:type="dxa"/>
            <w:tcBorders>
              <w:top w:val="single" w:sz="4" w:space="0" w:color="00B2A9" w:themeColor="accent1"/>
              <w:left w:val="nil"/>
              <w:bottom w:val="single" w:sz="4" w:space="0" w:color="00B2A9" w:themeColor="accent1"/>
              <w:right w:val="nil"/>
            </w:tcBorders>
          </w:tcPr>
          <w:p w14:paraId="6A322836" w14:textId="26223100" w:rsidR="006D56A0" w:rsidRPr="0048006E" w:rsidRDefault="004D73FD" w:rsidP="006D56A0">
            <w:pPr>
              <w:pStyle w:val="Tablebodytext"/>
              <w:numPr>
                <w:ilvl w:val="0"/>
                <w:numId w:val="33"/>
              </w:numPr>
              <w:spacing w:line="240" w:lineRule="auto"/>
              <w:rPr>
                <w:sz w:val="18"/>
                <w:szCs w:val="18"/>
              </w:rPr>
            </w:pPr>
            <w:r>
              <w:rPr>
                <w:sz w:val="18"/>
                <w:szCs w:val="18"/>
              </w:rPr>
              <w:t>DTAG</w:t>
            </w:r>
            <w:r w:rsidR="006D56A0" w:rsidRPr="0048006E">
              <w:rPr>
                <w:sz w:val="18"/>
                <w:szCs w:val="18"/>
              </w:rPr>
              <w:t>s (deployed by vessel or drone)</w:t>
            </w:r>
          </w:p>
          <w:p w14:paraId="213D8872"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Satellite tagging</w:t>
            </w:r>
          </w:p>
          <w:p w14:paraId="50A8354F" w14:textId="785595EC" w:rsidR="006D56A0" w:rsidRPr="0048006E" w:rsidRDefault="006D56A0" w:rsidP="006D56A0">
            <w:pPr>
              <w:pStyle w:val="Tablebodytext"/>
              <w:numPr>
                <w:ilvl w:val="0"/>
                <w:numId w:val="33"/>
              </w:numPr>
              <w:spacing w:line="240" w:lineRule="auto"/>
              <w:rPr>
                <w:sz w:val="18"/>
                <w:szCs w:val="18"/>
              </w:rPr>
            </w:pPr>
            <w:r w:rsidRPr="0048006E">
              <w:rPr>
                <w:sz w:val="18"/>
                <w:szCs w:val="18"/>
              </w:rPr>
              <w:t>Incidental sightings (</w:t>
            </w:r>
            <w:r w:rsidR="00517366">
              <w:rPr>
                <w:sz w:val="18"/>
                <w:szCs w:val="18"/>
              </w:rPr>
              <w:t>c</w:t>
            </w:r>
            <w:r w:rsidRPr="0048006E">
              <w:rPr>
                <w:sz w:val="18"/>
                <w:szCs w:val="18"/>
              </w:rPr>
              <w:t xml:space="preserve">itizen </w:t>
            </w:r>
            <w:r w:rsidR="00517366">
              <w:rPr>
                <w:sz w:val="18"/>
                <w:szCs w:val="18"/>
              </w:rPr>
              <w:t>s</w:t>
            </w:r>
            <w:r w:rsidRPr="0048006E">
              <w:rPr>
                <w:sz w:val="18"/>
                <w:szCs w:val="18"/>
              </w:rPr>
              <w:t xml:space="preserve">cience, </w:t>
            </w:r>
            <w:r w:rsidR="002F438A">
              <w:rPr>
                <w:sz w:val="18"/>
                <w:szCs w:val="18"/>
              </w:rPr>
              <w:t xml:space="preserve">fixed-wing </w:t>
            </w:r>
            <w:r w:rsidRPr="0048006E">
              <w:rPr>
                <w:sz w:val="18"/>
                <w:szCs w:val="18"/>
              </w:rPr>
              <w:t>flights</w:t>
            </w:r>
            <w:r w:rsidR="002F438A">
              <w:rPr>
                <w:sz w:val="18"/>
                <w:szCs w:val="18"/>
              </w:rPr>
              <w:t>, RPAS</w:t>
            </w:r>
            <w:r w:rsidRPr="0048006E">
              <w:rPr>
                <w:sz w:val="18"/>
                <w:szCs w:val="18"/>
              </w:rPr>
              <w:t>)</w:t>
            </w:r>
          </w:p>
        </w:tc>
        <w:tc>
          <w:tcPr>
            <w:tcW w:w="1082" w:type="dxa"/>
            <w:tcBorders>
              <w:top w:val="single" w:sz="4" w:space="0" w:color="00B2A9" w:themeColor="accent1"/>
              <w:left w:val="nil"/>
              <w:bottom w:val="single" w:sz="4" w:space="0" w:color="00B2A9" w:themeColor="accent1"/>
              <w:right w:val="nil"/>
            </w:tcBorders>
          </w:tcPr>
          <w:p w14:paraId="601204DE"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2E51AB71" w14:textId="77777777" w:rsidR="006D56A0" w:rsidRDefault="006D56A0" w:rsidP="006D56A0">
            <w:pPr>
              <w:pStyle w:val="Tablebodytext"/>
            </w:pPr>
          </w:p>
        </w:tc>
      </w:tr>
      <w:tr w:rsidR="00803A39" w14:paraId="26DD5276" w14:textId="77777777" w:rsidTr="00803A39">
        <w:trPr>
          <w:cantSplit/>
        </w:trPr>
        <w:tc>
          <w:tcPr>
            <w:tcW w:w="743" w:type="dxa"/>
            <w:tcBorders>
              <w:top w:val="single" w:sz="4" w:space="0" w:color="00B2A9" w:themeColor="accent1"/>
              <w:left w:val="nil"/>
              <w:bottom w:val="single" w:sz="4" w:space="0" w:color="00B2A9" w:themeColor="accent1"/>
              <w:right w:val="nil"/>
            </w:tcBorders>
          </w:tcPr>
          <w:p w14:paraId="1AE1979D" w14:textId="77777777" w:rsidR="006D56A0" w:rsidRPr="0048006E" w:rsidRDefault="006D56A0" w:rsidP="006D56A0">
            <w:pPr>
              <w:pStyle w:val="Tablebodytext"/>
              <w:rPr>
                <w:sz w:val="18"/>
                <w:szCs w:val="18"/>
              </w:rPr>
            </w:pPr>
            <w:r w:rsidRPr="0048006E">
              <w:rPr>
                <w:sz w:val="18"/>
                <w:szCs w:val="18"/>
              </w:rPr>
              <w:lastRenderedPageBreak/>
              <w:t>8.</w:t>
            </w:r>
          </w:p>
        </w:tc>
        <w:tc>
          <w:tcPr>
            <w:tcW w:w="1559" w:type="dxa"/>
            <w:tcBorders>
              <w:top w:val="single" w:sz="4" w:space="0" w:color="00B2A9" w:themeColor="accent1"/>
              <w:left w:val="nil"/>
              <w:bottom w:val="single" w:sz="4" w:space="0" w:color="00B2A9" w:themeColor="accent1"/>
              <w:right w:val="nil"/>
            </w:tcBorders>
          </w:tcPr>
          <w:p w14:paraId="5B821390" w14:textId="77777777" w:rsidR="006D56A0" w:rsidRPr="0048006E" w:rsidRDefault="006D56A0" w:rsidP="006D56A0">
            <w:pPr>
              <w:pStyle w:val="Tablebodytext"/>
              <w:rPr>
                <w:sz w:val="18"/>
                <w:szCs w:val="18"/>
              </w:rPr>
            </w:pPr>
            <w:r w:rsidRPr="0048006E">
              <w:rPr>
                <w:sz w:val="18"/>
                <w:szCs w:val="18"/>
              </w:rPr>
              <w:t>Identifying foraging habitat and important prey species</w:t>
            </w:r>
          </w:p>
        </w:tc>
        <w:tc>
          <w:tcPr>
            <w:tcW w:w="4253" w:type="dxa"/>
            <w:tcBorders>
              <w:top w:val="single" w:sz="4" w:space="0" w:color="00B2A9" w:themeColor="accent1"/>
              <w:left w:val="nil"/>
              <w:bottom w:val="single" w:sz="4" w:space="0" w:color="00B2A9" w:themeColor="accent1"/>
              <w:right w:val="nil"/>
            </w:tcBorders>
          </w:tcPr>
          <w:p w14:paraId="283557A0"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Stable isotope</w:t>
            </w:r>
          </w:p>
          <w:p w14:paraId="216F6693"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DNA</w:t>
            </w:r>
          </w:p>
          <w:p w14:paraId="49BED9E3"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 xml:space="preserve">Imagery capable of identifying species </w:t>
            </w:r>
          </w:p>
          <w:p w14:paraId="39B9B40E"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Accurate spatial data</w:t>
            </w:r>
          </w:p>
        </w:tc>
        <w:tc>
          <w:tcPr>
            <w:tcW w:w="4536" w:type="dxa"/>
            <w:tcBorders>
              <w:top w:val="single" w:sz="4" w:space="0" w:color="00B2A9" w:themeColor="accent1"/>
              <w:left w:val="nil"/>
              <w:bottom w:val="single" w:sz="4" w:space="0" w:color="00B2A9" w:themeColor="accent1"/>
              <w:right w:val="nil"/>
            </w:tcBorders>
          </w:tcPr>
          <w:p w14:paraId="243D47B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Satellite tagging</w:t>
            </w:r>
          </w:p>
          <w:p w14:paraId="5DF50E05"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Stable isotope analysis</w:t>
            </w:r>
          </w:p>
          <w:p w14:paraId="1D27CE2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High resolution satellite imagery</w:t>
            </w:r>
          </w:p>
          <w:p w14:paraId="1B1C7D12"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 xml:space="preserve">Records from offshore fishing fleets, other industry vessels (Marine Mammal Observer data) and marine research vessels </w:t>
            </w:r>
          </w:p>
          <w:p w14:paraId="2EF6D948"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PAM: Ocean gliders, fixed arrays, acoustic buoys etc.</w:t>
            </w:r>
          </w:p>
        </w:tc>
        <w:tc>
          <w:tcPr>
            <w:tcW w:w="1082" w:type="dxa"/>
            <w:tcBorders>
              <w:top w:val="single" w:sz="4" w:space="0" w:color="00B2A9" w:themeColor="accent1"/>
              <w:left w:val="nil"/>
              <w:bottom w:val="single" w:sz="4" w:space="0" w:color="00B2A9" w:themeColor="accent1"/>
              <w:right w:val="nil"/>
            </w:tcBorders>
          </w:tcPr>
          <w:p w14:paraId="4EFA6C68" w14:textId="77777777" w:rsidR="006D56A0" w:rsidRDefault="006D56A0" w:rsidP="006D56A0">
            <w:pPr>
              <w:pStyle w:val="Tablebodytext"/>
            </w:pPr>
          </w:p>
        </w:tc>
        <w:tc>
          <w:tcPr>
            <w:tcW w:w="1044" w:type="dxa"/>
            <w:tcBorders>
              <w:top w:val="single" w:sz="4" w:space="0" w:color="00B2A9" w:themeColor="accent1"/>
              <w:left w:val="nil"/>
              <w:bottom w:val="single" w:sz="4" w:space="0" w:color="00B2A9" w:themeColor="accent1"/>
              <w:right w:val="nil"/>
            </w:tcBorders>
          </w:tcPr>
          <w:p w14:paraId="781DB608" w14:textId="77777777" w:rsidR="006D56A0" w:rsidRDefault="006D56A0" w:rsidP="006D56A0">
            <w:pPr>
              <w:pStyle w:val="Tablebodytext"/>
            </w:pPr>
            <w:r>
              <w:rPr>
                <w:rFonts w:ascii="Wingdings" w:eastAsia="Wingdings" w:hAnsi="Wingdings" w:cs="Wingdings"/>
              </w:rPr>
              <w:t>ü</w:t>
            </w:r>
          </w:p>
        </w:tc>
      </w:tr>
      <w:tr w:rsidR="00803A39" w14:paraId="62DD8269" w14:textId="77777777" w:rsidTr="00803A39">
        <w:tc>
          <w:tcPr>
            <w:tcW w:w="743" w:type="dxa"/>
            <w:tcBorders>
              <w:top w:val="single" w:sz="4" w:space="0" w:color="00B2A9" w:themeColor="accent1"/>
              <w:left w:val="nil"/>
              <w:bottom w:val="single" w:sz="4" w:space="0" w:color="00B2A9" w:themeColor="accent1"/>
              <w:right w:val="nil"/>
            </w:tcBorders>
          </w:tcPr>
          <w:p w14:paraId="13B12E98" w14:textId="77777777" w:rsidR="006D56A0" w:rsidRPr="0048006E" w:rsidRDefault="006D56A0" w:rsidP="006D56A0">
            <w:pPr>
              <w:pStyle w:val="Tablebodytext"/>
              <w:rPr>
                <w:sz w:val="18"/>
                <w:szCs w:val="18"/>
              </w:rPr>
            </w:pPr>
            <w:r w:rsidRPr="0048006E">
              <w:rPr>
                <w:sz w:val="18"/>
                <w:szCs w:val="18"/>
              </w:rPr>
              <w:t>9.</w:t>
            </w:r>
          </w:p>
        </w:tc>
        <w:tc>
          <w:tcPr>
            <w:tcW w:w="1559" w:type="dxa"/>
            <w:tcBorders>
              <w:top w:val="single" w:sz="4" w:space="0" w:color="00B2A9" w:themeColor="accent1"/>
              <w:left w:val="nil"/>
              <w:bottom w:val="single" w:sz="4" w:space="0" w:color="00B2A9" w:themeColor="accent1"/>
              <w:right w:val="nil"/>
            </w:tcBorders>
          </w:tcPr>
          <w:p w14:paraId="0F5539C4" w14:textId="77777777" w:rsidR="006D56A0" w:rsidRPr="0048006E" w:rsidRDefault="006D56A0" w:rsidP="006D56A0">
            <w:pPr>
              <w:pStyle w:val="Tablebodytext"/>
              <w:rPr>
                <w:sz w:val="18"/>
                <w:szCs w:val="18"/>
              </w:rPr>
            </w:pPr>
            <w:r w:rsidRPr="0048006E">
              <w:rPr>
                <w:sz w:val="18"/>
                <w:szCs w:val="18"/>
              </w:rPr>
              <w:t>Location of non-breeding whales (BIAs for this group)</w:t>
            </w:r>
          </w:p>
        </w:tc>
        <w:tc>
          <w:tcPr>
            <w:tcW w:w="4253" w:type="dxa"/>
            <w:tcBorders>
              <w:top w:val="single" w:sz="4" w:space="0" w:color="00B2A9" w:themeColor="accent1"/>
              <w:left w:val="nil"/>
              <w:bottom w:val="single" w:sz="4" w:space="0" w:color="00B2A9" w:themeColor="accent1"/>
              <w:right w:val="nil"/>
            </w:tcBorders>
          </w:tcPr>
          <w:p w14:paraId="5395BEB0" w14:textId="6321C078" w:rsidR="006D56A0" w:rsidRPr="0048006E" w:rsidRDefault="006D56A0" w:rsidP="006D56A0">
            <w:pPr>
              <w:pStyle w:val="Tablebodytext"/>
              <w:numPr>
                <w:ilvl w:val="0"/>
                <w:numId w:val="33"/>
              </w:numPr>
              <w:spacing w:line="240" w:lineRule="auto"/>
              <w:rPr>
                <w:sz w:val="18"/>
                <w:szCs w:val="18"/>
              </w:rPr>
            </w:pPr>
            <w:r w:rsidRPr="0048006E">
              <w:rPr>
                <w:sz w:val="18"/>
                <w:szCs w:val="18"/>
              </w:rPr>
              <w:t>Accurate spatial data</w:t>
            </w:r>
            <w:r w:rsidR="007C2B0B">
              <w:rPr>
                <w:sz w:val="18"/>
                <w:szCs w:val="18"/>
              </w:rPr>
              <w:t xml:space="preserve"> (coastal and offshore)</w:t>
            </w:r>
          </w:p>
          <w:p w14:paraId="32C13F67"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Age/sex class</w:t>
            </w:r>
          </w:p>
          <w:p w14:paraId="3AAA279D" w14:textId="77777777" w:rsidR="006D56A0" w:rsidRPr="0048006E" w:rsidRDefault="006D56A0" w:rsidP="006D56A0">
            <w:pPr>
              <w:pStyle w:val="Tablebodytext"/>
              <w:rPr>
                <w:sz w:val="18"/>
                <w:szCs w:val="18"/>
              </w:rPr>
            </w:pPr>
            <w:r w:rsidRPr="0048006E">
              <w:rPr>
                <w:sz w:val="18"/>
                <w:szCs w:val="18"/>
              </w:rPr>
              <w:t>Imagery capable of identifying species and individuals via callosity patterns (when possible)</w:t>
            </w:r>
          </w:p>
        </w:tc>
        <w:tc>
          <w:tcPr>
            <w:tcW w:w="4536" w:type="dxa"/>
            <w:tcBorders>
              <w:top w:val="single" w:sz="4" w:space="0" w:color="00B2A9" w:themeColor="accent1"/>
              <w:left w:val="nil"/>
              <w:bottom w:val="single" w:sz="4" w:space="0" w:color="00B2A9" w:themeColor="accent1"/>
              <w:right w:val="nil"/>
            </w:tcBorders>
          </w:tcPr>
          <w:p w14:paraId="2CBE79AB" w14:textId="666C6683" w:rsidR="006D56A0" w:rsidRPr="0048006E" w:rsidRDefault="006D56A0" w:rsidP="006D56A0">
            <w:pPr>
              <w:pStyle w:val="Tablebodytext"/>
              <w:numPr>
                <w:ilvl w:val="0"/>
                <w:numId w:val="33"/>
              </w:numPr>
              <w:spacing w:line="240" w:lineRule="auto"/>
              <w:rPr>
                <w:sz w:val="18"/>
                <w:szCs w:val="18"/>
              </w:rPr>
            </w:pPr>
            <w:r w:rsidRPr="0048006E">
              <w:rPr>
                <w:sz w:val="18"/>
                <w:szCs w:val="18"/>
              </w:rPr>
              <w:t>Fixed wing aircraft flights (multiple per year, all seasons</w:t>
            </w:r>
            <w:r w:rsidR="00D63C13">
              <w:rPr>
                <w:sz w:val="18"/>
                <w:szCs w:val="18"/>
              </w:rPr>
              <w:t xml:space="preserve"> over multiple years</w:t>
            </w:r>
            <w:r w:rsidRPr="0048006E">
              <w:rPr>
                <w:sz w:val="18"/>
                <w:szCs w:val="18"/>
              </w:rPr>
              <w:t>)</w:t>
            </w:r>
          </w:p>
          <w:p w14:paraId="224E617A"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PAM: Ocean gliders, fixed arrays, acoustic buoys etc.</w:t>
            </w:r>
          </w:p>
          <w:p w14:paraId="33FE3C52"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Records from offshore fishing fleets, other industry vessels (Marine Mammal Observer data) and marine research vessels</w:t>
            </w:r>
          </w:p>
          <w:p w14:paraId="3B5CD5B4" w14:textId="77777777" w:rsidR="006D56A0" w:rsidRPr="0048006E" w:rsidRDefault="006D56A0" w:rsidP="006D56A0">
            <w:pPr>
              <w:pStyle w:val="Tablebodytext"/>
              <w:numPr>
                <w:ilvl w:val="0"/>
                <w:numId w:val="33"/>
              </w:numPr>
              <w:spacing w:line="240" w:lineRule="auto"/>
              <w:rPr>
                <w:sz w:val="18"/>
                <w:szCs w:val="18"/>
              </w:rPr>
            </w:pPr>
            <w:r w:rsidRPr="0048006E">
              <w:rPr>
                <w:sz w:val="18"/>
                <w:szCs w:val="18"/>
              </w:rPr>
              <w:t>Satellite tagging</w:t>
            </w:r>
          </w:p>
          <w:p w14:paraId="737F31E7" w14:textId="6395ECC8" w:rsidR="006D56A0" w:rsidRPr="0048006E" w:rsidRDefault="006D56A0" w:rsidP="006D56A0">
            <w:pPr>
              <w:pStyle w:val="Tablebodytext"/>
              <w:numPr>
                <w:ilvl w:val="0"/>
                <w:numId w:val="33"/>
              </w:numPr>
              <w:spacing w:line="240" w:lineRule="auto"/>
              <w:rPr>
                <w:sz w:val="18"/>
                <w:szCs w:val="18"/>
              </w:rPr>
            </w:pPr>
            <w:r w:rsidRPr="0048006E">
              <w:rPr>
                <w:sz w:val="18"/>
                <w:szCs w:val="18"/>
              </w:rPr>
              <w:t>High</w:t>
            </w:r>
            <w:r w:rsidR="00517366">
              <w:rPr>
                <w:sz w:val="18"/>
                <w:szCs w:val="18"/>
              </w:rPr>
              <w:t>-r</w:t>
            </w:r>
            <w:r w:rsidRPr="0048006E">
              <w:rPr>
                <w:sz w:val="18"/>
                <w:szCs w:val="18"/>
              </w:rPr>
              <w:t xml:space="preserve">esolution </w:t>
            </w:r>
            <w:r w:rsidR="00517366">
              <w:rPr>
                <w:sz w:val="18"/>
                <w:szCs w:val="18"/>
              </w:rPr>
              <w:t>s</w:t>
            </w:r>
            <w:r w:rsidRPr="0048006E">
              <w:rPr>
                <w:sz w:val="18"/>
                <w:szCs w:val="18"/>
              </w:rPr>
              <w:t>atellite imagery</w:t>
            </w:r>
          </w:p>
        </w:tc>
        <w:tc>
          <w:tcPr>
            <w:tcW w:w="1082" w:type="dxa"/>
            <w:tcBorders>
              <w:top w:val="single" w:sz="4" w:space="0" w:color="00B2A9" w:themeColor="accent1"/>
              <w:left w:val="nil"/>
              <w:bottom w:val="single" w:sz="4" w:space="0" w:color="00B2A9" w:themeColor="accent1"/>
              <w:right w:val="nil"/>
            </w:tcBorders>
          </w:tcPr>
          <w:p w14:paraId="71AA711D"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32C24BAA" w14:textId="77777777" w:rsidR="006D56A0" w:rsidRDefault="006D56A0" w:rsidP="006D56A0">
            <w:pPr>
              <w:pStyle w:val="Tablebodytext"/>
            </w:pPr>
            <w:r>
              <w:rPr>
                <w:rFonts w:ascii="Wingdings" w:eastAsia="Wingdings" w:hAnsi="Wingdings" w:cs="Wingdings"/>
              </w:rPr>
              <w:t>ü</w:t>
            </w:r>
          </w:p>
        </w:tc>
      </w:tr>
      <w:tr w:rsidR="00803A39" w14:paraId="15AAB2FE" w14:textId="77777777" w:rsidTr="00803A39">
        <w:tc>
          <w:tcPr>
            <w:tcW w:w="743" w:type="dxa"/>
            <w:tcBorders>
              <w:top w:val="single" w:sz="4" w:space="0" w:color="00B2A9" w:themeColor="accent1"/>
              <w:left w:val="nil"/>
              <w:bottom w:val="single" w:sz="4" w:space="0" w:color="00B2A9" w:themeColor="accent1"/>
              <w:right w:val="nil"/>
            </w:tcBorders>
          </w:tcPr>
          <w:p w14:paraId="66E0E530" w14:textId="77777777" w:rsidR="006D56A0" w:rsidRPr="00C64688" w:rsidRDefault="006D56A0" w:rsidP="006D56A0">
            <w:pPr>
              <w:pStyle w:val="Tablebodytext"/>
              <w:rPr>
                <w:sz w:val="18"/>
                <w:szCs w:val="18"/>
              </w:rPr>
            </w:pPr>
            <w:r w:rsidRPr="00C64688">
              <w:rPr>
                <w:sz w:val="18"/>
                <w:szCs w:val="18"/>
              </w:rPr>
              <w:t>10.</w:t>
            </w:r>
          </w:p>
        </w:tc>
        <w:tc>
          <w:tcPr>
            <w:tcW w:w="1559" w:type="dxa"/>
            <w:tcBorders>
              <w:top w:val="single" w:sz="4" w:space="0" w:color="00B2A9" w:themeColor="accent1"/>
              <w:left w:val="nil"/>
              <w:bottom w:val="single" w:sz="4" w:space="0" w:color="00B2A9" w:themeColor="accent1"/>
              <w:right w:val="nil"/>
            </w:tcBorders>
          </w:tcPr>
          <w:p w14:paraId="5CC5439E" w14:textId="77777777" w:rsidR="006D56A0" w:rsidRPr="00C64688" w:rsidRDefault="006D56A0" w:rsidP="006D56A0">
            <w:pPr>
              <w:pStyle w:val="Tablebodytext"/>
              <w:rPr>
                <w:sz w:val="18"/>
                <w:szCs w:val="18"/>
              </w:rPr>
            </w:pPr>
            <w:r w:rsidRPr="00C64688">
              <w:rPr>
                <w:sz w:val="18"/>
                <w:szCs w:val="18"/>
              </w:rPr>
              <w:t>Impacts of climate change</w:t>
            </w:r>
          </w:p>
        </w:tc>
        <w:tc>
          <w:tcPr>
            <w:tcW w:w="4253" w:type="dxa"/>
            <w:tcBorders>
              <w:top w:val="single" w:sz="4" w:space="0" w:color="00B2A9" w:themeColor="accent1"/>
              <w:left w:val="nil"/>
              <w:bottom w:val="single" w:sz="4" w:space="0" w:color="00B2A9" w:themeColor="accent1"/>
              <w:right w:val="nil"/>
            </w:tcBorders>
          </w:tcPr>
          <w:p w14:paraId="16BFF4CB" w14:textId="77777777" w:rsidR="006D56A0" w:rsidRPr="00C64688" w:rsidRDefault="006D56A0" w:rsidP="006D56A0">
            <w:pPr>
              <w:pStyle w:val="Tablebodytext"/>
              <w:numPr>
                <w:ilvl w:val="0"/>
                <w:numId w:val="33"/>
              </w:numPr>
              <w:spacing w:line="240" w:lineRule="auto"/>
              <w:rPr>
                <w:sz w:val="18"/>
                <w:szCs w:val="18"/>
              </w:rPr>
            </w:pPr>
            <w:proofErr w:type="gramStart"/>
            <w:r w:rsidRPr="00C64688">
              <w:rPr>
                <w:sz w:val="18"/>
                <w:szCs w:val="18"/>
              </w:rPr>
              <w:t>All of</w:t>
            </w:r>
            <w:proofErr w:type="gramEnd"/>
            <w:r w:rsidRPr="00C64688">
              <w:rPr>
                <w:sz w:val="18"/>
                <w:szCs w:val="18"/>
              </w:rPr>
              <w:t xml:space="preserve"> the above</w:t>
            </w:r>
          </w:p>
          <w:p w14:paraId="5D1ED4E7" w14:textId="77777777" w:rsidR="006D56A0" w:rsidRPr="006112EF" w:rsidRDefault="006D56A0" w:rsidP="006D56A0">
            <w:pPr>
              <w:pStyle w:val="Tablebodytext"/>
              <w:rPr>
                <w:sz w:val="18"/>
                <w:szCs w:val="18"/>
              </w:rPr>
            </w:pPr>
            <w:r w:rsidRPr="00C64688">
              <w:rPr>
                <w:sz w:val="18"/>
                <w:szCs w:val="18"/>
              </w:rPr>
              <w:t>Climate change indicators</w:t>
            </w:r>
            <w:r w:rsidRPr="006112EF">
              <w:rPr>
                <w:sz w:val="18"/>
                <w:szCs w:val="18"/>
              </w:rPr>
              <w:t xml:space="preserve"> (e.g., Sea Surface Temperature, Southern Annular Mode, Southern Oscillation Index and</w:t>
            </w:r>
          </w:p>
          <w:p w14:paraId="02DA94DD" w14:textId="77777777" w:rsidR="006D56A0" w:rsidRPr="00C64688" w:rsidRDefault="006D56A0" w:rsidP="006D56A0">
            <w:pPr>
              <w:pStyle w:val="Tablebodytext"/>
              <w:rPr>
                <w:sz w:val="18"/>
                <w:szCs w:val="18"/>
              </w:rPr>
            </w:pPr>
            <w:r w:rsidRPr="006112EF">
              <w:rPr>
                <w:sz w:val="18"/>
                <w:szCs w:val="18"/>
              </w:rPr>
              <w:t>Indian Ocean Dipole</w:t>
            </w:r>
          </w:p>
        </w:tc>
        <w:tc>
          <w:tcPr>
            <w:tcW w:w="4536" w:type="dxa"/>
            <w:tcBorders>
              <w:top w:val="single" w:sz="4" w:space="0" w:color="00B2A9" w:themeColor="accent1"/>
              <w:left w:val="nil"/>
              <w:bottom w:val="single" w:sz="4" w:space="0" w:color="00B2A9" w:themeColor="accent1"/>
              <w:right w:val="nil"/>
            </w:tcBorders>
          </w:tcPr>
          <w:p w14:paraId="168D87D4"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Models of population and other biological data against climate change variables</w:t>
            </w:r>
          </w:p>
        </w:tc>
        <w:tc>
          <w:tcPr>
            <w:tcW w:w="1082" w:type="dxa"/>
            <w:tcBorders>
              <w:top w:val="single" w:sz="4" w:space="0" w:color="00B2A9" w:themeColor="accent1"/>
              <w:left w:val="nil"/>
              <w:bottom w:val="single" w:sz="4" w:space="0" w:color="00B2A9" w:themeColor="accent1"/>
              <w:right w:val="nil"/>
            </w:tcBorders>
          </w:tcPr>
          <w:p w14:paraId="4EA08391"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7EE44151" w14:textId="77777777" w:rsidR="006D56A0" w:rsidRDefault="006D56A0" w:rsidP="006D56A0">
            <w:pPr>
              <w:pStyle w:val="Tablebodytext"/>
            </w:pPr>
            <w:r>
              <w:rPr>
                <w:rFonts w:ascii="Wingdings" w:eastAsia="Wingdings" w:hAnsi="Wingdings" w:cs="Wingdings"/>
              </w:rPr>
              <w:t>ü</w:t>
            </w:r>
          </w:p>
        </w:tc>
      </w:tr>
      <w:tr w:rsidR="00803A39" w14:paraId="1077A53C" w14:textId="77777777" w:rsidTr="00803A39">
        <w:tc>
          <w:tcPr>
            <w:tcW w:w="743" w:type="dxa"/>
            <w:tcBorders>
              <w:top w:val="single" w:sz="4" w:space="0" w:color="00B2A9" w:themeColor="accent1"/>
              <w:left w:val="nil"/>
              <w:bottom w:val="single" w:sz="4" w:space="0" w:color="00B2A9" w:themeColor="accent1"/>
              <w:right w:val="nil"/>
            </w:tcBorders>
          </w:tcPr>
          <w:p w14:paraId="50A189C6" w14:textId="77777777" w:rsidR="006D56A0" w:rsidRPr="00C64688" w:rsidRDefault="006D56A0" w:rsidP="006D56A0">
            <w:pPr>
              <w:pStyle w:val="Tablebodytext"/>
              <w:rPr>
                <w:sz w:val="18"/>
                <w:szCs w:val="18"/>
              </w:rPr>
            </w:pPr>
            <w:r w:rsidRPr="00C64688">
              <w:rPr>
                <w:sz w:val="18"/>
                <w:szCs w:val="18"/>
              </w:rPr>
              <w:t>11.</w:t>
            </w:r>
          </w:p>
        </w:tc>
        <w:tc>
          <w:tcPr>
            <w:tcW w:w="1559" w:type="dxa"/>
            <w:tcBorders>
              <w:top w:val="single" w:sz="4" w:space="0" w:color="00B2A9" w:themeColor="accent1"/>
              <w:left w:val="nil"/>
              <w:bottom w:val="single" w:sz="4" w:space="0" w:color="00B2A9" w:themeColor="accent1"/>
              <w:right w:val="nil"/>
            </w:tcBorders>
          </w:tcPr>
          <w:p w14:paraId="602F400D" w14:textId="77777777" w:rsidR="006D56A0" w:rsidRPr="00C64688" w:rsidRDefault="006D56A0" w:rsidP="006D56A0">
            <w:pPr>
              <w:pStyle w:val="Tablebodytext"/>
              <w:rPr>
                <w:sz w:val="18"/>
                <w:szCs w:val="18"/>
              </w:rPr>
            </w:pPr>
            <w:r w:rsidRPr="00C64688">
              <w:rPr>
                <w:sz w:val="18"/>
                <w:szCs w:val="18"/>
              </w:rPr>
              <w:t>Identification of high-risk areas, where high level threats overlap with S</w:t>
            </w:r>
            <w:r>
              <w:rPr>
                <w:sz w:val="18"/>
                <w:szCs w:val="18"/>
              </w:rPr>
              <w:t xml:space="preserve">outhern Right Whale </w:t>
            </w:r>
            <w:r w:rsidRPr="00C64688">
              <w:rPr>
                <w:sz w:val="18"/>
                <w:szCs w:val="18"/>
              </w:rPr>
              <w:t>distribution</w:t>
            </w:r>
          </w:p>
        </w:tc>
        <w:tc>
          <w:tcPr>
            <w:tcW w:w="4253" w:type="dxa"/>
            <w:tcBorders>
              <w:top w:val="single" w:sz="4" w:space="0" w:color="00B2A9" w:themeColor="accent1"/>
              <w:left w:val="nil"/>
              <w:bottom w:val="single" w:sz="4" w:space="0" w:color="00B2A9" w:themeColor="accent1"/>
              <w:right w:val="nil"/>
            </w:tcBorders>
          </w:tcPr>
          <w:p w14:paraId="0FB92BBC"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Distribution data (coastal and offshore)</w:t>
            </w:r>
          </w:p>
          <w:p w14:paraId="4DCF8C2F"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Vessel density and movement data</w:t>
            </w:r>
          </w:p>
          <w:p w14:paraId="2E41CC74"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Soundscape data</w:t>
            </w:r>
          </w:p>
          <w:p w14:paraId="3990180C" w14:textId="77777777" w:rsidR="00E04DE8" w:rsidRDefault="006D56A0" w:rsidP="006D56A0">
            <w:pPr>
              <w:pStyle w:val="Tablebodytext"/>
              <w:numPr>
                <w:ilvl w:val="0"/>
                <w:numId w:val="33"/>
              </w:numPr>
              <w:spacing w:line="240" w:lineRule="auto"/>
              <w:rPr>
                <w:sz w:val="18"/>
                <w:szCs w:val="18"/>
              </w:rPr>
            </w:pPr>
            <w:r w:rsidRPr="00C64688">
              <w:rPr>
                <w:sz w:val="18"/>
                <w:szCs w:val="18"/>
              </w:rPr>
              <w:t>Fisheries</w:t>
            </w:r>
          </w:p>
          <w:p w14:paraId="2D4D4EC4" w14:textId="10F22644" w:rsidR="006D56A0" w:rsidRPr="00C64688" w:rsidRDefault="00E04DE8" w:rsidP="006D56A0">
            <w:pPr>
              <w:pStyle w:val="Tablebodytext"/>
              <w:numPr>
                <w:ilvl w:val="0"/>
                <w:numId w:val="33"/>
              </w:numPr>
              <w:spacing w:line="240" w:lineRule="auto"/>
              <w:rPr>
                <w:sz w:val="18"/>
                <w:szCs w:val="18"/>
              </w:rPr>
            </w:pPr>
            <w:r>
              <w:rPr>
                <w:sz w:val="18"/>
                <w:szCs w:val="18"/>
              </w:rPr>
              <w:t xml:space="preserve">Offshore renewable energy, </w:t>
            </w:r>
            <w:proofErr w:type="gramStart"/>
            <w:r>
              <w:rPr>
                <w:sz w:val="18"/>
                <w:szCs w:val="18"/>
              </w:rPr>
              <w:t>oil</w:t>
            </w:r>
            <w:proofErr w:type="gramEnd"/>
            <w:r>
              <w:rPr>
                <w:sz w:val="18"/>
                <w:szCs w:val="18"/>
              </w:rPr>
              <w:t xml:space="preserve"> and gas</w:t>
            </w:r>
            <w:r w:rsidR="007B44D6">
              <w:rPr>
                <w:sz w:val="18"/>
                <w:szCs w:val="18"/>
              </w:rPr>
              <w:t xml:space="preserve"> sightings data</w:t>
            </w:r>
            <w:r w:rsidR="006D56A0" w:rsidRPr="00C64688">
              <w:rPr>
                <w:sz w:val="18"/>
                <w:szCs w:val="18"/>
              </w:rPr>
              <w:t xml:space="preserve"> </w:t>
            </w:r>
          </w:p>
        </w:tc>
        <w:tc>
          <w:tcPr>
            <w:tcW w:w="4536" w:type="dxa"/>
            <w:tcBorders>
              <w:top w:val="single" w:sz="4" w:space="0" w:color="00B2A9" w:themeColor="accent1"/>
              <w:left w:val="nil"/>
              <w:bottom w:val="single" w:sz="4" w:space="0" w:color="00B2A9" w:themeColor="accent1"/>
              <w:right w:val="nil"/>
            </w:tcBorders>
          </w:tcPr>
          <w:p w14:paraId="09D379C4"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As per 2,5 &amp; 8</w:t>
            </w:r>
          </w:p>
        </w:tc>
        <w:tc>
          <w:tcPr>
            <w:tcW w:w="1082" w:type="dxa"/>
            <w:tcBorders>
              <w:top w:val="single" w:sz="4" w:space="0" w:color="00B2A9" w:themeColor="accent1"/>
              <w:left w:val="nil"/>
              <w:bottom w:val="single" w:sz="4" w:space="0" w:color="00B2A9" w:themeColor="accent1"/>
              <w:right w:val="nil"/>
            </w:tcBorders>
          </w:tcPr>
          <w:p w14:paraId="10F30F66"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57A28290" w14:textId="77777777" w:rsidR="006D56A0" w:rsidRDefault="006D56A0" w:rsidP="006D56A0">
            <w:pPr>
              <w:pStyle w:val="Tablebodytext"/>
            </w:pPr>
            <w:r>
              <w:rPr>
                <w:rFonts w:ascii="Wingdings" w:eastAsia="Wingdings" w:hAnsi="Wingdings" w:cs="Wingdings"/>
              </w:rPr>
              <w:t>ü</w:t>
            </w:r>
          </w:p>
        </w:tc>
      </w:tr>
      <w:tr w:rsidR="00803A39" w14:paraId="03C4897B" w14:textId="77777777" w:rsidTr="00803A39">
        <w:tc>
          <w:tcPr>
            <w:tcW w:w="743" w:type="dxa"/>
            <w:tcBorders>
              <w:top w:val="single" w:sz="4" w:space="0" w:color="00B2A9" w:themeColor="accent1"/>
              <w:left w:val="nil"/>
              <w:bottom w:val="single" w:sz="4" w:space="0" w:color="00B2A9" w:themeColor="accent1"/>
              <w:right w:val="nil"/>
            </w:tcBorders>
          </w:tcPr>
          <w:p w14:paraId="590A96E2" w14:textId="77777777" w:rsidR="006D56A0" w:rsidRPr="00C64688" w:rsidRDefault="006D56A0" w:rsidP="006D56A0">
            <w:pPr>
              <w:pStyle w:val="Tablebodytext"/>
              <w:rPr>
                <w:sz w:val="18"/>
                <w:szCs w:val="18"/>
              </w:rPr>
            </w:pPr>
            <w:r w:rsidRPr="00C64688">
              <w:rPr>
                <w:sz w:val="18"/>
                <w:szCs w:val="18"/>
              </w:rPr>
              <w:t xml:space="preserve">12.  </w:t>
            </w:r>
          </w:p>
        </w:tc>
        <w:tc>
          <w:tcPr>
            <w:tcW w:w="1559" w:type="dxa"/>
            <w:tcBorders>
              <w:top w:val="single" w:sz="4" w:space="0" w:color="00B2A9" w:themeColor="accent1"/>
              <w:left w:val="nil"/>
              <w:bottom w:val="single" w:sz="4" w:space="0" w:color="00B2A9" w:themeColor="accent1"/>
              <w:right w:val="nil"/>
            </w:tcBorders>
          </w:tcPr>
          <w:p w14:paraId="064B3CC3" w14:textId="77777777" w:rsidR="006D56A0" w:rsidRPr="00C64688" w:rsidRDefault="006D56A0" w:rsidP="006D56A0">
            <w:pPr>
              <w:pStyle w:val="Tablebodytext"/>
              <w:rPr>
                <w:sz w:val="18"/>
                <w:szCs w:val="18"/>
              </w:rPr>
            </w:pPr>
            <w:r w:rsidRPr="00C64688">
              <w:rPr>
                <w:sz w:val="18"/>
                <w:szCs w:val="18"/>
              </w:rPr>
              <w:t>Cumulative impacts of exposure to stressors</w:t>
            </w:r>
          </w:p>
        </w:tc>
        <w:tc>
          <w:tcPr>
            <w:tcW w:w="4253" w:type="dxa"/>
            <w:tcBorders>
              <w:top w:val="single" w:sz="4" w:space="0" w:color="00B2A9" w:themeColor="accent1"/>
              <w:left w:val="nil"/>
              <w:bottom w:val="single" w:sz="4" w:space="0" w:color="00B2A9" w:themeColor="accent1"/>
              <w:right w:val="nil"/>
            </w:tcBorders>
          </w:tcPr>
          <w:p w14:paraId="0F66C475" w14:textId="77777777" w:rsidR="006D56A0" w:rsidRPr="00C64688" w:rsidRDefault="006D56A0" w:rsidP="006D56A0">
            <w:pPr>
              <w:pStyle w:val="Tablebodytext"/>
              <w:numPr>
                <w:ilvl w:val="0"/>
                <w:numId w:val="33"/>
              </w:numPr>
              <w:spacing w:line="240" w:lineRule="auto"/>
              <w:rPr>
                <w:sz w:val="18"/>
                <w:szCs w:val="18"/>
              </w:rPr>
            </w:pPr>
            <w:proofErr w:type="gramStart"/>
            <w:r w:rsidRPr="00C64688">
              <w:rPr>
                <w:sz w:val="18"/>
                <w:szCs w:val="18"/>
              </w:rPr>
              <w:t>All of</w:t>
            </w:r>
            <w:proofErr w:type="gramEnd"/>
            <w:r w:rsidRPr="00C64688">
              <w:rPr>
                <w:sz w:val="18"/>
                <w:szCs w:val="18"/>
              </w:rPr>
              <w:t xml:space="preserve"> the above</w:t>
            </w:r>
          </w:p>
        </w:tc>
        <w:tc>
          <w:tcPr>
            <w:tcW w:w="4536" w:type="dxa"/>
            <w:tcBorders>
              <w:top w:val="single" w:sz="4" w:space="0" w:color="00B2A9" w:themeColor="accent1"/>
              <w:left w:val="nil"/>
              <w:bottom w:val="single" w:sz="4" w:space="0" w:color="00B2A9" w:themeColor="accent1"/>
              <w:right w:val="nil"/>
            </w:tcBorders>
          </w:tcPr>
          <w:p w14:paraId="748B7825" w14:textId="77777777" w:rsidR="006D56A0" w:rsidRPr="00C64688" w:rsidRDefault="006D56A0" w:rsidP="006D56A0">
            <w:pPr>
              <w:pStyle w:val="Tablebodytext"/>
              <w:numPr>
                <w:ilvl w:val="0"/>
                <w:numId w:val="33"/>
              </w:numPr>
              <w:spacing w:line="240" w:lineRule="auto"/>
              <w:rPr>
                <w:sz w:val="18"/>
                <w:szCs w:val="18"/>
              </w:rPr>
            </w:pPr>
            <w:r w:rsidRPr="00C64688">
              <w:rPr>
                <w:sz w:val="18"/>
                <w:szCs w:val="18"/>
              </w:rPr>
              <w:t>Cumulative impact risk assessments and models</w:t>
            </w:r>
          </w:p>
        </w:tc>
        <w:tc>
          <w:tcPr>
            <w:tcW w:w="1082" w:type="dxa"/>
            <w:tcBorders>
              <w:top w:val="single" w:sz="4" w:space="0" w:color="00B2A9" w:themeColor="accent1"/>
              <w:left w:val="nil"/>
              <w:bottom w:val="single" w:sz="4" w:space="0" w:color="00B2A9" w:themeColor="accent1"/>
              <w:right w:val="nil"/>
            </w:tcBorders>
          </w:tcPr>
          <w:p w14:paraId="258D13C3" w14:textId="77777777" w:rsidR="006D56A0" w:rsidRDefault="006D56A0" w:rsidP="006D56A0">
            <w:pPr>
              <w:pStyle w:val="Tablebodytext"/>
            </w:pPr>
            <w:r>
              <w:rPr>
                <w:rFonts w:ascii="Wingdings" w:eastAsia="Wingdings" w:hAnsi="Wingdings" w:cs="Wingdings"/>
              </w:rPr>
              <w:t>ü</w:t>
            </w:r>
          </w:p>
        </w:tc>
        <w:tc>
          <w:tcPr>
            <w:tcW w:w="1044" w:type="dxa"/>
            <w:tcBorders>
              <w:top w:val="single" w:sz="4" w:space="0" w:color="00B2A9" w:themeColor="accent1"/>
              <w:left w:val="nil"/>
              <w:bottom w:val="single" w:sz="4" w:space="0" w:color="00B2A9" w:themeColor="accent1"/>
              <w:right w:val="nil"/>
            </w:tcBorders>
          </w:tcPr>
          <w:p w14:paraId="303BDE1B" w14:textId="77777777" w:rsidR="006D56A0" w:rsidRDefault="006D56A0" w:rsidP="006D56A0">
            <w:pPr>
              <w:pStyle w:val="Tablebodytext"/>
            </w:pPr>
            <w:r>
              <w:rPr>
                <w:rFonts w:ascii="Wingdings" w:eastAsia="Wingdings" w:hAnsi="Wingdings" w:cs="Wingdings"/>
              </w:rPr>
              <w:t>ü</w:t>
            </w:r>
          </w:p>
        </w:tc>
      </w:tr>
    </w:tbl>
    <w:p w14:paraId="25DAD4BB" w14:textId="77777777" w:rsidR="006D56A0" w:rsidRDefault="006D56A0" w:rsidP="006D56A0">
      <w:pPr>
        <w:sectPr w:rsidR="006D56A0" w:rsidSect="006D56A0">
          <w:pgSz w:w="16840" w:h="11907" w:orient="landscape" w:code="9"/>
          <w:pgMar w:top="1134" w:right="1134" w:bottom="1134" w:left="1134" w:header="709" w:footer="567" w:gutter="0"/>
          <w:cols w:space="708"/>
          <w:formProt w:val="0"/>
          <w:titlePg/>
          <w:docGrid w:linePitch="360"/>
        </w:sectPr>
      </w:pPr>
    </w:p>
    <w:p w14:paraId="784A8FF6" w14:textId="129BF122" w:rsidR="006D56A0" w:rsidRPr="00CD0200" w:rsidRDefault="006D56A0" w:rsidP="006D56A0">
      <w:pPr>
        <w:pStyle w:val="Caption-Table"/>
      </w:pPr>
      <w:bookmarkStart w:id="82" w:name="_Toc126590230"/>
      <w:bookmarkStart w:id="83" w:name="_Toc138068794"/>
      <w:bookmarkEnd w:id="81"/>
      <w:r w:rsidRPr="00BF1563">
        <w:lastRenderedPageBreak/>
        <w:t xml:space="preserve">Table </w:t>
      </w:r>
      <w:r>
        <w:t>2</w:t>
      </w:r>
      <w:r w:rsidRPr="00BF1563">
        <w:t xml:space="preserve">. List of </w:t>
      </w:r>
      <w:r>
        <w:t>methods</w:t>
      </w:r>
      <w:r w:rsidRPr="00BF1563">
        <w:t xml:space="preserve"> to address key knowledge gaps</w:t>
      </w:r>
      <w:r>
        <w:t>.</w:t>
      </w:r>
      <w:bookmarkEnd w:id="82"/>
      <w:bookmarkEnd w:id="83"/>
      <w:r w:rsidRPr="00CD0200">
        <w:t xml:space="preserve"> </w:t>
      </w:r>
    </w:p>
    <w:tbl>
      <w:tblPr>
        <w:tblStyle w:val="DELWPTable"/>
        <w:tblW w:w="9747" w:type="dxa"/>
        <w:tblLook w:val="01E0" w:firstRow="1" w:lastRow="1" w:firstColumn="1" w:lastColumn="1" w:noHBand="0" w:noVBand="0"/>
      </w:tblPr>
      <w:tblGrid>
        <w:gridCol w:w="439"/>
        <w:gridCol w:w="2497"/>
        <w:gridCol w:w="815"/>
        <w:gridCol w:w="201"/>
        <w:gridCol w:w="1032"/>
        <w:gridCol w:w="375"/>
        <w:gridCol w:w="63"/>
        <w:gridCol w:w="329"/>
        <w:gridCol w:w="53"/>
        <w:gridCol w:w="341"/>
        <w:gridCol w:w="42"/>
        <w:gridCol w:w="336"/>
        <w:gridCol w:w="47"/>
        <w:gridCol w:w="332"/>
        <w:gridCol w:w="51"/>
        <w:gridCol w:w="329"/>
        <w:gridCol w:w="54"/>
        <w:gridCol w:w="325"/>
        <w:gridCol w:w="58"/>
        <w:gridCol w:w="320"/>
        <w:gridCol w:w="63"/>
        <w:gridCol w:w="317"/>
        <w:gridCol w:w="66"/>
        <w:gridCol w:w="377"/>
        <w:gridCol w:w="19"/>
        <w:gridCol w:w="427"/>
        <w:gridCol w:w="439"/>
      </w:tblGrid>
      <w:tr w:rsidR="006D56A0" w14:paraId="2D5A948F" w14:textId="77777777" w:rsidTr="3E07C4E5">
        <w:trPr>
          <w:cnfStyle w:val="100000000000" w:firstRow="1" w:lastRow="0" w:firstColumn="0" w:lastColumn="0" w:oddVBand="0" w:evenVBand="0" w:oddHBand="0" w:evenHBand="0" w:firstRowFirstColumn="0" w:firstRowLastColumn="0" w:lastRowFirstColumn="0" w:lastRowLastColumn="0"/>
          <w:trHeight w:val="323"/>
        </w:trPr>
        <w:tc>
          <w:tcPr>
            <w:tcW w:w="345" w:type="dxa"/>
            <w:tcBorders>
              <w:right w:val="single" w:sz="4" w:space="0" w:color="00B2A9" w:themeColor="accent1"/>
            </w:tcBorders>
          </w:tcPr>
          <w:p w14:paraId="0E1D918D" w14:textId="77777777" w:rsidR="006D56A0" w:rsidRDefault="006D56A0" w:rsidP="006D56A0">
            <w:pPr>
              <w:pStyle w:val="Tableheadingtext"/>
            </w:pPr>
          </w:p>
        </w:tc>
        <w:tc>
          <w:tcPr>
            <w:tcW w:w="2562" w:type="dxa"/>
            <w:vMerge w:val="restart"/>
            <w:tcBorders>
              <w:right w:val="single" w:sz="4" w:space="0" w:color="00B2A9" w:themeColor="accent1"/>
            </w:tcBorders>
          </w:tcPr>
          <w:p w14:paraId="1F6586B9" w14:textId="77777777" w:rsidR="006D56A0" w:rsidRDefault="006D56A0" w:rsidP="006D56A0">
            <w:pPr>
              <w:pStyle w:val="Tableheadingtext"/>
            </w:pPr>
            <w:r>
              <w:t>Potential Method</w:t>
            </w:r>
          </w:p>
        </w:tc>
        <w:tc>
          <w:tcPr>
            <w:tcW w:w="2076" w:type="dxa"/>
            <w:gridSpan w:val="3"/>
            <w:tcBorders>
              <w:right w:val="single" w:sz="4" w:space="0" w:color="00B2A9" w:themeColor="accent1"/>
            </w:tcBorders>
          </w:tcPr>
          <w:p w14:paraId="14EE190A" w14:textId="77777777" w:rsidR="006D56A0" w:rsidRDefault="006D56A0" w:rsidP="006D56A0">
            <w:pPr>
              <w:pStyle w:val="Tableheadingtext"/>
              <w:jc w:val="center"/>
            </w:pPr>
            <w:r>
              <w:t>Tested</w:t>
            </w:r>
          </w:p>
        </w:tc>
        <w:tc>
          <w:tcPr>
            <w:tcW w:w="4325" w:type="dxa"/>
            <w:gridSpan w:val="21"/>
            <w:tcBorders>
              <w:top w:val="single" w:sz="4" w:space="0" w:color="00B2A9" w:themeColor="accent1"/>
              <w:left w:val="single" w:sz="4" w:space="0" w:color="00B2A9" w:themeColor="accent1"/>
              <w:bottom w:val="single" w:sz="4" w:space="0" w:color="00B2A9" w:themeColor="accent1"/>
              <w:right w:val="single" w:sz="4" w:space="0" w:color="00B2A9" w:themeColor="accent1"/>
            </w:tcBorders>
          </w:tcPr>
          <w:p w14:paraId="0D434018" w14:textId="77777777" w:rsidR="006D56A0" w:rsidRDefault="006D56A0" w:rsidP="006D56A0">
            <w:pPr>
              <w:pStyle w:val="Tableheadingtext"/>
            </w:pPr>
            <w:r>
              <w:t>Knowledge Gap (as per Table 1)</w:t>
            </w:r>
          </w:p>
        </w:tc>
        <w:tc>
          <w:tcPr>
            <w:tcW w:w="439" w:type="dxa"/>
            <w:tcBorders>
              <w:top w:val="single" w:sz="4" w:space="0" w:color="00B2A9" w:themeColor="accent1"/>
              <w:left w:val="single" w:sz="4" w:space="0" w:color="00B2A9" w:themeColor="accent1"/>
              <w:bottom w:val="single" w:sz="4" w:space="0" w:color="00B2A9" w:themeColor="accent1"/>
              <w:right w:val="single" w:sz="4" w:space="0" w:color="00B2A9" w:themeColor="accent1"/>
            </w:tcBorders>
          </w:tcPr>
          <w:p w14:paraId="67FE99AE" w14:textId="77777777" w:rsidR="006D56A0" w:rsidRDefault="006D56A0" w:rsidP="006D56A0">
            <w:pPr>
              <w:pStyle w:val="Tableheadingtext"/>
            </w:pPr>
          </w:p>
        </w:tc>
      </w:tr>
      <w:tr w:rsidR="00754E7E" w14:paraId="3FB5B855" w14:textId="77777777" w:rsidTr="3E07C4E5">
        <w:trPr>
          <w:trHeight w:val="322"/>
        </w:trPr>
        <w:tc>
          <w:tcPr>
            <w:tcW w:w="345" w:type="dxa"/>
            <w:tcBorders>
              <w:right w:val="single" w:sz="4" w:space="0" w:color="00B2A9" w:themeColor="accent1"/>
            </w:tcBorders>
          </w:tcPr>
          <w:p w14:paraId="0701FE74" w14:textId="77777777" w:rsidR="006D56A0" w:rsidRDefault="006D56A0" w:rsidP="006D56A0">
            <w:pPr>
              <w:pStyle w:val="Tableheadingtext"/>
            </w:pPr>
          </w:p>
        </w:tc>
        <w:tc>
          <w:tcPr>
            <w:tcW w:w="2562" w:type="dxa"/>
            <w:vMerge/>
          </w:tcPr>
          <w:p w14:paraId="728B6D12" w14:textId="77777777" w:rsidR="006D56A0" w:rsidRDefault="006D56A0" w:rsidP="006D56A0">
            <w:pPr>
              <w:pStyle w:val="Tableheadingtext"/>
            </w:pPr>
          </w:p>
        </w:tc>
        <w:tc>
          <w:tcPr>
            <w:tcW w:w="832" w:type="dxa"/>
            <w:tcBorders>
              <w:right w:val="single" w:sz="4" w:space="0" w:color="00B2A9" w:themeColor="accent1"/>
            </w:tcBorders>
            <w:shd w:val="clear" w:color="auto" w:fill="00B2A9" w:themeFill="accent1"/>
          </w:tcPr>
          <w:p w14:paraId="69E44FEF" w14:textId="77777777" w:rsidR="006D56A0" w:rsidRDefault="006D56A0" w:rsidP="006D56A0">
            <w:pPr>
              <w:pStyle w:val="Tableheadingtext"/>
            </w:pPr>
            <w:r>
              <w:t>Vic</w:t>
            </w:r>
          </w:p>
        </w:tc>
        <w:tc>
          <w:tcPr>
            <w:tcW w:w="1244" w:type="dxa"/>
            <w:gridSpan w:val="2"/>
            <w:tcBorders>
              <w:right w:val="single" w:sz="4" w:space="0" w:color="00B2A9" w:themeColor="accent1"/>
            </w:tcBorders>
            <w:shd w:val="clear" w:color="auto" w:fill="00B2A9" w:themeFill="accent1"/>
          </w:tcPr>
          <w:p w14:paraId="76DB8286" w14:textId="77777777" w:rsidR="006D56A0" w:rsidRDefault="006D56A0" w:rsidP="006D56A0">
            <w:pPr>
              <w:pStyle w:val="Tableheadingtext"/>
            </w:pPr>
            <w:r>
              <w:t>Australia</w:t>
            </w:r>
          </w:p>
        </w:tc>
        <w:tc>
          <w:tcPr>
            <w:tcW w:w="375" w:type="dxa"/>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5E2B54CD" w14:textId="77777777" w:rsidR="006D56A0" w:rsidRDefault="006D56A0" w:rsidP="006D56A0">
            <w:pPr>
              <w:pStyle w:val="Tableheadingtext"/>
            </w:pPr>
            <w:r>
              <w:t>1</w:t>
            </w:r>
          </w:p>
        </w:tc>
        <w:tc>
          <w:tcPr>
            <w:tcW w:w="393"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3F611BB5" w14:textId="77777777" w:rsidR="006D56A0" w:rsidRDefault="006D56A0" w:rsidP="006D56A0">
            <w:pPr>
              <w:pStyle w:val="Tableheadingtext"/>
            </w:pPr>
            <w:r>
              <w:t>2</w:t>
            </w:r>
          </w:p>
        </w:tc>
        <w:tc>
          <w:tcPr>
            <w:tcW w:w="394"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0B70C36D" w14:textId="77777777" w:rsidR="006D56A0" w:rsidRDefault="006D56A0" w:rsidP="006D56A0">
            <w:pPr>
              <w:pStyle w:val="Tableheadingtext"/>
            </w:pPr>
            <w:r>
              <w:t>3</w:t>
            </w:r>
          </w:p>
        </w:tc>
        <w:tc>
          <w:tcPr>
            <w:tcW w:w="378"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0005E9D1" w14:textId="77777777" w:rsidR="006D56A0" w:rsidRDefault="006D56A0" w:rsidP="006D56A0">
            <w:pPr>
              <w:pStyle w:val="Tableheadingtext"/>
            </w:pPr>
            <w:r>
              <w:t>4</w:t>
            </w:r>
          </w:p>
        </w:tc>
        <w:tc>
          <w:tcPr>
            <w:tcW w:w="379"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7DE7B9C2" w14:textId="77777777" w:rsidR="006D56A0" w:rsidRDefault="006D56A0" w:rsidP="006D56A0">
            <w:pPr>
              <w:pStyle w:val="Tableheadingtext"/>
            </w:pPr>
            <w:r>
              <w:t>5</w:t>
            </w:r>
          </w:p>
        </w:tc>
        <w:tc>
          <w:tcPr>
            <w:tcW w:w="380"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3DCE4894" w14:textId="77777777" w:rsidR="006D56A0" w:rsidRDefault="006D56A0" w:rsidP="006D56A0">
            <w:pPr>
              <w:pStyle w:val="Tableheadingtext"/>
            </w:pPr>
            <w:r>
              <w:t>6</w:t>
            </w:r>
          </w:p>
        </w:tc>
        <w:tc>
          <w:tcPr>
            <w:tcW w:w="379"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2DC33C32" w14:textId="77777777" w:rsidR="006D56A0" w:rsidRDefault="006D56A0" w:rsidP="006D56A0">
            <w:pPr>
              <w:pStyle w:val="Tableheadingtext"/>
            </w:pPr>
            <w:r>
              <w:t>7</w:t>
            </w:r>
          </w:p>
        </w:tc>
        <w:tc>
          <w:tcPr>
            <w:tcW w:w="378"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35E90941" w14:textId="77777777" w:rsidR="006D56A0" w:rsidRDefault="006D56A0" w:rsidP="006D56A0">
            <w:pPr>
              <w:pStyle w:val="Tableheadingtext"/>
            </w:pPr>
            <w:r>
              <w:t>8</w:t>
            </w:r>
          </w:p>
        </w:tc>
        <w:tc>
          <w:tcPr>
            <w:tcW w:w="380"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4814DA34" w14:textId="77777777" w:rsidR="006D56A0" w:rsidRDefault="006D56A0" w:rsidP="006D56A0">
            <w:pPr>
              <w:pStyle w:val="Tableheadingtext"/>
            </w:pPr>
            <w:r>
              <w:t>9</w:t>
            </w:r>
          </w:p>
        </w:tc>
        <w:tc>
          <w:tcPr>
            <w:tcW w:w="443"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6303E3B1" w14:textId="77777777" w:rsidR="006D56A0" w:rsidRDefault="006D56A0" w:rsidP="006D56A0">
            <w:pPr>
              <w:pStyle w:val="Tableheadingtext"/>
            </w:pPr>
            <w:r>
              <w:t>10</w:t>
            </w:r>
          </w:p>
        </w:tc>
        <w:tc>
          <w:tcPr>
            <w:tcW w:w="446" w:type="dxa"/>
            <w:gridSpan w:val="2"/>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2742DF3C" w14:textId="77777777" w:rsidR="006D56A0" w:rsidRDefault="006D56A0" w:rsidP="006D56A0">
            <w:pPr>
              <w:pStyle w:val="Tableheadingtext"/>
            </w:pPr>
            <w:r>
              <w:t>11</w:t>
            </w:r>
          </w:p>
        </w:tc>
        <w:tc>
          <w:tcPr>
            <w:tcW w:w="439" w:type="dxa"/>
            <w:tcBorders>
              <w:top w:val="single" w:sz="4" w:space="0" w:color="00B2A9" w:themeColor="accent1"/>
              <w:left w:val="single" w:sz="4" w:space="0" w:color="00B2A9" w:themeColor="accent1"/>
              <w:bottom w:val="single" w:sz="4" w:space="0" w:color="00B2A9" w:themeColor="accent1"/>
              <w:right w:val="single" w:sz="4" w:space="0" w:color="00B2A9" w:themeColor="accent1"/>
            </w:tcBorders>
            <w:shd w:val="clear" w:color="auto" w:fill="00B2A9" w:themeFill="accent1"/>
          </w:tcPr>
          <w:p w14:paraId="4B7AC3C8" w14:textId="77777777" w:rsidR="006D56A0" w:rsidRDefault="006D56A0" w:rsidP="006D56A0">
            <w:pPr>
              <w:pStyle w:val="Tableheadingtext"/>
            </w:pPr>
            <w:r>
              <w:t>12</w:t>
            </w:r>
          </w:p>
        </w:tc>
      </w:tr>
      <w:tr w:rsidR="006D56A0" w14:paraId="790CB849" w14:textId="77777777" w:rsidTr="3E07C4E5">
        <w:trPr>
          <w:trHeight w:val="338"/>
        </w:trPr>
        <w:tc>
          <w:tcPr>
            <w:tcW w:w="345" w:type="dxa"/>
            <w:tcBorders>
              <w:top w:val="single" w:sz="4" w:space="0" w:color="00B2A9" w:themeColor="accent1"/>
              <w:left w:val="nil"/>
              <w:bottom w:val="single" w:sz="4" w:space="0" w:color="00B2A9" w:themeColor="accent1"/>
              <w:right w:val="nil"/>
            </w:tcBorders>
          </w:tcPr>
          <w:p w14:paraId="396D6534" w14:textId="77777777" w:rsidR="006D56A0" w:rsidRDefault="006D56A0" w:rsidP="006D56A0">
            <w:pPr>
              <w:pStyle w:val="Tablebodytext"/>
            </w:pPr>
            <w:r>
              <w:t>1.</w:t>
            </w:r>
          </w:p>
        </w:tc>
        <w:tc>
          <w:tcPr>
            <w:tcW w:w="2562" w:type="dxa"/>
            <w:tcBorders>
              <w:top w:val="single" w:sz="4" w:space="0" w:color="00B2A9" w:themeColor="accent1"/>
              <w:left w:val="nil"/>
              <w:bottom w:val="single" w:sz="4" w:space="0" w:color="00B2A9" w:themeColor="accent1"/>
              <w:right w:val="nil"/>
            </w:tcBorders>
          </w:tcPr>
          <w:p w14:paraId="34D04AF1" w14:textId="77777777" w:rsidR="006D56A0" w:rsidRDefault="006D56A0" w:rsidP="006D56A0">
            <w:pPr>
              <w:pStyle w:val="Tablebodytext"/>
            </w:pPr>
            <w:r>
              <w:t>Systematic fixed-wing aircraft surveys</w:t>
            </w:r>
          </w:p>
        </w:tc>
        <w:tc>
          <w:tcPr>
            <w:tcW w:w="1038" w:type="dxa"/>
            <w:gridSpan w:val="2"/>
            <w:tcBorders>
              <w:top w:val="single" w:sz="4" w:space="0" w:color="00B2A9" w:themeColor="accent1"/>
              <w:left w:val="nil"/>
              <w:right w:val="nil"/>
            </w:tcBorders>
          </w:tcPr>
          <w:p w14:paraId="35D7CB3B" w14:textId="77777777" w:rsidR="006D56A0" w:rsidRDefault="006D56A0" w:rsidP="006D56A0">
            <w:pPr>
              <w:pStyle w:val="Tablebodytext"/>
            </w:pPr>
            <w:r>
              <w:rPr>
                <w:rFonts w:ascii="Wingdings" w:eastAsia="Wingdings" w:hAnsi="Wingdings" w:cs="Wingdings"/>
              </w:rPr>
              <w:t>ü</w:t>
            </w:r>
          </w:p>
        </w:tc>
        <w:tc>
          <w:tcPr>
            <w:tcW w:w="1038" w:type="dxa"/>
            <w:tcBorders>
              <w:top w:val="single" w:sz="4" w:space="0" w:color="00B2A9" w:themeColor="accent1"/>
              <w:left w:val="nil"/>
              <w:right w:val="nil"/>
            </w:tcBorders>
          </w:tcPr>
          <w:p w14:paraId="329C5B72" w14:textId="77777777" w:rsidR="006D56A0" w:rsidRDefault="006D56A0" w:rsidP="006D56A0">
            <w:pPr>
              <w:pStyle w:val="Tablebodytext"/>
            </w:pPr>
            <w:r>
              <w:rPr>
                <w:rFonts w:ascii="Wingdings" w:eastAsia="Wingdings" w:hAnsi="Wingdings" w:cs="Wingdings"/>
              </w:rPr>
              <w:t>ü</w:t>
            </w:r>
          </w:p>
        </w:tc>
        <w:tc>
          <w:tcPr>
            <w:tcW w:w="438" w:type="dxa"/>
            <w:gridSpan w:val="2"/>
            <w:tcBorders>
              <w:top w:val="single" w:sz="4" w:space="0" w:color="00B2A9" w:themeColor="accent1"/>
              <w:left w:val="nil"/>
              <w:right w:val="nil"/>
            </w:tcBorders>
          </w:tcPr>
          <w:p w14:paraId="336CE30E"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734F643A"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47C50499"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6C4E416A"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11306590"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08B50814" w14:textId="77777777" w:rsidR="006D56A0" w:rsidRDefault="006D56A0" w:rsidP="006D56A0">
            <w:pPr>
              <w:pStyle w:val="Tablebodytext"/>
            </w:pPr>
          </w:p>
        </w:tc>
        <w:tc>
          <w:tcPr>
            <w:tcW w:w="383" w:type="dxa"/>
            <w:gridSpan w:val="2"/>
            <w:tcBorders>
              <w:top w:val="single" w:sz="4" w:space="0" w:color="00B2A9" w:themeColor="accent1"/>
              <w:left w:val="nil"/>
              <w:right w:val="nil"/>
            </w:tcBorders>
          </w:tcPr>
          <w:p w14:paraId="240394AD" w14:textId="77777777" w:rsidR="006D56A0" w:rsidRDefault="006D56A0" w:rsidP="006D56A0">
            <w:pPr>
              <w:pStyle w:val="Tablebodytext"/>
            </w:pPr>
            <w:r>
              <w:rPr>
                <w:rFonts w:ascii="Wingdings" w:eastAsia="Wingdings" w:hAnsi="Wingdings" w:cs="Wingdings"/>
              </w:rPr>
              <w:t>ü</w:t>
            </w:r>
          </w:p>
        </w:tc>
        <w:tc>
          <w:tcPr>
            <w:tcW w:w="383" w:type="dxa"/>
            <w:gridSpan w:val="2"/>
            <w:tcBorders>
              <w:top w:val="single" w:sz="4" w:space="0" w:color="00B2A9" w:themeColor="accent1"/>
              <w:left w:val="nil"/>
              <w:right w:val="nil"/>
            </w:tcBorders>
          </w:tcPr>
          <w:p w14:paraId="386B672C" w14:textId="77777777" w:rsidR="006D56A0" w:rsidRDefault="006D56A0" w:rsidP="006D56A0">
            <w:pPr>
              <w:pStyle w:val="Tablebodytext"/>
            </w:pPr>
          </w:p>
        </w:tc>
        <w:tc>
          <w:tcPr>
            <w:tcW w:w="383" w:type="dxa"/>
            <w:gridSpan w:val="2"/>
            <w:tcBorders>
              <w:top w:val="single" w:sz="4" w:space="0" w:color="00B2A9" w:themeColor="accent1"/>
              <w:left w:val="nil"/>
              <w:right w:val="nil"/>
            </w:tcBorders>
          </w:tcPr>
          <w:p w14:paraId="0B61D0EA" w14:textId="77777777" w:rsidR="006D56A0" w:rsidRDefault="006D56A0" w:rsidP="006D56A0">
            <w:pPr>
              <w:pStyle w:val="Tablebodytext"/>
            </w:pPr>
            <w:r>
              <w:rPr>
                <w:rFonts w:ascii="Wingdings" w:eastAsia="Wingdings" w:hAnsi="Wingdings" w:cs="Wingdings"/>
              </w:rPr>
              <w:t>ü</w:t>
            </w:r>
          </w:p>
        </w:tc>
        <w:tc>
          <w:tcPr>
            <w:tcW w:w="396" w:type="dxa"/>
            <w:gridSpan w:val="2"/>
            <w:tcBorders>
              <w:top w:val="single" w:sz="4" w:space="0" w:color="00B2A9" w:themeColor="accent1"/>
              <w:left w:val="nil"/>
              <w:right w:val="nil"/>
            </w:tcBorders>
          </w:tcPr>
          <w:p w14:paraId="429850E3" w14:textId="77777777" w:rsidR="006D56A0" w:rsidRDefault="006D56A0" w:rsidP="006D56A0">
            <w:pPr>
              <w:pStyle w:val="Tablebodytext"/>
            </w:pPr>
            <w:r>
              <w:rPr>
                <w:rFonts w:ascii="Wingdings" w:eastAsia="Wingdings" w:hAnsi="Wingdings" w:cs="Wingdings"/>
              </w:rPr>
              <w:t>ü</w:t>
            </w:r>
          </w:p>
        </w:tc>
        <w:tc>
          <w:tcPr>
            <w:tcW w:w="427" w:type="dxa"/>
            <w:tcBorders>
              <w:top w:val="single" w:sz="4" w:space="0" w:color="00B2A9" w:themeColor="accent1"/>
              <w:left w:val="nil"/>
              <w:right w:val="nil"/>
            </w:tcBorders>
          </w:tcPr>
          <w:p w14:paraId="6863F0ED" w14:textId="77777777" w:rsidR="006D56A0" w:rsidRDefault="006D56A0" w:rsidP="006D56A0">
            <w:pPr>
              <w:pStyle w:val="Tablebodytext"/>
            </w:pPr>
            <w:r>
              <w:rPr>
                <w:rFonts w:ascii="Wingdings" w:eastAsia="Wingdings" w:hAnsi="Wingdings" w:cs="Wingdings"/>
              </w:rPr>
              <w:t>ü</w:t>
            </w:r>
          </w:p>
        </w:tc>
        <w:tc>
          <w:tcPr>
            <w:tcW w:w="439" w:type="dxa"/>
            <w:tcBorders>
              <w:top w:val="single" w:sz="4" w:space="0" w:color="00B2A9" w:themeColor="accent1"/>
              <w:left w:val="nil"/>
              <w:right w:val="nil"/>
            </w:tcBorders>
          </w:tcPr>
          <w:p w14:paraId="5D1E937B" w14:textId="77777777" w:rsidR="006D56A0" w:rsidRDefault="006D56A0" w:rsidP="006D56A0">
            <w:pPr>
              <w:pStyle w:val="Tablebodytext"/>
            </w:pPr>
            <w:r>
              <w:rPr>
                <w:rFonts w:ascii="Wingdings" w:eastAsia="Wingdings" w:hAnsi="Wingdings" w:cs="Wingdings"/>
              </w:rPr>
              <w:t>ü</w:t>
            </w:r>
          </w:p>
        </w:tc>
      </w:tr>
      <w:tr w:rsidR="006D56A0" w14:paraId="61D140B7" w14:textId="77777777" w:rsidTr="3E07C4E5">
        <w:tblPrEx>
          <w:tblLook w:val="04A0" w:firstRow="1" w:lastRow="0" w:firstColumn="1" w:lastColumn="0" w:noHBand="0" w:noVBand="1"/>
        </w:tblPrEx>
        <w:trPr>
          <w:trHeight w:val="338"/>
        </w:trPr>
        <w:tc>
          <w:tcPr>
            <w:tcW w:w="345" w:type="dxa"/>
          </w:tcPr>
          <w:p w14:paraId="7806CA38" w14:textId="77777777" w:rsidR="006D56A0" w:rsidRDefault="006D56A0" w:rsidP="006D56A0">
            <w:pPr>
              <w:pStyle w:val="Tablebodytext"/>
            </w:pPr>
            <w:bookmarkStart w:id="84" w:name="_Hlk110458879"/>
            <w:r>
              <w:t>2.</w:t>
            </w:r>
          </w:p>
        </w:tc>
        <w:bookmarkEnd w:id="84"/>
        <w:tc>
          <w:tcPr>
            <w:tcW w:w="2562" w:type="dxa"/>
          </w:tcPr>
          <w:p w14:paraId="3788B05E" w14:textId="77777777" w:rsidR="006D56A0" w:rsidRDefault="006D56A0" w:rsidP="006D56A0">
            <w:pPr>
              <w:pStyle w:val="Tablebodytext"/>
            </w:pPr>
            <w:r>
              <w:t>Citizen science sightings and images</w:t>
            </w:r>
          </w:p>
        </w:tc>
        <w:tc>
          <w:tcPr>
            <w:tcW w:w="1038" w:type="dxa"/>
            <w:gridSpan w:val="2"/>
          </w:tcPr>
          <w:p w14:paraId="11E2E0E4" w14:textId="77777777" w:rsidR="006D56A0" w:rsidRDefault="006D56A0" w:rsidP="006D56A0">
            <w:pPr>
              <w:pStyle w:val="Tablebodytext"/>
            </w:pPr>
            <w:r>
              <w:rPr>
                <w:rFonts w:ascii="Wingdings" w:eastAsia="Wingdings" w:hAnsi="Wingdings" w:cs="Wingdings"/>
              </w:rPr>
              <w:t>ü</w:t>
            </w:r>
          </w:p>
        </w:tc>
        <w:tc>
          <w:tcPr>
            <w:tcW w:w="1038" w:type="dxa"/>
          </w:tcPr>
          <w:p w14:paraId="47DA3D08" w14:textId="77777777" w:rsidR="006D56A0" w:rsidRDefault="006D56A0" w:rsidP="006D56A0">
            <w:pPr>
              <w:pStyle w:val="Tablebodytext"/>
            </w:pPr>
            <w:r>
              <w:rPr>
                <w:rFonts w:ascii="Wingdings" w:eastAsia="Wingdings" w:hAnsi="Wingdings" w:cs="Wingdings"/>
              </w:rPr>
              <w:t>ü</w:t>
            </w:r>
          </w:p>
        </w:tc>
        <w:tc>
          <w:tcPr>
            <w:tcW w:w="438" w:type="dxa"/>
            <w:gridSpan w:val="2"/>
          </w:tcPr>
          <w:p w14:paraId="1A642A35" w14:textId="77777777" w:rsidR="006D56A0" w:rsidRDefault="006D56A0" w:rsidP="006D56A0">
            <w:pPr>
              <w:pStyle w:val="Tablebodytext"/>
            </w:pPr>
            <w:r>
              <w:rPr>
                <w:rFonts w:ascii="Wingdings" w:eastAsia="Wingdings" w:hAnsi="Wingdings" w:cs="Wingdings"/>
              </w:rPr>
              <w:t>ü</w:t>
            </w:r>
          </w:p>
        </w:tc>
        <w:tc>
          <w:tcPr>
            <w:tcW w:w="383" w:type="dxa"/>
            <w:gridSpan w:val="2"/>
          </w:tcPr>
          <w:p w14:paraId="0FB405FA" w14:textId="77777777" w:rsidR="006D56A0" w:rsidRDefault="006D56A0" w:rsidP="006D56A0">
            <w:pPr>
              <w:pStyle w:val="Tablebodytext"/>
            </w:pPr>
            <w:r>
              <w:rPr>
                <w:rFonts w:ascii="Wingdings" w:eastAsia="Wingdings" w:hAnsi="Wingdings" w:cs="Wingdings"/>
              </w:rPr>
              <w:t>ü</w:t>
            </w:r>
          </w:p>
        </w:tc>
        <w:tc>
          <w:tcPr>
            <w:tcW w:w="383" w:type="dxa"/>
            <w:gridSpan w:val="2"/>
          </w:tcPr>
          <w:p w14:paraId="08560FAE" w14:textId="77777777" w:rsidR="006D56A0" w:rsidRDefault="006D56A0" w:rsidP="006D56A0">
            <w:pPr>
              <w:pStyle w:val="Tablebodytext"/>
            </w:pPr>
            <w:r>
              <w:rPr>
                <w:rFonts w:ascii="Wingdings" w:eastAsia="Wingdings" w:hAnsi="Wingdings" w:cs="Wingdings"/>
              </w:rPr>
              <w:t>ü</w:t>
            </w:r>
          </w:p>
        </w:tc>
        <w:tc>
          <w:tcPr>
            <w:tcW w:w="383" w:type="dxa"/>
            <w:gridSpan w:val="2"/>
          </w:tcPr>
          <w:p w14:paraId="68A4411A" w14:textId="77777777" w:rsidR="006D56A0" w:rsidRDefault="006D56A0" w:rsidP="006D56A0">
            <w:pPr>
              <w:pStyle w:val="Tablebodytext"/>
            </w:pPr>
            <w:r>
              <w:rPr>
                <w:rFonts w:ascii="Wingdings" w:eastAsia="Wingdings" w:hAnsi="Wingdings" w:cs="Wingdings"/>
              </w:rPr>
              <w:t>ü</w:t>
            </w:r>
          </w:p>
        </w:tc>
        <w:tc>
          <w:tcPr>
            <w:tcW w:w="383" w:type="dxa"/>
            <w:gridSpan w:val="2"/>
          </w:tcPr>
          <w:p w14:paraId="006279CF" w14:textId="77777777" w:rsidR="006D56A0" w:rsidRDefault="006D56A0" w:rsidP="006D56A0">
            <w:pPr>
              <w:pStyle w:val="Tablebodytext"/>
            </w:pPr>
          </w:p>
        </w:tc>
        <w:tc>
          <w:tcPr>
            <w:tcW w:w="383" w:type="dxa"/>
            <w:gridSpan w:val="2"/>
          </w:tcPr>
          <w:p w14:paraId="5CE7BB3C" w14:textId="77777777" w:rsidR="006D56A0" w:rsidRDefault="006D56A0" w:rsidP="006D56A0">
            <w:pPr>
              <w:pStyle w:val="Tablebodytext"/>
            </w:pPr>
          </w:p>
        </w:tc>
        <w:tc>
          <w:tcPr>
            <w:tcW w:w="383" w:type="dxa"/>
            <w:gridSpan w:val="2"/>
          </w:tcPr>
          <w:p w14:paraId="4106E01D" w14:textId="77777777" w:rsidR="006D56A0" w:rsidRDefault="006D56A0" w:rsidP="006D56A0">
            <w:pPr>
              <w:pStyle w:val="Tablebodytext"/>
            </w:pPr>
            <w:r>
              <w:rPr>
                <w:rFonts w:ascii="Wingdings" w:eastAsia="Wingdings" w:hAnsi="Wingdings" w:cs="Wingdings"/>
              </w:rPr>
              <w:t>ü</w:t>
            </w:r>
          </w:p>
        </w:tc>
        <w:tc>
          <w:tcPr>
            <w:tcW w:w="383" w:type="dxa"/>
            <w:gridSpan w:val="2"/>
          </w:tcPr>
          <w:p w14:paraId="3FD08F4D" w14:textId="77777777" w:rsidR="006D56A0" w:rsidRDefault="006D56A0" w:rsidP="006D56A0">
            <w:pPr>
              <w:pStyle w:val="Tablebodytext"/>
            </w:pPr>
          </w:p>
        </w:tc>
        <w:tc>
          <w:tcPr>
            <w:tcW w:w="383" w:type="dxa"/>
            <w:gridSpan w:val="2"/>
          </w:tcPr>
          <w:p w14:paraId="3F1663D9" w14:textId="77777777" w:rsidR="006D56A0" w:rsidRDefault="006D56A0" w:rsidP="006D56A0">
            <w:pPr>
              <w:pStyle w:val="Tablebodytext"/>
            </w:pPr>
          </w:p>
        </w:tc>
        <w:tc>
          <w:tcPr>
            <w:tcW w:w="396" w:type="dxa"/>
            <w:gridSpan w:val="2"/>
          </w:tcPr>
          <w:p w14:paraId="590164BB" w14:textId="77777777" w:rsidR="006D56A0" w:rsidRDefault="006D56A0" w:rsidP="006D56A0">
            <w:pPr>
              <w:pStyle w:val="Tablebodytext"/>
            </w:pPr>
            <w:r>
              <w:rPr>
                <w:rFonts w:ascii="Wingdings" w:eastAsia="Wingdings" w:hAnsi="Wingdings" w:cs="Wingdings"/>
              </w:rPr>
              <w:t>ü</w:t>
            </w:r>
          </w:p>
        </w:tc>
        <w:tc>
          <w:tcPr>
            <w:tcW w:w="427" w:type="dxa"/>
          </w:tcPr>
          <w:p w14:paraId="25823F2A" w14:textId="77777777" w:rsidR="006D56A0" w:rsidRDefault="006D56A0" w:rsidP="006D56A0">
            <w:pPr>
              <w:pStyle w:val="Tablebodytext"/>
            </w:pPr>
            <w:r>
              <w:rPr>
                <w:rFonts w:ascii="Wingdings" w:eastAsia="Wingdings" w:hAnsi="Wingdings" w:cs="Wingdings"/>
              </w:rPr>
              <w:t>ü</w:t>
            </w:r>
          </w:p>
        </w:tc>
        <w:tc>
          <w:tcPr>
            <w:tcW w:w="439" w:type="dxa"/>
          </w:tcPr>
          <w:p w14:paraId="10BDF0F2" w14:textId="77777777" w:rsidR="006D56A0" w:rsidRDefault="006D56A0" w:rsidP="006D56A0">
            <w:pPr>
              <w:pStyle w:val="Tablebodytext"/>
            </w:pPr>
            <w:r>
              <w:rPr>
                <w:rFonts w:ascii="Wingdings" w:eastAsia="Wingdings" w:hAnsi="Wingdings" w:cs="Wingdings"/>
              </w:rPr>
              <w:t>ü</w:t>
            </w:r>
          </w:p>
        </w:tc>
      </w:tr>
      <w:tr w:rsidR="006D56A0" w14:paraId="5BE6F40F" w14:textId="77777777" w:rsidTr="3E07C4E5">
        <w:tblPrEx>
          <w:tblLook w:val="04A0" w:firstRow="1" w:lastRow="0" w:firstColumn="1" w:lastColumn="0" w:noHBand="0" w:noVBand="1"/>
        </w:tblPrEx>
        <w:trPr>
          <w:trHeight w:val="338"/>
        </w:trPr>
        <w:tc>
          <w:tcPr>
            <w:tcW w:w="345" w:type="dxa"/>
          </w:tcPr>
          <w:p w14:paraId="33AC8D4A" w14:textId="77777777" w:rsidR="006D56A0" w:rsidRDefault="006D56A0" w:rsidP="006D56A0">
            <w:pPr>
              <w:pStyle w:val="Tablebodytext"/>
            </w:pPr>
            <w:r>
              <w:t>3.</w:t>
            </w:r>
          </w:p>
        </w:tc>
        <w:tc>
          <w:tcPr>
            <w:tcW w:w="2562" w:type="dxa"/>
          </w:tcPr>
          <w:p w14:paraId="7DB51D6E" w14:textId="77777777" w:rsidR="006D56A0" w:rsidRDefault="006D56A0" w:rsidP="006D56A0">
            <w:pPr>
              <w:pStyle w:val="Tablebodytext"/>
            </w:pPr>
            <w:r>
              <w:t>RPAS imagery</w:t>
            </w:r>
          </w:p>
        </w:tc>
        <w:tc>
          <w:tcPr>
            <w:tcW w:w="1038" w:type="dxa"/>
            <w:gridSpan w:val="2"/>
          </w:tcPr>
          <w:p w14:paraId="28370517" w14:textId="77777777" w:rsidR="006D56A0" w:rsidRDefault="006D56A0" w:rsidP="006D56A0">
            <w:pPr>
              <w:pStyle w:val="Tablebodytext"/>
            </w:pPr>
            <w:r>
              <w:rPr>
                <w:rFonts w:ascii="Wingdings" w:eastAsia="Wingdings" w:hAnsi="Wingdings" w:cs="Wingdings"/>
              </w:rPr>
              <w:t>ü</w:t>
            </w:r>
          </w:p>
        </w:tc>
        <w:tc>
          <w:tcPr>
            <w:tcW w:w="1038" w:type="dxa"/>
          </w:tcPr>
          <w:p w14:paraId="61CB0E35" w14:textId="77777777" w:rsidR="006D56A0" w:rsidRDefault="006D56A0" w:rsidP="006D56A0">
            <w:pPr>
              <w:pStyle w:val="Tablebodytext"/>
            </w:pPr>
            <w:r>
              <w:rPr>
                <w:rFonts w:ascii="Wingdings" w:eastAsia="Wingdings" w:hAnsi="Wingdings" w:cs="Wingdings"/>
              </w:rPr>
              <w:t>ü</w:t>
            </w:r>
          </w:p>
        </w:tc>
        <w:tc>
          <w:tcPr>
            <w:tcW w:w="438" w:type="dxa"/>
            <w:gridSpan w:val="2"/>
          </w:tcPr>
          <w:p w14:paraId="45ECF2B3" w14:textId="77777777" w:rsidR="006D56A0" w:rsidRDefault="006D56A0" w:rsidP="006D56A0">
            <w:pPr>
              <w:pStyle w:val="Tablebodytext"/>
            </w:pPr>
          </w:p>
        </w:tc>
        <w:tc>
          <w:tcPr>
            <w:tcW w:w="383" w:type="dxa"/>
            <w:gridSpan w:val="2"/>
          </w:tcPr>
          <w:p w14:paraId="2E27A900" w14:textId="77777777" w:rsidR="006D56A0" w:rsidRDefault="006D56A0" w:rsidP="006D56A0">
            <w:pPr>
              <w:pStyle w:val="Tablebodytext"/>
            </w:pPr>
            <w:r>
              <w:rPr>
                <w:rFonts w:ascii="Wingdings" w:eastAsia="Wingdings" w:hAnsi="Wingdings" w:cs="Wingdings"/>
              </w:rPr>
              <w:t>ü</w:t>
            </w:r>
          </w:p>
        </w:tc>
        <w:tc>
          <w:tcPr>
            <w:tcW w:w="383" w:type="dxa"/>
            <w:gridSpan w:val="2"/>
          </w:tcPr>
          <w:p w14:paraId="428B3506" w14:textId="77777777" w:rsidR="006D56A0" w:rsidRDefault="006D56A0" w:rsidP="006D56A0">
            <w:pPr>
              <w:pStyle w:val="Tablebodytext"/>
            </w:pPr>
            <w:r>
              <w:rPr>
                <w:rFonts w:ascii="Wingdings" w:eastAsia="Wingdings" w:hAnsi="Wingdings" w:cs="Wingdings"/>
              </w:rPr>
              <w:t>ü</w:t>
            </w:r>
          </w:p>
        </w:tc>
        <w:tc>
          <w:tcPr>
            <w:tcW w:w="383" w:type="dxa"/>
            <w:gridSpan w:val="2"/>
          </w:tcPr>
          <w:p w14:paraId="717E00B7" w14:textId="77777777" w:rsidR="006D56A0" w:rsidRDefault="006D56A0" w:rsidP="006D56A0">
            <w:pPr>
              <w:pStyle w:val="Tablebodytext"/>
            </w:pPr>
            <w:r>
              <w:rPr>
                <w:rFonts w:ascii="Wingdings" w:eastAsia="Wingdings" w:hAnsi="Wingdings" w:cs="Wingdings"/>
              </w:rPr>
              <w:t>ü</w:t>
            </w:r>
          </w:p>
        </w:tc>
        <w:tc>
          <w:tcPr>
            <w:tcW w:w="383" w:type="dxa"/>
            <w:gridSpan w:val="2"/>
          </w:tcPr>
          <w:p w14:paraId="09EE6F02" w14:textId="77777777" w:rsidR="006D56A0" w:rsidRDefault="006D56A0" w:rsidP="006D56A0">
            <w:pPr>
              <w:pStyle w:val="Tablebodytext"/>
            </w:pPr>
          </w:p>
        </w:tc>
        <w:tc>
          <w:tcPr>
            <w:tcW w:w="383" w:type="dxa"/>
            <w:gridSpan w:val="2"/>
          </w:tcPr>
          <w:p w14:paraId="1B256364" w14:textId="77777777" w:rsidR="006D56A0" w:rsidRDefault="006D56A0" w:rsidP="006D56A0">
            <w:pPr>
              <w:pStyle w:val="Tablebodytext"/>
            </w:pPr>
          </w:p>
        </w:tc>
        <w:tc>
          <w:tcPr>
            <w:tcW w:w="383" w:type="dxa"/>
            <w:gridSpan w:val="2"/>
          </w:tcPr>
          <w:p w14:paraId="0462A7A2" w14:textId="77777777" w:rsidR="006D56A0" w:rsidRDefault="006D56A0" w:rsidP="006D56A0">
            <w:pPr>
              <w:pStyle w:val="Tablebodytext"/>
            </w:pPr>
          </w:p>
        </w:tc>
        <w:tc>
          <w:tcPr>
            <w:tcW w:w="383" w:type="dxa"/>
            <w:gridSpan w:val="2"/>
          </w:tcPr>
          <w:p w14:paraId="57C59D16" w14:textId="77777777" w:rsidR="006D56A0" w:rsidRDefault="006D56A0" w:rsidP="006D56A0">
            <w:pPr>
              <w:pStyle w:val="Tablebodytext"/>
            </w:pPr>
          </w:p>
        </w:tc>
        <w:tc>
          <w:tcPr>
            <w:tcW w:w="383" w:type="dxa"/>
            <w:gridSpan w:val="2"/>
          </w:tcPr>
          <w:p w14:paraId="5328276A" w14:textId="77777777" w:rsidR="006D56A0" w:rsidRDefault="006D56A0" w:rsidP="006D56A0">
            <w:pPr>
              <w:pStyle w:val="Tablebodytext"/>
            </w:pPr>
          </w:p>
        </w:tc>
        <w:tc>
          <w:tcPr>
            <w:tcW w:w="396" w:type="dxa"/>
            <w:gridSpan w:val="2"/>
          </w:tcPr>
          <w:p w14:paraId="467CDFDB" w14:textId="77777777" w:rsidR="006D56A0" w:rsidRDefault="006D56A0" w:rsidP="006D56A0">
            <w:pPr>
              <w:pStyle w:val="Tablebodytext"/>
            </w:pPr>
            <w:r>
              <w:rPr>
                <w:rFonts w:ascii="Wingdings" w:eastAsia="Wingdings" w:hAnsi="Wingdings" w:cs="Wingdings"/>
              </w:rPr>
              <w:t>ü</w:t>
            </w:r>
          </w:p>
        </w:tc>
        <w:tc>
          <w:tcPr>
            <w:tcW w:w="427" w:type="dxa"/>
          </w:tcPr>
          <w:p w14:paraId="3FA49FF0" w14:textId="77777777" w:rsidR="006D56A0" w:rsidRDefault="006D56A0" w:rsidP="006D56A0">
            <w:pPr>
              <w:pStyle w:val="Tablebodytext"/>
            </w:pPr>
            <w:r>
              <w:rPr>
                <w:rFonts w:ascii="Wingdings" w:eastAsia="Wingdings" w:hAnsi="Wingdings" w:cs="Wingdings"/>
              </w:rPr>
              <w:t>ü</w:t>
            </w:r>
          </w:p>
        </w:tc>
        <w:tc>
          <w:tcPr>
            <w:tcW w:w="439" w:type="dxa"/>
          </w:tcPr>
          <w:p w14:paraId="299889B0" w14:textId="77777777" w:rsidR="006D56A0" w:rsidRDefault="006D56A0" w:rsidP="006D56A0">
            <w:pPr>
              <w:pStyle w:val="Tablebodytext"/>
            </w:pPr>
            <w:r>
              <w:rPr>
                <w:rFonts w:ascii="Wingdings" w:eastAsia="Wingdings" w:hAnsi="Wingdings" w:cs="Wingdings"/>
              </w:rPr>
              <w:t>ü</w:t>
            </w:r>
          </w:p>
        </w:tc>
      </w:tr>
      <w:tr w:rsidR="006D56A0" w14:paraId="3A672676" w14:textId="77777777" w:rsidTr="3E07C4E5">
        <w:tblPrEx>
          <w:tblLook w:val="04A0" w:firstRow="1" w:lastRow="0" w:firstColumn="1" w:lastColumn="0" w:noHBand="0" w:noVBand="1"/>
        </w:tblPrEx>
        <w:trPr>
          <w:trHeight w:val="338"/>
        </w:trPr>
        <w:tc>
          <w:tcPr>
            <w:tcW w:w="345" w:type="dxa"/>
          </w:tcPr>
          <w:p w14:paraId="462DDC75" w14:textId="77777777" w:rsidR="006D56A0" w:rsidRDefault="006D56A0" w:rsidP="006D56A0">
            <w:pPr>
              <w:pStyle w:val="Tablebodytext"/>
            </w:pPr>
            <w:r>
              <w:t>4.</w:t>
            </w:r>
          </w:p>
        </w:tc>
        <w:tc>
          <w:tcPr>
            <w:tcW w:w="2562" w:type="dxa"/>
          </w:tcPr>
          <w:p w14:paraId="686F5BC1" w14:textId="77777777" w:rsidR="006D56A0" w:rsidRDefault="006D56A0" w:rsidP="006D56A0">
            <w:pPr>
              <w:pStyle w:val="Tablebodytext"/>
            </w:pPr>
            <w:r>
              <w:t>PAM (various platforms)</w:t>
            </w:r>
          </w:p>
        </w:tc>
        <w:tc>
          <w:tcPr>
            <w:tcW w:w="1038" w:type="dxa"/>
            <w:gridSpan w:val="2"/>
          </w:tcPr>
          <w:p w14:paraId="131FE07F" w14:textId="77777777" w:rsidR="006D56A0" w:rsidRDefault="006D56A0" w:rsidP="006D56A0">
            <w:pPr>
              <w:pStyle w:val="Tablebodytext"/>
            </w:pPr>
          </w:p>
        </w:tc>
        <w:tc>
          <w:tcPr>
            <w:tcW w:w="1038" w:type="dxa"/>
          </w:tcPr>
          <w:p w14:paraId="48F41265" w14:textId="77777777" w:rsidR="006D56A0" w:rsidRDefault="006D56A0" w:rsidP="006D56A0">
            <w:pPr>
              <w:pStyle w:val="Tablebodytext"/>
            </w:pPr>
            <w:r>
              <w:rPr>
                <w:rFonts w:ascii="Wingdings" w:eastAsia="Wingdings" w:hAnsi="Wingdings" w:cs="Wingdings"/>
              </w:rPr>
              <w:t>ü</w:t>
            </w:r>
          </w:p>
        </w:tc>
        <w:tc>
          <w:tcPr>
            <w:tcW w:w="438" w:type="dxa"/>
            <w:gridSpan w:val="2"/>
          </w:tcPr>
          <w:p w14:paraId="5672979D" w14:textId="77777777" w:rsidR="006D56A0" w:rsidRDefault="006D56A0" w:rsidP="006D56A0">
            <w:pPr>
              <w:pStyle w:val="Tablebodytext"/>
            </w:pPr>
          </w:p>
        </w:tc>
        <w:tc>
          <w:tcPr>
            <w:tcW w:w="383" w:type="dxa"/>
            <w:gridSpan w:val="2"/>
          </w:tcPr>
          <w:p w14:paraId="052F4399" w14:textId="77777777" w:rsidR="006D56A0" w:rsidRDefault="006D56A0" w:rsidP="006D56A0">
            <w:pPr>
              <w:pStyle w:val="Tablebodytext"/>
            </w:pPr>
            <w:r>
              <w:rPr>
                <w:rFonts w:ascii="Wingdings" w:eastAsia="Wingdings" w:hAnsi="Wingdings" w:cs="Wingdings"/>
              </w:rPr>
              <w:t>ü</w:t>
            </w:r>
          </w:p>
        </w:tc>
        <w:tc>
          <w:tcPr>
            <w:tcW w:w="383" w:type="dxa"/>
            <w:gridSpan w:val="2"/>
          </w:tcPr>
          <w:p w14:paraId="0140E4BB" w14:textId="77777777" w:rsidR="006D56A0" w:rsidRDefault="006D56A0" w:rsidP="006D56A0">
            <w:pPr>
              <w:pStyle w:val="Tablebodytext"/>
            </w:pPr>
          </w:p>
        </w:tc>
        <w:tc>
          <w:tcPr>
            <w:tcW w:w="383" w:type="dxa"/>
            <w:gridSpan w:val="2"/>
          </w:tcPr>
          <w:p w14:paraId="31938A7D" w14:textId="77777777" w:rsidR="006D56A0" w:rsidRDefault="006D56A0" w:rsidP="006D56A0">
            <w:pPr>
              <w:pStyle w:val="Tablebodytext"/>
            </w:pPr>
          </w:p>
        </w:tc>
        <w:tc>
          <w:tcPr>
            <w:tcW w:w="383" w:type="dxa"/>
            <w:gridSpan w:val="2"/>
          </w:tcPr>
          <w:p w14:paraId="0434ABDD" w14:textId="77777777" w:rsidR="006D56A0" w:rsidRDefault="006D56A0" w:rsidP="006D56A0">
            <w:pPr>
              <w:pStyle w:val="Tablebodytext"/>
            </w:pPr>
            <w:r>
              <w:rPr>
                <w:rFonts w:ascii="Wingdings" w:eastAsia="Wingdings" w:hAnsi="Wingdings" w:cs="Wingdings"/>
              </w:rPr>
              <w:t>ü</w:t>
            </w:r>
          </w:p>
        </w:tc>
        <w:tc>
          <w:tcPr>
            <w:tcW w:w="383" w:type="dxa"/>
            <w:gridSpan w:val="2"/>
          </w:tcPr>
          <w:p w14:paraId="73B20314" w14:textId="77777777" w:rsidR="006D56A0" w:rsidRDefault="006D56A0" w:rsidP="006D56A0">
            <w:pPr>
              <w:pStyle w:val="Tablebodytext"/>
            </w:pPr>
            <w:r>
              <w:rPr>
                <w:rFonts w:ascii="Wingdings" w:eastAsia="Wingdings" w:hAnsi="Wingdings" w:cs="Wingdings"/>
              </w:rPr>
              <w:t>ü</w:t>
            </w:r>
          </w:p>
        </w:tc>
        <w:tc>
          <w:tcPr>
            <w:tcW w:w="383" w:type="dxa"/>
            <w:gridSpan w:val="2"/>
          </w:tcPr>
          <w:p w14:paraId="0F2D0AE5" w14:textId="77777777" w:rsidR="006D56A0" w:rsidRDefault="006D56A0" w:rsidP="006D56A0">
            <w:pPr>
              <w:pStyle w:val="Tablebodytext"/>
            </w:pPr>
          </w:p>
        </w:tc>
        <w:tc>
          <w:tcPr>
            <w:tcW w:w="383" w:type="dxa"/>
            <w:gridSpan w:val="2"/>
          </w:tcPr>
          <w:p w14:paraId="4E07AF5C" w14:textId="77777777" w:rsidR="006D56A0" w:rsidRDefault="006D56A0" w:rsidP="006D56A0">
            <w:pPr>
              <w:pStyle w:val="Tablebodytext"/>
            </w:pPr>
            <w:r>
              <w:rPr>
                <w:rFonts w:ascii="Wingdings" w:eastAsia="Wingdings" w:hAnsi="Wingdings" w:cs="Wingdings"/>
              </w:rPr>
              <w:t>ü</w:t>
            </w:r>
          </w:p>
        </w:tc>
        <w:tc>
          <w:tcPr>
            <w:tcW w:w="383" w:type="dxa"/>
            <w:gridSpan w:val="2"/>
          </w:tcPr>
          <w:p w14:paraId="17DF30CB" w14:textId="77777777" w:rsidR="006D56A0" w:rsidRDefault="006D56A0" w:rsidP="006D56A0">
            <w:pPr>
              <w:pStyle w:val="Tablebodytext"/>
            </w:pPr>
            <w:r>
              <w:rPr>
                <w:rFonts w:ascii="Wingdings" w:eastAsia="Wingdings" w:hAnsi="Wingdings" w:cs="Wingdings"/>
              </w:rPr>
              <w:t>ü</w:t>
            </w:r>
          </w:p>
        </w:tc>
        <w:tc>
          <w:tcPr>
            <w:tcW w:w="396" w:type="dxa"/>
            <w:gridSpan w:val="2"/>
          </w:tcPr>
          <w:p w14:paraId="685FA373" w14:textId="77777777" w:rsidR="006D56A0" w:rsidRDefault="006D56A0" w:rsidP="006D56A0">
            <w:pPr>
              <w:pStyle w:val="Tablebodytext"/>
            </w:pPr>
            <w:r>
              <w:rPr>
                <w:rFonts w:ascii="Wingdings" w:eastAsia="Wingdings" w:hAnsi="Wingdings" w:cs="Wingdings"/>
              </w:rPr>
              <w:t>ü</w:t>
            </w:r>
          </w:p>
        </w:tc>
        <w:tc>
          <w:tcPr>
            <w:tcW w:w="427" w:type="dxa"/>
          </w:tcPr>
          <w:p w14:paraId="380E6C76" w14:textId="77777777" w:rsidR="006D56A0" w:rsidRDefault="006D56A0" w:rsidP="006D56A0">
            <w:pPr>
              <w:pStyle w:val="Tablebodytext"/>
            </w:pPr>
            <w:r>
              <w:rPr>
                <w:rFonts w:ascii="Wingdings" w:eastAsia="Wingdings" w:hAnsi="Wingdings" w:cs="Wingdings"/>
              </w:rPr>
              <w:t>ü</w:t>
            </w:r>
          </w:p>
        </w:tc>
        <w:tc>
          <w:tcPr>
            <w:tcW w:w="439" w:type="dxa"/>
          </w:tcPr>
          <w:p w14:paraId="1C63C41C" w14:textId="77777777" w:rsidR="006D56A0" w:rsidRDefault="006D56A0" w:rsidP="006D56A0">
            <w:pPr>
              <w:pStyle w:val="Tablebodytext"/>
            </w:pPr>
            <w:r>
              <w:rPr>
                <w:rFonts w:ascii="Wingdings" w:eastAsia="Wingdings" w:hAnsi="Wingdings" w:cs="Wingdings"/>
              </w:rPr>
              <w:t>ü</w:t>
            </w:r>
          </w:p>
        </w:tc>
      </w:tr>
      <w:tr w:rsidR="006D56A0" w14:paraId="62B7DC8E" w14:textId="77777777" w:rsidTr="3E07C4E5">
        <w:tblPrEx>
          <w:tblLook w:val="04A0" w:firstRow="1" w:lastRow="0" w:firstColumn="1" w:lastColumn="0" w:noHBand="0" w:noVBand="1"/>
        </w:tblPrEx>
        <w:trPr>
          <w:trHeight w:val="338"/>
        </w:trPr>
        <w:tc>
          <w:tcPr>
            <w:tcW w:w="345" w:type="dxa"/>
          </w:tcPr>
          <w:p w14:paraId="223B50DD" w14:textId="77777777" w:rsidR="006D56A0" w:rsidRDefault="006D56A0" w:rsidP="006D56A0">
            <w:pPr>
              <w:pStyle w:val="Tablebodytext"/>
            </w:pPr>
            <w:r>
              <w:t>5.</w:t>
            </w:r>
          </w:p>
        </w:tc>
        <w:tc>
          <w:tcPr>
            <w:tcW w:w="2562" w:type="dxa"/>
          </w:tcPr>
          <w:p w14:paraId="5899F983" w14:textId="57E0DD6E" w:rsidR="006D56A0" w:rsidRDefault="004D73FD" w:rsidP="006D56A0">
            <w:pPr>
              <w:pStyle w:val="Tablebodytext"/>
            </w:pPr>
            <w:r>
              <w:t>DTAG</w:t>
            </w:r>
            <w:r w:rsidR="006D56A0">
              <w:t>s</w:t>
            </w:r>
          </w:p>
        </w:tc>
        <w:tc>
          <w:tcPr>
            <w:tcW w:w="1038" w:type="dxa"/>
            <w:gridSpan w:val="2"/>
          </w:tcPr>
          <w:p w14:paraId="2605FE84" w14:textId="77777777" w:rsidR="006D56A0" w:rsidRDefault="006D56A0" w:rsidP="006D56A0">
            <w:pPr>
              <w:pStyle w:val="Tablebodytext"/>
            </w:pPr>
          </w:p>
        </w:tc>
        <w:tc>
          <w:tcPr>
            <w:tcW w:w="1038" w:type="dxa"/>
          </w:tcPr>
          <w:p w14:paraId="4F01E552" w14:textId="77777777" w:rsidR="006D56A0" w:rsidRDefault="006D56A0" w:rsidP="006D56A0">
            <w:pPr>
              <w:pStyle w:val="Tablebodytext"/>
            </w:pPr>
          </w:p>
        </w:tc>
        <w:tc>
          <w:tcPr>
            <w:tcW w:w="438" w:type="dxa"/>
            <w:gridSpan w:val="2"/>
          </w:tcPr>
          <w:p w14:paraId="16C74CB0" w14:textId="77777777" w:rsidR="006D56A0" w:rsidRDefault="006D56A0" w:rsidP="006D56A0">
            <w:pPr>
              <w:pStyle w:val="Tablebodytext"/>
            </w:pPr>
          </w:p>
        </w:tc>
        <w:tc>
          <w:tcPr>
            <w:tcW w:w="383" w:type="dxa"/>
            <w:gridSpan w:val="2"/>
          </w:tcPr>
          <w:p w14:paraId="76D5C3DE" w14:textId="77777777" w:rsidR="006D56A0" w:rsidRDefault="006D56A0" w:rsidP="006D56A0">
            <w:pPr>
              <w:pStyle w:val="Tablebodytext"/>
            </w:pPr>
            <w:r>
              <w:rPr>
                <w:rFonts w:ascii="Wingdings" w:eastAsia="Wingdings" w:hAnsi="Wingdings" w:cs="Wingdings"/>
              </w:rPr>
              <w:t>ü</w:t>
            </w:r>
          </w:p>
        </w:tc>
        <w:tc>
          <w:tcPr>
            <w:tcW w:w="383" w:type="dxa"/>
            <w:gridSpan w:val="2"/>
          </w:tcPr>
          <w:p w14:paraId="01C803E1" w14:textId="77777777" w:rsidR="006D56A0" w:rsidRDefault="006D56A0" w:rsidP="006D56A0">
            <w:pPr>
              <w:pStyle w:val="Tablebodytext"/>
            </w:pPr>
          </w:p>
        </w:tc>
        <w:tc>
          <w:tcPr>
            <w:tcW w:w="383" w:type="dxa"/>
            <w:gridSpan w:val="2"/>
          </w:tcPr>
          <w:p w14:paraId="71497553" w14:textId="77777777" w:rsidR="006D56A0" w:rsidRDefault="006D56A0" w:rsidP="006D56A0">
            <w:pPr>
              <w:pStyle w:val="Tablebodytext"/>
            </w:pPr>
          </w:p>
        </w:tc>
        <w:tc>
          <w:tcPr>
            <w:tcW w:w="383" w:type="dxa"/>
            <w:gridSpan w:val="2"/>
          </w:tcPr>
          <w:p w14:paraId="2A26DFE6" w14:textId="77777777" w:rsidR="006D56A0" w:rsidRDefault="006D56A0" w:rsidP="006D56A0">
            <w:pPr>
              <w:pStyle w:val="Tablebodytext"/>
            </w:pPr>
          </w:p>
        </w:tc>
        <w:tc>
          <w:tcPr>
            <w:tcW w:w="383" w:type="dxa"/>
            <w:gridSpan w:val="2"/>
          </w:tcPr>
          <w:p w14:paraId="306856F1" w14:textId="77777777" w:rsidR="006D56A0" w:rsidRDefault="006D56A0" w:rsidP="006D56A0">
            <w:pPr>
              <w:pStyle w:val="Tablebodytext"/>
            </w:pPr>
            <w:r>
              <w:rPr>
                <w:rFonts w:ascii="Wingdings" w:eastAsia="Wingdings" w:hAnsi="Wingdings" w:cs="Wingdings"/>
              </w:rPr>
              <w:t>ü</w:t>
            </w:r>
          </w:p>
        </w:tc>
        <w:tc>
          <w:tcPr>
            <w:tcW w:w="383" w:type="dxa"/>
            <w:gridSpan w:val="2"/>
          </w:tcPr>
          <w:p w14:paraId="2DDC33F8" w14:textId="77777777" w:rsidR="006D56A0" w:rsidRDefault="006D56A0" w:rsidP="006D56A0">
            <w:pPr>
              <w:pStyle w:val="Tablebodytext"/>
            </w:pPr>
            <w:r>
              <w:rPr>
                <w:rFonts w:ascii="Wingdings" w:eastAsia="Wingdings" w:hAnsi="Wingdings" w:cs="Wingdings"/>
              </w:rPr>
              <w:t>ü</w:t>
            </w:r>
          </w:p>
        </w:tc>
        <w:tc>
          <w:tcPr>
            <w:tcW w:w="383" w:type="dxa"/>
            <w:gridSpan w:val="2"/>
          </w:tcPr>
          <w:p w14:paraId="73C27174" w14:textId="77777777" w:rsidR="006D56A0" w:rsidRDefault="006D56A0" w:rsidP="006D56A0">
            <w:pPr>
              <w:pStyle w:val="Tablebodytext"/>
            </w:pPr>
          </w:p>
        </w:tc>
        <w:tc>
          <w:tcPr>
            <w:tcW w:w="383" w:type="dxa"/>
            <w:gridSpan w:val="2"/>
          </w:tcPr>
          <w:p w14:paraId="05877079" w14:textId="77777777" w:rsidR="006D56A0" w:rsidRDefault="006D56A0" w:rsidP="006D56A0">
            <w:pPr>
              <w:pStyle w:val="Tablebodytext"/>
            </w:pPr>
          </w:p>
        </w:tc>
        <w:tc>
          <w:tcPr>
            <w:tcW w:w="396" w:type="dxa"/>
            <w:gridSpan w:val="2"/>
          </w:tcPr>
          <w:p w14:paraId="37F272DA" w14:textId="77777777" w:rsidR="006D56A0" w:rsidRDefault="006D56A0" w:rsidP="006D56A0">
            <w:pPr>
              <w:pStyle w:val="Tablebodytext"/>
            </w:pPr>
            <w:r>
              <w:rPr>
                <w:rFonts w:ascii="Wingdings" w:eastAsia="Wingdings" w:hAnsi="Wingdings" w:cs="Wingdings"/>
              </w:rPr>
              <w:t>ü</w:t>
            </w:r>
          </w:p>
        </w:tc>
        <w:tc>
          <w:tcPr>
            <w:tcW w:w="427" w:type="dxa"/>
          </w:tcPr>
          <w:p w14:paraId="6B2CE511" w14:textId="77777777" w:rsidR="006D56A0" w:rsidRDefault="006D56A0" w:rsidP="006D56A0">
            <w:pPr>
              <w:pStyle w:val="Tablebodytext"/>
            </w:pPr>
          </w:p>
        </w:tc>
        <w:tc>
          <w:tcPr>
            <w:tcW w:w="439" w:type="dxa"/>
          </w:tcPr>
          <w:p w14:paraId="345CAF25" w14:textId="77777777" w:rsidR="006D56A0" w:rsidRDefault="006D56A0" w:rsidP="006D56A0">
            <w:pPr>
              <w:pStyle w:val="Tablebodytext"/>
            </w:pPr>
            <w:r>
              <w:rPr>
                <w:rFonts w:ascii="Wingdings" w:eastAsia="Wingdings" w:hAnsi="Wingdings" w:cs="Wingdings"/>
              </w:rPr>
              <w:t>ü</w:t>
            </w:r>
          </w:p>
        </w:tc>
      </w:tr>
      <w:tr w:rsidR="006D56A0" w14:paraId="13FD6071" w14:textId="77777777" w:rsidTr="3E07C4E5">
        <w:tblPrEx>
          <w:tblLook w:val="04A0" w:firstRow="1" w:lastRow="0" w:firstColumn="1" w:lastColumn="0" w:noHBand="0" w:noVBand="1"/>
        </w:tblPrEx>
        <w:trPr>
          <w:trHeight w:val="338"/>
        </w:trPr>
        <w:tc>
          <w:tcPr>
            <w:tcW w:w="345" w:type="dxa"/>
          </w:tcPr>
          <w:p w14:paraId="429523AE" w14:textId="77777777" w:rsidR="006D56A0" w:rsidRDefault="006D56A0" w:rsidP="006D56A0">
            <w:pPr>
              <w:pStyle w:val="Tablebodytext"/>
            </w:pPr>
            <w:r>
              <w:t>6.</w:t>
            </w:r>
          </w:p>
        </w:tc>
        <w:tc>
          <w:tcPr>
            <w:tcW w:w="2562" w:type="dxa"/>
          </w:tcPr>
          <w:p w14:paraId="6E8699DB" w14:textId="77777777" w:rsidR="006D56A0" w:rsidRDefault="006D56A0" w:rsidP="006D56A0">
            <w:pPr>
              <w:pStyle w:val="Tablebodytext"/>
            </w:pPr>
            <w:r>
              <w:t>Satellite tagging*</w:t>
            </w:r>
          </w:p>
        </w:tc>
        <w:tc>
          <w:tcPr>
            <w:tcW w:w="1038" w:type="dxa"/>
            <w:gridSpan w:val="2"/>
          </w:tcPr>
          <w:p w14:paraId="3CC969FC" w14:textId="77777777" w:rsidR="006D56A0" w:rsidRDefault="006D56A0" w:rsidP="006D56A0">
            <w:pPr>
              <w:pStyle w:val="Tablebodytext"/>
            </w:pPr>
            <w:r>
              <w:rPr>
                <w:rFonts w:ascii="Wingdings" w:eastAsia="Wingdings" w:hAnsi="Wingdings" w:cs="Wingdings"/>
              </w:rPr>
              <w:t>ü</w:t>
            </w:r>
          </w:p>
        </w:tc>
        <w:tc>
          <w:tcPr>
            <w:tcW w:w="1038" w:type="dxa"/>
          </w:tcPr>
          <w:p w14:paraId="15F3B31A" w14:textId="77777777" w:rsidR="006D56A0" w:rsidRDefault="006D56A0" w:rsidP="006D56A0">
            <w:pPr>
              <w:pStyle w:val="Tablebodytext"/>
            </w:pPr>
            <w:r>
              <w:rPr>
                <w:rFonts w:ascii="Wingdings" w:eastAsia="Wingdings" w:hAnsi="Wingdings" w:cs="Wingdings"/>
              </w:rPr>
              <w:t>ü</w:t>
            </w:r>
          </w:p>
        </w:tc>
        <w:tc>
          <w:tcPr>
            <w:tcW w:w="438" w:type="dxa"/>
            <w:gridSpan w:val="2"/>
          </w:tcPr>
          <w:p w14:paraId="412ABC05" w14:textId="77777777" w:rsidR="006D56A0" w:rsidRDefault="006D56A0" w:rsidP="006D56A0">
            <w:pPr>
              <w:pStyle w:val="Tablebodytext"/>
            </w:pPr>
          </w:p>
        </w:tc>
        <w:tc>
          <w:tcPr>
            <w:tcW w:w="383" w:type="dxa"/>
            <w:gridSpan w:val="2"/>
          </w:tcPr>
          <w:p w14:paraId="1F7BE1E9" w14:textId="77777777" w:rsidR="006D56A0" w:rsidRDefault="006D56A0" w:rsidP="006D56A0">
            <w:pPr>
              <w:pStyle w:val="Tablebodytext"/>
            </w:pPr>
            <w:r>
              <w:rPr>
                <w:rFonts w:ascii="Wingdings" w:eastAsia="Wingdings" w:hAnsi="Wingdings" w:cs="Wingdings"/>
              </w:rPr>
              <w:t>ü</w:t>
            </w:r>
          </w:p>
        </w:tc>
        <w:tc>
          <w:tcPr>
            <w:tcW w:w="383" w:type="dxa"/>
            <w:gridSpan w:val="2"/>
          </w:tcPr>
          <w:p w14:paraId="6E96762B" w14:textId="77777777" w:rsidR="006D56A0" w:rsidRDefault="006D56A0" w:rsidP="006D56A0">
            <w:pPr>
              <w:pStyle w:val="Tablebodytext"/>
            </w:pPr>
          </w:p>
        </w:tc>
        <w:tc>
          <w:tcPr>
            <w:tcW w:w="383" w:type="dxa"/>
            <w:gridSpan w:val="2"/>
          </w:tcPr>
          <w:p w14:paraId="1D403740" w14:textId="77777777" w:rsidR="006D56A0" w:rsidRDefault="006D56A0" w:rsidP="006D56A0">
            <w:pPr>
              <w:pStyle w:val="Tablebodytext"/>
            </w:pPr>
          </w:p>
        </w:tc>
        <w:tc>
          <w:tcPr>
            <w:tcW w:w="383" w:type="dxa"/>
            <w:gridSpan w:val="2"/>
          </w:tcPr>
          <w:p w14:paraId="43944DD1" w14:textId="77777777" w:rsidR="006D56A0" w:rsidRDefault="006D56A0" w:rsidP="006D56A0">
            <w:pPr>
              <w:pStyle w:val="Tablebodytext"/>
            </w:pPr>
            <w:r>
              <w:rPr>
                <w:rFonts w:ascii="Wingdings" w:eastAsia="Wingdings" w:hAnsi="Wingdings" w:cs="Wingdings"/>
              </w:rPr>
              <w:t>ü</w:t>
            </w:r>
          </w:p>
        </w:tc>
        <w:tc>
          <w:tcPr>
            <w:tcW w:w="383" w:type="dxa"/>
            <w:gridSpan w:val="2"/>
          </w:tcPr>
          <w:p w14:paraId="2B7A3447" w14:textId="77777777" w:rsidR="006D56A0" w:rsidRDefault="006D56A0" w:rsidP="006D56A0">
            <w:pPr>
              <w:pStyle w:val="Tablebodytext"/>
            </w:pPr>
          </w:p>
        </w:tc>
        <w:tc>
          <w:tcPr>
            <w:tcW w:w="383" w:type="dxa"/>
            <w:gridSpan w:val="2"/>
          </w:tcPr>
          <w:p w14:paraId="0A344A1C" w14:textId="77777777" w:rsidR="006D56A0" w:rsidRDefault="006D56A0" w:rsidP="006D56A0">
            <w:pPr>
              <w:pStyle w:val="Tablebodytext"/>
            </w:pPr>
            <w:r>
              <w:rPr>
                <w:rFonts w:ascii="Wingdings" w:eastAsia="Wingdings" w:hAnsi="Wingdings" w:cs="Wingdings"/>
              </w:rPr>
              <w:t>ü</w:t>
            </w:r>
          </w:p>
        </w:tc>
        <w:tc>
          <w:tcPr>
            <w:tcW w:w="383" w:type="dxa"/>
            <w:gridSpan w:val="2"/>
          </w:tcPr>
          <w:p w14:paraId="130BBE23" w14:textId="77777777" w:rsidR="006D56A0" w:rsidRDefault="006D56A0" w:rsidP="006D56A0">
            <w:pPr>
              <w:pStyle w:val="Tablebodytext"/>
            </w:pPr>
            <w:r>
              <w:rPr>
                <w:rFonts w:ascii="Wingdings" w:eastAsia="Wingdings" w:hAnsi="Wingdings" w:cs="Wingdings"/>
              </w:rPr>
              <w:t>ü</w:t>
            </w:r>
          </w:p>
        </w:tc>
        <w:tc>
          <w:tcPr>
            <w:tcW w:w="383" w:type="dxa"/>
            <w:gridSpan w:val="2"/>
          </w:tcPr>
          <w:p w14:paraId="4489ED67" w14:textId="77777777" w:rsidR="006D56A0" w:rsidRDefault="006D56A0" w:rsidP="006D56A0">
            <w:pPr>
              <w:pStyle w:val="Tablebodytext"/>
            </w:pPr>
            <w:r>
              <w:rPr>
                <w:rFonts w:ascii="Wingdings" w:eastAsia="Wingdings" w:hAnsi="Wingdings" w:cs="Wingdings"/>
              </w:rPr>
              <w:t>ü</w:t>
            </w:r>
          </w:p>
        </w:tc>
        <w:tc>
          <w:tcPr>
            <w:tcW w:w="396" w:type="dxa"/>
            <w:gridSpan w:val="2"/>
          </w:tcPr>
          <w:p w14:paraId="7A655418" w14:textId="77777777" w:rsidR="006D56A0" w:rsidRDefault="006D56A0" w:rsidP="006D56A0">
            <w:pPr>
              <w:pStyle w:val="Tablebodytext"/>
            </w:pPr>
            <w:r>
              <w:rPr>
                <w:rFonts w:ascii="Wingdings" w:eastAsia="Wingdings" w:hAnsi="Wingdings" w:cs="Wingdings"/>
              </w:rPr>
              <w:t>ü</w:t>
            </w:r>
          </w:p>
        </w:tc>
        <w:tc>
          <w:tcPr>
            <w:tcW w:w="427" w:type="dxa"/>
          </w:tcPr>
          <w:p w14:paraId="1C580818" w14:textId="77777777" w:rsidR="006D56A0" w:rsidRDefault="006D56A0" w:rsidP="006D56A0">
            <w:pPr>
              <w:pStyle w:val="Tablebodytext"/>
            </w:pPr>
            <w:r>
              <w:rPr>
                <w:rFonts w:ascii="Wingdings" w:eastAsia="Wingdings" w:hAnsi="Wingdings" w:cs="Wingdings"/>
              </w:rPr>
              <w:t>ü</w:t>
            </w:r>
          </w:p>
        </w:tc>
        <w:tc>
          <w:tcPr>
            <w:tcW w:w="439" w:type="dxa"/>
          </w:tcPr>
          <w:p w14:paraId="783B3F6E" w14:textId="77777777" w:rsidR="006D56A0" w:rsidRDefault="006D56A0" w:rsidP="006D56A0">
            <w:pPr>
              <w:pStyle w:val="Tablebodytext"/>
            </w:pPr>
            <w:r>
              <w:rPr>
                <w:rFonts w:ascii="Wingdings" w:eastAsia="Wingdings" w:hAnsi="Wingdings" w:cs="Wingdings"/>
              </w:rPr>
              <w:t>ü</w:t>
            </w:r>
          </w:p>
        </w:tc>
      </w:tr>
      <w:tr w:rsidR="006D56A0" w14:paraId="36BE7798" w14:textId="77777777" w:rsidTr="3E07C4E5">
        <w:tblPrEx>
          <w:tblLook w:val="04A0" w:firstRow="1" w:lastRow="0" w:firstColumn="1" w:lastColumn="0" w:noHBand="0" w:noVBand="1"/>
        </w:tblPrEx>
        <w:trPr>
          <w:trHeight w:val="338"/>
        </w:trPr>
        <w:tc>
          <w:tcPr>
            <w:tcW w:w="345" w:type="dxa"/>
          </w:tcPr>
          <w:p w14:paraId="7A697DBA" w14:textId="77777777" w:rsidR="006D56A0" w:rsidRDefault="006D56A0" w:rsidP="006D56A0">
            <w:pPr>
              <w:pStyle w:val="Tablebodytext"/>
            </w:pPr>
            <w:r>
              <w:t>7.</w:t>
            </w:r>
          </w:p>
        </w:tc>
        <w:tc>
          <w:tcPr>
            <w:tcW w:w="2562" w:type="dxa"/>
          </w:tcPr>
          <w:p w14:paraId="3C094EFE" w14:textId="77777777" w:rsidR="006D56A0" w:rsidRDefault="006D56A0" w:rsidP="006D56A0">
            <w:pPr>
              <w:pStyle w:val="Tablebodytext"/>
            </w:pPr>
            <w:r>
              <w:t>Skin/blubber biopsy</w:t>
            </w:r>
          </w:p>
        </w:tc>
        <w:tc>
          <w:tcPr>
            <w:tcW w:w="1038" w:type="dxa"/>
            <w:gridSpan w:val="2"/>
          </w:tcPr>
          <w:p w14:paraId="4C283B04" w14:textId="77777777" w:rsidR="006D56A0" w:rsidRDefault="006D56A0" w:rsidP="006D56A0">
            <w:pPr>
              <w:pStyle w:val="Tablebodytext"/>
            </w:pPr>
            <w:r>
              <w:rPr>
                <w:rFonts w:ascii="Wingdings" w:eastAsia="Wingdings" w:hAnsi="Wingdings" w:cs="Wingdings"/>
              </w:rPr>
              <w:t>ü</w:t>
            </w:r>
          </w:p>
        </w:tc>
        <w:tc>
          <w:tcPr>
            <w:tcW w:w="1038" w:type="dxa"/>
          </w:tcPr>
          <w:p w14:paraId="3E6CF300" w14:textId="77777777" w:rsidR="006D56A0" w:rsidRDefault="006D56A0" w:rsidP="006D56A0">
            <w:pPr>
              <w:pStyle w:val="Tablebodytext"/>
            </w:pPr>
            <w:r>
              <w:rPr>
                <w:rFonts w:ascii="Wingdings" w:eastAsia="Wingdings" w:hAnsi="Wingdings" w:cs="Wingdings"/>
              </w:rPr>
              <w:t>ü</w:t>
            </w:r>
          </w:p>
        </w:tc>
        <w:tc>
          <w:tcPr>
            <w:tcW w:w="438" w:type="dxa"/>
            <w:gridSpan w:val="2"/>
          </w:tcPr>
          <w:p w14:paraId="74B32C13" w14:textId="77777777" w:rsidR="006D56A0" w:rsidRDefault="006D56A0" w:rsidP="006D56A0">
            <w:pPr>
              <w:pStyle w:val="Tablebodytext"/>
            </w:pPr>
          </w:p>
        </w:tc>
        <w:tc>
          <w:tcPr>
            <w:tcW w:w="383" w:type="dxa"/>
            <w:gridSpan w:val="2"/>
          </w:tcPr>
          <w:p w14:paraId="18AED662" w14:textId="77777777" w:rsidR="006D56A0" w:rsidRDefault="006D56A0" w:rsidP="006D56A0">
            <w:pPr>
              <w:pStyle w:val="Tablebodytext"/>
            </w:pPr>
          </w:p>
        </w:tc>
        <w:tc>
          <w:tcPr>
            <w:tcW w:w="383" w:type="dxa"/>
            <w:gridSpan w:val="2"/>
          </w:tcPr>
          <w:p w14:paraId="06631C49" w14:textId="77777777" w:rsidR="006D56A0" w:rsidRDefault="006D56A0" w:rsidP="006D56A0">
            <w:pPr>
              <w:pStyle w:val="Tablebodytext"/>
            </w:pPr>
            <w:r>
              <w:rPr>
                <w:rFonts w:ascii="Wingdings" w:eastAsia="Wingdings" w:hAnsi="Wingdings" w:cs="Wingdings"/>
              </w:rPr>
              <w:t>ü</w:t>
            </w:r>
          </w:p>
        </w:tc>
        <w:tc>
          <w:tcPr>
            <w:tcW w:w="383" w:type="dxa"/>
            <w:gridSpan w:val="2"/>
          </w:tcPr>
          <w:p w14:paraId="2340D637" w14:textId="77777777" w:rsidR="006D56A0" w:rsidRDefault="006D56A0" w:rsidP="006D56A0">
            <w:pPr>
              <w:pStyle w:val="Tablebodytext"/>
            </w:pPr>
            <w:r>
              <w:rPr>
                <w:rFonts w:ascii="Wingdings" w:eastAsia="Wingdings" w:hAnsi="Wingdings" w:cs="Wingdings"/>
              </w:rPr>
              <w:t>ü</w:t>
            </w:r>
          </w:p>
        </w:tc>
        <w:tc>
          <w:tcPr>
            <w:tcW w:w="383" w:type="dxa"/>
            <w:gridSpan w:val="2"/>
          </w:tcPr>
          <w:p w14:paraId="0966D094" w14:textId="77777777" w:rsidR="006D56A0" w:rsidRDefault="006D56A0" w:rsidP="006D56A0">
            <w:pPr>
              <w:pStyle w:val="Tablebodytext"/>
            </w:pPr>
          </w:p>
        </w:tc>
        <w:tc>
          <w:tcPr>
            <w:tcW w:w="383" w:type="dxa"/>
            <w:gridSpan w:val="2"/>
          </w:tcPr>
          <w:p w14:paraId="485C7403" w14:textId="77777777" w:rsidR="006D56A0" w:rsidRDefault="006D56A0" w:rsidP="006D56A0">
            <w:pPr>
              <w:pStyle w:val="Tablebodytext"/>
            </w:pPr>
          </w:p>
        </w:tc>
        <w:tc>
          <w:tcPr>
            <w:tcW w:w="383" w:type="dxa"/>
            <w:gridSpan w:val="2"/>
          </w:tcPr>
          <w:p w14:paraId="1DDB846A" w14:textId="77777777" w:rsidR="006D56A0" w:rsidRDefault="006D56A0" w:rsidP="006D56A0">
            <w:pPr>
              <w:pStyle w:val="Tablebodytext"/>
            </w:pPr>
          </w:p>
        </w:tc>
        <w:tc>
          <w:tcPr>
            <w:tcW w:w="383" w:type="dxa"/>
            <w:gridSpan w:val="2"/>
          </w:tcPr>
          <w:p w14:paraId="09738A83" w14:textId="77777777" w:rsidR="006D56A0" w:rsidRDefault="006D56A0" w:rsidP="006D56A0">
            <w:pPr>
              <w:pStyle w:val="Tablebodytext"/>
            </w:pPr>
            <w:r>
              <w:rPr>
                <w:rFonts w:ascii="Wingdings" w:eastAsia="Wingdings" w:hAnsi="Wingdings" w:cs="Wingdings"/>
              </w:rPr>
              <w:t>ü</w:t>
            </w:r>
          </w:p>
        </w:tc>
        <w:tc>
          <w:tcPr>
            <w:tcW w:w="383" w:type="dxa"/>
            <w:gridSpan w:val="2"/>
          </w:tcPr>
          <w:p w14:paraId="30957951" w14:textId="77777777" w:rsidR="006D56A0" w:rsidRDefault="006D56A0" w:rsidP="006D56A0">
            <w:pPr>
              <w:pStyle w:val="Tablebodytext"/>
            </w:pPr>
          </w:p>
        </w:tc>
        <w:tc>
          <w:tcPr>
            <w:tcW w:w="396" w:type="dxa"/>
            <w:gridSpan w:val="2"/>
          </w:tcPr>
          <w:p w14:paraId="715BD4F7" w14:textId="77777777" w:rsidR="006D56A0" w:rsidRDefault="006D56A0" w:rsidP="006D56A0">
            <w:pPr>
              <w:pStyle w:val="Tablebodytext"/>
            </w:pPr>
            <w:r>
              <w:rPr>
                <w:rFonts w:ascii="Wingdings" w:eastAsia="Wingdings" w:hAnsi="Wingdings" w:cs="Wingdings"/>
              </w:rPr>
              <w:t>ü</w:t>
            </w:r>
          </w:p>
        </w:tc>
        <w:tc>
          <w:tcPr>
            <w:tcW w:w="427" w:type="dxa"/>
          </w:tcPr>
          <w:p w14:paraId="6B05FEF0" w14:textId="77777777" w:rsidR="006D56A0" w:rsidRDefault="006D56A0" w:rsidP="006D56A0">
            <w:pPr>
              <w:pStyle w:val="Tablebodytext"/>
            </w:pPr>
            <w:r>
              <w:rPr>
                <w:rFonts w:ascii="Wingdings" w:eastAsia="Wingdings" w:hAnsi="Wingdings" w:cs="Wingdings"/>
              </w:rPr>
              <w:t>ü</w:t>
            </w:r>
          </w:p>
        </w:tc>
        <w:tc>
          <w:tcPr>
            <w:tcW w:w="439" w:type="dxa"/>
          </w:tcPr>
          <w:p w14:paraId="60123D17" w14:textId="77777777" w:rsidR="006D56A0" w:rsidRDefault="006D56A0" w:rsidP="006D56A0">
            <w:pPr>
              <w:pStyle w:val="Tablebodytext"/>
            </w:pPr>
            <w:r>
              <w:rPr>
                <w:rFonts w:ascii="Wingdings" w:eastAsia="Wingdings" w:hAnsi="Wingdings" w:cs="Wingdings"/>
              </w:rPr>
              <w:t>ü</w:t>
            </w:r>
          </w:p>
        </w:tc>
      </w:tr>
      <w:tr w:rsidR="006D56A0" w14:paraId="77FCF900" w14:textId="77777777" w:rsidTr="3E07C4E5">
        <w:tblPrEx>
          <w:tblLook w:val="04A0" w:firstRow="1" w:lastRow="0" w:firstColumn="1" w:lastColumn="0" w:noHBand="0" w:noVBand="1"/>
        </w:tblPrEx>
        <w:trPr>
          <w:trHeight w:val="338"/>
        </w:trPr>
        <w:tc>
          <w:tcPr>
            <w:tcW w:w="345" w:type="dxa"/>
          </w:tcPr>
          <w:p w14:paraId="43FECCB3" w14:textId="77777777" w:rsidR="006D56A0" w:rsidRDefault="006D56A0" w:rsidP="006D56A0">
            <w:pPr>
              <w:pStyle w:val="Tablebodytext"/>
            </w:pPr>
            <w:r>
              <w:t>8.</w:t>
            </w:r>
          </w:p>
        </w:tc>
        <w:tc>
          <w:tcPr>
            <w:tcW w:w="2562" w:type="dxa"/>
          </w:tcPr>
          <w:p w14:paraId="20FFB7A3" w14:textId="77777777" w:rsidR="006D56A0" w:rsidRDefault="006D56A0" w:rsidP="006D56A0">
            <w:pPr>
              <w:pStyle w:val="Tablebodytext"/>
            </w:pPr>
            <w:r>
              <w:t>Satellite imagery*</w:t>
            </w:r>
          </w:p>
        </w:tc>
        <w:tc>
          <w:tcPr>
            <w:tcW w:w="2076" w:type="dxa"/>
            <w:gridSpan w:val="3"/>
          </w:tcPr>
          <w:p w14:paraId="0D349C12" w14:textId="77777777" w:rsidR="006D56A0" w:rsidRDefault="006D56A0" w:rsidP="006D56A0">
            <w:pPr>
              <w:pStyle w:val="Tablebodytext"/>
            </w:pPr>
          </w:p>
        </w:tc>
        <w:tc>
          <w:tcPr>
            <w:tcW w:w="438" w:type="dxa"/>
            <w:gridSpan w:val="2"/>
          </w:tcPr>
          <w:p w14:paraId="36540654" w14:textId="77777777" w:rsidR="006D56A0" w:rsidRDefault="006D56A0" w:rsidP="006D56A0">
            <w:pPr>
              <w:pStyle w:val="Tablebodytext"/>
            </w:pPr>
          </w:p>
        </w:tc>
        <w:tc>
          <w:tcPr>
            <w:tcW w:w="383" w:type="dxa"/>
            <w:gridSpan w:val="2"/>
          </w:tcPr>
          <w:p w14:paraId="5083894D" w14:textId="77777777" w:rsidR="006D56A0" w:rsidRDefault="006D56A0" w:rsidP="006D56A0">
            <w:pPr>
              <w:pStyle w:val="Tablebodytext"/>
            </w:pPr>
          </w:p>
        </w:tc>
        <w:tc>
          <w:tcPr>
            <w:tcW w:w="383" w:type="dxa"/>
            <w:gridSpan w:val="2"/>
          </w:tcPr>
          <w:p w14:paraId="61371F12" w14:textId="77777777" w:rsidR="006D56A0" w:rsidRDefault="006D56A0" w:rsidP="006D56A0">
            <w:pPr>
              <w:pStyle w:val="Tablebodytext"/>
            </w:pPr>
          </w:p>
        </w:tc>
        <w:tc>
          <w:tcPr>
            <w:tcW w:w="383" w:type="dxa"/>
            <w:gridSpan w:val="2"/>
          </w:tcPr>
          <w:p w14:paraId="1AAFD60D" w14:textId="77777777" w:rsidR="006D56A0" w:rsidRDefault="006D56A0" w:rsidP="006D56A0">
            <w:pPr>
              <w:pStyle w:val="Tablebodytext"/>
            </w:pPr>
          </w:p>
        </w:tc>
        <w:tc>
          <w:tcPr>
            <w:tcW w:w="383" w:type="dxa"/>
            <w:gridSpan w:val="2"/>
          </w:tcPr>
          <w:p w14:paraId="66B36266" w14:textId="77777777" w:rsidR="006D56A0" w:rsidRDefault="006D56A0" w:rsidP="006D56A0">
            <w:pPr>
              <w:pStyle w:val="Tablebodytext"/>
            </w:pPr>
            <w:r>
              <w:rPr>
                <w:rFonts w:ascii="Wingdings" w:eastAsia="Wingdings" w:hAnsi="Wingdings" w:cs="Wingdings"/>
              </w:rPr>
              <w:t>ü</w:t>
            </w:r>
          </w:p>
        </w:tc>
        <w:tc>
          <w:tcPr>
            <w:tcW w:w="383" w:type="dxa"/>
            <w:gridSpan w:val="2"/>
          </w:tcPr>
          <w:p w14:paraId="0AD2CD4E" w14:textId="77777777" w:rsidR="006D56A0" w:rsidRDefault="006D56A0" w:rsidP="006D56A0">
            <w:pPr>
              <w:pStyle w:val="Tablebodytext"/>
            </w:pPr>
          </w:p>
        </w:tc>
        <w:tc>
          <w:tcPr>
            <w:tcW w:w="383" w:type="dxa"/>
            <w:gridSpan w:val="2"/>
          </w:tcPr>
          <w:p w14:paraId="541AF28A" w14:textId="77777777" w:rsidR="006D56A0" w:rsidRDefault="006D56A0" w:rsidP="006D56A0">
            <w:pPr>
              <w:pStyle w:val="Tablebodytext"/>
            </w:pPr>
          </w:p>
        </w:tc>
        <w:tc>
          <w:tcPr>
            <w:tcW w:w="383" w:type="dxa"/>
            <w:gridSpan w:val="2"/>
          </w:tcPr>
          <w:p w14:paraId="28D783BB" w14:textId="77777777" w:rsidR="006D56A0" w:rsidRDefault="006D56A0" w:rsidP="006D56A0">
            <w:pPr>
              <w:pStyle w:val="Tablebodytext"/>
            </w:pPr>
            <w:r>
              <w:rPr>
                <w:rFonts w:ascii="Wingdings" w:eastAsia="Wingdings" w:hAnsi="Wingdings" w:cs="Wingdings"/>
              </w:rPr>
              <w:t>ü</w:t>
            </w:r>
          </w:p>
        </w:tc>
        <w:tc>
          <w:tcPr>
            <w:tcW w:w="383" w:type="dxa"/>
            <w:gridSpan w:val="2"/>
          </w:tcPr>
          <w:p w14:paraId="6EE5707A" w14:textId="77777777" w:rsidR="006D56A0" w:rsidRDefault="006D56A0" w:rsidP="006D56A0">
            <w:pPr>
              <w:pStyle w:val="Tablebodytext"/>
            </w:pPr>
            <w:r>
              <w:rPr>
                <w:rFonts w:ascii="Wingdings" w:eastAsia="Wingdings" w:hAnsi="Wingdings" w:cs="Wingdings"/>
              </w:rPr>
              <w:t>ü</w:t>
            </w:r>
          </w:p>
        </w:tc>
        <w:tc>
          <w:tcPr>
            <w:tcW w:w="396" w:type="dxa"/>
            <w:gridSpan w:val="2"/>
          </w:tcPr>
          <w:p w14:paraId="7318E676" w14:textId="77777777" w:rsidR="006D56A0" w:rsidRDefault="006D56A0" w:rsidP="006D56A0">
            <w:pPr>
              <w:pStyle w:val="Tablebodytext"/>
            </w:pPr>
            <w:r>
              <w:rPr>
                <w:rFonts w:ascii="Wingdings" w:eastAsia="Wingdings" w:hAnsi="Wingdings" w:cs="Wingdings"/>
              </w:rPr>
              <w:t>ü</w:t>
            </w:r>
          </w:p>
        </w:tc>
        <w:tc>
          <w:tcPr>
            <w:tcW w:w="427" w:type="dxa"/>
          </w:tcPr>
          <w:p w14:paraId="1D4E3DAC" w14:textId="77777777" w:rsidR="006D56A0" w:rsidRDefault="006D56A0" w:rsidP="006D56A0">
            <w:pPr>
              <w:pStyle w:val="Tablebodytext"/>
            </w:pPr>
            <w:r>
              <w:rPr>
                <w:rFonts w:ascii="Wingdings" w:eastAsia="Wingdings" w:hAnsi="Wingdings" w:cs="Wingdings"/>
              </w:rPr>
              <w:t>ü</w:t>
            </w:r>
          </w:p>
        </w:tc>
        <w:tc>
          <w:tcPr>
            <w:tcW w:w="439" w:type="dxa"/>
          </w:tcPr>
          <w:p w14:paraId="5DA0AC40" w14:textId="77777777" w:rsidR="006D56A0" w:rsidRDefault="006D56A0" w:rsidP="006D56A0">
            <w:pPr>
              <w:pStyle w:val="Tablebodytext"/>
            </w:pPr>
            <w:r>
              <w:rPr>
                <w:rFonts w:ascii="Wingdings" w:eastAsia="Wingdings" w:hAnsi="Wingdings" w:cs="Wingdings"/>
              </w:rPr>
              <w:t>ü</w:t>
            </w:r>
          </w:p>
        </w:tc>
      </w:tr>
      <w:tr w:rsidR="006D56A0" w14:paraId="66029EB0" w14:textId="77777777" w:rsidTr="3E07C4E5">
        <w:tblPrEx>
          <w:tblLook w:val="04A0" w:firstRow="1" w:lastRow="0" w:firstColumn="1" w:lastColumn="0" w:noHBand="0" w:noVBand="1"/>
        </w:tblPrEx>
        <w:trPr>
          <w:trHeight w:val="338"/>
        </w:trPr>
        <w:tc>
          <w:tcPr>
            <w:tcW w:w="345" w:type="dxa"/>
          </w:tcPr>
          <w:p w14:paraId="3EE96877" w14:textId="77777777" w:rsidR="006D56A0" w:rsidRDefault="006D56A0" w:rsidP="006D56A0">
            <w:pPr>
              <w:pStyle w:val="Tablebodytext"/>
            </w:pPr>
            <w:r>
              <w:t>9.</w:t>
            </w:r>
          </w:p>
        </w:tc>
        <w:tc>
          <w:tcPr>
            <w:tcW w:w="2562" w:type="dxa"/>
          </w:tcPr>
          <w:p w14:paraId="1B5973A0" w14:textId="77777777" w:rsidR="006D56A0" w:rsidRDefault="006D56A0" w:rsidP="006D56A0">
            <w:pPr>
              <w:pStyle w:val="Tablebodytext"/>
            </w:pPr>
            <w:r>
              <w:t>Offshore sighting data (industry)</w:t>
            </w:r>
          </w:p>
        </w:tc>
        <w:tc>
          <w:tcPr>
            <w:tcW w:w="2076" w:type="dxa"/>
            <w:gridSpan w:val="3"/>
          </w:tcPr>
          <w:p w14:paraId="51B58529" w14:textId="77777777" w:rsidR="006D56A0" w:rsidRDefault="006D56A0" w:rsidP="006D56A0">
            <w:pPr>
              <w:pStyle w:val="Tablebodytext"/>
            </w:pPr>
          </w:p>
        </w:tc>
        <w:tc>
          <w:tcPr>
            <w:tcW w:w="438" w:type="dxa"/>
            <w:gridSpan w:val="2"/>
          </w:tcPr>
          <w:p w14:paraId="3BC24D09" w14:textId="77777777" w:rsidR="006D56A0" w:rsidRDefault="006D56A0" w:rsidP="006D56A0">
            <w:pPr>
              <w:pStyle w:val="Tablebodytext"/>
            </w:pPr>
          </w:p>
        </w:tc>
        <w:tc>
          <w:tcPr>
            <w:tcW w:w="383" w:type="dxa"/>
            <w:gridSpan w:val="2"/>
          </w:tcPr>
          <w:p w14:paraId="281235A0" w14:textId="77777777" w:rsidR="006D56A0" w:rsidRDefault="006D56A0" w:rsidP="006D56A0">
            <w:pPr>
              <w:pStyle w:val="Tablebodytext"/>
            </w:pPr>
          </w:p>
        </w:tc>
        <w:tc>
          <w:tcPr>
            <w:tcW w:w="383" w:type="dxa"/>
            <w:gridSpan w:val="2"/>
          </w:tcPr>
          <w:p w14:paraId="5DA00F6B" w14:textId="77777777" w:rsidR="006D56A0" w:rsidRDefault="006D56A0" w:rsidP="006D56A0">
            <w:pPr>
              <w:pStyle w:val="Tablebodytext"/>
            </w:pPr>
          </w:p>
        </w:tc>
        <w:tc>
          <w:tcPr>
            <w:tcW w:w="383" w:type="dxa"/>
            <w:gridSpan w:val="2"/>
          </w:tcPr>
          <w:p w14:paraId="607C62F9" w14:textId="77777777" w:rsidR="006D56A0" w:rsidRDefault="006D56A0" w:rsidP="006D56A0">
            <w:pPr>
              <w:pStyle w:val="Tablebodytext"/>
            </w:pPr>
          </w:p>
        </w:tc>
        <w:tc>
          <w:tcPr>
            <w:tcW w:w="383" w:type="dxa"/>
            <w:gridSpan w:val="2"/>
          </w:tcPr>
          <w:p w14:paraId="1EEDC1E7" w14:textId="77777777" w:rsidR="006D56A0" w:rsidRDefault="006D56A0" w:rsidP="006D56A0">
            <w:pPr>
              <w:pStyle w:val="Tablebodytext"/>
            </w:pPr>
            <w:r>
              <w:rPr>
                <w:rFonts w:ascii="Wingdings" w:eastAsia="Wingdings" w:hAnsi="Wingdings" w:cs="Wingdings"/>
              </w:rPr>
              <w:t>ü</w:t>
            </w:r>
          </w:p>
        </w:tc>
        <w:tc>
          <w:tcPr>
            <w:tcW w:w="383" w:type="dxa"/>
            <w:gridSpan w:val="2"/>
          </w:tcPr>
          <w:p w14:paraId="22346D6C" w14:textId="77777777" w:rsidR="006D56A0" w:rsidRDefault="006D56A0" w:rsidP="006D56A0">
            <w:pPr>
              <w:pStyle w:val="Tablebodytext"/>
            </w:pPr>
          </w:p>
        </w:tc>
        <w:tc>
          <w:tcPr>
            <w:tcW w:w="383" w:type="dxa"/>
            <w:gridSpan w:val="2"/>
          </w:tcPr>
          <w:p w14:paraId="50568C0B" w14:textId="77777777" w:rsidR="006D56A0" w:rsidRDefault="006D56A0" w:rsidP="006D56A0">
            <w:pPr>
              <w:pStyle w:val="Tablebodytext"/>
            </w:pPr>
          </w:p>
        </w:tc>
        <w:tc>
          <w:tcPr>
            <w:tcW w:w="383" w:type="dxa"/>
            <w:gridSpan w:val="2"/>
          </w:tcPr>
          <w:p w14:paraId="23476A99" w14:textId="77777777" w:rsidR="006D56A0" w:rsidRDefault="006D56A0" w:rsidP="006D56A0">
            <w:pPr>
              <w:pStyle w:val="Tablebodytext"/>
            </w:pPr>
            <w:r>
              <w:rPr>
                <w:rFonts w:ascii="Wingdings" w:eastAsia="Wingdings" w:hAnsi="Wingdings" w:cs="Wingdings"/>
              </w:rPr>
              <w:t>ü</w:t>
            </w:r>
          </w:p>
        </w:tc>
        <w:tc>
          <w:tcPr>
            <w:tcW w:w="383" w:type="dxa"/>
            <w:gridSpan w:val="2"/>
          </w:tcPr>
          <w:p w14:paraId="05D138F1" w14:textId="77777777" w:rsidR="006D56A0" w:rsidRDefault="006D56A0" w:rsidP="006D56A0">
            <w:pPr>
              <w:pStyle w:val="Tablebodytext"/>
            </w:pPr>
            <w:r>
              <w:rPr>
                <w:rFonts w:ascii="Wingdings" w:eastAsia="Wingdings" w:hAnsi="Wingdings" w:cs="Wingdings"/>
              </w:rPr>
              <w:t>ü</w:t>
            </w:r>
          </w:p>
        </w:tc>
        <w:tc>
          <w:tcPr>
            <w:tcW w:w="396" w:type="dxa"/>
            <w:gridSpan w:val="2"/>
          </w:tcPr>
          <w:p w14:paraId="4682225C" w14:textId="77777777" w:rsidR="006D56A0" w:rsidRDefault="006D56A0" w:rsidP="006D56A0">
            <w:pPr>
              <w:pStyle w:val="Tablebodytext"/>
            </w:pPr>
            <w:r>
              <w:rPr>
                <w:rFonts w:ascii="Wingdings" w:eastAsia="Wingdings" w:hAnsi="Wingdings" w:cs="Wingdings"/>
              </w:rPr>
              <w:t>ü</w:t>
            </w:r>
          </w:p>
        </w:tc>
        <w:tc>
          <w:tcPr>
            <w:tcW w:w="427" w:type="dxa"/>
          </w:tcPr>
          <w:p w14:paraId="096CEEBA" w14:textId="77777777" w:rsidR="006D56A0" w:rsidRDefault="006D56A0" w:rsidP="006D56A0">
            <w:pPr>
              <w:pStyle w:val="Tablebodytext"/>
            </w:pPr>
          </w:p>
        </w:tc>
        <w:tc>
          <w:tcPr>
            <w:tcW w:w="439" w:type="dxa"/>
          </w:tcPr>
          <w:p w14:paraId="330F1E1A" w14:textId="77777777" w:rsidR="006D56A0" w:rsidRDefault="006D56A0" w:rsidP="006D56A0">
            <w:pPr>
              <w:pStyle w:val="Tablebodytext"/>
            </w:pPr>
            <w:r>
              <w:rPr>
                <w:rFonts w:ascii="Wingdings" w:eastAsia="Wingdings" w:hAnsi="Wingdings" w:cs="Wingdings"/>
              </w:rPr>
              <w:t>ü</w:t>
            </w:r>
          </w:p>
        </w:tc>
      </w:tr>
      <w:tr w:rsidR="006D56A0" w14:paraId="61B68BE2" w14:textId="77777777" w:rsidTr="3E07C4E5">
        <w:tblPrEx>
          <w:tblLook w:val="04A0" w:firstRow="1" w:lastRow="0" w:firstColumn="1" w:lastColumn="0" w:noHBand="0" w:noVBand="1"/>
        </w:tblPrEx>
        <w:trPr>
          <w:trHeight w:val="338"/>
        </w:trPr>
        <w:tc>
          <w:tcPr>
            <w:tcW w:w="345" w:type="dxa"/>
          </w:tcPr>
          <w:p w14:paraId="0D8EBE93" w14:textId="77777777" w:rsidR="006D56A0" w:rsidRDefault="006D56A0" w:rsidP="006D56A0">
            <w:pPr>
              <w:pStyle w:val="Tablebodytext"/>
            </w:pPr>
            <w:r>
              <w:t>10</w:t>
            </w:r>
          </w:p>
        </w:tc>
        <w:tc>
          <w:tcPr>
            <w:tcW w:w="2562" w:type="dxa"/>
          </w:tcPr>
          <w:p w14:paraId="3831D1D0" w14:textId="77777777" w:rsidR="006D56A0" w:rsidRDefault="006D56A0" w:rsidP="006D56A0">
            <w:pPr>
              <w:pStyle w:val="Tablebodytext"/>
            </w:pPr>
            <w:r>
              <w:t>eDNA*</w:t>
            </w:r>
          </w:p>
        </w:tc>
        <w:tc>
          <w:tcPr>
            <w:tcW w:w="2076" w:type="dxa"/>
            <w:gridSpan w:val="3"/>
          </w:tcPr>
          <w:p w14:paraId="6A4AEC2E" w14:textId="77777777" w:rsidR="006D56A0" w:rsidRDefault="006D56A0" w:rsidP="006D56A0">
            <w:pPr>
              <w:pStyle w:val="Tablebodytext"/>
            </w:pPr>
          </w:p>
        </w:tc>
        <w:tc>
          <w:tcPr>
            <w:tcW w:w="438" w:type="dxa"/>
            <w:gridSpan w:val="2"/>
          </w:tcPr>
          <w:p w14:paraId="575395D3" w14:textId="77777777" w:rsidR="006D56A0" w:rsidRDefault="006D56A0" w:rsidP="006D56A0">
            <w:pPr>
              <w:pStyle w:val="Tablebodytext"/>
            </w:pPr>
          </w:p>
        </w:tc>
        <w:tc>
          <w:tcPr>
            <w:tcW w:w="383" w:type="dxa"/>
            <w:gridSpan w:val="2"/>
          </w:tcPr>
          <w:p w14:paraId="3CA795D2" w14:textId="77777777" w:rsidR="006D56A0" w:rsidRDefault="006D56A0" w:rsidP="006D56A0">
            <w:pPr>
              <w:pStyle w:val="Tablebodytext"/>
            </w:pPr>
          </w:p>
        </w:tc>
        <w:tc>
          <w:tcPr>
            <w:tcW w:w="383" w:type="dxa"/>
            <w:gridSpan w:val="2"/>
          </w:tcPr>
          <w:p w14:paraId="042B6EC9" w14:textId="77777777" w:rsidR="006D56A0" w:rsidRDefault="006D56A0" w:rsidP="006D56A0">
            <w:pPr>
              <w:pStyle w:val="Tablebodytext"/>
            </w:pPr>
          </w:p>
        </w:tc>
        <w:tc>
          <w:tcPr>
            <w:tcW w:w="383" w:type="dxa"/>
            <w:gridSpan w:val="2"/>
          </w:tcPr>
          <w:p w14:paraId="1145D22A" w14:textId="77777777" w:rsidR="006D56A0" w:rsidRDefault="006D56A0" w:rsidP="006D56A0">
            <w:pPr>
              <w:pStyle w:val="Tablebodytext"/>
            </w:pPr>
          </w:p>
        </w:tc>
        <w:tc>
          <w:tcPr>
            <w:tcW w:w="383" w:type="dxa"/>
            <w:gridSpan w:val="2"/>
          </w:tcPr>
          <w:p w14:paraId="3E9C5120" w14:textId="77777777" w:rsidR="006D56A0" w:rsidRDefault="006D56A0" w:rsidP="006D56A0">
            <w:pPr>
              <w:pStyle w:val="Tablebodytext"/>
            </w:pPr>
          </w:p>
        </w:tc>
        <w:tc>
          <w:tcPr>
            <w:tcW w:w="383" w:type="dxa"/>
            <w:gridSpan w:val="2"/>
          </w:tcPr>
          <w:p w14:paraId="0DE1177D" w14:textId="77777777" w:rsidR="006D56A0" w:rsidRDefault="006D56A0" w:rsidP="006D56A0">
            <w:pPr>
              <w:pStyle w:val="Tablebodytext"/>
            </w:pPr>
          </w:p>
        </w:tc>
        <w:tc>
          <w:tcPr>
            <w:tcW w:w="383" w:type="dxa"/>
            <w:gridSpan w:val="2"/>
          </w:tcPr>
          <w:p w14:paraId="0F4EC83E" w14:textId="77777777" w:rsidR="006D56A0" w:rsidRDefault="006D56A0" w:rsidP="006D56A0">
            <w:pPr>
              <w:pStyle w:val="Tablebodytext"/>
            </w:pPr>
          </w:p>
        </w:tc>
        <w:tc>
          <w:tcPr>
            <w:tcW w:w="383" w:type="dxa"/>
            <w:gridSpan w:val="2"/>
          </w:tcPr>
          <w:p w14:paraId="5C649DFB" w14:textId="77777777" w:rsidR="006D56A0" w:rsidRDefault="006D56A0" w:rsidP="006D56A0">
            <w:pPr>
              <w:pStyle w:val="Tablebodytext"/>
            </w:pPr>
          </w:p>
        </w:tc>
        <w:tc>
          <w:tcPr>
            <w:tcW w:w="383" w:type="dxa"/>
            <w:gridSpan w:val="2"/>
          </w:tcPr>
          <w:p w14:paraId="1B0D8D83" w14:textId="77777777" w:rsidR="006D56A0" w:rsidRDefault="006D56A0" w:rsidP="006D56A0">
            <w:pPr>
              <w:pStyle w:val="Tablebodytext"/>
            </w:pPr>
          </w:p>
        </w:tc>
        <w:tc>
          <w:tcPr>
            <w:tcW w:w="396" w:type="dxa"/>
            <w:gridSpan w:val="2"/>
          </w:tcPr>
          <w:p w14:paraId="71FAA092" w14:textId="77777777" w:rsidR="006D56A0" w:rsidRDefault="006D56A0" w:rsidP="006D56A0">
            <w:pPr>
              <w:pStyle w:val="Tablebodytext"/>
            </w:pPr>
            <w:r>
              <w:rPr>
                <w:rFonts w:ascii="Wingdings" w:eastAsia="Wingdings" w:hAnsi="Wingdings" w:cs="Wingdings"/>
              </w:rPr>
              <w:t>ü</w:t>
            </w:r>
          </w:p>
        </w:tc>
        <w:tc>
          <w:tcPr>
            <w:tcW w:w="427" w:type="dxa"/>
          </w:tcPr>
          <w:p w14:paraId="36EEF3E8" w14:textId="77777777" w:rsidR="006D56A0" w:rsidRDefault="006D56A0" w:rsidP="006D56A0">
            <w:pPr>
              <w:pStyle w:val="Tablebodytext"/>
            </w:pPr>
          </w:p>
        </w:tc>
        <w:tc>
          <w:tcPr>
            <w:tcW w:w="439" w:type="dxa"/>
          </w:tcPr>
          <w:p w14:paraId="080FD04B" w14:textId="77777777" w:rsidR="006D56A0" w:rsidRDefault="006D56A0" w:rsidP="006D56A0">
            <w:pPr>
              <w:pStyle w:val="Tablebodytext"/>
            </w:pPr>
            <w:r>
              <w:rPr>
                <w:rFonts w:ascii="Wingdings" w:eastAsia="Wingdings" w:hAnsi="Wingdings" w:cs="Wingdings"/>
              </w:rPr>
              <w:t>ü</w:t>
            </w:r>
          </w:p>
        </w:tc>
      </w:tr>
    </w:tbl>
    <w:p w14:paraId="3321579C" w14:textId="01E94416" w:rsidR="006D56A0" w:rsidRDefault="006D56A0" w:rsidP="006D56A0">
      <w:pPr>
        <w:rPr>
          <w:b/>
        </w:rPr>
      </w:pPr>
      <w:r w:rsidRPr="00F54145">
        <w:t>*</w:t>
      </w:r>
      <w:r w:rsidR="00BD59EA">
        <w:t>Currently, s</w:t>
      </w:r>
      <w:r>
        <w:t xml:space="preserve">ignificant </w:t>
      </w:r>
      <w:r w:rsidR="00517366">
        <w:t>l</w:t>
      </w:r>
      <w:r w:rsidRPr="00F54145">
        <w:t xml:space="preserve">imitations exist </w:t>
      </w:r>
      <w:r>
        <w:t xml:space="preserve">for implementation in </w:t>
      </w:r>
      <w:r w:rsidR="00E03485">
        <w:t>eastern</w:t>
      </w:r>
      <w:r>
        <w:t xml:space="preserve"> Australia (as discussed above).</w:t>
      </w:r>
    </w:p>
    <w:p w14:paraId="212AD4D7" w14:textId="77777777" w:rsidR="006D56A0" w:rsidRPr="00EB6A3D" w:rsidRDefault="006D56A0" w:rsidP="00410A08"/>
    <w:p w14:paraId="0333F56E" w14:textId="77777777" w:rsidR="006D56A0" w:rsidRPr="00410A08" w:rsidRDefault="006D56A0" w:rsidP="006D56A0"/>
    <w:p w14:paraId="7B5B2EB6" w14:textId="77777777" w:rsidR="006D56A0" w:rsidRPr="006215C7" w:rsidRDefault="006D56A0" w:rsidP="006D56A0">
      <w:pPr>
        <w:rPr>
          <w:rFonts w:eastAsia="Calibri"/>
        </w:rPr>
      </w:pPr>
    </w:p>
    <w:p w14:paraId="741BED55" w14:textId="77777777" w:rsidR="006D56A0" w:rsidRPr="008C3C8C" w:rsidRDefault="006D56A0" w:rsidP="00410A08"/>
    <w:p w14:paraId="6E6CD854" w14:textId="77777777" w:rsidR="006D56A0" w:rsidRPr="00E04D02" w:rsidRDefault="006D56A0" w:rsidP="006D56A0"/>
    <w:p w14:paraId="60B3F17F" w14:textId="77777777" w:rsidR="006D56A0" w:rsidRDefault="006D56A0" w:rsidP="006D56A0">
      <w:pPr>
        <w:rPr>
          <w:rStyle w:val="Heading1-NumberedChar"/>
          <w:rFonts w:eastAsia="Calibri"/>
          <w:lang w:eastAsia="en-AU"/>
        </w:rPr>
        <w:sectPr w:rsidR="006D56A0" w:rsidSect="0005542B">
          <w:pgSz w:w="11907" w:h="16840" w:code="9"/>
          <w:pgMar w:top="1134" w:right="1134" w:bottom="1134" w:left="1134" w:header="709" w:footer="567" w:gutter="0"/>
          <w:cols w:space="708"/>
          <w:formProt w:val="0"/>
          <w:docGrid w:linePitch="360"/>
        </w:sectPr>
      </w:pPr>
    </w:p>
    <w:p w14:paraId="461781DB" w14:textId="363CC5A7" w:rsidR="006D56A0" w:rsidRPr="00A814BD" w:rsidRDefault="006D56A0" w:rsidP="006D56A0">
      <w:pPr>
        <w:pStyle w:val="Heading1-Numbered"/>
        <w:numPr>
          <w:ilvl w:val="0"/>
          <w:numId w:val="17"/>
        </w:numPr>
        <w:tabs>
          <w:tab w:val="clear" w:pos="432"/>
        </w:tabs>
        <w:ind w:left="0" w:firstLine="0"/>
      </w:pPr>
      <w:bookmarkStart w:id="85" w:name="_Toc127279909"/>
      <w:bookmarkStart w:id="86" w:name="_Toc138068833"/>
      <w:r w:rsidRPr="00A814BD">
        <w:lastRenderedPageBreak/>
        <w:t xml:space="preserve">Stakeholder </w:t>
      </w:r>
      <w:r w:rsidR="0077507C" w:rsidRPr="00A814BD">
        <w:t>engagement</w:t>
      </w:r>
      <w:bookmarkEnd w:id="85"/>
      <w:bookmarkEnd w:id="86"/>
    </w:p>
    <w:p w14:paraId="62849136" w14:textId="7EA811CF" w:rsidR="006D56A0" w:rsidRPr="00A814BD" w:rsidRDefault="006D56A0" w:rsidP="0005542B">
      <w:r w:rsidRPr="00A814BD">
        <w:t xml:space="preserve">Effective stakeholder engagement is critical to the success of any threatened species </w:t>
      </w:r>
      <w:r>
        <w:t xml:space="preserve">threat </w:t>
      </w:r>
      <w:r w:rsidRPr="00A814BD">
        <w:t>mitigation</w:t>
      </w:r>
      <w:r w:rsidRPr="00CB0D9B">
        <w:t xml:space="preserve"> strategy.</w:t>
      </w:r>
      <w:r w:rsidRPr="00A1724B">
        <w:t xml:space="preserve"> </w:t>
      </w:r>
      <w:r>
        <w:t>K</w:t>
      </w:r>
      <w:r w:rsidRPr="00795E0A">
        <w:t>ey stakeholder</w:t>
      </w:r>
      <w:r w:rsidRPr="00E578CA">
        <w:t xml:space="preserve">s required </w:t>
      </w:r>
      <w:r w:rsidRPr="00693C33">
        <w:t>to</w:t>
      </w:r>
      <w:r w:rsidRPr="00367982">
        <w:t xml:space="preserve"> </w:t>
      </w:r>
      <w:r w:rsidRPr="009D3362">
        <w:t>support the recovery of Southern Right Whale</w:t>
      </w:r>
      <w:r>
        <w:t>s</w:t>
      </w:r>
      <w:r w:rsidRPr="009D3362">
        <w:t xml:space="preserve"> in Victoria </w:t>
      </w:r>
      <w:r w:rsidRPr="00435B38">
        <w:t xml:space="preserve">have been identified below (Table </w:t>
      </w:r>
      <w:r>
        <w:t>3</w:t>
      </w:r>
      <w:r w:rsidRPr="00435B38">
        <w:t>)</w:t>
      </w:r>
      <w:r w:rsidRPr="00C3371C">
        <w:t>.</w:t>
      </w:r>
      <w:r w:rsidRPr="00B6703E">
        <w:t xml:space="preserve"> All </w:t>
      </w:r>
      <w:r w:rsidRPr="00B72EA0">
        <w:t xml:space="preserve">have a role to play in helping </w:t>
      </w:r>
      <w:r w:rsidRPr="00E54FE4">
        <w:t>gu</w:t>
      </w:r>
      <w:r w:rsidRPr="001B0C9F">
        <w:t>ide the develop</w:t>
      </w:r>
      <w:r w:rsidRPr="007614B9">
        <w:t>ment</w:t>
      </w:r>
      <w:r w:rsidRPr="00304F10">
        <w:t xml:space="preserve"> and implementation</w:t>
      </w:r>
      <w:r w:rsidRPr="00884326">
        <w:t xml:space="preserve"> of current and </w:t>
      </w:r>
      <w:r w:rsidRPr="000A71C7">
        <w:t xml:space="preserve">future </w:t>
      </w:r>
      <w:r>
        <w:t xml:space="preserve">threat </w:t>
      </w:r>
      <w:r w:rsidRPr="000A71C7">
        <w:t xml:space="preserve">mitigation strategies. </w:t>
      </w:r>
      <w:r w:rsidRPr="00FD629A">
        <w:t>S</w:t>
      </w:r>
      <w:r w:rsidRPr="008F5408">
        <w:t>takeholders will differ in their motivations</w:t>
      </w:r>
      <w:r w:rsidRPr="00AC712C">
        <w:t xml:space="preserve">, </w:t>
      </w:r>
      <w:r w:rsidRPr="00127AE6">
        <w:t>knowledge, interests</w:t>
      </w:r>
      <w:r>
        <w:t>,</w:t>
      </w:r>
      <w:r w:rsidRPr="00127AE6">
        <w:t xml:space="preserve"> and </w:t>
      </w:r>
      <w:r w:rsidRPr="00704B8D">
        <w:t xml:space="preserve">values. </w:t>
      </w:r>
      <w:r w:rsidRPr="00101532">
        <w:t xml:space="preserve">Understanding these drivers and potential barriers will influence </w:t>
      </w:r>
      <w:r w:rsidRPr="00D355A5">
        <w:t xml:space="preserve">what </w:t>
      </w:r>
      <w:r w:rsidRPr="003F6255">
        <w:t xml:space="preserve">engagement tools are required </w:t>
      </w:r>
      <w:r w:rsidRPr="00E508CB">
        <w:t xml:space="preserve">to influence change and </w:t>
      </w:r>
      <w:r w:rsidRPr="00422EDE">
        <w:t>achie</w:t>
      </w:r>
      <w:r w:rsidRPr="002261B0">
        <w:t>ve the desired action.</w:t>
      </w:r>
      <w:r w:rsidRPr="00004601">
        <w:t xml:space="preserve"> </w:t>
      </w:r>
      <w:r w:rsidRPr="00AD2C0B">
        <w:t xml:space="preserve">Key messages need to be well defined and </w:t>
      </w:r>
      <w:r w:rsidRPr="00F3001C">
        <w:t xml:space="preserve">will also influence </w:t>
      </w:r>
      <w:r>
        <w:t xml:space="preserve">the </w:t>
      </w:r>
      <w:r w:rsidRPr="00F3001C">
        <w:t>communication tool</w:t>
      </w:r>
      <w:r>
        <w:t>s</w:t>
      </w:r>
      <w:r w:rsidRPr="00F3001C">
        <w:t xml:space="preserve"> needed for each audience. Table </w:t>
      </w:r>
      <w:r>
        <w:t>3</w:t>
      </w:r>
      <w:r w:rsidRPr="00F3001C">
        <w:t xml:space="preserve"> </w:t>
      </w:r>
      <w:r w:rsidRPr="00C22712">
        <w:t>outlines the</w:t>
      </w:r>
      <w:r w:rsidRPr="00CB7492">
        <w:t xml:space="preserve"> key </w:t>
      </w:r>
      <w:r w:rsidRPr="00A362F4">
        <w:t>considerations that an engagement strategy (</w:t>
      </w:r>
      <w:r w:rsidRPr="00AF165B">
        <w:t>to support the recovery of Southern Right Whale</w:t>
      </w:r>
      <w:r w:rsidRPr="001D0020">
        <w:t>s</w:t>
      </w:r>
      <w:r w:rsidRPr="0015649E">
        <w:t xml:space="preserve"> in Austr</w:t>
      </w:r>
      <w:r w:rsidRPr="00AC3B12">
        <w:t>alia</w:t>
      </w:r>
      <w:r w:rsidRPr="005F794B">
        <w:t>)</w:t>
      </w:r>
      <w:r w:rsidRPr="000E1669">
        <w:t xml:space="preserve"> should address. This is not an exhaustive list and will need to </w:t>
      </w:r>
      <w:proofErr w:type="gramStart"/>
      <w:r w:rsidRPr="000E1669">
        <w:t>re-asses</w:t>
      </w:r>
      <w:r w:rsidRPr="00A814BD">
        <w:t>s</w:t>
      </w:r>
      <w:r>
        <w:t>ed</w:t>
      </w:r>
      <w:proofErr w:type="gramEnd"/>
      <w:r w:rsidRPr="00A814BD">
        <w:t xml:space="preserve"> and refined regularly during the stakeholder engagement process</w:t>
      </w:r>
      <w:r>
        <w:t xml:space="preserve"> which should include evaluating stakeholder motivations, attitudes and behaviours</w:t>
      </w:r>
      <w:r w:rsidRPr="00A814BD">
        <w:t xml:space="preserve">. </w:t>
      </w:r>
    </w:p>
    <w:p w14:paraId="12C39F35" w14:textId="10C03D1F" w:rsidR="006D56A0" w:rsidRPr="009967B7" w:rsidRDefault="006D56A0" w:rsidP="0005542B">
      <w:r>
        <w:t>I</w:t>
      </w:r>
      <w:r w:rsidRPr="00A814BD">
        <w:t xml:space="preserve">t is recommended that behavioural change experts are consulted </w:t>
      </w:r>
      <w:r w:rsidRPr="00CB0D9B">
        <w:t xml:space="preserve">to develop a </w:t>
      </w:r>
      <w:r w:rsidRPr="00A1724B">
        <w:t xml:space="preserve">detailed </w:t>
      </w:r>
      <w:r w:rsidRPr="009967B7">
        <w:t xml:space="preserve">stakeholder engagement plan </w:t>
      </w:r>
      <w:r w:rsidR="00411245">
        <w:t xml:space="preserve">that </w:t>
      </w:r>
      <w:r w:rsidRPr="009967B7">
        <w:t>outlin</w:t>
      </w:r>
      <w:r w:rsidR="00411245">
        <w:t>es</w:t>
      </w:r>
      <w:r w:rsidRPr="009967B7">
        <w:t xml:space="preserve"> </w:t>
      </w:r>
      <w:r w:rsidRPr="00795E0A">
        <w:t xml:space="preserve">recommendations for communication </w:t>
      </w:r>
      <w:r w:rsidRPr="00E578CA">
        <w:t xml:space="preserve">methods to suit each audience. </w:t>
      </w:r>
      <w:r w:rsidRPr="00693C33">
        <w:t xml:space="preserve">It should also provide recommendations for evaluation </w:t>
      </w:r>
      <w:r w:rsidRPr="00367982">
        <w:t>to</w:t>
      </w:r>
      <w:r w:rsidRPr="009D3362">
        <w:t xml:space="preserve"> measure the success of the communication strategies. </w:t>
      </w:r>
      <w:r w:rsidRPr="00435B38">
        <w:t>Some potential tools that may be considered</w:t>
      </w:r>
      <w:r w:rsidRPr="00C3371C">
        <w:t xml:space="preserve"> include</w:t>
      </w:r>
      <w:r w:rsidRPr="00B6703E">
        <w:t xml:space="preserve"> community talks, industry meetings/</w:t>
      </w:r>
      <w:r w:rsidRPr="00B72EA0">
        <w:t xml:space="preserve">workshops, </w:t>
      </w:r>
      <w:r w:rsidRPr="00E54FE4">
        <w:t>deep listening/yarns,</w:t>
      </w:r>
      <w:r w:rsidRPr="001B0C9F">
        <w:t xml:space="preserve"> participation in cultural ceremonies</w:t>
      </w:r>
      <w:r w:rsidRPr="007614B9">
        <w:t>/storytelling</w:t>
      </w:r>
      <w:r w:rsidRPr="00304F10">
        <w:t>, wheelhou</w:t>
      </w:r>
      <w:r w:rsidRPr="00884326">
        <w:t>s</w:t>
      </w:r>
      <w:r w:rsidRPr="000A71C7">
        <w:t>e stickers</w:t>
      </w:r>
      <w:r w:rsidRPr="00A814BD">
        <w:t xml:space="preserve">, infographics, cartoons, fact sheets, videos, industry and community champions, mobile apps (e.g. </w:t>
      </w:r>
      <w:r w:rsidR="004F320F">
        <w:t xml:space="preserve">the </w:t>
      </w:r>
      <w:r w:rsidRPr="00A814BD">
        <w:t>Rock Lobster Fishery Code of Practice in an app form to make info</w:t>
      </w:r>
      <w:r w:rsidR="004F320F">
        <w:t>rmation more</w:t>
      </w:r>
      <w:r w:rsidRPr="00A814BD">
        <w:t xml:space="preserve"> accessible and reporting easier), interpretive signage and mobile electronic signage (e.g. w</w:t>
      </w:r>
      <w:r w:rsidRPr="00CB0D9B">
        <w:t>arnings for boaters when whales are in the area).</w:t>
      </w:r>
    </w:p>
    <w:p w14:paraId="75BF7EE1" w14:textId="77777777" w:rsidR="006D56A0" w:rsidRPr="009967B7" w:rsidRDefault="006D56A0" w:rsidP="006D56A0">
      <w:pPr>
        <w:pStyle w:val="dotpointindented"/>
        <w:numPr>
          <w:ilvl w:val="0"/>
          <w:numId w:val="0"/>
        </w:numPr>
        <w:ind w:left="360"/>
        <w:rPr>
          <w:szCs w:val="24"/>
        </w:rPr>
      </w:pPr>
    </w:p>
    <w:p w14:paraId="6B85DF6C" w14:textId="77777777" w:rsidR="00517366" w:rsidRDefault="00517366" w:rsidP="006D56A0">
      <w:pPr>
        <w:pStyle w:val="Caption-Table"/>
        <w:sectPr w:rsidR="00517366" w:rsidSect="006D56A0">
          <w:pgSz w:w="11907" w:h="16840" w:code="9"/>
          <w:pgMar w:top="1134" w:right="1134" w:bottom="1134" w:left="1134" w:header="709" w:footer="567" w:gutter="0"/>
          <w:cols w:space="708"/>
          <w:formProt w:val="0"/>
          <w:titlePg/>
          <w:docGrid w:linePitch="360"/>
        </w:sectPr>
      </w:pPr>
      <w:bookmarkStart w:id="87" w:name="_Toc126590231"/>
    </w:p>
    <w:p w14:paraId="4E737AA5" w14:textId="7E8A2FD0" w:rsidR="006D56A0" w:rsidRDefault="006D56A0" w:rsidP="006D56A0">
      <w:pPr>
        <w:pStyle w:val="Caption-Table"/>
      </w:pPr>
      <w:bookmarkStart w:id="88" w:name="_Toc138068795"/>
      <w:r w:rsidRPr="00795E0A">
        <w:lastRenderedPageBreak/>
        <w:t xml:space="preserve">Table </w:t>
      </w:r>
      <w:r>
        <w:t>3</w:t>
      </w:r>
      <w:r w:rsidRPr="00795E0A">
        <w:t xml:space="preserve">. </w:t>
      </w:r>
      <w:r w:rsidRPr="00E578CA">
        <w:t xml:space="preserve">Key considerations for </w:t>
      </w:r>
      <w:r w:rsidR="003400DD" w:rsidRPr="00E578CA">
        <w:t xml:space="preserve">development </w:t>
      </w:r>
      <w:r w:rsidR="003400DD">
        <w:t xml:space="preserve">of a </w:t>
      </w:r>
      <w:r w:rsidRPr="00E578CA">
        <w:t xml:space="preserve">Stakeholder Engagement </w:t>
      </w:r>
      <w:r w:rsidR="003400DD">
        <w:t>P</w:t>
      </w:r>
      <w:r w:rsidRPr="00E578CA">
        <w:t>lan.</w:t>
      </w:r>
      <w:bookmarkEnd w:id="87"/>
      <w:bookmarkEnd w:id="88"/>
    </w:p>
    <w:tbl>
      <w:tblPr>
        <w:tblStyle w:val="DELWPTable"/>
        <w:tblW w:w="12900" w:type="dxa"/>
        <w:tblLook w:val="01E0" w:firstRow="1" w:lastRow="1" w:firstColumn="1" w:lastColumn="1" w:noHBand="0" w:noVBand="0"/>
      </w:tblPr>
      <w:tblGrid>
        <w:gridCol w:w="2195"/>
        <w:gridCol w:w="4640"/>
        <w:gridCol w:w="3093"/>
        <w:gridCol w:w="2972"/>
      </w:tblGrid>
      <w:tr w:rsidR="006D56A0" w14:paraId="2E9FE09B" w14:textId="77777777" w:rsidTr="0005542B">
        <w:trPr>
          <w:cnfStyle w:val="100000000000" w:firstRow="1" w:lastRow="0" w:firstColumn="0" w:lastColumn="0" w:oddVBand="0" w:evenVBand="0" w:oddHBand="0" w:evenHBand="0" w:firstRowFirstColumn="0" w:firstRowLastColumn="0" w:lastRowFirstColumn="0" w:lastRowLastColumn="0"/>
          <w:cantSplit/>
          <w:tblHeader/>
        </w:trPr>
        <w:tc>
          <w:tcPr>
            <w:tcW w:w="0" w:type="dxa"/>
            <w:hideMark/>
          </w:tcPr>
          <w:p w14:paraId="3F34DDFD" w14:textId="77777777" w:rsidR="006D56A0" w:rsidRDefault="006D56A0" w:rsidP="006D56A0">
            <w:pPr>
              <w:pStyle w:val="Tableheadingtext"/>
            </w:pPr>
            <w:r>
              <w:t>Stakeholder</w:t>
            </w:r>
          </w:p>
        </w:tc>
        <w:tc>
          <w:tcPr>
            <w:tcW w:w="0" w:type="dxa"/>
            <w:hideMark/>
          </w:tcPr>
          <w:p w14:paraId="6A3508C7" w14:textId="77777777" w:rsidR="006D56A0" w:rsidRDefault="006D56A0" w:rsidP="006D56A0">
            <w:pPr>
              <w:pStyle w:val="Tableheadingtext"/>
            </w:pPr>
            <w:r>
              <w:t>Key Messages</w:t>
            </w:r>
          </w:p>
        </w:tc>
        <w:tc>
          <w:tcPr>
            <w:tcW w:w="0" w:type="dxa"/>
            <w:hideMark/>
          </w:tcPr>
          <w:p w14:paraId="0F9E9A48" w14:textId="77777777" w:rsidR="006D56A0" w:rsidRDefault="006D56A0" w:rsidP="006D56A0">
            <w:pPr>
              <w:pStyle w:val="Tableheadingtext"/>
            </w:pPr>
            <w:r>
              <w:t>Key Action</w:t>
            </w:r>
          </w:p>
        </w:tc>
        <w:tc>
          <w:tcPr>
            <w:tcW w:w="0" w:type="dxa"/>
          </w:tcPr>
          <w:p w14:paraId="5291636B" w14:textId="77777777" w:rsidR="006D56A0" w:rsidRDefault="006D56A0" w:rsidP="006D56A0">
            <w:pPr>
              <w:pStyle w:val="Tableheadingtext"/>
            </w:pPr>
            <w:r>
              <w:t>Potential Perceived Barriers</w:t>
            </w:r>
          </w:p>
        </w:tc>
      </w:tr>
      <w:tr w:rsidR="006D56A0" w14:paraId="47897C82" w14:textId="77777777" w:rsidTr="006D56A0">
        <w:tc>
          <w:tcPr>
            <w:tcW w:w="2195" w:type="dxa"/>
            <w:tcBorders>
              <w:top w:val="single" w:sz="4" w:space="0" w:color="00B2A9" w:themeColor="accent1"/>
              <w:left w:val="nil"/>
              <w:bottom w:val="single" w:sz="4" w:space="0" w:color="00B2A9" w:themeColor="accent1"/>
              <w:right w:val="nil"/>
            </w:tcBorders>
            <w:hideMark/>
          </w:tcPr>
          <w:p w14:paraId="467860E4" w14:textId="77777777" w:rsidR="006D56A0" w:rsidRDefault="006D56A0" w:rsidP="006D56A0">
            <w:pPr>
              <w:pStyle w:val="Tablebodytext"/>
            </w:pPr>
            <w:r>
              <w:t>Rock Lobster fishers</w:t>
            </w:r>
          </w:p>
        </w:tc>
        <w:tc>
          <w:tcPr>
            <w:tcW w:w="4640" w:type="dxa"/>
            <w:tcBorders>
              <w:top w:val="single" w:sz="4" w:space="0" w:color="00B2A9" w:themeColor="accent1"/>
              <w:left w:val="nil"/>
              <w:bottom w:val="single" w:sz="4" w:space="0" w:color="00B2A9" w:themeColor="accent1"/>
              <w:right w:val="nil"/>
            </w:tcBorders>
            <w:hideMark/>
          </w:tcPr>
          <w:p w14:paraId="1329E8B7" w14:textId="77777777" w:rsidR="006D56A0" w:rsidRDefault="006D56A0" w:rsidP="006D56A0">
            <w:pPr>
              <w:pStyle w:val="Tablebodytext"/>
              <w:numPr>
                <w:ilvl w:val="0"/>
                <w:numId w:val="32"/>
              </w:numPr>
              <w:spacing w:line="240" w:lineRule="auto"/>
            </w:pPr>
            <w:r>
              <w:t>Partnership is important</w:t>
            </w:r>
          </w:p>
          <w:p w14:paraId="49D17ECF" w14:textId="77777777" w:rsidR="006D56A0" w:rsidRDefault="006D56A0" w:rsidP="006D56A0">
            <w:pPr>
              <w:pStyle w:val="Tablebodytext"/>
              <w:numPr>
                <w:ilvl w:val="0"/>
                <w:numId w:val="32"/>
              </w:numPr>
              <w:spacing w:line="240" w:lineRule="auto"/>
            </w:pPr>
            <w:r>
              <w:t>Need to find solutions together that reduce entanglement risk and provide benefits to fishers</w:t>
            </w:r>
          </w:p>
          <w:p w14:paraId="04FAAC3C" w14:textId="15BC171B" w:rsidR="006D56A0" w:rsidRDefault="006D56A0" w:rsidP="006D56A0">
            <w:pPr>
              <w:pStyle w:val="Tablebodytext"/>
              <w:numPr>
                <w:ilvl w:val="0"/>
                <w:numId w:val="32"/>
              </w:numPr>
              <w:spacing w:line="240" w:lineRule="auto"/>
            </w:pPr>
            <w:r>
              <w:t xml:space="preserve">May not be an ideal technical solution now, but can help develop one by working </w:t>
            </w:r>
            <w:r w:rsidR="00286079">
              <w:t xml:space="preserve">together </w:t>
            </w:r>
            <w:r>
              <w:t xml:space="preserve">with </w:t>
            </w:r>
            <w:r w:rsidR="00D31890">
              <w:t xml:space="preserve">regulators, </w:t>
            </w:r>
            <w:proofErr w:type="gramStart"/>
            <w:r w:rsidR="00D31890">
              <w:t>fishers</w:t>
            </w:r>
            <w:proofErr w:type="gramEnd"/>
            <w:r w:rsidR="00D31890">
              <w:t xml:space="preserve"> and </w:t>
            </w:r>
            <w:r>
              <w:t>gear companies</w:t>
            </w:r>
          </w:p>
          <w:p w14:paraId="1FAE35E4" w14:textId="2B059DA2" w:rsidR="006D56A0" w:rsidRDefault="006D56A0" w:rsidP="006D56A0">
            <w:pPr>
              <w:pStyle w:val="Tablebodytext"/>
              <w:numPr>
                <w:ilvl w:val="0"/>
                <w:numId w:val="32"/>
              </w:numPr>
              <w:spacing w:line="240" w:lineRule="auto"/>
            </w:pPr>
            <w:r>
              <w:t>The code of practice includes practical measures to reduce the risk of whale entanglement</w:t>
            </w:r>
            <w:r w:rsidR="000755DD">
              <w:t xml:space="preserve"> and needs to be adhered to</w:t>
            </w:r>
          </w:p>
          <w:p w14:paraId="7956393A" w14:textId="77777777" w:rsidR="006D56A0" w:rsidRDefault="006D56A0" w:rsidP="006D56A0">
            <w:pPr>
              <w:pStyle w:val="Tablebodytext"/>
              <w:numPr>
                <w:ilvl w:val="0"/>
                <w:numId w:val="32"/>
              </w:numPr>
              <w:spacing w:line="240" w:lineRule="auto"/>
              <w:rPr>
                <w:lang w:eastAsia="en-AU"/>
              </w:rPr>
            </w:pPr>
            <w:r>
              <w:t xml:space="preserve">Social licence is important - there is a growing community of whale watchers on the coastline – they have growing connections (often to individual whales) and take an interest in threatening processes </w:t>
            </w:r>
          </w:p>
          <w:p w14:paraId="7BDE5842" w14:textId="77777777" w:rsidR="006D56A0" w:rsidRDefault="006D56A0" w:rsidP="006D56A0">
            <w:pPr>
              <w:pStyle w:val="Tablebodytext"/>
            </w:pPr>
          </w:p>
        </w:tc>
        <w:tc>
          <w:tcPr>
            <w:tcW w:w="3093" w:type="dxa"/>
            <w:tcBorders>
              <w:top w:val="single" w:sz="4" w:space="0" w:color="00B2A9" w:themeColor="accent1"/>
              <w:left w:val="nil"/>
              <w:bottom w:val="single" w:sz="4" w:space="0" w:color="00B2A9" w:themeColor="accent1"/>
              <w:right w:val="nil"/>
            </w:tcBorders>
            <w:hideMark/>
          </w:tcPr>
          <w:p w14:paraId="1BECD54A" w14:textId="77777777" w:rsidR="006D56A0" w:rsidRDefault="006D56A0" w:rsidP="006D56A0">
            <w:pPr>
              <w:pStyle w:val="Tablebodytext"/>
            </w:pPr>
            <w:r>
              <w:t>Reduce whale entanglement</w:t>
            </w:r>
          </w:p>
        </w:tc>
        <w:tc>
          <w:tcPr>
            <w:tcW w:w="2972" w:type="dxa"/>
            <w:tcBorders>
              <w:top w:val="single" w:sz="4" w:space="0" w:color="00B2A9" w:themeColor="accent1"/>
              <w:left w:val="nil"/>
              <w:bottom w:val="single" w:sz="4" w:space="0" w:color="00B2A9" w:themeColor="accent1"/>
              <w:right w:val="nil"/>
            </w:tcBorders>
          </w:tcPr>
          <w:p w14:paraId="67BF2E5B" w14:textId="77777777" w:rsidR="006D56A0" w:rsidRDefault="006D56A0" w:rsidP="006D56A0">
            <w:pPr>
              <w:pStyle w:val="Tablebodytext"/>
            </w:pPr>
            <w:r>
              <w:t>Implications to business/livelihood: cost/time/safety</w:t>
            </w:r>
          </w:p>
          <w:p w14:paraId="4E950FBC" w14:textId="101366BC" w:rsidR="006D56A0" w:rsidRDefault="006D56A0" w:rsidP="006F66A4">
            <w:pPr>
              <w:pStyle w:val="Tablebodytext"/>
            </w:pPr>
            <w:r>
              <w:t xml:space="preserve">No practical solutions </w:t>
            </w:r>
            <w:r w:rsidR="006F66A4">
              <w:t xml:space="preserve">(in a Victorian fishery context) </w:t>
            </w:r>
            <w:r>
              <w:t>currently exist</w:t>
            </w:r>
            <w:r w:rsidR="000755DD">
              <w:t xml:space="preserve"> </w:t>
            </w:r>
            <w:r>
              <w:t>Conservationists/managers don’t understand industry needs</w:t>
            </w:r>
          </w:p>
        </w:tc>
      </w:tr>
      <w:tr w:rsidR="006D56A0" w14:paraId="39DB747B" w14:textId="77777777" w:rsidTr="006D56A0">
        <w:tc>
          <w:tcPr>
            <w:tcW w:w="2195" w:type="dxa"/>
            <w:tcBorders>
              <w:top w:val="single" w:sz="4" w:space="0" w:color="00B2A9" w:themeColor="accent1"/>
              <w:left w:val="nil"/>
              <w:bottom w:val="single" w:sz="4" w:space="0" w:color="00B2A9" w:themeColor="accent1"/>
              <w:right w:val="nil"/>
            </w:tcBorders>
          </w:tcPr>
          <w:p w14:paraId="007A5F92" w14:textId="77777777" w:rsidR="006D56A0" w:rsidRDefault="006D56A0" w:rsidP="006D56A0">
            <w:pPr>
              <w:pStyle w:val="Tablebodytext"/>
            </w:pPr>
          </w:p>
        </w:tc>
        <w:tc>
          <w:tcPr>
            <w:tcW w:w="4640" w:type="dxa"/>
            <w:tcBorders>
              <w:top w:val="single" w:sz="4" w:space="0" w:color="00B2A9" w:themeColor="accent1"/>
              <w:left w:val="nil"/>
              <w:bottom w:val="single" w:sz="4" w:space="0" w:color="00B2A9" w:themeColor="accent1"/>
              <w:right w:val="nil"/>
            </w:tcBorders>
            <w:hideMark/>
          </w:tcPr>
          <w:p w14:paraId="71B11D6E" w14:textId="77777777" w:rsidR="006D56A0" w:rsidRDefault="006D56A0" w:rsidP="006D56A0">
            <w:pPr>
              <w:pStyle w:val="Tablebodytext"/>
              <w:numPr>
                <w:ilvl w:val="0"/>
                <w:numId w:val="32"/>
              </w:numPr>
              <w:spacing w:line="240" w:lineRule="auto"/>
            </w:pPr>
            <w:r>
              <w:t>Whale entanglement risk is increasing as populations recover</w:t>
            </w:r>
          </w:p>
          <w:p w14:paraId="32C30A69" w14:textId="77777777" w:rsidR="006D56A0" w:rsidRDefault="006D56A0" w:rsidP="006D56A0">
            <w:pPr>
              <w:pStyle w:val="Tablebodytext"/>
              <w:numPr>
                <w:ilvl w:val="0"/>
                <w:numId w:val="32"/>
              </w:numPr>
              <w:spacing w:line="240" w:lineRule="auto"/>
            </w:pPr>
            <w:r>
              <w:t>Southern Right Whales are different to Humpback Whales (slower recovery/fewer individuals/ breed on our coastline). Entanglements can have implications for recovery of SRWs</w:t>
            </w:r>
          </w:p>
          <w:p w14:paraId="7F73307D" w14:textId="77777777" w:rsidR="006D56A0" w:rsidRDefault="006D56A0" w:rsidP="006D56A0">
            <w:pPr>
              <w:pStyle w:val="Tablebodytext"/>
              <w:numPr>
                <w:ilvl w:val="0"/>
                <w:numId w:val="32"/>
              </w:numPr>
              <w:spacing w:line="240" w:lineRule="auto"/>
            </w:pPr>
            <w:r>
              <w:t>SRWs have been entangled in Victoria</w:t>
            </w:r>
          </w:p>
          <w:p w14:paraId="01181D28" w14:textId="77777777" w:rsidR="006D56A0" w:rsidRDefault="006D56A0" w:rsidP="006D56A0">
            <w:pPr>
              <w:pStyle w:val="Tablebodytext"/>
              <w:numPr>
                <w:ilvl w:val="0"/>
                <w:numId w:val="32"/>
              </w:numPr>
              <w:spacing w:line="240" w:lineRule="auto"/>
            </w:pPr>
            <w:r>
              <w:t>Lost Rock Lobster gear does pose a threat</w:t>
            </w:r>
          </w:p>
          <w:p w14:paraId="152330D2" w14:textId="77777777" w:rsidR="006D56A0" w:rsidRDefault="006D56A0" w:rsidP="006D56A0">
            <w:pPr>
              <w:pStyle w:val="Tablebodytext"/>
              <w:numPr>
                <w:ilvl w:val="0"/>
                <w:numId w:val="32"/>
              </w:numPr>
              <w:spacing w:line="240" w:lineRule="auto"/>
            </w:pPr>
            <w:r>
              <w:t>SRW (Koontapool in Gundijimara language) hold great significance to Traditional Owner groups</w:t>
            </w:r>
          </w:p>
          <w:p w14:paraId="02149EFE" w14:textId="77777777" w:rsidR="006D56A0" w:rsidRDefault="006D56A0" w:rsidP="006D56A0">
            <w:pPr>
              <w:pStyle w:val="Tablebodytext"/>
            </w:pPr>
          </w:p>
        </w:tc>
        <w:tc>
          <w:tcPr>
            <w:tcW w:w="3093" w:type="dxa"/>
            <w:tcBorders>
              <w:top w:val="single" w:sz="4" w:space="0" w:color="00B2A9" w:themeColor="accent1"/>
              <w:left w:val="nil"/>
              <w:bottom w:val="single" w:sz="4" w:space="0" w:color="00B2A9" w:themeColor="accent1"/>
              <w:right w:val="nil"/>
            </w:tcBorders>
            <w:hideMark/>
          </w:tcPr>
          <w:p w14:paraId="6C2425D0" w14:textId="77777777" w:rsidR="006D56A0" w:rsidRDefault="006D56A0" w:rsidP="006D56A0">
            <w:pPr>
              <w:pStyle w:val="Tablebodytext"/>
            </w:pPr>
            <w:r>
              <w:t>Raise Awareness of SRW and threats</w:t>
            </w:r>
          </w:p>
        </w:tc>
        <w:tc>
          <w:tcPr>
            <w:tcW w:w="2972" w:type="dxa"/>
            <w:tcBorders>
              <w:top w:val="single" w:sz="4" w:space="0" w:color="00B2A9" w:themeColor="accent1"/>
              <w:left w:val="nil"/>
              <w:bottom w:val="single" w:sz="4" w:space="0" w:color="00B2A9" w:themeColor="accent1"/>
              <w:right w:val="nil"/>
            </w:tcBorders>
          </w:tcPr>
          <w:p w14:paraId="41CB9337" w14:textId="77777777" w:rsidR="006D56A0" w:rsidRDefault="006D56A0" w:rsidP="006D56A0">
            <w:pPr>
              <w:pStyle w:val="Tablebodytext"/>
            </w:pPr>
            <w:r>
              <w:t>Lower perception of risk and consequence of whale entanglement – the problem is not with them, rather its other fishers (e.g., I lose little gear, no whales are entangled in my area)</w:t>
            </w:r>
          </w:p>
        </w:tc>
      </w:tr>
      <w:tr w:rsidR="006D56A0" w14:paraId="6704D664" w14:textId="77777777" w:rsidTr="006D56A0">
        <w:tc>
          <w:tcPr>
            <w:tcW w:w="2195" w:type="dxa"/>
            <w:tcBorders>
              <w:top w:val="single" w:sz="4" w:space="0" w:color="00B2A9" w:themeColor="accent1"/>
              <w:left w:val="nil"/>
              <w:bottom w:val="single" w:sz="4" w:space="0" w:color="00B2A9" w:themeColor="accent1"/>
              <w:right w:val="nil"/>
            </w:tcBorders>
          </w:tcPr>
          <w:p w14:paraId="331061CF" w14:textId="77777777" w:rsidR="006D56A0" w:rsidRDefault="006D56A0" w:rsidP="006D56A0">
            <w:pPr>
              <w:pStyle w:val="Tablebodytext"/>
            </w:pPr>
          </w:p>
        </w:tc>
        <w:tc>
          <w:tcPr>
            <w:tcW w:w="4640" w:type="dxa"/>
            <w:tcBorders>
              <w:top w:val="single" w:sz="4" w:space="0" w:color="00B2A9" w:themeColor="accent1"/>
              <w:left w:val="nil"/>
              <w:bottom w:val="single" w:sz="4" w:space="0" w:color="00B2A9" w:themeColor="accent1"/>
              <w:right w:val="nil"/>
            </w:tcBorders>
            <w:hideMark/>
          </w:tcPr>
          <w:p w14:paraId="168514D9" w14:textId="77777777" w:rsidR="006D56A0" w:rsidRDefault="006D56A0" w:rsidP="006D56A0">
            <w:pPr>
              <w:pStyle w:val="Tablebodytext"/>
              <w:numPr>
                <w:ilvl w:val="0"/>
                <w:numId w:val="32"/>
              </w:numPr>
              <w:spacing w:line="240" w:lineRule="auto"/>
            </w:pPr>
            <w:r>
              <w:t>State wildlife emergency response teams need to know when a whale has been entangled ASAP. Chance of disentanglement success increases with timely reporting.</w:t>
            </w:r>
          </w:p>
          <w:p w14:paraId="0A7D89B9" w14:textId="77777777" w:rsidR="006D56A0" w:rsidRDefault="006D56A0" w:rsidP="006D56A0">
            <w:pPr>
              <w:pStyle w:val="Tablebodytext"/>
              <w:numPr>
                <w:ilvl w:val="0"/>
                <w:numId w:val="32"/>
              </w:numPr>
              <w:spacing w:line="240" w:lineRule="auto"/>
            </w:pPr>
            <w:r>
              <w:t>Reporting of lost gear is important to help assess risk and mitigation strategies</w:t>
            </w:r>
          </w:p>
        </w:tc>
        <w:tc>
          <w:tcPr>
            <w:tcW w:w="3093" w:type="dxa"/>
            <w:tcBorders>
              <w:top w:val="single" w:sz="4" w:space="0" w:color="00B2A9" w:themeColor="accent1"/>
              <w:left w:val="nil"/>
              <w:bottom w:val="single" w:sz="4" w:space="0" w:color="00B2A9" w:themeColor="accent1"/>
              <w:right w:val="nil"/>
            </w:tcBorders>
            <w:hideMark/>
          </w:tcPr>
          <w:p w14:paraId="0D193D3A" w14:textId="77777777" w:rsidR="006D56A0" w:rsidRDefault="006D56A0" w:rsidP="006D56A0">
            <w:pPr>
              <w:pStyle w:val="Tablebodytext"/>
            </w:pPr>
            <w:r>
              <w:t>Increase reporting</w:t>
            </w:r>
          </w:p>
        </w:tc>
        <w:tc>
          <w:tcPr>
            <w:tcW w:w="2972" w:type="dxa"/>
            <w:tcBorders>
              <w:top w:val="single" w:sz="4" w:space="0" w:color="00B2A9" w:themeColor="accent1"/>
              <w:left w:val="nil"/>
              <w:bottom w:val="single" w:sz="4" w:space="0" w:color="00B2A9" w:themeColor="accent1"/>
              <w:right w:val="nil"/>
            </w:tcBorders>
          </w:tcPr>
          <w:p w14:paraId="1C4E8455" w14:textId="77777777" w:rsidR="006D56A0" w:rsidRDefault="006D56A0" w:rsidP="006D56A0">
            <w:pPr>
              <w:pStyle w:val="Tablebodytext"/>
            </w:pPr>
            <w:r>
              <w:t>Fear of prosecution and reputational risk</w:t>
            </w:r>
          </w:p>
          <w:p w14:paraId="0B377571" w14:textId="77777777" w:rsidR="006D56A0" w:rsidRDefault="006D56A0" w:rsidP="006D56A0">
            <w:pPr>
              <w:pStyle w:val="Tablebodytext"/>
            </w:pPr>
            <w:r>
              <w:t>Not sure how to report</w:t>
            </w:r>
          </w:p>
          <w:p w14:paraId="69A12B3E" w14:textId="77777777" w:rsidR="006D56A0" w:rsidRDefault="006D56A0" w:rsidP="006D56A0">
            <w:pPr>
              <w:pStyle w:val="Tablebodytext"/>
            </w:pPr>
            <w:r>
              <w:t>Not easy to report</w:t>
            </w:r>
          </w:p>
        </w:tc>
      </w:tr>
      <w:tr w:rsidR="006D56A0" w14:paraId="418A6076" w14:textId="77777777" w:rsidTr="006D56A0">
        <w:tc>
          <w:tcPr>
            <w:tcW w:w="2195" w:type="dxa"/>
            <w:tcBorders>
              <w:top w:val="single" w:sz="4" w:space="0" w:color="00B2A9" w:themeColor="accent1"/>
              <w:left w:val="nil"/>
              <w:bottom w:val="single" w:sz="4" w:space="0" w:color="00B2A9" w:themeColor="accent1"/>
              <w:right w:val="nil"/>
            </w:tcBorders>
          </w:tcPr>
          <w:p w14:paraId="3FA1B79C" w14:textId="77777777" w:rsidR="006D56A0" w:rsidRDefault="006D56A0" w:rsidP="006D56A0">
            <w:pPr>
              <w:pStyle w:val="Tablebodytext"/>
            </w:pPr>
            <w:r>
              <w:t>Department and support agencies</w:t>
            </w:r>
          </w:p>
        </w:tc>
        <w:tc>
          <w:tcPr>
            <w:tcW w:w="4640" w:type="dxa"/>
            <w:tcBorders>
              <w:top w:val="single" w:sz="4" w:space="0" w:color="00B2A9" w:themeColor="accent1"/>
              <w:left w:val="nil"/>
              <w:bottom w:val="single" w:sz="4" w:space="0" w:color="00B2A9" w:themeColor="accent1"/>
              <w:right w:val="nil"/>
            </w:tcBorders>
            <w:hideMark/>
          </w:tcPr>
          <w:p w14:paraId="3A0DAA1F" w14:textId="4D712700" w:rsidR="006D56A0" w:rsidRDefault="006D56A0" w:rsidP="006D56A0">
            <w:pPr>
              <w:pStyle w:val="Tablebodytext"/>
              <w:numPr>
                <w:ilvl w:val="0"/>
                <w:numId w:val="32"/>
              </w:numPr>
              <w:spacing w:line="240" w:lineRule="auto"/>
            </w:pPr>
            <w:r>
              <w:t xml:space="preserve">Extension of exclusion zones (including dynamic ones) may be needed as population </w:t>
            </w:r>
            <w:r w:rsidR="006F66A4">
              <w:t>recovers</w:t>
            </w:r>
          </w:p>
          <w:p w14:paraId="394447EC" w14:textId="77777777" w:rsidR="006D56A0" w:rsidRDefault="006D56A0" w:rsidP="006D56A0">
            <w:pPr>
              <w:pStyle w:val="Tablebodytext"/>
              <w:numPr>
                <w:ilvl w:val="0"/>
                <w:numId w:val="32"/>
              </w:numPr>
              <w:spacing w:line="240" w:lineRule="auto"/>
            </w:pPr>
            <w:r>
              <w:t xml:space="preserve">Increased on-water patrols and investment in compliance/enforcement is needed </w:t>
            </w:r>
          </w:p>
          <w:p w14:paraId="0B87E85A" w14:textId="77777777" w:rsidR="006D56A0" w:rsidRDefault="006D56A0" w:rsidP="006D56A0">
            <w:pPr>
              <w:pStyle w:val="Tablebodytext"/>
              <w:numPr>
                <w:ilvl w:val="0"/>
                <w:numId w:val="32"/>
              </w:numPr>
              <w:spacing w:line="240" w:lineRule="auto"/>
            </w:pPr>
            <w:r>
              <w:t>Several threats exist that government agencies have a responsibility to mitigate</w:t>
            </w:r>
          </w:p>
          <w:p w14:paraId="77E98056" w14:textId="77777777" w:rsidR="006D56A0" w:rsidRDefault="006D56A0" w:rsidP="006D56A0">
            <w:pPr>
              <w:pStyle w:val="Tablebodytext"/>
              <w:numPr>
                <w:ilvl w:val="0"/>
                <w:numId w:val="32"/>
              </w:numPr>
              <w:spacing w:line="240" w:lineRule="auto"/>
            </w:pPr>
            <w:r>
              <w:t>Significant knowledge gaps exist and increased investment in long-term coastal monitoring is needed</w:t>
            </w:r>
          </w:p>
          <w:p w14:paraId="53ED538F" w14:textId="77777777" w:rsidR="006D56A0" w:rsidRDefault="006D56A0" w:rsidP="006D56A0">
            <w:pPr>
              <w:pStyle w:val="Tablebodytext"/>
              <w:numPr>
                <w:ilvl w:val="0"/>
                <w:numId w:val="32"/>
              </w:numPr>
              <w:spacing w:line="240" w:lineRule="auto"/>
            </w:pPr>
            <w:r>
              <w:t>There is a growing community of whale watchers on the coastline – they report potential breaches and take an interest in threatening processes and expect action</w:t>
            </w:r>
          </w:p>
          <w:p w14:paraId="52AB7994" w14:textId="77777777" w:rsidR="006D56A0" w:rsidRDefault="006D56A0" w:rsidP="006D56A0">
            <w:pPr>
              <w:pStyle w:val="Tablebodytext"/>
              <w:ind w:left="720"/>
            </w:pPr>
          </w:p>
        </w:tc>
        <w:tc>
          <w:tcPr>
            <w:tcW w:w="3093" w:type="dxa"/>
            <w:tcBorders>
              <w:top w:val="single" w:sz="4" w:space="0" w:color="00B2A9" w:themeColor="accent1"/>
              <w:left w:val="nil"/>
              <w:bottom w:val="single" w:sz="4" w:space="0" w:color="00B2A9" w:themeColor="accent1"/>
              <w:right w:val="nil"/>
            </w:tcBorders>
            <w:hideMark/>
          </w:tcPr>
          <w:p w14:paraId="1763FA6F" w14:textId="77777777" w:rsidR="006D56A0" w:rsidRDefault="006D56A0" w:rsidP="006D56A0">
            <w:pPr>
              <w:pStyle w:val="Tablebodytext"/>
            </w:pPr>
            <w:r>
              <w:t xml:space="preserve">Reduce risk to Southern Right Whales via threat mitigation </w:t>
            </w:r>
          </w:p>
          <w:p w14:paraId="718B3BBA" w14:textId="77777777" w:rsidR="006D56A0" w:rsidRDefault="006D56A0" w:rsidP="006D56A0">
            <w:pPr>
              <w:pStyle w:val="Tablebodytext"/>
            </w:pPr>
            <w:r>
              <w:t>Increase enforcement and compliance</w:t>
            </w:r>
          </w:p>
          <w:p w14:paraId="057F52BF" w14:textId="77777777" w:rsidR="006D56A0" w:rsidRDefault="006D56A0" w:rsidP="006D56A0">
            <w:pPr>
              <w:pStyle w:val="Tablebodytext"/>
            </w:pPr>
            <w:r>
              <w:t>Increase coastal monitoring</w:t>
            </w:r>
          </w:p>
          <w:p w14:paraId="00962CC0" w14:textId="77777777" w:rsidR="006D56A0" w:rsidRDefault="006D56A0" w:rsidP="006D56A0">
            <w:pPr>
              <w:pStyle w:val="Tablebodytext"/>
            </w:pPr>
          </w:p>
        </w:tc>
        <w:tc>
          <w:tcPr>
            <w:tcW w:w="2972" w:type="dxa"/>
            <w:tcBorders>
              <w:top w:val="single" w:sz="4" w:space="0" w:color="00B2A9" w:themeColor="accent1"/>
              <w:left w:val="nil"/>
              <w:bottom w:val="single" w:sz="4" w:space="0" w:color="00B2A9" w:themeColor="accent1"/>
              <w:right w:val="nil"/>
            </w:tcBorders>
          </w:tcPr>
          <w:p w14:paraId="601EB94F" w14:textId="77777777" w:rsidR="00FF70DE" w:rsidRDefault="00FF70DE" w:rsidP="006D56A0">
            <w:pPr>
              <w:pStyle w:val="Tablebodytext"/>
            </w:pPr>
            <w:r>
              <w:t>Perceived low impact by government</w:t>
            </w:r>
          </w:p>
          <w:p w14:paraId="1C3F808B" w14:textId="3257748B" w:rsidR="006D56A0" w:rsidRDefault="006D56A0" w:rsidP="006D56A0">
            <w:pPr>
              <w:pStyle w:val="Tablebodytext"/>
            </w:pPr>
            <w:r>
              <w:t>Budget constraints/competing priorities</w:t>
            </w:r>
          </w:p>
          <w:p w14:paraId="4B331037" w14:textId="77777777" w:rsidR="006D56A0" w:rsidRDefault="006D56A0" w:rsidP="006D56A0">
            <w:pPr>
              <w:pStyle w:val="Tablebodytext"/>
            </w:pPr>
            <w:r>
              <w:t>Govt. funding cycles do not align with long-term data needs</w:t>
            </w:r>
          </w:p>
          <w:p w14:paraId="0101EA69" w14:textId="77777777" w:rsidR="006D56A0" w:rsidRDefault="006D56A0" w:rsidP="006D56A0">
            <w:pPr>
              <w:pStyle w:val="Tablebodytext"/>
            </w:pPr>
          </w:p>
        </w:tc>
      </w:tr>
      <w:tr w:rsidR="006D56A0" w14:paraId="02A53B9E" w14:textId="77777777" w:rsidTr="006D56A0">
        <w:tc>
          <w:tcPr>
            <w:tcW w:w="2195" w:type="dxa"/>
            <w:tcBorders>
              <w:top w:val="single" w:sz="4" w:space="0" w:color="00B2A9" w:themeColor="accent1"/>
              <w:left w:val="nil"/>
              <w:bottom w:val="single" w:sz="4" w:space="0" w:color="00B2A9" w:themeColor="accent1"/>
              <w:right w:val="nil"/>
            </w:tcBorders>
          </w:tcPr>
          <w:p w14:paraId="74A3700C" w14:textId="77777777" w:rsidR="006D56A0" w:rsidRDefault="006D56A0" w:rsidP="006D56A0">
            <w:pPr>
              <w:pStyle w:val="Tablebodytext"/>
            </w:pPr>
          </w:p>
        </w:tc>
        <w:tc>
          <w:tcPr>
            <w:tcW w:w="4640" w:type="dxa"/>
            <w:tcBorders>
              <w:top w:val="single" w:sz="4" w:space="0" w:color="00B2A9" w:themeColor="accent1"/>
              <w:left w:val="nil"/>
              <w:bottom w:val="single" w:sz="4" w:space="0" w:color="00B2A9" w:themeColor="accent1"/>
              <w:right w:val="nil"/>
            </w:tcBorders>
          </w:tcPr>
          <w:p w14:paraId="3D0E7837" w14:textId="77777777" w:rsidR="006D56A0" w:rsidRDefault="006D56A0" w:rsidP="006D56A0">
            <w:pPr>
              <w:pStyle w:val="Tablebodytext"/>
              <w:numPr>
                <w:ilvl w:val="0"/>
                <w:numId w:val="32"/>
              </w:numPr>
              <w:spacing w:line="240" w:lineRule="auto"/>
            </w:pPr>
            <w:r>
              <w:t>SRW are endangered and breed in Victorian waters. Recovery is slow.</w:t>
            </w:r>
          </w:p>
          <w:p w14:paraId="6F26B98F" w14:textId="77777777" w:rsidR="006D56A0" w:rsidRDefault="006D56A0" w:rsidP="006D56A0">
            <w:pPr>
              <w:pStyle w:val="Tablebodytext"/>
              <w:numPr>
                <w:ilvl w:val="0"/>
                <w:numId w:val="32"/>
              </w:numPr>
              <w:spacing w:line="240" w:lineRule="auto"/>
            </w:pPr>
            <w:r>
              <w:t>Increased investment in stakeholder engagement and community education is needed</w:t>
            </w:r>
          </w:p>
          <w:p w14:paraId="3BA98C26" w14:textId="77777777" w:rsidR="006D56A0" w:rsidRDefault="006D56A0" w:rsidP="006D56A0">
            <w:pPr>
              <w:pStyle w:val="Tablebodytext"/>
              <w:numPr>
                <w:ilvl w:val="0"/>
                <w:numId w:val="32"/>
              </w:numPr>
              <w:spacing w:line="240" w:lineRule="auto"/>
            </w:pPr>
            <w:r>
              <w:t>SRW (Koontapool in Gundijimara language) hold great significance to Traditional Owner groups</w:t>
            </w:r>
          </w:p>
        </w:tc>
        <w:tc>
          <w:tcPr>
            <w:tcW w:w="3093" w:type="dxa"/>
            <w:tcBorders>
              <w:top w:val="single" w:sz="4" w:space="0" w:color="00B2A9" w:themeColor="accent1"/>
              <w:left w:val="nil"/>
              <w:bottom w:val="single" w:sz="4" w:space="0" w:color="00B2A9" w:themeColor="accent1"/>
              <w:right w:val="nil"/>
            </w:tcBorders>
          </w:tcPr>
          <w:p w14:paraId="7272688A" w14:textId="77777777" w:rsidR="006D56A0" w:rsidRDefault="006D56A0" w:rsidP="006D56A0">
            <w:pPr>
              <w:pStyle w:val="Tablebodytext"/>
            </w:pPr>
            <w:r>
              <w:t>Raise awareness of SRW and threats</w:t>
            </w:r>
          </w:p>
          <w:p w14:paraId="2A217510" w14:textId="77777777" w:rsidR="006D56A0" w:rsidRDefault="006D56A0" w:rsidP="006D56A0">
            <w:pPr>
              <w:pStyle w:val="Tablebodytext"/>
            </w:pPr>
            <w:r>
              <w:t>Increase and improve stakeholder relationships</w:t>
            </w:r>
          </w:p>
        </w:tc>
        <w:tc>
          <w:tcPr>
            <w:tcW w:w="2972" w:type="dxa"/>
            <w:tcBorders>
              <w:top w:val="single" w:sz="4" w:space="0" w:color="00B2A9" w:themeColor="accent1"/>
              <w:left w:val="nil"/>
              <w:bottom w:val="single" w:sz="4" w:space="0" w:color="00B2A9" w:themeColor="accent1"/>
              <w:right w:val="nil"/>
            </w:tcBorders>
          </w:tcPr>
          <w:p w14:paraId="6094B543" w14:textId="77777777" w:rsidR="006D56A0" w:rsidRDefault="006D56A0" w:rsidP="006D56A0">
            <w:pPr>
              <w:pStyle w:val="Tablebodytext"/>
            </w:pPr>
            <w:r>
              <w:t>Budget constraints/competing priorities</w:t>
            </w:r>
          </w:p>
          <w:p w14:paraId="43FAABFF" w14:textId="77777777" w:rsidR="006D56A0" w:rsidRDefault="006D56A0" w:rsidP="006D56A0">
            <w:pPr>
              <w:pStyle w:val="Tablebodytext"/>
            </w:pPr>
          </w:p>
        </w:tc>
      </w:tr>
      <w:tr w:rsidR="006D56A0" w14:paraId="3D0B2B9B" w14:textId="77777777" w:rsidTr="0005542B">
        <w:trPr>
          <w:cantSplit/>
        </w:trPr>
        <w:tc>
          <w:tcPr>
            <w:tcW w:w="0" w:type="dxa"/>
            <w:tcBorders>
              <w:top w:val="single" w:sz="4" w:space="0" w:color="00B2A9" w:themeColor="accent1"/>
              <w:left w:val="nil"/>
              <w:bottom w:val="single" w:sz="4" w:space="0" w:color="00B2A9" w:themeColor="accent1"/>
              <w:right w:val="nil"/>
            </w:tcBorders>
            <w:hideMark/>
          </w:tcPr>
          <w:p w14:paraId="17ECD80B" w14:textId="77777777" w:rsidR="006D56A0" w:rsidRDefault="006D56A0" w:rsidP="006D56A0">
            <w:pPr>
              <w:pStyle w:val="Tablebodytext"/>
            </w:pPr>
            <w:r>
              <w:lastRenderedPageBreak/>
              <w:t>Recreational boat users</w:t>
            </w:r>
          </w:p>
        </w:tc>
        <w:tc>
          <w:tcPr>
            <w:tcW w:w="0" w:type="dxa"/>
            <w:tcBorders>
              <w:top w:val="single" w:sz="4" w:space="0" w:color="00B2A9" w:themeColor="accent1"/>
              <w:left w:val="nil"/>
              <w:bottom w:val="single" w:sz="4" w:space="0" w:color="00B2A9" w:themeColor="accent1"/>
              <w:right w:val="nil"/>
            </w:tcBorders>
            <w:hideMark/>
          </w:tcPr>
          <w:p w14:paraId="7428E7F3" w14:textId="77777777" w:rsidR="006D56A0" w:rsidRDefault="006D56A0" w:rsidP="006D56A0">
            <w:pPr>
              <w:pStyle w:val="Tablebodytext"/>
              <w:numPr>
                <w:ilvl w:val="0"/>
                <w:numId w:val="32"/>
              </w:numPr>
              <w:spacing w:line="240" w:lineRule="auto"/>
            </w:pPr>
            <w:r>
              <w:t>SRW sit low in the water and can be hard to see</w:t>
            </w:r>
          </w:p>
          <w:p w14:paraId="605750D5" w14:textId="77777777" w:rsidR="006D56A0" w:rsidRDefault="006D56A0" w:rsidP="006D56A0">
            <w:pPr>
              <w:pStyle w:val="Tablebodytext"/>
              <w:numPr>
                <w:ilvl w:val="0"/>
                <w:numId w:val="32"/>
              </w:numPr>
              <w:spacing w:line="240" w:lineRule="auto"/>
            </w:pPr>
            <w:r>
              <w:t>Slowing down and looking out for them will give you a better chance of seeing whales</w:t>
            </w:r>
          </w:p>
          <w:p w14:paraId="10C4E974" w14:textId="77777777" w:rsidR="006D56A0" w:rsidRDefault="006D56A0" w:rsidP="006D56A0">
            <w:pPr>
              <w:pStyle w:val="Tablebodytext"/>
              <w:numPr>
                <w:ilvl w:val="0"/>
                <w:numId w:val="32"/>
              </w:numPr>
              <w:spacing w:line="240" w:lineRule="auto"/>
            </w:pPr>
            <w:r>
              <w:t>Regulations specific minimum approach distances and ways to approach whales to minimise disturbance</w:t>
            </w:r>
          </w:p>
          <w:p w14:paraId="6D3CB418" w14:textId="77777777" w:rsidR="006D56A0" w:rsidRDefault="006D56A0" w:rsidP="006D56A0">
            <w:pPr>
              <w:pStyle w:val="Tablebodytext"/>
              <w:ind w:left="720"/>
            </w:pPr>
          </w:p>
        </w:tc>
        <w:tc>
          <w:tcPr>
            <w:tcW w:w="0" w:type="dxa"/>
            <w:tcBorders>
              <w:top w:val="single" w:sz="4" w:space="0" w:color="00B2A9" w:themeColor="accent1"/>
              <w:left w:val="nil"/>
              <w:bottom w:val="single" w:sz="4" w:space="0" w:color="00B2A9" w:themeColor="accent1"/>
              <w:right w:val="nil"/>
            </w:tcBorders>
            <w:hideMark/>
          </w:tcPr>
          <w:p w14:paraId="4CD5FC52" w14:textId="77777777" w:rsidR="006D56A0" w:rsidRDefault="006D56A0" w:rsidP="006D56A0">
            <w:pPr>
              <w:pStyle w:val="Tablebodytext"/>
            </w:pPr>
            <w:r>
              <w:t>Reduce Vessel Strike</w:t>
            </w:r>
          </w:p>
        </w:tc>
        <w:tc>
          <w:tcPr>
            <w:tcW w:w="0" w:type="dxa"/>
            <w:tcBorders>
              <w:top w:val="single" w:sz="4" w:space="0" w:color="00B2A9" w:themeColor="accent1"/>
              <w:left w:val="nil"/>
              <w:bottom w:val="single" w:sz="4" w:space="0" w:color="00B2A9" w:themeColor="accent1"/>
              <w:right w:val="nil"/>
            </w:tcBorders>
          </w:tcPr>
          <w:p w14:paraId="483DBC84" w14:textId="77777777" w:rsidR="006D56A0" w:rsidRDefault="006D56A0" w:rsidP="006D56A0">
            <w:pPr>
              <w:pStyle w:val="Tablebodytext"/>
            </w:pPr>
            <w:r>
              <w:t>Don’t know what they are looking for</w:t>
            </w:r>
          </w:p>
          <w:p w14:paraId="0375EEEC" w14:textId="77777777" w:rsidR="006D56A0" w:rsidRDefault="006D56A0" w:rsidP="006D56A0">
            <w:pPr>
              <w:pStyle w:val="Tablebodytext"/>
            </w:pPr>
            <w:r>
              <w:t>Don’t know how to access info on regulations</w:t>
            </w:r>
          </w:p>
          <w:p w14:paraId="5E5B747A" w14:textId="77777777" w:rsidR="006D56A0" w:rsidRDefault="006D56A0" w:rsidP="006D56A0">
            <w:pPr>
              <w:pStyle w:val="Tablebodytext"/>
            </w:pPr>
            <w:r>
              <w:t>Don’t know where they are likely to encounter SRWs</w:t>
            </w:r>
          </w:p>
          <w:p w14:paraId="7590549E" w14:textId="77777777" w:rsidR="006D56A0" w:rsidRDefault="006D56A0" w:rsidP="006D56A0">
            <w:pPr>
              <w:pStyle w:val="Tablebodytext"/>
            </w:pPr>
            <w:r>
              <w:t>Enjoy travelling at speed/feel there is a need to travel at speed</w:t>
            </w:r>
          </w:p>
        </w:tc>
      </w:tr>
      <w:tr w:rsidR="006D56A0" w14:paraId="0FBCD73E" w14:textId="77777777" w:rsidTr="006D56A0">
        <w:tc>
          <w:tcPr>
            <w:tcW w:w="2195" w:type="dxa"/>
            <w:tcBorders>
              <w:top w:val="single" w:sz="4" w:space="0" w:color="00B2A9" w:themeColor="accent1"/>
              <w:left w:val="nil"/>
              <w:bottom w:val="single" w:sz="4" w:space="0" w:color="00B2A9" w:themeColor="accent1"/>
              <w:right w:val="nil"/>
            </w:tcBorders>
          </w:tcPr>
          <w:p w14:paraId="7094BD09" w14:textId="77777777" w:rsidR="006D56A0" w:rsidRDefault="006D56A0" w:rsidP="006D56A0">
            <w:pPr>
              <w:pStyle w:val="Tablebodytext"/>
            </w:pPr>
          </w:p>
        </w:tc>
        <w:tc>
          <w:tcPr>
            <w:tcW w:w="4640" w:type="dxa"/>
            <w:tcBorders>
              <w:top w:val="single" w:sz="4" w:space="0" w:color="00B2A9" w:themeColor="accent1"/>
              <w:left w:val="nil"/>
              <w:bottom w:val="single" w:sz="4" w:space="0" w:color="00B2A9" w:themeColor="accent1"/>
              <w:right w:val="nil"/>
            </w:tcBorders>
          </w:tcPr>
          <w:p w14:paraId="1524F969" w14:textId="77777777" w:rsidR="006D56A0" w:rsidRDefault="006D56A0" w:rsidP="006D56A0">
            <w:pPr>
              <w:pStyle w:val="Tablebodytext"/>
              <w:numPr>
                <w:ilvl w:val="0"/>
                <w:numId w:val="32"/>
              </w:numPr>
              <w:spacing w:line="240" w:lineRule="auto"/>
            </w:pPr>
            <w:r>
              <w:t>SRW need quiet places to raise calf and avoid detection from predators. Boats can interfere with communication between cow-calf pairs.</w:t>
            </w:r>
          </w:p>
          <w:p w14:paraId="4680DD6D" w14:textId="77777777" w:rsidR="006D56A0" w:rsidRDefault="006D56A0" w:rsidP="006D56A0">
            <w:pPr>
              <w:pStyle w:val="Tablebodytext"/>
              <w:numPr>
                <w:ilvl w:val="0"/>
                <w:numId w:val="32"/>
              </w:numPr>
              <w:spacing w:line="240" w:lineRule="auto"/>
            </w:pPr>
            <w:r>
              <w:t>SRW need to conserve energy. Females do not eat while in Victorian waters (a period of 3-4 months). If they waste energy avoiding vessels it could compromise their health and that of their calf</w:t>
            </w:r>
          </w:p>
        </w:tc>
        <w:tc>
          <w:tcPr>
            <w:tcW w:w="3093" w:type="dxa"/>
            <w:tcBorders>
              <w:top w:val="single" w:sz="4" w:space="0" w:color="00B2A9" w:themeColor="accent1"/>
              <w:left w:val="nil"/>
              <w:bottom w:val="single" w:sz="4" w:space="0" w:color="00B2A9" w:themeColor="accent1"/>
              <w:right w:val="nil"/>
            </w:tcBorders>
          </w:tcPr>
          <w:p w14:paraId="58BB85D9" w14:textId="77777777" w:rsidR="006D56A0" w:rsidRDefault="006D56A0" w:rsidP="006D56A0">
            <w:pPr>
              <w:pStyle w:val="Tablebodytext"/>
            </w:pPr>
            <w:r>
              <w:t>Reduce disturbance</w:t>
            </w:r>
          </w:p>
        </w:tc>
        <w:tc>
          <w:tcPr>
            <w:tcW w:w="2972" w:type="dxa"/>
            <w:tcBorders>
              <w:top w:val="single" w:sz="4" w:space="0" w:color="00B2A9" w:themeColor="accent1"/>
              <w:left w:val="nil"/>
              <w:bottom w:val="single" w:sz="4" w:space="0" w:color="00B2A9" w:themeColor="accent1"/>
              <w:right w:val="nil"/>
            </w:tcBorders>
          </w:tcPr>
          <w:p w14:paraId="2D0ABB36" w14:textId="77777777" w:rsidR="006D56A0" w:rsidRDefault="006D56A0" w:rsidP="006D56A0">
            <w:pPr>
              <w:pStyle w:val="Tablebodytext"/>
            </w:pPr>
          </w:p>
        </w:tc>
      </w:tr>
      <w:tr w:rsidR="006D56A0" w14:paraId="51C92754" w14:textId="77777777" w:rsidTr="006D56A0">
        <w:tc>
          <w:tcPr>
            <w:tcW w:w="2195" w:type="dxa"/>
            <w:tcBorders>
              <w:top w:val="single" w:sz="4" w:space="0" w:color="00B2A9" w:themeColor="accent1"/>
              <w:left w:val="nil"/>
              <w:bottom w:val="single" w:sz="4" w:space="0" w:color="00B2A9" w:themeColor="accent1"/>
              <w:right w:val="nil"/>
            </w:tcBorders>
          </w:tcPr>
          <w:p w14:paraId="5A9A2A15" w14:textId="77777777" w:rsidR="006D56A0" w:rsidRDefault="006D56A0" w:rsidP="006D56A0">
            <w:pPr>
              <w:pStyle w:val="Tablebodytext"/>
            </w:pPr>
            <w:r>
              <w:t>Traditional Owners</w:t>
            </w:r>
          </w:p>
        </w:tc>
        <w:tc>
          <w:tcPr>
            <w:tcW w:w="4640" w:type="dxa"/>
            <w:tcBorders>
              <w:top w:val="single" w:sz="4" w:space="0" w:color="00B2A9" w:themeColor="accent1"/>
              <w:left w:val="nil"/>
              <w:bottom w:val="single" w:sz="4" w:space="0" w:color="00B2A9" w:themeColor="accent1"/>
              <w:right w:val="nil"/>
            </w:tcBorders>
          </w:tcPr>
          <w:p w14:paraId="674D492F" w14:textId="21F0F0D0" w:rsidR="006D56A0" w:rsidRDefault="006D56A0" w:rsidP="006D56A0">
            <w:pPr>
              <w:pStyle w:val="Tablebodytext"/>
              <w:numPr>
                <w:ilvl w:val="0"/>
                <w:numId w:val="32"/>
              </w:numPr>
              <w:spacing w:line="240" w:lineRule="auto"/>
            </w:pPr>
            <w:r>
              <w:t xml:space="preserve">Need to </w:t>
            </w:r>
            <w:r w:rsidR="006F3DAA">
              <w:t xml:space="preserve">understand and </w:t>
            </w:r>
            <w:r>
              <w:t xml:space="preserve">incorporate Traditional Owner knowledge </w:t>
            </w:r>
            <w:r w:rsidR="002F3AA0">
              <w:t xml:space="preserve">assertations, knowledge </w:t>
            </w:r>
            <w:r>
              <w:t>and deep connections to Sea Country and SRW (Koontapool in Gundijimara language) into</w:t>
            </w:r>
            <w:r w:rsidR="002F3AA0">
              <w:t xml:space="preserve"> research and</w:t>
            </w:r>
            <w:r>
              <w:t xml:space="preserve"> management decisions </w:t>
            </w:r>
          </w:p>
          <w:p w14:paraId="1AFD7CF3" w14:textId="77777777" w:rsidR="006D56A0" w:rsidRDefault="006D56A0" w:rsidP="006D56A0">
            <w:pPr>
              <w:pStyle w:val="Tablebodytext"/>
              <w:numPr>
                <w:ilvl w:val="0"/>
                <w:numId w:val="32"/>
              </w:numPr>
              <w:spacing w:line="240" w:lineRule="auto"/>
            </w:pPr>
            <w:r>
              <w:t>Storytelling and knowledge sharing is important, and we need to work together to facilitate multiple ways of knowing</w:t>
            </w:r>
          </w:p>
        </w:tc>
        <w:tc>
          <w:tcPr>
            <w:tcW w:w="3093" w:type="dxa"/>
            <w:tcBorders>
              <w:top w:val="single" w:sz="4" w:space="0" w:color="00B2A9" w:themeColor="accent1"/>
              <w:left w:val="nil"/>
              <w:bottom w:val="single" w:sz="4" w:space="0" w:color="00B2A9" w:themeColor="accent1"/>
              <w:right w:val="nil"/>
            </w:tcBorders>
          </w:tcPr>
          <w:p w14:paraId="09AF26D6" w14:textId="77777777" w:rsidR="006D56A0" w:rsidRDefault="006D56A0" w:rsidP="006D56A0">
            <w:pPr>
              <w:pStyle w:val="Tablebodytext"/>
            </w:pPr>
            <w:r>
              <w:t>Increase and improve stakeholder relationships</w:t>
            </w:r>
          </w:p>
          <w:p w14:paraId="1F7187D5" w14:textId="77777777" w:rsidR="006D56A0" w:rsidRDefault="006D56A0" w:rsidP="006D56A0">
            <w:pPr>
              <w:pStyle w:val="Tablebodytext"/>
            </w:pPr>
            <w:r>
              <w:t>Raise awareness of SRW and threats</w:t>
            </w:r>
          </w:p>
          <w:p w14:paraId="6174B0AC" w14:textId="77777777" w:rsidR="006D56A0" w:rsidRDefault="006D56A0" w:rsidP="006D56A0">
            <w:pPr>
              <w:pStyle w:val="Tablebodytext"/>
            </w:pPr>
          </w:p>
        </w:tc>
        <w:tc>
          <w:tcPr>
            <w:tcW w:w="2972" w:type="dxa"/>
            <w:tcBorders>
              <w:top w:val="single" w:sz="4" w:space="0" w:color="00B2A9" w:themeColor="accent1"/>
              <w:left w:val="nil"/>
              <w:bottom w:val="single" w:sz="4" w:space="0" w:color="00B2A9" w:themeColor="accent1"/>
              <w:right w:val="nil"/>
            </w:tcBorders>
          </w:tcPr>
          <w:p w14:paraId="173224C1" w14:textId="3BE64D55" w:rsidR="002F3AA0" w:rsidRDefault="002F3AA0" w:rsidP="006D56A0">
            <w:pPr>
              <w:pStyle w:val="Tablebodytext"/>
            </w:pPr>
            <w:r>
              <w:t>Lack of understanding of TO assertations with respect to Southern Ri</w:t>
            </w:r>
            <w:r w:rsidR="00D04C50">
              <w:t>ght Whales</w:t>
            </w:r>
          </w:p>
          <w:p w14:paraId="54AA9C76" w14:textId="33532152" w:rsidR="006D56A0" w:rsidRDefault="006D56A0" w:rsidP="006D56A0">
            <w:pPr>
              <w:pStyle w:val="Tablebodytext"/>
            </w:pPr>
            <w:r>
              <w:t>Loss of some TO knowledge</w:t>
            </w:r>
          </w:p>
          <w:p w14:paraId="30413CE0" w14:textId="77777777" w:rsidR="006D56A0" w:rsidRDefault="006D56A0" w:rsidP="006D56A0">
            <w:pPr>
              <w:pStyle w:val="Tablebodytext"/>
            </w:pPr>
            <w:r>
              <w:t>High demand on TO engagement and lack of adequate resources</w:t>
            </w:r>
          </w:p>
        </w:tc>
      </w:tr>
      <w:tr w:rsidR="006D56A0" w14:paraId="0862CBA3" w14:textId="77777777" w:rsidTr="0005542B">
        <w:trPr>
          <w:cantSplit/>
        </w:trPr>
        <w:tc>
          <w:tcPr>
            <w:tcW w:w="0" w:type="dxa"/>
            <w:tcBorders>
              <w:top w:val="single" w:sz="4" w:space="0" w:color="00B2A9" w:themeColor="accent1"/>
              <w:left w:val="nil"/>
              <w:bottom w:val="single" w:sz="4" w:space="0" w:color="00B2A9" w:themeColor="accent1"/>
              <w:right w:val="nil"/>
            </w:tcBorders>
          </w:tcPr>
          <w:p w14:paraId="2CF6A612" w14:textId="5249D5E1" w:rsidR="006D56A0" w:rsidRDefault="006D56A0" w:rsidP="006D56A0">
            <w:pPr>
              <w:pStyle w:val="Tablebodytext"/>
            </w:pPr>
            <w:r>
              <w:lastRenderedPageBreak/>
              <w:t>Whale watchers</w:t>
            </w:r>
            <w:r w:rsidR="004F320F">
              <w:t xml:space="preserve"> </w:t>
            </w:r>
            <w:r>
              <w:t>/</w:t>
            </w:r>
            <w:r w:rsidR="004F320F">
              <w:t xml:space="preserve"> g</w:t>
            </w:r>
            <w:r>
              <w:t>eneral community</w:t>
            </w:r>
          </w:p>
        </w:tc>
        <w:tc>
          <w:tcPr>
            <w:tcW w:w="0" w:type="dxa"/>
            <w:tcBorders>
              <w:top w:val="single" w:sz="4" w:space="0" w:color="00B2A9" w:themeColor="accent1"/>
              <w:left w:val="nil"/>
              <w:bottom w:val="single" w:sz="4" w:space="0" w:color="00B2A9" w:themeColor="accent1"/>
              <w:right w:val="nil"/>
            </w:tcBorders>
            <w:hideMark/>
          </w:tcPr>
          <w:p w14:paraId="0D4DD13E" w14:textId="77777777" w:rsidR="006D56A0" w:rsidRDefault="006D56A0" w:rsidP="006D56A0">
            <w:pPr>
              <w:pStyle w:val="Tablebodytext"/>
              <w:numPr>
                <w:ilvl w:val="0"/>
                <w:numId w:val="32"/>
              </w:numPr>
              <w:spacing w:line="240" w:lineRule="auto"/>
            </w:pPr>
            <w:r>
              <w:t>SRW are endangered and breed in Victorian waters. Recovery is slow</w:t>
            </w:r>
          </w:p>
          <w:p w14:paraId="7D60DCAF" w14:textId="77777777" w:rsidR="006D56A0" w:rsidRDefault="006D56A0" w:rsidP="006D56A0">
            <w:pPr>
              <w:pStyle w:val="Tablebodytext"/>
              <w:numPr>
                <w:ilvl w:val="0"/>
                <w:numId w:val="32"/>
              </w:numPr>
              <w:spacing w:line="240" w:lineRule="auto"/>
            </w:pPr>
            <w:r>
              <w:t>Several threats exist to SRW exist</w:t>
            </w:r>
          </w:p>
          <w:p w14:paraId="07FF2960" w14:textId="77777777" w:rsidR="006D56A0" w:rsidRDefault="006D56A0" w:rsidP="006D56A0">
            <w:pPr>
              <w:pStyle w:val="Tablebodytext"/>
              <w:numPr>
                <w:ilvl w:val="0"/>
                <w:numId w:val="32"/>
              </w:numPr>
              <w:spacing w:line="240" w:lineRule="auto"/>
            </w:pPr>
            <w:r>
              <w:t xml:space="preserve">Significant advances have been made in SRW monitoring in Victoria, but funding is always a constraint. </w:t>
            </w:r>
          </w:p>
          <w:p w14:paraId="62E30ED5" w14:textId="77777777" w:rsidR="006D56A0" w:rsidRDefault="006D56A0" w:rsidP="006D56A0">
            <w:pPr>
              <w:pStyle w:val="Tablebodytext"/>
              <w:numPr>
                <w:ilvl w:val="0"/>
                <w:numId w:val="32"/>
              </w:numPr>
              <w:spacing w:line="240" w:lineRule="auto"/>
            </w:pPr>
            <w:r>
              <w:t>SRW (Koontapool in Gundijimara language) hold great significance to traditional owner groups</w:t>
            </w:r>
          </w:p>
          <w:p w14:paraId="3BBCDBBE" w14:textId="77777777" w:rsidR="006D56A0" w:rsidRDefault="006D56A0" w:rsidP="006D56A0">
            <w:pPr>
              <w:pStyle w:val="Tablebodytext"/>
              <w:numPr>
                <w:ilvl w:val="0"/>
                <w:numId w:val="32"/>
              </w:numPr>
              <w:spacing w:line="240" w:lineRule="auto"/>
            </w:pPr>
            <w:r>
              <w:t>Acknowledgement that govt is responsible for threat mitigation and is working towards improvements in this area</w:t>
            </w:r>
          </w:p>
          <w:p w14:paraId="5746E41C" w14:textId="77777777" w:rsidR="006D56A0" w:rsidRDefault="006D56A0" w:rsidP="006D56A0">
            <w:pPr>
              <w:pStyle w:val="Tablebodytext"/>
            </w:pPr>
          </w:p>
        </w:tc>
        <w:tc>
          <w:tcPr>
            <w:tcW w:w="0" w:type="dxa"/>
            <w:tcBorders>
              <w:top w:val="single" w:sz="4" w:space="0" w:color="00B2A9" w:themeColor="accent1"/>
              <w:left w:val="nil"/>
              <w:bottom w:val="single" w:sz="4" w:space="0" w:color="00B2A9" w:themeColor="accent1"/>
              <w:right w:val="nil"/>
            </w:tcBorders>
            <w:hideMark/>
          </w:tcPr>
          <w:p w14:paraId="55A9E914" w14:textId="77777777" w:rsidR="006D56A0" w:rsidRDefault="006D56A0" w:rsidP="006D56A0">
            <w:pPr>
              <w:pStyle w:val="Tablebodytext"/>
            </w:pPr>
            <w:r>
              <w:t>Raise awareness of SRW and threats</w:t>
            </w:r>
          </w:p>
          <w:p w14:paraId="725F751C" w14:textId="77777777" w:rsidR="006D56A0" w:rsidRDefault="006D56A0" w:rsidP="006D56A0">
            <w:pPr>
              <w:pStyle w:val="Tablebodytext"/>
            </w:pPr>
            <w:r>
              <w:t>Increase and improve stakeholder relationships</w:t>
            </w:r>
          </w:p>
        </w:tc>
        <w:tc>
          <w:tcPr>
            <w:tcW w:w="0" w:type="dxa"/>
            <w:tcBorders>
              <w:top w:val="single" w:sz="4" w:space="0" w:color="00B2A9" w:themeColor="accent1"/>
              <w:left w:val="nil"/>
              <w:bottom w:val="single" w:sz="4" w:space="0" w:color="00B2A9" w:themeColor="accent1"/>
              <w:right w:val="nil"/>
            </w:tcBorders>
          </w:tcPr>
          <w:p w14:paraId="531CB300" w14:textId="77777777" w:rsidR="006D56A0" w:rsidRDefault="006D56A0" w:rsidP="006D56A0">
            <w:pPr>
              <w:pStyle w:val="Tablebodytext"/>
            </w:pPr>
            <w:r>
              <w:t>Lack of interest/reach within general community</w:t>
            </w:r>
          </w:p>
          <w:p w14:paraId="0F0BDC59" w14:textId="77777777" w:rsidR="006D56A0" w:rsidRDefault="006D56A0" w:rsidP="006D56A0">
            <w:pPr>
              <w:pStyle w:val="Tablebodytext"/>
            </w:pPr>
            <w:r>
              <w:t>Lack of trust of government agencies to carry out appropriate mitigation actions</w:t>
            </w:r>
          </w:p>
          <w:p w14:paraId="5510F189" w14:textId="77777777" w:rsidR="006D56A0" w:rsidRDefault="006D56A0" w:rsidP="006D56A0">
            <w:pPr>
              <w:pStyle w:val="Tablebodytext"/>
            </w:pPr>
            <w:r>
              <w:t>Confusion over who is responsible</w:t>
            </w:r>
          </w:p>
          <w:p w14:paraId="060EFF3F" w14:textId="77777777" w:rsidR="006D56A0" w:rsidRDefault="006D56A0" w:rsidP="006D56A0">
            <w:pPr>
              <w:pStyle w:val="Tablebodytext"/>
            </w:pPr>
          </w:p>
        </w:tc>
      </w:tr>
      <w:tr w:rsidR="006D56A0" w14:paraId="1FE5BD3C" w14:textId="77777777" w:rsidTr="006D56A0">
        <w:tc>
          <w:tcPr>
            <w:tcW w:w="2195" w:type="dxa"/>
            <w:tcBorders>
              <w:top w:val="single" w:sz="4" w:space="0" w:color="00B2A9" w:themeColor="accent1"/>
              <w:left w:val="nil"/>
              <w:bottom w:val="single" w:sz="4" w:space="0" w:color="00B2A9" w:themeColor="accent1"/>
              <w:right w:val="nil"/>
            </w:tcBorders>
          </w:tcPr>
          <w:p w14:paraId="512AE516" w14:textId="77777777" w:rsidR="006D56A0" w:rsidRDefault="006D56A0" w:rsidP="006D56A0">
            <w:pPr>
              <w:pStyle w:val="Tablebodytext"/>
            </w:pPr>
          </w:p>
        </w:tc>
        <w:tc>
          <w:tcPr>
            <w:tcW w:w="4640" w:type="dxa"/>
            <w:tcBorders>
              <w:top w:val="single" w:sz="4" w:space="0" w:color="00B2A9" w:themeColor="accent1"/>
              <w:left w:val="nil"/>
              <w:bottom w:val="single" w:sz="4" w:space="0" w:color="00B2A9" w:themeColor="accent1"/>
              <w:right w:val="nil"/>
            </w:tcBorders>
          </w:tcPr>
          <w:p w14:paraId="75A351A9" w14:textId="77777777" w:rsidR="006D56A0" w:rsidRDefault="006D56A0" w:rsidP="006D56A0">
            <w:pPr>
              <w:pStyle w:val="Tablebodytext"/>
              <w:numPr>
                <w:ilvl w:val="0"/>
                <w:numId w:val="32"/>
              </w:numPr>
              <w:spacing w:line="240" w:lineRule="auto"/>
            </w:pPr>
            <w:r>
              <w:t xml:space="preserve">Significant knowledge gaps </w:t>
            </w:r>
            <w:proofErr w:type="gramStart"/>
            <w:r>
              <w:t>exist</w:t>
            </w:r>
            <w:proofErr w:type="gramEnd"/>
            <w:r>
              <w:t xml:space="preserve"> and long-term coastal monitoring is needed. Community can help with this</w:t>
            </w:r>
          </w:p>
          <w:p w14:paraId="1580A3FA" w14:textId="77777777" w:rsidR="006D56A0" w:rsidRDefault="006D56A0" w:rsidP="006D56A0">
            <w:pPr>
              <w:pStyle w:val="Tablebodytext"/>
              <w:numPr>
                <w:ilvl w:val="0"/>
                <w:numId w:val="32"/>
              </w:numPr>
              <w:spacing w:line="240" w:lineRule="auto"/>
            </w:pPr>
            <w:r>
              <w:t>Citizen science complements other scientific surveys, not instead of (need both)</w:t>
            </w:r>
          </w:p>
          <w:p w14:paraId="031F70BC" w14:textId="77777777" w:rsidR="006D56A0" w:rsidRDefault="006D56A0" w:rsidP="006D56A0">
            <w:pPr>
              <w:pStyle w:val="Tablebodytext"/>
              <w:numPr>
                <w:ilvl w:val="0"/>
                <w:numId w:val="32"/>
              </w:numPr>
              <w:spacing w:line="240" w:lineRule="auto"/>
            </w:pPr>
            <w:r>
              <w:t>Individual SRWs can be identified by patterns on their head. Important for monitoring</w:t>
            </w:r>
          </w:p>
          <w:p w14:paraId="683497A3" w14:textId="77777777" w:rsidR="006D56A0" w:rsidRDefault="006D56A0" w:rsidP="006D56A0">
            <w:pPr>
              <w:pStyle w:val="Tablebodytext"/>
              <w:numPr>
                <w:ilvl w:val="0"/>
                <w:numId w:val="32"/>
              </w:numPr>
              <w:spacing w:line="240" w:lineRule="auto"/>
            </w:pPr>
            <w:r>
              <w:t>Photos and sightings of SRWs can be submitted to WhaleFace and contribute to research</w:t>
            </w:r>
          </w:p>
          <w:p w14:paraId="44AA4306" w14:textId="77777777" w:rsidR="006D56A0" w:rsidRDefault="006D56A0" w:rsidP="006D56A0">
            <w:pPr>
              <w:pStyle w:val="Tablebodytext"/>
              <w:numPr>
                <w:ilvl w:val="0"/>
                <w:numId w:val="32"/>
              </w:numPr>
              <w:spacing w:line="240" w:lineRule="auto"/>
            </w:pPr>
            <w:r>
              <w:t xml:space="preserve">There may be future opportunities for dedicated whale watchers to be involved in systematic surveying of coastal areas </w:t>
            </w:r>
          </w:p>
          <w:p w14:paraId="52DA22DB" w14:textId="77777777" w:rsidR="006D56A0" w:rsidRDefault="006D56A0" w:rsidP="006D56A0">
            <w:pPr>
              <w:pStyle w:val="Tablebodytext"/>
            </w:pPr>
          </w:p>
        </w:tc>
        <w:tc>
          <w:tcPr>
            <w:tcW w:w="3093" w:type="dxa"/>
            <w:tcBorders>
              <w:top w:val="single" w:sz="4" w:space="0" w:color="00B2A9" w:themeColor="accent1"/>
              <w:left w:val="nil"/>
              <w:bottom w:val="single" w:sz="4" w:space="0" w:color="00B2A9" w:themeColor="accent1"/>
              <w:right w:val="nil"/>
            </w:tcBorders>
          </w:tcPr>
          <w:p w14:paraId="1578180F" w14:textId="77777777" w:rsidR="006D56A0" w:rsidRDefault="006D56A0" w:rsidP="006D56A0">
            <w:pPr>
              <w:pStyle w:val="Tablebodytext"/>
            </w:pPr>
            <w:r>
              <w:t>Increased coastal monitoring</w:t>
            </w:r>
          </w:p>
        </w:tc>
        <w:tc>
          <w:tcPr>
            <w:tcW w:w="2972" w:type="dxa"/>
            <w:tcBorders>
              <w:top w:val="single" w:sz="4" w:space="0" w:color="00B2A9" w:themeColor="accent1"/>
              <w:left w:val="nil"/>
              <w:bottom w:val="single" w:sz="4" w:space="0" w:color="00B2A9" w:themeColor="accent1"/>
              <w:right w:val="nil"/>
            </w:tcBorders>
          </w:tcPr>
          <w:p w14:paraId="3B3FAB86" w14:textId="77777777" w:rsidR="006D56A0" w:rsidRDefault="006D56A0" w:rsidP="006D56A0">
            <w:pPr>
              <w:pStyle w:val="Tablebodytext"/>
            </w:pPr>
            <w:r>
              <w:t>Confusion over where to send data</w:t>
            </w:r>
          </w:p>
          <w:p w14:paraId="14A416BD" w14:textId="77777777" w:rsidR="006D56A0" w:rsidRDefault="006D56A0" w:rsidP="006D56A0">
            <w:pPr>
              <w:pStyle w:val="Tablebodytext"/>
            </w:pPr>
            <w:r>
              <w:t>Too much effort</w:t>
            </w:r>
          </w:p>
          <w:p w14:paraId="76090914" w14:textId="77777777" w:rsidR="006D56A0" w:rsidRDefault="006D56A0" w:rsidP="006D56A0">
            <w:pPr>
              <w:pStyle w:val="Tablebodytext"/>
            </w:pPr>
            <w:r>
              <w:t>Not technologically savvy</w:t>
            </w:r>
          </w:p>
          <w:p w14:paraId="53AE3BDA" w14:textId="77777777" w:rsidR="006D56A0" w:rsidRDefault="006D56A0" w:rsidP="006D56A0">
            <w:pPr>
              <w:pStyle w:val="Tablebodytext"/>
            </w:pPr>
            <w:r>
              <w:t>Don’t see value or how their data is being used</w:t>
            </w:r>
          </w:p>
          <w:p w14:paraId="5E3AF023" w14:textId="77777777" w:rsidR="006D56A0" w:rsidRDefault="006D56A0" w:rsidP="006D56A0">
            <w:pPr>
              <w:pStyle w:val="Tablebodytext"/>
            </w:pPr>
            <w:r>
              <w:t>Worried about IP or images</w:t>
            </w:r>
          </w:p>
          <w:p w14:paraId="161B55AB" w14:textId="77777777" w:rsidR="006D56A0" w:rsidRDefault="006D56A0" w:rsidP="006D56A0">
            <w:pPr>
              <w:pStyle w:val="Tablebodytext"/>
            </w:pPr>
            <w:r>
              <w:t>Think their data is being dismissed (not considered) when scientists conduct their surveys (</w:t>
            </w:r>
            <w:proofErr w:type="gramStart"/>
            <w:r>
              <w:t>e.g.</w:t>
            </w:r>
            <w:proofErr w:type="gramEnd"/>
            <w:r>
              <w:t xml:space="preserve"> drone images vs WhaleFace images). </w:t>
            </w:r>
          </w:p>
          <w:p w14:paraId="31B24AA0" w14:textId="77777777" w:rsidR="006D56A0" w:rsidRDefault="006D56A0" w:rsidP="006D56A0">
            <w:pPr>
              <w:pStyle w:val="Tablebodytext"/>
            </w:pPr>
          </w:p>
        </w:tc>
      </w:tr>
      <w:tr w:rsidR="006D56A0" w14:paraId="2BD43136" w14:textId="77777777" w:rsidTr="0005542B">
        <w:trPr>
          <w:cantSplit/>
        </w:trPr>
        <w:tc>
          <w:tcPr>
            <w:tcW w:w="0" w:type="dxa"/>
            <w:tcBorders>
              <w:top w:val="single" w:sz="4" w:space="0" w:color="00B2A9" w:themeColor="accent1"/>
              <w:left w:val="nil"/>
              <w:bottom w:val="single" w:sz="4" w:space="0" w:color="00B2A9" w:themeColor="accent1"/>
              <w:right w:val="nil"/>
            </w:tcBorders>
          </w:tcPr>
          <w:p w14:paraId="4B9969DB" w14:textId="759EF054" w:rsidR="006D56A0" w:rsidRDefault="006D56A0" w:rsidP="006D56A0">
            <w:pPr>
              <w:pStyle w:val="Tablebodytext"/>
            </w:pPr>
            <w:r>
              <w:lastRenderedPageBreak/>
              <w:t>Funders</w:t>
            </w:r>
            <w:r w:rsidR="004F320F">
              <w:t xml:space="preserve"> </w:t>
            </w:r>
            <w:r>
              <w:t>/</w:t>
            </w:r>
            <w:r w:rsidR="004F320F">
              <w:t xml:space="preserve"> c</w:t>
            </w:r>
            <w:r>
              <w:t>ollaborators</w:t>
            </w:r>
          </w:p>
          <w:p w14:paraId="577EE633" w14:textId="77777777" w:rsidR="006D56A0" w:rsidRDefault="006D56A0" w:rsidP="006D56A0">
            <w:pPr>
              <w:pStyle w:val="Tablebodytext"/>
            </w:pPr>
            <w:r>
              <w:t>(</w:t>
            </w:r>
            <w:proofErr w:type="gramStart"/>
            <w:r>
              <w:t>includes</w:t>
            </w:r>
            <w:proofErr w:type="gramEnd"/>
            <w:r>
              <w:t xml:space="preserve"> govt, industry, universities and NGOs)</w:t>
            </w:r>
          </w:p>
        </w:tc>
        <w:tc>
          <w:tcPr>
            <w:tcW w:w="0" w:type="dxa"/>
            <w:tcBorders>
              <w:top w:val="single" w:sz="4" w:space="0" w:color="00B2A9" w:themeColor="accent1"/>
              <w:left w:val="nil"/>
              <w:bottom w:val="single" w:sz="4" w:space="0" w:color="00B2A9" w:themeColor="accent1"/>
              <w:right w:val="nil"/>
            </w:tcBorders>
            <w:hideMark/>
          </w:tcPr>
          <w:p w14:paraId="3A522518" w14:textId="77777777" w:rsidR="006D56A0" w:rsidRDefault="006D56A0" w:rsidP="006D56A0">
            <w:pPr>
              <w:pStyle w:val="Tablebodytext"/>
              <w:numPr>
                <w:ilvl w:val="0"/>
                <w:numId w:val="32"/>
              </w:numPr>
              <w:spacing w:line="240" w:lineRule="auto"/>
            </w:pPr>
            <w:r>
              <w:t xml:space="preserve">Long-term data is required. Long-lived animal takes a long time to mature and breeds only every 3-4 years.  </w:t>
            </w:r>
          </w:p>
          <w:p w14:paraId="7C65D924" w14:textId="77777777" w:rsidR="006D56A0" w:rsidRDefault="006D56A0" w:rsidP="006D56A0">
            <w:pPr>
              <w:pStyle w:val="Tablebodytext"/>
              <w:numPr>
                <w:ilvl w:val="0"/>
                <w:numId w:val="32"/>
              </w:numPr>
              <w:spacing w:line="240" w:lineRule="auto"/>
            </w:pPr>
            <w:r>
              <w:t>Short term funding sources with EOFY deadlines don’t align well with whale season and so need flexibility in delivery timelines</w:t>
            </w:r>
          </w:p>
          <w:p w14:paraId="6A482898" w14:textId="77777777" w:rsidR="006D56A0" w:rsidRDefault="006D56A0" w:rsidP="006D56A0">
            <w:pPr>
              <w:pStyle w:val="Tablebodytext"/>
              <w:numPr>
                <w:ilvl w:val="0"/>
                <w:numId w:val="32"/>
              </w:numPr>
              <w:spacing w:line="240" w:lineRule="auto"/>
            </w:pPr>
            <w:r>
              <w:t>Critical knowledge gaps exist but require significant investment to address. Cetacean research methods are expensive.</w:t>
            </w:r>
          </w:p>
          <w:p w14:paraId="6D4A4C6C" w14:textId="77777777" w:rsidR="006D56A0" w:rsidRDefault="006D56A0" w:rsidP="006D56A0">
            <w:pPr>
              <w:pStyle w:val="Tablebodytext"/>
              <w:numPr>
                <w:ilvl w:val="0"/>
                <w:numId w:val="32"/>
              </w:numPr>
              <w:spacing w:line="240" w:lineRule="auto"/>
            </w:pPr>
            <w:r>
              <w:t>Multi-agency/university collaborations will achieve more.</w:t>
            </w:r>
          </w:p>
          <w:p w14:paraId="5662B914" w14:textId="77777777" w:rsidR="006D56A0" w:rsidRDefault="006D56A0" w:rsidP="006D56A0">
            <w:pPr>
              <w:pStyle w:val="Tablebodytext"/>
              <w:numPr>
                <w:ilvl w:val="0"/>
                <w:numId w:val="32"/>
              </w:numPr>
              <w:spacing w:line="240" w:lineRule="auto"/>
            </w:pPr>
            <w:r>
              <w:t>Little data exists to effectively predict impacts or recommend appropriate mitigation actions from coastal and offshore developments</w:t>
            </w:r>
          </w:p>
        </w:tc>
        <w:tc>
          <w:tcPr>
            <w:tcW w:w="0" w:type="dxa"/>
            <w:tcBorders>
              <w:top w:val="single" w:sz="4" w:space="0" w:color="00B2A9" w:themeColor="accent1"/>
              <w:left w:val="nil"/>
              <w:bottom w:val="single" w:sz="4" w:space="0" w:color="00B2A9" w:themeColor="accent1"/>
              <w:right w:val="nil"/>
            </w:tcBorders>
            <w:hideMark/>
          </w:tcPr>
          <w:p w14:paraId="24631932" w14:textId="77777777" w:rsidR="006D56A0" w:rsidRDefault="006D56A0" w:rsidP="006D56A0">
            <w:pPr>
              <w:pStyle w:val="Tablebodytext"/>
            </w:pPr>
            <w:r>
              <w:t>Fill knowledge gaps to help with mitigation actions</w:t>
            </w:r>
          </w:p>
        </w:tc>
        <w:tc>
          <w:tcPr>
            <w:tcW w:w="0" w:type="dxa"/>
            <w:tcBorders>
              <w:top w:val="single" w:sz="4" w:space="0" w:color="00B2A9" w:themeColor="accent1"/>
              <w:left w:val="nil"/>
              <w:bottom w:val="single" w:sz="4" w:space="0" w:color="00B2A9" w:themeColor="accent1"/>
              <w:right w:val="nil"/>
            </w:tcBorders>
          </w:tcPr>
          <w:p w14:paraId="08CA6058" w14:textId="77777777" w:rsidR="006D56A0" w:rsidRDefault="006D56A0" w:rsidP="006D56A0">
            <w:pPr>
              <w:pStyle w:val="Tablebodytext"/>
            </w:pPr>
            <w:r>
              <w:t xml:space="preserve">Significant time/planning required for initiating partnerships, but often unfunded with uncertainty about leadership </w:t>
            </w:r>
          </w:p>
          <w:p w14:paraId="56DEC6E4" w14:textId="77777777" w:rsidR="006D56A0" w:rsidRDefault="006D56A0" w:rsidP="006D56A0">
            <w:pPr>
              <w:pStyle w:val="Tablebodytext"/>
            </w:pPr>
          </w:p>
          <w:p w14:paraId="3B80F823" w14:textId="77777777" w:rsidR="006D56A0" w:rsidRDefault="006D56A0" w:rsidP="006D56A0">
            <w:pPr>
              <w:pStyle w:val="Tablebodytext"/>
            </w:pPr>
            <w:r>
              <w:t>Lack of clarity on what is state and what is federal responsibility.</w:t>
            </w:r>
          </w:p>
          <w:p w14:paraId="5DBC325A" w14:textId="77777777" w:rsidR="006D56A0" w:rsidRDefault="006D56A0" w:rsidP="006D56A0">
            <w:pPr>
              <w:pStyle w:val="Tablebodytext"/>
            </w:pPr>
          </w:p>
          <w:p w14:paraId="17E48628" w14:textId="77777777" w:rsidR="006D56A0" w:rsidRDefault="006D56A0" w:rsidP="006D56A0">
            <w:pPr>
              <w:pStyle w:val="Tablebodytext"/>
            </w:pPr>
            <w:r>
              <w:t>Conflicts of interest between govt agencies and industry funders (e.g., oil/gas, renewable energy).</w:t>
            </w:r>
          </w:p>
          <w:p w14:paraId="0E97046F" w14:textId="77777777" w:rsidR="00A11BF1" w:rsidRPr="00A11BF1" w:rsidRDefault="00A11BF1" w:rsidP="00A11BF1">
            <w:pPr>
              <w:spacing w:before="80" w:after="60" w:line="240" w:lineRule="auto"/>
            </w:pPr>
            <w:r w:rsidRPr="00A11BF1">
              <w:t>Poor industry standards around data collection, reporting and storage and issues around data sharing (IP).</w:t>
            </w:r>
          </w:p>
          <w:p w14:paraId="34FB6FBE" w14:textId="77777777" w:rsidR="006D56A0" w:rsidRDefault="006D56A0" w:rsidP="006D56A0">
            <w:pPr>
              <w:pStyle w:val="Tablebodytext"/>
            </w:pPr>
          </w:p>
          <w:p w14:paraId="2CFAA33E" w14:textId="77777777" w:rsidR="006D56A0" w:rsidRDefault="006D56A0" w:rsidP="006D56A0">
            <w:pPr>
              <w:pStyle w:val="Tablebodytext"/>
            </w:pPr>
            <w:r>
              <w:t>Budget constraints/competing priorities</w:t>
            </w:r>
          </w:p>
          <w:p w14:paraId="265F29D2" w14:textId="77777777" w:rsidR="006D56A0" w:rsidRDefault="006D56A0" w:rsidP="006D56A0">
            <w:pPr>
              <w:pStyle w:val="Tablebodytext"/>
            </w:pPr>
          </w:p>
        </w:tc>
      </w:tr>
    </w:tbl>
    <w:p w14:paraId="0DA110EE" w14:textId="77777777" w:rsidR="006D56A0" w:rsidRDefault="006D56A0" w:rsidP="0005542B"/>
    <w:p w14:paraId="0670A8E1" w14:textId="5FC7C36D" w:rsidR="004F320F" w:rsidRDefault="004F320F" w:rsidP="0005542B">
      <w:pPr>
        <w:sectPr w:rsidR="004F320F" w:rsidSect="0005542B">
          <w:pgSz w:w="16840" w:h="11907" w:orient="landscape" w:code="9"/>
          <w:pgMar w:top="1134" w:right="1134" w:bottom="1134" w:left="1134" w:header="709" w:footer="567" w:gutter="0"/>
          <w:cols w:space="708"/>
          <w:formProt w:val="0"/>
          <w:docGrid w:linePitch="360"/>
        </w:sectPr>
      </w:pPr>
    </w:p>
    <w:p w14:paraId="4BC1217D" w14:textId="00A929F3" w:rsidR="006D56A0" w:rsidRPr="00536545" w:rsidRDefault="006D56A0" w:rsidP="0005542B"/>
    <w:p w14:paraId="3ABBE3CB" w14:textId="7E9EC510" w:rsidR="004F320F" w:rsidRPr="00A814BD" w:rsidRDefault="004F320F" w:rsidP="004F320F">
      <w:pPr>
        <w:pStyle w:val="Heading1-Numbered"/>
      </w:pPr>
      <w:bookmarkStart w:id="89" w:name="_Toc138068834"/>
      <w:r w:rsidRPr="007D16B0">
        <w:t>Conclusion</w:t>
      </w:r>
      <w:bookmarkEnd w:id="89"/>
    </w:p>
    <w:p w14:paraId="5514EE44" w14:textId="125CCA12" w:rsidR="006D56A0" w:rsidRDefault="006D56A0" w:rsidP="006D56A0">
      <w:r w:rsidRPr="009F49C6">
        <w:t xml:space="preserve">Multiple stressors are currently operating </w:t>
      </w:r>
      <w:r>
        <w:t>on</w:t>
      </w:r>
      <w:r w:rsidRPr="009F49C6">
        <w:t xml:space="preserve"> </w:t>
      </w:r>
      <w:r>
        <w:t>S</w:t>
      </w:r>
      <w:r w:rsidRPr="009F49C6">
        <w:t xml:space="preserve">outhern </w:t>
      </w:r>
      <w:r>
        <w:t>R</w:t>
      </w:r>
      <w:r w:rsidRPr="009F49C6">
        <w:t xml:space="preserve">ight </w:t>
      </w:r>
      <w:r>
        <w:t>W</w:t>
      </w:r>
      <w:r w:rsidRPr="009F49C6">
        <w:t>hale</w:t>
      </w:r>
      <w:r>
        <w:t>s</w:t>
      </w:r>
      <w:r w:rsidRPr="009F49C6">
        <w:t xml:space="preserve"> </w:t>
      </w:r>
      <w:r>
        <w:t xml:space="preserve">in </w:t>
      </w:r>
      <w:r w:rsidR="00E03485">
        <w:t>eastern</w:t>
      </w:r>
      <w:r>
        <w:t xml:space="preserve"> Australia. These stressors have the potential to</w:t>
      </w:r>
      <w:r w:rsidRPr="009F49C6">
        <w:t xml:space="preserve"> </w:t>
      </w:r>
      <w:r>
        <w:t>threaten</w:t>
      </w:r>
      <w:r w:rsidRPr="009F49C6">
        <w:t xml:space="preserve"> </w:t>
      </w:r>
      <w:r>
        <w:t>the</w:t>
      </w:r>
      <w:r w:rsidR="00352BC2">
        <w:t xml:space="preserve"> recovery and</w:t>
      </w:r>
      <w:r>
        <w:t xml:space="preserve"> </w:t>
      </w:r>
      <w:r w:rsidRPr="009F49C6">
        <w:t>persistence</w:t>
      </w:r>
      <w:r>
        <w:t xml:space="preserve"> of this </w:t>
      </w:r>
      <w:r w:rsidR="00352BC2">
        <w:t xml:space="preserve">small </w:t>
      </w:r>
      <w:r>
        <w:t>population</w:t>
      </w:r>
      <w:r w:rsidRPr="009F49C6">
        <w:t xml:space="preserve"> </w:t>
      </w:r>
      <w:r>
        <w:t>by displacing individuals from critical habitat and directly threatening their survival</w:t>
      </w:r>
      <w:r w:rsidRPr="009F49C6">
        <w:t>.</w:t>
      </w:r>
      <w:r w:rsidR="00352BC2">
        <w:t xml:space="preserve"> This report should be used to guide investment in research and conservation for the endangered Southern Right Whale</w:t>
      </w:r>
      <w:r w:rsidRPr="009F49C6">
        <w:t xml:space="preserve"> </w:t>
      </w:r>
      <w:r w:rsidR="0057238E">
        <w:t xml:space="preserve">in Victoria. </w:t>
      </w:r>
      <w:r w:rsidRPr="009F49C6">
        <w:t xml:space="preserve">It is hoped that the actions </w:t>
      </w:r>
      <w:r w:rsidR="0057238E">
        <w:t xml:space="preserve">recommended can be implemented to </w:t>
      </w:r>
      <w:r w:rsidRPr="009F49C6">
        <w:t xml:space="preserve">alleviate </w:t>
      </w:r>
      <w:r w:rsidR="005F23C4">
        <w:t>key</w:t>
      </w:r>
      <w:r w:rsidRPr="009F49C6">
        <w:t xml:space="preserve"> </w:t>
      </w:r>
      <w:r>
        <w:t xml:space="preserve">threats caused by human activity </w:t>
      </w:r>
      <w:r w:rsidRPr="009F49C6">
        <w:t>in Victorian waters</w:t>
      </w:r>
      <w:r>
        <w:t xml:space="preserve"> and</w:t>
      </w:r>
      <w:r w:rsidRPr="009F49C6">
        <w:t xml:space="preserve"> support the lo</w:t>
      </w:r>
      <w:r>
        <w:t>n</w:t>
      </w:r>
      <w:r w:rsidRPr="009F49C6">
        <w:t>g-term recovery</w:t>
      </w:r>
      <w:r>
        <w:t xml:space="preserve"> of this endangered population</w:t>
      </w:r>
      <w:r w:rsidRPr="00624A57">
        <w:t>. There is a need for continued</w:t>
      </w:r>
      <w:r w:rsidRPr="004C6F65">
        <w:t xml:space="preserve"> support and investment </w:t>
      </w:r>
      <w:r w:rsidR="009B7521">
        <w:t>in</w:t>
      </w:r>
      <w:r>
        <w:t xml:space="preserve"> </w:t>
      </w:r>
      <w:r w:rsidRPr="004C6F65">
        <w:t xml:space="preserve">ongoing </w:t>
      </w:r>
      <w:r>
        <w:t xml:space="preserve">systematic </w:t>
      </w:r>
      <w:r w:rsidRPr="004C6F65">
        <w:t>monitoring</w:t>
      </w:r>
      <w:r>
        <w:t xml:space="preserve"> and </w:t>
      </w:r>
      <w:r w:rsidR="008748A9">
        <w:t xml:space="preserve">the </w:t>
      </w:r>
      <w:r>
        <w:t xml:space="preserve">testing of </w:t>
      </w:r>
      <w:r w:rsidRPr="004C6F65">
        <w:t xml:space="preserve">new </w:t>
      </w:r>
      <w:r>
        <w:t xml:space="preserve">and existing </w:t>
      </w:r>
      <w:r w:rsidRPr="004C6F65">
        <w:t>technologies</w:t>
      </w:r>
      <w:r>
        <w:t xml:space="preserve"> </w:t>
      </w:r>
      <w:r w:rsidR="00D62BEA">
        <w:t>with the aim of reducing</w:t>
      </w:r>
      <w:r w:rsidRPr="004C6F65">
        <w:t xml:space="preserve"> knowledge gaps</w:t>
      </w:r>
      <w:r w:rsidR="001F66A5">
        <w:t xml:space="preserve"> and </w:t>
      </w:r>
      <w:r w:rsidR="00022624">
        <w:t>the threat</w:t>
      </w:r>
      <w:r w:rsidR="004B12B7">
        <w:t>s</w:t>
      </w:r>
      <w:r w:rsidR="00022624">
        <w:t xml:space="preserve"> of </w:t>
      </w:r>
      <w:r w:rsidR="001F66A5">
        <w:t xml:space="preserve">entanglement, vessel strike and </w:t>
      </w:r>
      <w:r w:rsidR="00E354D7">
        <w:t>anthropogenic noise in and around biologically important areas</w:t>
      </w:r>
      <w:r w:rsidRPr="004C6F65">
        <w:t xml:space="preserve">. </w:t>
      </w:r>
      <w:r>
        <w:t>Effective c</w:t>
      </w:r>
      <w:r w:rsidRPr="00493FFF">
        <w:t>ommunity engagement and ongoing stakeholder collaboration will</w:t>
      </w:r>
      <w:r w:rsidR="00CF6235">
        <w:t xml:space="preserve"> also</w:t>
      </w:r>
      <w:r w:rsidRPr="00493FFF">
        <w:t xml:space="preserve"> play a crucial role in </w:t>
      </w:r>
      <w:r>
        <w:t xml:space="preserve">the successful </w:t>
      </w:r>
      <w:r w:rsidRPr="00493FFF">
        <w:t>manag</w:t>
      </w:r>
      <w:r>
        <w:t>ement</w:t>
      </w:r>
      <w:r w:rsidRPr="00493FFF">
        <w:t xml:space="preserve"> </w:t>
      </w:r>
      <w:r>
        <w:t xml:space="preserve">of </w:t>
      </w:r>
      <w:r w:rsidRPr="00493FFF">
        <w:t>this population</w:t>
      </w:r>
      <w:r>
        <w:t>.</w:t>
      </w:r>
    </w:p>
    <w:p w14:paraId="72BB3263" w14:textId="77777777" w:rsidR="006D56A0" w:rsidRDefault="006D56A0">
      <w:pPr>
        <w:rPr>
          <w:b/>
          <w:color w:val="201547" w:themeColor="accent3"/>
          <w:sz w:val="32"/>
          <w:szCs w:val="32"/>
          <w:lang w:val="en-US"/>
        </w:rPr>
      </w:pPr>
      <w:bookmarkStart w:id="90" w:name="_Toc409798452"/>
      <w:bookmarkStart w:id="91" w:name="_Toc286018780"/>
      <w:bookmarkStart w:id="92" w:name="_Toc127279911"/>
      <w:r>
        <w:br w:type="page"/>
      </w:r>
    </w:p>
    <w:p w14:paraId="1F058531" w14:textId="40295C2C" w:rsidR="006D56A0" w:rsidRPr="00087E3F" w:rsidRDefault="006D56A0" w:rsidP="006D56A0">
      <w:pPr>
        <w:pStyle w:val="Heading1"/>
      </w:pPr>
      <w:bookmarkStart w:id="93" w:name="_Toc138068835"/>
      <w:r w:rsidRPr="00DC3852">
        <w:lastRenderedPageBreak/>
        <w:t>References</w:t>
      </w:r>
      <w:bookmarkEnd w:id="90"/>
      <w:bookmarkEnd w:id="91"/>
      <w:bookmarkEnd w:id="92"/>
      <w:bookmarkEnd w:id="93"/>
    </w:p>
    <w:p w14:paraId="6C56B43D" w14:textId="77777777" w:rsidR="00F0240F" w:rsidRDefault="00B75F5A" w:rsidP="004E2764">
      <w:pPr>
        <w:pStyle w:val="ARIERRefs"/>
        <w:rPr>
          <w:sz w:val="15"/>
          <w:szCs w:val="15"/>
        </w:rPr>
      </w:pPr>
      <w:r>
        <w:t xml:space="preserve">ABC (2022). </w:t>
      </w:r>
      <w:hyperlink r:id="rId70" w:history="1">
        <w:r w:rsidRPr="000B2648">
          <w:rPr>
            <w:color w:val="0000FF"/>
            <w:u w:val="single"/>
          </w:rPr>
          <w:t>Proposed seismic testing in the Bass Strait could emit blasts almost two times louder than a rock concert</w:t>
        </w:r>
      </w:hyperlink>
      <w:r>
        <w:t>, accessed November 2022.</w:t>
      </w:r>
      <w:r w:rsidR="00F0240F" w:rsidRPr="00F0240F">
        <w:rPr>
          <w:sz w:val="15"/>
          <w:szCs w:val="15"/>
        </w:rPr>
        <w:t xml:space="preserve"> </w:t>
      </w:r>
    </w:p>
    <w:p w14:paraId="5654E724" w14:textId="05CF964C" w:rsidR="00F0240F" w:rsidRDefault="00F0240F" w:rsidP="00F0240F">
      <w:pPr>
        <w:pStyle w:val="ARIERRefs"/>
      </w:pPr>
      <w:r w:rsidRPr="00F0240F">
        <w:t>Acevedo-Whitehouse,</w:t>
      </w:r>
      <w:r w:rsidR="003F3BB2">
        <w:t xml:space="preserve"> </w:t>
      </w:r>
      <w:r w:rsidRPr="00F0240F">
        <w:t>K.,</w:t>
      </w:r>
      <w:r w:rsidR="003F3BB2">
        <w:t xml:space="preserve"> </w:t>
      </w:r>
      <w:r w:rsidRPr="00F0240F">
        <w:t>Rocha-Gosselin,</w:t>
      </w:r>
      <w:r w:rsidR="003F3BB2">
        <w:t xml:space="preserve"> </w:t>
      </w:r>
      <w:r w:rsidRPr="00F0240F">
        <w:t>A.</w:t>
      </w:r>
      <w:r w:rsidR="002A4172">
        <w:t xml:space="preserve"> </w:t>
      </w:r>
      <w:r w:rsidRPr="00F0240F">
        <w:t>and</w:t>
      </w:r>
      <w:r w:rsidR="003F3BB2">
        <w:t xml:space="preserve"> </w:t>
      </w:r>
      <w:r w:rsidRPr="00F0240F">
        <w:t>Gendron,</w:t>
      </w:r>
      <w:r w:rsidR="002A4172">
        <w:t xml:space="preserve"> </w:t>
      </w:r>
      <w:r w:rsidRPr="00F0240F">
        <w:t>D. (2010).</w:t>
      </w:r>
      <w:r w:rsidR="006E6C58">
        <w:t xml:space="preserve"> </w:t>
      </w:r>
      <w:r w:rsidRPr="00F0240F">
        <w:t>A novel</w:t>
      </w:r>
      <w:r>
        <w:t xml:space="preserve"> </w:t>
      </w:r>
      <w:r w:rsidRPr="00F0240F">
        <w:t>non-invasive</w:t>
      </w:r>
      <w:r>
        <w:t xml:space="preserve"> </w:t>
      </w:r>
      <w:r w:rsidRPr="00F0240F">
        <w:t>tool</w:t>
      </w:r>
      <w:r>
        <w:t xml:space="preserve"> </w:t>
      </w:r>
      <w:r w:rsidRPr="00F0240F">
        <w:t>for</w:t>
      </w:r>
      <w:r>
        <w:t xml:space="preserve"> </w:t>
      </w:r>
      <w:r w:rsidRPr="00F0240F">
        <w:t>disease</w:t>
      </w:r>
      <w:r>
        <w:t xml:space="preserve"> </w:t>
      </w:r>
      <w:r w:rsidRPr="00F0240F">
        <w:t>surveillance</w:t>
      </w:r>
      <w:r>
        <w:t xml:space="preserve"> </w:t>
      </w:r>
      <w:r w:rsidRPr="00F0240F">
        <w:t>of</w:t>
      </w:r>
      <w:r>
        <w:t xml:space="preserve"> </w:t>
      </w:r>
      <w:r w:rsidRPr="00F0240F">
        <w:t>free-ranging</w:t>
      </w:r>
      <w:r>
        <w:t xml:space="preserve"> </w:t>
      </w:r>
      <w:r w:rsidRPr="00F0240F">
        <w:t>whales and</w:t>
      </w:r>
      <w:r>
        <w:t xml:space="preserve"> </w:t>
      </w:r>
      <w:r w:rsidRPr="00F0240F">
        <w:t>its</w:t>
      </w:r>
      <w:r>
        <w:t xml:space="preserve"> </w:t>
      </w:r>
      <w:r w:rsidRPr="00F0240F">
        <w:t>relevance</w:t>
      </w:r>
      <w:r>
        <w:t xml:space="preserve"> </w:t>
      </w:r>
      <w:r w:rsidRPr="00F0240F">
        <w:t>to</w:t>
      </w:r>
      <w:r>
        <w:t xml:space="preserve"> </w:t>
      </w:r>
      <w:r w:rsidRPr="00F0240F">
        <w:t>conservation</w:t>
      </w:r>
      <w:r>
        <w:t xml:space="preserve"> </w:t>
      </w:r>
      <w:r w:rsidRPr="00F0240F">
        <w:t xml:space="preserve">programs. </w:t>
      </w:r>
      <w:r w:rsidRPr="002E6CE1">
        <w:rPr>
          <w:i/>
          <w:iCs/>
        </w:rPr>
        <w:t>Ani</w:t>
      </w:r>
      <w:r w:rsidR="006E6C58" w:rsidRPr="002E6CE1">
        <w:rPr>
          <w:i/>
          <w:iCs/>
        </w:rPr>
        <w:t xml:space="preserve">mal </w:t>
      </w:r>
      <w:r w:rsidRPr="002E6CE1">
        <w:rPr>
          <w:i/>
          <w:iCs/>
        </w:rPr>
        <w:t>Conserv</w:t>
      </w:r>
      <w:r w:rsidR="006E6C58" w:rsidRPr="002E6CE1">
        <w:rPr>
          <w:i/>
          <w:iCs/>
        </w:rPr>
        <w:t>ation</w:t>
      </w:r>
      <w:r w:rsidRPr="00F0240F">
        <w:t xml:space="preserve"> </w:t>
      </w:r>
      <w:r w:rsidRPr="002E6CE1">
        <w:rPr>
          <w:b/>
          <w:bCs/>
        </w:rPr>
        <w:t>13</w:t>
      </w:r>
      <w:r w:rsidR="003A0661">
        <w:t>,</w:t>
      </w:r>
      <w:r w:rsidR="00821F7C">
        <w:t xml:space="preserve"> </w:t>
      </w:r>
      <w:r w:rsidRPr="00F0240F">
        <w:t>217–225. doi:10.1111/j.1469-1795.2009.00326.x</w:t>
      </w:r>
    </w:p>
    <w:p w14:paraId="14CFBE3C" w14:textId="44A4BC1C" w:rsidR="006D56A0" w:rsidRDefault="006D56A0" w:rsidP="0005542B">
      <w:pPr>
        <w:pStyle w:val="ARIERRefs"/>
      </w:pPr>
      <w:r w:rsidRPr="00BE1003">
        <w:t xml:space="preserve">Agrelo, M., Daura-Jorge, F.G., Rowntree, V.J., Sironi,M., Hammond, P.S., Ingram </w:t>
      </w:r>
      <w:r w:rsidR="009936C9">
        <w:t xml:space="preserve">and others </w:t>
      </w:r>
      <w:r>
        <w:t xml:space="preserve">(2021). </w:t>
      </w:r>
      <w:r w:rsidRPr="00BE1003">
        <w:t xml:space="preserve">Ocean warming threatens southern right whale population recovery. </w:t>
      </w:r>
      <w:r w:rsidRPr="003B1FAC">
        <w:rPr>
          <w:i/>
          <w:iCs/>
        </w:rPr>
        <w:t>Science Advances</w:t>
      </w:r>
      <w:r w:rsidRPr="00BE1003">
        <w:t xml:space="preserve"> </w:t>
      </w:r>
      <w:r w:rsidRPr="003B1FAC">
        <w:rPr>
          <w:b/>
          <w:bCs/>
        </w:rPr>
        <w:t>7</w:t>
      </w:r>
      <w:r w:rsidR="003A0661">
        <w:t>,</w:t>
      </w:r>
      <w:r w:rsidRPr="00BE1003">
        <w:t xml:space="preserve"> 1</w:t>
      </w:r>
      <w:r w:rsidR="009936C9">
        <w:t>–</w:t>
      </w:r>
      <w:r w:rsidRPr="00BE1003">
        <w:t>8.</w:t>
      </w:r>
    </w:p>
    <w:p w14:paraId="245E560F" w14:textId="1C28686C" w:rsidR="006D56A0" w:rsidRDefault="006D56A0" w:rsidP="0005542B">
      <w:pPr>
        <w:pStyle w:val="ARIERRefs"/>
      </w:pPr>
      <w:r>
        <w:t>Alter</w:t>
      </w:r>
      <w:r w:rsidR="009936C9">
        <w:t>,</w:t>
      </w:r>
      <w:r>
        <w:t xml:space="preserve"> S</w:t>
      </w:r>
      <w:r w:rsidR="009936C9">
        <w:t>.</w:t>
      </w:r>
      <w:r>
        <w:t>E</w:t>
      </w:r>
      <w:r w:rsidR="009936C9">
        <w:t>.</w:t>
      </w:r>
      <w:r>
        <w:t>, King</w:t>
      </w:r>
      <w:r w:rsidR="009936C9">
        <w:t>,</w:t>
      </w:r>
      <w:r>
        <w:t xml:space="preserve"> C</w:t>
      </w:r>
      <w:r w:rsidR="009936C9">
        <w:t>.</w:t>
      </w:r>
      <w:r>
        <w:t>D</w:t>
      </w:r>
      <w:r w:rsidR="009936C9">
        <w:t>.</w:t>
      </w:r>
      <w:r>
        <w:t>, Chou</w:t>
      </w:r>
      <w:r w:rsidR="009936C9">
        <w:t>,</w:t>
      </w:r>
      <w:r>
        <w:t xml:space="preserve"> E</w:t>
      </w:r>
      <w:r w:rsidR="009936C9">
        <w:t>.</w:t>
      </w:r>
      <w:r>
        <w:t>, Chin</w:t>
      </w:r>
      <w:r w:rsidR="009936C9">
        <w:t>,</w:t>
      </w:r>
      <w:r>
        <w:t xml:space="preserve"> S</w:t>
      </w:r>
      <w:r w:rsidR="009936C9">
        <w:t>.</w:t>
      </w:r>
      <w:r>
        <w:t>C</w:t>
      </w:r>
      <w:r w:rsidR="009936C9">
        <w:t>.</w:t>
      </w:r>
      <w:r>
        <w:t>, Rekdahl</w:t>
      </w:r>
      <w:r w:rsidR="009936C9">
        <w:t>,</w:t>
      </w:r>
      <w:r>
        <w:t xml:space="preserve"> M</w:t>
      </w:r>
      <w:r w:rsidR="009936C9">
        <w:t>.</w:t>
      </w:r>
      <w:r>
        <w:t xml:space="preserve"> and Rosenbaum</w:t>
      </w:r>
      <w:r w:rsidR="009936C9">
        <w:t>,</w:t>
      </w:r>
      <w:r>
        <w:t xml:space="preserve"> H</w:t>
      </w:r>
      <w:r w:rsidR="009936C9">
        <w:t>.</w:t>
      </w:r>
      <w:r>
        <w:t>C</w:t>
      </w:r>
      <w:r w:rsidR="009936C9">
        <w:t>.</w:t>
      </w:r>
      <w:r>
        <w:t xml:space="preserve"> (2022)</w:t>
      </w:r>
      <w:r w:rsidR="003F3D08">
        <w:t>.</w:t>
      </w:r>
      <w:r>
        <w:t xml:space="preserve"> Using Environmental DNA to Detect Whales and Dolphins in the New York Bight. </w:t>
      </w:r>
      <w:r w:rsidRPr="003B1FAC">
        <w:rPr>
          <w:i/>
          <w:iCs/>
        </w:rPr>
        <w:t>Front</w:t>
      </w:r>
      <w:r w:rsidR="009936C9" w:rsidRPr="003B1FAC">
        <w:rPr>
          <w:i/>
          <w:iCs/>
        </w:rPr>
        <w:t>iers in</w:t>
      </w:r>
      <w:r w:rsidRPr="003B1FAC">
        <w:rPr>
          <w:i/>
          <w:iCs/>
        </w:rPr>
        <w:t xml:space="preserve"> Conserv</w:t>
      </w:r>
      <w:r w:rsidR="009936C9" w:rsidRPr="003B1FAC">
        <w:rPr>
          <w:i/>
          <w:iCs/>
        </w:rPr>
        <w:t>ation</w:t>
      </w:r>
      <w:r w:rsidRPr="003B1FAC">
        <w:rPr>
          <w:i/>
          <w:iCs/>
        </w:rPr>
        <w:t xml:space="preserve"> Sci</w:t>
      </w:r>
      <w:r w:rsidR="009936C9" w:rsidRPr="003B1FAC">
        <w:rPr>
          <w:i/>
          <w:iCs/>
        </w:rPr>
        <w:t>ence</w:t>
      </w:r>
      <w:r>
        <w:t xml:space="preserve"> </w:t>
      </w:r>
      <w:r w:rsidRPr="00296712">
        <w:rPr>
          <w:b/>
          <w:bCs/>
        </w:rPr>
        <w:t>3</w:t>
      </w:r>
      <w:r w:rsidR="00296712">
        <w:t xml:space="preserve">, </w:t>
      </w:r>
      <w:r>
        <w:t>820377. doi: 10.3389/fcosc.2022.820377</w:t>
      </w:r>
      <w:r w:rsidR="003F0F27">
        <w:t>.</w:t>
      </w:r>
    </w:p>
    <w:p w14:paraId="40FFF726" w14:textId="4C64AF63" w:rsidR="0038335A" w:rsidRPr="0038335A" w:rsidRDefault="0038335A" w:rsidP="0038335A">
      <w:pPr>
        <w:pStyle w:val="ARIERRefs"/>
      </w:pPr>
      <w:r>
        <w:t>Alves</w:t>
      </w:r>
      <w:r w:rsidR="001C095B" w:rsidRPr="001C095B">
        <w:t>, F., Dromby, M., Baptista, V.</w:t>
      </w:r>
      <w:r w:rsidR="0069070E">
        <w:t>,</w:t>
      </w:r>
      <w:r w:rsidR="001C095B" w:rsidRPr="001C095B">
        <w:t> </w:t>
      </w:r>
      <w:r w:rsidR="005051A1">
        <w:t>Ferreira, R., Correia, A.M., Weyn</w:t>
      </w:r>
      <w:r w:rsidR="00B026DB">
        <w:t>, M.</w:t>
      </w:r>
      <w:r w:rsidR="00FC173A">
        <w:t xml:space="preserve"> and others</w:t>
      </w:r>
      <w:r w:rsidR="001C095B" w:rsidRPr="001C095B">
        <w:t> </w:t>
      </w:r>
      <w:r>
        <w:t xml:space="preserve">(2020). </w:t>
      </w:r>
      <w:r w:rsidR="001C095B" w:rsidRPr="001C095B">
        <w:t>Ecophysiological traits of highly mobile large marine predators inferred from nucleic acid derived indices. </w:t>
      </w:r>
      <w:r w:rsidR="001C095B" w:rsidRPr="001C095B">
        <w:rPr>
          <w:i/>
          <w:iCs/>
        </w:rPr>
        <w:t>Sci</w:t>
      </w:r>
      <w:r w:rsidRPr="00296712">
        <w:rPr>
          <w:i/>
          <w:iCs/>
        </w:rPr>
        <w:t>entific</w:t>
      </w:r>
      <w:r w:rsidR="001C095B" w:rsidRPr="001C095B">
        <w:rPr>
          <w:i/>
          <w:iCs/>
        </w:rPr>
        <w:t xml:space="preserve"> Rep</w:t>
      </w:r>
      <w:r w:rsidRPr="00296712">
        <w:rPr>
          <w:i/>
          <w:iCs/>
        </w:rPr>
        <w:t>orts</w:t>
      </w:r>
      <w:r w:rsidR="001C095B" w:rsidRPr="001C095B">
        <w:t> </w:t>
      </w:r>
      <w:r w:rsidR="001C095B" w:rsidRPr="001C095B">
        <w:rPr>
          <w:b/>
          <w:bCs/>
        </w:rPr>
        <w:t>10</w:t>
      </w:r>
      <w:r w:rsidR="00296712">
        <w:t>,</w:t>
      </w:r>
      <w:r w:rsidR="001C095B" w:rsidRPr="001C095B">
        <w:t xml:space="preserve"> 4752</w:t>
      </w:r>
      <w:r>
        <w:t xml:space="preserve">. </w:t>
      </w:r>
      <w:r w:rsidR="001C095B" w:rsidRPr="001C095B">
        <w:t>https://doi.org/10.1038/s41598-020-61769-7</w:t>
      </w:r>
    </w:p>
    <w:p w14:paraId="17EE5A25" w14:textId="4DD28CDB" w:rsidR="00CC6536" w:rsidRDefault="00CC6536" w:rsidP="0005542B">
      <w:pPr>
        <w:pStyle w:val="ARIERRefs"/>
      </w:pPr>
      <w:r w:rsidRPr="00CC6536">
        <w:t>Andrews</w:t>
      </w:r>
      <w:r>
        <w:t>,</w:t>
      </w:r>
      <w:r w:rsidRPr="00CC6536">
        <w:t xml:space="preserve"> R</w:t>
      </w:r>
      <w:r>
        <w:t>.</w:t>
      </w:r>
      <w:r w:rsidRPr="00CC6536">
        <w:t>D</w:t>
      </w:r>
      <w:r>
        <w:t>.</w:t>
      </w:r>
      <w:r w:rsidRPr="00CC6536">
        <w:t>, Pitman</w:t>
      </w:r>
      <w:r>
        <w:t>,</w:t>
      </w:r>
      <w:r w:rsidRPr="00CC6536">
        <w:t xml:space="preserve"> R</w:t>
      </w:r>
      <w:r>
        <w:t>.</w:t>
      </w:r>
      <w:r w:rsidRPr="00CC6536">
        <w:t>L</w:t>
      </w:r>
      <w:r>
        <w:t>.</w:t>
      </w:r>
      <w:r w:rsidRPr="00CC6536">
        <w:t xml:space="preserve">, </w:t>
      </w:r>
      <w:r>
        <w:t>Balance,</w:t>
      </w:r>
      <w:r w:rsidRPr="00CC6536">
        <w:t xml:space="preserve"> L</w:t>
      </w:r>
      <w:r>
        <w:t>.</w:t>
      </w:r>
      <w:r w:rsidRPr="00CC6536">
        <w:t>T.</w:t>
      </w:r>
      <w:r>
        <w:t xml:space="preserve"> (2008)</w:t>
      </w:r>
      <w:r w:rsidR="009A52FC">
        <w:t>.</w:t>
      </w:r>
      <w:r w:rsidRPr="00CC6536">
        <w:t xml:space="preserve"> Satellite tracking reveals distinct movement patterns for Type B and Type C killer whales in the southern Ross Sea, Antarctica. </w:t>
      </w:r>
      <w:r w:rsidRPr="000952C6">
        <w:rPr>
          <w:i/>
          <w:iCs/>
        </w:rPr>
        <w:t>Polar Biology</w:t>
      </w:r>
      <w:r>
        <w:t xml:space="preserve"> </w:t>
      </w:r>
      <w:r w:rsidRPr="000952C6">
        <w:rPr>
          <w:b/>
          <w:bCs/>
        </w:rPr>
        <w:t>31</w:t>
      </w:r>
      <w:r w:rsidR="000952C6">
        <w:t>,</w:t>
      </w:r>
      <w:r w:rsidRPr="00CC6536">
        <w:t>1461–8.</w:t>
      </w:r>
    </w:p>
    <w:p w14:paraId="070B1AE7" w14:textId="037F63E7" w:rsidR="006D56A0" w:rsidRDefault="006D56A0" w:rsidP="0005542B">
      <w:pPr>
        <w:pStyle w:val="ARIERRefs"/>
      </w:pPr>
      <w:r w:rsidRPr="00BD7278">
        <w:t>Araújo V</w:t>
      </w:r>
      <w:r>
        <w:t>.</w:t>
      </w:r>
      <w:r w:rsidRPr="00BD7278">
        <w:t>M</w:t>
      </w:r>
      <w:r>
        <w:t>.</w:t>
      </w:r>
      <w:r w:rsidRPr="00BD7278">
        <w:t>, Shukla A</w:t>
      </w:r>
      <w:r>
        <w:t>.</w:t>
      </w:r>
      <w:r w:rsidRPr="00BD7278">
        <w:t>, Chion C</w:t>
      </w:r>
      <w:r>
        <w:t>.</w:t>
      </w:r>
      <w:r w:rsidRPr="00BD7278">
        <w:t>, Gambs S</w:t>
      </w:r>
      <w:r>
        <w:t>.</w:t>
      </w:r>
      <w:r w:rsidR="009936C9">
        <w:t xml:space="preserve"> </w:t>
      </w:r>
      <w:r w:rsidR="0069070E">
        <w:t>a</w:t>
      </w:r>
      <w:r w:rsidR="009936C9">
        <w:t>nd</w:t>
      </w:r>
      <w:r w:rsidRPr="00BD7278">
        <w:t xml:space="preserve"> Michaud R</w:t>
      </w:r>
      <w:r>
        <w:t>. (2022).</w:t>
      </w:r>
      <w:r w:rsidRPr="00BD7278">
        <w:t xml:space="preserve"> Machine-</w:t>
      </w:r>
      <w:r w:rsidR="006951E9">
        <w:t>l</w:t>
      </w:r>
      <w:r w:rsidRPr="00BD7278">
        <w:t xml:space="preserve">earning </w:t>
      </w:r>
      <w:r w:rsidR="006951E9">
        <w:t>a</w:t>
      </w:r>
      <w:r w:rsidRPr="00BD7278">
        <w:t xml:space="preserve">pproach for </w:t>
      </w:r>
      <w:r w:rsidR="006951E9">
        <w:t>a</w:t>
      </w:r>
      <w:r w:rsidRPr="00BD7278">
        <w:t xml:space="preserve">utomatic </w:t>
      </w:r>
      <w:r w:rsidR="006951E9">
        <w:t>d</w:t>
      </w:r>
      <w:r w:rsidRPr="00BD7278">
        <w:t xml:space="preserve">etection of </w:t>
      </w:r>
      <w:r w:rsidR="006951E9">
        <w:t>w</w:t>
      </w:r>
      <w:r w:rsidRPr="00BD7278">
        <w:t xml:space="preserve">ild Beluga Whales from </w:t>
      </w:r>
      <w:r w:rsidR="00672ECA">
        <w:t>h</w:t>
      </w:r>
      <w:r w:rsidRPr="00BD7278">
        <w:t>and-</w:t>
      </w:r>
      <w:r w:rsidR="00672ECA">
        <w:t>h</w:t>
      </w:r>
      <w:r w:rsidRPr="00BD7278">
        <w:t xml:space="preserve">eld </w:t>
      </w:r>
      <w:r w:rsidR="00672ECA">
        <w:t>c</w:t>
      </w:r>
      <w:r w:rsidRPr="00BD7278">
        <w:t xml:space="preserve">amera </w:t>
      </w:r>
      <w:r w:rsidR="00672ECA">
        <w:t>p</w:t>
      </w:r>
      <w:r w:rsidRPr="00BD7278">
        <w:t>ictures.</w:t>
      </w:r>
      <w:r w:rsidR="009936C9">
        <w:t xml:space="preserve"> </w:t>
      </w:r>
      <w:r w:rsidRPr="000952C6">
        <w:rPr>
          <w:i/>
          <w:iCs/>
        </w:rPr>
        <w:t>Sensors</w:t>
      </w:r>
      <w:r w:rsidRPr="00BD7278">
        <w:t xml:space="preserve"> </w:t>
      </w:r>
      <w:r w:rsidRPr="000952C6">
        <w:rPr>
          <w:b/>
          <w:bCs/>
        </w:rPr>
        <w:t>22</w:t>
      </w:r>
      <w:r w:rsidR="00EA1B7F">
        <w:rPr>
          <w:b/>
          <w:bCs/>
        </w:rPr>
        <w:t xml:space="preserve"> </w:t>
      </w:r>
      <w:r w:rsidRPr="00BD7278">
        <w:t>(11)</w:t>
      </w:r>
      <w:r w:rsidR="00EA1B7F">
        <w:t>,</w:t>
      </w:r>
      <w:r w:rsidR="003F0F27">
        <w:t xml:space="preserve"> </w:t>
      </w:r>
      <w:r w:rsidRPr="00BD7278">
        <w:t>4107. https://doi.org/10.3390/s22114107</w:t>
      </w:r>
      <w:r w:rsidR="003F0F27">
        <w:t>.</w:t>
      </w:r>
      <w:r>
        <w:t xml:space="preserve"> </w:t>
      </w:r>
    </w:p>
    <w:p w14:paraId="20027976" w14:textId="65EBA9CE" w:rsidR="006D56A0" w:rsidRDefault="006D56A0" w:rsidP="0005542B">
      <w:pPr>
        <w:pStyle w:val="ARIERRefs"/>
      </w:pPr>
      <w:r>
        <w:t>Baker</w:t>
      </w:r>
      <w:r w:rsidR="009936C9">
        <w:t>,</w:t>
      </w:r>
      <w:r>
        <w:t xml:space="preserve"> C</w:t>
      </w:r>
      <w:r w:rsidR="009936C9">
        <w:t>.</w:t>
      </w:r>
      <w:r>
        <w:t>S</w:t>
      </w:r>
      <w:r w:rsidR="009936C9">
        <w:t>.</w:t>
      </w:r>
      <w:r>
        <w:t>, Steel</w:t>
      </w:r>
      <w:r w:rsidR="009936C9">
        <w:t>,</w:t>
      </w:r>
      <w:r>
        <w:t xml:space="preserve"> D</w:t>
      </w:r>
      <w:r w:rsidR="009936C9">
        <w:t>.</w:t>
      </w:r>
      <w:r>
        <w:t>, Nieukirk</w:t>
      </w:r>
      <w:r w:rsidR="009936C9">
        <w:t>,</w:t>
      </w:r>
      <w:r>
        <w:t xml:space="preserve"> S</w:t>
      </w:r>
      <w:r w:rsidR="009936C9">
        <w:t>.</w:t>
      </w:r>
      <w:r>
        <w:t xml:space="preserve"> and Klinck</w:t>
      </w:r>
      <w:r w:rsidR="009936C9">
        <w:t>,</w:t>
      </w:r>
      <w:r>
        <w:t xml:space="preserve"> H</w:t>
      </w:r>
      <w:r w:rsidR="009936C9">
        <w:t>.</w:t>
      </w:r>
      <w:r>
        <w:t xml:space="preserve"> (2018)</w:t>
      </w:r>
      <w:r w:rsidR="009936C9">
        <w:t>.</w:t>
      </w:r>
      <w:r>
        <w:t xml:space="preserve"> Environmental DNA (eDNA) </w:t>
      </w:r>
      <w:r w:rsidR="00672ECA">
        <w:t>f</w:t>
      </w:r>
      <w:r>
        <w:t xml:space="preserve">rom the </w:t>
      </w:r>
      <w:r w:rsidR="00672ECA">
        <w:t>w</w:t>
      </w:r>
      <w:r>
        <w:t xml:space="preserve">ake of </w:t>
      </w:r>
      <w:r w:rsidR="00A929D8">
        <w:t>w</w:t>
      </w:r>
      <w:r>
        <w:t xml:space="preserve">hales: Droplet </w:t>
      </w:r>
      <w:r w:rsidR="00A929D8">
        <w:t>d</w:t>
      </w:r>
      <w:r>
        <w:t xml:space="preserve">igital PCR for </w:t>
      </w:r>
      <w:r w:rsidR="00A929D8">
        <w:t>d</w:t>
      </w:r>
      <w:r>
        <w:t xml:space="preserve">etection and </w:t>
      </w:r>
      <w:r w:rsidR="00A929D8">
        <w:t>s</w:t>
      </w:r>
      <w:r>
        <w:t xml:space="preserve">pecies </w:t>
      </w:r>
      <w:r w:rsidR="00A929D8">
        <w:t>i</w:t>
      </w:r>
      <w:r>
        <w:t xml:space="preserve">dentification. </w:t>
      </w:r>
      <w:r w:rsidRPr="00EA1B7F">
        <w:rPr>
          <w:i/>
          <w:iCs/>
        </w:rPr>
        <w:t>Front</w:t>
      </w:r>
      <w:r w:rsidR="009936C9" w:rsidRPr="00EA1B7F">
        <w:rPr>
          <w:i/>
          <w:iCs/>
        </w:rPr>
        <w:t>iers in</w:t>
      </w:r>
      <w:r w:rsidRPr="00EA1B7F">
        <w:rPr>
          <w:i/>
          <w:iCs/>
        </w:rPr>
        <w:t xml:space="preserve"> Mar</w:t>
      </w:r>
      <w:r w:rsidR="009936C9" w:rsidRPr="00EA1B7F">
        <w:rPr>
          <w:i/>
          <w:iCs/>
        </w:rPr>
        <w:t>ine</w:t>
      </w:r>
      <w:r w:rsidRPr="00EA1B7F">
        <w:rPr>
          <w:i/>
          <w:iCs/>
        </w:rPr>
        <w:t xml:space="preserve"> Sci</w:t>
      </w:r>
      <w:r w:rsidR="009936C9" w:rsidRPr="00EA1B7F">
        <w:rPr>
          <w:i/>
          <w:iCs/>
        </w:rPr>
        <w:t>ence</w:t>
      </w:r>
      <w:r>
        <w:t xml:space="preserve"> </w:t>
      </w:r>
      <w:r w:rsidRPr="00EA1B7F">
        <w:rPr>
          <w:b/>
          <w:bCs/>
        </w:rPr>
        <w:t>5</w:t>
      </w:r>
      <w:r w:rsidR="00EA1B7F">
        <w:t xml:space="preserve">, </w:t>
      </w:r>
      <w:r>
        <w:t>133. doi: 10.3389/fmars.2018.00133</w:t>
      </w:r>
      <w:r w:rsidR="003F0F27">
        <w:t>.</w:t>
      </w:r>
    </w:p>
    <w:p w14:paraId="2D328CA4" w14:textId="39F219A0" w:rsidR="004F320F" w:rsidRDefault="004F320F" w:rsidP="0005542B">
      <w:pPr>
        <w:pStyle w:val="ARIERRefs"/>
      </w:pPr>
      <w:r w:rsidRPr="004C0A6E">
        <w:t xml:space="preserve">Baumgartner, M.F., Bonnell, J., Van Parijs, S.M., Corkeron, P.J., Hotchkin, C. </w:t>
      </w:r>
      <w:r w:rsidR="009936C9">
        <w:t>and others</w:t>
      </w:r>
      <w:r>
        <w:t xml:space="preserve"> </w:t>
      </w:r>
      <w:r w:rsidRPr="004C0A6E">
        <w:t>(2019). Persistent near real-time passive acoustic monitoring for baleen whales from a moored buoy: system description and evaluation. </w:t>
      </w:r>
      <w:r w:rsidRPr="00EA1B7F">
        <w:rPr>
          <w:i/>
          <w:iCs/>
        </w:rPr>
        <w:t>Methods in Ecology and Evolution</w:t>
      </w:r>
      <w:r w:rsidRPr="004C0A6E">
        <w:t> </w:t>
      </w:r>
      <w:r w:rsidRPr="00EA1B7F">
        <w:rPr>
          <w:b/>
          <w:bCs/>
        </w:rPr>
        <w:t>10</w:t>
      </w:r>
      <w:r w:rsidRPr="004C0A6E">
        <w:t>, 1476–1489. doi: 10.1111/2041-210X.13244</w:t>
      </w:r>
      <w:r>
        <w:t>.</w:t>
      </w:r>
    </w:p>
    <w:p w14:paraId="37F7CE79" w14:textId="7776E24E" w:rsidR="006D56A0" w:rsidRDefault="006D56A0" w:rsidP="0005542B">
      <w:pPr>
        <w:pStyle w:val="ARIERRefs"/>
      </w:pPr>
      <w:r>
        <w:t xml:space="preserve">Baumgartner, M.F., Bonnell, J., Corkeron, P.J., Van Parijs, S.M., Hotchkin, C., Hodges B.A., </w:t>
      </w:r>
      <w:r w:rsidRPr="00C67278">
        <w:t>Thornton</w:t>
      </w:r>
      <w:r>
        <w:t xml:space="preserve"> J.</w:t>
      </w:r>
      <w:r w:rsidR="00785D76">
        <w:t>B</w:t>
      </w:r>
      <w:r w:rsidR="00C67278">
        <w:t>.</w:t>
      </w:r>
      <w:r>
        <w:t xml:space="preserve">, Mensi., B.L. and Bruner, S.M. (2020). Slocum </w:t>
      </w:r>
      <w:r w:rsidR="00FD5B58">
        <w:t>g</w:t>
      </w:r>
      <w:r>
        <w:t xml:space="preserve">liders </w:t>
      </w:r>
      <w:r w:rsidR="00FD5B58">
        <w:t>p</w:t>
      </w:r>
      <w:r>
        <w:t xml:space="preserve">rovide </w:t>
      </w:r>
      <w:r w:rsidR="00FD5B58">
        <w:t>a</w:t>
      </w:r>
      <w:r>
        <w:t xml:space="preserve">ccurate </w:t>
      </w:r>
      <w:r w:rsidR="00FD5B58">
        <w:t>n</w:t>
      </w:r>
      <w:r>
        <w:t xml:space="preserve">ear </w:t>
      </w:r>
      <w:r w:rsidR="00FD5B58">
        <w:t>r</w:t>
      </w:r>
      <w:r>
        <w:t>eal-</w:t>
      </w:r>
      <w:r w:rsidR="00FD5B58">
        <w:t>t</w:t>
      </w:r>
      <w:r>
        <w:t xml:space="preserve">ime </w:t>
      </w:r>
      <w:r w:rsidR="00FD5B58">
        <w:t>e</w:t>
      </w:r>
      <w:r>
        <w:t xml:space="preserve">stimates of </w:t>
      </w:r>
      <w:r w:rsidR="00FD5B58">
        <w:t>b</w:t>
      </w:r>
      <w:r>
        <w:t xml:space="preserve">aleen </w:t>
      </w:r>
      <w:r w:rsidR="000C0BF3">
        <w:t>w</w:t>
      </w:r>
      <w:r>
        <w:t xml:space="preserve">hale </w:t>
      </w:r>
      <w:r w:rsidR="000C0BF3">
        <w:t>p</w:t>
      </w:r>
      <w:r>
        <w:t xml:space="preserve">resence </w:t>
      </w:r>
      <w:r w:rsidR="000C0BF3">
        <w:t>f</w:t>
      </w:r>
      <w:r>
        <w:t xml:space="preserve">rom </w:t>
      </w:r>
      <w:r w:rsidR="000C0BF3">
        <w:t>h</w:t>
      </w:r>
      <w:r>
        <w:t>uman-</w:t>
      </w:r>
      <w:r w:rsidR="000C0BF3">
        <w:t>r</w:t>
      </w:r>
      <w:r>
        <w:t xml:space="preserve">eviewed </w:t>
      </w:r>
      <w:r w:rsidR="000C0BF3">
        <w:t>p</w:t>
      </w:r>
      <w:r>
        <w:t xml:space="preserve">assive </w:t>
      </w:r>
      <w:r w:rsidR="000C0BF3">
        <w:t>a</w:t>
      </w:r>
      <w:r>
        <w:t xml:space="preserve">coustic </w:t>
      </w:r>
      <w:r w:rsidR="0095448E">
        <w:t>d</w:t>
      </w:r>
      <w:r>
        <w:t xml:space="preserve">etection </w:t>
      </w:r>
      <w:r w:rsidR="0095448E">
        <w:t>i</w:t>
      </w:r>
      <w:r>
        <w:t xml:space="preserve">nformation. </w:t>
      </w:r>
      <w:r w:rsidRPr="00EA1B7F">
        <w:rPr>
          <w:i/>
          <w:iCs/>
        </w:rPr>
        <w:t>Frontiers in Marine Science</w:t>
      </w:r>
      <w:r>
        <w:t xml:space="preserve"> </w:t>
      </w:r>
      <w:r w:rsidRPr="00EA1B7F">
        <w:rPr>
          <w:b/>
          <w:bCs/>
        </w:rPr>
        <w:t>7</w:t>
      </w:r>
      <w:r w:rsidR="003F0F27" w:rsidRPr="003F0F27">
        <w:t>,</w:t>
      </w:r>
      <w:r w:rsidRPr="003F0F27">
        <w:t xml:space="preserve"> </w:t>
      </w:r>
      <w:hyperlink r:id="rId71" w:history="1">
        <w:r w:rsidRPr="003F0F27">
          <w:t>https://doi.org/10.3389/fmars.2020.00100</w:t>
        </w:r>
      </w:hyperlink>
      <w:r w:rsidR="003F0F27">
        <w:t>.</w:t>
      </w:r>
    </w:p>
    <w:p w14:paraId="5964B005" w14:textId="6263D5BE" w:rsidR="007F06B8" w:rsidRDefault="007F06B8" w:rsidP="007F06B8">
      <w:pPr>
        <w:pStyle w:val="ARIERRefs"/>
      </w:pPr>
      <w:r w:rsidRPr="007F06B8">
        <w:t>Benjamins, S., Harnois, V., Smith, H.C.M., Johanning, L., Greenhill, L., Carter, C. and</w:t>
      </w:r>
      <w:r>
        <w:t xml:space="preserve"> </w:t>
      </w:r>
      <w:r w:rsidRPr="007F06B8">
        <w:t xml:space="preserve">Wilson, B. </w:t>
      </w:r>
      <w:r w:rsidR="00CD7C63">
        <w:t>(</w:t>
      </w:r>
      <w:r w:rsidRPr="007F06B8">
        <w:t>2014</w:t>
      </w:r>
      <w:r w:rsidR="00CD7C63">
        <w:t>)</w:t>
      </w:r>
      <w:r w:rsidRPr="007F06B8">
        <w:t>. Understanding the potential for marine megafauna entanglement risk from</w:t>
      </w:r>
      <w:r>
        <w:t xml:space="preserve"> </w:t>
      </w:r>
      <w:r w:rsidRPr="007F06B8">
        <w:t>renewable marine energy developments. Scottish Natural Heritage Commissioned Report</w:t>
      </w:r>
      <w:r>
        <w:t xml:space="preserve"> </w:t>
      </w:r>
      <w:r w:rsidRPr="007F06B8">
        <w:t>No. 791.</w:t>
      </w:r>
    </w:p>
    <w:p w14:paraId="40E506FB" w14:textId="0ACEB1EA" w:rsidR="006D56A0" w:rsidRPr="00D70762" w:rsidRDefault="006D56A0" w:rsidP="0005542B">
      <w:pPr>
        <w:pStyle w:val="ARIERRefs"/>
      </w:pPr>
      <w:r w:rsidRPr="00D209EA">
        <w:t>Brandão, A., Vermeulen, E., Ross-Gillespie, A., Findlay, K. and Butterworth, D.S.</w:t>
      </w:r>
      <w:r>
        <w:t xml:space="preserve"> </w:t>
      </w:r>
      <w:r w:rsidRPr="00D209EA">
        <w:t xml:space="preserve">(2018). Updated application of a </w:t>
      </w:r>
      <w:r w:rsidR="00B00618">
        <w:t>p</w:t>
      </w:r>
      <w:r w:rsidRPr="00D209EA">
        <w:t>hoto-</w:t>
      </w:r>
      <w:r w:rsidR="00B00618">
        <w:t>i</w:t>
      </w:r>
      <w:r w:rsidRPr="00D209EA">
        <w:t xml:space="preserve">dentification </w:t>
      </w:r>
      <w:r w:rsidR="00B00618">
        <w:t>b</w:t>
      </w:r>
      <w:r w:rsidRPr="00D209EA">
        <w:t xml:space="preserve">ased </w:t>
      </w:r>
      <w:r w:rsidR="00B00618">
        <w:t>a</w:t>
      </w:r>
      <w:r w:rsidRPr="00D209EA">
        <w:t xml:space="preserve">ssessment </w:t>
      </w:r>
      <w:r w:rsidR="00B00618">
        <w:t>m</w:t>
      </w:r>
      <w:r w:rsidRPr="00D209EA">
        <w:t>odel to</w:t>
      </w:r>
      <w:r>
        <w:t xml:space="preserve"> </w:t>
      </w:r>
      <w:r w:rsidRPr="00D209EA">
        <w:t xml:space="preserve">Southern Right Whales in South African </w:t>
      </w:r>
      <w:r w:rsidR="00B00618">
        <w:t>w</w:t>
      </w:r>
      <w:r w:rsidRPr="00D209EA">
        <w:t xml:space="preserve">aters, </w:t>
      </w:r>
      <w:r w:rsidR="00B00618">
        <w:t>f</w:t>
      </w:r>
      <w:r w:rsidRPr="00D209EA">
        <w:t xml:space="preserve">ocussing on </w:t>
      </w:r>
      <w:r w:rsidR="002F0A26">
        <w:t>i</w:t>
      </w:r>
      <w:r w:rsidRPr="00D209EA">
        <w:t>nferences to be</w:t>
      </w:r>
      <w:r>
        <w:t xml:space="preserve"> </w:t>
      </w:r>
      <w:r w:rsidR="002F0A26">
        <w:t>d</w:t>
      </w:r>
      <w:r w:rsidRPr="00D209EA">
        <w:t xml:space="preserve">rawn from a </w:t>
      </w:r>
      <w:r w:rsidR="002F0A26">
        <w:t>s</w:t>
      </w:r>
      <w:r w:rsidRPr="00D209EA">
        <w:t xml:space="preserve">eries of </w:t>
      </w:r>
      <w:r w:rsidR="002F0A26">
        <w:t>a</w:t>
      </w:r>
      <w:r w:rsidRPr="00D209EA">
        <w:t xml:space="preserve">ppreciably </w:t>
      </w:r>
      <w:r w:rsidR="002F0A26">
        <w:t>l</w:t>
      </w:r>
      <w:r w:rsidRPr="00D209EA">
        <w:t xml:space="preserve">ower </w:t>
      </w:r>
      <w:r w:rsidR="002F0A26">
        <w:t>c</w:t>
      </w:r>
      <w:r w:rsidRPr="00D209EA">
        <w:t xml:space="preserve">ounts of </w:t>
      </w:r>
      <w:r w:rsidR="002F0A26">
        <w:t>c</w:t>
      </w:r>
      <w:r w:rsidRPr="00D209EA">
        <w:t xml:space="preserve">alving </w:t>
      </w:r>
      <w:r w:rsidR="002F0A26">
        <w:t>f</w:t>
      </w:r>
      <w:r w:rsidRPr="00D209EA">
        <w:t xml:space="preserve">emales </w:t>
      </w:r>
      <w:r w:rsidR="009F492C">
        <w:t>o</w:t>
      </w:r>
      <w:r w:rsidRPr="00D209EA">
        <w:t>ver 2015</w:t>
      </w:r>
      <w:r>
        <w:t xml:space="preserve"> </w:t>
      </w:r>
      <w:r w:rsidRPr="00D209EA">
        <w:t>to 2017. Ulsan: International Whaling Commission.</w:t>
      </w:r>
    </w:p>
    <w:p w14:paraId="7D582855" w14:textId="72755C39" w:rsidR="006D56A0" w:rsidRPr="0079456D" w:rsidRDefault="006D56A0" w:rsidP="0005542B">
      <w:pPr>
        <w:pStyle w:val="ARIERRefs"/>
        <w:rPr>
          <w:rFonts w:ascii="Candida-Roman" w:hAnsi="Candida-Roman" w:cs="Candida-Roman"/>
          <w:color w:val="FF0000"/>
          <w:sz w:val="16"/>
          <w:szCs w:val="16"/>
          <w:lang w:eastAsia="en-AU"/>
        </w:rPr>
      </w:pPr>
      <w:r w:rsidRPr="0079456D">
        <w:t>Carroll</w:t>
      </w:r>
      <w:r>
        <w:t>,</w:t>
      </w:r>
      <w:r w:rsidRPr="0079456D">
        <w:t xml:space="preserve"> E</w:t>
      </w:r>
      <w:r>
        <w:t>.</w:t>
      </w:r>
      <w:r w:rsidRPr="0079456D">
        <w:t>L, Patenaude</w:t>
      </w:r>
      <w:r>
        <w:t>,</w:t>
      </w:r>
      <w:r w:rsidRPr="0079456D">
        <w:t xml:space="preserve"> N</w:t>
      </w:r>
      <w:r>
        <w:t>.</w:t>
      </w:r>
      <w:r w:rsidRPr="0079456D">
        <w:t>, Alexander</w:t>
      </w:r>
      <w:r>
        <w:t>,</w:t>
      </w:r>
      <w:r w:rsidRPr="0079456D">
        <w:t xml:space="preserve"> A</w:t>
      </w:r>
      <w:r>
        <w:t>.</w:t>
      </w:r>
      <w:r w:rsidRPr="0079456D">
        <w:t>, Steel</w:t>
      </w:r>
      <w:r>
        <w:t>,</w:t>
      </w:r>
      <w:r w:rsidRPr="0079456D">
        <w:t xml:space="preserve"> D</w:t>
      </w:r>
      <w:r>
        <w:t>.</w:t>
      </w:r>
      <w:r w:rsidRPr="0079456D">
        <w:t xml:space="preserve"> and others</w:t>
      </w:r>
      <w:r>
        <w:t xml:space="preserve"> </w:t>
      </w:r>
      <w:r w:rsidRPr="0079456D">
        <w:t>(2011)</w:t>
      </w:r>
      <w:r>
        <w:t xml:space="preserve">. </w:t>
      </w:r>
      <w:r w:rsidRPr="0079456D">
        <w:t>Population structure and individual movement of</w:t>
      </w:r>
      <w:r>
        <w:t xml:space="preserve"> </w:t>
      </w:r>
      <w:r w:rsidRPr="0079456D">
        <w:t>southern right whales around New Zealand and Australia.</w:t>
      </w:r>
      <w:r>
        <w:t xml:space="preserve"> </w:t>
      </w:r>
      <w:r w:rsidRPr="00E4405A">
        <w:rPr>
          <w:i/>
          <w:iCs/>
        </w:rPr>
        <w:t>Marine Ecology Progress Series</w:t>
      </w:r>
      <w:r w:rsidRPr="0079456D">
        <w:t xml:space="preserve"> </w:t>
      </w:r>
      <w:r w:rsidRPr="00E4405A">
        <w:rPr>
          <w:b/>
          <w:bCs/>
        </w:rPr>
        <w:t>432</w:t>
      </w:r>
      <w:r w:rsidR="00E4405A">
        <w:t>,</w:t>
      </w:r>
      <w:r w:rsidRPr="0079456D">
        <w:t xml:space="preserve"> 257−268</w:t>
      </w:r>
      <w:r>
        <w:t>.</w:t>
      </w:r>
    </w:p>
    <w:p w14:paraId="1AAD659B" w14:textId="33779334" w:rsidR="006D56A0" w:rsidRDefault="006D56A0" w:rsidP="0005542B">
      <w:pPr>
        <w:pStyle w:val="ARIERRefs"/>
        <w:rPr>
          <w:rFonts w:ascii="Candida-Roman" w:hAnsi="Candida-Roman" w:cs="Candida-Roman"/>
          <w:color w:val="1B1C20"/>
          <w:sz w:val="16"/>
          <w:szCs w:val="16"/>
          <w:lang w:eastAsia="en-AU"/>
        </w:rPr>
      </w:pPr>
      <w:r w:rsidRPr="00140356">
        <w:t>Carroll</w:t>
      </w:r>
      <w:r>
        <w:t>,</w:t>
      </w:r>
      <w:r w:rsidRPr="00140356">
        <w:t xml:space="preserve"> E</w:t>
      </w:r>
      <w:r>
        <w:t>.</w:t>
      </w:r>
      <w:r w:rsidRPr="00140356">
        <w:t>L</w:t>
      </w:r>
      <w:r>
        <w:t>.</w:t>
      </w:r>
      <w:r w:rsidRPr="00140356">
        <w:t>, Jackson</w:t>
      </w:r>
      <w:r>
        <w:t>,</w:t>
      </w:r>
      <w:r w:rsidRPr="00140356">
        <w:t xml:space="preserve"> J</w:t>
      </w:r>
      <w:r>
        <w:t>.</w:t>
      </w:r>
      <w:r w:rsidRPr="00140356">
        <w:t>A</w:t>
      </w:r>
      <w:r>
        <w:t>.</w:t>
      </w:r>
      <w:r w:rsidRPr="00140356">
        <w:t>, Paton</w:t>
      </w:r>
      <w:r>
        <w:t>,</w:t>
      </w:r>
      <w:r w:rsidRPr="00140356">
        <w:t xml:space="preserve"> D</w:t>
      </w:r>
      <w:r>
        <w:t>.</w:t>
      </w:r>
      <w:r w:rsidR="009936C9">
        <w:t xml:space="preserve"> and</w:t>
      </w:r>
      <w:r w:rsidRPr="00140356">
        <w:t xml:space="preserve"> Smith</w:t>
      </w:r>
      <w:r>
        <w:t>,</w:t>
      </w:r>
      <w:r w:rsidRPr="00140356">
        <w:t xml:space="preserve"> T</w:t>
      </w:r>
      <w:r>
        <w:t>.</w:t>
      </w:r>
      <w:r w:rsidRPr="00140356">
        <w:t>D</w:t>
      </w:r>
      <w:r>
        <w:t>.</w:t>
      </w:r>
      <w:r w:rsidRPr="00140356">
        <w:t xml:space="preserve"> (2014)</w:t>
      </w:r>
      <w:r w:rsidR="00065DBC">
        <w:t>.</w:t>
      </w:r>
      <w:r w:rsidRPr="00140356">
        <w:t xml:space="preserve"> Two</w:t>
      </w:r>
      <w:r>
        <w:t xml:space="preserve"> </w:t>
      </w:r>
      <w:r w:rsidRPr="00140356">
        <w:t>intense decades of 19th century whaling precipitated</w:t>
      </w:r>
      <w:r>
        <w:t xml:space="preserve"> </w:t>
      </w:r>
      <w:r w:rsidRPr="00140356">
        <w:t>rapid decline of right whales around New Zealand and</w:t>
      </w:r>
      <w:r>
        <w:t xml:space="preserve"> </w:t>
      </w:r>
      <w:r w:rsidRPr="00140356">
        <w:t xml:space="preserve">east Australia. </w:t>
      </w:r>
      <w:r w:rsidRPr="008A30B3">
        <w:rPr>
          <w:i/>
          <w:iCs/>
        </w:rPr>
        <w:t>PLOS ONE</w:t>
      </w:r>
      <w:r w:rsidRPr="00140356">
        <w:t xml:space="preserve"> </w:t>
      </w:r>
      <w:r w:rsidRPr="008A30B3">
        <w:rPr>
          <w:b/>
          <w:bCs/>
        </w:rPr>
        <w:t>9</w:t>
      </w:r>
      <w:r w:rsidR="008A30B3">
        <w:t>,</w:t>
      </w:r>
      <w:r w:rsidRPr="00140356">
        <w:t xml:space="preserve"> e93789</w:t>
      </w:r>
      <w:r w:rsidR="003F0F27">
        <w:t>.</w:t>
      </w:r>
    </w:p>
    <w:p w14:paraId="1FAD9914" w14:textId="7344F467" w:rsidR="006D56A0" w:rsidRDefault="006D56A0" w:rsidP="0005542B">
      <w:pPr>
        <w:pStyle w:val="ARIERRefs"/>
        <w:rPr>
          <w:rFonts w:ascii="Candida-Roman" w:hAnsi="Candida-Roman" w:cs="Candida-Roman"/>
          <w:color w:val="1B1C20"/>
          <w:sz w:val="16"/>
          <w:szCs w:val="16"/>
          <w:lang w:eastAsia="en-AU"/>
        </w:rPr>
      </w:pPr>
      <w:r w:rsidRPr="0079456D">
        <w:lastRenderedPageBreak/>
        <w:t>Carroll E</w:t>
      </w:r>
      <w:r>
        <w:t>.</w:t>
      </w:r>
      <w:r w:rsidRPr="0079456D">
        <w:t>L</w:t>
      </w:r>
      <w:r>
        <w:t>.</w:t>
      </w:r>
      <w:r w:rsidRPr="0079456D">
        <w:t>, Baker</w:t>
      </w:r>
      <w:r>
        <w:t>,</w:t>
      </w:r>
      <w:r w:rsidRPr="0079456D">
        <w:t xml:space="preserve"> C</w:t>
      </w:r>
      <w:r>
        <w:t>.</w:t>
      </w:r>
      <w:r w:rsidRPr="0079456D">
        <w:t>S</w:t>
      </w:r>
      <w:r>
        <w:t>.</w:t>
      </w:r>
      <w:r w:rsidRPr="0079456D">
        <w:t>, Watson</w:t>
      </w:r>
      <w:r>
        <w:t>,</w:t>
      </w:r>
      <w:r w:rsidRPr="0079456D">
        <w:t xml:space="preserve"> M</w:t>
      </w:r>
      <w:r>
        <w:t>.</w:t>
      </w:r>
      <w:r w:rsidRPr="0079456D">
        <w:t>, Alderman</w:t>
      </w:r>
      <w:r>
        <w:t>,</w:t>
      </w:r>
      <w:r w:rsidRPr="0079456D">
        <w:t xml:space="preserve"> R</w:t>
      </w:r>
      <w:r>
        <w:t>.</w:t>
      </w:r>
      <w:r w:rsidRPr="0079456D">
        <w:t xml:space="preserve"> and others</w:t>
      </w:r>
      <w:r>
        <w:t xml:space="preserve"> </w:t>
      </w:r>
      <w:r w:rsidRPr="0079456D">
        <w:t>(2015)</w:t>
      </w:r>
      <w:r>
        <w:t>.</w:t>
      </w:r>
      <w:r w:rsidRPr="0079456D">
        <w:t xml:space="preserve"> Cultural traditions across a migratory network</w:t>
      </w:r>
      <w:r>
        <w:t xml:space="preserve"> </w:t>
      </w:r>
      <w:r w:rsidRPr="0079456D">
        <w:t>shape the genetic structure of southern right whales</w:t>
      </w:r>
      <w:r>
        <w:t xml:space="preserve"> </w:t>
      </w:r>
      <w:r w:rsidRPr="0079456D">
        <w:t xml:space="preserve">around Australia and New Zealand. </w:t>
      </w:r>
      <w:r w:rsidRPr="008A30B3">
        <w:rPr>
          <w:i/>
          <w:iCs/>
        </w:rPr>
        <w:t>Sci</w:t>
      </w:r>
      <w:r w:rsidR="003F0F27" w:rsidRPr="008A30B3">
        <w:rPr>
          <w:i/>
          <w:iCs/>
        </w:rPr>
        <w:t>entific</w:t>
      </w:r>
      <w:r w:rsidRPr="008A30B3">
        <w:rPr>
          <w:i/>
          <w:iCs/>
        </w:rPr>
        <w:t xml:space="preserve"> Rep</w:t>
      </w:r>
      <w:r w:rsidR="003F0F27" w:rsidRPr="008A30B3">
        <w:rPr>
          <w:i/>
          <w:iCs/>
        </w:rPr>
        <w:t>ort</w:t>
      </w:r>
      <w:r w:rsidRPr="0079456D">
        <w:t xml:space="preserve"> </w:t>
      </w:r>
      <w:r w:rsidRPr="008A1A71">
        <w:rPr>
          <w:b/>
          <w:bCs/>
        </w:rPr>
        <w:t>5</w:t>
      </w:r>
      <w:r w:rsidR="008A1A71">
        <w:t>,</w:t>
      </w:r>
      <w:r w:rsidR="003F0F27">
        <w:t xml:space="preserve"> </w:t>
      </w:r>
      <w:r w:rsidRPr="0079456D">
        <w:t>16182</w:t>
      </w:r>
      <w:r w:rsidR="003F0F27">
        <w:t>.</w:t>
      </w:r>
    </w:p>
    <w:p w14:paraId="76C71BF5" w14:textId="22DD7347" w:rsidR="006D56A0" w:rsidRDefault="006D56A0" w:rsidP="0005542B">
      <w:pPr>
        <w:pStyle w:val="ARIERRefs"/>
      </w:pPr>
      <w:r w:rsidRPr="00D83381">
        <w:t>Carroll E</w:t>
      </w:r>
      <w:r>
        <w:t>.</w:t>
      </w:r>
      <w:r w:rsidRPr="00D83381">
        <w:t>L</w:t>
      </w:r>
      <w:r>
        <w:t>.</w:t>
      </w:r>
      <w:r w:rsidRPr="00D83381">
        <w:t>, Fewster</w:t>
      </w:r>
      <w:r>
        <w:t>,</w:t>
      </w:r>
      <w:r w:rsidRPr="00D83381">
        <w:t xml:space="preserve"> R</w:t>
      </w:r>
      <w:r>
        <w:t>.</w:t>
      </w:r>
      <w:r w:rsidRPr="00D83381">
        <w:t>M</w:t>
      </w:r>
      <w:r>
        <w:t>.</w:t>
      </w:r>
      <w:r w:rsidRPr="00D83381">
        <w:t>, Childerhouse</w:t>
      </w:r>
      <w:r>
        <w:t>,</w:t>
      </w:r>
      <w:r w:rsidRPr="00D83381">
        <w:t xml:space="preserve"> S</w:t>
      </w:r>
      <w:r>
        <w:t>.</w:t>
      </w:r>
      <w:r w:rsidRPr="00D83381">
        <w:t>J</w:t>
      </w:r>
      <w:r>
        <w:t>.</w:t>
      </w:r>
      <w:r w:rsidRPr="00D83381">
        <w:t>, Patenaude</w:t>
      </w:r>
      <w:r>
        <w:t>,</w:t>
      </w:r>
      <w:r w:rsidRPr="00D83381">
        <w:t xml:space="preserve"> N</w:t>
      </w:r>
      <w:r>
        <w:t>.</w:t>
      </w:r>
      <w:r w:rsidRPr="00D83381">
        <w:t>J</w:t>
      </w:r>
      <w:r>
        <w:t>.</w:t>
      </w:r>
      <w:r w:rsidRPr="00D83381">
        <w:t>,</w:t>
      </w:r>
      <w:r>
        <w:t xml:space="preserve"> </w:t>
      </w:r>
      <w:r w:rsidRPr="00D83381">
        <w:t>Boren</w:t>
      </w:r>
      <w:r>
        <w:t>,</w:t>
      </w:r>
      <w:r w:rsidRPr="00D83381">
        <w:t xml:space="preserve"> L</w:t>
      </w:r>
      <w:r>
        <w:t>.</w:t>
      </w:r>
      <w:r w:rsidR="009F492C">
        <w:t xml:space="preserve"> and</w:t>
      </w:r>
      <w:r w:rsidRPr="00D83381">
        <w:t xml:space="preserve"> Baker</w:t>
      </w:r>
      <w:r>
        <w:t>,</w:t>
      </w:r>
      <w:r w:rsidRPr="00D83381">
        <w:t xml:space="preserve"> C</w:t>
      </w:r>
      <w:r>
        <w:t>.</w:t>
      </w:r>
      <w:r w:rsidRPr="00D83381">
        <w:t>S</w:t>
      </w:r>
      <w:r>
        <w:t>.</w:t>
      </w:r>
      <w:r w:rsidRPr="00D83381">
        <w:t xml:space="preserve"> (2016)</w:t>
      </w:r>
      <w:r>
        <w:t>.</w:t>
      </w:r>
      <w:r w:rsidRPr="00D83381">
        <w:t xml:space="preserve"> First direct evidence for natal</w:t>
      </w:r>
      <w:r>
        <w:t xml:space="preserve"> </w:t>
      </w:r>
      <w:r w:rsidRPr="00D83381">
        <w:t>wintering ground fidelity and estimate of juvenile survival</w:t>
      </w:r>
      <w:r>
        <w:t xml:space="preserve"> </w:t>
      </w:r>
      <w:r w:rsidRPr="00D83381">
        <w:t xml:space="preserve">in the New Zealand southern right whale </w:t>
      </w:r>
      <w:r w:rsidRPr="00771818">
        <w:rPr>
          <w:i/>
        </w:rPr>
        <w:t>Eubalaena australis</w:t>
      </w:r>
      <w:r w:rsidRPr="00D83381">
        <w:t xml:space="preserve">. </w:t>
      </w:r>
      <w:r w:rsidRPr="008A1A71">
        <w:rPr>
          <w:i/>
          <w:iCs/>
        </w:rPr>
        <w:t>PLOS ONE</w:t>
      </w:r>
      <w:r w:rsidRPr="00D83381">
        <w:t xml:space="preserve"> </w:t>
      </w:r>
      <w:r w:rsidRPr="008A1A71">
        <w:rPr>
          <w:b/>
          <w:bCs/>
        </w:rPr>
        <w:t>11</w:t>
      </w:r>
      <w:r w:rsidR="008A1A71">
        <w:t>,</w:t>
      </w:r>
      <w:r w:rsidRPr="00D83381">
        <w:t xml:space="preserve"> e0146590</w:t>
      </w:r>
      <w:r w:rsidR="003F0F27">
        <w:t>.</w:t>
      </w:r>
    </w:p>
    <w:p w14:paraId="41556AA9" w14:textId="6D026CE3" w:rsidR="006D56A0" w:rsidRPr="00D83381" w:rsidRDefault="006D56A0" w:rsidP="0005542B">
      <w:pPr>
        <w:pStyle w:val="ARIERRefs"/>
      </w:pPr>
      <w:r w:rsidRPr="007E5D5C">
        <w:t xml:space="preserve">Carroll, </w:t>
      </w:r>
      <w:r>
        <w:t xml:space="preserve">E.L., </w:t>
      </w:r>
      <w:r w:rsidRPr="007E5D5C">
        <w:t xml:space="preserve">Ott, </w:t>
      </w:r>
      <w:r>
        <w:t xml:space="preserve">P.H., </w:t>
      </w:r>
      <w:r w:rsidRPr="007E5D5C">
        <w:t>McMillan,</w:t>
      </w:r>
      <w:r>
        <w:t xml:space="preserve">L.F., </w:t>
      </w:r>
      <w:r w:rsidRPr="007E5D5C">
        <w:t xml:space="preserve">Galletti Vernazzani, </w:t>
      </w:r>
      <w:r>
        <w:t xml:space="preserve">B., </w:t>
      </w:r>
      <w:r w:rsidRPr="007E5D5C">
        <w:t xml:space="preserve">Neveceralova, </w:t>
      </w:r>
      <w:r>
        <w:t xml:space="preserve">P. </w:t>
      </w:r>
      <w:r w:rsidR="003F0F27">
        <w:t>and others</w:t>
      </w:r>
      <w:r>
        <w:t xml:space="preserve"> (2020</w:t>
      </w:r>
      <w:r w:rsidR="004F320F">
        <w:t>a</w:t>
      </w:r>
      <w:r>
        <w:t xml:space="preserve">). </w:t>
      </w:r>
      <w:r w:rsidRPr="007E5D5C">
        <w:t xml:space="preserve">Genetic </w:t>
      </w:r>
      <w:r w:rsidR="003F0F27" w:rsidRPr="007E5D5C">
        <w:t>diversity and connec</w:t>
      </w:r>
      <w:r w:rsidRPr="007E5D5C">
        <w:t>tivity of Southern</w:t>
      </w:r>
      <w:r>
        <w:t xml:space="preserve"> </w:t>
      </w:r>
      <w:r w:rsidRPr="007E5D5C">
        <w:t>Right Whales (</w:t>
      </w:r>
      <w:r w:rsidRPr="00771818">
        <w:rPr>
          <w:i/>
        </w:rPr>
        <w:t>Eubalaena australis</w:t>
      </w:r>
      <w:r w:rsidRPr="007E5D5C">
        <w:t xml:space="preserve">) </w:t>
      </w:r>
      <w:r w:rsidR="003F0F27" w:rsidRPr="007E5D5C">
        <w:t xml:space="preserve">found </w:t>
      </w:r>
      <w:r w:rsidRPr="007E5D5C">
        <w:t>in</w:t>
      </w:r>
      <w:r>
        <w:t xml:space="preserve"> </w:t>
      </w:r>
      <w:r w:rsidRPr="007E5D5C">
        <w:t xml:space="preserve">the Brazil and Chile–Peru </w:t>
      </w:r>
      <w:r w:rsidR="003F0F27" w:rsidRPr="007E5D5C">
        <w:t>wintering grounds</w:t>
      </w:r>
      <w:r>
        <w:t xml:space="preserve"> </w:t>
      </w:r>
      <w:r w:rsidRPr="007E5D5C">
        <w:t>and the South Georgia (Islas Georgias del Sur)</w:t>
      </w:r>
      <w:r>
        <w:t xml:space="preserve"> </w:t>
      </w:r>
      <w:r w:rsidR="003F0F27" w:rsidRPr="007E5D5C">
        <w:t>feeding ground</w:t>
      </w:r>
      <w:r>
        <w:t xml:space="preserve">. </w:t>
      </w:r>
      <w:r w:rsidRPr="008A1A71">
        <w:rPr>
          <w:i/>
          <w:iCs/>
        </w:rPr>
        <w:t>Journal of Heredity</w:t>
      </w:r>
      <w:r w:rsidR="008A1A71">
        <w:t>,</w:t>
      </w:r>
      <w:r w:rsidRPr="00A63758">
        <w:t xml:space="preserve"> 263–276</w:t>
      </w:r>
      <w:r>
        <w:t xml:space="preserve"> </w:t>
      </w:r>
      <w:r w:rsidRPr="00A63758">
        <w:t>doi:10.1093/jhered/esaa010</w:t>
      </w:r>
      <w:r w:rsidR="003F0F27">
        <w:t>.</w:t>
      </w:r>
    </w:p>
    <w:p w14:paraId="160DEA4A" w14:textId="5845283B" w:rsidR="006D56A0" w:rsidRDefault="006D56A0" w:rsidP="0005542B">
      <w:pPr>
        <w:pStyle w:val="ARIERRefs"/>
      </w:pPr>
      <w:r w:rsidRPr="00EA44C7">
        <w:t>Carroll, E, Charlton, C., Vermeulen, E., Jackson, J</w:t>
      </w:r>
      <w:r w:rsidR="009936C9">
        <w:t>.</w:t>
      </w:r>
      <w:r w:rsidRPr="00EA44C7">
        <w:t xml:space="preserve"> and Clarke, P. </w:t>
      </w:r>
      <w:r>
        <w:t xml:space="preserve">(2020b). </w:t>
      </w:r>
      <w:r w:rsidRPr="00EA44C7">
        <w:t>Roadmap to success for the International Whaling Commission - Southern Ocean</w:t>
      </w:r>
      <w:r>
        <w:t xml:space="preserve">. </w:t>
      </w:r>
      <w:r w:rsidRPr="00EA44C7">
        <w:t xml:space="preserve">Research </w:t>
      </w:r>
      <w:r w:rsidR="00AA30F5">
        <w:t>p</w:t>
      </w:r>
      <w:r w:rsidRPr="00EA44C7">
        <w:t xml:space="preserve">artnership (IWC-SORP) </w:t>
      </w:r>
      <w:r w:rsidR="00AA30F5">
        <w:t>t</w:t>
      </w:r>
      <w:r w:rsidRPr="00EA44C7">
        <w:t xml:space="preserve">heme 6 - the </w:t>
      </w:r>
      <w:r w:rsidR="00AA30F5">
        <w:t>r</w:t>
      </w:r>
      <w:r w:rsidRPr="00EA44C7">
        <w:t xml:space="preserve">ight </w:t>
      </w:r>
      <w:r w:rsidR="00C87BF7">
        <w:t>s</w:t>
      </w:r>
      <w:r w:rsidRPr="00EA44C7">
        <w:t xml:space="preserve">entinel for </w:t>
      </w:r>
      <w:r w:rsidR="00C87BF7">
        <w:t>c</w:t>
      </w:r>
      <w:r w:rsidRPr="00EA44C7">
        <w:t xml:space="preserve">limate </w:t>
      </w:r>
      <w:r w:rsidR="00C87BF7">
        <w:t>c</w:t>
      </w:r>
      <w:r w:rsidRPr="00EA44C7">
        <w:t>hange:</w:t>
      </w:r>
      <w:r>
        <w:t xml:space="preserve"> </w:t>
      </w:r>
      <w:r w:rsidR="00C87BF7">
        <w:t>L</w:t>
      </w:r>
      <w:r w:rsidRPr="00EA44C7">
        <w:t>inking southern right whale foraging ecology to demographics, health and climate</w:t>
      </w:r>
      <w:r w:rsidR="00FC5389">
        <w:t>.</w:t>
      </w:r>
      <w:r>
        <w:t xml:space="preserve"> </w:t>
      </w:r>
      <w:r w:rsidRPr="00EA44C7">
        <w:t>Report on the southern right whale workshop held at the World Marine Mammal Conference,</w:t>
      </w:r>
      <w:r>
        <w:t xml:space="preserve"> </w:t>
      </w:r>
      <w:r w:rsidRPr="00EA44C7">
        <w:t>Barcelona, Spain, in December 2019</w:t>
      </w:r>
      <w:r>
        <w:t>.</w:t>
      </w:r>
    </w:p>
    <w:p w14:paraId="26D71DB1" w14:textId="056EB792" w:rsidR="006D56A0" w:rsidRDefault="006D56A0" w:rsidP="0005542B">
      <w:pPr>
        <w:pStyle w:val="ARIERRefs"/>
      </w:pPr>
      <w:r w:rsidRPr="00D70762">
        <w:t>Cates, K., DeMaster, D.P., Brownell, R.L. Jr., Silber, G., Gende, S., Leaper, R.</w:t>
      </w:r>
      <w:r w:rsidR="0032714E">
        <w:t xml:space="preserve"> and others</w:t>
      </w:r>
      <w:r w:rsidRPr="00D70762">
        <w:t xml:space="preserve"> (2017). Strategic Plan to Mitigate the Impacts of Ship Strikes on Cetacean</w:t>
      </w:r>
      <w:r>
        <w:t xml:space="preserve"> </w:t>
      </w:r>
      <w:r w:rsidRPr="00D70762">
        <w:t>Populations: 2017-2020. I</w:t>
      </w:r>
      <w:r w:rsidR="001636C7">
        <w:t xml:space="preserve">nternational </w:t>
      </w:r>
      <w:r w:rsidRPr="00D70762">
        <w:t>W</w:t>
      </w:r>
      <w:r w:rsidR="001636C7">
        <w:t xml:space="preserve">haling </w:t>
      </w:r>
      <w:r w:rsidRPr="00D70762">
        <w:t>C</w:t>
      </w:r>
      <w:r w:rsidR="00E057CA">
        <w:t>ommission.</w:t>
      </w:r>
      <w:r w:rsidRPr="00D70762">
        <w:t xml:space="preserve"> Available</w:t>
      </w:r>
      <w:r>
        <w:t xml:space="preserve"> </w:t>
      </w:r>
      <w:r w:rsidRPr="00D70762">
        <w:t xml:space="preserve">online at: </w:t>
      </w:r>
      <w:hyperlink r:id="rId72" w:history="1">
        <w:r w:rsidRPr="00396D2D">
          <w:rPr>
            <w:rStyle w:val="Hyperlink"/>
          </w:rPr>
          <w:t>https://iwc.int/ship-strikes</w:t>
        </w:r>
      </w:hyperlink>
      <w:r>
        <w:t>.</w:t>
      </w:r>
      <w:r w:rsidRPr="00D70762">
        <w:t xml:space="preserve"> </w:t>
      </w:r>
    </w:p>
    <w:p w14:paraId="3FDE1F0E" w14:textId="1F207643" w:rsidR="006D56A0" w:rsidRDefault="006D56A0" w:rsidP="0005542B">
      <w:pPr>
        <w:pStyle w:val="ARIERRefs"/>
      </w:pPr>
      <w:r w:rsidRPr="001E60A2">
        <w:t>Charlton</w:t>
      </w:r>
      <w:r>
        <w:t>,</w:t>
      </w:r>
      <w:r w:rsidRPr="001E60A2">
        <w:t xml:space="preserve"> C</w:t>
      </w:r>
      <w:r>
        <w:t>.</w:t>
      </w:r>
      <w:r w:rsidRPr="001E60A2">
        <w:t>M</w:t>
      </w:r>
      <w:r>
        <w:t>.</w:t>
      </w:r>
      <w:r w:rsidRPr="001E60A2">
        <w:t xml:space="preserve"> (2017)</w:t>
      </w:r>
      <w:r>
        <w:t>.</w:t>
      </w:r>
      <w:r w:rsidRPr="001E60A2">
        <w:t xml:space="preserve"> Population demographics of southern</w:t>
      </w:r>
      <w:r>
        <w:t xml:space="preserve"> </w:t>
      </w:r>
      <w:r w:rsidRPr="001E60A2">
        <w:t>right whales (</w:t>
      </w:r>
      <w:r w:rsidRPr="00E057CA">
        <w:rPr>
          <w:i/>
        </w:rPr>
        <w:t>Eubalaena australis</w:t>
      </w:r>
      <w:r w:rsidRPr="001E60A2">
        <w:t>) in Southern Australia.</w:t>
      </w:r>
      <w:r>
        <w:t xml:space="preserve"> </w:t>
      </w:r>
      <w:r w:rsidRPr="001E60A2">
        <w:t>PhD dissertation, Curtin University, Bentley, Western</w:t>
      </w:r>
      <w:r>
        <w:t xml:space="preserve"> </w:t>
      </w:r>
      <w:r w:rsidRPr="001E60A2">
        <w:t>Australia</w:t>
      </w:r>
      <w:r w:rsidR="003F0F27">
        <w:t>.</w:t>
      </w:r>
    </w:p>
    <w:p w14:paraId="4B0CE03D" w14:textId="0845BFB7" w:rsidR="00AE4E19" w:rsidRDefault="00AE4E19" w:rsidP="002B1DE8">
      <w:pPr>
        <w:pStyle w:val="ARIERRefs"/>
        <w:rPr>
          <w:lang w:eastAsia="en-AU"/>
        </w:rPr>
      </w:pPr>
      <w:r w:rsidRPr="008915EE">
        <w:t>Charlton</w:t>
      </w:r>
      <w:r w:rsidR="008915EE">
        <w:t>, C.</w:t>
      </w:r>
      <w:r w:rsidRPr="008915EE">
        <w:t>,</w:t>
      </w:r>
      <w:r w:rsidR="00D93E11">
        <w:t xml:space="preserve"> </w:t>
      </w:r>
      <w:bookmarkStart w:id="94" w:name="_Hlk137067051"/>
      <w:r w:rsidRPr="008915EE">
        <w:t>Vermeulen</w:t>
      </w:r>
      <w:bookmarkEnd w:id="94"/>
      <w:r w:rsidR="00D93E11">
        <w:t xml:space="preserve"> E.</w:t>
      </w:r>
      <w:r w:rsidRPr="008915EE">
        <w:t>, H</w:t>
      </w:r>
      <w:r w:rsidR="00C9653F">
        <w:t>ö</w:t>
      </w:r>
      <w:r w:rsidRPr="008915EE">
        <w:t>rbst,</w:t>
      </w:r>
      <w:r w:rsidR="00D93E11">
        <w:t xml:space="preserve"> S</w:t>
      </w:r>
      <w:r w:rsidR="00C70FFD">
        <w:t xml:space="preserve">., </w:t>
      </w:r>
      <w:r w:rsidRPr="008915EE">
        <w:t>Gregory</w:t>
      </w:r>
      <w:r w:rsidR="00C70FFD">
        <w:t>, E.</w:t>
      </w:r>
      <w:r w:rsidR="00F51390">
        <w:t xml:space="preserve"> </w:t>
      </w:r>
      <w:r w:rsidRPr="008915EE">
        <w:t>and Christiansen</w:t>
      </w:r>
      <w:r w:rsidR="00F51390">
        <w:t xml:space="preserve">, </w:t>
      </w:r>
      <w:r w:rsidR="00C9653F">
        <w:t>F</w:t>
      </w:r>
      <w:r w:rsidR="00F51390">
        <w:t xml:space="preserve">. (2021). </w:t>
      </w:r>
      <w:r w:rsidR="008915EE" w:rsidRPr="008915EE">
        <w:t>Global, standardised southern right whale qualitative visual health assessment protoco</w:t>
      </w:r>
      <w:r w:rsidR="00F51390">
        <w:t>l</w:t>
      </w:r>
      <w:r w:rsidR="00C1459C">
        <w:t>.</w:t>
      </w:r>
      <w:r w:rsidR="00C9653F" w:rsidRPr="00C9653F">
        <w:rPr>
          <w:color w:val="000000"/>
          <w:sz w:val="27"/>
          <w:szCs w:val="27"/>
          <w:shd w:val="clear" w:color="auto" w:fill="FFFFFF"/>
        </w:rPr>
        <w:t xml:space="preserve"> </w:t>
      </w:r>
      <w:r w:rsidR="002B1DE8" w:rsidRPr="005F28BF">
        <w:t xml:space="preserve">Report </w:t>
      </w:r>
      <w:r w:rsidR="006C02A7" w:rsidRPr="00C9653F">
        <w:t>SC/68C/SH/21</w:t>
      </w:r>
      <w:r w:rsidR="006C02A7">
        <w:t xml:space="preserve"> </w:t>
      </w:r>
      <w:r w:rsidR="002B1DE8" w:rsidRPr="005F28BF">
        <w:t>presented to the Scientific Committee</w:t>
      </w:r>
      <w:r w:rsidR="002B1DE8">
        <w:t xml:space="preserve"> </w:t>
      </w:r>
      <w:r w:rsidR="002B1DE8" w:rsidRPr="005F28BF">
        <w:t>of the International Whaling Commission. Cambridge (UK): Scientific</w:t>
      </w:r>
      <w:r w:rsidR="002B1DE8">
        <w:t xml:space="preserve"> </w:t>
      </w:r>
      <w:r w:rsidR="002B1DE8" w:rsidRPr="005F28BF">
        <w:t xml:space="preserve">Committee of the IWC. Available from: </w:t>
      </w:r>
      <w:hyperlink r:id="rId73" w:history="1">
        <w:r w:rsidR="002B1DE8" w:rsidRPr="004B1966">
          <w:rPr>
            <w:rStyle w:val="Hyperlink"/>
          </w:rPr>
          <w:t>https://iwc.int/home</w:t>
        </w:r>
      </w:hyperlink>
    </w:p>
    <w:p w14:paraId="6CA261F2" w14:textId="72F06278" w:rsidR="006D56A0" w:rsidRDefault="006D56A0" w:rsidP="0005542B">
      <w:pPr>
        <w:pStyle w:val="ARIERRefs"/>
      </w:pPr>
      <w:r w:rsidRPr="00FF05A3">
        <w:t>Childerhouse, S., Double, M. and Gales, N. (2010)</w:t>
      </w:r>
      <w:r w:rsidR="0032714E">
        <w:t>.</w:t>
      </w:r>
      <w:r w:rsidRPr="00FF05A3">
        <w:t xml:space="preserve"> Satellite tracking of southern right whales</w:t>
      </w:r>
      <w:r>
        <w:t xml:space="preserve"> </w:t>
      </w:r>
      <w:r w:rsidRPr="00FF05A3">
        <w:t>(</w:t>
      </w:r>
      <w:r w:rsidRPr="00EA29A2">
        <w:rPr>
          <w:i/>
        </w:rPr>
        <w:t>Eubalaena australis</w:t>
      </w:r>
      <w:r w:rsidRPr="00FF05A3">
        <w:t>) at the Auckland Islands, New Zealand. Paper SC/62/BRG19</w:t>
      </w:r>
      <w:r>
        <w:t xml:space="preserve"> </w:t>
      </w:r>
      <w:r w:rsidRPr="00FF05A3">
        <w:t>presented to the Scientific Committee of the International Whaling Commission, Agadir,</w:t>
      </w:r>
      <w:r>
        <w:t xml:space="preserve"> </w:t>
      </w:r>
      <w:r w:rsidRPr="00FF05A3">
        <w:t xml:space="preserve">Morocco. </w:t>
      </w:r>
    </w:p>
    <w:p w14:paraId="3FB93E44" w14:textId="21FB0811" w:rsidR="00621500" w:rsidRDefault="00621500" w:rsidP="0005542B">
      <w:pPr>
        <w:pStyle w:val="ARIERRefs"/>
      </w:pPr>
      <w:r w:rsidRPr="00621500">
        <w:t>Christiansen</w:t>
      </w:r>
      <w:r w:rsidR="00451D7B">
        <w:t>,</w:t>
      </w:r>
      <w:r w:rsidRPr="00621500">
        <w:t xml:space="preserve"> </w:t>
      </w:r>
      <w:r w:rsidR="00451D7B">
        <w:t>F.</w:t>
      </w:r>
      <w:r w:rsidRPr="00621500">
        <w:t>, Rojano-Doñate</w:t>
      </w:r>
      <w:r w:rsidR="00451D7B">
        <w:t>,</w:t>
      </w:r>
      <w:r w:rsidRPr="00621500">
        <w:t xml:space="preserve"> L</w:t>
      </w:r>
      <w:r w:rsidR="00451D7B">
        <w:t>.</w:t>
      </w:r>
      <w:r w:rsidRPr="00621500">
        <w:t>, Madsen</w:t>
      </w:r>
      <w:r w:rsidR="00451D7B">
        <w:t>,</w:t>
      </w:r>
      <w:r w:rsidRPr="00621500">
        <w:t xml:space="preserve"> P</w:t>
      </w:r>
      <w:r w:rsidR="00451D7B">
        <w:t>.</w:t>
      </w:r>
      <w:r w:rsidRPr="00621500">
        <w:t>T</w:t>
      </w:r>
      <w:r w:rsidR="00EA29A2">
        <w:t>.</w:t>
      </w:r>
      <w:r w:rsidRPr="00621500">
        <w:t xml:space="preserve"> and Bejder</w:t>
      </w:r>
      <w:r w:rsidR="00451D7B">
        <w:t>,</w:t>
      </w:r>
      <w:r w:rsidRPr="00621500">
        <w:t xml:space="preserve"> L</w:t>
      </w:r>
      <w:r>
        <w:t>.</w:t>
      </w:r>
      <w:r w:rsidRPr="00621500">
        <w:t xml:space="preserve"> (2016</w:t>
      </w:r>
      <w:r w:rsidR="00B96804">
        <w:t>a</w:t>
      </w:r>
      <w:r w:rsidRPr="00621500">
        <w:t>)</w:t>
      </w:r>
      <w:r>
        <w:t>.</w:t>
      </w:r>
      <w:r w:rsidRPr="00621500">
        <w:t xml:space="preserve"> Noise </w:t>
      </w:r>
      <w:r w:rsidR="00366B2C">
        <w:t>l</w:t>
      </w:r>
      <w:r w:rsidRPr="00621500">
        <w:t xml:space="preserve">evels of </w:t>
      </w:r>
      <w:r w:rsidR="00366B2C">
        <w:t>m</w:t>
      </w:r>
      <w:r w:rsidRPr="00621500">
        <w:t>ulti-</w:t>
      </w:r>
      <w:r w:rsidR="00366B2C">
        <w:t>r</w:t>
      </w:r>
      <w:r w:rsidRPr="00621500">
        <w:t xml:space="preserve">otor </w:t>
      </w:r>
      <w:r w:rsidR="00366B2C">
        <w:t>u</w:t>
      </w:r>
      <w:r w:rsidRPr="00621500">
        <w:t xml:space="preserve">nmanned </w:t>
      </w:r>
      <w:r w:rsidR="00366B2C">
        <w:t>a</w:t>
      </w:r>
      <w:r w:rsidRPr="00621500">
        <w:t xml:space="preserve">erial </w:t>
      </w:r>
      <w:r w:rsidR="00366B2C">
        <w:t>v</w:t>
      </w:r>
      <w:r w:rsidRPr="00621500">
        <w:t xml:space="preserve">ehicles with </w:t>
      </w:r>
      <w:r w:rsidR="00366B2C">
        <w:t>i</w:t>
      </w:r>
      <w:r w:rsidRPr="00621500">
        <w:t xml:space="preserve">mplications for </w:t>
      </w:r>
      <w:r w:rsidR="00366B2C">
        <w:t>p</w:t>
      </w:r>
      <w:r w:rsidRPr="00621500">
        <w:t xml:space="preserve">otential </w:t>
      </w:r>
      <w:r w:rsidR="00366B2C">
        <w:t>u</w:t>
      </w:r>
      <w:r w:rsidRPr="00621500">
        <w:t xml:space="preserve">nderwater </w:t>
      </w:r>
      <w:r w:rsidR="00366B2C">
        <w:t>i</w:t>
      </w:r>
      <w:r w:rsidRPr="00621500">
        <w:t xml:space="preserve">mpacts on </w:t>
      </w:r>
      <w:r w:rsidR="00366B2C">
        <w:t>m</w:t>
      </w:r>
      <w:r w:rsidRPr="00621500">
        <w:t xml:space="preserve">arine </w:t>
      </w:r>
      <w:r w:rsidR="00366B2C">
        <w:t>m</w:t>
      </w:r>
      <w:r w:rsidRPr="00621500">
        <w:t xml:space="preserve">ammals. </w:t>
      </w:r>
      <w:r w:rsidRPr="009258AB">
        <w:rPr>
          <w:i/>
          <w:iCs/>
        </w:rPr>
        <w:t>Front</w:t>
      </w:r>
      <w:r w:rsidR="009258AB" w:rsidRPr="009258AB">
        <w:rPr>
          <w:i/>
          <w:iCs/>
        </w:rPr>
        <w:t xml:space="preserve">iers in </w:t>
      </w:r>
      <w:r w:rsidRPr="009258AB">
        <w:rPr>
          <w:i/>
          <w:iCs/>
        </w:rPr>
        <w:t>Mar</w:t>
      </w:r>
      <w:r w:rsidR="009258AB" w:rsidRPr="009258AB">
        <w:rPr>
          <w:i/>
          <w:iCs/>
        </w:rPr>
        <w:t>ine</w:t>
      </w:r>
      <w:r w:rsidRPr="009258AB">
        <w:rPr>
          <w:i/>
          <w:iCs/>
        </w:rPr>
        <w:t xml:space="preserve"> Sci</w:t>
      </w:r>
      <w:r w:rsidR="009258AB" w:rsidRPr="009258AB">
        <w:rPr>
          <w:i/>
          <w:iCs/>
        </w:rPr>
        <w:t>ence</w:t>
      </w:r>
      <w:r w:rsidRPr="00621500">
        <w:t xml:space="preserve"> </w:t>
      </w:r>
      <w:r w:rsidRPr="009258AB">
        <w:t>3</w:t>
      </w:r>
      <w:r w:rsidR="009258AB">
        <w:t xml:space="preserve">, </w:t>
      </w:r>
      <w:r w:rsidRPr="00621500">
        <w:t>277. doi: 10.3389/fmars.2016.00277</w:t>
      </w:r>
    </w:p>
    <w:p w14:paraId="6A0BE37C" w14:textId="623E63F5" w:rsidR="00621500" w:rsidRDefault="0023101A" w:rsidP="00746511">
      <w:pPr>
        <w:pStyle w:val="ARIERRefs"/>
      </w:pPr>
      <w:r w:rsidRPr="0023101A">
        <w:t>Christiansen, F.,</w:t>
      </w:r>
      <w:r w:rsidR="004378C7">
        <w:t xml:space="preserve"> </w:t>
      </w:r>
      <w:r w:rsidRPr="0023101A">
        <w:t xml:space="preserve">Dujon, </w:t>
      </w:r>
      <w:r w:rsidR="004378C7">
        <w:t>A.M.,</w:t>
      </w:r>
      <w:r w:rsidRPr="0023101A">
        <w:t xml:space="preserve"> Sprogis,</w:t>
      </w:r>
      <w:r w:rsidR="00E05DD6">
        <w:t xml:space="preserve"> K.R.,</w:t>
      </w:r>
      <w:r w:rsidRPr="0023101A">
        <w:t xml:space="preserve"> Arnould,</w:t>
      </w:r>
      <w:r w:rsidR="00E05DD6">
        <w:t xml:space="preserve"> J.P.Y.</w:t>
      </w:r>
      <w:r w:rsidRPr="0023101A">
        <w:t xml:space="preserve"> and Bejder. </w:t>
      </w:r>
      <w:r w:rsidR="00746511">
        <w:t>L.</w:t>
      </w:r>
      <w:r w:rsidR="00CB4D67">
        <w:t xml:space="preserve"> </w:t>
      </w:r>
      <w:r w:rsidR="00746511">
        <w:t>(</w:t>
      </w:r>
      <w:r w:rsidRPr="0023101A">
        <w:t>2016</w:t>
      </w:r>
      <w:r w:rsidR="00B96804">
        <w:t>b</w:t>
      </w:r>
      <w:r w:rsidR="00746511">
        <w:t>)</w:t>
      </w:r>
      <w:r w:rsidRPr="0023101A">
        <w:t>. Noninvasive unmanned</w:t>
      </w:r>
      <w:r w:rsidR="00746511">
        <w:t xml:space="preserve"> </w:t>
      </w:r>
      <w:r w:rsidRPr="0023101A">
        <w:t xml:space="preserve">aerial vehicle provides estimates of the energetic cost of reproduction in humpback whales. </w:t>
      </w:r>
      <w:r w:rsidRPr="009C2681">
        <w:rPr>
          <w:i/>
          <w:iCs/>
        </w:rPr>
        <w:t>Ecosphere</w:t>
      </w:r>
      <w:r w:rsidRPr="0023101A">
        <w:t xml:space="preserve"> </w:t>
      </w:r>
      <w:r w:rsidRPr="009C2681">
        <w:rPr>
          <w:b/>
          <w:bCs/>
        </w:rPr>
        <w:t>7</w:t>
      </w:r>
      <w:r w:rsidR="009C2681">
        <w:t xml:space="preserve"> </w:t>
      </w:r>
      <w:r w:rsidRPr="0023101A">
        <w:t>(10)</w:t>
      </w:r>
      <w:r w:rsidR="009C2681">
        <w:t xml:space="preserve">, </w:t>
      </w:r>
      <w:r w:rsidRPr="0023101A">
        <w:t>e01468.10.1002/ecs2.1468</w:t>
      </w:r>
    </w:p>
    <w:p w14:paraId="13BF97C4" w14:textId="350B4923" w:rsidR="00DC4C59" w:rsidRDefault="002A24EC" w:rsidP="00746511">
      <w:pPr>
        <w:pStyle w:val="ARIERRefs"/>
        <w:rPr>
          <w:rStyle w:val="Hyperlink"/>
        </w:rPr>
      </w:pPr>
      <w:r w:rsidRPr="00ED6021">
        <w:t>Christiansen</w:t>
      </w:r>
      <w:r w:rsidR="002E5340">
        <w:t>,</w:t>
      </w:r>
      <w:r w:rsidRPr="00ED6021">
        <w:t xml:space="preserve"> F</w:t>
      </w:r>
      <w:r w:rsidR="002E5340">
        <w:t>.</w:t>
      </w:r>
      <w:r w:rsidRPr="00ED6021">
        <w:t>, Vivier</w:t>
      </w:r>
      <w:r w:rsidR="002E5340">
        <w:t>,</w:t>
      </w:r>
      <w:r w:rsidRPr="00ED6021">
        <w:t xml:space="preserve"> F</w:t>
      </w:r>
      <w:r w:rsidR="002E5340">
        <w:t>.</w:t>
      </w:r>
      <w:r w:rsidRPr="00ED6021">
        <w:t>, Charlton</w:t>
      </w:r>
      <w:r w:rsidR="002E5340">
        <w:t>,</w:t>
      </w:r>
      <w:r w:rsidRPr="00ED6021">
        <w:t xml:space="preserve"> C</w:t>
      </w:r>
      <w:r w:rsidR="002E5340">
        <w:t>.</w:t>
      </w:r>
      <w:r w:rsidRPr="00ED6021">
        <w:t>, Ward</w:t>
      </w:r>
      <w:r w:rsidR="002E5340">
        <w:t>,</w:t>
      </w:r>
      <w:r w:rsidRPr="00ED6021">
        <w:t xml:space="preserve"> R</w:t>
      </w:r>
      <w:r w:rsidR="002E5340">
        <w:t>.</w:t>
      </w:r>
      <w:r w:rsidRPr="00ED6021">
        <w:t>, Amerson</w:t>
      </w:r>
      <w:r w:rsidR="002E5340">
        <w:t>,</w:t>
      </w:r>
      <w:r w:rsidRPr="00ED6021">
        <w:t xml:space="preserve"> A</w:t>
      </w:r>
      <w:r w:rsidR="002E5340">
        <w:t>.</w:t>
      </w:r>
      <w:r w:rsidRPr="00ED6021">
        <w:t>, Burnell</w:t>
      </w:r>
      <w:r w:rsidR="002E5340">
        <w:t>,</w:t>
      </w:r>
      <w:r w:rsidRPr="00ED6021">
        <w:t xml:space="preserve"> S</w:t>
      </w:r>
      <w:r w:rsidR="002E5340">
        <w:t>.</w:t>
      </w:r>
      <w:r w:rsidR="009C2681">
        <w:t xml:space="preserve"> and</w:t>
      </w:r>
      <w:r w:rsidRPr="00ED6021">
        <w:t xml:space="preserve"> Bejder</w:t>
      </w:r>
      <w:r w:rsidR="002E5340">
        <w:t>,</w:t>
      </w:r>
      <w:r w:rsidRPr="00ED6021">
        <w:t xml:space="preserve"> L</w:t>
      </w:r>
      <w:r w:rsidR="002E5340">
        <w:t>.</w:t>
      </w:r>
      <w:r w:rsidRPr="00ED6021">
        <w:t xml:space="preserve"> (2018)</w:t>
      </w:r>
      <w:r w:rsidR="002E5340">
        <w:t>.</w:t>
      </w:r>
      <w:r w:rsidRPr="00ED6021">
        <w:t xml:space="preserve"> Maternal body size and condition determine calf growth rates in southern right whales. </w:t>
      </w:r>
      <w:r w:rsidRPr="009C2681">
        <w:rPr>
          <w:i/>
          <w:iCs/>
        </w:rPr>
        <w:t>Mar</w:t>
      </w:r>
      <w:r w:rsidR="00730D8D" w:rsidRPr="009C2681">
        <w:rPr>
          <w:i/>
          <w:iCs/>
        </w:rPr>
        <w:t>ine</w:t>
      </w:r>
      <w:r w:rsidRPr="009C2681">
        <w:rPr>
          <w:i/>
          <w:iCs/>
        </w:rPr>
        <w:t xml:space="preserve"> Ecol</w:t>
      </w:r>
      <w:r w:rsidR="00730D8D" w:rsidRPr="009C2681">
        <w:rPr>
          <w:i/>
          <w:iCs/>
        </w:rPr>
        <w:t>ogy</w:t>
      </w:r>
      <w:r w:rsidRPr="009C2681">
        <w:rPr>
          <w:i/>
          <w:iCs/>
        </w:rPr>
        <w:t xml:space="preserve"> Prog</w:t>
      </w:r>
      <w:r w:rsidR="00730D8D" w:rsidRPr="009C2681">
        <w:rPr>
          <w:i/>
          <w:iCs/>
        </w:rPr>
        <w:t>ress</w:t>
      </w:r>
      <w:r w:rsidRPr="009C2681">
        <w:rPr>
          <w:i/>
          <w:iCs/>
        </w:rPr>
        <w:t xml:space="preserve"> Ser</w:t>
      </w:r>
      <w:r w:rsidR="00730D8D" w:rsidRPr="009C2681">
        <w:rPr>
          <w:i/>
          <w:iCs/>
        </w:rPr>
        <w:t>ies</w:t>
      </w:r>
      <w:r w:rsidRPr="00ED6021">
        <w:t xml:space="preserve"> </w:t>
      </w:r>
      <w:r w:rsidRPr="009C2681">
        <w:rPr>
          <w:b/>
          <w:bCs/>
        </w:rPr>
        <w:t>592</w:t>
      </w:r>
      <w:r w:rsidR="009C2681">
        <w:t xml:space="preserve">, </w:t>
      </w:r>
      <w:r w:rsidRPr="00ED6021">
        <w:t>267-281.</w:t>
      </w:r>
      <w:r w:rsidRPr="00ED6021">
        <w:rPr>
          <w:sz w:val="22"/>
          <w:szCs w:val="22"/>
        </w:rPr>
        <w:t> </w:t>
      </w:r>
      <w:hyperlink r:id="rId74" w:history="1">
        <w:r w:rsidRPr="00ED6021">
          <w:rPr>
            <w:rStyle w:val="Hyperlink"/>
          </w:rPr>
          <w:t>https://doi.org/10.3354/meps12522</w:t>
        </w:r>
      </w:hyperlink>
    </w:p>
    <w:p w14:paraId="1DCF1A06" w14:textId="54074837" w:rsidR="001E68F3" w:rsidRDefault="00566FB6" w:rsidP="00566FB6">
      <w:pPr>
        <w:pStyle w:val="ARIERRefs"/>
        <w:rPr>
          <w:rFonts w:ascii="Helvetica" w:hAnsi="Helvetica"/>
          <w:noProof w:val="0"/>
          <w:color w:val="333333"/>
          <w:sz w:val="15"/>
          <w:szCs w:val="15"/>
          <w:shd w:val="clear" w:color="auto" w:fill="FFFFFF"/>
        </w:rPr>
      </w:pPr>
      <w:r w:rsidRPr="00566FB6">
        <w:t>Christiansen</w:t>
      </w:r>
      <w:r w:rsidR="007B2A42">
        <w:t>,</w:t>
      </w:r>
      <w:r w:rsidRPr="00566FB6">
        <w:t xml:space="preserve"> F</w:t>
      </w:r>
      <w:r w:rsidR="007B2A42">
        <w:t>.</w:t>
      </w:r>
      <w:r w:rsidRPr="00566FB6">
        <w:t>, Nielsen</w:t>
      </w:r>
      <w:r w:rsidR="007B2A42">
        <w:t>,</w:t>
      </w:r>
      <w:r w:rsidRPr="00566FB6">
        <w:t xml:space="preserve"> M</w:t>
      </w:r>
      <w:r w:rsidR="007B2A42">
        <w:t>.</w:t>
      </w:r>
      <w:r w:rsidRPr="00566FB6">
        <w:t>L</w:t>
      </w:r>
      <w:r w:rsidR="007B2A42">
        <w:t>.</w:t>
      </w:r>
      <w:r w:rsidRPr="00566FB6">
        <w:t>K</w:t>
      </w:r>
      <w:r w:rsidR="007B2A42">
        <w:t>.</w:t>
      </w:r>
      <w:r w:rsidRPr="00566FB6">
        <w:t>, Charlton</w:t>
      </w:r>
      <w:r w:rsidR="00B61612">
        <w:t>,</w:t>
      </w:r>
      <w:r w:rsidRPr="00566FB6">
        <w:t xml:space="preserve"> C</w:t>
      </w:r>
      <w:r w:rsidR="00B61612">
        <w:t>.</w:t>
      </w:r>
      <w:r w:rsidRPr="00566FB6">
        <w:t>, Bejder</w:t>
      </w:r>
      <w:r w:rsidR="00B61612">
        <w:t>,</w:t>
      </w:r>
      <w:r w:rsidRPr="00566FB6">
        <w:t xml:space="preserve"> L</w:t>
      </w:r>
      <w:r w:rsidR="00B61612">
        <w:t>.</w:t>
      </w:r>
      <w:r w:rsidRPr="00566FB6">
        <w:t xml:space="preserve"> </w:t>
      </w:r>
      <w:r w:rsidR="009C2681">
        <w:t xml:space="preserve">and </w:t>
      </w:r>
      <w:r w:rsidRPr="00566FB6">
        <w:t>Madsen</w:t>
      </w:r>
      <w:r w:rsidR="00B61612">
        <w:t>,</w:t>
      </w:r>
      <w:r w:rsidRPr="00566FB6">
        <w:t xml:space="preserve"> P</w:t>
      </w:r>
      <w:r w:rsidR="00B61612">
        <w:t>.</w:t>
      </w:r>
      <w:r w:rsidRPr="00566FB6">
        <w:t xml:space="preserve">T. </w:t>
      </w:r>
      <w:r w:rsidR="00DF6964">
        <w:t>(2020</w:t>
      </w:r>
      <w:r w:rsidR="00B96804">
        <w:t>a</w:t>
      </w:r>
      <w:r w:rsidR="00DF6964">
        <w:t xml:space="preserve">). </w:t>
      </w:r>
      <w:r w:rsidRPr="00566FB6">
        <w:t>Southern right</w:t>
      </w:r>
      <w:r>
        <w:t xml:space="preserve"> </w:t>
      </w:r>
      <w:r w:rsidRPr="00566FB6">
        <w:t xml:space="preserve">whales show no behavioral response to low noise levels from a nearby unmanned aerial vehicle. </w:t>
      </w:r>
      <w:r w:rsidRPr="009258AB">
        <w:rPr>
          <w:i/>
          <w:iCs/>
        </w:rPr>
        <w:t>Mar</w:t>
      </w:r>
      <w:r w:rsidR="00DF6964" w:rsidRPr="009258AB">
        <w:rPr>
          <w:i/>
          <w:iCs/>
        </w:rPr>
        <w:t>ine</w:t>
      </w:r>
      <w:r w:rsidRPr="009258AB">
        <w:rPr>
          <w:i/>
          <w:iCs/>
        </w:rPr>
        <w:t xml:space="preserve"> Mam</w:t>
      </w:r>
      <w:r w:rsidR="00FE4D97" w:rsidRPr="009258AB">
        <w:rPr>
          <w:i/>
          <w:iCs/>
        </w:rPr>
        <w:t>mal</w:t>
      </w:r>
      <w:r w:rsidR="007B2A42" w:rsidRPr="009258AB">
        <w:rPr>
          <w:i/>
          <w:iCs/>
        </w:rPr>
        <w:t xml:space="preserve"> </w:t>
      </w:r>
      <w:r w:rsidRPr="009258AB">
        <w:rPr>
          <w:i/>
          <w:iCs/>
        </w:rPr>
        <w:t>Sci</w:t>
      </w:r>
      <w:r w:rsidR="00FE4D97" w:rsidRPr="009258AB">
        <w:rPr>
          <w:i/>
          <w:iCs/>
        </w:rPr>
        <w:t>enc</w:t>
      </w:r>
      <w:r w:rsidR="0045467E">
        <w:rPr>
          <w:i/>
          <w:iCs/>
        </w:rPr>
        <w:t>e</w:t>
      </w:r>
      <w:r w:rsidR="00CB4D67">
        <w:t xml:space="preserve"> </w:t>
      </w:r>
      <w:r w:rsidRPr="00AF1E93">
        <w:t>2020</w:t>
      </w:r>
      <w:r w:rsidR="00F75A93">
        <w:t xml:space="preserve"> </w:t>
      </w:r>
      <w:r w:rsidR="00F75A93" w:rsidRPr="00A76F95">
        <w:rPr>
          <w:b/>
          <w:bCs/>
        </w:rPr>
        <w:t>36</w:t>
      </w:r>
      <w:r w:rsidR="007120E2">
        <w:t>,</w:t>
      </w:r>
      <w:r w:rsidR="00DF6964">
        <w:t xml:space="preserve"> </w:t>
      </w:r>
      <w:r w:rsidR="00AF1E93">
        <w:t>953</w:t>
      </w:r>
      <w:r w:rsidRPr="00566FB6">
        <w:t>–</w:t>
      </w:r>
      <w:r w:rsidR="00AF1E93">
        <w:t>963</w:t>
      </w:r>
      <w:r w:rsidRPr="00566FB6">
        <w:t xml:space="preserve">. </w:t>
      </w:r>
      <w:hyperlink r:id="rId75" w:history="1">
        <w:r w:rsidR="001E68F3" w:rsidRPr="006E0749">
          <w:rPr>
            <w:rStyle w:val="Hyperlink"/>
          </w:rPr>
          <w:t>https://doi.org/10.1111/mms.12699</w:t>
        </w:r>
      </w:hyperlink>
      <w:r w:rsidR="001E68F3" w:rsidRPr="001E68F3">
        <w:rPr>
          <w:rFonts w:ascii="Helvetica" w:hAnsi="Helvetica"/>
          <w:noProof w:val="0"/>
          <w:color w:val="333333"/>
          <w:sz w:val="15"/>
          <w:szCs w:val="15"/>
          <w:shd w:val="clear" w:color="auto" w:fill="FFFFFF"/>
        </w:rPr>
        <w:t xml:space="preserve"> </w:t>
      </w:r>
    </w:p>
    <w:p w14:paraId="321546FC" w14:textId="6A49EDF7" w:rsidR="001E68F3" w:rsidRPr="00A944A8" w:rsidRDefault="001E68F3" w:rsidP="00A944A8">
      <w:pPr>
        <w:pStyle w:val="ARIERRefs"/>
        <w:rPr>
          <w:rStyle w:val="Hyperlink"/>
        </w:rPr>
      </w:pPr>
      <w:r w:rsidRPr="00A944A8">
        <w:t>Christiansen F</w:t>
      </w:r>
      <w:r w:rsidR="00A944A8">
        <w:t>.</w:t>
      </w:r>
      <w:r w:rsidRPr="00A944A8">
        <w:t>, Dawson</w:t>
      </w:r>
      <w:r w:rsidR="00A944A8">
        <w:t>,</w:t>
      </w:r>
      <w:r w:rsidRPr="00A944A8">
        <w:t xml:space="preserve"> S</w:t>
      </w:r>
      <w:r w:rsidR="003008D7">
        <w:t>.</w:t>
      </w:r>
      <w:r w:rsidRPr="00A944A8">
        <w:t>M</w:t>
      </w:r>
      <w:r w:rsidR="003008D7">
        <w:t>.</w:t>
      </w:r>
      <w:r w:rsidRPr="00A944A8">
        <w:t>, Durban</w:t>
      </w:r>
      <w:r w:rsidR="003008D7">
        <w:t>,</w:t>
      </w:r>
      <w:r w:rsidRPr="00A944A8">
        <w:t xml:space="preserve"> J</w:t>
      </w:r>
      <w:r w:rsidR="003008D7">
        <w:t>.</w:t>
      </w:r>
      <w:r w:rsidRPr="00A944A8">
        <w:t>W</w:t>
      </w:r>
      <w:r w:rsidR="003008D7">
        <w:t>.</w:t>
      </w:r>
      <w:r w:rsidRPr="00A944A8">
        <w:t>, Fearnbach</w:t>
      </w:r>
      <w:r w:rsidR="003008D7">
        <w:t>,</w:t>
      </w:r>
      <w:r w:rsidRPr="00A944A8">
        <w:t xml:space="preserve"> H</w:t>
      </w:r>
      <w:r w:rsidR="003008D7">
        <w:t>.</w:t>
      </w:r>
      <w:r w:rsidRPr="00A944A8">
        <w:t xml:space="preserve"> and others (2020</w:t>
      </w:r>
      <w:r w:rsidR="00EC09F9">
        <w:t>b</w:t>
      </w:r>
      <w:r w:rsidRPr="00A944A8">
        <w:t>)</w:t>
      </w:r>
      <w:r w:rsidR="003008D7">
        <w:t>.</w:t>
      </w:r>
      <w:r w:rsidRPr="00A944A8">
        <w:t xml:space="preserve"> Population comparison of right whale body condition reveals poor state of the North Atlantic right whale. </w:t>
      </w:r>
      <w:r w:rsidRPr="00CF0BBA">
        <w:rPr>
          <w:i/>
          <w:iCs/>
        </w:rPr>
        <w:t>Mar</w:t>
      </w:r>
      <w:r w:rsidR="003008D7" w:rsidRPr="00CF0BBA">
        <w:rPr>
          <w:i/>
          <w:iCs/>
        </w:rPr>
        <w:t>ine</w:t>
      </w:r>
      <w:r w:rsidRPr="00CF0BBA">
        <w:rPr>
          <w:i/>
          <w:iCs/>
        </w:rPr>
        <w:t xml:space="preserve"> Ecol</w:t>
      </w:r>
      <w:r w:rsidR="003008D7" w:rsidRPr="00CF0BBA">
        <w:rPr>
          <w:i/>
          <w:iCs/>
        </w:rPr>
        <w:t>ogy</w:t>
      </w:r>
      <w:r w:rsidRPr="00A944A8">
        <w:t xml:space="preserve"> </w:t>
      </w:r>
      <w:r w:rsidRPr="00596EFA">
        <w:rPr>
          <w:i/>
          <w:iCs/>
        </w:rPr>
        <w:t>Prog</w:t>
      </w:r>
      <w:r w:rsidR="003008D7" w:rsidRPr="00596EFA">
        <w:rPr>
          <w:i/>
          <w:iCs/>
        </w:rPr>
        <w:t>ress</w:t>
      </w:r>
      <w:r w:rsidRPr="00596EFA">
        <w:rPr>
          <w:i/>
          <w:iCs/>
        </w:rPr>
        <w:t xml:space="preserve"> Ser</w:t>
      </w:r>
      <w:r w:rsidR="003008D7" w:rsidRPr="00596EFA">
        <w:rPr>
          <w:i/>
          <w:iCs/>
        </w:rPr>
        <w:t>ies</w:t>
      </w:r>
      <w:r w:rsidRPr="00A944A8">
        <w:t xml:space="preserve"> </w:t>
      </w:r>
      <w:r w:rsidRPr="00596EFA">
        <w:rPr>
          <w:b/>
          <w:bCs/>
        </w:rPr>
        <w:t>640</w:t>
      </w:r>
      <w:r w:rsidR="00596EFA">
        <w:t>,</w:t>
      </w:r>
      <w:r w:rsidRPr="00A944A8">
        <w:t>1-16. </w:t>
      </w:r>
      <w:hyperlink r:id="rId76" w:history="1">
        <w:r w:rsidRPr="00A944A8">
          <w:rPr>
            <w:rStyle w:val="Hyperlink"/>
          </w:rPr>
          <w:t>https://doi.org/10.3354/meps13299</w:t>
        </w:r>
      </w:hyperlink>
    </w:p>
    <w:p w14:paraId="3E3955AA" w14:textId="25B9CBFC" w:rsidR="006D56A0" w:rsidRDefault="006D56A0" w:rsidP="0005542B">
      <w:pPr>
        <w:pStyle w:val="ARIERRefs"/>
      </w:pPr>
      <w:r w:rsidRPr="00D045B2">
        <w:t>Cope, S.</w:t>
      </w:r>
      <w:r w:rsidR="007C16CB">
        <w:t>,</w:t>
      </w:r>
      <w:r w:rsidRPr="00D045B2">
        <w:t xml:space="preserve"> Hines, E., Bland, R., Davis, J.D., Tougher, B. and Zetterlind, V. (2021). Multi-sensor integration for an assessment of underwater radiated noise from common vessels in San Francisco Bay.</w:t>
      </w:r>
      <w:r>
        <w:t xml:space="preserve"> The </w:t>
      </w:r>
      <w:r w:rsidRPr="00596EFA">
        <w:rPr>
          <w:i/>
          <w:iCs/>
        </w:rPr>
        <w:t>Journal of the Acoustical Society of America</w:t>
      </w:r>
      <w:r>
        <w:t xml:space="preserve"> </w:t>
      </w:r>
      <w:r w:rsidRPr="00596EFA">
        <w:rPr>
          <w:b/>
          <w:bCs/>
        </w:rPr>
        <w:t>149</w:t>
      </w:r>
      <w:r>
        <w:t xml:space="preserve">, 2451. </w:t>
      </w:r>
      <w:r w:rsidRPr="00D045B2">
        <w:t>doi/10.1121/10.0003963</w:t>
      </w:r>
      <w:r w:rsidR="003F0F27">
        <w:t>.</w:t>
      </w:r>
    </w:p>
    <w:p w14:paraId="40E4B1BD" w14:textId="45F0D70F" w:rsidR="006D56A0" w:rsidRDefault="006D56A0" w:rsidP="0005542B">
      <w:pPr>
        <w:pStyle w:val="ARIERRefs"/>
      </w:pPr>
      <w:r>
        <w:t xml:space="preserve">Cranswick, A.S., Constantine, R., Hendriks,H. and Carroll, E. L. (2022). Social media and citizen science records are important for the management of rarely sighted whales. </w:t>
      </w:r>
      <w:r w:rsidRPr="00596EFA">
        <w:rPr>
          <w:i/>
          <w:iCs/>
        </w:rPr>
        <w:t>Ocean &amp; Coastal Management</w:t>
      </w:r>
      <w:r>
        <w:t xml:space="preserve"> </w:t>
      </w:r>
      <w:r w:rsidRPr="00596EFA">
        <w:rPr>
          <w:b/>
          <w:bCs/>
        </w:rPr>
        <w:t>226</w:t>
      </w:r>
      <w:r w:rsidR="00D17D51">
        <w:t>,</w:t>
      </w:r>
      <w:r w:rsidR="61D4656E">
        <w:t xml:space="preserve"> 106271.</w:t>
      </w:r>
      <w:r>
        <w:t xml:space="preserve"> https://doi.org/10.1016/j.ocecoaman.2022.106271.</w:t>
      </w:r>
    </w:p>
    <w:p w14:paraId="20837A40" w14:textId="5A7AC5DB" w:rsidR="006D56A0" w:rsidRDefault="006D56A0" w:rsidP="0005542B">
      <w:pPr>
        <w:pStyle w:val="ARIERRefs"/>
      </w:pPr>
      <w:r w:rsidRPr="00967C21">
        <w:lastRenderedPageBreak/>
        <w:t>Crowe</w:t>
      </w:r>
      <w:r w:rsidR="009936C9">
        <w:t>,</w:t>
      </w:r>
      <w:r w:rsidRPr="00967C21">
        <w:t xml:space="preserve"> L</w:t>
      </w:r>
      <w:r w:rsidR="009936C9">
        <w:t>.</w:t>
      </w:r>
      <w:r w:rsidRPr="00967C21">
        <w:t>M</w:t>
      </w:r>
      <w:r w:rsidR="009936C9">
        <w:t>.</w:t>
      </w:r>
      <w:r w:rsidRPr="00967C21">
        <w:t>, Brown</w:t>
      </w:r>
      <w:r w:rsidR="009936C9">
        <w:t>,</w:t>
      </w:r>
      <w:r w:rsidRPr="00967C21">
        <w:t xml:space="preserve"> M</w:t>
      </w:r>
      <w:r w:rsidR="009936C9">
        <w:t>.</w:t>
      </w:r>
      <w:r w:rsidRPr="00967C21">
        <w:t>W</w:t>
      </w:r>
      <w:r w:rsidR="009936C9">
        <w:t>.</w:t>
      </w:r>
      <w:r w:rsidRPr="00967C21">
        <w:t>, Corkeron</w:t>
      </w:r>
      <w:r w:rsidR="009936C9">
        <w:t>,</w:t>
      </w:r>
      <w:r w:rsidRPr="00967C21">
        <w:t xml:space="preserve"> P</w:t>
      </w:r>
      <w:r w:rsidR="009936C9">
        <w:t>.</w:t>
      </w:r>
      <w:r w:rsidRPr="00967C21">
        <w:t>J</w:t>
      </w:r>
      <w:r w:rsidR="009936C9">
        <w:t>.</w:t>
      </w:r>
      <w:r w:rsidRPr="00967C21">
        <w:t>, Hamilton</w:t>
      </w:r>
      <w:r w:rsidR="009936C9">
        <w:t>,</w:t>
      </w:r>
      <w:r w:rsidRPr="00967C21">
        <w:t xml:space="preserve"> P</w:t>
      </w:r>
      <w:r w:rsidR="009936C9">
        <w:t>.</w:t>
      </w:r>
      <w:r w:rsidRPr="00967C21">
        <w:t>K</w:t>
      </w:r>
      <w:r w:rsidR="009936C9">
        <w:t>.</w:t>
      </w:r>
      <w:r w:rsidRPr="00967C21">
        <w:t xml:space="preserve"> and others (2021)</w:t>
      </w:r>
      <w:r>
        <w:t xml:space="preserve">. </w:t>
      </w:r>
      <w:r w:rsidRPr="00967C21">
        <w:t xml:space="preserve">In plane sight: a mark-recapture analysis of North Atlantic right whales in the Gulf of St. Lawrence. </w:t>
      </w:r>
      <w:r w:rsidRPr="00596EFA">
        <w:rPr>
          <w:i/>
          <w:iCs/>
        </w:rPr>
        <w:t>Endang</w:t>
      </w:r>
      <w:r w:rsidR="00596EFA" w:rsidRPr="00596EFA">
        <w:rPr>
          <w:i/>
          <w:iCs/>
        </w:rPr>
        <w:t>ered</w:t>
      </w:r>
      <w:r w:rsidRPr="00596EFA">
        <w:rPr>
          <w:i/>
          <w:iCs/>
        </w:rPr>
        <w:t xml:space="preserve"> Species Res</w:t>
      </w:r>
      <w:r w:rsidR="00596EFA" w:rsidRPr="00596EFA">
        <w:rPr>
          <w:i/>
          <w:iCs/>
        </w:rPr>
        <w:t>earch</w:t>
      </w:r>
      <w:r w:rsidRPr="00967C21">
        <w:t xml:space="preserve"> </w:t>
      </w:r>
      <w:r w:rsidRPr="00596EFA">
        <w:rPr>
          <w:b/>
          <w:bCs/>
        </w:rPr>
        <w:t>46</w:t>
      </w:r>
      <w:r w:rsidR="00596EFA">
        <w:t xml:space="preserve">, </w:t>
      </w:r>
      <w:r w:rsidRPr="00967C21">
        <w:t>227-251. </w:t>
      </w:r>
      <w:hyperlink r:id="rId77" w:history="1">
        <w:r w:rsidRPr="00967C21">
          <w:t>https://doi.org/10.3354/esr01156</w:t>
        </w:r>
      </w:hyperlink>
      <w:r w:rsidR="003F0F27">
        <w:t>.</w:t>
      </w:r>
    </w:p>
    <w:p w14:paraId="4DB6B7C9" w14:textId="62A672DC" w:rsidR="000544BA" w:rsidRDefault="000544BA" w:rsidP="000544BA">
      <w:pPr>
        <w:pStyle w:val="ARIERRefs"/>
      </w:pPr>
      <w:r w:rsidRPr="00C07CEA">
        <w:t>Cubaynes, H.C., Fretwell, P.T., Bamford, C., Gerrish, L. and Jackson, J.A. (2019)</w:t>
      </w:r>
      <w:r>
        <w:t>.</w:t>
      </w:r>
      <w:r w:rsidRPr="00C07CEA">
        <w:t xml:space="preserve"> Whales from space: Four mysticete species described using new VHR satellite imagery. </w:t>
      </w:r>
      <w:r w:rsidRPr="00AD4CCD">
        <w:rPr>
          <w:i/>
        </w:rPr>
        <w:t>Marine Mammal Science</w:t>
      </w:r>
      <w:r w:rsidRPr="00C07CEA">
        <w:t xml:space="preserve"> </w:t>
      </w:r>
      <w:r w:rsidRPr="000544BA">
        <w:rPr>
          <w:b/>
          <w:bCs/>
        </w:rPr>
        <w:t>35</w:t>
      </w:r>
      <w:r>
        <w:t>,</w:t>
      </w:r>
      <w:r w:rsidRPr="00C07CEA">
        <w:t xml:space="preserve"> 466-491. </w:t>
      </w:r>
      <w:hyperlink r:id="rId78" w:history="1">
        <w:r w:rsidRPr="00C07CEA">
          <w:t>https://doi.org/10.1111/mms.12544</w:t>
        </w:r>
      </w:hyperlink>
    </w:p>
    <w:p w14:paraId="6565EFB5" w14:textId="2192E043" w:rsidR="002B2CEF" w:rsidRDefault="002B2CEF" w:rsidP="0005542B">
      <w:pPr>
        <w:pStyle w:val="ARIERRefs"/>
      </w:pPr>
      <w:r w:rsidRPr="002B2CEF">
        <w:t xml:space="preserve">Cubaynes, H.C., </w:t>
      </w:r>
      <w:r w:rsidR="003B52AA">
        <w:t xml:space="preserve">and </w:t>
      </w:r>
      <w:r w:rsidRPr="002B2CEF">
        <w:t xml:space="preserve">Fretwell, P.T. </w:t>
      </w:r>
      <w:r>
        <w:t>(2022)</w:t>
      </w:r>
      <w:r w:rsidR="00401C75">
        <w:t xml:space="preserve">. </w:t>
      </w:r>
      <w:r w:rsidRPr="002B2CEF">
        <w:t>Whales from space dataset, an annotated satellite image dataset of whales for training machine learning models. </w:t>
      </w:r>
      <w:r w:rsidRPr="003B52AA">
        <w:rPr>
          <w:i/>
          <w:iCs/>
        </w:rPr>
        <w:t>Sci</w:t>
      </w:r>
      <w:r w:rsidR="003B52AA" w:rsidRPr="003B52AA">
        <w:rPr>
          <w:i/>
          <w:iCs/>
        </w:rPr>
        <w:t>entific</w:t>
      </w:r>
      <w:r w:rsidRPr="003B52AA">
        <w:rPr>
          <w:i/>
          <w:iCs/>
        </w:rPr>
        <w:t xml:space="preserve"> Data</w:t>
      </w:r>
      <w:r w:rsidRPr="002B2CEF">
        <w:t> </w:t>
      </w:r>
      <w:r w:rsidRPr="00401C75">
        <w:rPr>
          <w:b/>
          <w:bCs/>
        </w:rPr>
        <w:t>9</w:t>
      </w:r>
      <w:r w:rsidR="00CD1A4A">
        <w:t xml:space="preserve"> (</w:t>
      </w:r>
      <w:r w:rsidRPr="002B2CEF">
        <w:t>245</w:t>
      </w:r>
      <w:r w:rsidR="00CD1A4A">
        <w:t>)</w:t>
      </w:r>
      <w:r w:rsidR="00A76F95">
        <w:t>, 1-7</w:t>
      </w:r>
      <w:r w:rsidRPr="002B2CEF">
        <w:t>. https://doi.org/10.1038/s41597-022-01377-4</w:t>
      </w:r>
    </w:p>
    <w:p w14:paraId="7525BD33" w14:textId="77890543" w:rsidR="006D56A0" w:rsidRDefault="006D56A0" w:rsidP="0005542B">
      <w:pPr>
        <w:pStyle w:val="ARIERRefs"/>
      </w:pPr>
      <w:r w:rsidRPr="00823C4D">
        <w:t>Cunningham</w:t>
      </w:r>
      <w:r>
        <w:t>, K.A.</w:t>
      </w:r>
      <w:r w:rsidRPr="00823C4D">
        <w:t xml:space="preserve"> and Mountain</w:t>
      </w:r>
      <w:r>
        <w:t>, D.C</w:t>
      </w:r>
      <w:r w:rsidR="009936C9">
        <w:t>.</w:t>
      </w:r>
      <w:r w:rsidRPr="00823C4D">
        <w:t xml:space="preserve"> </w:t>
      </w:r>
      <w:r>
        <w:t>(</w:t>
      </w:r>
      <w:r w:rsidRPr="00823C4D">
        <w:t>2014</w:t>
      </w:r>
      <w:r>
        <w:t>).</w:t>
      </w:r>
      <w:r w:rsidRPr="00823C4D">
        <w:t xml:space="preserve"> Simulated masking of right whale sounds by shipping noise: Incorporating a model of the auditory periphery</w:t>
      </w:r>
      <w:r>
        <w:t xml:space="preserve">. </w:t>
      </w:r>
      <w:r w:rsidRPr="0045467E">
        <w:rPr>
          <w:i/>
          <w:iCs/>
        </w:rPr>
        <w:t>The Journal of the Acoustical Society of America</w:t>
      </w:r>
      <w:r w:rsidRPr="00823C4D">
        <w:t> </w:t>
      </w:r>
      <w:r w:rsidRPr="0045467E">
        <w:rPr>
          <w:b/>
          <w:bCs/>
        </w:rPr>
        <w:t>135</w:t>
      </w:r>
      <w:r w:rsidR="0045467E">
        <w:t>,</w:t>
      </w:r>
      <w:r w:rsidRPr="00823C4D">
        <w:t xml:space="preserve"> 1632</w:t>
      </w:r>
      <w:r w:rsidR="003F0F27">
        <w:t>–</w:t>
      </w:r>
      <w:r w:rsidRPr="00823C4D">
        <w:t>1640</w:t>
      </w:r>
      <w:r w:rsidR="002A284B">
        <w:t>.</w:t>
      </w:r>
      <w:r w:rsidRPr="00823C4D">
        <w:t> </w:t>
      </w:r>
      <w:hyperlink r:id="rId79" w:history="1">
        <w:r w:rsidRPr="00823C4D">
          <w:t>https://doi.org/10.1121/1.4864470</w:t>
        </w:r>
      </w:hyperlink>
      <w:r w:rsidR="003F0F27">
        <w:t>.</w:t>
      </w:r>
    </w:p>
    <w:p w14:paraId="45101A24" w14:textId="7AA5EB57" w:rsidR="00E96DF1" w:rsidRPr="006F5B13" w:rsidRDefault="00E96DF1" w:rsidP="0005542B">
      <w:pPr>
        <w:pStyle w:val="ARIERRefs"/>
      </w:pPr>
      <w:r w:rsidRPr="00E96DF1">
        <w:t>Davis, G.E., Baumgartner, M.F., Bonnell, J.M.</w:t>
      </w:r>
      <w:r w:rsidR="00097147">
        <w:t>,</w:t>
      </w:r>
      <w:r w:rsidRPr="00E96DF1">
        <w:t> </w:t>
      </w:r>
      <w:r w:rsidR="00DB0263">
        <w:t xml:space="preserve">Bell, J., Berchok, C., </w:t>
      </w:r>
      <w:r w:rsidR="00DC143F">
        <w:t>Thorton, J.B. and others</w:t>
      </w:r>
      <w:r w:rsidR="007227B1">
        <w:t xml:space="preserve"> (</w:t>
      </w:r>
      <w:r w:rsidR="00DB0263">
        <w:t>2017).</w:t>
      </w:r>
      <w:r w:rsidRPr="00E96DF1">
        <w:t> Long-term passive acoustic recordings track the changing distribution of North Atlantic right whales (</w:t>
      </w:r>
      <w:r w:rsidRPr="00E96DF1">
        <w:rPr>
          <w:i/>
          <w:iCs/>
        </w:rPr>
        <w:t>Eubalaena glacialis</w:t>
      </w:r>
      <w:r w:rsidRPr="00E96DF1">
        <w:t>) from 2004 to 2014. </w:t>
      </w:r>
      <w:r w:rsidRPr="0045467E">
        <w:rPr>
          <w:i/>
          <w:iCs/>
        </w:rPr>
        <w:t>Sci</w:t>
      </w:r>
      <w:r w:rsidR="00A75D65" w:rsidRPr="0045467E">
        <w:rPr>
          <w:i/>
          <w:iCs/>
        </w:rPr>
        <w:t>entific</w:t>
      </w:r>
      <w:r w:rsidRPr="0045467E">
        <w:rPr>
          <w:i/>
          <w:iCs/>
        </w:rPr>
        <w:t xml:space="preserve"> Rep</w:t>
      </w:r>
      <w:r w:rsidR="00A75D65" w:rsidRPr="0045467E">
        <w:rPr>
          <w:i/>
          <w:iCs/>
        </w:rPr>
        <w:t>orts</w:t>
      </w:r>
      <w:r w:rsidRPr="00E96DF1">
        <w:t> </w:t>
      </w:r>
      <w:r w:rsidRPr="0045467E">
        <w:rPr>
          <w:b/>
          <w:bCs/>
        </w:rPr>
        <w:t>7</w:t>
      </w:r>
      <w:r w:rsidR="0045467E">
        <w:t>,</w:t>
      </w:r>
      <w:r w:rsidRPr="00E96DF1">
        <w:t xml:space="preserve"> 13460</w:t>
      </w:r>
      <w:r w:rsidR="00A75D65">
        <w:t xml:space="preserve">. </w:t>
      </w:r>
      <w:r w:rsidRPr="00E96DF1">
        <w:t>https://doi.org/10.1038/s41598-017-13359-3</w:t>
      </w:r>
    </w:p>
    <w:p w14:paraId="3D71865E" w14:textId="78C59B37" w:rsidR="007067AC" w:rsidRDefault="007067AC">
      <w:pPr>
        <w:pStyle w:val="ARIERRefs"/>
      </w:pPr>
      <w:r>
        <w:t xml:space="preserve">DCCEEW (2021). EPBC Act Policy Statement 2.1 — Interaction between offshore seismic exploration and whales: industry guidelines. </w:t>
      </w:r>
      <w:hyperlink r:id="rId80" w:history="1">
        <w:r w:rsidRPr="007067AC">
          <w:rPr>
            <w:rStyle w:val="Hyperlink"/>
          </w:rPr>
          <w:t>https://www.dcceew.gov.au/environment/epbc/publications/epbc-act-policy-statement-21-interaction-between-offshore-seismic-exploration-and-whales</w:t>
        </w:r>
      </w:hyperlink>
      <w:r>
        <w:t>, accessed November 2022.</w:t>
      </w:r>
    </w:p>
    <w:p w14:paraId="5B92779C" w14:textId="54402FAB" w:rsidR="006D56A0" w:rsidRDefault="006D56A0" w:rsidP="0005542B">
      <w:pPr>
        <w:pStyle w:val="ARIERRefs"/>
      </w:pPr>
      <w:r w:rsidRPr="006F5B13">
        <w:t xml:space="preserve">DCCEEW </w:t>
      </w:r>
      <w:r>
        <w:t>(</w:t>
      </w:r>
      <w:r w:rsidRPr="006F5B13">
        <w:t>202</w:t>
      </w:r>
      <w:r>
        <w:t>3). Draft</w:t>
      </w:r>
      <w:r w:rsidRPr="006F5B13">
        <w:t xml:space="preserve"> </w:t>
      </w:r>
      <w:r w:rsidRPr="000F087F">
        <w:t>National Recovery Plan for the Southern Right Whale</w:t>
      </w:r>
      <w:r>
        <w:t xml:space="preserve"> (</w:t>
      </w:r>
      <w:r w:rsidRPr="005C6441">
        <w:rPr>
          <w:i/>
        </w:rPr>
        <w:t>Eubalaena australis</w:t>
      </w:r>
      <w:r>
        <w:t>).</w:t>
      </w:r>
      <w:r w:rsidRPr="006F5B13">
        <w:t xml:space="preserve"> Department of Agriculture, Water and the Environment, Canberra. </w:t>
      </w:r>
      <w:hyperlink r:id="rId81" w:history="1">
        <w:r>
          <w:rPr>
            <w:rStyle w:val="Hyperlink"/>
          </w:rPr>
          <w:t>https://www.dcceew.gov.au/environment/biodiversity/threatened/recovery-plans/comment/draft-recovery-plan-southern-right-whale-2023</w:t>
        </w:r>
      </w:hyperlink>
      <w:r>
        <w:t>.</w:t>
      </w:r>
    </w:p>
    <w:p w14:paraId="3139AB8A" w14:textId="44875BBD" w:rsidR="0061100C" w:rsidRDefault="0061100C" w:rsidP="0061100C">
      <w:pPr>
        <w:pStyle w:val="ARIERRefs"/>
      </w:pPr>
      <w:r w:rsidRPr="00851F2B">
        <w:t xml:space="preserve">Derville, S., Torres, L.G., Newsome, S.D., Somes, C.J., Valenzuela, L.O., Vander Zanden, H.B. and others (2023). Long-term stability in the circumpolar foraging range of a Southern Ocean predator between the eras of whaling and rapid climate change. </w:t>
      </w:r>
      <w:r w:rsidRPr="009C2681">
        <w:rPr>
          <w:i/>
          <w:iCs/>
        </w:rPr>
        <w:t xml:space="preserve">Ecology </w:t>
      </w:r>
      <w:r w:rsidRPr="009C2681">
        <w:rPr>
          <w:b/>
          <w:bCs/>
        </w:rPr>
        <w:t xml:space="preserve">120 </w:t>
      </w:r>
      <w:r w:rsidRPr="00851F2B">
        <w:t>(10)</w:t>
      </w:r>
      <w:r>
        <w:t>,</w:t>
      </w:r>
      <w:r w:rsidRPr="00851F2B">
        <w:t xml:space="preserve"> </w:t>
      </w:r>
      <w:r w:rsidRPr="00CF312C">
        <w:t>e2214035120</w:t>
      </w:r>
      <w:r>
        <w:t xml:space="preserve">. </w:t>
      </w:r>
      <w:r w:rsidRPr="00851F2B">
        <w:t>https://doi.org/10.1073/pnas.2214035120</w:t>
      </w:r>
      <w:r>
        <w:t>.</w:t>
      </w:r>
    </w:p>
    <w:p w14:paraId="2902114A" w14:textId="15153D37" w:rsidR="006D56A0" w:rsidRDefault="006D56A0" w:rsidP="0005542B">
      <w:pPr>
        <w:pStyle w:val="ARIERRefs"/>
      </w:pPr>
      <w:r w:rsidRPr="00643826">
        <w:t>DSEWPC (2012)</w:t>
      </w:r>
      <w:r w:rsidR="0032714E">
        <w:t>.</w:t>
      </w:r>
      <w:r w:rsidRPr="00643826">
        <w:t xml:space="preserve"> Conservation</w:t>
      </w:r>
      <w:r>
        <w:t xml:space="preserve"> </w:t>
      </w:r>
      <w:r w:rsidRPr="00643826">
        <w:t xml:space="preserve">management plan for the southern right whale: </w:t>
      </w:r>
      <w:r w:rsidR="009936C9">
        <w:t>A</w:t>
      </w:r>
      <w:r>
        <w:t xml:space="preserve"> </w:t>
      </w:r>
      <w:r w:rsidRPr="00643826">
        <w:t xml:space="preserve">recovery plan under the </w:t>
      </w:r>
      <w:r w:rsidRPr="009936C9">
        <w:rPr>
          <w:i/>
          <w:iCs/>
        </w:rPr>
        <w:t>Environment Protection and Biodiversity Conservation Act 1999</w:t>
      </w:r>
      <w:r w:rsidRPr="00643826">
        <w:t xml:space="preserve"> 2011−2021</w:t>
      </w:r>
      <w:r w:rsidR="009936C9">
        <w:t>.</w:t>
      </w:r>
      <w:r w:rsidRPr="00643826">
        <w:t xml:space="preserve"> Department of Sustainability, Environment, Water, Population</w:t>
      </w:r>
      <w:r>
        <w:t xml:space="preserve"> </w:t>
      </w:r>
      <w:r w:rsidRPr="00643826">
        <w:t>and Communities, Canberra</w:t>
      </w:r>
      <w:r w:rsidR="003F0F27">
        <w:t>.</w:t>
      </w:r>
    </w:p>
    <w:p w14:paraId="6715F621" w14:textId="6047CC3D" w:rsidR="006D56A0" w:rsidRDefault="006D56A0" w:rsidP="0005542B">
      <w:pPr>
        <w:pStyle w:val="ARIERRefs"/>
      </w:pPr>
      <w:r w:rsidRPr="006D6AC0">
        <w:t>Doughty,</w:t>
      </w:r>
      <w:r>
        <w:t xml:space="preserve"> C.E.</w:t>
      </w:r>
      <w:r w:rsidR="00B36D31">
        <w:t>,</w:t>
      </w:r>
      <w:r w:rsidRPr="006D6AC0">
        <w:t xml:space="preserve"> Roman, </w:t>
      </w:r>
      <w:r>
        <w:t xml:space="preserve">J., </w:t>
      </w:r>
      <w:r w:rsidRPr="006D6AC0">
        <w:t>Faurby</w:t>
      </w:r>
      <w:r w:rsidR="003F0F27">
        <w:t xml:space="preserve">, </w:t>
      </w:r>
      <w:r>
        <w:t>S.</w:t>
      </w:r>
      <w:r w:rsidRPr="006D6AC0">
        <w:t>, Wolf</w:t>
      </w:r>
      <w:r>
        <w:t xml:space="preserve">, A., </w:t>
      </w:r>
      <w:r w:rsidRPr="006D6AC0">
        <w:t>Haque,</w:t>
      </w:r>
      <w:r>
        <w:t xml:space="preserve"> A.</w:t>
      </w:r>
      <w:r w:rsidR="00B36D31">
        <w:t xml:space="preserve">, </w:t>
      </w:r>
      <w:r w:rsidRPr="006D6AC0">
        <w:t>Bakker, E.S.</w:t>
      </w:r>
      <w:r>
        <w:t>,</w:t>
      </w:r>
      <w:r w:rsidRPr="006D6AC0">
        <w:t xml:space="preserve"> Malhi, Y.</w:t>
      </w:r>
      <w:r>
        <w:t xml:space="preserve">, </w:t>
      </w:r>
      <w:r w:rsidRPr="006D6AC0">
        <w:t>Dunning, J.B.</w:t>
      </w:r>
      <w:r>
        <w:t xml:space="preserve"> and</w:t>
      </w:r>
      <w:r w:rsidR="00003617">
        <w:t xml:space="preserve"> </w:t>
      </w:r>
      <w:r w:rsidRPr="006D6AC0">
        <w:t xml:space="preserve">Svenning, J.C. (2016). Global nutrient transport in a world of giants. </w:t>
      </w:r>
      <w:r w:rsidRPr="0996443B">
        <w:rPr>
          <w:i/>
        </w:rPr>
        <w:t>Proc</w:t>
      </w:r>
      <w:r w:rsidR="00003617" w:rsidRPr="0996443B">
        <w:rPr>
          <w:i/>
        </w:rPr>
        <w:t>eedings of the</w:t>
      </w:r>
      <w:r w:rsidRPr="0996443B">
        <w:rPr>
          <w:i/>
        </w:rPr>
        <w:t xml:space="preserve"> </w:t>
      </w:r>
      <w:r w:rsidR="00003617" w:rsidRPr="0996443B">
        <w:rPr>
          <w:i/>
        </w:rPr>
        <w:t>National Academy of Sciences</w:t>
      </w:r>
      <w:r w:rsidRPr="0996443B">
        <w:rPr>
          <w:i/>
        </w:rPr>
        <w:t xml:space="preserve"> U.S.A.</w:t>
      </w:r>
      <w:r w:rsidR="00003617">
        <w:t xml:space="preserve"> </w:t>
      </w:r>
      <w:r w:rsidRPr="0996443B">
        <w:rPr>
          <w:b/>
        </w:rPr>
        <w:t>113,</w:t>
      </w:r>
      <w:r w:rsidRPr="006D6AC0">
        <w:t xml:space="preserve"> 868–873</w:t>
      </w:r>
      <w:r w:rsidR="00003617">
        <w:t>.</w:t>
      </w:r>
    </w:p>
    <w:p w14:paraId="25313305" w14:textId="69D43342" w:rsidR="009849C8" w:rsidRDefault="006D56A0" w:rsidP="0005542B">
      <w:pPr>
        <w:pStyle w:val="ARIERRefs"/>
        <w:rPr>
          <w:sz w:val="15"/>
          <w:szCs w:val="15"/>
        </w:rPr>
      </w:pPr>
      <w:r w:rsidRPr="00E25C94">
        <w:t>Dugal, L., Thomas, L., Jensen, M.R., Sigsgaard, E.E., Simpson, T., Jarman, S., Thomsen, P.F.</w:t>
      </w:r>
      <w:r w:rsidR="00C45B36">
        <w:t xml:space="preserve"> and</w:t>
      </w:r>
      <w:r w:rsidRPr="00E25C94">
        <w:t> Meekan, M. (2022). Individual haplotyping of whale sharks from seawater environmental DNA. </w:t>
      </w:r>
      <w:r w:rsidRPr="009C3136">
        <w:rPr>
          <w:i/>
        </w:rPr>
        <w:t>Molecular Ecology Resources</w:t>
      </w:r>
      <w:r w:rsidRPr="00E25C94">
        <w:t> 22, 56– 65. </w:t>
      </w:r>
      <w:hyperlink r:id="rId82" w:history="1">
        <w:r w:rsidRPr="00E25C94">
          <w:t>https://doi.org/10.1111/1755-0998.13451</w:t>
        </w:r>
      </w:hyperlink>
      <w:r w:rsidR="004F320F">
        <w:t>.</w:t>
      </w:r>
      <w:r w:rsidR="009849C8" w:rsidRPr="009849C8">
        <w:rPr>
          <w:sz w:val="15"/>
          <w:szCs w:val="15"/>
        </w:rPr>
        <w:t xml:space="preserve"> </w:t>
      </w:r>
    </w:p>
    <w:p w14:paraId="5F1B912E" w14:textId="7F2BF752" w:rsidR="009849C8" w:rsidRDefault="009849C8" w:rsidP="009849C8">
      <w:pPr>
        <w:pStyle w:val="ARIERRefs"/>
      </w:pPr>
      <w:r w:rsidRPr="009849C8">
        <w:t>Durban,</w:t>
      </w:r>
      <w:r>
        <w:t xml:space="preserve"> </w:t>
      </w:r>
      <w:r w:rsidRPr="009849C8">
        <w:t>J.W.,</w:t>
      </w:r>
      <w:r>
        <w:t xml:space="preserve"> </w:t>
      </w:r>
      <w:r w:rsidRPr="009849C8">
        <w:t>Fearnbach,</w:t>
      </w:r>
      <w:r>
        <w:t xml:space="preserve"> </w:t>
      </w:r>
      <w:r w:rsidRPr="009849C8">
        <w:t>H</w:t>
      </w:r>
      <w:r>
        <w:t>.</w:t>
      </w:r>
      <w:r w:rsidRPr="009849C8">
        <w:t>,</w:t>
      </w:r>
      <w:r w:rsidR="009C3136">
        <w:t xml:space="preserve"> </w:t>
      </w:r>
      <w:r w:rsidRPr="009849C8">
        <w:t>Barrett-Lennard,</w:t>
      </w:r>
      <w:r>
        <w:t xml:space="preserve"> </w:t>
      </w:r>
      <w:r w:rsidRPr="009849C8">
        <w:t>L.G.,</w:t>
      </w:r>
      <w:r>
        <w:t xml:space="preserve"> </w:t>
      </w:r>
      <w:r w:rsidRPr="009849C8">
        <w:t>Perryman,W. L.</w:t>
      </w:r>
      <w:r w:rsidR="009C3136">
        <w:t xml:space="preserve"> </w:t>
      </w:r>
      <w:r w:rsidRPr="009849C8">
        <w:t>and</w:t>
      </w:r>
      <w:r w:rsidR="00377DC9">
        <w:t xml:space="preserve"> </w:t>
      </w:r>
      <w:r w:rsidRPr="009849C8">
        <w:t>Leroi,</w:t>
      </w:r>
      <w:r w:rsidR="009C3136">
        <w:t xml:space="preserve"> </w:t>
      </w:r>
      <w:r w:rsidRPr="009849C8">
        <w:t>D.J.</w:t>
      </w:r>
      <w:r w:rsidR="00900F53">
        <w:t xml:space="preserve"> </w:t>
      </w:r>
      <w:r w:rsidRPr="009849C8">
        <w:t>(2015).Photogrammetry</w:t>
      </w:r>
      <w:r w:rsidR="00377DC9">
        <w:t xml:space="preserve"> </w:t>
      </w:r>
      <w:r w:rsidRPr="009849C8">
        <w:t>of</w:t>
      </w:r>
      <w:r w:rsidR="00377DC9">
        <w:t xml:space="preserve"> </w:t>
      </w:r>
      <w:r w:rsidRPr="009849C8">
        <w:t>killer</w:t>
      </w:r>
      <w:r w:rsidR="00377DC9">
        <w:t xml:space="preserve"> </w:t>
      </w:r>
      <w:r w:rsidRPr="009849C8">
        <w:t>whales</w:t>
      </w:r>
      <w:r w:rsidR="00377DC9">
        <w:t xml:space="preserve"> </w:t>
      </w:r>
      <w:r w:rsidRPr="009849C8">
        <w:t>using</w:t>
      </w:r>
      <w:r w:rsidR="00377DC9">
        <w:t xml:space="preserve"> </w:t>
      </w:r>
      <w:r w:rsidRPr="009849C8">
        <w:t>a small</w:t>
      </w:r>
      <w:r w:rsidR="005723CC">
        <w:t xml:space="preserve"> </w:t>
      </w:r>
      <w:r w:rsidRPr="009849C8">
        <w:t>hexacopter</w:t>
      </w:r>
      <w:r w:rsidR="005723CC">
        <w:t xml:space="preserve"> </w:t>
      </w:r>
      <w:r w:rsidRPr="009849C8">
        <w:t>launched</w:t>
      </w:r>
      <w:r w:rsidR="005723CC">
        <w:t xml:space="preserve"> </w:t>
      </w:r>
      <w:r w:rsidRPr="009849C8">
        <w:t>at</w:t>
      </w:r>
      <w:r w:rsidR="005723CC">
        <w:t xml:space="preserve"> </w:t>
      </w:r>
      <w:r w:rsidRPr="009849C8">
        <w:t xml:space="preserve">sea. </w:t>
      </w:r>
      <w:r w:rsidR="005723CC" w:rsidRPr="009C3136">
        <w:rPr>
          <w:i/>
        </w:rPr>
        <w:t xml:space="preserve">Journal </w:t>
      </w:r>
      <w:r w:rsidR="00365638" w:rsidRPr="009C3136">
        <w:rPr>
          <w:i/>
        </w:rPr>
        <w:t xml:space="preserve">of </w:t>
      </w:r>
      <w:r w:rsidRPr="009C3136">
        <w:rPr>
          <w:i/>
        </w:rPr>
        <w:t>Unmanned</w:t>
      </w:r>
      <w:r w:rsidR="00365638" w:rsidRPr="009C3136">
        <w:rPr>
          <w:i/>
        </w:rPr>
        <w:t xml:space="preserve"> </w:t>
      </w:r>
      <w:r w:rsidRPr="009C3136">
        <w:rPr>
          <w:i/>
        </w:rPr>
        <w:t>Veh</w:t>
      </w:r>
      <w:r w:rsidR="00365638" w:rsidRPr="009C3136">
        <w:rPr>
          <w:i/>
        </w:rPr>
        <w:t xml:space="preserve">icle </w:t>
      </w:r>
      <w:r w:rsidRPr="009C3136">
        <w:rPr>
          <w:i/>
        </w:rPr>
        <w:t>Syst</w:t>
      </w:r>
      <w:r w:rsidR="00365638" w:rsidRPr="009C3136">
        <w:rPr>
          <w:i/>
        </w:rPr>
        <w:t>ems</w:t>
      </w:r>
      <w:r w:rsidRPr="009849C8">
        <w:t xml:space="preserve"> 3</w:t>
      </w:r>
      <w:r w:rsidR="00CF6FF7">
        <w:t xml:space="preserve">: </w:t>
      </w:r>
      <w:r w:rsidRPr="009849C8">
        <w:t xml:space="preserve">131–135. </w:t>
      </w:r>
      <w:r w:rsidRPr="00CF6FF7">
        <w:rPr>
          <w:rStyle w:val="Hyperlink"/>
        </w:rPr>
        <w:t>doi:10.1139/juvs-2015-0020</w:t>
      </w:r>
    </w:p>
    <w:p w14:paraId="357D9657" w14:textId="3975369A" w:rsidR="000E5850" w:rsidRDefault="000E5850" w:rsidP="004E2764">
      <w:pPr>
        <w:pStyle w:val="ARIERRefs"/>
      </w:pPr>
      <w:r>
        <w:t xml:space="preserve">Engage Victoria (2022). </w:t>
      </w:r>
      <w:hyperlink r:id="rId83" w:history="1">
        <w:r w:rsidRPr="00876657">
          <w:rPr>
            <w:color w:val="0000FF"/>
            <w:u w:val="single"/>
          </w:rPr>
          <w:t>Victoria’s Offshore Wind Policy Directions Paper | Engage Victoria</w:t>
        </w:r>
      </w:hyperlink>
      <w:r>
        <w:t>, accessed July 2022).</w:t>
      </w:r>
    </w:p>
    <w:p w14:paraId="7BFED5B5" w14:textId="0ED29F2E" w:rsidR="006D56A0" w:rsidRDefault="006D56A0" w:rsidP="0005542B">
      <w:pPr>
        <w:pStyle w:val="ARIERRefs"/>
      </w:pPr>
      <w:r>
        <w:t>Erbe</w:t>
      </w:r>
      <w:r w:rsidR="009936C9">
        <w:t>,</w:t>
      </w:r>
      <w:r>
        <w:t xml:space="preserve"> C</w:t>
      </w:r>
      <w:r w:rsidR="009936C9">
        <w:t>.</w:t>
      </w:r>
      <w:r>
        <w:t>, Dähne</w:t>
      </w:r>
      <w:r w:rsidR="009936C9">
        <w:t>,</w:t>
      </w:r>
      <w:r>
        <w:t xml:space="preserve"> M</w:t>
      </w:r>
      <w:r w:rsidR="009936C9">
        <w:t>.</w:t>
      </w:r>
      <w:r>
        <w:t>, Gordon</w:t>
      </w:r>
      <w:r w:rsidR="009936C9">
        <w:t>,</w:t>
      </w:r>
      <w:r>
        <w:t xml:space="preserve"> J</w:t>
      </w:r>
      <w:r w:rsidR="009936C9">
        <w:t>.</w:t>
      </w:r>
      <w:r>
        <w:t>, Herata</w:t>
      </w:r>
      <w:r w:rsidR="009936C9">
        <w:t>,</w:t>
      </w:r>
      <w:r>
        <w:t xml:space="preserve"> H</w:t>
      </w:r>
      <w:r w:rsidR="009936C9">
        <w:t>.</w:t>
      </w:r>
      <w:r>
        <w:t>, Houser</w:t>
      </w:r>
      <w:r w:rsidR="009936C9">
        <w:t>,</w:t>
      </w:r>
      <w:r>
        <w:t xml:space="preserve"> D</w:t>
      </w:r>
      <w:r w:rsidR="009936C9">
        <w:t>.</w:t>
      </w:r>
      <w:r>
        <w:t>S</w:t>
      </w:r>
      <w:r w:rsidR="009936C9">
        <w:t>.</w:t>
      </w:r>
      <w:r>
        <w:t>, Koschinski</w:t>
      </w:r>
      <w:r w:rsidR="009936C9">
        <w:t>,</w:t>
      </w:r>
      <w:r>
        <w:t xml:space="preserve"> S</w:t>
      </w:r>
      <w:r w:rsidR="009936C9">
        <w:t>.</w:t>
      </w:r>
      <w:r>
        <w:t xml:space="preserve"> </w:t>
      </w:r>
      <w:r w:rsidR="009936C9">
        <w:t>and others</w:t>
      </w:r>
      <w:r>
        <w:t xml:space="preserve"> (2019). Managing the </w:t>
      </w:r>
      <w:r w:rsidR="009936C9">
        <w:t>effects of noise from ship traffic, seismic surveying and construction on marine mammals i</w:t>
      </w:r>
      <w:r>
        <w:t xml:space="preserve">n Antarctica. </w:t>
      </w:r>
      <w:r w:rsidRPr="002638B2">
        <w:rPr>
          <w:i/>
          <w:iCs/>
        </w:rPr>
        <w:t>Frontiers in Marine Science</w:t>
      </w:r>
      <w:r>
        <w:t xml:space="preserve"> </w:t>
      </w:r>
      <w:r w:rsidRPr="002638B2">
        <w:rPr>
          <w:b/>
          <w:bCs/>
        </w:rPr>
        <w:t>6</w:t>
      </w:r>
      <w:r>
        <w:t xml:space="preserve">. </w:t>
      </w:r>
      <w:r w:rsidR="53010FF3">
        <w:t>1-21.</w:t>
      </w:r>
      <w:r w:rsidR="003F0F27">
        <w:br/>
      </w:r>
      <w:r>
        <w:t>doi</w:t>
      </w:r>
      <w:r w:rsidR="003F0F27">
        <w:t>:</w:t>
      </w:r>
      <w:r>
        <w:t xml:space="preserve"> https://www.frontiersin.org/article/10.3389/fmars.2019.00647</w:t>
      </w:r>
      <w:r w:rsidR="003F0F27">
        <w:t>.</w:t>
      </w:r>
    </w:p>
    <w:p w14:paraId="54E91D71" w14:textId="71456E86" w:rsidR="006D56A0" w:rsidRDefault="006D56A0" w:rsidP="0005542B">
      <w:pPr>
        <w:pStyle w:val="ARIERRefs"/>
      </w:pPr>
      <w:r w:rsidRPr="006F5B13">
        <w:t xml:space="preserve">Ernst </w:t>
      </w:r>
      <w:r w:rsidR="004F320F">
        <w:t>and</w:t>
      </w:r>
      <w:r w:rsidRPr="006F5B13">
        <w:t xml:space="preserve"> Young (2020). The economic value of recreational boating in Victoria. Better Boating Victoria, Victorian Fisheries Authority</w:t>
      </w:r>
      <w:r w:rsidR="00C40EAB">
        <w:t>,</w:t>
      </w:r>
      <w:r w:rsidRPr="006F5B13">
        <w:t xml:space="preserve"> Final Report December 2020. </w:t>
      </w:r>
      <w:hyperlink r:id="rId84" w:history="1">
        <w:r w:rsidRPr="0009092F">
          <w:t>https://vfa.vic.gov.au/__data/assets/pdf_file/0003/629256/The-economic-value-of-recreational-boating-in-Victoria-2020-Ernst-and-Young-Report.pdf</w:t>
        </w:r>
      </w:hyperlink>
      <w:r w:rsidR="003F0F27">
        <w:t>.</w:t>
      </w:r>
    </w:p>
    <w:p w14:paraId="647548C5" w14:textId="7F36FF3F" w:rsidR="006D56A0" w:rsidRDefault="006D56A0" w:rsidP="0005542B">
      <w:pPr>
        <w:pStyle w:val="ARIERRefs"/>
      </w:pPr>
      <w:r w:rsidRPr="0069257E">
        <w:t>Farr,</w:t>
      </w:r>
      <w:r>
        <w:t xml:space="preserve"> H. Ruttenberg, B.</w:t>
      </w:r>
      <w:r w:rsidR="00C40EAB">
        <w:t>,</w:t>
      </w:r>
      <w:r>
        <w:t xml:space="preserve"> Walter, R.K., Wang, Y. and White, C.</w:t>
      </w:r>
      <w:r w:rsidR="002510CA">
        <w:t xml:space="preserve"> </w:t>
      </w:r>
      <w:r>
        <w:t xml:space="preserve">(2021). Potential environmental effects of deepwater floating offshore wind energy facilities. </w:t>
      </w:r>
      <w:r w:rsidRPr="002638B2">
        <w:rPr>
          <w:i/>
          <w:iCs/>
        </w:rPr>
        <w:t>Ocean and Coastal Management</w:t>
      </w:r>
      <w:r>
        <w:t xml:space="preserve"> </w:t>
      </w:r>
      <w:r w:rsidRPr="002638B2">
        <w:rPr>
          <w:b/>
          <w:bCs/>
        </w:rPr>
        <w:t>207</w:t>
      </w:r>
      <w:r w:rsidR="7E1FD4AF" w:rsidRPr="3E07C4E5">
        <w:rPr>
          <w:b/>
          <w:bCs/>
        </w:rPr>
        <w:t xml:space="preserve">, </w:t>
      </w:r>
      <w:r w:rsidR="7E1FD4AF">
        <w:t>1-16.</w:t>
      </w:r>
      <w:r>
        <w:t xml:space="preserve"> </w:t>
      </w:r>
      <w:r w:rsidRPr="0009092F">
        <w:t>https://doi.org/10.1016/j.ocecoaman.2021.105611</w:t>
      </w:r>
      <w:r w:rsidR="003F0F27">
        <w:t>.</w:t>
      </w:r>
    </w:p>
    <w:p w14:paraId="13424BE0" w14:textId="6B5FF1AC" w:rsidR="006D56A0" w:rsidRDefault="006D56A0" w:rsidP="0005542B">
      <w:pPr>
        <w:pStyle w:val="ARIERRefs"/>
      </w:pPr>
      <w:r w:rsidRPr="003970D3">
        <w:t>Harcourt R</w:t>
      </w:r>
      <w:r w:rsidR="002510CA">
        <w:t>.</w:t>
      </w:r>
      <w:r w:rsidRPr="003970D3">
        <w:t>, van der Hoop J</w:t>
      </w:r>
      <w:r w:rsidR="002510CA">
        <w:t>.</w:t>
      </w:r>
      <w:r w:rsidRPr="003970D3">
        <w:t>,</w:t>
      </w:r>
      <w:r>
        <w:t xml:space="preserve"> </w:t>
      </w:r>
      <w:r w:rsidRPr="003970D3">
        <w:t>Kraus S</w:t>
      </w:r>
      <w:r w:rsidR="002510CA">
        <w:t>.</w:t>
      </w:r>
      <w:r w:rsidRPr="003970D3">
        <w:t xml:space="preserve"> and Carroll E</w:t>
      </w:r>
      <w:r w:rsidR="002510CA">
        <w:t>.</w:t>
      </w:r>
      <w:r w:rsidRPr="003970D3">
        <w:t>L</w:t>
      </w:r>
      <w:r w:rsidR="002510CA">
        <w:t>.</w:t>
      </w:r>
      <w:r w:rsidRPr="003970D3">
        <w:t xml:space="preserve"> (2019)</w:t>
      </w:r>
      <w:r w:rsidR="002638B2">
        <w:t>.</w:t>
      </w:r>
      <w:r w:rsidRPr="003970D3">
        <w:t xml:space="preserve"> Future</w:t>
      </w:r>
      <w:r>
        <w:t xml:space="preserve"> </w:t>
      </w:r>
      <w:r w:rsidRPr="003970D3">
        <w:t xml:space="preserve">Directions in </w:t>
      </w:r>
      <w:r w:rsidRPr="00C40EAB">
        <w:rPr>
          <w:i/>
        </w:rPr>
        <w:t>Eubalaena</w:t>
      </w:r>
      <w:r w:rsidRPr="003970D3">
        <w:t xml:space="preserve"> spp.:</w:t>
      </w:r>
      <w:r>
        <w:t xml:space="preserve"> </w:t>
      </w:r>
      <w:r w:rsidRPr="003970D3">
        <w:t>Comparative Research to Inform</w:t>
      </w:r>
      <w:r>
        <w:t xml:space="preserve"> </w:t>
      </w:r>
      <w:r w:rsidRPr="003970D3">
        <w:t xml:space="preserve">Conservation. </w:t>
      </w:r>
      <w:r w:rsidRPr="002638B2">
        <w:rPr>
          <w:i/>
          <w:iCs/>
        </w:rPr>
        <w:t>Front</w:t>
      </w:r>
      <w:r w:rsidR="009936C9" w:rsidRPr="002638B2">
        <w:rPr>
          <w:i/>
          <w:iCs/>
        </w:rPr>
        <w:t>iers in</w:t>
      </w:r>
      <w:r w:rsidRPr="002638B2">
        <w:rPr>
          <w:i/>
          <w:iCs/>
        </w:rPr>
        <w:t xml:space="preserve"> Mar</w:t>
      </w:r>
      <w:r w:rsidR="009936C9" w:rsidRPr="002638B2">
        <w:rPr>
          <w:i/>
          <w:iCs/>
        </w:rPr>
        <w:t>ine</w:t>
      </w:r>
      <w:r w:rsidRPr="002638B2">
        <w:rPr>
          <w:i/>
          <w:iCs/>
        </w:rPr>
        <w:t xml:space="preserve"> Sci</w:t>
      </w:r>
      <w:r w:rsidR="009936C9" w:rsidRPr="002638B2">
        <w:rPr>
          <w:i/>
          <w:iCs/>
        </w:rPr>
        <w:t>ence</w:t>
      </w:r>
      <w:r w:rsidRPr="003970D3">
        <w:t xml:space="preserve"> </w:t>
      </w:r>
      <w:r w:rsidRPr="002638B2">
        <w:rPr>
          <w:b/>
          <w:bCs/>
        </w:rPr>
        <w:t>5</w:t>
      </w:r>
      <w:r w:rsidR="002638B2">
        <w:t>,</w:t>
      </w:r>
      <w:r w:rsidR="009936C9">
        <w:t xml:space="preserve"> </w:t>
      </w:r>
      <w:r w:rsidRPr="003970D3">
        <w:t>530.</w:t>
      </w:r>
      <w:r>
        <w:t xml:space="preserve"> </w:t>
      </w:r>
      <w:r w:rsidRPr="003970D3">
        <w:t>doi: 10.3389/fmars.2018.00530</w:t>
      </w:r>
      <w:r w:rsidR="003F0F27">
        <w:t>.</w:t>
      </w:r>
    </w:p>
    <w:p w14:paraId="4951D1FE" w14:textId="314F079B" w:rsidR="00B9275C" w:rsidRDefault="00B9275C" w:rsidP="00B9275C">
      <w:pPr>
        <w:pStyle w:val="ARIERRefs"/>
      </w:pPr>
      <w:r w:rsidRPr="00B9275C">
        <w:t>Hatch L</w:t>
      </w:r>
      <w:r w:rsidR="001909F7">
        <w:t>.</w:t>
      </w:r>
      <w:r w:rsidRPr="00B9275C">
        <w:t>T</w:t>
      </w:r>
      <w:r w:rsidR="001909F7">
        <w:t>.</w:t>
      </w:r>
      <w:r w:rsidRPr="00B9275C">
        <w:t>, Clark C</w:t>
      </w:r>
      <w:r w:rsidR="001909F7">
        <w:t>.</w:t>
      </w:r>
      <w:r w:rsidRPr="00B9275C">
        <w:t>W</w:t>
      </w:r>
      <w:r w:rsidR="001909F7">
        <w:t>.</w:t>
      </w:r>
      <w:r w:rsidRPr="00B9275C">
        <w:t>, Van Parijs S</w:t>
      </w:r>
      <w:r w:rsidR="001909F7">
        <w:t>.</w:t>
      </w:r>
      <w:r w:rsidRPr="00B9275C">
        <w:t>M</w:t>
      </w:r>
      <w:r w:rsidR="001909F7">
        <w:t>.</w:t>
      </w:r>
      <w:r w:rsidRPr="00B9275C">
        <w:t>, Frankel A</w:t>
      </w:r>
      <w:r w:rsidR="001909F7">
        <w:t>.</w:t>
      </w:r>
      <w:r w:rsidRPr="00B9275C">
        <w:t>S</w:t>
      </w:r>
      <w:r w:rsidR="001909F7">
        <w:t>.</w:t>
      </w:r>
      <w:r w:rsidRPr="00B9275C">
        <w:t>, Ponirakis</w:t>
      </w:r>
      <w:r>
        <w:t xml:space="preserve"> </w:t>
      </w:r>
      <w:r w:rsidRPr="00B9275C">
        <w:t>D</w:t>
      </w:r>
      <w:r w:rsidR="001909F7">
        <w:t>.</w:t>
      </w:r>
      <w:r w:rsidRPr="00B9275C">
        <w:t>W</w:t>
      </w:r>
      <w:r w:rsidR="001909F7">
        <w:t>.</w:t>
      </w:r>
      <w:r w:rsidRPr="00B9275C">
        <w:t xml:space="preserve"> (2012)</w:t>
      </w:r>
      <w:r w:rsidR="002638B2">
        <w:t>.</w:t>
      </w:r>
      <w:r w:rsidRPr="00B9275C">
        <w:t xml:space="preserve"> Quantifying loss of acoustic communication</w:t>
      </w:r>
      <w:r>
        <w:t xml:space="preserve"> </w:t>
      </w:r>
      <w:r w:rsidRPr="00B9275C">
        <w:t>space for right whales in and around a US national marine</w:t>
      </w:r>
      <w:r>
        <w:t xml:space="preserve"> </w:t>
      </w:r>
      <w:r w:rsidRPr="00B9275C">
        <w:t xml:space="preserve">sanctuary. </w:t>
      </w:r>
      <w:r w:rsidRPr="002638B2">
        <w:rPr>
          <w:i/>
          <w:iCs/>
        </w:rPr>
        <w:t>Conserv</w:t>
      </w:r>
      <w:r w:rsidR="002172BF" w:rsidRPr="002638B2">
        <w:rPr>
          <w:i/>
          <w:iCs/>
        </w:rPr>
        <w:t>ation</w:t>
      </w:r>
      <w:r w:rsidRPr="002638B2">
        <w:rPr>
          <w:i/>
          <w:iCs/>
        </w:rPr>
        <w:t xml:space="preserve"> Biol</w:t>
      </w:r>
      <w:r w:rsidR="002172BF" w:rsidRPr="002638B2">
        <w:rPr>
          <w:i/>
          <w:iCs/>
        </w:rPr>
        <w:t>ogy</w:t>
      </w:r>
      <w:r w:rsidRPr="002638B2">
        <w:rPr>
          <w:i/>
          <w:iCs/>
        </w:rPr>
        <w:t xml:space="preserve"> </w:t>
      </w:r>
      <w:r w:rsidRPr="00B9275C">
        <w:t>26</w:t>
      </w:r>
      <w:r w:rsidR="001C7C30">
        <w:t>,</w:t>
      </w:r>
      <w:r w:rsidRPr="00B9275C">
        <w:t xml:space="preserve"> 983</w:t>
      </w:r>
      <w:r w:rsidRPr="00B9275C">
        <w:rPr>
          <w:rFonts w:hint="eastAsia"/>
        </w:rPr>
        <w:t>−</w:t>
      </w:r>
      <w:r w:rsidRPr="00B9275C">
        <w:t>994</w:t>
      </w:r>
      <w:r>
        <w:t>.</w:t>
      </w:r>
    </w:p>
    <w:p w14:paraId="5D2CE320" w14:textId="58F13735" w:rsidR="006D56A0" w:rsidRDefault="006D56A0" w:rsidP="0005542B">
      <w:pPr>
        <w:pStyle w:val="ARIERRefs"/>
      </w:pPr>
      <w:r w:rsidRPr="007F093E">
        <w:t>Hayes, S.A., Josephson, E.,</w:t>
      </w:r>
      <w:r w:rsidR="00B52061">
        <w:t xml:space="preserve"> </w:t>
      </w:r>
      <w:r w:rsidRPr="007F093E">
        <w:t xml:space="preserve">Maze-Foley, K., Rosel, P.E. </w:t>
      </w:r>
      <w:r>
        <w:t>and Turek, J.</w:t>
      </w:r>
      <w:r w:rsidR="002510CA">
        <w:t xml:space="preserve"> </w:t>
      </w:r>
      <w:r w:rsidRPr="007F093E">
        <w:t>(20</w:t>
      </w:r>
      <w:r>
        <w:t>21</w:t>
      </w:r>
      <w:r w:rsidRPr="007F093E">
        <w:t>). US Atlantic and</w:t>
      </w:r>
      <w:r>
        <w:t xml:space="preserve"> </w:t>
      </w:r>
      <w:r w:rsidRPr="007F093E">
        <w:t>Gulf of Mexico Marine Mammal Stock Assessments</w:t>
      </w:r>
      <w:r w:rsidR="009936C9">
        <w:t xml:space="preserve"> –</w:t>
      </w:r>
      <w:r w:rsidRPr="007F093E">
        <w:t xml:space="preserve"> 20</w:t>
      </w:r>
      <w:r>
        <w:t>20.</w:t>
      </w:r>
      <w:r w:rsidRPr="007F093E">
        <w:t xml:space="preserve"> NOAA Tech</w:t>
      </w:r>
      <w:r w:rsidR="00181261">
        <w:t>nical</w:t>
      </w:r>
      <w:r w:rsidRPr="007F093E">
        <w:t xml:space="preserve"> Memo</w:t>
      </w:r>
      <w:r w:rsidR="00181261">
        <w:t>randum</w:t>
      </w:r>
      <w:r>
        <w:t xml:space="preserve"> </w:t>
      </w:r>
      <w:r w:rsidRPr="007F093E">
        <w:t>NMFS-NE 2</w:t>
      </w:r>
      <w:r>
        <w:t>7</w:t>
      </w:r>
      <w:r w:rsidRPr="007F093E">
        <w:t>1. Silver Spring, M</w:t>
      </w:r>
      <w:r w:rsidR="003F0F27">
        <w:t>aryland, USA</w:t>
      </w:r>
      <w:r w:rsidRPr="007F093E">
        <w:t>.</w:t>
      </w:r>
    </w:p>
    <w:p w14:paraId="56A393B3" w14:textId="6E133CC3" w:rsidR="007755EE" w:rsidRDefault="007755EE" w:rsidP="007755EE">
      <w:pPr>
        <w:pStyle w:val="ARIERRefs"/>
      </w:pPr>
      <w:r>
        <w:t xml:space="preserve">Hildebrand, J.A. </w:t>
      </w:r>
      <w:r w:rsidR="000A57F6">
        <w:t>(</w:t>
      </w:r>
      <w:r>
        <w:t>2009</w:t>
      </w:r>
      <w:r w:rsidR="000A57F6">
        <w:t>)</w:t>
      </w:r>
      <w:r>
        <w:t>. Anthropogenic and natural sources of ambient noise in the ocean.</w:t>
      </w:r>
      <w:r w:rsidRPr="002510CA">
        <w:rPr>
          <w:i/>
          <w:iCs/>
        </w:rPr>
        <w:t xml:space="preserve"> Marine Ecology Progress Series</w:t>
      </w:r>
      <w:r>
        <w:t xml:space="preserve">, </w:t>
      </w:r>
      <w:r w:rsidRPr="002510CA">
        <w:rPr>
          <w:b/>
          <w:bCs/>
        </w:rPr>
        <w:t>395</w:t>
      </w:r>
      <w:r w:rsidR="002510CA">
        <w:t>,</w:t>
      </w:r>
      <w:r>
        <w:t xml:space="preserve"> 5–20.</w:t>
      </w:r>
    </w:p>
    <w:p w14:paraId="3BAC26EF" w14:textId="50B90490" w:rsidR="006D56A0" w:rsidRDefault="006D56A0" w:rsidP="0005542B">
      <w:pPr>
        <w:pStyle w:val="ARIERRefs"/>
      </w:pPr>
      <w:r>
        <w:t>Hodgson, A., Peel, D.</w:t>
      </w:r>
      <w:r w:rsidR="00514568">
        <w:t xml:space="preserve"> and</w:t>
      </w:r>
      <w:r>
        <w:t xml:space="preserve"> Kelly, N. (2017). Unmanned aerial vehicles for surveying marine fauna: Assessing detection probability. </w:t>
      </w:r>
      <w:r w:rsidRPr="002510CA">
        <w:rPr>
          <w:i/>
          <w:iCs/>
        </w:rPr>
        <w:t>Ecological Applications</w:t>
      </w:r>
      <w:r>
        <w:t xml:space="preserve"> </w:t>
      </w:r>
      <w:r w:rsidRPr="002510CA">
        <w:rPr>
          <w:b/>
          <w:bCs/>
        </w:rPr>
        <w:t>27</w:t>
      </w:r>
      <w:r w:rsidR="002510CA">
        <w:t xml:space="preserve"> </w:t>
      </w:r>
      <w:r>
        <w:t>(4)</w:t>
      </w:r>
      <w:r w:rsidR="002510CA">
        <w:t>,</w:t>
      </w:r>
      <w:r>
        <w:t xml:space="preserve"> 1253–1267. https://doi.org/10.1002/eap.1519</w:t>
      </w:r>
      <w:r w:rsidR="009936C9">
        <w:t>.</w:t>
      </w:r>
    </w:p>
    <w:p w14:paraId="565E6422" w14:textId="64F0DA0F" w:rsidR="006D56A0" w:rsidRPr="00661774" w:rsidRDefault="006D56A0" w:rsidP="0005542B">
      <w:pPr>
        <w:pStyle w:val="ARIERRefs"/>
        <w:rPr>
          <w:lang w:val="fr-FR"/>
        </w:rPr>
      </w:pPr>
      <w:r w:rsidRPr="0009092F">
        <w:t xml:space="preserve">Hodul, M., Knudby, A., McKenna, B., James, A., Mayo, C., Brown, M., Durette-Morin, D. </w:t>
      </w:r>
      <w:r w:rsidR="00834533">
        <w:t>and</w:t>
      </w:r>
      <w:r w:rsidRPr="0009092F">
        <w:t> Bird, S. (2022). Individual North Atlantic right whales identified from space.</w:t>
      </w:r>
      <w:r w:rsidR="00834533">
        <w:t xml:space="preserve"> </w:t>
      </w:r>
      <w:r w:rsidRPr="002510CA">
        <w:rPr>
          <w:i/>
          <w:iCs/>
        </w:rPr>
        <w:t>Marine Mammal Science</w:t>
      </w:r>
      <w:r w:rsidR="009936C9">
        <w:t xml:space="preserve"> </w:t>
      </w:r>
      <w:r w:rsidR="009936C9" w:rsidRPr="00422AD0">
        <w:rPr>
          <w:b/>
          <w:bCs/>
        </w:rPr>
        <w:t>39</w:t>
      </w:r>
      <w:r w:rsidR="002510CA">
        <w:t>,</w:t>
      </w:r>
      <w:r w:rsidR="00834533">
        <w:t xml:space="preserve"> </w:t>
      </w:r>
      <w:r w:rsidRPr="0009092F">
        <w:t>1–12. </w:t>
      </w:r>
      <w:hyperlink r:id="rId85" w:history="1">
        <w:r w:rsidRPr="00661774">
          <w:rPr>
            <w:lang w:val="fr-FR"/>
          </w:rPr>
          <w:t>https://doi.org/10.1111/mms.12971</w:t>
        </w:r>
      </w:hyperlink>
      <w:r w:rsidR="003F0F27" w:rsidRPr="00834533">
        <w:rPr>
          <w:lang w:val="fr-FR"/>
        </w:rPr>
        <w:t>.</w:t>
      </w:r>
    </w:p>
    <w:p w14:paraId="38BA8F70" w14:textId="3627254C" w:rsidR="006D56A0" w:rsidRDefault="006D56A0" w:rsidP="0005542B">
      <w:pPr>
        <w:pStyle w:val="ARIERRefs"/>
      </w:pPr>
      <w:r w:rsidRPr="00661774">
        <w:rPr>
          <w:lang w:val="fr-FR"/>
        </w:rPr>
        <w:t>How</w:t>
      </w:r>
      <w:r w:rsidR="00834533">
        <w:rPr>
          <w:lang w:val="fr-FR"/>
        </w:rPr>
        <w:t>,</w:t>
      </w:r>
      <w:r w:rsidRPr="00661774">
        <w:rPr>
          <w:lang w:val="fr-FR"/>
        </w:rPr>
        <w:t xml:space="preserve"> J</w:t>
      </w:r>
      <w:r w:rsidR="00834533">
        <w:rPr>
          <w:lang w:val="fr-FR"/>
        </w:rPr>
        <w:t>.</w:t>
      </w:r>
      <w:r w:rsidRPr="00661774">
        <w:rPr>
          <w:lang w:val="fr-FR"/>
        </w:rPr>
        <w:t>R</w:t>
      </w:r>
      <w:r w:rsidR="00834533">
        <w:rPr>
          <w:lang w:val="fr-FR"/>
        </w:rPr>
        <w:t>.</w:t>
      </w:r>
      <w:r w:rsidRPr="00661774">
        <w:rPr>
          <w:lang w:val="fr-FR"/>
        </w:rPr>
        <w:t>, de la Mare</w:t>
      </w:r>
      <w:r w:rsidR="00834533">
        <w:rPr>
          <w:lang w:val="fr-FR"/>
        </w:rPr>
        <w:t>,</w:t>
      </w:r>
      <w:r w:rsidRPr="00661774">
        <w:rPr>
          <w:lang w:val="fr-FR"/>
        </w:rPr>
        <w:t xml:space="preserve"> W</w:t>
      </w:r>
      <w:r w:rsidR="00834533">
        <w:rPr>
          <w:lang w:val="fr-FR"/>
        </w:rPr>
        <w:t>.</w:t>
      </w:r>
      <w:r w:rsidRPr="00661774">
        <w:rPr>
          <w:lang w:val="fr-FR"/>
        </w:rPr>
        <w:t>K</w:t>
      </w:r>
      <w:r w:rsidR="00834533">
        <w:rPr>
          <w:lang w:val="fr-FR"/>
        </w:rPr>
        <w:t>.</w:t>
      </w:r>
      <w:r w:rsidRPr="00661774">
        <w:rPr>
          <w:lang w:val="fr-FR"/>
        </w:rPr>
        <w:t>, Coughran</w:t>
      </w:r>
      <w:r w:rsidR="00834533">
        <w:rPr>
          <w:lang w:val="fr-FR"/>
        </w:rPr>
        <w:t>,</w:t>
      </w:r>
      <w:r w:rsidRPr="00661774">
        <w:rPr>
          <w:lang w:val="fr-FR"/>
        </w:rPr>
        <w:t xml:space="preserve"> D</w:t>
      </w:r>
      <w:r w:rsidR="00834533">
        <w:rPr>
          <w:lang w:val="fr-FR"/>
        </w:rPr>
        <w:t>.</w:t>
      </w:r>
      <w:r w:rsidRPr="00661774">
        <w:rPr>
          <w:lang w:val="fr-FR"/>
        </w:rPr>
        <w:t>K</w:t>
      </w:r>
      <w:r w:rsidR="00834533">
        <w:rPr>
          <w:lang w:val="fr-FR"/>
        </w:rPr>
        <w:t>.</w:t>
      </w:r>
      <w:r w:rsidRPr="00661774">
        <w:rPr>
          <w:lang w:val="fr-FR"/>
        </w:rPr>
        <w:t>, Double</w:t>
      </w:r>
      <w:r w:rsidR="00834533">
        <w:rPr>
          <w:lang w:val="fr-FR"/>
        </w:rPr>
        <w:t>,</w:t>
      </w:r>
      <w:r w:rsidRPr="00661774">
        <w:rPr>
          <w:lang w:val="fr-FR"/>
        </w:rPr>
        <w:t xml:space="preserve"> M</w:t>
      </w:r>
      <w:r w:rsidR="00834533">
        <w:rPr>
          <w:lang w:val="fr-FR"/>
        </w:rPr>
        <w:t>.</w:t>
      </w:r>
      <w:r w:rsidRPr="00661774">
        <w:rPr>
          <w:lang w:val="fr-FR"/>
        </w:rPr>
        <w:t>C</w:t>
      </w:r>
      <w:r w:rsidR="00834533">
        <w:rPr>
          <w:lang w:val="fr-FR"/>
        </w:rPr>
        <w:t>.</w:t>
      </w:r>
      <w:r w:rsidRPr="00661774">
        <w:rPr>
          <w:lang w:val="fr-FR"/>
        </w:rPr>
        <w:t xml:space="preserve"> </w:t>
      </w:r>
      <w:r w:rsidR="00834533">
        <w:rPr>
          <w:lang w:val="fr-FR"/>
        </w:rPr>
        <w:t>and</w:t>
      </w:r>
      <w:r w:rsidRPr="00661774">
        <w:rPr>
          <w:lang w:val="fr-FR"/>
        </w:rPr>
        <w:t xml:space="preserve"> de Lestang</w:t>
      </w:r>
      <w:r w:rsidR="00834533">
        <w:rPr>
          <w:lang w:val="fr-FR"/>
        </w:rPr>
        <w:t>,</w:t>
      </w:r>
      <w:r w:rsidRPr="00661774">
        <w:rPr>
          <w:lang w:val="fr-FR"/>
        </w:rPr>
        <w:t xml:space="preserve"> S</w:t>
      </w:r>
      <w:r w:rsidR="00834533">
        <w:rPr>
          <w:lang w:val="fr-FR"/>
        </w:rPr>
        <w:t>.</w:t>
      </w:r>
      <w:r w:rsidRPr="00661774">
        <w:rPr>
          <w:lang w:val="fr-FR"/>
        </w:rPr>
        <w:t xml:space="preserve"> (2021). </w:t>
      </w:r>
      <w:r>
        <w:t xml:space="preserve">Gear </w:t>
      </w:r>
      <w:r w:rsidR="009936C9">
        <w:t>modifications reduced humpback whale entanglements in a commercial rock lobster fishery</w:t>
      </w:r>
      <w:r>
        <w:t xml:space="preserve">. </w:t>
      </w:r>
      <w:r w:rsidRPr="002510CA">
        <w:rPr>
          <w:i/>
          <w:iCs/>
        </w:rPr>
        <w:t>Marine Mammal Science</w:t>
      </w:r>
      <w:r w:rsidR="002510CA">
        <w:rPr>
          <w:i/>
          <w:iCs/>
        </w:rPr>
        <w:t>,</w:t>
      </w:r>
      <w:r w:rsidRPr="002510CA">
        <w:rPr>
          <w:i/>
          <w:iCs/>
        </w:rPr>
        <w:t xml:space="preserve"> </w:t>
      </w:r>
      <w:r w:rsidRPr="002510CA">
        <w:rPr>
          <w:b/>
          <w:bCs/>
        </w:rPr>
        <w:t>37</w:t>
      </w:r>
      <w:r w:rsidR="00834533">
        <w:t xml:space="preserve"> (</w:t>
      </w:r>
      <w:r>
        <w:t>3</w:t>
      </w:r>
      <w:r w:rsidR="00834533">
        <w:t>)</w:t>
      </w:r>
      <w:r w:rsidR="00FB5E21">
        <w:t>,</w:t>
      </w:r>
      <w:r>
        <w:t xml:space="preserve"> 782</w:t>
      </w:r>
      <w:r w:rsidR="00834533">
        <w:t>–</w:t>
      </w:r>
      <w:r>
        <w:t>806. doi: https://doi.org/10.1111/mms.12774.</w:t>
      </w:r>
    </w:p>
    <w:p w14:paraId="51CD4FEA" w14:textId="393F2204" w:rsidR="006D56A0" w:rsidRDefault="006D56A0" w:rsidP="004E2764">
      <w:pPr>
        <w:pStyle w:val="ARIERRefs"/>
      </w:pPr>
      <w:r w:rsidRPr="009E06B8">
        <w:t>Hunt, K.E., Lysiak, N.S., Moore, M.J</w:t>
      </w:r>
      <w:r>
        <w:t>.</w:t>
      </w:r>
      <w:r w:rsidRPr="009E06B8">
        <w:t xml:space="preserve"> and Rolland, R.M. (2016). Longitudinal</w:t>
      </w:r>
      <w:r>
        <w:t xml:space="preserve"> </w:t>
      </w:r>
      <w:r w:rsidRPr="009E06B8">
        <w:t>progesterone profiles in baleen from female North Atlantic right whales</w:t>
      </w:r>
      <w:r>
        <w:t xml:space="preserve"> </w:t>
      </w:r>
      <w:r w:rsidRPr="009E06B8">
        <w:t>(</w:t>
      </w:r>
      <w:r w:rsidRPr="3E07C4E5">
        <w:rPr>
          <w:i/>
        </w:rPr>
        <w:t>Eubalaena glacialis</w:t>
      </w:r>
      <w:r w:rsidRPr="009E06B8">
        <w:t xml:space="preserve">) match known calving history. </w:t>
      </w:r>
      <w:r w:rsidRPr="002510CA">
        <w:rPr>
          <w:i/>
          <w:iCs/>
        </w:rPr>
        <w:t>Conserv</w:t>
      </w:r>
      <w:r w:rsidR="009936C9" w:rsidRPr="002510CA">
        <w:rPr>
          <w:i/>
          <w:iCs/>
        </w:rPr>
        <w:t>ation</w:t>
      </w:r>
      <w:r w:rsidRPr="002510CA">
        <w:rPr>
          <w:i/>
          <w:iCs/>
        </w:rPr>
        <w:t xml:space="preserve"> Physiol</w:t>
      </w:r>
      <w:r w:rsidR="009936C9" w:rsidRPr="002510CA">
        <w:rPr>
          <w:i/>
          <w:iCs/>
        </w:rPr>
        <w:t>ogy</w:t>
      </w:r>
      <w:r w:rsidRPr="009E06B8">
        <w:t xml:space="preserve"> </w:t>
      </w:r>
      <w:r w:rsidRPr="002510CA">
        <w:rPr>
          <w:b/>
          <w:bCs/>
        </w:rPr>
        <w:t>4</w:t>
      </w:r>
      <w:r w:rsidR="002510CA">
        <w:t>,</w:t>
      </w:r>
      <w:r w:rsidR="26C93F3D">
        <w:t>1-9.</w:t>
      </w:r>
      <w:r w:rsidR="009936C9">
        <w:t xml:space="preserve"> </w:t>
      </w:r>
      <w:r w:rsidRPr="009E06B8">
        <w:t>cow014.</w:t>
      </w:r>
      <w:r>
        <w:t xml:space="preserve"> </w:t>
      </w:r>
      <w:r w:rsidRPr="009E06B8">
        <w:t>doi: 10.1093/conphys/cow014</w:t>
      </w:r>
      <w:r w:rsidR="009936C9">
        <w:t>.</w:t>
      </w:r>
    </w:p>
    <w:p w14:paraId="09D304CB" w14:textId="6E46AB2A" w:rsidR="00C2332A" w:rsidRDefault="00C2332A" w:rsidP="0005542B">
      <w:pPr>
        <w:pStyle w:val="ARIERRefs"/>
      </w:pPr>
      <w:r>
        <w:t xml:space="preserve">IWC </w:t>
      </w:r>
      <w:r w:rsidR="00864946">
        <w:t>(</w:t>
      </w:r>
      <w:r>
        <w:t>2021</w:t>
      </w:r>
      <w:r w:rsidR="00864946">
        <w:t>)</w:t>
      </w:r>
      <w:r>
        <w:t xml:space="preserve">. </w:t>
      </w:r>
      <w:hyperlink r:id="rId86" w:history="1">
        <w:r w:rsidRPr="00142360">
          <w:rPr>
            <w:color w:val="0000FF"/>
            <w:u w:val="single"/>
          </w:rPr>
          <w:t>International Whaling Commission: Portal (iwc.int)</w:t>
        </w:r>
      </w:hyperlink>
      <w:r w:rsidRPr="00142360">
        <w:t xml:space="preserve">, </w:t>
      </w:r>
      <w:r>
        <w:t>accessed May 2021.</w:t>
      </w:r>
    </w:p>
    <w:p w14:paraId="55C64BCA" w14:textId="282164EB" w:rsidR="006D56A0" w:rsidRDefault="006D56A0" w:rsidP="0005542B">
      <w:pPr>
        <w:pStyle w:val="ARIERRefs"/>
      </w:pPr>
      <w:r w:rsidRPr="00F65DAD">
        <w:t>Jackson J</w:t>
      </w:r>
      <w:r>
        <w:t>.</w:t>
      </w:r>
      <w:r w:rsidRPr="00F65DAD">
        <w:t>A</w:t>
      </w:r>
      <w:r>
        <w:t>.</w:t>
      </w:r>
      <w:r w:rsidRPr="00F65DAD">
        <w:t>, Patenaude N</w:t>
      </w:r>
      <w:r>
        <w:t>.</w:t>
      </w:r>
      <w:r w:rsidRPr="00F65DAD">
        <w:t>J</w:t>
      </w:r>
      <w:r>
        <w:t>.</w:t>
      </w:r>
      <w:r w:rsidRPr="00F65DAD">
        <w:t>, Carroll E</w:t>
      </w:r>
      <w:r>
        <w:t xml:space="preserve">. </w:t>
      </w:r>
      <w:r w:rsidRPr="00F65DAD">
        <w:t>L</w:t>
      </w:r>
      <w:r>
        <w:t xml:space="preserve">. and </w:t>
      </w:r>
      <w:r w:rsidRPr="00F65DAD">
        <w:t>Baker C</w:t>
      </w:r>
      <w:r>
        <w:t>.</w:t>
      </w:r>
      <w:r w:rsidRPr="00F65DAD">
        <w:t>S</w:t>
      </w:r>
      <w:r>
        <w:t>.</w:t>
      </w:r>
      <w:r w:rsidRPr="00F65DAD">
        <w:t xml:space="preserve"> (2008)</w:t>
      </w:r>
      <w:r>
        <w:t xml:space="preserve">. </w:t>
      </w:r>
      <w:r w:rsidRPr="00F65DAD">
        <w:t>How few whales were there after whaling? Inference</w:t>
      </w:r>
      <w:r>
        <w:t xml:space="preserve"> </w:t>
      </w:r>
      <w:r w:rsidRPr="00F65DAD">
        <w:t xml:space="preserve">from contemporary mtDNA diversity. </w:t>
      </w:r>
      <w:r w:rsidRPr="002510CA">
        <w:rPr>
          <w:i/>
          <w:iCs/>
        </w:rPr>
        <w:t>Mol</w:t>
      </w:r>
      <w:r w:rsidR="00834533" w:rsidRPr="002510CA">
        <w:rPr>
          <w:i/>
          <w:iCs/>
        </w:rPr>
        <w:t>ecular</w:t>
      </w:r>
      <w:r w:rsidRPr="002510CA">
        <w:rPr>
          <w:i/>
          <w:iCs/>
        </w:rPr>
        <w:t xml:space="preserve"> Ecol</w:t>
      </w:r>
      <w:r w:rsidR="00834533" w:rsidRPr="002510CA">
        <w:rPr>
          <w:i/>
          <w:iCs/>
        </w:rPr>
        <w:t>ogy</w:t>
      </w:r>
      <w:r w:rsidRPr="00F65DAD">
        <w:t xml:space="preserve"> </w:t>
      </w:r>
      <w:r w:rsidRPr="002510CA">
        <w:rPr>
          <w:b/>
          <w:bCs/>
        </w:rPr>
        <w:t>17</w:t>
      </w:r>
      <w:r w:rsidR="002510CA">
        <w:t>,</w:t>
      </w:r>
      <w:r>
        <w:t xml:space="preserve"> </w:t>
      </w:r>
      <w:r w:rsidRPr="00F65DAD">
        <w:t>236−251</w:t>
      </w:r>
      <w:r w:rsidR="00834533">
        <w:t>.</w:t>
      </w:r>
      <w:r>
        <w:t xml:space="preserve"> </w:t>
      </w:r>
    </w:p>
    <w:p w14:paraId="14861594" w14:textId="5F5C857B" w:rsidR="006D56A0" w:rsidRDefault="006D56A0" w:rsidP="0005542B">
      <w:pPr>
        <w:pStyle w:val="ARIERRefs"/>
      </w:pPr>
      <w:r>
        <w:t xml:space="preserve">Johnson M.P. and Tyack P.L. (2003). A digital acoustic recording tag for measuring the response of wild marine mammals to sound. </w:t>
      </w:r>
      <w:r w:rsidRPr="00864946">
        <w:rPr>
          <w:i/>
        </w:rPr>
        <w:t>IEEE J</w:t>
      </w:r>
      <w:r w:rsidR="00834533" w:rsidRPr="00864946">
        <w:rPr>
          <w:i/>
        </w:rPr>
        <w:t>ournal of</w:t>
      </w:r>
      <w:r w:rsidRPr="00864946">
        <w:rPr>
          <w:i/>
        </w:rPr>
        <w:t xml:space="preserve"> Oceanic Eng</w:t>
      </w:r>
      <w:r w:rsidR="00834533" w:rsidRPr="00864946">
        <w:rPr>
          <w:i/>
        </w:rPr>
        <w:t>ineering</w:t>
      </w:r>
      <w:r>
        <w:t xml:space="preserve"> 28</w:t>
      </w:r>
      <w:r w:rsidR="000A144B">
        <w:t xml:space="preserve"> </w:t>
      </w:r>
      <w:r>
        <w:t>(1)</w:t>
      </w:r>
      <w:r w:rsidR="00864946">
        <w:t>,</w:t>
      </w:r>
      <w:r>
        <w:t xml:space="preserve"> 3–12.</w:t>
      </w:r>
    </w:p>
    <w:p w14:paraId="6BF79EC9" w14:textId="79BFACB0" w:rsidR="006D56A0" w:rsidRDefault="006D56A0" w:rsidP="0005542B">
      <w:pPr>
        <w:pStyle w:val="ARIERRefs"/>
      </w:pPr>
      <w:r>
        <w:t>Kemper, C., Coughran, D., Warneke, R., Pirzl, R.</w:t>
      </w:r>
      <w:r w:rsidR="00864946">
        <w:t>,</w:t>
      </w:r>
      <w:r>
        <w:t xml:space="preserve"> Watson, M., Gales, R. and Gibbs, S. (2008). Southern right whale (</w:t>
      </w:r>
      <w:r w:rsidRPr="0005542B">
        <w:rPr>
          <w:i/>
          <w:iCs/>
        </w:rPr>
        <w:t>Eubalaena australis</w:t>
      </w:r>
      <w:r>
        <w:t>) mortalities and human interactions in Australia, 1950</w:t>
      </w:r>
      <w:r w:rsidR="004F320F">
        <w:t>–</w:t>
      </w:r>
      <w:r>
        <w:t xml:space="preserve">2006. </w:t>
      </w:r>
      <w:r w:rsidRPr="00864946">
        <w:rPr>
          <w:i/>
        </w:rPr>
        <w:t xml:space="preserve">Journal of </w:t>
      </w:r>
      <w:r w:rsidRPr="00422AD0">
        <w:rPr>
          <w:i/>
          <w:iCs/>
        </w:rPr>
        <w:t>Cetacean Research Management</w:t>
      </w:r>
      <w:r>
        <w:t xml:space="preserve"> </w:t>
      </w:r>
      <w:r w:rsidRPr="00422AD0">
        <w:rPr>
          <w:b/>
          <w:bCs/>
        </w:rPr>
        <w:t>10</w:t>
      </w:r>
      <w:r>
        <w:t xml:space="preserve"> (1)</w:t>
      </w:r>
      <w:r w:rsidR="00864946">
        <w:t>,</w:t>
      </w:r>
      <w:r>
        <w:t xml:space="preserve"> 1</w:t>
      </w:r>
      <w:r w:rsidR="004F320F">
        <w:t>–</w:t>
      </w:r>
      <w:r>
        <w:t>8.</w:t>
      </w:r>
    </w:p>
    <w:p w14:paraId="54CFCB75" w14:textId="00DF2F8E" w:rsidR="006D56A0" w:rsidRDefault="006D56A0" w:rsidP="0005542B">
      <w:pPr>
        <w:pStyle w:val="ARIERRefs"/>
      </w:pPr>
      <w:r w:rsidRPr="00225A49">
        <w:t>Kemper, C.M.</w:t>
      </w:r>
      <w:r>
        <w:t>,</w:t>
      </w:r>
      <w:r w:rsidRPr="00225A49">
        <w:t xml:space="preserve"> Steele-Collins, E.  Al-Humaidhi, A.</w:t>
      </w:r>
      <w:r>
        <w:t xml:space="preserve">, </w:t>
      </w:r>
      <w:r w:rsidRPr="00225A49">
        <w:t>Segawa Fellowes,</w:t>
      </w:r>
      <w:r w:rsidRPr="00ED2EFB">
        <w:t xml:space="preserve"> </w:t>
      </w:r>
      <w:r w:rsidRPr="00225A49">
        <w:t>T.</w:t>
      </w:r>
      <w:r>
        <w:t xml:space="preserve">, </w:t>
      </w:r>
      <w:r w:rsidRPr="00225A49">
        <w:t>Marsh</w:t>
      </w:r>
      <w:r w:rsidRPr="00ED2EFB">
        <w:t xml:space="preserve"> </w:t>
      </w:r>
      <w:r w:rsidRPr="00225A49">
        <w:t xml:space="preserve">O.  </w:t>
      </w:r>
      <w:r>
        <w:t>and</w:t>
      </w:r>
      <w:r w:rsidRPr="00225A49">
        <w:t xml:space="preserve"> Charlton</w:t>
      </w:r>
      <w:r>
        <w:t xml:space="preserve">, C. </w:t>
      </w:r>
      <w:r w:rsidRPr="00225A49">
        <w:t>(2022)</w:t>
      </w:r>
      <w:r>
        <w:t>.</w:t>
      </w:r>
      <w:r w:rsidRPr="00225A49">
        <w:t> Encounter Bay, South Australia, an important aggregation and nursery area for the southern right whale, </w:t>
      </w:r>
      <w:r w:rsidRPr="00834533">
        <w:rPr>
          <w:i/>
          <w:iCs/>
        </w:rPr>
        <w:t>Eubalaena australis</w:t>
      </w:r>
      <w:r w:rsidRPr="00225A49">
        <w:t> (Balaenidae: Cetacea)</w:t>
      </w:r>
      <w:r w:rsidR="00503AA1">
        <w:t>.</w:t>
      </w:r>
      <w:r w:rsidRPr="00225A49">
        <w:t> </w:t>
      </w:r>
      <w:r w:rsidRPr="00422AD0">
        <w:rPr>
          <w:i/>
          <w:iCs/>
        </w:rPr>
        <w:t>Transactions of the Royal Society of South Australia</w:t>
      </w:r>
      <w:r w:rsidRPr="00225A49">
        <w:t> </w:t>
      </w:r>
      <w:r w:rsidRPr="00422AD0">
        <w:rPr>
          <w:b/>
          <w:bCs/>
        </w:rPr>
        <w:t>146</w:t>
      </w:r>
      <w:r w:rsidR="00422AD0">
        <w:t xml:space="preserve"> (</w:t>
      </w:r>
      <w:r w:rsidRPr="00225A49">
        <w:t>2</w:t>
      </w:r>
      <w:r w:rsidR="00422AD0">
        <w:t>)</w:t>
      </w:r>
      <w:r w:rsidR="000A144B">
        <w:t>,</w:t>
      </w:r>
      <w:r w:rsidRPr="00225A49">
        <w:t> 207-227, DOI: </w:t>
      </w:r>
      <w:hyperlink r:id="rId87" w:history="1">
        <w:r w:rsidRPr="00225A49">
          <w:t>10.1080/03721426.2021.2018759</w:t>
        </w:r>
      </w:hyperlink>
      <w:r w:rsidR="004F320F">
        <w:t>.</w:t>
      </w:r>
    </w:p>
    <w:p w14:paraId="77BCC4DC" w14:textId="1B22FBDC" w:rsidR="006C299F" w:rsidRPr="00FA2B57" w:rsidRDefault="000F28BB" w:rsidP="006C299F">
      <w:pPr>
        <w:pStyle w:val="ARIERRefs"/>
      </w:pPr>
      <w:r>
        <w:t>Kline,</w:t>
      </w:r>
      <w:r w:rsidR="00A069D1">
        <w:t xml:space="preserve">L.R., </w:t>
      </w:r>
      <w:r>
        <w:t xml:space="preserve">DeAngelis, </w:t>
      </w:r>
      <w:r w:rsidR="002F67A0">
        <w:t xml:space="preserve">A.I., </w:t>
      </w:r>
      <w:r>
        <w:t xml:space="preserve">McBride, </w:t>
      </w:r>
      <w:r w:rsidR="002F67A0">
        <w:t xml:space="preserve">C., </w:t>
      </w:r>
      <w:r>
        <w:t xml:space="preserve">Rodgers, </w:t>
      </w:r>
      <w:r w:rsidR="002F67A0">
        <w:t>G.G.,</w:t>
      </w:r>
      <w:r>
        <w:t xml:space="preserve"> Rowell, </w:t>
      </w:r>
      <w:r w:rsidR="007A145D">
        <w:t xml:space="preserve">T.J., </w:t>
      </w:r>
      <w:r>
        <w:t xml:space="preserve">Smith, </w:t>
      </w:r>
      <w:r w:rsidR="007A145D">
        <w:t>J. and others</w:t>
      </w:r>
      <w:r w:rsidR="00EF630A">
        <w:t xml:space="preserve"> (</w:t>
      </w:r>
      <w:r>
        <w:t>2020).</w:t>
      </w:r>
      <w:r w:rsidR="00B70C14">
        <w:t xml:space="preserve"> Sleuthing with sound: Understanding vessel activity in marine protected areas using passive acoustic monitoring</w:t>
      </w:r>
      <w:r w:rsidR="0050777F">
        <w:t>.</w:t>
      </w:r>
      <w:r w:rsidR="00B70C14">
        <w:t xml:space="preserve"> </w:t>
      </w:r>
      <w:r w:rsidR="00624032" w:rsidRPr="00614CDD">
        <w:rPr>
          <w:i/>
          <w:iCs/>
        </w:rPr>
        <w:t>Marine Policy</w:t>
      </w:r>
      <w:r w:rsidR="00B70C14">
        <w:t xml:space="preserve"> </w:t>
      </w:r>
      <w:r w:rsidR="00B70C14" w:rsidRPr="00614CDD">
        <w:rPr>
          <w:b/>
          <w:bCs/>
        </w:rPr>
        <w:t>120</w:t>
      </w:r>
      <w:r w:rsidR="3E22F8F9" w:rsidRPr="3E07C4E5">
        <w:rPr>
          <w:b/>
          <w:bCs/>
        </w:rPr>
        <w:t>,</w:t>
      </w:r>
      <w:r w:rsidR="0E7AA0A5">
        <w:t xml:space="preserve"> 1-13</w:t>
      </w:r>
      <w:r w:rsidR="3E22F8F9">
        <w:t>.</w:t>
      </w:r>
      <w:r w:rsidR="008978C0">
        <w:t xml:space="preserve"> </w:t>
      </w:r>
      <w:hyperlink r:id="rId88">
        <w:r w:rsidR="006C299F" w:rsidRPr="3E07C4E5">
          <w:rPr>
            <w:rStyle w:val="Hyperlink"/>
          </w:rPr>
          <w:t>https://doi.org/10.1016/j.marpol.2020.104138</w:t>
        </w:r>
      </w:hyperlink>
      <w:r w:rsidR="008978C0" w:rsidRPr="008978C0">
        <w:t>.</w:t>
      </w:r>
      <w:r w:rsidR="006C299F">
        <w:t xml:space="preserve"> </w:t>
      </w:r>
    </w:p>
    <w:p w14:paraId="5D638B3E" w14:textId="6BBA0B9E" w:rsidR="009F2487" w:rsidRDefault="009F2487" w:rsidP="0005542B">
      <w:pPr>
        <w:pStyle w:val="ARIERRefs"/>
      </w:pPr>
      <w:r w:rsidRPr="00FA2B57">
        <w:t>Knowlton, A.R., Hamilton, P.K. and Pettis, H.M. (2012). Status of reproductive</w:t>
      </w:r>
      <w:r>
        <w:t xml:space="preserve"> </w:t>
      </w:r>
      <w:r w:rsidRPr="00FA2B57">
        <w:t>females in the North Atlantic Right Whale population and impacts of human</w:t>
      </w:r>
      <w:r>
        <w:t xml:space="preserve"> </w:t>
      </w:r>
      <w:r w:rsidRPr="00FA2B57">
        <w:t>activities on their reproductive success. Silver Spring, M</w:t>
      </w:r>
      <w:r>
        <w:t>aryland, USA</w:t>
      </w:r>
      <w:r w:rsidRPr="00FA2B57">
        <w:t>: NOAA, 41.</w:t>
      </w:r>
    </w:p>
    <w:p w14:paraId="1BED78C5" w14:textId="69AC0BD7" w:rsidR="009553C8" w:rsidRDefault="00501F68" w:rsidP="0005542B">
      <w:pPr>
        <w:pStyle w:val="ARIERRefs"/>
      </w:pPr>
      <w:r w:rsidRPr="00501F68">
        <w:lastRenderedPageBreak/>
        <w:t>Koski,</w:t>
      </w:r>
      <w:r w:rsidR="009414DB">
        <w:t xml:space="preserve"> </w:t>
      </w:r>
      <w:r w:rsidRPr="00501F68">
        <w:t>W.R.,</w:t>
      </w:r>
      <w:r w:rsidR="009414DB">
        <w:t xml:space="preserve"> </w:t>
      </w:r>
      <w:r w:rsidRPr="00501F68">
        <w:t>Gamage,G.,</w:t>
      </w:r>
      <w:r w:rsidR="009414DB">
        <w:t xml:space="preserve"> </w:t>
      </w:r>
      <w:r w:rsidRPr="00501F68">
        <w:t>Davis,</w:t>
      </w:r>
      <w:r w:rsidR="00C10C5A">
        <w:t xml:space="preserve"> </w:t>
      </w:r>
      <w:r w:rsidRPr="00501F68">
        <w:t>A.R.,</w:t>
      </w:r>
      <w:r w:rsidR="00F519BC">
        <w:t xml:space="preserve"> </w:t>
      </w:r>
      <w:r w:rsidRPr="00501F68">
        <w:t>Mathews,T.,</w:t>
      </w:r>
      <w:r w:rsidR="00F519BC">
        <w:t xml:space="preserve"> </w:t>
      </w:r>
      <w:r w:rsidRPr="00501F68">
        <w:t>Leblanc,</w:t>
      </w:r>
      <w:r w:rsidR="00C10C5A">
        <w:t xml:space="preserve"> </w:t>
      </w:r>
      <w:r w:rsidRPr="00501F68">
        <w:t>B. and Ferguson,S.H.</w:t>
      </w:r>
      <w:r w:rsidR="005A6F69">
        <w:t xml:space="preserve"> </w:t>
      </w:r>
      <w:r w:rsidRPr="00501F68">
        <w:t>(2015).</w:t>
      </w:r>
      <w:r w:rsidR="005A6F69">
        <w:t xml:space="preserve"> </w:t>
      </w:r>
      <w:r w:rsidRPr="00501F68">
        <w:t>Evaluation</w:t>
      </w:r>
      <w:r>
        <w:t xml:space="preserve"> </w:t>
      </w:r>
      <w:r w:rsidRPr="00501F68">
        <w:t>of</w:t>
      </w:r>
      <w:r>
        <w:t xml:space="preserve"> </w:t>
      </w:r>
      <w:r w:rsidRPr="00501F68">
        <w:t>UAS</w:t>
      </w:r>
      <w:r>
        <w:t xml:space="preserve"> </w:t>
      </w:r>
      <w:r w:rsidRPr="00501F68">
        <w:t>for</w:t>
      </w:r>
      <w:r>
        <w:t xml:space="preserve"> </w:t>
      </w:r>
      <w:r w:rsidRPr="00501F68">
        <w:t>photographic</w:t>
      </w:r>
      <w:r>
        <w:t xml:space="preserve"> </w:t>
      </w:r>
      <w:r w:rsidRPr="00501F68">
        <w:t>re-identification of</w:t>
      </w:r>
      <w:r>
        <w:t xml:space="preserve"> </w:t>
      </w:r>
      <w:r w:rsidRPr="00501F68">
        <w:t>bowhead</w:t>
      </w:r>
      <w:r>
        <w:t xml:space="preserve"> </w:t>
      </w:r>
      <w:r w:rsidRPr="00501F68">
        <w:t xml:space="preserve">whales, </w:t>
      </w:r>
      <w:r w:rsidRPr="005E7139">
        <w:rPr>
          <w:i/>
        </w:rPr>
        <w:t>Balaena mysticetus</w:t>
      </w:r>
      <w:r w:rsidRPr="00501F68">
        <w:t xml:space="preserve">. </w:t>
      </w:r>
      <w:r w:rsidRPr="00614CDD">
        <w:rPr>
          <w:i/>
          <w:iCs/>
        </w:rPr>
        <w:t xml:space="preserve">Journal of Unmanned Vehicle Systems </w:t>
      </w:r>
      <w:r w:rsidRPr="00614CDD">
        <w:rPr>
          <w:b/>
          <w:bCs/>
        </w:rPr>
        <w:t>3</w:t>
      </w:r>
      <w:r w:rsidR="00614CDD">
        <w:t>,</w:t>
      </w:r>
      <w:r w:rsidR="00C10C5A">
        <w:t xml:space="preserve"> </w:t>
      </w:r>
      <w:r w:rsidRPr="00501F68">
        <w:t>22–29. doi:10.1139/juvs-2014-0014</w:t>
      </w:r>
    </w:p>
    <w:p w14:paraId="33C52D44" w14:textId="646EE242" w:rsidR="006D56A0" w:rsidRDefault="00D743CA" w:rsidP="0005542B">
      <w:pPr>
        <w:pStyle w:val="ARIERRefs"/>
        <w:rPr>
          <w:rFonts w:ascii="MinionPro-Regular" w:hAnsi="MinionPro-Regular" w:cs="MinionPro-Regular"/>
          <w:sz w:val="15"/>
          <w:szCs w:val="15"/>
          <w:lang w:eastAsia="en-AU"/>
        </w:rPr>
      </w:pPr>
      <w:hyperlink r:id="rId89" w:history="1">
        <w:r w:rsidR="006D56A0" w:rsidRPr="00696B2F">
          <w:t>Kowarski</w:t>
        </w:r>
      </w:hyperlink>
      <w:r w:rsidR="006D56A0" w:rsidRPr="00696B2F">
        <w:t>,</w:t>
      </w:r>
      <w:r w:rsidR="006D56A0">
        <w:t xml:space="preserve"> K.A.,</w:t>
      </w:r>
      <w:r w:rsidR="006D56A0" w:rsidRPr="00696B2F">
        <w:t> </w:t>
      </w:r>
      <w:hyperlink r:id="rId90" w:history="1">
        <w:r w:rsidR="006D56A0" w:rsidRPr="00696B2F">
          <w:t>Gaudet</w:t>
        </w:r>
      </w:hyperlink>
      <w:r w:rsidR="006D56A0" w:rsidRPr="00696B2F">
        <w:t>, </w:t>
      </w:r>
      <w:hyperlink r:id="rId91" w:history="1">
        <w:r w:rsidR="006D56A0">
          <w:t xml:space="preserve">B.J., </w:t>
        </w:r>
        <w:r w:rsidR="006D56A0" w:rsidRPr="00696B2F">
          <w:t>Cole</w:t>
        </w:r>
      </w:hyperlink>
      <w:r w:rsidR="006D56A0" w:rsidRPr="00696B2F">
        <w:t>,</w:t>
      </w:r>
      <w:r w:rsidR="006D56A0">
        <w:t xml:space="preserve"> A.J.,</w:t>
      </w:r>
      <w:hyperlink r:id="rId92" w:history="1">
        <w:r w:rsidR="006D56A0" w:rsidRPr="00696B2F">
          <w:t xml:space="preserve"> Maxner</w:t>
        </w:r>
      </w:hyperlink>
      <w:r w:rsidR="006D56A0" w:rsidRPr="00696B2F">
        <w:t>, </w:t>
      </w:r>
      <w:hyperlink r:id="rId93" w:history="1">
        <w:r w:rsidR="006D56A0">
          <w:t>E.E.,</w:t>
        </w:r>
        <w:r w:rsidR="006D56A0" w:rsidRPr="00696B2F">
          <w:t xml:space="preserve"> Turner</w:t>
        </w:r>
      </w:hyperlink>
      <w:r w:rsidR="006D56A0" w:rsidRPr="00696B2F">
        <w:t>, </w:t>
      </w:r>
      <w:r w:rsidR="006D56A0">
        <w:t xml:space="preserve">S.P., Martin, S.B., </w:t>
      </w:r>
      <w:hyperlink r:id="rId94" w:history="1">
        <w:r w:rsidR="006D56A0" w:rsidRPr="00696B2F">
          <w:t>Johnson</w:t>
        </w:r>
      </w:hyperlink>
      <w:r w:rsidR="006D56A0">
        <w:t xml:space="preserve"> H.D</w:t>
      </w:r>
      <w:r w:rsidR="006D56A0" w:rsidRPr="00696B2F">
        <w:t>, and </w:t>
      </w:r>
      <w:hyperlink r:id="rId95" w:history="1">
        <w:r w:rsidR="006D56A0" w:rsidRPr="00696B2F">
          <w:t>Moloney</w:t>
        </w:r>
      </w:hyperlink>
      <w:r w:rsidR="006D56A0">
        <w:t>, J.E.</w:t>
      </w:r>
      <w:r w:rsidR="00290506">
        <w:t xml:space="preserve"> </w:t>
      </w:r>
      <w:r w:rsidR="006D56A0" w:rsidRPr="00696B2F">
        <w:t>(2020)</w:t>
      </w:r>
      <w:r w:rsidR="006D56A0">
        <w:t xml:space="preserve">. </w:t>
      </w:r>
      <w:r w:rsidR="006D56A0" w:rsidRPr="00696B2F">
        <w:t>Near real-time marine mammal monitoring from gliders: Practical challenges, system development, and management implications</w:t>
      </w:r>
      <w:r w:rsidR="006D56A0">
        <w:t xml:space="preserve">. </w:t>
      </w:r>
      <w:r w:rsidR="006D56A0" w:rsidRPr="00614CDD">
        <w:rPr>
          <w:i/>
          <w:iCs/>
        </w:rPr>
        <w:t>The Journal of the Acoustical Society of America</w:t>
      </w:r>
      <w:r w:rsidR="003F0F27">
        <w:t xml:space="preserve"> </w:t>
      </w:r>
      <w:r w:rsidR="006D56A0" w:rsidRPr="00614CDD">
        <w:rPr>
          <w:b/>
          <w:bCs/>
        </w:rPr>
        <w:t>148</w:t>
      </w:r>
      <w:r w:rsidR="00614CDD">
        <w:t>,</w:t>
      </w:r>
      <w:r w:rsidR="006D56A0" w:rsidRPr="00696B2F">
        <w:t xml:space="preserve"> 1215</w:t>
      </w:r>
      <w:r w:rsidR="003F0F27">
        <w:t>,</w:t>
      </w:r>
      <w:r w:rsidR="006D56A0" w:rsidRPr="00696B2F">
        <w:t xml:space="preserve"> </w:t>
      </w:r>
      <w:hyperlink r:id="rId96" w:history="1">
        <w:r w:rsidR="006D56A0" w:rsidRPr="00696B2F">
          <w:t>https://doi.org/10.1121/10.0001811</w:t>
        </w:r>
      </w:hyperlink>
    </w:p>
    <w:p w14:paraId="28125AFC" w14:textId="7A7D9BB6" w:rsidR="006D56A0" w:rsidRDefault="006D56A0" w:rsidP="0005542B">
      <w:pPr>
        <w:pStyle w:val="ARIERRefs"/>
      </w:pPr>
      <w:r w:rsidRPr="005B514B">
        <w:t>Lanyon, J.M. and Janetzki, H. (2016). Mortalities of Southern right whales (</w:t>
      </w:r>
      <w:r w:rsidRPr="00C12072">
        <w:rPr>
          <w:i/>
        </w:rPr>
        <w:t>Eubalaena australis</w:t>
      </w:r>
      <w:r w:rsidRPr="005B514B">
        <w:t>) in a subtropical wintering ground, Southeast Queensland.</w:t>
      </w:r>
      <w:r w:rsidR="000A797A">
        <w:t xml:space="preserve"> </w:t>
      </w:r>
      <w:r w:rsidRPr="00290506">
        <w:rPr>
          <w:i/>
          <w:iCs/>
        </w:rPr>
        <w:t>Aquat</w:t>
      </w:r>
      <w:r w:rsidR="003F0F27" w:rsidRPr="00290506">
        <w:rPr>
          <w:i/>
          <w:iCs/>
        </w:rPr>
        <w:t>ic</w:t>
      </w:r>
      <w:r w:rsidRPr="00290506">
        <w:rPr>
          <w:i/>
          <w:iCs/>
        </w:rPr>
        <w:t xml:space="preserve"> Mamm</w:t>
      </w:r>
      <w:r w:rsidR="003F0F27" w:rsidRPr="00290506">
        <w:rPr>
          <w:i/>
          <w:iCs/>
        </w:rPr>
        <w:t>als</w:t>
      </w:r>
      <w:r w:rsidRPr="005B514B">
        <w:t xml:space="preserve"> 42</w:t>
      </w:r>
      <w:r w:rsidR="00290506">
        <w:t>,</w:t>
      </w:r>
      <w:r w:rsidR="003F0F27">
        <w:t xml:space="preserve"> </w:t>
      </w:r>
      <w:r w:rsidRPr="00290506">
        <w:rPr>
          <w:b/>
          <w:bCs/>
        </w:rPr>
        <w:t>470</w:t>
      </w:r>
      <w:r w:rsidRPr="005B514B">
        <w:t xml:space="preserve">. </w:t>
      </w:r>
      <w:r w:rsidR="003F0F27">
        <w:br/>
      </w:r>
      <w:r w:rsidRPr="005B514B">
        <w:t>doi: 10.1578/AM.42.4.2016.470</w:t>
      </w:r>
    </w:p>
    <w:p w14:paraId="7DA537EC" w14:textId="2C376F42" w:rsidR="006D56A0" w:rsidRDefault="006D56A0" w:rsidP="0005542B">
      <w:pPr>
        <w:pStyle w:val="ARIERRefs"/>
      </w:pPr>
      <w:r w:rsidRPr="0020212C">
        <w:t>Lavery, T.J.</w:t>
      </w:r>
      <w:r>
        <w:t xml:space="preserve">, </w:t>
      </w:r>
      <w:r w:rsidRPr="0020212C">
        <w:t>Roudnew, B.</w:t>
      </w:r>
      <w:r>
        <w:t>,</w:t>
      </w:r>
      <w:r w:rsidRPr="0020212C">
        <w:t xml:space="preserve"> Seymour, J.</w:t>
      </w:r>
      <w:r>
        <w:t>,</w:t>
      </w:r>
      <w:r w:rsidRPr="0020212C">
        <w:t xml:space="preserve">  Mitchell, J.G.</w:t>
      </w:r>
      <w:r w:rsidR="000E3FFE">
        <w:t>,</w:t>
      </w:r>
      <w:r w:rsidRPr="0020212C">
        <w:t xml:space="preserve"> Smetacek, V. </w:t>
      </w:r>
      <w:r>
        <w:t xml:space="preserve"> and </w:t>
      </w:r>
      <w:r w:rsidRPr="0020212C">
        <w:t xml:space="preserve">Nicol, S. </w:t>
      </w:r>
      <w:r>
        <w:t xml:space="preserve">(2014). </w:t>
      </w:r>
      <w:r w:rsidRPr="0020212C">
        <w:t>Whales sustain</w:t>
      </w:r>
      <w:r w:rsidR="000A797A">
        <w:t xml:space="preserve"> </w:t>
      </w:r>
      <w:r w:rsidRPr="0020212C">
        <w:t xml:space="preserve">fisheries: Blue whales stimulate primary production in the Southern Ocean. </w:t>
      </w:r>
      <w:r w:rsidRPr="00290506">
        <w:rPr>
          <w:i/>
          <w:iCs/>
        </w:rPr>
        <w:t>Mar</w:t>
      </w:r>
      <w:r w:rsidR="003F0F27" w:rsidRPr="00290506">
        <w:rPr>
          <w:i/>
          <w:iCs/>
        </w:rPr>
        <w:t>ine</w:t>
      </w:r>
      <w:r w:rsidRPr="00290506">
        <w:rPr>
          <w:i/>
          <w:iCs/>
        </w:rPr>
        <w:t xml:space="preserve"> Mamm</w:t>
      </w:r>
      <w:r w:rsidR="003F0F27" w:rsidRPr="00290506">
        <w:rPr>
          <w:i/>
          <w:iCs/>
        </w:rPr>
        <w:t>al</w:t>
      </w:r>
      <w:r w:rsidR="000A797A" w:rsidRPr="00290506">
        <w:rPr>
          <w:i/>
          <w:iCs/>
        </w:rPr>
        <w:t xml:space="preserve"> </w:t>
      </w:r>
      <w:r w:rsidRPr="00290506">
        <w:rPr>
          <w:i/>
          <w:iCs/>
        </w:rPr>
        <w:t>Sci</w:t>
      </w:r>
      <w:r w:rsidR="003F0F27" w:rsidRPr="00290506">
        <w:rPr>
          <w:i/>
          <w:iCs/>
        </w:rPr>
        <w:t>ence</w:t>
      </w:r>
      <w:r w:rsidRPr="0020212C">
        <w:t xml:space="preserve"> </w:t>
      </w:r>
      <w:r w:rsidRPr="00290506">
        <w:rPr>
          <w:b/>
          <w:bCs/>
        </w:rPr>
        <w:t>30</w:t>
      </w:r>
      <w:r w:rsidRPr="0020212C">
        <w:t>, 888–904</w:t>
      </w:r>
      <w:r>
        <w:t>.</w:t>
      </w:r>
    </w:p>
    <w:p w14:paraId="5173D17D" w14:textId="0C670414" w:rsidR="006D56A0" w:rsidRDefault="006D56A0" w:rsidP="0005542B">
      <w:pPr>
        <w:pStyle w:val="ARIERRefs"/>
      </w:pPr>
      <w:r w:rsidRPr="000A67E7">
        <w:t>Leaper,</w:t>
      </w:r>
      <w:r w:rsidR="000E3FFE">
        <w:t xml:space="preserve"> </w:t>
      </w:r>
      <w:r w:rsidRPr="000A67E7">
        <w:t>R., Cooke, J., Trathan, P., Reid, K., Rowntree, V</w:t>
      </w:r>
      <w:r w:rsidR="00834533">
        <w:t>.</w:t>
      </w:r>
      <w:r w:rsidRPr="000A67E7">
        <w:t xml:space="preserve"> and Payne, R. (2006). Global c</w:t>
      </w:r>
      <w:r w:rsidR="002D7AB7">
        <w:t>l</w:t>
      </w:r>
      <w:r w:rsidRPr="000A67E7">
        <w:t>imate drives sout</w:t>
      </w:r>
      <w:r w:rsidR="00834533">
        <w:t>he</w:t>
      </w:r>
      <w:r w:rsidRPr="000A67E7">
        <w:t>rn right whale (</w:t>
      </w:r>
      <w:r w:rsidRPr="00834533">
        <w:rPr>
          <w:i/>
          <w:iCs/>
        </w:rPr>
        <w:t xml:space="preserve">Eubalaena </w:t>
      </w:r>
      <w:r w:rsidR="00834533" w:rsidRPr="00834533">
        <w:rPr>
          <w:i/>
          <w:iCs/>
        </w:rPr>
        <w:t>a</w:t>
      </w:r>
      <w:r w:rsidRPr="00834533">
        <w:rPr>
          <w:i/>
          <w:iCs/>
        </w:rPr>
        <w:t>ustralis</w:t>
      </w:r>
      <w:r w:rsidRPr="000A67E7">
        <w:t xml:space="preserve">) population dynamics. </w:t>
      </w:r>
      <w:r w:rsidRPr="00290506">
        <w:rPr>
          <w:i/>
          <w:iCs/>
        </w:rPr>
        <w:t>Biology Letters</w:t>
      </w:r>
      <w:r w:rsidRPr="000A67E7">
        <w:t xml:space="preserve"> </w:t>
      </w:r>
      <w:r w:rsidRPr="00290506">
        <w:rPr>
          <w:b/>
          <w:bCs/>
        </w:rPr>
        <w:t>2</w:t>
      </w:r>
      <w:r w:rsidR="00290506">
        <w:t>,</w:t>
      </w:r>
      <w:r w:rsidRPr="000A67E7">
        <w:t xml:space="preserve"> 289</w:t>
      </w:r>
      <w:r w:rsidR="00834533">
        <w:t>–</w:t>
      </w:r>
      <w:r w:rsidRPr="000A67E7">
        <w:t xml:space="preserve">292. </w:t>
      </w:r>
      <w:hyperlink r:id="rId97" w:history="1">
        <w:r w:rsidR="00E8712D" w:rsidRPr="006E0749">
          <w:rPr>
            <w:rStyle w:val="Hyperlink"/>
          </w:rPr>
          <w:t>https://doi/10.1098/rsbl.2005.0431</w:t>
        </w:r>
      </w:hyperlink>
    </w:p>
    <w:p w14:paraId="47FD9E56" w14:textId="237E3F32" w:rsidR="00E8712D" w:rsidRPr="00580B75" w:rsidRDefault="00E8712D" w:rsidP="00580B75">
      <w:pPr>
        <w:pStyle w:val="ARIERRefs"/>
        <w:rPr>
          <w:rFonts w:ascii="MinionPro-Regular" w:hAnsi="MinionPro-Regular" w:cs="MinionPro-Regular"/>
          <w:sz w:val="15"/>
          <w:szCs w:val="15"/>
          <w:lang w:eastAsia="en-AU"/>
        </w:rPr>
      </w:pPr>
      <w:r>
        <w:t>Lysiak</w:t>
      </w:r>
      <w:r w:rsidRPr="000A67E7">
        <w:t>,</w:t>
      </w:r>
      <w:r w:rsidR="009810F0">
        <w:t xml:space="preserve"> </w:t>
      </w:r>
      <w:r>
        <w:t>N</w:t>
      </w:r>
      <w:r w:rsidRPr="000A67E7">
        <w:t>.</w:t>
      </w:r>
      <w:r>
        <w:t>S</w:t>
      </w:r>
      <w:r w:rsidR="00CC36F5">
        <w:t>.J.</w:t>
      </w:r>
      <w:r w:rsidRPr="000A67E7">
        <w:t xml:space="preserve">, </w:t>
      </w:r>
      <w:r w:rsidR="00D215F6">
        <w:t>Trumble</w:t>
      </w:r>
      <w:r w:rsidRPr="000A67E7">
        <w:t xml:space="preserve">, </w:t>
      </w:r>
      <w:r w:rsidR="00D215F6">
        <w:t>S.</w:t>
      </w:r>
      <w:r w:rsidRPr="000A67E7">
        <w:t>J</w:t>
      </w:r>
      <w:r w:rsidR="00CC36F5">
        <w:t>.</w:t>
      </w:r>
      <w:r w:rsidR="00D215F6">
        <w:t>, Knowlton, A.R. and Moore, M.J.</w:t>
      </w:r>
      <w:r w:rsidRPr="000A67E7">
        <w:t xml:space="preserve"> (20</w:t>
      </w:r>
      <w:r w:rsidR="00D215F6">
        <w:t>18</w:t>
      </w:r>
      <w:r w:rsidRPr="000A67E7">
        <w:t xml:space="preserve">). </w:t>
      </w:r>
      <w:r w:rsidR="0088115A">
        <w:t>Characterizing the duration and severity of fishing gear entanglement on a North Atlantic right whale (</w:t>
      </w:r>
      <w:r w:rsidR="0088115A" w:rsidRPr="00AF1422">
        <w:rPr>
          <w:i/>
        </w:rPr>
        <w:t>Eubalaena glacialis</w:t>
      </w:r>
      <w:r w:rsidR="0088115A">
        <w:t>)</w:t>
      </w:r>
      <w:r w:rsidR="00FC6DE5">
        <w:t xml:space="preserve"> using stable isotopes, steroid and thyroid hormones in baleen</w:t>
      </w:r>
      <w:r w:rsidRPr="000A67E7">
        <w:t xml:space="preserve">. </w:t>
      </w:r>
      <w:r w:rsidR="00FC6DE5" w:rsidRPr="00290506">
        <w:rPr>
          <w:i/>
          <w:iCs/>
        </w:rPr>
        <w:t>Fronteirs of Marine Science</w:t>
      </w:r>
      <w:r w:rsidRPr="000A67E7">
        <w:t xml:space="preserve"> </w:t>
      </w:r>
      <w:r w:rsidR="00FC6DE5" w:rsidRPr="00290506">
        <w:rPr>
          <w:b/>
          <w:bCs/>
        </w:rPr>
        <w:t>5</w:t>
      </w:r>
      <w:r w:rsidR="00290506">
        <w:t>,</w:t>
      </w:r>
      <w:r w:rsidR="00FC6DE5">
        <w:t>168</w:t>
      </w:r>
      <w:r w:rsidRPr="000A67E7">
        <w:t>.</w:t>
      </w:r>
      <w:r w:rsidR="00580B75">
        <w:rPr>
          <w:rFonts w:ascii="MinionPro-Regular" w:hAnsi="MinionPro-Regular" w:cs="MinionPro-Regular"/>
          <w:sz w:val="15"/>
          <w:szCs w:val="15"/>
          <w:lang w:eastAsia="en-AU"/>
        </w:rPr>
        <w:t xml:space="preserve"> </w:t>
      </w:r>
      <w:r w:rsidRPr="00E8712D">
        <w:t>doi: 10.3389/fmars.</w:t>
      </w:r>
      <w:r w:rsidR="00580B75">
        <w:t>2018.00168</w:t>
      </w:r>
    </w:p>
    <w:p w14:paraId="3F90EE89" w14:textId="35722EC9" w:rsidR="006D56A0" w:rsidRPr="0009092F" w:rsidRDefault="006D56A0" w:rsidP="0005542B">
      <w:pPr>
        <w:pStyle w:val="ARIERRefs"/>
      </w:pPr>
      <w:r w:rsidRPr="0009092F">
        <w:t>Mackay</w:t>
      </w:r>
      <w:r w:rsidR="00834533">
        <w:t>,</w:t>
      </w:r>
      <w:r w:rsidRPr="0009092F">
        <w:t> A</w:t>
      </w:r>
      <w:r w:rsidR="00834533">
        <w:t>.</w:t>
      </w:r>
      <w:r w:rsidRPr="0009092F">
        <w:t>I</w:t>
      </w:r>
      <w:r w:rsidR="00834533">
        <w:t>.</w:t>
      </w:r>
      <w:r w:rsidRPr="0009092F">
        <w:t>, Bailleu</w:t>
      </w:r>
      <w:r w:rsidR="00834533">
        <w:t>,</w:t>
      </w:r>
      <w:r w:rsidR="00AF1422">
        <w:t xml:space="preserve"> </w:t>
      </w:r>
      <w:r w:rsidRPr="0009092F">
        <w:t>l</w:t>
      </w:r>
      <w:r w:rsidR="00834533">
        <w:t>.</w:t>
      </w:r>
      <w:r w:rsidRPr="0009092F">
        <w:t>F</w:t>
      </w:r>
      <w:r w:rsidR="00834533">
        <w:t>.</w:t>
      </w:r>
      <w:r w:rsidRPr="0009092F">
        <w:t>, Carroll</w:t>
      </w:r>
      <w:r w:rsidR="00834533">
        <w:t>,</w:t>
      </w:r>
      <w:r w:rsidRPr="0009092F">
        <w:t> E</w:t>
      </w:r>
      <w:r w:rsidR="00834533">
        <w:t>.</w:t>
      </w:r>
      <w:r w:rsidRPr="0009092F">
        <w:t>L</w:t>
      </w:r>
      <w:r w:rsidR="00834533">
        <w:t>.</w:t>
      </w:r>
      <w:r w:rsidRPr="0009092F">
        <w:t>, Andrews-Goff</w:t>
      </w:r>
      <w:r w:rsidR="00834533">
        <w:t>,</w:t>
      </w:r>
      <w:r w:rsidRPr="0009092F">
        <w:t> V</w:t>
      </w:r>
      <w:r w:rsidR="00834533">
        <w:t>.</w:t>
      </w:r>
      <w:r w:rsidRPr="0009092F">
        <w:t>, Baker</w:t>
      </w:r>
      <w:r w:rsidR="00834533">
        <w:t>,</w:t>
      </w:r>
      <w:r w:rsidRPr="0009092F">
        <w:t> C</w:t>
      </w:r>
      <w:r w:rsidR="00834533">
        <w:t>.</w:t>
      </w:r>
      <w:r w:rsidRPr="0009092F">
        <w:t>S</w:t>
      </w:r>
      <w:r w:rsidR="00834533">
        <w:t xml:space="preserve">. </w:t>
      </w:r>
      <w:r w:rsidR="0032714E">
        <w:t>and others</w:t>
      </w:r>
      <w:r w:rsidRPr="0009092F">
        <w:t xml:space="preserve"> (2020)</w:t>
      </w:r>
      <w:r>
        <w:t>.</w:t>
      </w:r>
      <w:r w:rsidRPr="0009092F">
        <w:t> Correction: Satellite derived offshore migratory movements of southern right whales (</w:t>
      </w:r>
      <w:r w:rsidRPr="00AF1422">
        <w:rPr>
          <w:i/>
        </w:rPr>
        <w:t>Eubalaena australis</w:t>
      </w:r>
      <w:r w:rsidRPr="0009092F">
        <w:t xml:space="preserve">) from Australian and New Zealand wintering grounds. </w:t>
      </w:r>
      <w:r w:rsidRPr="00290506">
        <w:rPr>
          <w:i/>
          <w:iCs/>
        </w:rPr>
        <w:t>PLOS ONE</w:t>
      </w:r>
      <w:r w:rsidRPr="0009092F">
        <w:t xml:space="preserve"> </w:t>
      </w:r>
      <w:r w:rsidRPr="005D6847">
        <w:rPr>
          <w:b/>
          <w:bCs/>
        </w:rPr>
        <w:t>15</w:t>
      </w:r>
      <w:r w:rsidR="005D6847">
        <w:t xml:space="preserve"> </w:t>
      </w:r>
      <w:r w:rsidRPr="0009092F">
        <w:t>(6)</w:t>
      </w:r>
      <w:r w:rsidR="00DF6D35">
        <w:t>,</w:t>
      </w:r>
      <w:r w:rsidRPr="0009092F">
        <w:t xml:space="preserve"> e0235186.</w:t>
      </w:r>
      <w:r w:rsidR="008048A4">
        <w:t xml:space="preserve"> </w:t>
      </w:r>
      <w:hyperlink r:id="rId98" w:history="1">
        <w:r w:rsidRPr="00AA27F3">
          <w:rPr>
            <w:rStyle w:val="Hyperlink"/>
          </w:rPr>
          <w:t>https://doi.org/10.1371/journal.pone.0235186</w:t>
        </w:r>
      </w:hyperlink>
      <w:r w:rsidR="008048A4" w:rsidRPr="00AA27F3">
        <w:rPr>
          <w:rStyle w:val="Hyperlink"/>
        </w:rPr>
        <w:t>.</w:t>
      </w:r>
    </w:p>
    <w:p w14:paraId="6772D317" w14:textId="49EDCDF2" w:rsidR="006D56A0" w:rsidRDefault="006D56A0" w:rsidP="0005542B">
      <w:pPr>
        <w:pStyle w:val="ARIERRefs"/>
      </w:pPr>
      <w:r w:rsidRPr="000F087F">
        <w:t>Marón</w:t>
      </w:r>
      <w:r w:rsidR="00834533">
        <w:t>,</w:t>
      </w:r>
      <w:r w:rsidRPr="000F087F">
        <w:t xml:space="preserve"> C</w:t>
      </w:r>
      <w:r w:rsidR="00834533">
        <w:t>.</w:t>
      </w:r>
      <w:r w:rsidRPr="000F087F">
        <w:t>F</w:t>
      </w:r>
      <w:r w:rsidR="00834533">
        <w:t>.</w:t>
      </w:r>
      <w:r w:rsidRPr="000F087F">
        <w:t>, Budge</w:t>
      </w:r>
      <w:r w:rsidR="00834533">
        <w:t>,</w:t>
      </w:r>
      <w:r w:rsidRPr="000F087F">
        <w:t xml:space="preserve"> S</w:t>
      </w:r>
      <w:r w:rsidR="00834533">
        <w:t>.</w:t>
      </w:r>
      <w:r w:rsidRPr="000F087F">
        <w:t>M</w:t>
      </w:r>
      <w:r w:rsidR="00834533">
        <w:t>.</w:t>
      </w:r>
      <w:r w:rsidRPr="000F087F">
        <w:t>, Ward</w:t>
      </w:r>
      <w:r w:rsidR="00834533">
        <w:t>,</w:t>
      </w:r>
      <w:r w:rsidRPr="000F087F">
        <w:t xml:space="preserve"> R</w:t>
      </w:r>
      <w:r w:rsidR="00834533">
        <w:t>.</w:t>
      </w:r>
      <w:r w:rsidRPr="000F087F">
        <w:t>E</w:t>
      </w:r>
      <w:r w:rsidR="00834533">
        <w:t>.</w:t>
      </w:r>
      <w:r w:rsidRPr="000F087F">
        <w:t>, Valenzuela</w:t>
      </w:r>
      <w:r w:rsidR="00834533">
        <w:t>,</w:t>
      </w:r>
      <w:r w:rsidRPr="000F087F">
        <w:t xml:space="preserve"> L</w:t>
      </w:r>
      <w:r w:rsidR="00834533">
        <w:t>.</w:t>
      </w:r>
      <w:r w:rsidRPr="000F087F">
        <w:t>O</w:t>
      </w:r>
      <w:r w:rsidR="00834533">
        <w:t>.</w:t>
      </w:r>
      <w:r w:rsidRPr="000F087F">
        <w:t xml:space="preserve"> and others (2020)</w:t>
      </w:r>
      <w:r>
        <w:t>.</w:t>
      </w:r>
      <w:r w:rsidRPr="000F087F">
        <w:t xml:space="preserve"> Fatty acids and stable isotopes (</w:t>
      </w:r>
      <w:r w:rsidR="00834533" w:rsidRPr="000F087F">
        <w:t>δ13C, δ15N</w:t>
      </w:r>
      <w:r w:rsidRPr="000F087F">
        <w:t>) in southern right whale </w:t>
      </w:r>
      <w:r w:rsidRPr="00834533">
        <w:rPr>
          <w:i/>
          <w:iCs/>
        </w:rPr>
        <w:t>Eubalaena australis</w:t>
      </w:r>
      <w:r w:rsidRPr="000F087F">
        <w:t xml:space="preserve"> calves in relation to age and mortality at Península Valdés, Argentina. </w:t>
      </w:r>
      <w:r w:rsidRPr="005D6847">
        <w:rPr>
          <w:i/>
          <w:iCs/>
        </w:rPr>
        <w:t>Mar</w:t>
      </w:r>
      <w:r w:rsidR="008048A4" w:rsidRPr="005D6847">
        <w:rPr>
          <w:i/>
          <w:iCs/>
        </w:rPr>
        <w:t>ine</w:t>
      </w:r>
      <w:r w:rsidRPr="005D6847">
        <w:rPr>
          <w:i/>
          <w:iCs/>
        </w:rPr>
        <w:t xml:space="preserve"> Ecol</w:t>
      </w:r>
      <w:r w:rsidR="008048A4" w:rsidRPr="005D6847">
        <w:rPr>
          <w:i/>
          <w:iCs/>
        </w:rPr>
        <w:t>ogy</w:t>
      </w:r>
      <w:r w:rsidRPr="005D6847">
        <w:rPr>
          <w:i/>
          <w:iCs/>
        </w:rPr>
        <w:t xml:space="preserve"> Prog</w:t>
      </w:r>
      <w:r w:rsidR="008048A4" w:rsidRPr="005D6847">
        <w:rPr>
          <w:i/>
          <w:iCs/>
        </w:rPr>
        <w:t>ress</w:t>
      </w:r>
      <w:r w:rsidRPr="005D6847">
        <w:rPr>
          <w:i/>
          <w:iCs/>
        </w:rPr>
        <w:t xml:space="preserve"> Ser</w:t>
      </w:r>
      <w:r w:rsidR="008048A4" w:rsidRPr="005D6847">
        <w:rPr>
          <w:i/>
          <w:iCs/>
        </w:rPr>
        <w:t>ies</w:t>
      </w:r>
      <w:r w:rsidRPr="000F087F">
        <w:t xml:space="preserve"> </w:t>
      </w:r>
      <w:r w:rsidRPr="005D6847">
        <w:rPr>
          <w:b/>
          <w:bCs/>
        </w:rPr>
        <w:t>646</w:t>
      </w:r>
      <w:r w:rsidR="005D6847">
        <w:t>,</w:t>
      </w:r>
      <w:r w:rsidR="008048A4">
        <w:t xml:space="preserve"> </w:t>
      </w:r>
      <w:r w:rsidRPr="000F087F">
        <w:t>189</w:t>
      </w:r>
      <w:r w:rsidR="008048A4">
        <w:t>–</w:t>
      </w:r>
      <w:r w:rsidRPr="000F087F">
        <w:t>200.</w:t>
      </w:r>
      <w:r w:rsidR="008048A4">
        <w:t xml:space="preserve"> </w:t>
      </w:r>
      <w:hyperlink r:id="rId99" w:history="1">
        <w:r w:rsidRPr="00AA27F3">
          <w:rPr>
            <w:rStyle w:val="Hyperlink"/>
          </w:rPr>
          <w:t>https://doi.org/10.3354/meps13387</w:t>
        </w:r>
      </w:hyperlink>
      <w:r w:rsidR="008048A4" w:rsidRPr="00AA27F3">
        <w:rPr>
          <w:rStyle w:val="Hyperlink"/>
        </w:rPr>
        <w:t>.</w:t>
      </w:r>
    </w:p>
    <w:p w14:paraId="04563509" w14:textId="2CE06976" w:rsidR="0035614D" w:rsidRDefault="0035614D" w:rsidP="00BD1CC1">
      <w:pPr>
        <w:pStyle w:val="ARIERRefs"/>
      </w:pPr>
      <w:r w:rsidRPr="0035614D">
        <w:t>Madsen, P.T., Wahlberg, M., Tougaard, J., Lucke, K. and Tyack, P.L.</w:t>
      </w:r>
      <w:r w:rsidR="00052120">
        <w:t xml:space="preserve"> </w:t>
      </w:r>
      <w:r>
        <w:t>(</w:t>
      </w:r>
      <w:r w:rsidRPr="0035614D">
        <w:t>2006). Wind turbine underwater noise and marine mammals:</w:t>
      </w:r>
      <w:r w:rsidR="00067EA1">
        <w:t xml:space="preserve"> </w:t>
      </w:r>
      <w:r w:rsidRPr="0035614D">
        <w:t>Implications of current knowledge and data needs</w:t>
      </w:r>
      <w:r w:rsidR="00CE4261">
        <w:t>.</w:t>
      </w:r>
      <w:r w:rsidRPr="0035614D">
        <w:t xml:space="preserve"> </w:t>
      </w:r>
      <w:r w:rsidRPr="005D6847">
        <w:rPr>
          <w:i/>
          <w:iCs/>
        </w:rPr>
        <w:t>Mar</w:t>
      </w:r>
      <w:r w:rsidR="00BD1CC1" w:rsidRPr="005D6847">
        <w:rPr>
          <w:i/>
          <w:iCs/>
        </w:rPr>
        <w:t>ine</w:t>
      </w:r>
      <w:r w:rsidRPr="005D6847">
        <w:rPr>
          <w:i/>
          <w:iCs/>
        </w:rPr>
        <w:t xml:space="preserve"> Ecol</w:t>
      </w:r>
      <w:r w:rsidR="00BD1CC1" w:rsidRPr="005D6847">
        <w:rPr>
          <w:i/>
          <w:iCs/>
        </w:rPr>
        <w:t>ogy</w:t>
      </w:r>
      <w:r w:rsidRPr="005D6847">
        <w:rPr>
          <w:i/>
          <w:iCs/>
        </w:rPr>
        <w:t xml:space="preserve"> Prog</w:t>
      </w:r>
      <w:r w:rsidR="00BD1CC1" w:rsidRPr="005D6847">
        <w:rPr>
          <w:i/>
          <w:iCs/>
        </w:rPr>
        <w:t>ress</w:t>
      </w:r>
      <w:r w:rsidRPr="005D6847">
        <w:rPr>
          <w:i/>
          <w:iCs/>
        </w:rPr>
        <w:t xml:space="preserve"> Ser</w:t>
      </w:r>
      <w:r w:rsidR="00BD1CC1" w:rsidRPr="005D6847">
        <w:rPr>
          <w:i/>
          <w:iCs/>
        </w:rPr>
        <w:t>ies</w:t>
      </w:r>
      <w:r w:rsidR="005D6847">
        <w:t xml:space="preserve"> </w:t>
      </w:r>
      <w:r w:rsidRPr="005D6847">
        <w:rPr>
          <w:b/>
          <w:bCs/>
        </w:rPr>
        <w:t>309</w:t>
      </w:r>
      <w:r w:rsidR="005D6847">
        <w:t xml:space="preserve">, </w:t>
      </w:r>
      <w:r w:rsidRPr="0035614D">
        <w:t>279–295.</w:t>
      </w:r>
    </w:p>
    <w:p w14:paraId="4841EACF" w14:textId="39D9F5F3" w:rsidR="006D56A0" w:rsidRDefault="006D56A0" w:rsidP="0005542B">
      <w:pPr>
        <w:pStyle w:val="ARIERRefs"/>
      </w:pPr>
      <w:r w:rsidRPr="00201EF0">
        <w:t>Marotte E</w:t>
      </w:r>
      <w:r w:rsidR="00F00641">
        <w:t>.</w:t>
      </w:r>
      <w:r w:rsidRPr="00201EF0">
        <w:t>, Wright A</w:t>
      </w:r>
      <w:r w:rsidR="00F00641">
        <w:t>.</w:t>
      </w:r>
      <w:r w:rsidRPr="00201EF0">
        <w:t>J</w:t>
      </w:r>
      <w:r w:rsidR="00F00641">
        <w:t>.</w:t>
      </w:r>
      <w:r w:rsidRPr="00201EF0">
        <w:t>, Breeze H</w:t>
      </w:r>
      <w:r w:rsidR="00F00641">
        <w:t>.</w:t>
      </w:r>
      <w:r w:rsidRPr="00201EF0">
        <w:t>, Wingfield J</w:t>
      </w:r>
      <w:r w:rsidR="00F00641">
        <w:t>.</w:t>
      </w:r>
      <w:r w:rsidRPr="00201EF0">
        <w:t>, Matthews L</w:t>
      </w:r>
      <w:r w:rsidR="00F00641">
        <w:t>.</w:t>
      </w:r>
      <w:r w:rsidRPr="00201EF0">
        <w:t>P</w:t>
      </w:r>
      <w:r w:rsidR="00F00641">
        <w:t>.</w:t>
      </w:r>
      <w:r w:rsidRPr="00201EF0">
        <w:t xml:space="preserve"> </w:t>
      </w:r>
      <w:r w:rsidR="00F00641">
        <w:t>and others</w:t>
      </w:r>
      <w:r>
        <w:t xml:space="preserve"> (2022).</w:t>
      </w:r>
      <w:r w:rsidRPr="00201EF0">
        <w:t xml:space="preserve"> Recommended metrics for quantifying underwater noise impacts on North Atlantic right whales. </w:t>
      </w:r>
      <w:r w:rsidRPr="005D6847">
        <w:rPr>
          <w:i/>
          <w:iCs/>
        </w:rPr>
        <w:t>Mar</w:t>
      </w:r>
      <w:r w:rsidR="008048A4" w:rsidRPr="005D6847">
        <w:rPr>
          <w:i/>
          <w:iCs/>
        </w:rPr>
        <w:t>ine</w:t>
      </w:r>
      <w:r w:rsidRPr="005D6847">
        <w:rPr>
          <w:i/>
          <w:iCs/>
        </w:rPr>
        <w:t xml:space="preserve"> Pollut</w:t>
      </w:r>
      <w:r w:rsidR="008048A4" w:rsidRPr="005D6847">
        <w:rPr>
          <w:i/>
          <w:iCs/>
        </w:rPr>
        <w:t>ion</w:t>
      </w:r>
      <w:r w:rsidRPr="005D6847">
        <w:rPr>
          <w:i/>
          <w:iCs/>
        </w:rPr>
        <w:t xml:space="preserve"> Bull</w:t>
      </w:r>
      <w:r w:rsidR="008048A4" w:rsidRPr="005D6847">
        <w:rPr>
          <w:i/>
          <w:iCs/>
        </w:rPr>
        <w:t>etin</w:t>
      </w:r>
      <w:r w:rsidR="00834533">
        <w:t xml:space="preserve"> </w:t>
      </w:r>
      <w:r w:rsidR="00834533" w:rsidRPr="005D6847">
        <w:rPr>
          <w:b/>
          <w:bCs/>
        </w:rPr>
        <w:t>175</w:t>
      </w:r>
      <w:r w:rsidR="008048A4">
        <w:t>,</w:t>
      </w:r>
      <w:r>
        <w:t xml:space="preserve"> </w:t>
      </w:r>
      <w:r w:rsidRPr="00201EF0">
        <w:t xml:space="preserve">doi: 10.1016/j.marpolbul.2022.113361. </w:t>
      </w:r>
    </w:p>
    <w:p w14:paraId="5A5D3F33" w14:textId="77209A26" w:rsidR="00AA27F3" w:rsidRDefault="00AA27F3" w:rsidP="0005542B">
      <w:pPr>
        <w:pStyle w:val="ARIERRefs"/>
      </w:pPr>
      <w:r w:rsidRPr="00AA27F3">
        <w:t>Mate, B.R., Best, P.B., Lagerquist, B.A. and Winsor, M.H. (2011)</w:t>
      </w:r>
      <w:r w:rsidR="00CE4261">
        <w:t>.</w:t>
      </w:r>
      <w:r w:rsidRPr="00AA27F3">
        <w:t xml:space="preserve"> Coastal, offshore, and migratory movements of South African right whales revealed by satellite telemetry. </w:t>
      </w:r>
      <w:r w:rsidRPr="005D6847">
        <w:rPr>
          <w:i/>
          <w:iCs/>
        </w:rPr>
        <w:t>Marine Mammal Science</w:t>
      </w:r>
      <w:r w:rsidRPr="00AA27F3">
        <w:t xml:space="preserve">, </w:t>
      </w:r>
      <w:r w:rsidRPr="005D6847">
        <w:rPr>
          <w:b/>
          <w:bCs/>
        </w:rPr>
        <w:t>27</w:t>
      </w:r>
      <w:r w:rsidR="005D6847">
        <w:t>,</w:t>
      </w:r>
      <w:r w:rsidRPr="00AA27F3">
        <w:t xml:space="preserve"> 455-476. </w:t>
      </w:r>
      <w:hyperlink r:id="rId100" w:history="1">
        <w:r w:rsidRPr="00AA27F3">
          <w:rPr>
            <w:rStyle w:val="Hyperlink"/>
          </w:rPr>
          <w:t>https://doi.org/10.1111/j.1748-7692.2010.00412.x</w:t>
        </w:r>
      </w:hyperlink>
    </w:p>
    <w:p w14:paraId="78982E6E" w14:textId="22D26013" w:rsidR="006D56A0" w:rsidRDefault="006D56A0" w:rsidP="0005542B">
      <w:pPr>
        <w:pStyle w:val="ARIERRefs"/>
      </w:pPr>
      <w:r>
        <w:t>McCauley</w:t>
      </w:r>
      <w:r w:rsidR="00F00641">
        <w:t>,</w:t>
      </w:r>
      <w:r>
        <w:t xml:space="preserve"> R</w:t>
      </w:r>
      <w:r w:rsidR="00F00641">
        <w:t>.</w:t>
      </w:r>
      <w:r>
        <w:t>D</w:t>
      </w:r>
      <w:r w:rsidR="00F00641">
        <w:t>.</w:t>
      </w:r>
      <w:r>
        <w:t>, Day</w:t>
      </w:r>
      <w:r w:rsidR="00F00641">
        <w:t>,</w:t>
      </w:r>
      <w:r>
        <w:t xml:space="preserve"> R</w:t>
      </w:r>
      <w:r w:rsidR="00F00641">
        <w:t>.</w:t>
      </w:r>
      <w:r>
        <w:t>D</w:t>
      </w:r>
      <w:r w:rsidR="00F00641">
        <w:t>.</w:t>
      </w:r>
      <w:r>
        <w:t>, Swadling</w:t>
      </w:r>
      <w:r w:rsidR="00F00641">
        <w:t>,</w:t>
      </w:r>
      <w:r>
        <w:t xml:space="preserve"> K</w:t>
      </w:r>
      <w:r w:rsidR="00F00641">
        <w:t>.</w:t>
      </w:r>
      <w:r>
        <w:t>M</w:t>
      </w:r>
      <w:r w:rsidR="00F00641">
        <w:t>.</w:t>
      </w:r>
      <w:r>
        <w:t>, Fitzgibbon</w:t>
      </w:r>
      <w:r w:rsidR="00F00641">
        <w:t>,</w:t>
      </w:r>
      <w:r>
        <w:t xml:space="preserve"> Q</w:t>
      </w:r>
      <w:r w:rsidR="00F00641">
        <w:t>.</w:t>
      </w:r>
      <w:r>
        <w:t>P</w:t>
      </w:r>
      <w:r w:rsidR="00F00641">
        <w:t>.</w:t>
      </w:r>
      <w:r>
        <w:t>, Watson</w:t>
      </w:r>
      <w:r w:rsidR="00F00641">
        <w:t>,</w:t>
      </w:r>
      <w:r>
        <w:t xml:space="preserve"> R</w:t>
      </w:r>
      <w:r w:rsidR="00F00641">
        <w:t>.</w:t>
      </w:r>
      <w:r>
        <w:t>A</w:t>
      </w:r>
      <w:r w:rsidR="00F00641">
        <w:t>.</w:t>
      </w:r>
      <w:r>
        <w:t xml:space="preserve"> </w:t>
      </w:r>
      <w:r w:rsidR="00F00641">
        <w:t>and</w:t>
      </w:r>
      <w:r>
        <w:t xml:space="preserve"> Semmens</w:t>
      </w:r>
      <w:r w:rsidR="00F00641">
        <w:t>,</w:t>
      </w:r>
      <w:r>
        <w:t xml:space="preserve"> J</w:t>
      </w:r>
      <w:r w:rsidR="00F00641">
        <w:t>.</w:t>
      </w:r>
      <w:r>
        <w:t>M</w:t>
      </w:r>
      <w:r w:rsidR="00F00641">
        <w:t>.</w:t>
      </w:r>
      <w:r>
        <w:t xml:space="preserve"> (2017)</w:t>
      </w:r>
      <w:r w:rsidR="009F2487">
        <w:t>.</w:t>
      </w:r>
      <w:r>
        <w:t xml:space="preserve"> Widely </w:t>
      </w:r>
      <w:r w:rsidR="009F2487">
        <w:t>used marine seismic survey air gun operations negatively impact zooplankton</w:t>
      </w:r>
      <w:r>
        <w:t xml:space="preserve">. </w:t>
      </w:r>
      <w:r w:rsidRPr="005D6847">
        <w:rPr>
          <w:i/>
          <w:iCs/>
        </w:rPr>
        <w:t>Nature Ecology &amp; Evolution</w:t>
      </w:r>
      <w:r>
        <w:t xml:space="preserve"> </w:t>
      </w:r>
      <w:r w:rsidRPr="005D6847">
        <w:rPr>
          <w:b/>
          <w:bCs/>
        </w:rPr>
        <w:t>1</w:t>
      </w:r>
      <w:r>
        <w:t xml:space="preserve"> </w:t>
      </w:r>
      <w:r w:rsidR="005D6847">
        <w:t>(</w:t>
      </w:r>
      <w:r>
        <w:t>7</w:t>
      </w:r>
      <w:r w:rsidR="005D6847">
        <w:t>)</w:t>
      </w:r>
      <w:r w:rsidR="00CB1D99">
        <w:t>,</w:t>
      </w:r>
      <w:r>
        <w:t xml:space="preserve"> 0195. doi: https://doi.org/10.1038/s41559-017-0195.</w:t>
      </w:r>
    </w:p>
    <w:p w14:paraId="31302098" w14:textId="7BBC75F7" w:rsidR="006D56A0" w:rsidRDefault="006D56A0" w:rsidP="0005542B">
      <w:pPr>
        <w:pStyle w:val="ARIERRefs"/>
      </w:pPr>
      <w:r w:rsidRPr="00BF161B">
        <w:t>Meyer-Gutbrod, E.L. and Greene, C.H. (2018). Uncertain recovery of the North</w:t>
      </w:r>
      <w:r>
        <w:t xml:space="preserve"> </w:t>
      </w:r>
      <w:r w:rsidRPr="00BF161B">
        <w:t xml:space="preserve">Atlantic right whale in a changing ocean. </w:t>
      </w:r>
      <w:r w:rsidRPr="005D6847">
        <w:rPr>
          <w:i/>
          <w:iCs/>
        </w:rPr>
        <w:t>Glob</w:t>
      </w:r>
      <w:r w:rsidR="008048A4" w:rsidRPr="005D6847">
        <w:rPr>
          <w:i/>
          <w:iCs/>
        </w:rPr>
        <w:t>al</w:t>
      </w:r>
      <w:r w:rsidRPr="005D6847">
        <w:rPr>
          <w:i/>
          <w:iCs/>
        </w:rPr>
        <w:t xml:space="preserve"> Change Biol</w:t>
      </w:r>
      <w:r w:rsidR="008048A4" w:rsidRPr="005D6847">
        <w:rPr>
          <w:i/>
          <w:iCs/>
        </w:rPr>
        <w:t>ogy</w:t>
      </w:r>
      <w:r w:rsidRPr="00BF161B">
        <w:t xml:space="preserve"> </w:t>
      </w:r>
      <w:r w:rsidRPr="005D6847">
        <w:rPr>
          <w:b/>
          <w:bCs/>
        </w:rPr>
        <w:t>24</w:t>
      </w:r>
      <w:r w:rsidR="005D6847">
        <w:t>,</w:t>
      </w:r>
      <w:r w:rsidRPr="00BF161B">
        <w:t xml:space="preserve"> 455–464.</w:t>
      </w:r>
      <w:r>
        <w:t xml:space="preserve"> </w:t>
      </w:r>
      <w:r w:rsidRPr="00BF161B">
        <w:t>doi: 10.1111/gcb.13929</w:t>
      </w:r>
      <w:r w:rsidR="00A959E4">
        <w:t>.</w:t>
      </w:r>
    </w:p>
    <w:p w14:paraId="45BA6BDC" w14:textId="7A7E4323" w:rsidR="006D56A0" w:rsidRDefault="006D56A0" w:rsidP="0005542B">
      <w:pPr>
        <w:pStyle w:val="ARIERRefs"/>
      </w:pPr>
      <w:r w:rsidRPr="00F637BC">
        <w:t>Meyer-Gutbrod</w:t>
      </w:r>
      <w:r w:rsidR="00F00641">
        <w:t>,</w:t>
      </w:r>
      <w:r w:rsidRPr="00F637BC">
        <w:t xml:space="preserve"> E</w:t>
      </w:r>
      <w:r w:rsidR="006718C8">
        <w:t>.</w:t>
      </w:r>
      <w:r w:rsidRPr="00F637BC">
        <w:t>L</w:t>
      </w:r>
      <w:r w:rsidR="006718C8">
        <w:t>.</w:t>
      </w:r>
      <w:r w:rsidRPr="00F637BC">
        <w:t>, Greene</w:t>
      </w:r>
      <w:r w:rsidR="00F00641">
        <w:t>,</w:t>
      </w:r>
      <w:r w:rsidRPr="00F637BC">
        <w:t xml:space="preserve"> C</w:t>
      </w:r>
      <w:r w:rsidR="006718C8">
        <w:t>.</w:t>
      </w:r>
      <w:r w:rsidRPr="00F637BC">
        <w:t>H</w:t>
      </w:r>
      <w:r w:rsidR="006718C8">
        <w:t>.</w:t>
      </w:r>
      <w:r w:rsidRPr="00F637BC">
        <w:t>, Davies</w:t>
      </w:r>
      <w:r w:rsidR="00F00641">
        <w:t>,</w:t>
      </w:r>
      <w:r w:rsidRPr="00F637BC">
        <w:t xml:space="preserve"> K</w:t>
      </w:r>
      <w:r w:rsidR="006718C8">
        <w:t>.</w:t>
      </w:r>
      <w:r w:rsidRPr="00F637BC">
        <w:t>T</w:t>
      </w:r>
      <w:r w:rsidR="006718C8">
        <w:t>.</w:t>
      </w:r>
      <w:r w:rsidRPr="00F637BC">
        <w:t>A</w:t>
      </w:r>
      <w:r w:rsidR="006718C8">
        <w:t>.</w:t>
      </w:r>
      <w:r w:rsidR="0099339B">
        <w:t xml:space="preserve"> and</w:t>
      </w:r>
      <w:r w:rsidRPr="00F637BC">
        <w:t xml:space="preserve"> Johns D</w:t>
      </w:r>
      <w:r w:rsidR="006718C8">
        <w:t>.</w:t>
      </w:r>
      <w:r w:rsidRPr="00F637BC">
        <w:t>G</w:t>
      </w:r>
      <w:r w:rsidR="006718C8">
        <w:t>.</w:t>
      </w:r>
      <w:r>
        <w:t xml:space="preserve"> </w:t>
      </w:r>
      <w:r w:rsidRPr="00F637BC">
        <w:t>(2021)</w:t>
      </w:r>
      <w:r>
        <w:t>.</w:t>
      </w:r>
      <w:r w:rsidRPr="00F637BC">
        <w:t xml:space="preserve"> Ocean regime shift is driving collapse of the North</w:t>
      </w:r>
      <w:r>
        <w:t xml:space="preserve"> </w:t>
      </w:r>
      <w:r w:rsidRPr="00F637BC">
        <w:t xml:space="preserve">Atlantic right whale population. </w:t>
      </w:r>
      <w:r w:rsidRPr="005D6847">
        <w:rPr>
          <w:i/>
          <w:iCs/>
        </w:rPr>
        <w:t>Oceanography</w:t>
      </w:r>
      <w:r w:rsidRPr="00F637BC">
        <w:t xml:space="preserve"> (Wash</w:t>
      </w:r>
      <w:r>
        <w:t xml:space="preserve"> </w:t>
      </w:r>
      <w:r w:rsidRPr="00F637BC">
        <w:t xml:space="preserve">DC) </w:t>
      </w:r>
      <w:r w:rsidRPr="005D6847">
        <w:rPr>
          <w:b/>
          <w:bCs/>
        </w:rPr>
        <w:t>34</w:t>
      </w:r>
      <w:r w:rsidR="005D6847">
        <w:t>,</w:t>
      </w:r>
      <w:r w:rsidRPr="00F637BC">
        <w:t xml:space="preserve"> 22</w:t>
      </w:r>
      <w:r w:rsidRPr="00F637BC">
        <w:rPr>
          <w:rFonts w:hint="eastAsia"/>
        </w:rPr>
        <w:t>−</w:t>
      </w:r>
      <w:r w:rsidRPr="00F637BC">
        <w:t>31</w:t>
      </w:r>
      <w:r>
        <w:t>.</w:t>
      </w:r>
    </w:p>
    <w:p w14:paraId="587F485A" w14:textId="593A8432" w:rsidR="006D56A0" w:rsidRDefault="006D56A0" w:rsidP="0005542B">
      <w:pPr>
        <w:pStyle w:val="ARIERRefs"/>
        <w:rPr>
          <w:lang w:eastAsia="en-AU"/>
        </w:rPr>
      </w:pPr>
      <w:r w:rsidRPr="006F5B13">
        <w:t xml:space="preserve">Myers, H.J., Moore, M.J., Baumgartner, M.F., Brillant, S.W., Katona, S.K., Knowlton, A.R., Morissette, L., Pettis, H.M., Shester, G. and Werner, T.B. </w:t>
      </w:r>
      <w:r w:rsidR="009F2487">
        <w:t>(</w:t>
      </w:r>
      <w:r w:rsidRPr="006F5B13">
        <w:t>2019</w:t>
      </w:r>
      <w:r w:rsidR="009F2487">
        <w:t>)</w:t>
      </w:r>
      <w:r w:rsidRPr="006F5B13">
        <w:t xml:space="preserve">. Ropeless fishing to prevent large whale entanglements: Ropeless Consortium report. </w:t>
      </w:r>
      <w:r w:rsidRPr="005D6847">
        <w:rPr>
          <w:i/>
          <w:iCs/>
        </w:rPr>
        <w:t>Marine Policy</w:t>
      </w:r>
      <w:r w:rsidRPr="006F5B13">
        <w:t xml:space="preserve"> </w:t>
      </w:r>
      <w:r w:rsidRPr="005D6847">
        <w:rPr>
          <w:b/>
          <w:bCs/>
        </w:rPr>
        <w:t>107</w:t>
      </w:r>
      <w:r w:rsidRPr="006F5B13">
        <w:t>, p.103587.</w:t>
      </w:r>
    </w:p>
    <w:p w14:paraId="23E1A33A" w14:textId="52E98F42" w:rsidR="006D56A0" w:rsidRDefault="006D56A0" w:rsidP="0005542B">
      <w:pPr>
        <w:pStyle w:val="ARIERRefs"/>
      </w:pPr>
      <w:r w:rsidRPr="006F5B13">
        <w:lastRenderedPageBreak/>
        <w:t>NMFS 2020. North Atlantic Right Whale (</w:t>
      </w:r>
      <w:r w:rsidRPr="0005542B">
        <w:rPr>
          <w:i/>
          <w:iCs/>
        </w:rPr>
        <w:t>Eubalaena glacialis</w:t>
      </w:r>
      <w:r w:rsidRPr="006F5B13">
        <w:t>) Vessel Speed Rule Assessment. National Marine Fisheries Service, Office of Protected Resources, Silver Spring, M</w:t>
      </w:r>
      <w:r w:rsidR="00A959E4">
        <w:t>aryland, USA.</w:t>
      </w:r>
    </w:p>
    <w:p w14:paraId="0197897C" w14:textId="2F8351F0" w:rsidR="006D56A0" w:rsidRDefault="006D56A0" w:rsidP="0005542B">
      <w:pPr>
        <w:pStyle w:val="ARIERRefs"/>
        <w:rPr>
          <w:highlight w:val="green"/>
        </w:rPr>
      </w:pPr>
      <w:r w:rsidRPr="005232EE">
        <w:t>Nelms</w:t>
      </w:r>
      <w:r w:rsidR="00F00641">
        <w:t>,</w:t>
      </w:r>
      <w:r w:rsidRPr="005232EE">
        <w:t xml:space="preserve"> S</w:t>
      </w:r>
      <w:r>
        <w:t>.</w:t>
      </w:r>
      <w:r w:rsidRPr="005232EE">
        <w:t>E</w:t>
      </w:r>
      <w:r>
        <w:t>.</w:t>
      </w:r>
      <w:r w:rsidRPr="005232EE">
        <w:t>, Alfaro-Shigueto J</w:t>
      </w:r>
      <w:r>
        <w:t>.</w:t>
      </w:r>
      <w:r w:rsidRPr="005232EE">
        <w:t>, Arnould J</w:t>
      </w:r>
      <w:r>
        <w:t>.</w:t>
      </w:r>
      <w:r w:rsidRPr="005232EE">
        <w:t>P</w:t>
      </w:r>
      <w:r>
        <w:t>.</w:t>
      </w:r>
      <w:r w:rsidRPr="005232EE">
        <w:t>Y</w:t>
      </w:r>
      <w:r>
        <w:t>.</w:t>
      </w:r>
      <w:r w:rsidRPr="005232EE">
        <w:t>, Avila I</w:t>
      </w:r>
      <w:r>
        <w:t>.</w:t>
      </w:r>
      <w:r w:rsidRPr="005232EE">
        <w:t>C</w:t>
      </w:r>
      <w:r>
        <w:t>.</w:t>
      </w:r>
      <w:r w:rsidRPr="005232EE">
        <w:t xml:space="preserve"> and others (2021)</w:t>
      </w:r>
      <w:r w:rsidR="009F2487">
        <w:t>.</w:t>
      </w:r>
      <w:r w:rsidRPr="005232EE">
        <w:t xml:space="preserve"> Marine mammal conservation: over the horizon. </w:t>
      </w:r>
      <w:r w:rsidRPr="005D6847">
        <w:rPr>
          <w:i/>
          <w:iCs/>
        </w:rPr>
        <w:t>Endang</w:t>
      </w:r>
      <w:r w:rsidR="005D6847" w:rsidRPr="005D6847">
        <w:rPr>
          <w:i/>
          <w:iCs/>
        </w:rPr>
        <w:t>ered</w:t>
      </w:r>
      <w:r w:rsidRPr="005D6847">
        <w:rPr>
          <w:i/>
          <w:iCs/>
        </w:rPr>
        <w:t xml:space="preserve"> Species Res</w:t>
      </w:r>
      <w:r w:rsidR="005D6847" w:rsidRPr="005D6847">
        <w:rPr>
          <w:i/>
          <w:iCs/>
        </w:rPr>
        <w:t>earch</w:t>
      </w:r>
      <w:r w:rsidRPr="005232EE">
        <w:t xml:space="preserve"> </w:t>
      </w:r>
      <w:r w:rsidRPr="005D6847">
        <w:rPr>
          <w:b/>
          <w:bCs/>
        </w:rPr>
        <w:t>44</w:t>
      </w:r>
      <w:r w:rsidR="005D6847">
        <w:t xml:space="preserve">, </w:t>
      </w:r>
      <w:r w:rsidRPr="005232EE">
        <w:t>291-325. </w:t>
      </w:r>
      <w:hyperlink r:id="rId101" w:history="1">
        <w:r w:rsidRPr="00B65FE0">
          <w:rPr>
            <w:rStyle w:val="Hyperlink"/>
          </w:rPr>
          <w:t>https://doi.org/10.3354/esr01115</w:t>
        </w:r>
      </w:hyperlink>
      <w:r w:rsidR="004F320F" w:rsidRPr="00B65FE0">
        <w:rPr>
          <w:rStyle w:val="Hyperlink"/>
        </w:rPr>
        <w:t>.</w:t>
      </w:r>
    </w:p>
    <w:p w14:paraId="2D821D7C" w14:textId="1C66EDDD" w:rsidR="006D56A0" w:rsidRPr="006F5B13" w:rsidRDefault="006D56A0" w:rsidP="0005542B">
      <w:pPr>
        <w:pStyle w:val="ARIERRefs"/>
      </w:pPr>
      <w:r w:rsidRPr="006F5B13">
        <w:t>Nielsen</w:t>
      </w:r>
      <w:r w:rsidR="00F00641">
        <w:t>,</w:t>
      </w:r>
      <w:r w:rsidRPr="006F5B13">
        <w:t xml:space="preserve"> M</w:t>
      </w:r>
      <w:r w:rsidR="00F00641">
        <w:t>.</w:t>
      </w:r>
      <w:r w:rsidRPr="006F5B13">
        <w:t>L</w:t>
      </w:r>
      <w:r w:rsidR="00F00641">
        <w:t>.</w:t>
      </w:r>
      <w:r w:rsidRPr="006F5B13">
        <w:t>, Bejder</w:t>
      </w:r>
      <w:r w:rsidR="00F00641">
        <w:t>,</w:t>
      </w:r>
      <w:r w:rsidRPr="006F5B13">
        <w:t xml:space="preserve"> L</w:t>
      </w:r>
      <w:r w:rsidR="00F00641">
        <w:t>.</w:t>
      </w:r>
      <w:r w:rsidRPr="006F5B13">
        <w:t>, Videsen</w:t>
      </w:r>
      <w:r w:rsidR="00F00641">
        <w:t>,</w:t>
      </w:r>
      <w:r w:rsidRPr="006F5B13">
        <w:t xml:space="preserve"> S</w:t>
      </w:r>
      <w:r w:rsidR="00F00641">
        <w:t>.</w:t>
      </w:r>
      <w:r w:rsidRPr="006F5B13">
        <w:t>K</w:t>
      </w:r>
      <w:r w:rsidR="00F00641">
        <w:t>.</w:t>
      </w:r>
      <w:r w:rsidRPr="006F5B13">
        <w:t>, Christiansen</w:t>
      </w:r>
      <w:r w:rsidR="00F00641">
        <w:t>,</w:t>
      </w:r>
      <w:r w:rsidRPr="006F5B13">
        <w:t xml:space="preserve"> F</w:t>
      </w:r>
      <w:r w:rsidR="00F00641">
        <w:t>. and</w:t>
      </w:r>
      <w:r w:rsidRPr="006F5B13">
        <w:t xml:space="preserve"> Madsen</w:t>
      </w:r>
      <w:r w:rsidR="00F00641">
        <w:t>,</w:t>
      </w:r>
      <w:r w:rsidRPr="006F5B13">
        <w:t xml:space="preserve"> P</w:t>
      </w:r>
      <w:r w:rsidR="00F00641">
        <w:t>.</w:t>
      </w:r>
      <w:r w:rsidRPr="006F5B13">
        <w:t>T.</w:t>
      </w:r>
      <w:r w:rsidR="008048A4">
        <w:t xml:space="preserve"> (</w:t>
      </w:r>
      <w:r w:rsidRPr="006F5B13">
        <w:t>2019</w:t>
      </w:r>
      <w:r w:rsidR="008048A4">
        <w:t xml:space="preserve">). </w:t>
      </w:r>
      <w:r w:rsidRPr="006F5B13">
        <w:t>Acoustic crypsis in Southern Right Whale mother–calf pairs: infrequent, low-output calls to avoid predation?</w:t>
      </w:r>
      <w:r w:rsidR="00921897">
        <w:t xml:space="preserve"> </w:t>
      </w:r>
      <w:r w:rsidRPr="0063004C">
        <w:rPr>
          <w:i/>
          <w:iCs/>
        </w:rPr>
        <w:t>J</w:t>
      </w:r>
      <w:r w:rsidR="0063004C" w:rsidRPr="0063004C">
        <w:rPr>
          <w:i/>
          <w:iCs/>
        </w:rPr>
        <w:t xml:space="preserve">ournal of </w:t>
      </w:r>
      <w:r w:rsidRPr="0063004C">
        <w:rPr>
          <w:i/>
          <w:iCs/>
        </w:rPr>
        <w:t>Exp</w:t>
      </w:r>
      <w:r w:rsidR="0063004C" w:rsidRPr="0063004C">
        <w:rPr>
          <w:i/>
          <w:iCs/>
        </w:rPr>
        <w:t>erimental</w:t>
      </w:r>
      <w:r w:rsidRPr="0063004C">
        <w:rPr>
          <w:i/>
          <w:iCs/>
        </w:rPr>
        <w:t xml:space="preserve"> Bio</w:t>
      </w:r>
      <w:r w:rsidR="0063004C" w:rsidRPr="0063004C">
        <w:rPr>
          <w:i/>
          <w:iCs/>
        </w:rPr>
        <w:t>logy</w:t>
      </w:r>
      <w:r w:rsidRPr="006F5B13">
        <w:t> </w:t>
      </w:r>
      <w:r w:rsidRPr="0063004C">
        <w:rPr>
          <w:b/>
          <w:bCs/>
        </w:rPr>
        <w:t>222</w:t>
      </w:r>
      <w:r w:rsidRPr="006F5B13">
        <w:t>, jeb190728. (</w:t>
      </w:r>
      <w:hyperlink r:id="rId102" w:history="1">
        <w:r w:rsidRPr="006F5B13">
          <w:t>doi:10.1242/jeb.190728</w:t>
        </w:r>
      </w:hyperlink>
      <w:r w:rsidRPr="006F5B13">
        <w:t>)</w:t>
      </w:r>
      <w:r w:rsidR="008048A4">
        <w:t xml:space="preserve"> </w:t>
      </w:r>
      <w:hyperlink r:id="rId103" w:tgtFrame="_blank" w:history="1">
        <w:r w:rsidRPr="006F5B13">
          <w:t>Crossref</w:t>
        </w:r>
      </w:hyperlink>
      <w:r w:rsidRPr="006F5B13">
        <w:t>,</w:t>
      </w:r>
      <w:r w:rsidR="008048A4">
        <w:t xml:space="preserve"> </w:t>
      </w:r>
      <w:hyperlink r:id="rId104" w:tgtFrame="_blank" w:history="1">
        <w:r w:rsidRPr="006F5B13">
          <w:t>PubMed</w:t>
        </w:r>
      </w:hyperlink>
      <w:r w:rsidRPr="006F5B13">
        <w:t>,</w:t>
      </w:r>
      <w:r w:rsidR="008048A4">
        <w:t xml:space="preserve"> </w:t>
      </w:r>
      <w:hyperlink r:id="rId105" w:tgtFrame="_blank" w:history="1">
        <w:r w:rsidRPr="006F5B13">
          <w:t>ISI</w:t>
        </w:r>
      </w:hyperlink>
      <w:r w:rsidRPr="006F5B13">
        <w:t>,</w:t>
      </w:r>
      <w:r w:rsidR="008048A4">
        <w:t xml:space="preserve"> </w:t>
      </w:r>
      <w:hyperlink r:id="rId106" w:tgtFrame="_blank" w:history="1">
        <w:r w:rsidRPr="006F5B13">
          <w:t>Google Scholar</w:t>
        </w:r>
      </w:hyperlink>
      <w:r w:rsidR="000506E5">
        <w:t xml:space="preserve"> </w:t>
      </w:r>
      <w:r w:rsidRPr="006F5B13">
        <w:t>(</w:t>
      </w:r>
      <w:hyperlink r:id="rId107" w:history="1">
        <w:r w:rsidRPr="006F5B13">
          <w:t>doi:10.1242/jeb.190728</w:t>
        </w:r>
      </w:hyperlink>
      <w:r w:rsidRPr="006F5B13">
        <w:t>)</w:t>
      </w:r>
      <w:r w:rsidR="008048A4">
        <w:t xml:space="preserve"> </w:t>
      </w:r>
      <w:hyperlink r:id="rId108" w:tgtFrame="_blank" w:history="1">
        <w:r w:rsidRPr="006F5B13">
          <w:t>Crossref</w:t>
        </w:r>
      </w:hyperlink>
      <w:r w:rsidRPr="006F5B13">
        <w:t>,</w:t>
      </w:r>
      <w:r w:rsidR="008048A4">
        <w:t xml:space="preserve"> </w:t>
      </w:r>
      <w:hyperlink r:id="rId109" w:tgtFrame="_blank" w:history="1">
        <w:r w:rsidRPr="006F5B13">
          <w:t>PubMed</w:t>
        </w:r>
      </w:hyperlink>
      <w:r w:rsidRPr="006F5B13">
        <w:t>,</w:t>
      </w:r>
      <w:r w:rsidR="008048A4">
        <w:t xml:space="preserve"> </w:t>
      </w:r>
      <w:hyperlink r:id="rId110" w:tgtFrame="_blank" w:history="1">
        <w:r w:rsidRPr="006F5B13">
          <w:t>ISI</w:t>
        </w:r>
      </w:hyperlink>
      <w:r w:rsidRPr="006F5B13">
        <w:t>,</w:t>
      </w:r>
      <w:r w:rsidR="008048A4">
        <w:t xml:space="preserve"> </w:t>
      </w:r>
      <w:hyperlink r:id="rId111" w:tgtFrame="_blank" w:history="1">
        <w:r w:rsidRPr="006F5B13">
          <w:t>Google Scholar</w:t>
        </w:r>
      </w:hyperlink>
      <w:r w:rsidR="000506E5">
        <w:t>.</w:t>
      </w:r>
    </w:p>
    <w:p w14:paraId="53A05A3D" w14:textId="77777777" w:rsidR="00181261" w:rsidRDefault="00181261" w:rsidP="00181261">
      <w:pPr>
        <w:pStyle w:val="ARIERRefs"/>
      </w:pPr>
      <w:r>
        <w:t xml:space="preserve">NOAA (2022a). Draft Ropeless Roadmap: A strategy to develop on-demand fishing available for public input. </w:t>
      </w:r>
      <w:r w:rsidRPr="00181261">
        <w:t>https://www.fisheries.noaa.gov/bulletin/draft-ropeless-roadmap-strategy-develop-demand-fishing-available-public-input</w:t>
      </w:r>
      <w:r>
        <w:t>, accessed November 2022.</w:t>
      </w:r>
    </w:p>
    <w:p w14:paraId="49B2C102" w14:textId="77777777" w:rsidR="00181261" w:rsidRDefault="00181261" w:rsidP="00181261">
      <w:pPr>
        <w:pStyle w:val="ARIERRefs"/>
      </w:pPr>
      <w:r>
        <w:t xml:space="preserve">NOAA (2022b). Amendments to the North Atlantic Right Whale vessel strike reduction rule. </w:t>
      </w:r>
      <w:r w:rsidRPr="006B0EC7">
        <w:t>(</w:t>
      </w:r>
      <w:hyperlink r:id="rId112" w:history="1">
        <w:r w:rsidRPr="006B0EC7">
          <w:rPr>
            <w:rStyle w:val="Hyperlink"/>
          </w:rPr>
          <w:t>https://www.federalregister.gov/documents/2022/08/01/2022-16211/amendments-to-the-north-atlantic-right-whale-vessel-strike-reduction-rule</w:t>
        </w:r>
      </w:hyperlink>
      <w:r>
        <w:rPr>
          <w:rStyle w:val="Hyperlink"/>
        </w:rPr>
        <w:t>)</w:t>
      </w:r>
      <w:r>
        <w:t>, accessed November 2022.</w:t>
      </w:r>
    </w:p>
    <w:p w14:paraId="01F22699" w14:textId="49897501" w:rsidR="006D56A0" w:rsidRDefault="006D56A0" w:rsidP="0005542B">
      <w:pPr>
        <w:pStyle w:val="ARIERRefs"/>
      </w:pPr>
      <w:r w:rsidRPr="000C3BAC">
        <w:t>Noad, M</w:t>
      </w:r>
      <w:r>
        <w:t>.</w:t>
      </w:r>
      <w:r w:rsidRPr="000C3BAC">
        <w:t>J</w:t>
      </w:r>
      <w:r>
        <w:t>.</w:t>
      </w:r>
      <w:r w:rsidRPr="000C3BAC">
        <w:t>, Kniest, E</w:t>
      </w:r>
      <w:r>
        <w:t>.</w:t>
      </w:r>
      <w:r w:rsidR="00850361">
        <w:t xml:space="preserve"> and </w:t>
      </w:r>
      <w:r w:rsidRPr="000C3BAC">
        <w:t>Dunlop, R</w:t>
      </w:r>
      <w:r>
        <w:t>.</w:t>
      </w:r>
      <w:r w:rsidRPr="000C3BAC">
        <w:t>A.</w:t>
      </w:r>
      <w:r w:rsidR="008048A4">
        <w:t xml:space="preserve"> (2019). </w:t>
      </w:r>
      <w:r w:rsidRPr="000C3BAC">
        <w:t> Boom to bust? Implications for the continued rapid growth of the eastern Australian humpback whale population despite recovery.</w:t>
      </w:r>
      <w:r w:rsidR="008048A4">
        <w:t xml:space="preserve"> </w:t>
      </w:r>
      <w:r w:rsidRPr="0063004C">
        <w:rPr>
          <w:i/>
          <w:iCs/>
        </w:rPr>
        <w:t>Population Ecology</w:t>
      </w:r>
      <w:r w:rsidR="008048A4">
        <w:t xml:space="preserve"> </w:t>
      </w:r>
      <w:r w:rsidRPr="0063004C">
        <w:rPr>
          <w:b/>
          <w:bCs/>
        </w:rPr>
        <w:t>61</w:t>
      </w:r>
      <w:r w:rsidR="0063004C">
        <w:t>,</w:t>
      </w:r>
      <w:r w:rsidRPr="000C3BAC">
        <w:t>198– 209. </w:t>
      </w:r>
      <w:hyperlink r:id="rId113" w:history="1">
        <w:r w:rsidRPr="000C3BAC">
          <w:t>https://doi.org/10.1002/1438-390X.1014</w:t>
        </w:r>
      </w:hyperlink>
      <w:r w:rsidR="00F00641">
        <w:t>.</w:t>
      </w:r>
    </w:p>
    <w:p w14:paraId="5B00761D" w14:textId="646B7F7F" w:rsidR="000E0F85" w:rsidRDefault="000E0F85" w:rsidP="000E0F85">
      <w:pPr>
        <w:pStyle w:val="ARIERRefs"/>
        <w:spacing w:line="240" w:lineRule="auto"/>
      </w:pPr>
      <w:r w:rsidRPr="000E0F85">
        <w:t>Nowacek, D.P., Johnson, M.P.</w:t>
      </w:r>
      <w:r w:rsidR="001B435E">
        <w:t xml:space="preserve"> </w:t>
      </w:r>
      <w:r>
        <w:t>and</w:t>
      </w:r>
      <w:r w:rsidR="0041638B">
        <w:t xml:space="preserve"> </w:t>
      </w:r>
      <w:r w:rsidRPr="000E0F85">
        <w:t>Tyack, P.L. (2004). North Atlantic Right Whales (</w:t>
      </w:r>
      <w:r w:rsidRPr="00EE33C2">
        <w:rPr>
          <w:i/>
        </w:rPr>
        <w:t>Eubalaena glacialis</w:t>
      </w:r>
      <w:r w:rsidRPr="000E0F85">
        <w:t xml:space="preserve">) </w:t>
      </w:r>
      <w:r w:rsidR="00DC69DE">
        <w:t>i</w:t>
      </w:r>
      <w:r w:rsidRPr="000E0F85">
        <w:t xml:space="preserve">gnore </w:t>
      </w:r>
      <w:r w:rsidR="00DC69DE">
        <w:t>s</w:t>
      </w:r>
      <w:r w:rsidRPr="000E0F85">
        <w:t xml:space="preserve">hips but </w:t>
      </w:r>
      <w:r w:rsidR="00DC69DE">
        <w:t>r</w:t>
      </w:r>
      <w:r w:rsidRPr="000E0F85">
        <w:t xml:space="preserve">espond to </w:t>
      </w:r>
      <w:r w:rsidR="00DC69DE">
        <w:t>a</w:t>
      </w:r>
      <w:r w:rsidRPr="000E0F85">
        <w:t xml:space="preserve">lerting </w:t>
      </w:r>
      <w:r w:rsidR="00992852">
        <w:t>s</w:t>
      </w:r>
      <w:r w:rsidRPr="000E0F85">
        <w:t xml:space="preserve">timuli. </w:t>
      </w:r>
      <w:r w:rsidRPr="00992852">
        <w:rPr>
          <w:i/>
        </w:rPr>
        <w:t xml:space="preserve">Proceedings: </w:t>
      </w:r>
      <w:r w:rsidRPr="000E0F85">
        <w:rPr>
          <w:i/>
          <w:iCs/>
        </w:rPr>
        <w:t>Biological Sciences</w:t>
      </w:r>
      <w:r w:rsidRPr="000E0F85">
        <w:t xml:space="preserve"> </w:t>
      </w:r>
      <w:r w:rsidRPr="000E0F85">
        <w:rPr>
          <w:b/>
          <w:bCs/>
        </w:rPr>
        <w:t>271</w:t>
      </w:r>
      <w:r w:rsidR="0063004C">
        <w:rPr>
          <w:b/>
          <w:bCs/>
        </w:rPr>
        <w:t xml:space="preserve"> </w:t>
      </w:r>
      <w:r w:rsidRPr="000E0F85">
        <w:t>(1536)</w:t>
      </w:r>
      <w:r w:rsidR="0063004C">
        <w:t>,</w:t>
      </w:r>
      <w:r w:rsidRPr="000E0F85">
        <w:t xml:space="preserve"> 227–231. </w:t>
      </w:r>
      <w:hyperlink r:id="rId114" w:history="1">
        <w:r w:rsidR="00B812F3" w:rsidRPr="000E0F85">
          <w:rPr>
            <w:rStyle w:val="Hyperlink"/>
          </w:rPr>
          <w:t>http://www.jstor.org/stable/4142629</w:t>
        </w:r>
      </w:hyperlink>
    </w:p>
    <w:p w14:paraId="5EBF1517" w14:textId="5D902762" w:rsidR="00B812F3" w:rsidRDefault="00B812F3" w:rsidP="000E0F85">
      <w:pPr>
        <w:pStyle w:val="ARIERRefs"/>
        <w:spacing w:line="240" w:lineRule="auto"/>
      </w:pPr>
      <w:r w:rsidRPr="00B812F3">
        <w:t>Nowacek,</w:t>
      </w:r>
      <w:r w:rsidR="00915381">
        <w:t xml:space="preserve"> </w:t>
      </w:r>
      <w:r w:rsidRPr="00B812F3">
        <w:t>D.P.,</w:t>
      </w:r>
      <w:r w:rsidR="0041638B">
        <w:t xml:space="preserve"> </w:t>
      </w:r>
      <w:r w:rsidRPr="00B812F3">
        <w:t>Christiansen,</w:t>
      </w:r>
      <w:r w:rsidR="000062E3">
        <w:t xml:space="preserve"> </w:t>
      </w:r>
      <w:r w:rsidRPr="00B812F3">
        <w:t>F.,</w:t>
      </w:r>
      <w:r w:rsidR="0041638B">
        <w:t xml:space="preserve"> </w:t>
      </w:r>
      <w:r w:rsidRPr="00B812F3">
        <w:t>Bejder,</w:t>
      </w:r>
      <w:r w:rsidR="000062E3">
        <w:t xml:space="preserve"> </w:t>
      </w:r>
      <w:r w:rsidRPr="00B812F3">
        <w:t>L.,</w:t>
      </w:r>
      <w:r w:rsidR="0041638B">
        <w:t xml:space="preserve"> </w:t>
      </w:r>
      <w:r w:rsidRPr="00B812F3">
        <w:t>Goldbogen,</w:t>
      </w:r>
      <w:r w:rsidR="000062E3">
        <w:t xml:space="preserve"> </w:t>
      </w:r>
      <w:r w:rsidRPr="00B812F3">
        <w:t>J.A.</w:t>
      </w:r>
      <w:r w:rsidR="00143694">
        <w:t xml:space="preserve"> and</w:t>
      </w:r>
      <w:r w:rsidR="004A0381">
        <w:t xml:space="preserve"> </w:t>
      </w:r>
      <w:r w:rsidRPr="00B812F3">
        <w:t>Friedlaender,</w:t>
      </w:r>
      <w:r w:rsidR="000062E3">
        <w:t xml:space="preserve"> </w:t>
      </w:r>
      <w:r w:rsidRPr="00B812F3">
        <w:t>A.S.</w:t>
      </w:r>
      <w:r w:rsidR="004A0381">
        <w:t xml:space="preserve"> </w:t>
      </w:r>
      <w:r w:rsidRPr="00B812F3">
        <w:t>(2016).</w:t>
      </w:r>
      <w:r w:rsidR="008969EB">
        <w:t xml:space="preserve"> </w:t>
      </w:r>
      <w:r w:rsidRPr="00B812F3">
        <w:t>Studying</w:t>
      </w:r>
      <w:r w:rsidR="008969EB">
        <w:t xml:space="preserve"> </w:t>
      </w:r>
      <w:r w:rsidRPr="00B812F3">
        <w:t>cetacean</w:t>
      </w:r>
      <w:r w:rsidR="008969EB">
        <w:t xml:space="preserve"> </w:t>
      </w:r>
      <w:r w:rsidRPr="00B812F3">
        <w:t>behaviour</w:t>
      </w:r>
      <w:r w:rsidR="008969EB">
        <w:t xml:space="preserve"> </w:t>
      </w:r>
      <w:r w:rsidRPr="00B812F3">
        <w:t>new technological approaches</w:t>
      </w:r>
      <w:r w:rsidR="008969EB">
        <w:t xml:space="preserve"> </w:t>
      </w:r>
      <w:r w:rsidRPr="00B812F3">
        <w:t>and</w:t>
      </w:r>
      <w:r w:rsidR="008969EB">
        <w:t xml:space="preserve"> </w:t>
      </w:r>
      <w:r w:rsidRPr="00B812F3">
        <w:t>conservation</w:t>
      </w:r>
      <w:r w:rsidR="008969EB">
        <w:t xml:space="preserve"> </w:t>
      </w:r>
      <w:r w:rsidRPr="00B812F3">
        <w:t xml:space="preserve">applications. </w:t>
      </w:r>
      <w:r w:rsidRPr="0063004C">
        <w:rPr>
          <w:i/>
          <w:iCs/>
        </w:rPr>
        <w:t>An</w:t>
      </w:r>
      <w:r w:rsidR="008969EB" w:rsidRPr="0063004C">
        <w:rPr>
          <w:i/>
          <w:iCs/>
        </w:rPr>
        <w:t>imal</w:t>
      </w:r>
      <w:r w:rsidR="0096078E" w:rsidRPr="0063004C">
        <w:rPr>
          <w:i/>
          <w:iCs/>
        </w:rPr>
        <w:t xml:space="preserve"> </w:t>
      </w:r>
      <w:r w:rsidRPr="0063004C">
        <w:rPr>
          <w:i/>
          <w:iCs/>
        </w:rPr>
        <w:t>Beha</w:t>
      </w:r>
      <w:r w:rsidR="0096078E" w:rsidRPr="0063004C">
        <w:rPr>
          <w:i/>
          <w:iCs/>
        </w:rPr>
        <w:t>viour</w:t>
      </w:r>
      <w:r w:rsidR="00D61ADD">
        <w:t xml:space="preserve"> </w:t>
      </w:r>
      <w:r w:rsidRPr="0063004C">
        <w:rPr>
          <w:b/>
          <w:bCs/>
        </w:rPr>
        <w:t>120</w:t>
      </w:r>
      <w:r w:rsidR="0063004C">
        <w:t>,</w:t>
      </w:r>
      <w:r w:rsidR="00D61ADD">
        <w:t xml:space="preserve"> </w:t>
      </w:r>
      <w:r w:rsidRPr="00B812F3">
        <w:t xml:space="preserve">235–244. </w:t>
      </w:r>
      <w:r w:rsidRPr="00915381">
        <w:rPr>
          <w:rStyle w:val="Hyperlink"/>
        </w:rPr>
        <w:t>doi:10.1016/j.anbehav.2016.07.019</w:t>
      </w:r>
    </w:p>
    <w:p w14:paraId="25E15DBE" w14:textId="40095C80" w:rsidR="00032AF3" w:rsidRDefault="00DC6FF1" w:rsidP="00032AF3">
      <w:pPr>
        <w:pStyle w:val="ARIERRefs"/>
        <w:spacing w:line="240" w:lineRule="auto"/>
      </w:pPr>
      <w:r w:rsidRPr="00DC6FF1">
        <w:t>Pace, R.M. III, Corkeron, P.J. and Kraus, S.D. (2017). State-space mark-recapture</w:t>
      </w:r>
      <w:r>
        <w:t xml:space="preserve"> </w:t>
      </w:r>
      <w:r w:rsidRPr="00DC6FF1">
        <w:t>estimates reveal a recent decline in abundance of North Atlantic right whales.</w:t>
      </w:r>
      <w:r>
        <w:t xml:space="preserve"> </w:t>
      </w:r>
      <w:r w:rsidRPr="000010FD">
        <w:rPr>
          <w:i/>
          <w:iCs/>
        </w:rPr>
        <w:t>Ecol</w:t>
      </w:r>
      <w:r w:rsidR="00666B38" w:rsidRPr="000010FD">
        <w:rPr>
          <w:i/>
          <w:iCs/>
        </w:rPr>
        <w:t>ogy</w:t>
      </w:r>
      <w:r w:rsidRPr="000010FD">
        <w:rPr>
          <w:i/>
          <w:iCs/>
        </w:rPr>
        <w:t xml:space="preserve"> </w:t>
      </w:r>
      <w:r w:rsidR="003F63F5">
        <w:rPr>
          <w:i/>
          <w:iCs/>
        </w:rPr>
        <w:t>and</w:t>
      </w:r>
      <w:r w:rsidRPr="000010FD">
        <w:rPr>
          <w:i/>
          <w:iCs/>
        </w:rPr>
        <w:t xml:space="preserve"> Evol</w:t>
      </w:r>
      <w:r w:rsidR="00666B38" w:rsidRPr="000010FD">
        <w:rPr>
          <w:i/>
          <w:iCs/>
        </w:rPr>
        <w:t>ution</w:t>
      </w:r>
      <w:r w:rsidRPr="00DC6FF1">
        <w:t xml:space="preserve"> </w:t>
      </w:r>
      <w:r w:rsidRPr="000010FD">
        <w:rPr>
          <w:b/>
          <w:bCs/>
        </w:rPr>
        <w:t>7</w:t>
      </w:r>
      <w:r w:rsidR="000010FD">
        <w:t>,</w:t>
      </w:r>
      <w:r w:rsidRPr="00DC6FF1">
        <w:t xml:space="preserve"> 8730–8741. doi: 10.1002/ece3.3406</w:t>
      </w:r>
    </w:p>
    <w:p w14:paraId="1D3A077F" w14:textId="63555EEA" w:rsidR="00032AF3" w:rsidRPr="006F5B13" w:rsidRDefault="00032AF3" w:rsidP="00DC6FF1">
      <w:pPr>
        <w:pStyle w:val="ARIERRefs"/>
        <w:spacing w:line="240" w:lineRule="auto"/>
      </w:pPr>
      <w:r w:rsidRPr="00032AF3">
        <w:t>Parks, S</w:t>
      </w:r>
      <w:r>
        <w:t xml:space="preserve">., </w:t>
      </w:r>
      <w:r w:rsidRPr="00032AF3">
        <w:t>Johnson, M</w:t>
      </w:r>
      <w:r>
        <w:t xml:space="preserve">., </w:t>
      </w:r>
      <w:r w:rsidRPr="00032AF3">
        <w:t>Nowacek, D</w:t>
      </w:r>
      <w:r>
        <w:t>.</w:t>
      </w:r>
      <w:r w:rsidRPr="00032AF3">
        <w:t xml:space="preserve"> </w:t>
      </w:r>
      <w:r>
        <w:t xml:space="preserve">and </w:t>
      </w:r>
      <w:r w:rsidRPr="00032AF3">
        <w:t>Tyack</w:t>
      </w:r>
      <w:r>
        <w:t>, P.</w:t>
      </w:r>
      <w:r w:rsidRPr="00032AF3">
        <w:t xml:space="preserve"> (2011). Individual right whales call louder in increased environmental noise. </w:t>
      </w:r>
      <w:r w:rsidRPr="00922608">
        <w:rPr>
          <w:i/>
          <w:iCs/>
        </w:rPr>
        <w:t>Biology letters</w:t>
      </w:r>
      <w:r w:rsidRPr="00032AF3">
        <w:t xml:space="preserve"> </w:t>
      </w:r>
      <w:r w:rsidRPr="00922608">
        <w:rPr>
          <w:b/>
          <w:bCs/>
        </w:rPr>
        <w:t>7</w:t>
      </w:r>
      <w:r w:rsidR="00922608">
        <w:t>,</w:t>
      </w:r>
      <w:r w:rsidRPr="00032AF3">
        <w:t xml:space="preserve"> 33-</w:t>
      </w:r>
      <w:r w:rsidR="00D54F4D">
        <w:t>3</w:t>
      </w:r>
      <w:r w:rsidRPr="00032AF3">
        <w:t>5. 10.1098/rsbl.2010.0451.</w:t>
      </w:r>
    </w:p>
    <w:p w14:paraId="663FD934" w14:textId="3474F998" w:rsidR="006D56A0" w:rsidRDefault="006D56A0" w:rsidP="0005542B">
      <w:pPr>
        <w:pStyle w:val="ARIERRefs"/>
        <w:rPr>
          <w:rFonts w:ascii="CandidaPro-Roman" w:eastAsia="CandidaPro-Roman" w:hAnsi="Times New Roman" w:cs="CandidaPro-Roman"/>
          <w:color w:val="1B1C20"/>
          <w:sz w:val="16"/>
          <w:szCs w:val="16"/>
          <w:lang w:eastAsia="en-AU"/>
        </w:rPr>
      </w:pPr>
      <w:r>
        <w:t>Parks</w:t>
      </w:r>
      <w:r w:rsidR="0032714E">
        <w:t>,</w:t>
      </w:r>
      <w:r>
        <w:t xml:space="preserve"> S</w:t>
      </w:r>
      <w:r w:rsidR="0032714E">
        <w:t>.</w:t>
      </w:r>
      <w:r>
        <w:t>E</w:t>
      </w:r>
      <w:r w:rsidR="0032714E">
        <w:t>.</w:t>
      </w:r>
      <w:r>
        <w:t>, Cusano</w:t>
      </w:r>
      <w:r w:rsidR="0032714E">
        <w:t>,</w:t>
      </w:r>
      <w:r>
        <w:t xml:space="preserve"> D</w:t>
      </w:r>
      <w:r w:rsidR="0032714E">
        <w:t>.</w:t>
      </w:r>
      <w:r>
        <w:t>A</w:t>
      </w:r>
      <w:r w:rsidR="0032714E">
        <w:t>.</w:t>
      </w:r>
      <w:r>
        <w:t>, Van Parijs</w:t>
      </w:r>
      <w:r w:rsidR="0032714E">
        <w:t>,</w:t>
      </w:r>
      <w:r>
        <w:t xml:space="preserve"> S</w:t>
      </w:r>
      <w:r w:rsidR="0032714E">
        <w:t>.</w:t>
      </w:r>
      <w:r>
        <w:t>M</w:t>
      </w:r>
      <w:r w:rsidR="0032714E">
        <w:t>.</w:t>
      </w:r>
      <w:r>
        <w:t xml:space="preserve"> </w:t>
      </w:r>
      <w:r w:rsidR="0032714E">
        <w:t>and</w:t>
      </w:r>
      <w:r>
        <w:t xml:space="preserve"> Nowacek</w:t>
      </w:r>
      <w:r w:rsidR="0032714E">
        <w:t>,</w:t>
      </w:r>
      <w:r>
        <w:t xml:space="preserve"> D</w:t>
      </w:r>
      <w:r w:rsidR="0032714E">
        <w:t>.</w:t>
      </w:r>
      <w:r>
        <w:t>P</w:t>
      </w:r>
      <w:r w:rsidR="0032714E">
        <w:t>.</w:t>
      </w:r>
      <w:r>
        <w:t xml:space="preserve"> (2019). Acoustic </w:t>
      </w:r>
      <w:r w:rsidR="008048A4">
        <w:t>crypsis in communication</w:t>
      </w:r>
      <w:r>
        <w:t xml:space="preserve"> by North Atlantic Right Whale </w:t>
      </w:r>
      <w:r w:rsidR="008048A4">
        <w:t>mother–calf pairs on the calving grounds</w:t>
      </w:r>
      <w:r>
        <w:t xml:space="preserve">. </w:t>
      </w:r>
      <w:r w:rsidRPr="00922608">
        <w:rPr>
          <w:i/>
          <w:iCs/>
        </w:rPr>
        <w:t>Biology Letters</w:t>
      </w:r>
      <w:r>
        <w:t xml:space="preserve"> </w:t>
      </w:r>
      <w:r w:rsidRPr="00922608">
        <w:rPr>
          <w:b/>
          <w:bCs/>
        </w:rPr>
        <w:t>15</w:t>
      </w:r>
      <w:r>
        <w:t xml:space="preserve"> </w:t>
      </w:r>
      <w:r w:rsidR="00922608">
        <w:t>(</w:t>
      </w:r>
      <w:r>
        <w:t>10</w:t>
      </w:r>
      <w:r w:rsidR="00922608">
        <w:t>),</w:t>
      </w:r>
      <w:r>
        <w:t xml:space="preserve"> 20190485. doi: </w:t>
      </w:r>
      <w:hyperlink r:id="rId115" w:history="1">
        <w:r w:rsidRPr="00AD4211">
          <w:t>https://doi.org/10.1098/rsbl.2019.0485</w:t>
        </w:r>
      </w:hyperlink>
      <w:r w:rsidR="0032714E">
        <w:t>.</w:t>
      </w:r>
    </w:p>
    <w:p w14:paraId="54E68623" w14:textId="0F3D810B" w:rsidR="006D56A0" w:rsidRDefault="006D56A0" w:rsidP="0005542B">
      <w:pPr>
        <w:pStyle w:val="ARIERRefs"/>
      </w:pPr>
      <w:r w:rsidRPr="00420CDA">
        <w:t>Parsons</w:t>
      </w:r>
      <w:r w:rsidR="0032714E">
        <w:t>,</w:t>
      </w:r>
      <w:r w:rsidRPr="00420CDA">
        <w:t xml:space="preserve"> E</w:t>
      </w:r>
      <w:r w:rsidR="0032714E">
        <w:t>.</w:t>
      </w:r>
      <w:r w:rsidRPr="00420CDA">
        <w:t>C</w:t>
      </w:r>
      <w:r w:rsidR="0032714E">
        <w:t>.</w:t>
      </w:r>
      <w:r w:rsidRPr="00420CDA">
        <w:t>M</w:t>
      </w:r>
      <w:r w:rsidR="0032714E">
        <w:t>.</w:t>
      </w:r>
      <w:r w:rsidRPr="00420CDA">
        <w:t>, Baulch</w:t>
      </w:r>
      <w:r w:rsidR="0032714E">
        <w:t>,</w:t>
      </w:r>
      <w:r w:rsidRPr="00420CDA">
        <w:t xml:space="preserve"> S</w:t>
      </w:r>
      <w:r w:rsidR="0032714E">
        <w:t>.</w:t>
      </w:r>
      <w:r w:rsidRPr="00420CDA">
        <w:t>, Bechshoft</w:t>
      </w:r>
      <w:r w:rsidR="0032714E">
        <w:t>,</w:t>
      </w:r>
      <w:r w:rsidRPr="00420CDA">
        <w:t xml:space="preserve"> T</w:t>
      </w:r>
      <w:r w:rsidR="0032714E">
        <w:t>.</w:t>
      </w:r>
      <w:r w:rsidRPr="00420CDA">
        <w:t>, Bellazzi</w:t>
      </w:r>
      <w:r w:rsidR="0032714E">
        <w:t>,</w:t>
      </w:r>
      <w:r w:rsidRPr="00420CDA">
        <w:t xml:space="preserve"> G</w:t>
      </w:r>
      <w:r w:rsidR="0032714E">
        <w:t>.</w:t>
      </w:r>
      <w:r w:rsidRPr="00420CDA">
        <w:t xml:space="preserve"> and others</w:t>
      </w:r>
      <w:r>
        <w:t xml:space="preserve"> </w:t>
      </w:r>
      <w:r w:rsidRPr="00420CDA">
        <w:t>(2015)</w:t>
      </w:r>
      <w:r>
        <w:t>.</w:t>
      </w:r>
      <w:r w:rsidRPr="00420CDA">
        <w:t xml:space="preserve"> Key research questions of global importance</w:t>
      </w:r>
      <w:r>
        <w:t xml:space="preserve"> </w:t>
      </w:r>
      <w:r w:rsidRPr="00420CDA">
        <w:t xml:space="preserve">for cetacean conservation. </w:t>
      </w:r>
      <w:r w:rsidRPr="00922608">
        <w:rPr>
          <w:i/>
          <w:iCs/>
        </w:rPr>
        <w:t>Endang</w:t>
      </w:r>
      <w:r w:rsidR="008048A4" w:rsidRPr="00922608">
        <w:rPr>
          <w:i/>
          <w:iCs/>
        </w:rPr>
        <w:t>ered</w:t>
      </w:r>
      <w:r w:rsidRPr="00922608">
        <w:rPr>
          <w:i/>
          <w:iCs/>
        </w:rPr>
        <w:t xml:space="preserve"> Species Res</w:t>
      </w:r>
      <w:r w:rsidR="008048A4" w:rsidRPr="00922608">
        <w:rPr>
          <w:i/>
          <w:iCs/>
        </w:rPr>
        <w:t>earch</w:t>
      </w:r>
      <w:r w:rsidRPr="00420CDA">
        <w:t xml:space="preserve"> </w:t>
      </w:r>
      <w:r w:rsidRPr="00922608">
        <w:rPr>
          <w:b/>
          <w:bCs/>
        </w:rPr>
        <w:t>27</w:t>
      </w:r>
      <w:r w:rsidR="00922608">
        <w:t>,</w:t>
      </w:r>
      <w:r w:rsidR="008048A4">
        <w:t xml:space="preserve"> </w:t>
      </w:r>
      <w:r w:rsidRPr="00420CDA">
        <w:t>113</w:t>
      </w:r>
      <w:r w:rsidRPr="00420CDA">
        <w:rPr>
          <w:rFonts w:hint="eastAsia"/>
        </w:rPr>
        <w:t>−</w:t>
      </w:r>
      <w:r w:rsidRPr="00420CDA">
        <w:t>118</w:t>
      </w:r>
      <w:r>
        <w:t>.</w:t>
      </w:r>
    </w:p>
    <w:p w14:paraId="77BE5E63" w14:textId="46687C61" w:rsidR="006D56A0" w:rsidRDefault="006D56A0" w:rsidP="0005542B">
      <w:pPr>
        <w:pStyle w:val="ARIERRefs"/>
      </w:pPr>
      <w:r>
        <w:t>Peel</w:t>
      </w:r>
      <w:r w:rsidR="0032714E">
        <w:t>,</w:t>
      </w:r>
      <w:r>
        <w:t xml:space="preserve"> D</w:t>
      </w:r>
      <w:r w:rsidR="0032714E">
        <w:t>.</w:t>
      </w:r>
      <w:r>
        <w:t>, Smith</w:t>
      </w:r>
      <w:r w:rsidR="0032714E">
        <w:t>,</w:t>
      </w:r>
      <w:r>
        <w:t xml:space="preserve"> J</w:t>
      </w:r>
      <w:r w:rsidR="0032714E">
        <w:t>.</w:t>
      </w:r>
      <w:r>
        <w:t>N</w:t>
      </w:r>
      <w:r w:rsidR="0032714E">
        <w:t>.</w:t>
      </w:r>
      <w:r>
        <w:t xml:space="preserve"> </w:t>
      </w:r>
      <w:r w:rsidR="0032714E">
        <w:t>and</w:t>
      </w:r>
      <w:r>
        <w:t xml:space="preserve"> Childerhouse</w:t>
      </w:r>
      <w:r w:rsidR="0032714E">
        <w:t>,</w:t>
      </w:r>
      <w:r>
        <w:t xml:space="preserve"> S</w:t>
      </w:r>
      <w:r w:rsidR="0032714E">
        <w:t>.</w:t>
      </w:r>
      <w:r>
        <w:t xml:space="preserve"> (2018). Vessel </w:t>
      </w:r>
      <w:r w:rsidR="0032714E">
        <w:t>strike of whales i</w:t>
      </w:r>
      <w:r>
        <w:t xml:space="preserve">n Australia: The </w:t>
      </w:r>
      <w:r w:rsidR="0032714E">
        <w:t>challenges of analysis of historical incident data</w:t>
      </w:r>
      <w:r>
        <w:t xml:space="preserve">. </w:t>
      </w:r>
      <w:r w:rsidRPr="000D2B6C">
        <w:rPr>
          <w:i/>
          <w:iCs/>
        </w:rPr>
        <w:t>Frontiers in Marine Science</w:t>
      </w:r>
      <w:r>
        <w:t xml:space="preserve"> </w:t>
      </w:r>
      <w:r w:rsidRPr="000D2B6C">
        <w:rPr>
          <w:b/>
          <w:bCs/>
        </w:rPr>
        <w:t>5</w:t>
      </w:r>
      <w:r w:rsidR="000D2B6C">
        <w:t>,</w:t>
      </w:r>
      <w:r>
        <w:t xml:space="preserve"> 69.</w:t>
      </w:r>
      <w:r w:rsidRPr="00F00641">
        <w:t xml:space="preserve"> </w:t>
      </w:r>
      <w:r w:rsidR="00F00641" w:rsidRPr="00F00641">
        <w:t>doi: 10.3389/fmars.2018.00069</w:t>
      </w:r>
      <w:r w:rsidR="00F00641">
        <w:t>.</w:t>
      </w:r>
    </w:p>
    <w:p w14:paraId="04B7FD2F" w14:textId="42993E27" w:rsidR="00D7068A" w:rsidRPr="004F0B21" w:rsidRDefault="00D7068A" w:rsidP="0005542B">
      <w:pPr>
        <w:pStyle w:val="ARIERRefs"/>
      </w:pPr>
      <w:r>
        <w:t>Pettis</w:t>
      </w:r>
      <w:r w:rsidR="004F0B21">
        <w:t xml:space="preserve">, </w:t>
      </w:r>
      <w:r w:rsidR="004F0B21" w:rsidRPr="004F0B21">
        <w:t>H</w:t>
      </w:r>
      <w:r w:rsidR="004F0B21">
        <w:t>.</w:t>
      </w:r>
      <w:r w:rsidR="004F0B21" w:rsidRPr="004F0B21">
        <w:t>M</w:t>
      </w:r>
      <w:r w:rsidR="004F0B21">
        <w:t>.</w:t>
      </w:r>
      <w:r w:rsidR="004F0B21" w:rsidRPr="004F0B21">
        <w:t>, Rolland</w:t>
      </w:r>
      <w:r w:rsidR="004F0B21">
        <w:t>,</w:t>
      </w:r>
      <w:r w:rsidR="004F0B21" w:rsidRPr="004F0B21">
        <w:t xml:space="preserve"> R</w:t>
      </w:r>
      <w:r w:rsidR="005A2F71">
        <w:t>.</w:t>
      </w:r>
      <w:r w:rsidR="004F0B21" w:rsidRPr="004F0B21">
        <w:t>M</w:t>
      </w:r>
      <w:r w:rsidR="005A2F71">
        <w:t>.</w:t>
      </w:r>
      <w:r w:rsidR="004F0B21" w:rsidRPr="004F0B21">
        <w:t>, Hamilton</w:t>
      </w:r>
      <w:r w:rsidR="004F0B21">
        <w:t>,</w:t>
      </w:r>
      <w:r w:rsidR="004F0B21" w:rsidRPr="004F0B21">
        <w:t xml:space="preserve"> P</w:t>
      </w:r>
      <w:r w:rsidR="005A2F71">
        <w:t>.</w:t>
      </w:r>
      <w:r w:rsidR="004F0B21" w:rsidRPr="004F0B21">
        <w:t>K</w:t>
      </w:r>
      <w:r w:rsidR="005A2F71">
        <w:t>.</w:t>
      </w:r>
      <w:r w:rsidR="004F0B21" w:rsidRPr="004F0B21">
        <w:t>, Knowlton</w:t>
      </w:r>
      <w:r w:rsidR="004F0B21">
        <w:t>,</w:t>
      </w:r>
      <w:r w:rsidR="004F0B21" w:rsidRPr="004F0B21">
        <w:t xml:space="preserve"> A</w:t>
      </w:r>
      <w:r w:rsidR="005A2F71">
        <w:t>.</w:t>
      </w:r>
      <w:r w:rsidR="004F0B21" w:rsidRPr="004F0B21">
        <w:t>R</w:t>
      </w:r>
      <w:r w:rsidR="005A2F71">
        <w:t>.</w:t>
      </w:r>
      <w:r w:rsidR="004F0B21" w:rsidRPr="004F0B21">
        <w:t>, Burgess</w:t>
      </w:r>
      <w:r w:rsidR="004F0B21">
        <w:t>,</w:t>
      </w:r>
      <w:r w:rsidR="004F0B21" w:rsidRPr="004F0B21">
        <w:t xml:space="preserve"> E</w:t>
      </w:r>
      <w:r w:rsidR="005A2F71">
        <w:t>.</w:t>
      </w:r>
      <w:r w:rsidR="004F0B21" w:rsidRPr="004F0B21">
        <w:t>A</w:t>
      </w:r>
      <w:r w:rsidR="005A2F71">
        <w:t>.</w:t>
      </w:r>
      <w:r w:rsidR="00CD63DB">
        <w:t xml:space="preserve"> and</w:t>
      </w:r>
      <w:r w:rsidR="004F0B21" w:rsidRPr="004F0B21">
        <w:t xml:space="preserve"> Kraus</w:t>
      </w:r>
      <w:r w:rsidR="006611BA">
        <w:t>,</w:t>
      </w:r>
      <w:r w:rsidR="004F0B21" w:rsidRPr="004F0B21">
        <w:t xml:space="preserve"> S</w:t>
      </w:r>
      <w:r w:rsidR="004F0B21">
        <w:t>.</w:t>
      </w:r>
      <w:r w:rsidR="004F0B21" w:rsidRPr="004F0B21">
        <w:t>D</w:t>
      </w:r>
      <w:r w:rsidR="009C460E">
        <w:t>.</w:t>
      </w:r>
      <w:r w:rsidR="004F0B21" w:rsidRPr="004F0B21">
        <w:t xml:space="preserve"> (2017)</w:t>
      </w:r>
      <w:r w:rsidR="009C460E">
        <w:t>.</w:t>
      </w:r>
      <w:r w:rsidR="004F0B21" w:rsidRPr="004F0B21">
        <w:t xml:space="preserve"> Body condition changes arising from natural factors and fishing gear entanglements in North Atlantic right whales </w:t>
      </w:r>
      <w:r w:rsidR="004F0B21" w:rsidRPr="00CD63DB">
        <w:rPr>
          <w:i/>
        </w:rPr>
        <w:t>Eubalaena glacialis</w:t>
      </w:r>
      <w:r w:rsidR="004F0B21" w:rsidRPr="004F0B21">
        <w:t xml:space="preserve">. </w:t>
      </w:r>
      <w:r w:rsidR="004F0B21" w:rsidRPr="000D2B6C">
        <w:rPr>
          <w:i/>
          <w:iCs/>
        </w:rPr>
        <w:t>Endang</w:t>
      </w:r>
      <w:r w:rsidR="009C460E" w:rsidRPr="000D2B6C">
        <w:rPr>
          <w:i/>
          <w:iCs/>
        </w:rPr>
        <w:t>ered</w:t>
      </w:r>
      <w:r w:rsidR="004F0B21" w:rsidRPr="000D2B6C">
        <w:rPr>
          <w:i/>
          <w:iCs/>
        </w:rPr>
        <w:t xml:space="preserve"> Species Res</w:t>
      </w:r>
      <w:r w:rsidR="002B41F3" w:rsidRPr="000D2B6C">
        <w:rPr>
          <w:i/>
          <w:iCs/>
        </w:rPr>
        <w:t>earch</w:t>
      </w:r>
      <w:r w:rsidR="004F0B21" w:rsidRPr="004F0B21">
        <w:t xml:space="preserve"> </w:t>
      </w:r>
      <w:r w:rsidR="004F0B21" w:rsidRPr="000D2B6C">
        <w:rPr>
          <w:b/>
          <w:bCs/>
        </w:rPr>
        <w:t>32</w:t>
      </w:r>
      <w:r w:rsidR="000D2B6C">
        <w:t>,</w:t>
      </w:r>
      <w:r w:rsidR="002B41F3">
        <w:t xml:space="preserve"> </w:t>
      </w:r>
      <w:r w:rsidR="004F0B21" w:rsidRPr="004F0B21">
        <w:t>237-249. </w:t>
      </w:r>
      <w:r w:rsidR="004C624E">
        <w:t xml:space="preserve"> </w:t>
      </w:r>
      <w:hyperlink r:id="rId116" w:history="1">
        <w:r w:rsidR="004F0B21" w:rsidRPr="00680B49">
          <w:rPr>
            <w:rStyle w:val="Hyperlink"/>
          </w:rPr>
          <w:t>https://doi.org/10.3354/esr00800</w:t>
        </w:r>
      </w:hyperlink>
    </w:p>
    <w:p w14:paraId="48110C86" w14:textId="6766CA5E" w:rsidR="006D56A0" w:rsidRDefault="006D56A0" w:rsidP="0005542B">
      <w:pPr>
        <w:pStyle w:val="ARIERRefs"/>
      </w:pPr>
      <w:r w:rsidRPr="000D754B">
        <w:t>Pinfield, R</w:t>
      </w:r>
      <w:r w:rsidR="0032714E">
        <w:t>.</w:t>
      </w:r>
      <w:r w:rsidRPr="000D754B">
        <w:t>, Dillane, E</w:t>
      </w:r>
      <w:r w:rsidR="0032714E">
        <w:t>.</w:t>
      </w:r>
      <w:r w:rsidRPr="000D754B">
        <w:t>, Runge, A</w:t>
      </w:r>
      <w:r w:rsidR="0032714E">
        <w:t>.</w:t>
      </w:r>
      <w:r w:rsidRPr="000D754B">
        <w:t>K</w:t>
      </w:r>
      <w:r w:rsidR="0032714E">
        <w:t>.</w:t>
      </w:r>
      <w:r w:rsidRPr="000D754B">
        <w:t>W</w:t>
      </w:r>
      <w:r w:rsidR="0032714E">
        <w:t xml:space="preserve">. and others </w:t>
      </w:r>
      <w:r>
        <w:t>(2019).</w:t>
      </w:r>
      <w:r w:rsidRPr="000D754B">
        <w:t> False-negative detections from environmental DNA collected in the presence of large numbers of killer whales (</w:t>
      </w:r>
      <w:r w:rsidRPr="003835FC">
        <w:rPr>
          <w:i/>
        </w:rPr>
        <w:t>Orcinus orca</w:t>
      </w:r>
      <w:r w:rsidRPr="000D754B">
        <w:t>). </w:t>
      </w:r>
      <w:r w:rsidRPr="0081719E">
        <w:rPr>
          <w:i/>
          <w:iCs/>
        </w:rPr>
        <w:t>Environmental DNA</w:t>
      </w:r>
      <w:r w:rsidR="0081719E" w:rsidRPr="000D2B6C">
        <w:rPr>
          <w:b/>
          <w:bCs/>
        </w:rPr>
        <w:t xml:space="preserve"> </w:t>
      </w:r>
      <w:r w:rsidRPr="000D2B6C">
        <w:rPr>
          <w:b/>
          <w:bCs/>
        </w:rPr>
        <w:t>1</w:t>
      </w:r>
      <w:r w:rsidR="000D2B6C">
        <w:t>,</w:t>
      </w:r>
      <w:r w:rsidRPr="000D754B">
        <w:t> 316– 328. </w:t>
      </w:r>
      <w:hyperlink r:id="rId117" w:history="1">
        <w:r w:rsidRPr="000D754B">
          <w:t>https://doi.org/10.1002/edn3.32</w:t>
        </w:r>
      </w:hyperlink>
    </w:p>
    <w:p w14:paraId="5B3E49EC" w14:textId="07AF5FE1" w:rsidR="00313DDB" w:rsidRDefault="00313DDB" w:rsidP="00313DDB">
      <w:pPr>
        <w:pStyle w:val="ARIERRefs"/>
      </w:pPr>
      <w:r w:rsidRPr="00313DDB">
        <w:t>Pirotta</w:t>
      </w:r>
      <w:r w:rsidR="001D5A27">
        <w:t>,</w:t>
      </w:r>
      <w:r w:rsidRPr="00313DDB">
        <w:t xml:space="preserve"> V</w:t>
      </w:r>
      <w:r w:rsidR="001D5A27">
        <w:t>.</w:t>
      </w:r>
      <w:r w:rsidRPr="00313DDB">
        <w:t>, Smith</w:t>
      </w:r>
      <w:r w:rsidR="001D5A27">
        <w:t>,</w:t>
      </w:r>
      <w:r w:rsidRPr="00313DDB">
        <w:t xml:space="preserve"> A</w:t>
      </w:r>
      <w:r w:rsidR="001D5A27">
        <w:t>.</w:t>
      </w:r>
      <w:r w:rsidRPr="00313DDB">
        <w:t>, Ostrowski</w:t>
      </w:r>
      <w:r w:rsidR="001D5A27">
        <w:t>,</w:t>
      </w:r>
      <w:r w:rsidRPr="00313DDB">
        <w:t xml:space="preserve"> M</w:t>
      </w:r>
      <w:r w:rsidR="001D5A27">
        <w:t>.</w:t>
      </w:r>
      <w:r w:rsidRPr="00313DDB">
        <w:t>,</w:t>
      </w:r>
      <w:r w:rsidR="001D5A27">
        <w:t xml:space="preserve"> </w:t>
      </w:r>
      <w:r w:rsidRPr="00313DDB">
        <w:t>Russell</w:t>
      </w:r>
      <w:r w:rsidR="001D5A27">
        <w:t>,</w:t>
      </w:r>
      <w:r w:rsidRPr="00313DDB">
        <w:t xml:space="preserve"> D</w:t>
      </w:r>
      <w:r w:rsidR="001D5A27">
        <w:t>.</w:t>
      </w:r>
      <w:r w:rsidRPr="00313DDB">
        <w:t>, Jonsen</w:t>
      </w:r>
      <w:r w:rsidR="001D5A27">
        <w:t>,</w:t>
      </w:r>
      <w:r w:rsidRPr="00313DDB">
        <w:t xml:space="preserve"> I</w:t>
      </w:r>
      <w:r w:rsidR="001D5A27">
        <w:t>.</w:t>
      </w:r>
      <w:r w:rsidRPr="00313DDB">
        <w:t>D</w:t>
      </w:r>
      <w:r w:rsidR="001D5A27">
        <w:t>.</w:t>
      </w:r>
      <w:r w:rsidRPr="00313DDB">
        <w:t>, Grech</w:t>
      </w:r>
      <w:r w:rsidR="001D5A27">
        <w:t>,</w:t>
      </w:r>
      <w:r w:rsidRPr="00313DDB">
        <w:t xml:space="preserve"> A</w:t>
      </w:r>
      <w:r w:rsidR="001D5A27">
        <w:t>.</w:t>
      </w:r>
      <w:r w:rsidRPr="00313DDB">
        <w:t xml:space="preserve"> and</w:t>
      </w:r>
      <w:r>
        <w:t xml:space="preserve"> </w:t>
      </w:r>
      <w:r w:rsidRPr="00313DDB">
        <w:t>Harcourt</w:t>
      </w:r>
      <w:r w:rsidR="001D5A27">
        <w:t>,</w:t>
      </w:r>
      <w:r w:rsidRPr="00313DDB">
        <w:t xml:space="preserve"> R</w:t>
      </w:r>
      <w:r w:rsidR="001D5A27">
        <w:t>.</w:t>
      </w:r>
      <w:r w:rsidRPr="00313DDB">
        <w:t xml:space="preserve"> (2017)</w:t>
      </w:r>
      <w:r w:rsidR="001D5A27">
        <w:t>.</w:t>
      </w:r>
      <w:r w:rsidRPr="00313DDB">
        <w:t xml:space="preserve"> An </w:t>
      </w:r>
      <w:r w:rsidR="003835FC">
        <w:t>e</w:t>
      </w:r>
      <w:r w:rsidRPr="00313DDB">
        <w:t>conomical</w:t>
      </w:r>
      <w:r>
        <w:t xml:space="preserve"> </w:t>
      </w:r>
      <w:r w:rsidR="00C45EEF">
        <w:t>c</w:t>
      </w:r>
      <w:r w:rsidRPr="00313DDB">
        <w:t>ustom-</w:t>
      </w:r>
      <w:r w:rsidR="00C45EEF">
        <w:t>b</w:t>
      </w:r>
      <w:r w:rsidRPr="00313DDB">
        <w:t xml:space="preserve">uilt </w:t>
      </w:r>
      <w:r w:rsidR="00C45EEF">
        <w:t>d</w:t>
      </w:r>
      <w:r w:rsidRPr="00313DDB">
        <w:t xml:space="preserve">rone for </w:t>
      </w:r>
      <w:r w:rsidR="00C45EEF">
        <w:t>a</w:t>
      </w:r>
      <w:r w:rsidRPr="00313DDB">
        <w:t>ssessing</w:t>
      </w:r>
      <w:r>
        <w:t xml:space="preserve"> </w:t>
      </w:r>
      <w:r w:rsidR="00C45EEF">
        <w:t>w</w:t>
      </w:r>
      <w:r w:rsidRPr="00313DDB">
        <w:t xml:space="preserve">hale </w:t>
      </w:r>
      <w:r w:rsidR="00C45EEF">
        <w:t>h</w:t>
      </w:r>
      <w:r w:rsidRPr="00313DDB">
        <w:t xml:space="preserve">ealth. </w:t>
      </w:r>
      <w:r w:rsidRPr="0081719E">
        <w:rPr>
          <w:i/>
          <w:iCs/>
        </w:rPr>
        <w:t>Front</w:t>
      </w:r>
      <w:r w:rsidR="001D5A27" w:rsidRPr="0081719E">
        <w:rPr>
          <w:i/>
          <w:iCs/>
        </w:rPr>
        <w:t>iers in</w:t>
      </w:r>
      <w:r w:rsidRPr="0081719E">
        <w:rPr>
          <w:i/>
          <w:iCs/>
        </w:rPr>
        <w:t xml:space="preserve"> Mar</w:t>
      </w:r>
      <w:r w:rsidR="00451DE2" w:rsidRPr="0081719E">
        <w:rPr>
          <w:i/>
          <w:iCs/>
        </w:rPr>
        <w:t>ine</w:t>
      </w:r>
      <w:r w:rsidRPr="0081719E">
        <w:rPr>
          <w:i/>
          <w:iCs/>
        </w:rPr>
        <w:t xml:space="preserve"> Sci</w:t>
      </w:r>
      <w:r w:rsidR="00451DE2" w:rsidRPr="0081719E">
        <w:rPr>
          <w:i/>
          <w:iCs/>
        </w:rPr>
        <w:t>ence</w:t>
      </w:r>
      <w:r w:rsidRPr="00313DDB">
        <w:t xml:space="preserve"> </w:t>
      </w:r>
      <w:r w:rsidRPr="0081719E">
        <w:rPr>
          <w:b/>
          <w:bCs/>
        </w:rPr>
        <w:t>4</w:t>
      </w:r>
      <w:r w:rsidR="0081719E">
        <w:t xml:space="preserve">, </w:t>
      </w:r>
      <w:r w:rsidRPr="00313DDB">
        <w:t>425.</w:t>
      </w:r>
      <w:r w:rsidR="001D5A27">
        <w:t xml:space="preserve"> </w:t>
      </w:r>
      <w:r w:rsidRPr="00313DDB">
        <w:t>doi: 10.3389/fmars.2017.00425</w:t>
      </w:r>
    </w:p>
    <w:p w14:paraId="778D0ECA" w14:textId="75CEAC65" w:rsidR="006D56A0" w:rsidRDefault="006D56A0" w:rsidP="0005542B">
      <w:pPr>
        <w:pStyle w:val="ARIERRefs"/>
      </w:pPr>
      <w:r w:rsidRPr="00254291">
        <w:t>Pisano, O.M. and Worm, B. (2022). Automated detection of whales in the Atlantic Northwast. Conference presentation. 24th Biennial Conference on the Biology of Marine Mammals. Palm Beach Florida</w:t>
      </w:r>
      <w:r w:rsidR="00546117">
        <w:t>.</w:t>
      </w:r>
    </w:p>
    <w:p w14:paraId="57049446" w14:textId="00DE2B2A" w:rsidR="006D56A0" w:rsidRDefault="006D56A0" w:rsidP="0005542B">
      <w:pPr>
        <w:pStyle w:val="ARIERRefs"/>
      </w:pPr>
      <w:r>
        <w:lastRenderedPageBreak/>
        <w:t>Pritchard, R. (in prep</w:t>
      </w:r>
      <w:r w:rsidR="000506E5">
        <w:t>.</w:t>
      </w:r>
      <w:r>
        <w:t>), Southern Right Whale Specific Needs Assessment Report. Department of Energy, Environment and Climate Action</w:t>
      </w:r>
      <w:r w:rsidR="00F70D64">
        <w:t>, Victoria</w:t>
      </w:r>
      <w:r>
        <w:t>.</w:t>
      </w:r>
    </w:p>
    <w:p w14:paraId="25FED64C" w14:textId="7930F359" w:rsidR="002172BF" w:rsidRDefault="001458C3" w:rsidP="0005542B">
      <w:pPr>
        <w:pStyle w:val="ARIERRefs"/>
      </w:pPr>
      <w:r w:rsidRPr="00FC4ED5">
        <w:t>Quintana-</w:t>
      </w:r>
      <w:r w:rsidR="00FD0A3D" w:rsidRPr="00FC4ED5">
        <w:t>Rizzo, E.</w:t>
      </w:r>
      <w:r w:rsidR="00176F4C">
        <w:t>,</w:t>
      </w:r>
      <w:r w:rsidR="00FD0A3D" w:rsidRPr="00FC4ED5">
        <w:t xml:space="preserve"> Leiter, S., Cole, T.V.N</w:t>
      </w:r>
      <w:r w:rsidR="00F05130" w:rsidRPr="00FC4ED5">
        <w:t>., Hagbloom, M.N.</w:t>
      </w:r>
      <w:r w:rsidR="00BB31ED" w:rsidRPr="00FC4ED5">
        <w:t>, Knowlton, A.R., Nage</w:t>
      </w:r>
      <w:r w:rsidR="006905AC" w:rsidRPr="00FC4ED5">
        <w:t>lkirk</w:t>
      </w:r>
      <w:r w:rsidR="00B27E5B" w:rsidRPr="00FC4ED5">
        <w:t>,</w:t>
      </w:r>
      <w:r w:rsidR="00B27E5B">
        <w:t xml:space="preserve"> </w:t>
      </w:r>
      <w:r w:rsidR="00902841">
        <w:t>P</w:t>
      </w:r>
      <w:r w:rsidR="00D74C4D">
        <w:t xml:space="preserve">. </w:t>
      </w:r>
      <w:r w:rsidR="00B27E5B">
        <w:t>and others (</w:t>
      </w:r>
      <w:r w:rsidR="00D74C4D">
        <w:t xml:space="preserve">2021). Residency, demographics and movement patterns of North Atlantic right whales </w:t>
      </w:r>
      <w:r w:rsidR="00D74C4D" w:rsidRPr="00176F4C">
        <w:rPr>
          <w:i/>
        </w:rPr>
        <w:t>Eubalaena glacialis</w:t>
      </w:r>
      <w:r w:rsidR="00D74C4D">
        <w:t xml:space="preserve"> in an offshore wind ener</w:t>
      </w:r>
      <w:r w:rsidR="002252E0">
        <w:t>gy development area in southern New England, USA.</w:t>
      </w:r>
      <w:r w:rsidR="005A0296">
        <w:t xml:space="preserve"> </w:t>
      </w:r>
      <w:r w:rsidR="005A0296" w:rsidRPr="0081719E">
        <w:rPr>
          <w:i/>
          <w:iCs/>
        </w:rPr>
        <w:t>Engangered Species Research</w:t>
      </w:r>
      <w:r w:rsidR="007E0E97">
        <w:t xml:space="preserve"> </w:t>
      </w:r>
      <w:r w:rsidR="007E0E97" w:rsidRPr="0081719E">
        <w:rPr>
          <w:b/>
          <w:bCs/>
        </w:rPr>
        <w:t>45</w:t>
      </w:r>
      <w:r w:rsidR="0081719E">
        <w:t xml:space="preserve">, </w:t>
      </w:r>
      <w:r w:rsidR="007E0E97">
        <w:t>251-</w:t>
      </w:r>
      <w:r w:rsidR="00162852">
        <w:t>268</w:t>
      </w:r>
      <w:r w:rsidR="00FC4ED5">
        <w:t xml:space="preserve">. </w:t>
      </w:r>
      <w:r w:rsidR="00FC4ED5" w:rsidRPr="00FC4ED5">
        <w:t>https://doi.org/10.3354/esr01137</w:t>
      </w:r>
    </w:p>
    <w:p w14:paraId="09D6720D" w14:textId="6535A2EC" w:rsidR="006D56A0" w:rsidRDefault="006D56A0" w:rsidP="0005542B">
      <w:pPr>
        <w:pStyle w:val="ARIERRefs"/>
      </w:pPr>
      <w:r w:rsidRPr="00254291">
        <w:t>Record</w:t>
      </w:r>
      <w:r w:rsidR="00E1536C">
        <w:t>,</w:t>
      </w:r>
      <w:r w:rsidRPr="00254291">
        <w:t xml:space="preserve"> N</w:t>
      </w:r>
      <w:r>
        <w:t>.</w:t>
      </w:r>
      <w:r w:rsidRPr="00254291">
        <w:t>R</w:t>
      </w:r>
      <w:r w:rsidR="00E1536C">
        <w:t>.</w:t>
      </w:r>
      <w:r w:rsidRPr="00254291">
        <w:t>, Runge J</w:t>
      </w:r>
      <w:r>
        <w:t>.</w:t>
      </w:r>
      <w:r w:rsidRPr="00254291">
        <w:t>A</w:t>
      </w:r>
      <w:r>
        <w:t>.</w:t>
      </w:r>
      <w:r w:rsidRPr="00254291">
        <w:t>, Pendleton D</w:t>
      </w:r>
      <w:r>
        <w:t>.</w:t>
      </w:r>
      <w:r w:rsidRPr="00254291">
        <w:t>E</w:t>
      </w:r>
      <w:r>
        <w:t>.</w:t>
      </w:r>
      <w:r w:rsidRPr="00254291">
        <w:t>, Balch W</w:t>
      </w:r>
      <w:r>
        <w:t>.</w:t>
      </w:r>
      <w:r w:rsidRPr="00254291">
        <w:t>M</w:t>
      </w:r>
      <w:r>
        <w:t>.</w:t>
      </w:r>
      <w:r w:rsidRPr="00254291">
        <w:t xml:space="preserve"> </w:t>
      </w:r>
      <w:r w:rsidRPr="0009092F">
        <w:t>and others</w:t>
      </w:r>
      <w:r>
        <w:t xml:space="preserve"> </w:t>
      </w:r>
      <w:r w:rsidRPr="00254291">
        <w:t>(2019)</w:t>
      </w:r>
      <w:r>
        <w:t>.</w:t>
      </w:r>
      <w:r w:rsidRPr="00254291">
        <w:t xml:space="preserve"> Rapid climate-driven circulation changes threaten</w:t>
      </w:r>
      <w:r>
        <w:t xml:space="preserve"> </w:t>
      </w:r>
      <w:r w:rsidRPr="00254291">
        <w:t>conservation of endangered North Atlantic right whales.</w:t>
      </w:r>
      <w:r>
        <w:t xml:space="preserve"> </w:t>
      </w:r>
      <w:r w:rsidRPr="0081719E">
        <w:rPr>
          <w:i/>
          <w:iCs/>
        </w:rPr>
        <w:t>Oceanography</w:t>
      </w:r>
      <w:r w:rsidRPr="00254291">
        <w:t xml:space="preserve"> </w:t>
      </w:r>
      <w:r w:rsidRPr="0081719E">
        <w:rPr>
          <w:b/>
          <w:bCs/>
        </w:rPr>
        <w:t>32</w:t>
      </w:r>
      <w:r w:rsidR="0081719E">
        <w:t>,</w:t>
      </w:r>
      <w:r w:rsidRPr="00254291">
        <w:t xml:space="preserve"> 162</w:t>
      </w:r>
      <w:r w:rsidRPr="00254291">
        <w:rPr>
          <w:rFonts w:hint="eastAsia"/>
        </w:rPr>
        <w:t>−</w:t>
      </w:r>
      <w:r w:rsidRPr="00254291">
        <w:t>169</w:t>
      </w:r>
      <w:r w:rsidR="000506E5">
        <w:t>.</w:t>
      </w:r>
    </w:p>
    <w:p w14:paraId="7AA1617E" w14:textId="14C2E0D5" w:rsidR="00E33CC8" w:rsidRDefault="006D56A0" w:rsidP="00B07BB1">
      <w:pPr>
        <w:pStyle w:val="ARIERRefs"/>
      </w:pPr>
      <w:r>
        <w:t>Ritter,</w:t>
      </w:r>
      <w:r w:rsidRPr="006F5B13">
        <w:t xml:space="preserve"> F. </w:t>
      </w:r>
      <w:r w:rsidR="0032714E">
        <w:t>and</w:t>
      </w:r>
      <w:r w:rsidRPr="006F5B13">
        <w:t xml:space="preserve"> </w:t>
      </w:r>
      <w:r>
        <w:t>Panigada</w:t>
      </w:r>
      <w:r w:rsidRPr="006F5B13">
        <w:t xml:space="preserve">, S. </w:t>
      </w:r>
      <w:r w:rsidR="00E1536C">
        <w:t>(</w:t>
      </w:r>
      <w:r w:rsidRPr="006F5B13">
        <w:t>2019</w:t>
      </w:r>
      <w:r w:rsidR="00E1536C">
        <w:t>)</w:t>
      </w:r>
      <w:r w:rsidRPr="006F5B13">
        <w:t xml:space="preserve">. Collisions of Vessels With Cetaceans—The Underestimated Threat. </w:t>
      </w:r>
      <w:r w:rsidRPr="0009092F">
        <w:t>In:</w:t>
      </w:r>
      <w:r w:rsidRPr="006F5B13">
        <w:t xml:space="preserve"> S</w:t>
      </w:r>
      <w:r>
        <w:t>heppard</w:t>
      </w:r>
      <w:r w:rsidRPr="006F5B13">
        <w:t xml:space="preserve">, C. (ed.) </w:t>
      </w:r>
      <w:r w:rsidRPr="0009092F">
        <w:t>World Seas: an Environmental Evaluation (Second Edition).</w:t>
      </w:r>
      <w:r w:rsidRPr="006F5B13">
        <w:t xml:space="preserve"> Academic Press.</w:t>
      </w:r>
    </w:p>
    <w:p w14:paraId="7BECC0AB" w14:textId="133800CE" w:rsidR="00E33CC8" w:rsidRDefault="003C2F32" w:rsidP="00EF759A">
      <w:pPr>
        <w:pStyle w:val="ARIERRefs"/>
      </w:pPr>
      <w:r>
        <w:t>Rolland, R.M.</w:t>
      </w:r>
      <w:r w:rsidR="0066100B">
        <w:t>, Parks</w:t>
      </w:r>
      <w:r w:rsidR="00B75C06">
        <w:t>, S.E., Hunt</w:t>
      </w:r>
      <w:r w:rsidR="00B75C06" w:rsidRPr="00EF759A">
        <w:t>, K.E., Costellote</w:t>
      </w:r>
      <w:r w:rsidR="00577EA2" w:rsidRPr="00EF759A">
        <w:t>,</w:t>
      </w:r>
      <w:r w:rsidR="00E1536C">
        <w:t xml:space="preserve"> </w:t>
      </w:r>
      <w:r w:rsidR="00577EA2" w:rsidRPr="00EF759A">
        <w:t>M., Corkeron</w:t>
      </w:r>
      <w:r w:rsidR="00B2717D" w:rsidRPr="00EF759A">
        <w:t>, P.J</w:t>
      </w:r>
      <w:r w:rsidR="00EF759A" w:rsidRPr="00EF759A">
        <w:t>, Nowecek, D.P. and others</w:t>
      </w:r>
      <w:r w:rsidR="00B07BB1">
        <w:t xml:space="preserve"> (2012)</w:t>
      </w:r>
      <w:r w:rsidR="00EF759A" w:rsidRPr="00EF759A">
        <w:t xml:space="preserve">. </w:t>
      </w:r>
      <w:hyperlink r:id="rId118" w:history="1">
        <w:r w:rsidR="0066100B" w:rsidRPr="0066100B">
          <w:t>Evidence that ship noise increases stress in right whales</w:t>
        </w:r>
      </w:hyperlink>
      <w:r w:rsidR="00EF759A">
        <w:t xml:space="preserve">. </w:t>
      </w:r>
      <w:r w:rsidR="00747A63" w:rsidRPr="00FB7274">
        <w:rPr>
          <w:i/>
          <w:iCs/>
        </w:rPr>
        <w:t>Proc</w:t>
      </w:r>
      <w:r w:rsidR="001D2E69" w:rsidRPr="00FB7274">
        <w:rPr>
          <w:i/>
          <w:iCs/>
        </w:rPr>
        <w:t>eedings of the</w:t>
      </w:r>
      <w:r w:rsidR="009F16BB" w:rsidRPr="00FB7274">
        <w:rPr>
          <w:i/>
          <w:iCs/>
        </w:rPr>
        <w:t xml:space="preserve"> </w:t>
      </w:r>
      <w:r w:rsidR="00747A63" w:rsidRPr="00FB7274">
        <w:rPr>
          <w:i/>
          <w:iCs/>
        </w:rPr>
        <w:t>R</w:t>
      </w:r>
      <w:r w:rsidR="001D2E69" w:rsidRPr="00FB7274">
        <w:rPr>
          <w:i/>
          <w:iCs/>
        </w:rPr>
        <w:t>oyal</w:t>
      </w:r>
      <w:r w:rsidR="009F16BB" w:rsidRPr="00FB7274">
        <w:rPr>
          <w:i/>
          <w:iCs/>
        </w:rPr>
        <w:t xml:space="preserve"> </w:t>
      </w:r>
      <w:r w:rsidR="00747A63" w:rsidRPr="00FB7274">
        <w:rPr>
          <w:i/>
          <w:iCs/>
        </w:rPr>
        <w:t>Soc</w:t>
      </w:r>
      <w:r w:rsidR="001D2E69" w:rsidRPr="00FB7274">
        <w:rPr>
          <w:i/>
          <w:iCs/>
        </w:rPr>
        <w:t>iety</w:t>
      </w:r>
      <w:r w:rsidR="009F16BB" w:rsidRPr="00FB7274">
        <w:rPr>
          <w:i/>
          <w:iCs/>
        </w:rPr>
        <w:t xml:space="preserve"> </w:t>
      </w:r>
      <w:r w:rsidR="00747A63" w:rsidRPr="00FB7274">
        <w:rPr>
          <w:i/>
          <w:iCs/>
        </w:rPr>
        <w:t>B Biol</w:t>
      </w:r>
      <w:r w:rsidR="009F16BB" w:rsidRPr="00FB7274">
        <w:rPr>
          <w:i/>
          <w:iCs/>
        </w:rPr>
        <w:t>ogical</w:t>
      </w:r>
      <w:r w:rsidR="00747A63" w:rsidRPr="00FB7274">
        <w:rPr>
          <w:i/>
          <w:iCs/>
        </w:rPr>
        <w:t xml:space="preserve"> Sci</w:t>
      </w:r>
      <w:r w:rsidR="009F16BB" w:rsidRPr="00FB7274">
        <w:rPr>
          <w:i/>
          <w:iCs/>
        </w:rPr>
        <w:t>ences</w:t>
      </w:r>
      <w:r w:rsidR="00747A63" w:rsidRPr="00C5679A">
        <w:t xml:space="preserve"> </w:t>
      </w:r>
      <w:r w:rsidR="00747A63" w:rsidRPr="00F60929">
        <w:rPr>
          <w:b/>
          <w:bCs/>
        </w:rPr>
        <w:t>279</w:t>
      </w:r>
      <w:r w:rsidR="00F60929">
        <w:t>,</w:t>
      </w:r>
      <w:r w:rsidR="00747A63" w:rsidRPr="00C5679A">
        <w:t xml:space="preserve"> 2363–2368</w:t>
      </w:r>
      <w:r w:rsidR="00C5679A">
        <w:rPr>
          <w:color w:val="4D5156"/>
          <w:sz w:val="21"/>
          <w:szCs w:val="21"/>
          <w:shd w:val="clear" w:color="auto" w:fill="FFFFFF"/>
        </w:rPr>
        <w:t xml:space="preserve">. </w:t>
      </w:r>
      <w:r w:rsidR="00E33CC8" w:rsidRPr="00E33CC8">
        <w:t>https://royalsocietypublishing.org/doi/full/10.1098/rspb.2011.2429</w:t>
      </w:r>
    </w:p>
    <w:p w14:paraId="6A3958FB" w14:textId="6683A5DE" w:rsidR="000506E5" w:rsidRDefault="000506E5" w:rsidP="0005542B">
      <w:pPr>
        <w:pStyle w:val="ARIERRefs"/>
      </w:pPr>
      <w:r w:rsidRPr="00BD564D">
        <w:t>Rolland, R.M., Schick, R.S., Pettis, H.M., Knowlton, A.R., Hamilton, P.K., Clark,</w:t>
      </w:r>
      <w:r>
        <w:t xml:space="preserve"> </w:t>
      </w:r>
      <w:r w:rsidRPr="00BD564D">
        <w:t>J.S.</w:t>
      </w:r>
      <w:r w:rsidR="00E1536C">
        <w:t xml:space="preserve"> </w:t>
      </w:r>
      <w:r w:rsidR="0032714E">
        <w:t>and others</w:t>
      </w:r>
      <w:r w:rsidRPr="00BD564D">
        <w:t xml:space="preserve"> (2016). Health of North Atlantic right whales </w:t>
      </w:r>
      <w:r w:rsidRPr="001B2195">
        <w:rPr>
          <w:i/>
        </w:rPr>
        <w:t>Eubalaena glacialis</w:t>
      </w:r>
      <w:r w:rsidRPr="00BD564D">
        <w:t xml:space="preserve"> over</w:t>
      </w:r>
      <w:r>
        <w:t xml:space="preserve"> </w:t>
      </w:r>
      <w:r w:rsidRPr="00BD564D">
        <w:t>three decades: from individual health to demographic and population health</w:t>
      </w:r>
      <w:r>
        <w:t xml:space="preserve"> </w:t>
      </w:r>
      <w:r w:rsidRPr="00BD564D">
        <w:t xml:space="preserve">trends. </w:t>
      </w:r>
      <w:r w:rsidRPr="00FB7274">
        <w:rPr>
          <w:i/>
          <w:iCs/>
        </w:rPr>
        <w:t>Mar</w:t>
      </w:r>
      <w:r w:rsidR="008048A4" w:rsidRPr="00FB7274">
        <w:rPr>
          <w:i/>
          <w:iCs/>
        </w:rPr>
        <w:t>ine</w:t>
      </w:r>
      <w:r w:rsidRPr="00FB7274">
        <w:rPr>
          <w:i/>
          <w:iCs/>
        </w:rPr>
        <w:t xml:space="preserve"> Ecol</w:t>
      </w:r>
      <w:r w:rsidR="008048A4" w:rsidRPr="00FB7274">
        <w:rPr>
          <w:i/>
          <w:iCs/>
        </w:rPr>
        <w:t>ogy</w:t>
      </w:r>
      <w:r w:rsidRPr="00FB7274">
        <w:rPr>
          <w:i/>
          <w:iCs/>
        </w:rPr>
        <w:t xml:space="preserve"> Prog</w:t>
      </w:r>
      <w:r w:rsidR="008048A4" w:rsidRPr="00FB7274">
        <w:rPr>
          <w:i/>
          <w:iCs/>
        </w:rPr>
        <w:t>ress</w:t>
      </w:r>
      <w:r w:rsidRPr="00FB7274">
        <w:rPr>
          <w:i/>
          <w:iCs/>
        </w:rPr>
        <w:t xml:space="preserve"> Ser</w:t>
      </w:r>
      <w:r w:rsidR="008048A4" w:rsidRPr="00FB7274">
        <w:rPr>
          <w:i/>
          <w:iCs/>
        </w:rPr>
        <w:t>ies</w:t>
      </w:r>
      <w:r w:rsidRPr="00BD564D">
        <w:t xml:space="preserve"> </w:t>
      </w:r>
      <w:r w:rsidRPr="00FB7274">
        <w:rPr>
          <w:b/>
          <w:bCs/>
        </w:rPr>
        <w:t>542</w:t>
      </w:r>
      <w:r w:rsidR="00FB7274">
        <w:t>,</w:t>
      </w:r>
      <w:r w:rsidRPr="00BD564D">
        <w:t xml:space="preserve"> 265–282. doi: 10.3354/meps11547</w:t>
      </w:r>
      <w:r>
        <w:t>.</w:t>
      </w:r>
    </w:p>
    <w:p w14:paraId="793A76C4" w14:textId="1E7EA728" w:rsidR="006D56A0" w:rsidRDefault="006D56A0" w:rsidP="0005542B">
      <w:pPr>
        <w:pStyle w:val="ARIERRefs"/>
      </w:pPr>
      <w:r w:rsidRPr="008833AB">
        <w:t>Rolland, R.M., McLellan, W.A., Moore, M.J., Harms, C.A., Burgess, E.A.</w:t>
      </w:r>
      <w:r>
        <w:t xml:space="preserve"> </w:t>
      </w:r>
      <w:r w:rsidRPr="008833AB">
        <w:t>and Hunt, K.E. (2017). Fecal glucocorticoids and anthropogenic injury and</w:t>
      </w:r>
      <w:r>
        <w:t xml:space="preserve"> </w:t>
      </w:r>
      <w:r w:rsidRPr="008833AB">
        <w:t xml:space="preserve">mortality in North Atlantic right whales </w:t>
      </w:r>
      <w:r w:rsidRPr="00B90AD6">
        <w:rPr>
          <w:i/>
        </w:rPr>
        <w:t>Eubalaena glacialis</w:t>
      </w:r>
      <w:r w:rsidRPr="008833AB">
        <w:t xml:space="preserve">. </w:t>
      </w:r>
      <w:r w:rsidRPr="00B90AD6">
        <w:rPr>
          <w:i/>
        </w:rPr>
        <w:t>Endangered Species Research</w:t>
      </w:r>
      <w:r w:rsidRPr="008833AB">
        <w:t xml:space="preserve"> </w:t>
      </w:r>
      <w:r w:rsidRPr="00F60929">
        <w:rPr>
          <w:b/>
          <w:bCs/>
        </w:rPr>
        <w:t>34</w:t>
      </w:r>
      <w:r w:rsidR="00F60929">
        <w:t>,</w:t>
      </w:r>
      <w:r w:rsidRPr="008833AB">
        <w:t xml:space="preserve"> 417–429. doi: 10.3354/esr00866</w:t>
      </w:r>
      <w:r w:rsidR="000506E5">
        <w:t>.</w:t>
      </w:r>
    </w:p>
    <w:p w14:paraId="5B120891" w14:textId="015A3C49" w:rsidR="006D56A0" w:rsidRDefault="006D56A0" w:rsidP="0005542B">
      <w:pPr>
        <w:pStyle w:val="ARIERRefs"/>
      </w:pPr>
      <w:r w:rsidRPr="00F83EED">
        <w:t>Roman,</w:t>
      </w:r>
      <w:r>
        <w:t xml:space="preserve"> J.,</w:t>
      </w:r>
      <w:r w:rsidRPr="00F83EED">
        <w:t xml:space="preserve"> Estes,</w:t>
      </w:r>
      <w:r w:rsidRPr="003472A1">
        <w:t xml:space="preserve"> </w:t>
      </w:r>
      <w:r w:rsidRPr="00F83EED">
        <w:t>J. A.</w:t>
      </w:r>
      <w:r>
        <w:t>,</w:t>
      </w:r>
      <w:r w:rsidRPr="00F83EED">
        <w:t xml:space="preserve"> Morissette,</w:t>
      </w:r>
      <w:r w:rsidRPr="003472A1">
        <w:t xml:space="preserve"> </w:t>
      </w:r>
      <w:r w:rsidRPr="00F83EED">
        <w:t>L.</w:t>
      </w:r>
      <w:r>
        <w:t>,</w:t>
      </w:r>
      <w:r w:rsidRPr="00F83EED">
        <w:t xml:space="preserve">  Smith, C.</w:t>
      </w:r>
      <w:r>
        <w:t>,</w:t>
      </w:r>
      <w:r w:rsidRPr="00F83EED">
        <w:t xml:space="preserve"> Costa,</w:t>
      </w:r>
      <w:r w:rsidRPr="003472A1">
        <w:t xml:space="preserve"> </w:t>
      </w:r>
      <w:r w:rsidRPr="00F83EED">
        <w:t>D.</w:t>
      </w:r>
      <w:r>
        <w:t>,</w:t>
      </w:r>
      <w:r w:rsidRPr="00F83EED">
        <w:t xml:space="preserve"> McCarthy,</w:t>
      </w:r>
      <w:r w:rsidRPr="003472A1">
        <w:t xml:space="preserve"> </w:t>
      </w:r>
      <w:r w:rsidRPr="00F83EED">
        <w:t>J.</w:t>
      </w:r>
      <w:r w:rsidR="00776D90">
        <w:t>,</w:t>
      </w:r>
      <w:r w:rsidRPr="00F83EED">
        <w:t xml:space="preserve"> Nation,</w:t>
      </w:r>
      <w:r w:rsidRPr="003472A1">
        <w:t xml:space="preserve"> </w:t>
      </w:r>
      <w:r w:rsidRPr="00F83EED">
        <w:t>J. B.</w:t>
      </w:r>
      <w:r>
        <w:t>,</w:t>
      </w:r>
      <w:r w:rsidRPr="00F83EED">
        <w:t xml:space="preserve"> Nicol,</w:t>
      </w:r>
      <w:r w:rsidRPr="003472A1">
        <w:t xml:space="preserve"> </w:t>
      </w:r>
      <w:r w:rsidRPr="00F83EED">
        <w:t>S.</w:t>
      </w:r>
      <w:r>
        <w:t>,</w:t>
      </w:r>
      <w:r w:rsidRPr="00F83EED">
        <w:t xml:space="preserve"> Pershing, A.</w:t>
      </w:r>
      <w:r>
        <w:t xml:space="preserve"> and</w:t>
      </w:r>
      <w:r w:rsidRPr="00F83EED">
        <w:t xml:space="preserve"> Smetacek,</w:t>
      </w:r>
      <w:r>
        <w:t xml:space="preserve"> </w:t>
      </w:r>
      <w:r w:rsidRPr="00F83EED">
        <w:t xml:space="preserve">V. </w:t>
      </w:r>
      <w:r>
        <w:t>(2014).</w:t>
      </w:r>
      <w:r w:rsidRPr="00F83EED">
        <w:t xml:space="preserve"> Whales as marine ecosystem engineers. </w:t>
      </w:r>
      <w:r w:rsidRPr="009F34E6">
        <w:rPr>
          <w:i/>
          <w:iCs/>
        </w:rPr>
        <w:t>Front</w:t>
      </w:r>
      <w:r w:rsidR="00956520" w:rsidRPr="009F34E6">
        <w:rPr>
          <w:i/>
          <w:iCs/>
        </w:rPr>
        <w:t>iers in</w:t>
      </w:r>
      <w:r w:rsidRPr="009F34E6">
        <w:rPr>
          <w:i/>
          <w:iCs/>
        </w:rPr>
        <w:t xml:space="preserve"> Ecol</w:t>
      </w:r>
      <w:r w:rsidR="00956520" w:rsidRPr="009F34E6">
        <w:rPr>
          <w:i/>
          <w:iCs/>
        </w:rPr>
        <w:t>ogy and the</w:t>
      </w:r>
      <w:r w:rsidRPr="009F34E6">
        <w:rPr>
          <w:i/>
          <w:iCs/>
        </w:rPr>
        <w:t xml:space="preserve"> Environ</w:t>
      </w:r>
      <w:r w:rsidR="00956520" w:rsidRPr="009F34E6">
        <w:rPr>
          <w:i/>
          <w:iCs/>
        </w:rPr>
        <w:t>ment</w:t>
      </w:r>
      <w:r w:rsidRPr="00F83EED">
        <w:t xml:space="preserve">. </w:t>
      </w:r>
      <w:r w:rsidRPr="00C32FE3">
        <w:rPr>
          <w:b/>
          <w:bCs/>
        </w:rPr>
        <w:t>12</w:t>
      </w:r>
      <w:r w:rsidR="00C32FE3">
        <w:t>,</w:t>
      </w:r>
      <w:r>
        <w:t xml:space="preserve"> </w:t>
      </w:r>
      <w:r w:rsidRPr="00F83EED">
        <w:t>377–385</w:t>
      </w:r>
      <w:r w:rsidR="009F34E6">
        <w:t>.</w:t>
      </w:r>
    </w:p>
    <w:p w14:paraId="627EFCB3" w14:textId="59FABE2F" w:rsidR="006D56A0" w:rsidRDefault="006D56A0" w:rsidP="0005542B">
      <w:pPr>
        <w:pStyle w:val="ARIERRefs"/>
        <w:rPr>
          <w:rFonts w:ascii="CandidaPro-Roman" w:eastAsia="CandidaPro-Roman" w:hAnsi="Times New Roman" w:cs="CandidaPro-Roman"/>
          <w:color w:val="1B1C20"/>
          <w:sz w:val="16"/>
          <w:szCs w:val="16"/>
          <w:lang w:eastAsia="en-AU"/>
        </w:rPr>
      </w:pPr>
      <w:r w:rsidRPr="00E718D1">
        <w:t>Rowntree, V.J., Payne, R.S. and Schell, D. (2001). Changing patterns of habitat</w:t>
      </w:r>
      <w:r>
        <w:t xml:space="preserve"> </w:t>
      </w:r>
      <w:r w:rsidRPr="00E718D1">
        <w:t>use by southern right whales (</w:t>
      </w:r>
      <w:r w:rsidRPr="00E243B5">
        <w:rPr>
          <w:i/>
        </w:rPr>
        <w:t>Eubalaena australis</w:t>
      </w:r>
      <w:r w:rsidRPr="00E718D1">
        <w:t>) on their nursery ground at</w:t>
      </w:r>
      <w:r>
        <w:t xml:space="preserve"> </w:t>
      </w:r>
      <w:r w:rsidRPr="00E718D1">
        <w:t xml:space="preserve">Península Valdés, Argentina, and in their long-range movements. </w:t>
      </w:r>
      <w:r w:rsidRPr="00975403">
        <w:rPr>
          <w:i/>
        </w:rPr>
        <w:t>J</w:t>
      </w:r>
      <w:r w:rsidR="009F34E6" w:rsidRPr="00975403">
        <w:rPr>
          <w:i/>
        </w:rPr>
        <w:t>ournal of</w:t>
      </w:r>
      <w:r w:rsidRPr="00975403">
        <w:rPr>
          <w:i/>
        </w:rPr>
        <w:t xml:space="preserve"> Cetacean Res</w:t>
      </w:r>
      <w:r w:rsidR="009F34E6" w:rsidRPr="00975403">
        <w:rPr>
          <w:i/>
        </w:rPr>
        <w:t>earch and</w:t>
      </w:r>
      <w:r w:rsidRPr="00975403">
        <w:rPr>
          <w:i/>
        </w:rPr>
        <w:t xml:space="preserve"> Manag</w:t>
      </w:r>
      <w:r w:rsidR="009F34E6" w:rsidRPr="00975403">
        <w:rPr>
          <w:i/>
        </w:rPr>
        <w:t>ement</w:t>
      </w:r>
      <w:r w:rsidRPr="00E718D1">
        <w:t xml:space="preserve"> </w:t>
      </w:r>
      <w:r w:rsidRPr="009F34E6">
        <w:rPr>
          <w:b/>
          <w:bCs/>
        </w:rPr>
        <w:t>2</w:t>
      </w:r>
      <w:r w:rsidR="009F34E6">
        <w:t>,</w:t>
      </w:r>
      <w:r w:rsidRPr="00E718D1">
        <w:t xml:space="preserve"> 133–143.</w:t>
      </w:r>
    </w:p>
    <w:p w14:paraId="792F682A" w14:textId="4AA9167C" w:rsidR="006D56A0" w:rsidRDefault="006D56A0" w:rsidP="0005542B">
      <w:pPr>
        <w:pStyle w:val="ARIERRefs"/>
      </w:pPr>
      <w:r w:rsidRPr="006F5B13">
        <w:t xml:space="preserve">Seyboth, E., Groch, K.R., Dalla Rosa, L., Reid, K., PaC, F. and Secchi, E.R. </w:t>
      </w:r>
      <w:r w:rsidR="00975403">
        <w:t>(</w:t>
      </w:r>
      <w:r w:rsidRPr="006F5B13">
        <w:t>2016</w:t>
      </w:r>
      <w:r w:rsidR="00975403">
        <w:t>)</w:t>
      </w:r>
      <w:r w:rsidRPr="006F5B13">
        <w:t>. Southern right whale (</w:t>
      </w:r>
      <w:r w:rsidRPr="002D051A">
        <w:rPr>
          <w:i/>
        </w:rPr>
        <w:t>Eubalaena australis</w:t>
      </w:r>
      <w:r w:rsidRPr="006F5B13">
        <w:t>) reproductive success is influenced by krill (</w:t>
      </w:r>
      <w:r w:rsidRPr="002D051A">
        <w:rPr>
          <w:i/>
        </w:rPr>
        <w:t>Euphausia superba</w:t>
      </w:r>
      <w:r w:rsidRPr="006F5B13">
        <w:t xml:space="preserve">) density and climate. </w:t>
      </w:r>
      <w:r w:rsidRPr="007E34F3">
        <w:rPr>
          <w:i/>
          <w:iCs/>
        </w:rPr>
        <w:t xml:space="preserve">Scientific </w:t>
      </w:r>
      <w:r w:rsidR="002D051A">
        <w:rPr>
          <w:i/>
          <w:iCs/>
        </w:rPr>
        <w:t>R</w:t>
      </w:r>
      <w:r w:rsidRPr="007E34F3">
        <w:rPr>
          <w:i/>
          <w:iCs/>
        </w:rPr>
        <w:t>eports</w:t>
      </w:r>
      <w:r w:rsidRPr="006F5B13">
        <w:t xml:space="preserve"> </w:t>
      </w:r>
      <w:r w:rsidRPr="007E34F3">
        <w:rPr>
          <w:b/>
          <w:bCs/>
        </w:rPr>
        <w:t>6</w:t>
      </w:r>
      <w:r w:rsidRPr="006F5B13">
        <w:t xml:space="preserve">, 28205. </w:t>
      </w:r>
      <w:hyperlink r:id="rId119" w:history="1">
        <w:r w:rsidRPr="006F5B13">
          <w:t>https://doi.org/10.1038/srep28205</w:t>
        </w:r>
      </w:hyperlink>
    </w:p>
    <w:p w14:paraId="7359B677" w14:textId="165111F6" w:rsidR="00CE6199" w:rsidRDefault="00CE6199" w:rsidP="0005542B">
      <w:pPr>
        <w:pStyle w:val="ARIERRefs"/>
      </w:pPr>
      <w:r w:rsidRPr="00CE6199">
        <w:t>Sharp, S.M., McLellan, W.A., Rotstein, D.S., Costidis, A.M., Barco, S.G., Durham, K.</w:t>
      </w:r>
      <w:r w:rsidR="00FF13EC">
        <w:t xml:space="preserve"> and</w:t>
      </w:r>
      <w:r w:rsidRPr="00CE6199">
        <w:t> Pitchford, T.D. (2019). Gross and histopathologic diagnoses from North Atlantic right whale </w:t>
      </w:r>
      <w:r w:rsidRPr="00572115">
        <w:rPr>
          <w:i/>
        </w:rPr>
        <w:t>Eubalaena glacialis</w:t>
      </w:r>
      <w:r w:rsidRPr="00CE6199">
        <w:t> mortalities between 2003 and 2018. </w:t>
      </w:r>
      <w:r w:rsidRPr="007E34F3">
        <w:rPr>
          <w:i/>
          <w:iCs/>
        </w:rPr>
        <w:t>Diseases of Aquatic Organisms</w:t>
      </w:r>
      <w:r w:rsidRPr="00CE6199">
        <w:t> </w:t>
      </w:r>
      <w:r w:rsidRPr="007E34F3">
        <w:rPr>
          <w:b/>
          <w:bCs/>
        </w:rPr>
        <w:t>135</w:t>
      </w:r>
      <w:r w:rsidR="007E34F3">
        <w:t xml:space="preserve">, </w:t>
      </w:r>
      <w:r w:rsidRPr="00CE6199">
        <w:t>1– 31.</w:t>
      </w:r>
    </w:p>
    <w:p w14:paraId="0DFB33C1" w14:textId="035EFF5F" w:rsidR="006D56A0" w:rsidRDefault="006D56A0" w:rsidP="0005542B">
      <w:pPr>
        <w:pStyle w:val="ARIERRefs"/>
      </w:pPr>
      <w:r w:rsidRPr="0009092F">
        <w:t xml:space="preserve">Smith J.N., Jones D., Travouillon K., Kelly N., Double M. </w:t>
      </w:r>
      <w:r w:rsidR="0032714E">
        <w:t>and</w:t>
      </w:r>
      <w:r w:rsidRPr="0009092F">
        <w:t xml:space="preserve"> Bannister, J.L. (2021)</w:t>
      </w:r>
      <w:r w:rsidR="00F749B8">
        <w:t>.</w:t>
      </w:r>
      <w:r w:rsidRPr="0009092F">
        <w:t xml:space="preserve"> Monitoring Population Dynamics of ‘Western’ Right Whales off Southern Australia 2018-2021 </w:t>
      </w:r>
      <w:r w:rsidR="008048A4">
        <w:t>—</w:t>
      </w:r>
      <w:r w:rsidRPr="0009092F">
        <w:t xml:space="preserve"> Final Report on activities for 2020. Report to the National Environmental Science Program, Marine Biodiversity Hub. Western Australian Museum (lead organisation).</w:t>
      </w:r>
    </w:p>
    <w:p w14:paraId="018B8F82" w14:textId="6C28B93B" w:rsidR="00822DF0" w:rsidRDefault="00822DF0" w:rsidP="00822DF0">
      <w:pPr>
        <w:pStyle w:val="ARIERRefs"/>
      </w:pPr>
      <w:r>
        <w:t>Sprogis, K.R., Holman D., Arranz, P. and Christiansen, F. (2023)</w:t>
      </w:r>
      <w:r w:rsidR="00011FBE">
        <w:t>.</w:t>
      </w:r>
      <w:r>
        <w:t xml:space="preserve"> Effects of whale-watching activities on southern right whales in Encounter Bay, South Australia.  </w:t>
      </w:r>
      <w:r w:rsidRPr="000D2C01">
        <w:rPr>
          <w:i/>
          <w:iCs/>
        </w:rPr>
        <w:t>Marine Policy</w:t>
      </w:r>
      <w:r>
        <w:t xml:space="preserve"> </w:t>
      </w:r>
      <w:r w:rsidRPr="000D2C01">
        <w:rPr>
          <w:b/>
          <w:bCs/>
        </w:rPr>
        <w:t>150</w:t>
      </w:r>
      <w:r w:rsidR="000D2C01">
        <w:t>,</w:t>
      </w:r>
      <w:r w:rsidR="00AE54CD">
        <w:t xml:space="preserve"> 105525</w:t>
      </w:r>
      <w:r w:rsidR="00AE54CD" w:rsidRPr="00AE54CD">
        <w:t xml:space="preserve"> </w:t>
      </w:r>
      <w:r w:rsidR="00AE54CD">
        <w:t>https://doi.org/10.1016/j.marpol.2023.105525</w:t>
      </w:r>
    </w:p>
    <w:p w14:paraId="25EBBBEE" w14:textId="31B5302C" w:rsidR="006D56A0" w:rsidRDefault="006D56A0" w:rsidP="0005542B">
      <w:pPr>
        <w:pStyle w:val="ARIERRefs"/>
      </w:pPr>
      <w:r w:rsidRPr="0009092F">
        <w:t>Stamation</w:t>
      </w:r>
      <w:r w:rsidR="0032714E">
        <w:t>,</w:t>
      </w:r>
      <w:r w:rsidRPr="0009092F">
        <w:t xml:space="preserve"> K</w:t>
      </w:r>
      <w:r w:rsidR="0032714E">
        <w:t>.</w:t>
      </w:r>
      <w:r w:rsidRPr="0009092F">
        <w:t>, Watson</w:t>
      </w:r>
      <w:r w:rsidR="0032714E">
        <w:t>,</w:t>
      </w:r>
      <w:r w:rsidRPr="0009092F">
        <w:t xml:space="preserve"> M</w:t>
      </w:r>
      <w:r w:rsidR="0032714E">
        <w:t>.</w:t>
      </w:r>
      <w:r w:rsidRPr="0009092F">
        <w:t>, Moloney</w:t>
      </w:r>
      <w:r w:rsidR="0032714E">
        <w:t>,</w:t>
      </w:r>
      <w:r w:rsidRPr="0009092F">
        <w:t xml:space="preserve"> P</w:t>
      </w:r>
      <w:r w:rsidR="0032714E">
        <w:t>.</w:t>
      </w:r>
      <w:r w:rsidRPr="0009092F">
        <w:t>, Charlton</w:t>
      </w:r>
      <w:r w:rsidR="0032714E">
        <w:t>,</w:t>
      </w:r>
      <w:r w:rsidRPr="0009092F">
        <w:t xml:space="preserve"> C</w:t>
      </w:r>
      <w:r w:rsidR="0032714E">
        <w:t>. and</w:t>
      </w:r>
      <w:r w:rsidRPr="0009092F">
        <w:t xml:space="preserve"> Bannister</w:t>
      </w:r>
      <w:r w:rsidR="0032714E">
        <w:t>,</w:t>
      </w:r>
      <w:r w:rsidRPr="0009092F">
        <w:t xml:space="preserve"> J. </w:t>
      </w:r>
      <w:r w:rsidR="00011FBE">
        <w:t>(</w:t>
      </w:r>
      <w:r w:rsidRPr="0009092F">
        <w:t>2020</w:t>
      </w:r>
      <w:r w:rsidR="00011FBE">
        <w:t>)</w:t>
      </w:r>
      <w:r w:rsidRPr="0009092F">
        <w:t xml:space="preserve">. Population estimate and rate of increase of Southern Right Whales </w:t>
      </w:r>
      <w:r w:rsidRPr="00011FBE">
        <w:rPr>
          <w:i/>
        </w:rPr>
        <w:t>Eubalaena australis</w:t>
      </w:r>
      <w:r w:rsidRPr="0009092F">
        <w:t xml:space="preserve"> in south-eastern Australia. </w:t>
      </w:r>
      <w:r w:rsidRPr="000D2C01">
        <w:rPr>
          <w:i/>
          <w:iCs/>
        </w:rPr>
        <w:t xml:space="preserve">Endangered Species Research </w:t>
      </w:r>
      <w:r w:rsidRPr="000D2C01">
        <w:rPr>
          <w:b/>
          <w:bCs/>
        </w:rPr>
        <w:t>41</w:t>
      </w:r>
      <w:r w:rsidR="000D2C01">
        <w:t xml:space="preserve">, </w:t>
      </w:r>
      <w:r w:rsidRPr="0009092F">
        <w:t xml:space="preserve">373-383. </w:t>
      </w:r>
      <w:hyperlink r:id="rId120" w:history="1">
        <w:r w:rsidRPr="0009092F">
          <w:t>https://doi.org/10.3354/esr01031</w:t>
        </w:r>
      </w:hyperlink>
      <w:r w:rsidR="008048A4">
        <w:t>.</w:t>
      </w:r>
    </w:p>
    <w:p w14:paraId="5994B45D" w14:textId="550E19E7" w:rsidR="000506E5" w:rsidRDefault="000506E5" w:rsidP="0005542B">
      <w:pPr>
        <w:pStyle w:val="ARIERRefs"/>
      </w:pPr>
      <w:r>
        <w:t>Stewart</w:t>
      </w:r>
      <w:r w:rsidR="0032714E">
        <w:t>,</w:t>
      </w:r>
      <w:r>
        <w:t xml:space="preserve"> J</w:t>
      </w:r>
      <w:r w:rsidR="0032714E">
        <w:t>.</w:t>
      </w:r>
      <w:r>
        <w:t>D</w:t>
      </w:r>
      <w:r w:rsidR="0032714E">
        <w:t>.</w:t>
      </w:r>
      <w:r>
        <w:t>, Durban</w:t>
      </w:r>
      <w:r w:rsidR="0032714E">
        <w:t>,</w:t>
      </w:r>
      <w:r>
        <w:t xml:space="preserve"> J</w:t>
      </w:r>
      <w:r w:rsidR="0032714E">
        <w:t>.</w:t>
      </w:r>
      <w:r>
        <w:t>W</w:t>
      </w:r>
      <w:r w:rsidR="0032714E">
        <w:t>.</w:t>
      </w:r>
      <w:r>
        <w:t>, Knowlton</w:t>
      </w:r>
      <w:r w:rsidR="0032714E">
        <w:t>,</w:t>
      </w:r>
      <w:r>
        <w:t xml:space="preserve"> A</w:t>
      </w:r>
      <w:r w:rsidR="0032714E">
        <w:t>.</w:t>
      </w:r>
      <w:r>
        <w:t>R</w:t>
      </w:r>
      <w:r w:rsidR="0032714E">
        <w:t>.</w:t>
      </w:r>
      <w:r>
        <w:t>, Lynn</w:t>
      </w:r>
      <w:r w:rsidR="0032714E">
        <w:t>,</w:t>
      </w:r>
      <w:r>
        <w:t xml:space="preserve"> M</w:t>
      </w:r>
      <w:r w:rsidR="0032714E">
        <w:t>.</w:t>
      </w:r>
      <w:r>
        <w:t>S</w:t>
      </w:r>
      <w:r w:rsidR="0032714E">
        <w:t>.</w:t>
      </w:r>
      <w:r>
        <w:t>, Fearnbach</w:t>
      </w:r>
      <w:r w:rsidR="0032714E">
        <w:t>,</w:t>
      </w:r>
      <w:r>
        <w:t xml:space="preserve"> H</w:t>
      </w:r>
      <w:r w:rsidR="0032714E">
        <w:t>.</w:t>
      </w:r>
      <w:r>
        <w:t>, Barbaro</w:t>
      </w:r>
      <w:r w:rsidR="0032714E">
        <w:t>,</w:t>
      </w:r>
      <w:r>
        <w:t xml:space="preserve"> J</w:t>
      </w:r>
      <w:r w:rsidR="0032714E">
        <w:t>.</w:t>
      </w:r>
      <w:r>
        <w:t>, Perryman</w:t>
      </w:r>
      <w:r w:rsidR="0032714E">
        <w:t>,</w:t>
      </w:r>
      <w:r>
        <w:t xml:space="preserve"> W</w:t>
      </w:r>
      <w:r w:rsidR="0032714E">
        <w:t>.</w:t>
      </w:r>
      <w:r>
        <w:t>L</w:t>
      </w:r>
      <w:r w:rsidR="0032714E">
        <w:t>.</w:t>
      </w:r>
      <w:r>
        <w:t>, Miller</w:t>
      </w:r>
      <w:r w:rsidR="0032714E">
        <w:t>,</w:t>
      </w:r>
      <w:r>
        <w:t xml:space="preserve"> C</w:t>
      </w:r>
      <w:r w:rsidR="0032714E">
        <w:t>.</w:t>
      </w:r>
      <w:r>
        <w:t>A</w:t>
      </w:r>
      <w:r w:rsidR="0032714E">
        <w:t>.</w:t>
      </w:r>
      <w:r>
        <w:t xml:space="preserve"> </w:t>
      </w:r>
      <w:r w:rsidR="0032714E">
        <w:t>and</w:t>
      </w:r>
      <w:r>
        <w:t xml:space="preserve"> Moore</w:t>
      </w:r>
      <w:r w:rsidR="0032714E">
        <w:t>,</w:t>
      </w:r>
      <w:r>
        <w:t xml:space="preserve"> M</w:t>
      </w:r>
      <w:r w:rsidR="0032714E">
        <w:t>.</w:t>
      </w:r>
      <w:r>
        <w:t>J</w:t>
      </w:r>
      <w:r w:rsidR="0032714E">
        <w:t>.</w:t>
      </w:r>
      <w:r>
        <w:t xml:space="preserve"> (2021). Decreasing </w:t>
      </w:r>
      <w:r w:rsidR="00643157">
        <w:t>b</w:t>
      </w:r>
      <w:r>
        <w:t xml:space="preserve">ody </w:t>
      </w:r>
      <w:r w:rsidR="00643157">
        <w:t>l</w:t>
      </w:r>
      <w:r>
        <w:t xml:space="preserve">engths in North Atlantic Right Whales. </w:t>
      </w:r>
      <w:r w:rsidRPr="00713274">
        <w:rPr>
          <w:i/>
          <w:iCs/>
        </w:rPr>
        <w:t>Current Biology</w:t>
      </w:r>
      <w:r>
        <w:t xml:space="preserve"> </w:t>
      </w:r>
      <w:r w:rsidRPr="00713274">
        <w:rPr>
          <w:b/>
          <w:bCs/>
        </w:rPr>
        <w:t>31</w:t>
      </w:r>
      <w:r w:rsidR="003C4E09">
        <w:rPr>
          <w:b/>
          <w:bCs/>
        </w:rPr>
        <w:t xml:space="preserve"> </w:t>
      </w:r>
      <w:r w:rsidR="003C4E09">
        <w:t>(</w:t>
      </w:r>
      <w:r>
        <w:t>14</w:t>
      </w:r>
      <w:r w:rsidR="003C4E09">
        <w:t>)</w:t>
      </w:r>
      <w:r>
        <w:t xml:space="preserve">, 3174-3179.e3173. doi: </w:t>
      </w:r>
      <w:hyperlink r:id="rId121" w:history="1">
        <w:r w:rsidRPr="004B1966">
          <w:rPr>
            <w:rStyle w:val="Hyperlink"/>
          </w:rPr>
          <w:t>https://doi.org/10.1016/j.cub.2021.04.067</w:t>
        </w:r>
      </w:hyperlink>
      <w:r>
        <w:t>.</w:t>
      </w:r>
    </w:p>
    <w:p w14:paraId="01197DCF" w14:textId="0EBAB4ED" w:rsidR="006D56A0" w:rsidRDefault="006D56A0" w:rsidP="0005542B">
      <w:pPr>
        <w:pStyle w:val="ARIERRefs"/>
      </w:pPr>
      <w:r>
        <w:lastRenderedPageBreak/>
        <w:t>Stewart</w:t>
      </w:r>
      <w:r w:rsidR="0032714E">
        <w:t>,</w:t>
      </w:r>
      <w:r>
        <w:t xml:space="preserve"> J</w:t>
      </w:r>
      <w:r w:rsidR="00A20251">
        <w:t>.</w:t>
      </w:r>
      <w:r>
        <w:t>D</w:t>
      </w:r>
      <w:r w:rsidR="00A20251">
        <w:t>.</w:t>
      </w:r>
      <w:r>
        <w:t>, Durban</w:t>
      </w:r>
      <w:r w:rsidR="00A20251">
        <w:t>,</w:t>
      </w:r>
      <w:r>
        <w:t xml:space="preserve"> J</w:t>
      </w:r>
      <w:r w:rsidR="00A20251">
        <w:t>.</w:t>
      </w:r>
      <w:r>
        <w:t>W</w:t>
      </w:r>
      <w:r w:rsidR="00A20251">
        <w:t>.</w:t>
      </w:r>
      <w:r>
        <w:t>, Europe</w:t>
      </w:r>
      <w:r w:rsidR="00A20251">
        <w:t>,</w:t>
      </w:r>
      <w:r>
        <w:t xml:space="preserve"> H</w:t>
      </w:r>
      <w:r w:rsidR="00A20251">
        <w:t>.</w:t>
      </w:r>
      <w:r>
        <w:t>, Fearnbach</w:t>
      </w:r>
      <w:r w:rsidR="00A20251">
        <w:t>,</w:t>
      </w:r>
      <w:r>
        <w:t xml:space="preserve"> H</w:t>
      </w:r>
      <w:r w:rsidR="00A20251">
        <w:t>.</w:t>
      </w:r>
      <w:r>
        <w:t>, Hamilton</w:t>
      </w:r>
      <w:r w:rsidR="00A20251">
        <w:t>,</w:t>
      </w:r>
      <w:r>
        <w:t xml:space="preserve"> P</w:t>
      </w:r>
      <w:r w:rsidR="00A20251">
        <w:t>.</w:t>
      </w:r>
      <w:r>
        <w:t>K</w:t>
      </w:r>
      <w:r w:rsidR="00A20251">
        <w:t>.</w:t>
      </w:r>
      <w:r>
        <w:t>, Knowlton</w:t>
      </w:r>
      <w:r w:rsidR="00A20251">
        <w:t>,</w:t>
      </w:r>
      <w:r>
        <w:t xml:space="preserve"> A</w:t>
      </w:r>
      <w:r w:rsidR="00A20251">
        <w:t>.</w:t>
      </w:r>
      <w:r>
        <w:t>R</w:t>
      </w:r>
      <w:r w:rsidR="00A20251">
        <w:t>.</w:t>
      </w:r>
      <w:r>
        <w:t>, Lynn</w:t>
      </w:r>
      <w:r w:rsidR="00A20251">
        <w:t>,</w:t>
      </w:r>
      <w:r>
        <w:t xml:space="preserve"> M</w:t>
      </w:r>
      <w:r w:rsidR="00A20251">
        <w:t>.</w:t>
      </w:r>
      <w:r>
        <w:t>S</w:t>
      </w:r>
      <w:r w:rsidR="00A20251">
        <w:t>.</w:t>
      </w:r>
      <w:r>
        <w:t>, Miller C</w:t>
      </w:r>
      <w:r w:rsidR="00A20251">
        <w:t>.</w:t>
      </w:r>
      <w:r>
        <w:t>A</w:t>
      </w:r>
      <w:r w:rsidR="00A20251">
        <w:t>.</w:t>
      </w:r>
      <w:r>
        <w:t>, Perryman W</w:t>
      </w:r>
      <w:r w:rsidR="00A20251">
        <w:t>.</w:t>
      </w:r>
      <w:r>
        <w:t>L</w:t>
      </w:r>
      <w:r w:rsidR="00A20251">
        <w:t>.</w:t>
      </w:r>
      <w:r>
        <w:t>, Tao</w:t>
      </w:r>
      <w:r w:rsidR="00EB0E4B">
        <w:t>,</w:t>
      </w:r>
      <w:r>
        <w:t xml:space="preserve"> B</w:t>
      </w:r>
      <w:r w:rsidR="00A20251">
        <w:t>.</w:t>
      </w:r>
      <w:r>
        <w:t>W</w:t>
      </w:r>
      <w:r w:rsidR="00A20251">
        <w:t>.</w:t>
      </w:r>
      <w:r>
        <w:t>H</w:t>
      </w:r>
      <w:r w:rsidR="00A20251">
        <w:t>. and</w:t>
      </w:r>
      <w:r>
        <w:t xml:space="preserve"> Moore</w:t>
      </w:r>
      <w:r w:rsidR="006B67B2">
        <w:t>,</w:t>
      </w:r>
      <w:r>
        <w:t xml:space="preserve"> M</w:t>
      </w:r>
      <w:r w:rsidR="006B67B2">
        <w:t>.</w:t>
      </w:r>
      <w:r>
        <w:t>J</w:t>
      </w:r>
      <w:r w:rsidR="006B67B2">
        <w:t>.</w:t>
      </w:r>
      <w:r>
        <w:t xml:space="preserve"> (2022). Larger </w:t>
      </w:r>
      <w:r w:rsidR="006B67B2">
        <w:t>f</w:t>
      </w:r>
      <w:r>
        <w:t xml:space="preserve">emales </w:t>
      </w:r>
      <w:r w:rsidR="006B67B2">
        <w:t>h</w:t>
      </w:r>
      <w:r>
        <w:t xml:space="preserve">ave </w:t>
      </w:r>
      <w:r w:rsidR="006B67B2">
        <w:t>m</w:t>
      </w:r>
      <w:r>
        <w:t xml:space="preserve">ore </w:t>
      </w:r>
      <w:r w:rsidR="006B67B2">
        <w:t>c</w:t>
      </w:r>
      <w:r>
        <w:t xml:space="preserve">alves: Influence of </w:t>
      </w:r>
      <w:r w:rsidR="006B67B2">
        <w:t>m</w:t>
      </w:r>
      <w:r>
        <w:t xml:space="preserve">aternal </w:t>
      </w:r>
      <w:r w:rsidR="00B8061C">
        <w:t>b</w:t>
      </w:r>
      <w:r>
        <w:t xml:space="preserve">ody </w:t>
      </w:r>
      <w:r w:rsidR="00B8061C">
        <w:t>l</w:t>
      </w:r>
      <w:r>
        <w:t xml:space="preserve">ength on </w:t>
      </w:r>
      <w:r w:rsidR="00B8061C">
        <w:t>f</w:t>
      </w:r>
      <w:r>
        <w:t xml:space="preserve">ecundity in North Atlantic Right Whales. </w:t>
      </w:r>
      <w:r w:rsidRPr="00713274">
        <w:rPr>
          <w:i/>
          <w:iCs/>
        </w:rPr>
        <w:t>Marine Ecology Progress Series</w:t>
      </w:r>
      <w:r>
        <w:t xml:space="preserve"> </w:t>
      </w:r>
      <w:r w:rsidRPr="00713274">
        <w:rPr>
          <w:b/>
          <w:bCs/>
        </w:rPr>
        <w:t>689</w:t>
      </w:r>
      <w:r w:rsidR="00713274">
        <w:t>,</w:t>
      </w:r>
      <w:r>
        <w:t xml:space="preserve"> 179</w:t>
      </w:r>
      <w:r w:rsidR="008048A4">
        <w:t>–</w:t>
      </w:r>
      <w:r>
        <w:t xml:space="preserve">189. doi: </w:t>
      </w:r>
      <w:hyperlink r:id="rId122" w:history="1">
        <w:r w:rsidRPr="004B1966">
          <w:rPr>
            <w:rStyle w:val="Hyperlink"/>
          </w:rPr>
          <w:t>https://doi.org/10.3354/meps14040</w:t>
        </w:r>
      </w:hyperlink>
      <w:r>
        <w:t xml:space="preserve">. </w:t>
      </w:r>
    </w:p>
    <w:p w14:paraId="4447D3CF" w14:textId="6A0625DF" w:rsidR="00106839" w:rsidRPr="00106839" w:rsidRDefault="001B31EB" w:rsidP="00106839">
      <w:pPr>
        <w:pStyle w:val="ARIERRefs"/>
      </w:pPr>
      <w:r>
        <w:t>St</w:t>
      </w:r>
      <w:r w:rsidR="00572237">
        <w:t>ö</w:t>
      </w:r>
      <w:r>
        <w:t xml:space="preserve">ber, U. and Thomsen, F. </w:t>
      </w:r>
      <w:r w:rsidR="00D327F7">
        <w:t xml:space="preserve">(2021). </w:t>
      </w:r>
      <w:r w:rsidR="00106839" w:rsidRPr="00106839">
        <w:t>How could operational underwater sound from future offshore</w:t>
      </w:r>
      <w:r w:rsidR="00106839">
        <w:t xml:space="preserve"> </w:t>
      </w:r>
      <w:r w:rsidR="00106839" w:rsidRPr="00106839">
        <w:t>wind turbines impact marine life?</w:t>
      </w:r>
      <w:r w:rsidR="00855C1F" w:rsidRPr="00855C1F">
        <w:t xml:space="preserve"> </w:t>
      </w:r>
      <w:r w:rsidR="00855C1F" w:rsidRPr="00713274">
        <w:rPr>
          <w:i/>
          <w:iCs/>
        </w:rPr>
        <w:t>The Journal of the Acoustical Society of America</w:t>
      </w:r>
      <w:r w:rsidR="00D51771">
        <w:t xml:space="preserve"> </w:t>
      </w:r>
      <w:r w:rsidR="00D51771" w:rsidRPr="00713274">
        <w:rPr>
          <w:b/>
          <w:bCs/>
        </w:rPr>
        <w:t>149</w:t>
      </w:r>
      <w:r w:rsidR="00713274">
        <w:t xml:space="preserve"> (</w:t>
      </w:r>
      <w:r w:rsidR="00D51771">
        <w:t>3</w:t>
      </w:r>
      <w:r w:rsidR="00713274">
        <w:t>)</w:t>
      </w:r>
      <w:r w:rsidR="00225A29">
        <w:t>,</w:t>
      </w:r>
      <w:r w:rsidR="00D51955">
        <w:t xml:space="preserve"> 17</w:t>
      </w:r>
      <w:r w:rsidR="008F6808">
        <w:t>91</w:t>
      </w:r>
      <w:r w:rsidR="00D51955">
        <w:t>-</w:t>
      </w:r>
      <w:r w:rsidR="008F6808">
        <w:t>1795.</w:t>
      </w:r>
      <w:r w:rsidR="0071775A" w:rsidRPr="0071775A">
        <w:rPr>
          <w:rFonts w:ascii="AdvP6975" w:hAnsi="AdvP6975" w:cs="AdvP6975"/>
          <w:color w:val="0000FF"/>
          <w:szCs w:val="20"/>
          <w:lang w:eastAsia="en-AU"/>
        </w:rPr>
        <w:t xml:space="preserve"> </w:t>
      </w:r>
      <w:r w:rsidR="0071775A" w:rsidRPr="000D6C24">
        <w:rPr>
          <w:color w:val="0000FF"/>
          <w:szCs w:val="20"/>
          <w:lang w:eastAsia="en-AU"/>
        </w:rPr>
        <w:t>https://doi.org/10.1121/10.0003760</w:t>
      </w:r>
    </w:p>
    <w:p w14:paraId="232A839A" w14:textId="41217A6C" w:rsidR="006D56A0" w:rsidRPr="00536545" w:rsidRDefault="006D56A0" w:rsidP="0005542B">
      <w:pPr>
        <w:pStyle w:val="ARIERRefs"/>
      </w:pPr>
      <w:r w:rsidRPr="000506E5">
        <w:t>Suarez-Bregua, P</w:t>
      </w:r>
      <w:r w:rsidR="0032714E">
        <w:t>.</w:t>
      </w:r>
      <w:r w:rsidRPr="000506E5">
        <w:t>, Álvarez-González, M., Parsons, K.M., Rotllant, J., Pierce, G.J</w:t>
      </w:r>
      <w:r>
        <w:t>.</w:t>
      </w:r>
      <w:r w:rsidRPr="000506E5">
        <w:t xml:space="preserve"> </w:t>
      </w:r>
      <w:r w:rsidR="0032714E">
        <w:t xml:space="preserve">and </w:t>
      </w:r>
      <w:r w:rsidRPr="000506E5">
        <w:t xml:space="preserve">Saavedra, C. (2022). </w:t>
      </w:r>
      <w:r w:rsidRPr="008F1771">
        <w:t>Environmental DNA (eDNA) for monitoring marine mammals: Challenges and opportunitie</w:t>
      </w:r>
      <w:r w:rsidR="00A36367">
        <w:t>s</w:t>
      </w:r>
      <w:r>
        <w:t>.</w:t>
      </w:r>
      <w:r w:rsidR="00A36367">
        <w:rPr>
          <w:rFonts w:ascii="Georgia" w:hAnsi="Georgia" w:cs="Times New Roman"/>
          <w:color w:val="282828"/>
          <w:sz w:val="23"/>
          <w:szCs w:val="23"/>
          <w:lang w:eastAsia="en-AU"/>
        </w:rPr>
        <w:t xml:space="preserve"> </w:t>
      </w:r>
      <w:r w:rsidRPr="3E07C4E5">
        <w:rPr>
          <w:i/>
          <w:iCs/>
        </w:rPr>
        <w:t>Frontiers in Marine Science</w:t>
      </w:r>
      <w:r>
        <w:t xml:space="preserve"> </w:t>
      </w:r>
      <w:r w:rsidRPr="3E07C4E5">
        <w:rPr>
          <w:b/>
          <w:bCs/>
        </w:rPr>
        <w:t>9</w:t>
      </w:r>
      <w:r w:rsidR="4D25FCDE">
        <w:t>, 1-9.</w:t>
      </w:r>
      <w:r>
        <w:t xml:space="preserve"> </w:t>
      </w:r>
      <w:hyperlink r:id="rId123">
        <w:r>
          <w:t>https://doi.org/10.3389/fmars.2022.987774</w:t>
        </w:r>
      </w:hyperlink>
      <w:r w:rsidR="008048A4">
        <w:t>.</w:t>
      </w:r>
    </w:p>
    <w:p w14:paraId="4284E0E4" w14:textId="5D6415D8" w:rsidR="00A36367" w:rsidRDefault="00A36367">
      <w:pPr>
        <w:pStyle w:val="ARIERRefs"/>
      </w:pPr>
      <w:r>
        <w:t>Tasman</w:t>
      </w:r>
      <w:r w:rsidR="000A797A">
        <w:t>ian</w:t>
      </w:r>
      <w:r>
        <w:t xml:space="preserve"> Government (2022). </w:t>
      </w:r>
      <w:hyperlink r:id="rId124" w:history="1">
        <w:r w:rsidRPr="00A36367">
          <w:rPr>
            <w:rStyle w:val="Hyperlink"/>
          </w:rPr>
          <w:t>Next step in the development of Tasmania’s offshore wind energy potential</w:t>
        </w:r>
      </w:hyperlink>
      <w:r>
        <w:t>, accessed November 2022.</w:t>
      </w:r>
    </w:p>
    <w:p w14:paraId="070275C4" w14:textId="3F817330" w:rsidR="006D56A0" w:rsidRDefault="006D56A0" w:rsidP="0005542B">
      <w:pPr>
        <w:pStyle w:val="ARIERRefs"/>
      </w:pPr>
      <w:r>
        <w:t>Tennessen</w:t>
      </w:r>
      <w:r w:rsidR="00A206DE">
        <w:t>,</w:t>
      </w:r>
      <w:r>
        <w:t xml:space="preserve"> J.B. </w:t>
      </w:r>
      <w:r w:rsidR="0032714E">
        <w:t>and</w:t>
      </w:r>
      <w:r>
        <w:t xml:space="preserve"> Parks</w:t>
      </w:r>
      <w:r w:rsidR="00A206DE">
        <w:t>,</w:t>
      </w:r>
      <w:r>
        <w:t xml:space="preserve"> S.E. (2016)</w:t>
      </w:r>
      <w:r w:rsidR="00A206DE">
        <w:t>.</w:t>
      </w:r>
      <w:r>
        <w:t xml:space="preserve"> Acoustic </w:t>
      </w:r>
      <w:r w:rsidR="00A206DE">
        <w:t>p</w:t>
      </w:r>
      <w:r>
        <w:t xml:space="preserve">ropagation </w:t>
      </w:r>
      <w:r w:rsidR="00A206DE">
        <w:t>m</w:t>
      </w:r>
      <w:r>
        <w:t xml:space="preserve">odeling </w:t>
      </w:r>
      <w:r w:rsidR="003747E6">
        <w:t>i</w:t>
      </w:r>
      <w:r>
        <w:t xml:space="preserve">ndicates </w:t>
      </w:r>
      <w:r w:rsidR="003747E6">
        <w:t>v</w:t>
      </w:r>
      <w:r>
        <w:t xml:space="preserve">ocal </w:t>
      </w:r>
      <w:r w:rsidR="003747E6">
        <w:t>c</w:t>
      </w:r>
      <w:r>
        <w:t xml:space="preserve">ompensation in </w:t>
      </w:r>
      <w:r w:rsidR="003747E6">
        <w:t>n</w:t>
      </w:r>
      <w:r>
        <w:t xml:space="preserve">oise </w:t>
      </w:r>
      <w:r w:rsidR="003747E6">
        <w:t>i</w:t>
      </w:r>
      <w:r>
        <w:t xml:space="preserve">mproves </w:t>
      </w:r>
      <w:r w:rsidR="003747E6">
        <w:t>c</w:t>
      </w:r>
      <w:r>
        <w:t xml:space="preserve">ommunication </w:t>
      </w:r>
      <w:r w:rsidR="003747E6">
        <w:t>r</w:t>
      </w:r>
      <w:r>
        <w:t xml:space="preserve">ange for North Atlantic Right Whales. </w:t>
      </w:r>
      <w:r w:rsidRPr="00CD4A27">
        <w:rPr>
          <w:i/>
          <w:iCs/>
        </w:rPr>
        <w:t xml:space="preserve">Endangered Species Research </w:t>
      </w:r>
      <w:r w:rsidRPr="00CD4A27">
        <w:rPr>
          <w:b/>
          <w:bCs/>
        </w:rPr>
        <w:t>30</w:t>
      </w:r>
      <w:r>
        <w:t xml:space="preserve">, 225-237. doi, </w:t>
      </w:r>
      <w:hyperlink r:id="rId125" w:history="1">
        <w:r w:rsidRPr="00A5221D">
          <w:rPr>
            <w:rStyle w:val="Hyperlink"/>
          </w:rPr>
          <w:t>https://www.int-res.com/abstracts/esr/v30/p225- 237/</w:t>
        </w:r>
      </w:hyperlink>
      <w:r>
        <w:t>.</w:t>
      </w:r>
    </w:p>
    <w:p w14:paraId="18958917" w14:textId="27EA6FB0" w:rsidR="006D56A0" w:rsidRDefault="006D56A0">
      <w:pPr>
        <w:pStyle w:val="ARIERRefs"/>
      </w:pPr>
      <w:r w:rsidRPr="003135E9">
        <w:t>Thomsen</w:t>
      </w:r>
      <w:r w:rsidR="0032714E">
        <w:t>,</w:t>
      </w:r>
      <w:r w:rsidRPr="003135E9">
        <w:t xml:space="preserve"> F</w:t>
      </w:r>
      <w:r w:rsidR="0032714E">
        <w:t>.</w:t>
      </w:r>
      <w:r w:rsidRPr="003135E9">
        <w:t>, Ludemann</w:t>
      </w:r>
      <w:r w:rsidR="0032714E">
        <w:t>,</w:t>
      </w:r>
      <w:r w:rsidRPr="003135E9">
        <w:t xml:space="preserve"> K</w:t>
      </w:r>
      <w:r w:rsidR="0032714E">
        <w:t>.</w:t>
      </w:r>
      <w:r w:rsidRPr="003135E9">
        <w:t>, Kafemann</w:t>
      </w:r>
      <w:r w:rsidR="0032714E">
        <w:t>,</w:t>
      </w:r>
      <w:r w:rsidRPr="003135E9">
        <w:t xml:space="preserve"> R</w:t>
      </w:r>
      <w:r w:rsidR="0032714E">
        <w:t>. and</w:t>
      </w:r>
      <w:r w:rsidRPr="003135E9">
        <w:t xml:space="preserve"> Piper</w:t>
      </w:r>
      <w:r w:rsidR="0032714E">
        <w:t>,</w:t>
      </w:r>
      <w:r w:rsidRPr="003135E9">
        <w:t xml:space="preserve"> W</w:t>
      </w:r>
      <w:r w:rsidR="003747E6">
        <w:t>.</w:t>
      </w:r>
      <w:r w:rsidRPr="003135E9">
        <w:t xml:space="preserve"> (2006)</w:t>
      </w:r>
      <w:r>
        <w:t xml:space="preserve">. </w:t>
      </w:r>
      <w:r w:rsidRPr="003135E9">
        <w:t>Effects of offshore wind farm noise on marine mammals</w:t>
      </w:r>
      <w:r>
        <w:t xml:space="preserve"> </w:t>
      </w:r>
      <w:r w:rsidRPr="003135E9">
        <w:t>and fish. Biola, Hamburg, on behalf of COWRIE</w:t>
      </w:r>
      <w:r>
        <w:t>.</w:t>
      </w:r>
    </w:p>
    <w:p w14:paraId="61D4E957" w14:textId="3009EAC0" w:rsidR="00C00B81" w:rsidRDefault="00C00B81" w:rsidP="00C00B81">
      <w:pPr>
        <w:pStyle w:val="ARIERRefs"/>
      </w:pPr>
      <w:r>
        <w:t xml:space="preserve">Tohora Voyages </w:t>
      </w:r>
      <w:r w:rsidR="001209A0">
        <w:t>(</w:t>
      </w:r>
      <w:r>
        <w:t>2021</w:t>
      </w:r>
      <w:r w:rsidR="001209A0">
        <w:t>)</w:t>
      </w:r>
      <w:r>
        <w:t xml:space="preserve">. </w:t>
      </w:r>
      <w:hyperlink r:id="rId126" w:history="1">
        <w:r w:rsidRPr="00C00B81">
          <w:rPr>
            <w:rStyle w:val="Hyperlink"/>
          </w:rPr>
          <w:t>https://tohoravoyages.ac.nz/meet-the-2021/</w:t>
        </w:r>
      </w:hyperlink>
      <w:r>
        <w:t>, accessed Nov 2022.</w:t>
      </w:r>
    </w:p>
    <w:p w14:paraId="6AA518EF" w14:textId="077F8BDD" w:rsidR="00262069" w:rsidRPr="00455C44" w:rsidRDefault="00907A41" w:rsidP="008A7D77">
      <w:pPr>
        <w:pStyle w:val="ARIERRefs"/>
      </w:pPr>
      <w:r w:rsidRPr="00907A41">
        <w:t>Tougaard</w:t>
      </w:r>
      <w:r>
        <w:t>, J.,</w:t>
      </w:r>
      <w:r w:rsidRPr="00907A41">
        <w:t xml:space="preserve"> Hermannsen, </w:t>
      </w:r>
      <w:r>
        <w:t xml:space="preserve">L. </w:t>
      </w:r>
      <w:r w:rsidRPr="00907A41">
        <w:t>and Madsen</w:t>
      </w:r>
      <w:r>
        <w:t>, P.T.</w:t>
      </w:r>
      <w:r w:rsidR="003A5209">
        <w:t xml:space="preserve"> (2020). </w:t>
      </w:r>
      <w:r w:rsidR="00262069" w:rsidRPr="00262069">
        <w:t>How loud is the underwater noise from operating offshore wind turbines?</w:t>
      </w:r>
      <w:r w:rsidR="008A7D77">
        <w:t xml:space="preserve"> </w:t>
      </w:r>
      <w:r w:rsidR="00262069" w:rsidRPr="00CD4A27">
        <w:rPr>
          <w:i/>
          <w:iCs/>
        </w:rPr>
        <w:t>The Journal of the Acoustical Society of America</w:t>
      </w:r>
      <w:r w:rsidR="003A5209">
        <w:t xml:space="preserve"> </w:t>
      </w:r>
      <w:r w:rsidR="004133A0" w:rsidRPr="00CD4A27">
        <w:rPr>
          <w:b/>
          <w:bCs/>
        </w:rPr>
        <w:t>148</w:t>
      </w:r>
      <w:r w:rsidR="00367FBB">
        <w:t xml:space="preserve"> (</w:t>
      </w:r>
      <w:r w:rsidR="004133A0">
        <w:t>5</w:t>
      </w:r>
      <w:r w:rsidR="00367FBB">
        <w:t>),</w:t>
      </w:r>
      <w:r w:rsidR="00E46E69">
        <w:t xml:space="preserve"> </w:t>
      </w:r>
      <w:r w:rsidR="005079AE">
        <w:t xml:space="preserve">2885-2893. </w:t>
      </w:r>
      <w:r w:rsidR="00455C44" w:rsidRPr="00455C44">
        <w:rPr>
          <w:color w:val="0000FF"/>
          <w:szCs w:val="20"/>
          <w:lang w:eastAsia="en-AU"/>
        </w:rPr>
        <w:t>https://doi.org/10.1121/10.0002453</w:t>
      </w:r>
    </w:p>
    <w:p w14:paraId="12F2EF0C" w14:textId="05AAA53C" w:rsidR="006D56A0" w:rsidRDefault="006D56A0" w:rsidP="0005542B">
      <w:pPr>
        <w:pStyle w:val="ARIERRefs"/>
      </w:pPr>
      <w:r>
        <w:t>Tulloch</w:t>
      </w:r>
      <w:r w:rsidR="0032714E">
        <w:t>,</w:t>
      </w:r>
      <w:r>
        <w:t xml:space="preserve"> V.J.D., Plagányi</w:t>
      </w:r>
      <w:r w:rsidR="0032714E">
        <w:t>,</w:t>
      </w:r>
      <w:r>
        <w:t xml:space="preserve"> É</w:t>
      </w:r>
      <w:r w:rsidR="0032714E">
        <w:t>.</w:t>
      </w:r>
      <w:r>
        <w:t>E</w:t>
      </w:r>
      <w:r w:rsidR="0032714E">
        <w:t>.</w:t>
      </w:r>
      <w:r>
        <w:t>, Brown</w:t>
      </w:r>
      <w:r w:rsidR="0032714E">
        <w:t>,</w:t>
      </w:r>
      <w:r>
        <w:t xml:space="preserve"> C</w:t>
      </w:r>
      <w:r w:rsidR="0032714E">
        <w:t>.</w:t>
      </w:r>
      <w:r>
        <w:t>, Richardson</w:t>
      </w:r>
      <w:r w:rsidR="0032714E">
        <w:t>,</w:t>
      </w:r>
      <w:r>
        <w:t xml:space="preserve"> A</w:t>
      </w:r>
      <w:r w:rsidR="0032714E">
        <w:t>.</w:t>
      </w:r>
      <w:r>
        <w:t>J</w:t>
      </w:r>
      <w:r w:rsidR="0032714E">
        <w:t>.</w:t>
      </w:r>
      <w:r>
        <w:t xml:space="preserve"> </w:t>
      </w:r>
      <w:r w:rsidR="0032714E">
        <w:t>and</w:t>
      </w:r>
      <w:r>
        <w:t xml:space="preserve"> Matear</w:t>
      </w:r>
      <w:r w:rsidR="0032714E">
        <w:t>,</w:t>
      </w:r>
      <w:r>
        <w:t xml:space="preserve"> R</w:t>
      </w:r>
      <w:r w:rsidR="0032714E">
        <w:t>.</w:t>
      </w:r>
      <w:r>
        <w:t xml:space="preserve"> (2019)</w:t>
      </w:r>
      <w:r w:rsidR="00C27E02">
        <w:t>.</w:t>
      </w:r>
      <w:r>
        <w:t xml:space="preserve"> Future </w:t>
      </w:r>
      <w:r w:rsidR="00C27E02">
        <w:t>r</w:t>
      </w:r>
      <w:r>
        <w:t xml:space="preserve">ecovery of </w:t>
      </w:r>
      <w:r w:rsidR="00C27E02">
        <w:t>b</w:t>
      </w:r>
      <w:r>
        <w:t xml:space="preserve">aleen </w:t>
      </w:r>
      <w:r w:rsidR="00C27E02">
        <w:t>w</w:t>
      </w:r>
      <w:r>
        <w:t xml:space="preserve">hales </w:t>
      </w:r>
      <w:r w:rsidR="00105998">
        <w:t>i</w:t>
      </w:r>
      <w:r>
        <w:t xml:space="preserve">s </w:t>
      </w:r>
      <w:r w:rsidR="00105998">
        <w:t>i</w:t>
      </w:r>
      <w:r>
        <w:t xml:space="preserve">mperiled by </w:t>
      </w:r>
      <w:r w:rsidR="00105998">
        <w:t>c</w:t>
      </w:r>
      <w:r>
        <w:t xml:space="preserve">limate </w:t>
      </w:r>
      <w:r w:rsidR="00105998">
        <w:t>c</w:t>
      </w:r>
      <w:r>
        <w:t xml:space="preserve">hange. </w:t>
      </w:r>
      <w:r w:rsidRPr="00CD4A27">
        <w:rPr>
          <w:i/>
          <w:iCs/>
        </w:rPr>
        <w:t>Global Change Biology</w:t>
      </w:r>
      <w:r>
        <w:t xml:space="preserve"> </w:t>
      </w:r>
      <w:r w:rsidRPr="00CD4A27">
        <w:rPr>
          <w:b/>
          <w:bCs/>
        </w:rPr>
        <w:t>25</w:t>
      </w:r>
      <w:r>
        <w:t xml:space="preserve"> </w:t>
      </w:r>
      <w:r w:rsidR="00367FBB">
        <w:t>(</w:t>
      </w:r>
      <w:r>
        <w:t>4</w:t>
      </w:r>
      <w:r w:rsidR="00367FBB">
        <w:t>)</w:t>
      </w:r>
      <w:r>
        <w:t>, 1263</w:t>
      </w:r>
      <w:r w:rsidR="008048A4">
        <w:t>–</w:t>
      </w:r>
      <w:r>
        <w:t>1281.</w:t>
      </w:r>
      <w:r w:rsidR="008048A4">
        <w:t xml:space="preserve"> </w:t>
      </w:r>
      <w:hyperlink r:id="rId127" w:history="1">
        <w:r w:rsidRPr="004B1966">
          <w:rPr>
            <w:rStyle w:val="Hyperlink"/>
          </w:rPr>
          <w:t>https://doi.org/10.1111/gcb.14573</w:t>
        </w:r>
      </w:hyperlink>
      <w:r>
        <w:t>.</w:t>
      </w:r>
    </w:p>
    <w:p w14:paraId="24AF1411" w14:textId="7C9F092F" w:rsidR="006D56A0" w:rsidRPr="00B07817" w:rsidRDefault="006D56A0" w:rsidP="0005542B">
      <w:pPr>
        <w:pStyle w:val="ARIERRefs"/>
      </w:pPr>
      <w:r>
        <w:t>Tulloch</w:t>
      </w:r>
      <w:r w:rsidR="0032714E">
        <w:t>,</w:t>
      </w:r>
      <w:r>
        <w:t xml:space="preserve"> V</w:t>
      </w:r>
      <w:r w:rsidR="0032714E">
        <w:t>.</w:t>
      </w:r>
      <w:r>
        <w:t>, Pirotta V</w:t>
      </w:r>
      <w:r w:rsidR="0032714E">
        <w:t>.</w:t>
      </w:r>
      <w:r>
        <w:t>, Grech A</w:t>
      </w:r>
      <w:r w:rsidR="0032714E">
        <w:t>.</w:t>
      </w:r>
      <w:r>
        <w:t>, Crocetti S</w:t>
      </w:r>
      <w:r w:rsidR="0032714E">
        <w:t>.</w:t>
      </w:r>
      <w:r>
        <w:t>, Double M</w:t>
      </w:r>
      <w:r w:rsidR="0032714E">
        <w:t>.</w:t>
      </w:r>
      <w:r>
        <w:t>, How J</w:t>
      </w:r>
      <w:r w:rsidR="0032714E">
        <w:t>.</w:t>
      </w:r>
      <w:r>
        <w:t>, Kemper C</w:t>
      </w:r>
      <w:r w:rsidR="0032714E">
        <w:t>.</w:t>
      </w:r>
      <w:r>
        <w:t>, Meager J</w:t>
      </w:r>
      <w:r w:rsidR="0032714E">
        <w:t>.</w:t>
      </w:r>
      <w:r>
        <w:t>, Peddemors V</w:t>
      </w:r>
      <w:r w:rsidR="0032714E">
        <w:t>.</w:t>
      </w:r>
      <w:r>
        <w:t>, Waples K</w:t>
      </w:r>
      <w:r w:rsidR="0032714E">
        <w:t>.</w:t>
      </w:r>
      <w:r>
        <w:t>, Watson M</w:t>
      </w:r>
      <w:r w:rsidR="0032714E">
        <w:t>.</w:t>
      </w:r>
      <w:r>
        <w:t xml:space="preserve"> </w:t>
      </w:r>
      <w:r w:rsidR="00281728">
        <w:t>and</w:t>
      </w:r>
      <w:r>
        <w:t xml:space="preserve"> Harcourt R</w:t>
      </w:r>
      <w:r w:rsidR="0032714E">
        <w:t>.</w:t>
      </w:r>
      <w:r>
        <w:t xml:space="preserve"> (2020)</w:t>
      </w:r>
      <w:r w:rsidR="00281728">
        <w:t>.</w:t>
      </w:r>
      <w:r>
        <w:t xml:space="preserve"> Long-</w:t>
      </w:r>
      <w:r w:rsidR="00281728">
        <w:t>t</w:t>
      </w:r>
      <w:r>
        <w:t xml:space="preserve">erm </w:t>
      </w:r>
      <w:r w:rsidR="00281728">
        <w:t>t</w:t>
      </w:r>
      <w:r>
        <w:t xml:space="preserve">rends and a </w:t>
      </w:r>
      <w:r w:rsidR="00281728">
        <w:t>r</w:t>
      </w:r>
      <w:r>
        <w:t xml:space="preserve">isk </w:t>
      </w:r>
      <w:r w:rsidR="00281728">
        <w:t>a</w:t>
      </w:r>
      <w:r>
        <w:t xml:space="preserve">nalysis of </w:t>
      </w:r>
      <w:r w:rsidR="00281728">
        <w:t>c</w:t>
      </w:r>
      <w:r>
        <w:t xml:space="preserve">etacean </w:t>
      </w:r>
      <w:r w:rsidR="00281728">
        <w:t>e</w:t>
      </w:r>
      <w:r>
        <w:t xml:space="preserve">ntanglements and </w:t>
      </w:r>
      <w:r w:rsidR="00C76C2A">
        <w:t>b</w:t>
      </w:r>
      <w:r>
        <w:t xml:space="preserve">ycatch in </w:t>
      </w:r>
      <w:r w:rsidR="00C76C2A">
        <w:t>f</w:t>
      </w:r>
      <w:r>
        <w:t xml:space="preserve">isheries </w:t>
      </w:r>
      <w:r w:rsidR="00C76C2A">
        <w:t>g</w:t>
      </w:r>
      <w:r>
        <w:t xml:space="preserve">ear in Australian </w:t>
      </w:r>
      <w:r w:rsidR="00C76C2A">
        <w:t>w</w:t>
      </w:r>
      <w:r>
        <w:t xml:space="preserve">aters. </w:t>
      </w:r>
      <w:r w:rsidRPr="3E07C4E5">
        <w:rPr>
          <w:i/>
        </w:rPr>
        <w:t>Biodiversity and Conservation</w:t>
      </w:r>
      <w:r>
        <w:t xml:space="preserve"> </w:t>
      </w:r>
      <w:r w:rsidRPr="3E07C4E5">
        <w:rPr>
          <w:b/>
        </w:rPr>
        <w:t>29</w:t>
      </w:r>
      <w:r>
        <w:t>, 251</w:t>
      </w:r>
      <w:r w:rsidR="2AAC6497">
        <w:t>-</w:t>
      </w:r>
      <w:r>
        <w:t>282. doi: https://doi.org/10.1007/s10531-019-01881-x.</w:t>
      </w:r>
    </w:p>
    <w:p w14:paraId="33A27186" w14:textId="1B54E828" w:rsidR="006D56A0" w:rsidRDefault="006D56A0" w:rsidP="0005542B">
      <w:pPr>
        <w:pStyle w:val="ARIERRefs"/>
      </w:pPr>
      <w:r w:rsidRPr="0032714E">
        <w:t>van den Berg, G</w:t>
      </w:r>
      <w:r w:rsidR="0032714E">
        <w:t>.</w:t>
      </w:r>
      <w:r w:rsidRPr="0032714E">
        <w:t>L</w:t>
      </w:r>
      <w:r w:rsidR="0032714E">
        <w:t>.</w:t>
      </w:r>
      <w:r w:rsidRPr="0032714E">
        <w:t>, Vermeulen, E</w:t>
      </w:r>
      <w:r w:rsidR="0032714E">
        <w:t>.</w:t>
      </w:r>
      <w:r w:rsidRPr="0032714E">
        <w:t>, Valenzuela, L</w:t>
      </w:r>
      <w:r w:rsidR="0032714E">
        <w:t>.</w:t>
      </w:r>
      <w:r w:rsidRPr="0032714E">
        <w:t>O</w:t>
      </w:r>
      <w:r w:rsidR="0032714E">
        <w:t>.</w:t>
      </w:r>
      <w:r w:rsidRPr="0032714E">
        <w:t xml:space="preserve"> </w:t>
      </w:r>
      <w:r w:rsidR="0032714E">
        <w:t>and others</w:t>
      </w:r>
      <w:r w:rsidR="0032714E" w:rsidRPr="0032714E">
        <w:t xml:space="preserve"> </w:t>
      </w:r>
      <w:r w:rsidR="0032714E">
        <w:t>(2021).</w:t>
      </w:r>
      <w:r w:rsidRPr="0032714E">
        <w:t> </w:t>
      </w:r>
      <w:r w:rsidRPr="0009092F">
        <w:t>Decadal shift in foraging strategy of a migratory southern ocean predator. </w:t>
      </w:r>
      <w:r w:rsidRPr="00CD4A27">
        <w:rPr>
          <w:i/>
          <w:iCs/>
        </w:rPr>
        <w:t>Glob</w:t>
      </w:r>
      <w:r w:rsidR="008048A4" w:rsidRPr="00CD4A27">
        <w:rPr>
          <w:i/>
          <w:iCs/>
        </w:rPr>
        <w:t>al</w:t>
      </w:r>
      <w:r w:rsidRPr="00CD4A27">
        <w:rPr>
          <w:i/>
          <w:iCs/>
        </w:rPr>
        <w:t xml:space="preserve"> Change Biol</w:t>
      </w:r>
      <w:r w:rsidR="008048A4" w:rsidRPr="00CD4A27">
        <w:rPr>
          <w:i/>
          <w:iCs/>
        </w:rPr>
        <w:t>ogy</w:t>
      </w:r>
      <w:r w:rsidRPr="0009092F">
        <w:t> </w:t>
      </w:r>
      <w:r w:rsidRPr="00CD4A27">
        <w:rPr>
          <w:b/>
          <w:bCs/>
        </w:rPr>
        <w:t>27</w:t>
      </w:r>
      <w:r w:rsidR="00CD4A27">
        <w:t>,</w:t>
      </w:r>
      <w:r w:rsidRPr="0009092F">
        <w:t>1052–1067.</w:t>
      </w:r>
      <w:r w:rsidR="008048A4">
        <w:t xml:space="preserve"> </w:t>
      </w:r>
      <w:hyperlink r:id="rId128" w:history="1">
        <w:r w:rsidRPr="0009092F">
          <w:t>https://doi.org/10.1111/gcb.15465</w:t>
        </w:r>
      </w:hyperlink>
      <w:r w:rsidR="008048A4">
        <w:t>.</w:t>
      </w:r>
    </w:p>
    <w:p w14:paraId="1E5206C9" w14:textId="2213A893" w:rsidR="006D56A0" w:rsidRDefault="006D56A0" w:rsidP="0005542B">
      <w:pPr>
        <w:pStyle w:val="ARIERRefs"/>
        <w:rPr>
          <w:highlight w:val="green"/>
        </w:rPr>
      </w:pPr>
      <w:r w:rsidRPr="00D04869">
        <w:t xml:space="preserve">Van Parijs, S.M., Clark, C.W., Sousa-Lima, R.S., Parks, S.E., Rankin, S., Risch, D. </w:t>
      </w:r>
      <w:r w:rsidR="0032714E">
        <w:t>and others</w:t>
      </w:r>
      <w:r w:rsidRPr="00D04869">
        <w:t xml:space="preserve"> (2009). Management and research applications of real-time and archival passive acoustic sensors over varying temporal and spatial scales. </w:t>
      </w:r>
      <w:r w:rsidRPr="00BF1E76">
        <w:rPr>
          <w:i/>
        </w:rPr>
        <w:t>Mar</w:t>
      </w:r>
      <w:r w:rsidR="00683085" w:rsidRPr="00BF1E76">
        <w:rPr>
          <w:i/>
        </w:rPr>
        <w:t>ine</w:t>
      </w:r>
      <w:r w:rsidRPr="00BF1E76">
        <w:rPr>
          <w:i/>
        </w:rPr>
        <w:t xml:space="preserve"> Ecol</w:t>
      </w:r>
      <w:r w:rsidR="00683085" w:rsidRPr="00BF1E76">
        <w:rPr>
          <w:i/>
        </w:rPr>
        <w:t>ogy</w:t>
      </w:r>
      <w:r w:rsidRPr="00BF1E76">
        <w:rPr>
          <w:i/>
        </w:rPr>
        <w:t xml:space="preserve"> Prog</w:t>
      </w:r>
      <w:r w:rsidR="00683085" w:rsidRPr="00BF1E76">
        <w:rPr>
          <w:i/>
        </w:rPr>
        <w:t>ress</w:t>
      </w:r>
      <w:r w:rsidRPr="00BF1E76">
        <w:rPr>
          <w:i/>
        </w:rPr>
        <w:t xml:space="preserve"> Ser</w:t>
      </w:r>
      <w:r w:rsidR="00683085" w:rsidRPr="00BF1E76">
        <w:rPr>
          <w:i/>
        </w:rPr>
        <w:t>ies</w:t>
      </w:r>
      <w:r w:rsidRPr="00D04869">
        <w:t> </w:t>
      </w:r>
      <w:r w:rsidRPr="00683085">
        <w:rPr>
          <w:b/>
          <w:bCs/>
        </w:rPr>
        <w:t>395</w:t>
      </w:r>
      <w:r w:rsidRPr="00D04869">
        <w:t>, 21–36. doi: 10.3354/meps08123</w:t>
      </w:r>
      <w:r w:rsidR="008048A4">
        <w:t>.</w:t>
      </w:r>
    </w:p>
    <w:p w14:paraId="024B610B" w14:textId="77777777" w:rsidR="004B634A" w:rsidRDefault="006D56A0" w:rsidP="0005542B">
      <w:pPr>
        <w:pStyle w:val="ARIERRefs"/>
        <w:rPr>
          <w:rFonts w:ascii="Segoe UI" w:hAnsi="Segoe UI" w:cs="Segoe UI"/>
          <w:color w:val="222222"/>
          <w:shd w:val="clear" w:color="auto" w:fill="FFFFFF"/>
        </w:rPr>
      </w:pPr>
      <w:r w:rsidRPr="0032714E">
        <w:t>Vermeulen</w:t>
      </w:r>
      <w:r w:rsidR="0032714E" w:rsidRPr="0032714E">
        <w:t>,</w:t>
      </w:r>
      <w:r w:rsidRPr="0032714E">
        <w:t xml:space="preserve"> E</w:t>
      </w:r>
      <w:r w:rsidR="0032714E">
        <w:t>.</w:t>
      </w:r>
      <w:r w:rsidRPr="0032714E">
        <w:t>, Wilkinson</w:t>
      </w:r>
      <w:r w:rsidR="0032714E" w:rsidRPr="0032714E">
        <w:t>,</w:t>
      </w:r>
      <w:r w:rsidRPr="0032714E">
        <w:t xml:space="preserve"> C</w:t>
      </w:r>
      <w:r w:rsidR="0032714E" w:rsidRPr="0032714E">
        <w:t>.</w:t>
      </w:r>
      <w:r w:rsidRPr="0032714E">
        <w:t>, Thornton</w:t>
      </w:r>
      <w:r w:rsidR="0032714E" w:rsidRPr="0032714E">
        <w:t>,</w:t>
      </w:r>
      <w:r w:rsidRPr="0032714E">
        <w:t xml:space="preserve"> M</w:t>
      </w:r>
      <w:r w:rsidR="0032714E" w:rsidRPr="0032714E">
        <w:t>.</w:t>
      </w:r>
      <w:r w:rsidRPr="0032714E">
        <w:t xml:space="preserve"> </w:t>
      </w:r>
      <w:r w:rsidR="0032714E" w:rsidRPr="0032714E">
        <w:t>and others</w:t>
      </w:r>
      <w:r w:rsidRPr="0032714E">
        <w:t xml:space="preserve"> (2018). </w:t>
      </w:r>
      <w:r w:rsidRPr="00703ACE">
        <w:t>Report on the Mammal Research Institute Whale Unit southern right whale survey. Report SC/67B/SH/01 presented to the Scientific Committee of the International Whaling Commission, Cambridge, UK. Available from </w:t>
      </w:r>
      <w:hyperlink r:id="rId129" w:history="1">
        <w:r w:rsidRPr="00703ACE">
          <w:t>www.iwc.int</w:t>
        </w:r>
      </w:hyperlink>
      <w:r w:rsidRPr="00703ACE">
        <w:t>. Accessed July 2022</w:t>
      </w:r>
      <w:r w:rsidR="008048A4">
        <w:t>.</w:t>
      </w:r>
      <w:r w:rsidR="00303148" w:rsidRPr="00303148">
        <w:rPr>
          <w:rFonts w:ascii="Segoe UI" w:hAnsi="Segoe UI" w:cs="Segoe UI"/>
          <w:color w:val="222222"/>
          <w:shd w:val="clear" w:color="auto" w:fill="FFFFFF"/>
        </w:rPr>
        <w:t xml:space="preserve"> </w:t>
      </w:r>
    </w:p>
    <w:p w14:paraId="4D6E8FDF" w14:textId="73C635DE" w:rsidR="00303148" w:rsidRDefault="00303148" w:rsidP="004B634A">
      <w:pPr>
        <w:pStyle w:val="ARIERRefs"/>
      </w:pPr>
      <w:r w:rsidRPr="004B634A">
        <w:t>Vermeulen, E., Thavar, T., Glarou, M.</w:t>
      </w:r>
      <w:r w:rsidR="00D10D69">
        <w:t>,</w:t>
      </w:r>
      <w:r w:rsidR="00B5754F">
        <w:t xml:space="preserve"> </w:t>
      </w:r>
      <w:r w:rsidR="008B4A1A">
        <w:t>Ganswindt</w:t>
      </w:r>
      <w:r w:rsidR="0005487D">
        <w:t xml:space="preserve">, A. </w:t>
      </w:r>
      <w:r w:rsidR="00B5754F">
        <w:t>and Christiansen</w:t>
      </w:r>
      <w:r w:rsidR="008F70FE">
        <w:t xml:space="preserve">, </w:t>
      </w:r>
      <w:r w:rsidR="006550D0">
        <w:t>F</w:t>
      </w:r>
      <w:r w:rsidR="008F70FE">
        <w:t>.</w:t>
      </w:r>
      <w:r w:rsidR="00B5754F">
        <w:t xml:space="preserve"> (2023)</w:t>
      </w:r>
      <w:r w:rsidRPr="004B634A">
        <w:t>. Decadal decline in maternal body condition of a Southern Ocean capital breeder. </w:t>
      </w:r>
      <w:r w:rsidRPr="00683085">
        <w:rPr>
          <w:i/>
          <w:iCs/>
        </w:rPr>
        <w:t>Sci</w:t>
      </w:r>
      <w:r w:rsidR="006F3DFF" w:rsidRPr="00683085">
        <w:rPr>
          <w:i/>
          <w:iCs/>
        </w:rPr>
        <w:t xml:space="preserve">entific </w:t>
      </w:r>
      <w:r w:rsidRPr="00683085">
        <w:rPr>
          <w:i/>
          <w:iCs/>
        </w:rPr>
        <w:t>Re</w:t>
      </w:r>
      <w:r w:rsidR="006F3DFF" w:rsidRPr="00683085">
        <w:rPr>
          <w:i/>
          <w:iCs/>
        </w:rPr>
        <w:t>ports</w:t>
      </w:r>
      <w:r w:rsidR="00A32B75">
        <w:t xml:space="preserve"> </w:t>
      </w:r>
      <w:r w:rsidRPr="00683085">
        <w:rPr>
          <w:b/>
          <w:bCs/>
        </w:rPr>
        <w:t>13</w:t>
      </w:r>
      <w:r w:rsidR="00683085">
        <w:t>,</w:t>
      </w:r>
      <w:r w:rsidRPr="004B634A">
        <w:t xml:space="preserve"> 3228. https://doi.org/10.1038/s41598-023-30238-2</w:t>
      </w:r>
    </w:p>
    <w:p w14:paraId="6E793A8D" w14:textId="1DCF77F7" w:rsidR="006D56A0" w:rsidRPr="006D6AC0" w:rsidRDefault="006D56A0" w:rsidP="0005542B">
      <w:pPr>
        <w:pStyle w:val="ARIERRefs"/>
      </w:pPr>
      <w:r>
        <w:t>Valenzuela</w:t>
      </w:r>
      <w:r w:rsidR="0032714E">
        <w:t>,</w:t>
      </w:r>
      <w:r>
        <w:t xml:space="preserve"> L.O., Sironi</w:t>
      </w:r>
      <w:r w:rsidR="0032714E">
        <w:t>,</w:t>
      </w:r>
      <w:r>
        <w:t xml:space="preserve"> M., Rowntree</w:t>
      </w:r>
      <w:r w:rsidR="0032714E">
        <w:t>,</w:t>
      </w:r>
      <w:r>
        <w:t xml:space="preserve"> V.J. </w:t>
      </w:r>
      <w:r w:rsidR="0032714E">
        <w:t>and</w:t>
      </w:r>
      <w:r>
        <w:t xml:space="preserve"> Seger</w:t>
      </w:r>
      <w:r w:rsidR="0032714E">
        <w:t>,</w:t>
      </w:r>
      <w:r>
        <w:t xml:space="preserve"> J.O.N. (2009)</w:t>
      </w:r>
      <w:r w:rsidR="008542D0">
        <w:t>.</w:t>
      </w:r>
      <w:r>
        <w:t xml:space="preserve"> Isotopic and </w:t>
      </w:r>
      <w:r w:rsidR="008542D0">
        <w:t>g</w:t>
      </w:r>
      <w:r>
        <w:t xml:space="preserve">enetic </w:t>
      </w:r>
      <w:r w:rsidR="00E34598">
        <w:t>e</w:t>
      </w:r>
      <w:r>
        <w:t xml:space="preserve">vidence for </w:t>
      </w:r>
      <w:r w:rsidR="00E34598">
        <w:t>c</w:t>
      </w:r>
      <w:r>
        <w:t xml:space="preserve">ulturally </w:t>
      </w:r>
      <w:r w:rsidR="00E34598">
        <w:t>i</w:t>
      </w:r>
      <w:r>
        <w:t xml:space="preserve">nherited </w:t>
      </w:r>
      <w:r w:rsidR="00E34598">
        <w:t>s</w:t>
      </w:r>
      <w:r>
        <w:t xml:space="preserve">ite </w:t>
      </w:r>
      <w:r w:rsidR="00E34598">
        <w:t>f</w:t>
      </w:r>
      <w:r>
        <w:t xml:space="preserve">idelity to </w:t>
      </w:r>
      <w:r w:rsidR="00E34598">
        <w:t>f</w:t>
      </w:r>
      <w:r>
        <w:t xml:space="preserve">eeding </w:t>
      </w:r>
      <w:r w:rsidR="00E34598">
        <w:t>g</w:t>
      </w:r>
      <w:r>
        <w:t>rounds in Southern Right Whales (</w:t>
      </w:r>
      <w:r w:rsidRPr="00E34598">
        <w:rPr>
          <w:i/>
        </w:rPr>
        <w:t xml:space="preserve">Eubalaena </w:t>
      </w:r>
      <w:r w:rsidR="00E34598">
        <w:rPr>
          <w:i/>
          <w:iCs/>
        </w:rPr>
        <w:t>a</w:t>
      </w:r>
      <w:r w:rsidRPr="00E34598">
        <w:rPr>
          <w:i/>
          <w:iCs/>
        </w:rPr>
        <w:t>ustralis</w:t>
      </w:r>
      <w:r>
        <w:t xml:space="preserve">). </w:t>
      </w:r>
      <w:r w:rsidRPr="00683085">
        <w:rPr>
          <w:i/>
          <w:iCs/>
        </w:rPr>
        <w:t xml:space="preserve">Molecular Ecology </w:t>
      </w:r>
      <w:r w:rsidRPr="00683085">
        <w:rPr>
          <w:b/>
          <w:bCs/>
        </w:rPr>
        <w:t>18</w:t>
      </w:r>
      <w:r w:rsidR="00367FBB">
        <w:t xml:space="preserve"> (</w:t>
      </w:r>
      <w:r>
        <w:t>5</w:t>
      </w:r>
      <w:r w:rsidR="00367FBB">
        <w:t>)</w:t>
      </w:r>
      <w:r w:rsidR="006148BF">
        <w:t>,</w:t>
      </w:r>
      <w:r>
        <w:t xml:space="preserve"> 782-791. doi: https://doi.org/10.1111/j.1365-294X.2008.04069.x.</w:t>
      </w:r>
    </w:p>
    <w:p w14:paraId="4BC8838E" w14:textId="640D2F87" w:rsidR="006D56A0" w:rsidRPr="006F5B13" w:rsidRDefault="006D56A0" w:rsidP="0005542B">
      <w:pPr>
        <w:pStyle w:val="ARIERRefs"/>
      </w:pPr>
      <w:r w:rsidRPr="004E206C">
        <w:t>Visser,</w:t>
      </w:r>
      <w:r w:rsidR="006148BF">
        <w:t xml:space="preserve"> </w:t>
      </w:r>
      <w:r>
        <w:t>A.W.</w:t>
      </w:r>
      <w:r w:rsidRPr="004E206C">
        <w:t xml:space="preserve"> </w:t>
      </w:r>
      <w:r w:rsidR="0032714E">
        <w:t xml:space="preserve">(2007). </w:t>
      </w:r>
      <w:r w:rsidRPr="004E206C">
        <w:t xml:space="preserve">Biomixing of the oceans? </w:t>
      </w:r>
      <w:r w:rsidRPr="006148BF">
        <w:rPr>
          <w:i/>
        </w:rPr>
        <w:t>Science</w:t>
      </w:r>
      <w:r w:rsidRPr="004E206C">
        <w:t xml:space="preserve"> 316</w:t>
      </w:r>
      <w:r w:rsidR="006148BF">
        <w:t>,</w:t>
      </w:r>
      <w:r w:rsidRPr="004E206C">
        <w:t xml:space="preserve"> 838–839.</w:t>
      </w:r>
    </w:p>
    <w:p w14:paraId="4D809FEA" w14:textId="5F2E30F1" w:rsidR="006D56A0" w:rsidRPr="0009092F" w:rsidRDefault="006D56A0" w:rsidP="0005542B">
      <w:pPr>
        <w:pStyle w:val="ARIERRefs"/>
      </w:pPr>
      <w:r w:rsidRPr="0009092F">
        <w:lastRenderedPageBreak/>
        <w:t xml:space="preserve">Ward, R. </w:t>
      </w:r>
      <w:r w:rsidR="0032714E">
        <w:t>(</w:t>
      </w:r>
      <w:r w:rsidRPr="0009092F">
        <w:t>2020</w:t>
      </w:r>
      <w:r w:rsidR="0032714E">
        <w:t>)</w:t>
      </w:r>
      <w:r w:rsidRPr="0009092F">
        <w:t xml:space="preserve">. Southern right whale vocalisations, and the “spot” call in Australian waters: characteristics; spatial and temporal patterns; and a potential source </w:t>
      </w:r>
      <w:r w:rsidR="008048A4">
        <w:t>—</w:t>
      </w:r>
      <w:r w:rsidRPr="0009092F">
        <w:t xml:space="preserve"> the Southern Right Whale. PhD thesis, School of Earth and Planetary Sciences, Centre for Marine Science and Technology</w:t>
      </w:r>
      <w:r w:rsidR="27DB75EC">
        <w:t>, Curtin University, Perth</w:t>
      </w:r>
      <w:r>
        <w:t xml:space="preserve">. </w:t>
      </w:r>
      <w:hyperlink r:id="rId130">
        <w:r>
          <w:t>http://hdl.handle.net/20.500.11937/80625</w:t>
        </w:r>
      </w:hyperlink>
      <w:r w:rsidR="03C5F796">
        <w:t>.</w:t>
      </w:r>
    </w:p>
    <w:p w14:paraId="0BB66CB8" w14:textId="4B890F04" w:rsidR="006D56A0" w:rsidRPr="006F5B13" w:rsidRDefault="006D56A0" w:rsidP="0005542B">
      <w:pPr>
        <w:pStyle w:val="ARIERRefs"/>
      </w:pPr>
      <w:r>
        <w:t>Warren, B. and Wooden, M. (2021). East Coast Whale Entanglement Mitigation Project. Final Report</w:t>
      </w:r>
      <w:r w:rsidR="00FF6CFF">
        <w:t>,</w:t>
      </w:r>
      <w:r>
        <w:t xml:space="preserve"> 31 December 2020.</w:t>
      </w:r>
      <w:r w:rsidRPr="000C5C2A">
        <w:t xml:space="preserve"> https://www.oceanwatch.org.au/wp-content/uploads/2021/03/East-Coast-Whale-Entanglement-Mitigation-Project-Final-report-.pdf</w:t>
      </w:r>
      <w:r w:rsidR="008048A4">
        <w:t>.</w:t>
      </w:r>
    </w:p>
    <w:p w14:paraId="2E75D235" w14:textId="41144AD3" w:rsidR="000506E5" w:rsidRDefault="000506E5" w:rsidP="0005542B">
      <w:pPr>
        <w:pStyle w:val="ARIERRefs"/>
      </w:pPr>
      <w:r w:rsidRPr="00CC02AB">
        <w:t>Watson M</w:t>
      </w:r>
      <w:r w:rsidR="00D96FB5">
        <w:t>.</w:t>
      </w:r>
      <w:r w:rsidRPr="00CC02AB">
        <w:t>, Westhorpe I</w:t>
      </w:r>
      <w:r w:rsidR="00D96FB5">
        <w:t>.</w:t>
      </w:r>
      <w:r w:rsidRPr="00CC02AB">
        <w:t>, Bannister J</w:t>
      </w:r>
      <w:r w:rsidR="00D96FB5">
        <w:t>.</w:t>
      </w:r>
      <w:r w:rsidRPr="00CC02AB">
        <w:t>, Harcourt R</w:t>
      </w:r>
      <w:r w:rsidR="00D96FB5">
        <w:t>.</w:t>
      </w:r>
      <w:r w:rsidR="00FF6CFF">
        <w:t xml:space="preserve"> and</w:t>
      </w:r>
      <w:r w:rsidRPr="00CC02AB">
        <w:t xml:space="preserve"> Hedley S</w:t>
      </w:r>
      <w:r w:rsidR="00D96FB5">
        <w:t>.</w:t>
      </w:r>
      <w:r>
        <w:t xml:space="preserve"> </w:t>
      </w:r>
      <w:r w:rsidRPr="00CC02AB">
        <w:t>(2015)</w:t>
      </w:r>
      <w:r w:rsidR="0032714E">
        <w:t>.</w:t>
      </w:r>
      <w:r w:rsidRPr="00CC02AB">
        <w:t xml:space="preserve"> Australian marine mammal centre grants program</w:t>
      </w:r>
      <w:r>
        <w:t xml:space="preserve"> </w:t>
      </w:r>
      <w:r w:rsidRPr="00CC02AB">
        <w:t>final report for project 13/29: Assessment of numbers and</w:t>
      </w:r>
      <w:r>
        <w:t xml:space="preserve"> </w:t>
      </w:r>
      <w:r w:rsidRPr="00CC02AB">
        <w:t>distribution of southern right whales in south-east Australia—Year 2. The Australian Marine Mammal Centre,</w:t>
      </w:r>
      <w:r w:rsidR="00D96FB5">
        <w:t xml:space="preserve"> </w:t>
      </w:r>
      <w:r w:rsidRPr="00CC02AB">
        <w:t>Hobart</w:t>
      </w:r>
      <w:r w:rsidR="008048A4">
        <w:t>.</w:t>
      </w:r>
    </w:p>
    <w:p w14:paraId="679C6F61" w14:textId="48AD1E24" w:rsidR="006D56A0" w:rsidRDefault="006D56A0" w:rsidP="0005542B">
      <w:pPr>
        <w:pStyle w:val="ARIERRefs"/>
        <w:rPr>
          <w:rStyle w:val="Hyperlink"/>
          <w:szCs w:val="20"/>
        </w:rPr>
      </w:pPr>
      <w:r w:rsidRPr="0009092F">
        <w:t>Watson, M., Stamation, K., Charlton, C.</w:t>
      </w:r>
      <w:r w:rsidR="00FF6CFF">
        <w:t xml:space="preserve"> and</w:t>
      </w:r>
      <w:r w:rsidRPr="0009092F">
        <w:t xml:space="preserve"> Bannister, J. </w:t>
      </w:r>
      <w:r>
        <w:t>(</w:t>
      </w:r>
      <w:r w:rsidRPr="0009092F">
        <w:t>2021</w:t>
      </w:r>
      <w:r>
        <w:t>)</w:t>
      </w:r>
      <w:r w:rsidRPr="0009092F">
        <w:t>. Calving rates, long-range movements and site fidelity of Southern Right Whales (</w:t>
      </w:r>
      <w:r w:rsidRPr="00FF6CFF">
        <w:rPr>
          <w:i/>
        </w:rPr>
        <w:t>Eubalaena australis</w:t>
      </w:r>
      <w:r w:rsidRPr="0009092F">
        <w:t xml:space="preserve">) in south-eastern Australia. </w:t>
      </w:r>
      <w:r w:rsidRPr="00D96FB5">
        <w:rPr>
          <w:i/>
        </w:rPr>
        <w:t>Journal of</w:t>
      </w:r>
      <w:r w:rsidRPr="0009092F">
        <w:t xml:space="preserve"> </w:t>
      </w:r>
      <w:r w:rsidRPr="00683085">
        <w:rPr>
          <w:i/>
          <w:iCs/>
        </w:rPr>
        <w:t>Cetacean Research and Management</w:t>
      </w:r>
      <w:r w:rsidRPr="0009092F">
        <w:t xml:space="preserve"> </w:t>
      </w:r>
      <w:r w:rsidRPr="006F34DD">
        <w:rPr>
          <w:b/>
          <w:bCs/>
        </w:rPr>
        <w:t>22</w:t>
      </w:r>
      <w:r w:rsidR="006F34DD">
        <w:t>,</w:t>
      </w:r>
      <w:r w:rsidRPr="0009092F">
        <w:t xml:space="preserve"> 17</w:t>
      </w:r>
      <w:r w:rsidR="008048A4">
        <w:t>–</w:t>
      </w:r>
      <w:r w:rsidRPr="0009092F">
        <w:t xml:space="preserve">27. </w:t>
      </w:r>
      <w:hyperlink r:id="rId131" w:history="1">
        <w:r w:rsidRPr="0009092F">
          <w:t>https://doi.org/10.47536/jcrm.v22i1.210</w:t>
        </w:r>
      </w:hyperlink>
      <w:r w:rsidR="008048A4">
        <w:t>.</w:t>
      </w:r>
    </w:p>
    <w:p w14:paraId="4D3980E2" w14:textId="656DA68F" w:rsidR="006D56A0" w:rsidRDefault="006D56A0" w:rsidP="0005542B">
      <w:pPr>
        <w:pStyle w:val="ARIERRefs"/>
      </w:pPr>
      <w:r w:rsidRPr="00A93810">
        <w:t>Weir</w:t>
      </w:r>
      <w:r w:rsidR="00AE3DD3">
        <w:t>,</w:t>
      </w:r>
      <w:r w:rsidRPr="00A93810">
        <w:t xml:space="preserve"> C</w:t>
      </w:r>
      <w:r w:rsidR="00AE3DD3">
        <w:t>.</w:t>
      </w:r>
      <w:r w:rsidRPr="00A93810">
        <w:t>R</w:t>
      </w:r>
      <w:r w:rsidR="00AE3DD3">
        <w:t>.</w:t>
      </w:r>
      <w:r w:rsidR="00FF6CFF">
        <w:t xml:space="preserve"> and</w:t>
      </w:r>
      <w:r w:rsidRPr="00A93810">
        <w:t xml:space="preserve"> Stanworth</w:t>
      </w:r>
      <w:r w:rsidR="00AE3DD3">
        <w:t>,</w:t>
      </w:r>
      <w:r w:rsidRPr="00A93810">
        <w:t xml:space="preserve"> A. 2019. The Falkland Islands (Malvinas) as sub-Antarctic foraging, migratory and wintering habitat for southern right whales. </w:t>
      </w:r>
      <w:r w:rsidRPr="00AE3DD3">
        <w:rPr>
          <w:i/>
        </w:rPr>
        <w:t>J</w:t>
      </w:r>
      <w:r w:rsidR="0032714E" w:rsidRPr="00AE3DD3">
        <w:rPr>
          <w:i/>
        </w:rPr>
        <w:t>ournal of the</w:t>
      </w:r>
      <w:r w:rsidRPr="00AE3DD3">
        <w:rPr>
          <w:i/>
        </w:rPr>
        <w:t xml:space="preserve"> Mar</w:t>
      </w:r>
      <w:r w:rsidR="0032714E" w:rsidRPr="00AE3DD3">
        <w:rPr>
          <w:i/>
        </w:rPr>
        <w:t>ine</w:t>
      </w:r>
      <w:r w:rsidRPr="00AE3DD3">
        <w:rPr>
          <w:i/>
        </w:rPr>
        <w:t xml:space="preserve"> Biol</w:t>
      </w:r>
      <w:r w:rsidR="0032714E" w:rsidRPr="00AE3DD3">
        <w:rPr>
          <w:i/>
        </w:rPr>
        <w:t>ology</w:t>
      </w:r>
      <w:r w:rsidRPr="00AE3DD3">
        <w:rPr>
          <w:i/>
        </w:rPr>
        <w:t xml:space="preserve"> Assoc</w:t>
      </w:r>
      <w:r w:rsidR="0032714E" w:rsidRPr="00AE3DD3">
        <w:rPr>
          <w:i/>
        </w:rPr>
        <w:t>iation of the United Kingdom</w:t>
      </w:r>
      <w:r w:rsidRPr="00A93810">
        <w:t xml:space="preserve"> 100</w:t>
      </w:r>
      <w:r w:rsidR="00AE3DD3">
        <w:t>,</w:t>
      </w:r>
      <w:r w:rsidR="0032714E">
        <w:t xml:space="preserve"> </w:t>
      </w:r>
      <w:r w:rsidRPr="00A93810">
        <w:t>1–11.</w:t>
      </w:r>
      <w:r w:rsidR="008048A4">
        <w:t xml:space="preserve"> </w:t>
      </w:r>
      <w:r w:rsidRPr="00A93810">
        <w:t>doi:10.1017/S0025315419001024.</w:t>
      </w:r>
    </w:p>
    <w:p w14:paraId="0049669B" w14:textId="04DC4EB6" w:rsidR="006D56A0" w:rsidRDefault="006D56A0" w:rsidP="0005542B">
      <w:pPr>
        <w:pStyle w:val="ARIERRefs"/>
      </w:pPr>
      <w:r>
        <w:t>Wiggins, S., Manley, J.</w:t>
      </w:r>
      <w:r w:rsidR="00AE3DD3">
        <w:t>,</w:t>
      </w:r>
      <w:r>
        <w:t xml:space="preserve"> Brager, E. and Woolhiser, B. </w:t>
      </w:r>
      <w:r w:rsidR="0032714E">
        <w:t xml:space="preserve">(2010). </w:t>
      </w:r>
      <w:r>
        <w:t xml:space="preserve">Monitoring </w:t>
      </w:r>
      <w:r w:rsidR="0032714E">
        <w:t>marine mammal acoustics using wave glider</w:t>
      </w:r>
      <w:r>
        <w:t xml:space="preserve">. </w:t>
      </w:r>
      <w:hyperlink r:id="rId132" w:history="1">
        <w:r w:rsidRPr="00A5221D">
          <w:rPr>
            <w:rStyle w:val="Hyperlink"/>
          </w:rPr>
          <w:t>https://www.cetus.ucsd.edu/docs/publications/WigginsIEEE2010.pdf</w:t>
        </w:r>
      </w:hyperlink>
    </w:p>
    <w:p w14:paraId="503860FC" w14:textId="4B862622" w:rsidR="006D56A0" w:rsidRDefault="006D56A0" w:rsidP="0005542B">
      <w:pPr>
        <w:pStyle w:val="ARIERRefs"/>
      </w:pPr>
      <w:r>
        <w:t>Willoughby, A., Ferguson</w:t>
      </w:r>
      <w:r w:rsidR="0032714E">
        <w:t>, M.</w:t>
      </w:r>
      <w:r>
        <w:t>, Hou,</w:t>
      </w:r>
      <w:r w:rsidR="0032714E">
        <w:t xml:space="preserve"> B.,</w:t>
      </w:r>
      <w:r>
        <w:t xml:space="preserve"> Accardo,</w:t>
      </w:r>
      <w:r w:rsidR="0032714E">
        <w:t xml:space="preserve"> </w:t>
      </w:r>
      <w:r w:rsidR="70DAD678">
        <w:t>C.</w:t>
      </w:r>
      <w:r w:rsidR="0032714E">
        <w:t xml:space="preserve"> and others</w:t>
      </w:r>
      <w:r>
        <w:t xml:space="preserve"> (2021). Belly port camera imagery collected to address cetacean perception bias during aerial line-transect surveys: Methods and sighting summaries. US Dep</w:t>
      </w:r>
      <w:r w:rsidR="008048A4">
        <w:t>artment of</w:t>
      </w:r>
      <w:r>
        <w:t xml:space="preserve"> Commer</w:t>
      </w:r>
      <w:r w:rsidR="008048A4">
        <w:t>ce</w:t>
      </w:r>
      <w:r>
        <w:t>, NOAA Tech</w:t>
      </w:r>
      <w:r w:rsidR="00181261">
        <w:t xml:space="preserve">nical </w:t>
      </w:r>
      <w:r>
        <w:t>Memo</w:t>
      </w:r>
      <w:r w:rsidR="00181261">
        <w:t>randum</w:t>
      </w:r>
      <w:r>
        <w:t xml:space="preserve"> NMFS-AFSC-427.</w:t>
      </w:r>
    </w:p>
    <w:p w14:paraId="2FB98CFB" w14:textId="38BCFD3A" w:rsidR="00B35CEF" w:rsidRPr="00707D93" w:rsidRDefault="006B4BF2" w:rsidP="00707D93">
      <w:pPr>
        <w:pStyle w:val="ARIERRefs"/>
      </w:pPr>
      <w:r>
        <w:t xml:space="preserve">Wright, D.L., Berchok, C.L., Crance, </w:t>
      </w:r>
      <w:r w:rsidR="00DF6E86">
        <w:t xml:space="preserve">J.L. and Clapham, P.J. (2019). </w:t>
      </w:r>
      <w:r w:rsidR="00B35CEF" w:rsidRPr="00707D93">
        <w:t>Acoustic detection of the critically endangered North Pacific right</w:t>
      </w:r>
      <w:r w:rsidR="00707D93">
        <w:t xml:space="preserve"> </w:t>
      </w:r>
      <w:r w:rsidR="00B35CEF" w:rsidRPr="00707D93">
        <w:t>whale in the northern Bering Sea</w:t>
      </w:r>
      <w:r w:rsidR="00E039AE">
        <w:t xml:space="preserve">. </w:t>
      </w:r>
      <w:r w:rsidR="00E039AE" w:rsidRPr="006C10A4">
        <w:rPr>
          <w:i/>
        </w:rPr>
        <w:t>Marine Mammal Science</w:t>
      </w:r>
      <w:r w:rsidR="00F85078">
        <w:t xml:space="preserve"> </w:t>
      </w:r>
      <w:r w:rsidR="00F85078" w:rsidRPr="006F34DD">
        <w:rPr>
          <w:b/>
          <w:bCs/>
        </w:rPr>
        <w:t>35</w:t>
      </w:r>
      <w:r w:rsidR="006F34DD">
        <w:t xml:space="preserve"> </w:t>
      </w:r>
      <w:r w:rsidR="00F85078">
        <w:t>(1)</w:t>
      </w:r>
      <w:r w:rsidR="006C10A4">
        <w:t>,</w:t>
      </w:r>
      <w:r w:rsidR="006C69F6">
        <w:t xml:space="preserve"> 311-</w:t>
      </w:r>
      <w:r w:rsidR="009B233D">
        <w:t xml:space="preserve"> </w:t>
      </w:r>
      <w:r w:rsidR="006C69F6">
        <w:t xml:space="preserve">326 </w:t>
      </w:r>
      <w:r w:rsidR="00E03731">
        <w:t>d</w:t>
      </w:r>
      <w:r w:rsidR="009B233D">
        <w:t>oi 10.1111/mms.12521</w:t>
      </w:r>
      <w:r w:rsidR="006C69F6">
        <w:t>.</w:t>
      </w:r>
    </w:p>
    <w:p w14:paraId="3D73F3AB" w14:textId="784BFE9A" w:rsidR="006D56A0" w:rsidRDefault="006D56A0" w:rsidP="0005542B">
      <w:pPr>
        <w:pStyle w:val="ARIERRefs"/>
      </w:pPr>
      <w:r w:rsidRPr="0009092F">
        <w:t>Zeh</w:t>
      </w:r>
      <w:r w:rsidR="0032714E">
        <w:t>,</w:t>
      </w:r>
      <w:r w:rsidRPr="0009092F">
        <w:t xml:space="preserve"> J</w:t>
      </w:r>
      <w:r w:rsidR="0032714E">
        <w:t>.</w:t>
      </w:r>
      <w:r w:rsidRPr="0009092F">
        <w:t>M</w:t>
      </w:r>
      <w:r w:rsidR="0032714E">
        <w:t>.</w:t>
      </w:r>
      <w:r w:rsidRPr="0009092F">
        <w:t>, Dombroski</w:t>
      </w:r>
      <w:r w:rsidR="0032714E">
        <w:t>,</w:t>
      </w:r>
      <w:r w:rsidRPr="0009092F">
        <w:t xml:space="preserve"> J</w:t>
      </w:r>
      <w:r w:rsidR="0032714E">
        <w:t>.</w:t>
      </w:r>
      <w:r w:rsidRPr="0009092F">
        <w:t>R</w:t>
      </w:r>
      <w:r w:rsidR="0032714E">
        <w:t>.</w:t>
      </w:r>
      <w:r w:rsidRPr="0009092F">
        <w:t>G</w:t>
      </w:r>
      <w:r w:rsidR="0032714E">
        <w:t>. and</w:t>
      </w:r>
      <w:r w:rsidRPr="0009092F">
        <w:t xml:space="preserve"> Parks</w:t>
      </w:r>
      <w:r w:rsidR="0032714E">
        <w:t xml:space="preserve">, </w:t>
      </w:r>
      <w:r w:rsidRPr="0009092F">
        <w:t>S</w:t>
      </w:r>
      <w:r w:rsidR="0032714E">
        <w:t>.</w:t>
      </w:r>
      <w:r w:rsidRPr="0009092F">
        <w:t>E</w:t>
      </w:r>
      <w:r w:rsidR="0032714E">
        <w:t>.</w:t>
      </w:r>
      <w:r w:rsidRPr="0009092F">
        <w:t xml:space="preserve"> </w:t>
      </w:r>
      <w:r>
        <w:t>(</w:t>
      </w:r>
      <w:r w:rsidRPr="0009092F">
        <w:t>2022</w:t>
      </w:r>
      <w:r>
        <w:t>).</w:t>
      </w:r>
      <w:r w:rsidRPr="0009092F">
        <w:t xml:space="preserve"> Preferred shallow-water nursery sites</w:t>
      </w:r>
      <w:r w:rsidR="00A2286B">
        <w:t xml:space="preserve"> </w:t>
      </w:r>
      <w:r w:rsidRPr="0009092F">
        <w:t>provide acoustic crypsis to Southern Right Whale</w:t>
      </w:r>
      <w:r w:rsidR="00A2286B">
        <w:t xml:space="preserve"> </w:t>
      </w:r>
      <w:r w:rsidRPr="0009092F">
        <w:t>mother–calf pairs.</w:t>
      </w:r>
      <w:r w:rsidR="00181261">
        <w:t xml:space="preserve"> </w:t>
      </w:r>
      <w:r w:rsidRPr="00380002">
        <w:rPr>
          <w:i/>
          <w:iCs/>
        </w:rPr>
        <w:t>R</w:t>
      </w:r>
      <w:r w:rsidR="006F34DD" w:rsidRPr="00380002">
        <w:rPr>
          <w:i/>
          <w:iCs/>
        </w:rPr>
        <w:t>oyal</w:t>
      </w:r>
      <w:r w:rsidRPr="00380002">
        <w:rPr>
          <w:i/>
          <w:iCs/>
        </w:rPr>
        <w:t xml:space="preserve"> Soc</w:t>
      </w:r>
      <w:r w:rsidR="006F34DD" w:rsidRPr="00380002">
        <w:rPr>
          <w:i/>
          <w:iCs/>
        </w:rPr>
        <w:t>iety</w:t>
      </w:r>
      <w:r w:rsidRPr="00380002">
        <w:rPr>
          <w:i/>
          <w:iCs/>
        </w:rPr>
        <w:t xml:space="preserve"> Open Sci</w:t>
      </w:r>
      <w:r w:rsidR="00380002" w:rsidRPr="00380002">
        <w:rPr>
          <w:i/>
          <w:iCs/>
        </w:rPr>
        <w:t>ence</w:t>
      </w:r>
      <w:r w:rsidR="00181261" w:rsidRPr="00380002">
        <w:rPr>
          <w:i/>
          <w:iCs/>
        </w:rPr>
        <w:t xml:space="preserve"> </w:t>
      </w:r>
      <w:r w:rsidRPr="006F34DD">
        <w:rPr>
          <w:b/>
          <w:bCs/>
        </w:rPr>
        <w:t>9</w:t>
      </w:r>
      <w:r w:rsidR="006F34DD">
        <w:t>,</w:t>
      </w:r>
      <w:r w:rsidRPr="0009092F">
        <w:t xml:space="preserve"> 220241.</w:t>
      </w:r>
      <w:r w:rsidR="000506E5">
        <w:t xml:space="preserve"> </w:t>
      </w:r>
      <w:r w:rsidRPr="0009092F">
        <w:t>https://doi.org/10.1098/rsos.220241</w:t>
      </w:r>
      <w:r w:rsidR="000506E5">
        <w:t>.</w:t>
      </w:r>
    </w:p>
    <w:p w14:paraId="301248B3" w14:textId="5E35EBF3" w:rsidR="006D56A0" w:rsidRDefault="006D56A0" w:rsidP="0005542B">
      <w:pPr>
        <w:pStyle w:val="ARIERRefs"/>
        <w:rPr>
          <w:rFonts w:ascii="MinionPro-Regular" w:hAnsi="MinionPro-Regular" w:cs="MinionPro-Regular"/>
          <w:sz w:val="15"/>
          <w:szCs w:val="15"/>
          <w:lang w:eastAsia="en-AU"/>
        </w:rPr>
      </w:pPr>
      <w:r w:rsidRPr="003049B3">
        <w:t>Zerbini</w:t>
      </w:r>
      <w:r w:rsidR="0032714E">
        <w:t>,</w:t>
      </w:r>
      <w:r w:rsidRPr="003049B3">
        <w:t xml:space="preserve"> A</w:t>
      </w:r>
      <w:r w:rsidR="0032714E">
        <w:t>.</w:t>
      </w:r>
      <w:r w:rsidRPr="003049B3">
        <w:t>N</w:t>
      </w:r>
      <w:r w:rsidR="0032714E">
        <w:t>.</w:t>
      </w:r>
      <w:r w:rsidRPr="003049B3">
        <w:t>, Clapham</w:t>
      </w:r>
      <w:r w:rsidR="0032714E">
        <w:t>,</w:t>
      </w:r>
      <w:r w:rsidRPr="003049B3">
        <w:t xml:space="preserve"> P</w:t>
      </w:r>
      <w:r w:rsidR="0032714E">
        <w:t>.</w:t>
      </w:r>
      <w:r w:rsidR="006C10A4">
        <w:t xml:space="preserve"> and</w:t>
      </w:r>
      <w:r w:rsidRPr="003049B3">
        <w:t xml:space="preserve"> Wade</w:t>
      </w:r>
      <w:r w:rsidR="0032714E">
        <w:t>,</w:t>
      </w:r>
      <w:r w:rsidRPr="003049B3">
        <w:t xml:space="preserve"> P. </w:t>
      </w:r>
      <w:r w:rsidR="00BE229A">
        <w:t>(</w:t>
      </w:r>
      <w:r w:rsidRPr="003049B3">
        <w:t>2010</w:t>
      </w:r>
      <w:r w:rsidR="00BE229A">
        <w:t>)</w:t>
      </w:r>
      <w:r w:rsidRPr="003049B3">
        <w:t xml:space="preserve">. Assessing plausible rates of population growth in humpback whales from life-history data. </w:t>
      </w:r>
      <w:r w:rsidRPr="00380002">
        <w:rPr>
          <w:i/>
          <w:iCs/>
        </w:rPr>
        <w:t>Mar</w:t>
      </w:r>
      <w:r w:rsidR="000506E5" w:rsidRPr="00380002">
        <w:rPr>
          <w:i/>
          <w:iCs/>
        </w:rPr>
        <w:t>ine</w:t>
      </w:r>
      <w:r w:rsidRPr="00380002">
        <w:rPr>
          <w:i/>
          <w:iCs/>
        </w:rPr>
        <w:t xml:space="preserve"> Biol</w:t>
      </w:r>
      <w:r w:rsidR="000506E5" w:rsidRPr="00380002">
        <w:rPr>
          <w:i/>
          <w:iCs/>
        </w:rPr>
        <w:t>ogy</w:t>
      </w:r>
      <w:r w:rsidRPr="003049B3">
        <w:t xml:space="preserve"> </w:t>
      </w:r>
      <w:r w:rsidRPr="00E52FE5">
        <w:rPr>
          <w:b/>
          <w:bCs/>
        </w:rPr>
        <w:t>157</w:t>
      </w:r>
      <w:r w:rsidR="00E52FE5">
        <w:t xml:space="preserve">, </w:t>
      </w:r>
      <w:r w:rsidRPr="003049B3">
        <w:t>1225–1236.</w:t>
      </w:r>
    </w:p>
    <w:p w14:paraId="5254524D" w14:textId="55A9BE2A" w:rsidR="006D56A0" w:rsidRDefault="006D56A0" w:rsidP="0005542B">
      <w:pPr>
        <w:pStyle w:val="ARIERRefs"/>
      </w:pPr>
      <w:r w:rsidRPr="003049B3">
        <w:t xml:space="preserve">Zerbini, A.N., Baumgartner, M.F., Kennedy, A.S., Rone, B.K., Wade, P.R. and Clapham, P.J. (2015). Space use patterns of the endangered North Pacific right whale </w:t>
      </w:r>
      <w:r w:rsidRPr="00C7457C">
        <w:rPr>
          <w:i/>
        </w:rPr>
        <w:t>Eubalaena japonica</w:t>
      </w:r>
      <w:r w:rsidRPr="003049B3">
        <w:t xml:space="preserve"> in the Bering Sea. </w:t>
      </w:r>
      <w:r w:rsidRPr="00380002">
        <w:rPr>
          <w:i/>
          <w:iCs/>
        </w:rPr>
        <w:t>Mar</w:t>
      </w:r>
      <w:r w:rsidR="008048A4" w:rsidRPr="00380002">
        <w:rPr>
          <w:i/>
          <w:iCs/>
        </w:rPr>
        <w:t>ine</w:t>
      </w:r>
      <w:r w:rsidRPr="00380002">
        <w:rPr>
          <w:i/>
          <w:iCs/>
        </w:rPr>
        <w:t xml:space="preserve"> Ecol</w:t>
      </w:r>
      <w:r w:rsidR="008048A4" w:rsidRPr="00380002">
        <w:rPr>
          <w:i/>
          <w:iCs/>
        </w:rPr>
        <w:t>ogy</w:t>
      </w:r>
      <w:r w:rsidRPr="00380002">
        <w:rPr>
          <w:i/>
          <w:iCs/>
        </w:rPr>
        <w:t xml:space="preserve"> Prog</w:t>
      </w:r>
      <w:r w:rsidR="008048A4" w:rsidRPr="00380002">
        <w:rPr>
          <w:i/>
          <w:iCs/>
        </w:rPr>
        <w:t>ress</w:t>
      </w:r>
      <w:r w:rsidRPr="00380002">
        <w:rPr>
          <w:i/>
          <w:iCs/>
        </w:rPr>
        <w:t xml:space="preserve"> Ser</w:t>
      </w:r>
      <w:r w:rsidR="008048A4" w:rsidRPr="00380002">
        <w:rPr>
          <w:i/>
          <w:iCs/>
        </w:rPr>
        <w:t>ies</w:t>
      </w:r>
      <w:r w:rsidRPr="003049B3">
        <w:t xml:space="preserve"> </w:t>
      </w:r>
      <w:r w:rsidRPr="00380002">
        <w:rPr>
          <w:b/>
          <w:bCs/>
        </w:rPr>
        <w:t>532</w:t>
      </w:r>
      <w:r w:rsidRPr="003049B3">
        <w:t>, 269–281.</w:t>
      </w:r>
      <w:r>
        <w:t xml:space="preserve"> </w:t>
      </w:r>
      <w:r w:rsidRPr="003049B3">
        <w:t>doi: 10.3354/meps11366</w:t>
      </w:r>
      <w:r w:rsidR="000506E5">
        <w:t>.</w:t>
      </w:r>
    </w:p>
    <w:p w14:paraId="265B4082" w14:textId="24EE87D9" w:rsidR="006D56A0" w:rsidRPr="0005542B" w:rsidRDefault="006D56A0" w:rsidP="0005542B">
      <w:pPr>
        <w:pStyle w:val="ARIERRefs"/>
        <w:rPr>
          <w:lang w:eastAsia="en-AU"/>
        </w:rPr>
      </w:pPr>
      <w:r w:rsidRPr="005F28BF">
        <w:t>Zerbini</w:t>
      </w:r>
      <w:r w:rsidR="0032714E">
        <w:t>,</w:t>
      </w:r>
      <w:r w:rsidRPr="005F28BF">
        <w:t xml:space="preserve"> A</w:t>
      </w:r>
      <w:r w:rsidR="0032714E">
        <w:t>.</w:t>
      </w:r>
      <w:r w:rsidRPr="005F28BF">
        <w:t>N</w:t>
      </w:r>
      <w:r w:rsidR="0032714E">
        <w:t>.</w:t>
      </w:r>
      <w:r w:rsidRPr="005F28BF">
        <w:t>, Mendez</w:t>
      </w:r>
      <w:r w:rsidR="0032714E">
        <w:t>,</w:t>
      </w:r>
      <w:r w:rsidRPr="005F28BF">
        <w:t xml:space="preserve"> M</w:t>
      </w:r>
      <w:r w:rsidR="0032714E">
        <w:t>.</w:t>
      </w:r>
      <w:r w:rsidRPr="005F28BF">
        <w:t>, Rosenbaum</w:t>
      </w:r>
      <w:r w:rsidR="0032714E">
        <w:t>,</w:t>
      </w:r>
      <w:r w:rsidRPr="005F28BF">
        <w:t xml:space="preserve"> H</w:t>
      </w:r>
      <w:r w:rsidR="0032714E">
        <w:t>.</w:t>
      </w:r>
      <w:r w:rsidRPr="005F28BF">
        <w:t>, Sucunza</w:t>
      </w:r>
      <w:r w:rsidR="0032714E">
        <w:t>,</w:t>
      </w:r>
      <w:r w:rsidRPr="005F28BF">
        <w:t xml:space="preserve"> F</w:t>
      </w:r>
      <w:r w:rsidR="0032714E">
        <w:t>.</w:t>
      </w:r>
      <w:r w:rsidRPr="005F28BF">
        <w:t>, Andriolo</w:t>
      </w:r>
      <w:r w:rsidR="0032714E">
        <w:t>,</w:t>
      </w:r>
      <w:r w:rsidRPr="005F28BF">
        <w:t xml:space="preserve"> A</w:t>
      </w:r>
      <w:r w:rsidR="006C10A4">
        <w:t>.</w:t>
      </w:r>
      <w:r w:rsidRPr="005F28BF">
        <w:t>, Harris</w:t>
      </w:r>
      <w:r w:rsidR="0032714E">
        <w:t>,</w:t>
      </w:r>
      <w:r w:rsidRPr="005F28BF">
        <w:t xml:space="preserve"> G</w:t>
      </w:r>
      <w:r w:rsidR="0032714E">
        <w:t>.</w:t>
      </w:r>
      <w:r w:rsidRPr="005F28BF">
        <w:t>,</w:t>
      </w:r>
      <w:r>
        <w:t xml:space="preserve"> </w:t>
      </w:r>
      <w:r w:rsidRPr="005F28BF">
        <w:t>Clapham</w:t>
      </w:r>
      <w:r w:rsidR="0032714E">
        <w:t>,</w:t>
      </w:r>
      <w:r w:rsidRPr="005F28BF">
        <w:t xml:space="preserve"> P</w:t>
      </w:r>
      <w:r w:rsidR="0032714E">
        <w:t>.</w:t>
      </w:r>
      <w:r w:rsidRPr="005F28BF">
        <w:t>, Sironi</w:t>
      </w:r>
      <w:r w:rsidR="0032714E">
        <w:t>,</w:t>
      </w:r>
      <w:r w:rsidRPr="005F28BF">
        <w:t xml:space="preserve"> M</w:t>
      </w:r>
      <w:r w:rsidR="0032714E">
        <w:t>. and</w:t>
      </w:r>
      <w:r w:rsidRPr="005F28BF">
        <w:t xml:space="preserve"> Uhart</w:t>
      </w:r>
      <w:r w:rsidR="0032714E">
        <w:t>,</w:t>
      </w:r>
      <w:r w:rsidRPr="005F28BF">
        <w:t xml:space="preserve"> M. </w:t>
      </w:r>
      <w:r w:rsidR="0032714E">
        <w:t>(</w:t>
      </w:r>
      <w:r w:rsidRPr="005F28BF">
        <w:t>201</w:t>
      </w:r>
      <w:r w:rsidR="008F0303">
        <w:t>6</w:t>
      </w:r>
      <w:r w:rsidR="0032714E">
        <w:t>)</w:t>
      </w:r>
      <w:r w:rsidRPr="005F28BF">
        <w:t>. Tracking southern right whales</w:t>
      </w:r>
      <w:r>
        <w:t xml:space="preserve"> </w:t>
      </w:r>
      <w:r w:rsidRPr="005F28BF">
        <w:t>through the southwest Atlantic: new insights into migratory routes and</w:t>
      </w:r>
      <w:r>
        <w:t xml:space="preserve"> </w:t>
      </w:r>
      <w:r w:rsidRPr="005F28BF">
        <w:t xml:space="preserve">feeding grounds. </w:t>
      </w:r>
      <w:bookmarkStart w:id="95" w:name="_Hlk137066925"/>
      <w:r w:rsidRPr="005F28BF">
        <w:t>Report SC/66b/BRG26 presented to the Scientific Committee</w:t>
      </w:r>
      <w:r>
        <w:t xml:space="preserve"> </w:t>
      </w:r>
      <w:r w:rsidRPr="005F28BF">
        <w:t>of the International Whaling Commission</w:t>
      </w:r>
      <w:r w:rsidR="00C7457C">
        <w:t>,</w:t>
      </w:r>
      <w:r w:rsidRPr="005F28BF">
        <w:t xml:space="preserve"> Cambridge (UK): Scientific</w:t>
      </w:r>
      <w:r>
        <w:t xml:space="preserve"> </w:t>
      </w:r>
      <w:r w:rsidRPr="005F28BF">
        <w:t xml:space="preserve">Committee of the IWC. Available from: </w:t>
      </w:r>
      <w:hyperlink r:id="rId133" w:history="1">
        <w:r w:rsidRPr="004B1966">
          <w:rPr>
            <w:rStyle w:val="Hyperlink"/>
          </w:rPr>
          <w:t>https://iwc.int/home</w:t>
        </w:r>
      </w:hyperlink>
    </w:p>
    <w:bookmarkEnd w:id="95"/>
    <w:p w14:paraId="2A4AAA5D" w14:textId="0840E065" w:rsidR="000506E5" w:rsidRPr="003049B3" w:rsidRDefault="000506E5" w:rsidP="0005542B">
      <w:pPr>
        <w:pStyle w:val="ARIERRefs"/>
      </w:pPr>
      <w:r w:rsidRPr="00A35AED">
        <w:rPr>
          <w:szCs w:val="20"/>
        </w:rPr>
        <w:t>Zerbini</w:t>
      </w:r>
      <w:r w:rsidR="0032714E">
        <w:rPr>
          <w:szCs w:val="20"/>
        </w:rPr>
        <w:t>,</w:t>
      </w:r>
      <w:r w:rsidRPr="00A35AED">
        <w:rPr>
          <w:szCs w:val="20"/>
        </w:rPr>
        <w:t xml:space="preserve"> A</w:t>
      </w:r>
      <w:r w:rsidR="0032714E">
        <w:rPr>
          <w:szCs w:val="20"/>
        </w:rPr>
        <w:t>.</w:t>
      </w:r>
      <w:r w:rsidRPr="00A35AED">
        <w:rPr>
          <w:szCs w:val="20"/>
        </w:rPr>
        <w:t>N</w:t>
      </w:r>
      <w:r w:rsidR="0032714E">
        <w:rPr>
          <w:szCs w:val="20"/>
        </w:rPr>
        <w:t>.</w:t>
      </w:r>
      <w:r w:rsidRPr="00A35AED">
        <w:rPr>
          <w:szCs w:val="20"/>
        </w:rPr>
        <w:t>, Ajó</w:t>
      </w:r>
      <w:r w:rsidR="006C10A4">
        <w:rPr>
          <w:szCs w:val="20"/>
        </w:rPr>
        <w:t>,</w:t>
      </w:r>
      <w:r w:rsidRPr="00A35AED">
        <w:rPr>
          <w:szCs w:val="20"/>
        </w:rPr>
        <w:t xml:space="preserve"> A</w:t>
      </w:r>
      <w:r w:rsidR="0032714E">
        <w:rPr>
          <w:szCs w:val="20"/>
        </w:rPr>
        <w:t>.</w:t>
      </w:r>
      <w:r w:rsidRPr="00A35AED">
        <w:rPr>
          <w:szCs w:val="20"/>
        </w:rPr>
        <w:t>F</w:t>
      </w:r>
      <w:r w:rsidR="0032714E">
        <w:rPr>
          <w:szCs w:val="20"/>
        </w:rPr>
        <w:t>.</w:t>
      </w:r>
      <w:r w:rsidRPr="00A35AED">
        <w:rPr>
          <w:szCs w:val="20"/>
        </w:rPr>
        <w:t>, Andriolo</w:t>
      </w:r>
      <w:r w:rsidR="0032714E">
        <w:rPr>
          <w:szCs w:val="20"/>
        </w:rPr>
        <w:t>,</w:t>
      </w:r>
      <w:r w:rsidRPr="00A35AED">
        <w:rPr>
          <w:szCs w:val="20"/>
        </w:rPr>
        <w:t xml:space="preserve"> A</w:t>
      </w:r>
      <w:r w:rsidR="0032714E">
        <w:rPr>
          <w:szCs w:val="20"/>
        </w:rPr>
        <w:t>.</w:t>
      </w:r>
      <w:r w:rsidRPr="00A35AED">
        <w:rPr>
          <w:szCs w:val="20"/>
        </w:rPr>
        <w:t>, Clapham</w:t>
      </w:r>
      <w:r w:rsidR="0032714E">
        <w:rPr>
          <w:szCs w:val="20"/>
        </w:rPr>
        <w:t>,</w:t>
      </w:r>
      <w:r w:rsidRPr="00A35AED">
        <w:rPr>
          <w:szCs w:val="20"/>
        </w:rPr>
        <w:t xml:space="preserve"> P</w:t>
      </w:r>
      <w:r w:rsidR="0032714E">
        <w:rPr>
          <w:szCs w:val="20"/>
        </w:rPr>
        <w:t>.</w:t>
      </w:r>
      <w:r w:rsidRPr="00A35AED">
        <w:rPr>
          <w:szCs w:val="20"/>
        </w:rPr>
        <w:t>J</w:t>
      </w:r>
      <w:r w:rsidR="0032714E">
        <w:rPr>
          <w:szCs w:val="20"/>
        </w:rPr>
        <w:t>.</w:t>
      </w:r>
      <w:r w:rsidRPr="00A35AED">
        <w:rPr>
          <w:szCs w:val="20"/>
        </w:rPr>
        <w:t>, Crespo</w:t>
      </w:r>
      <w:r w:rsidR="0032714E">
        <w:rPr>
          <w:szCs w:val="20"/>
        </w:rPr>
        <w:t>,</w:t>
      </w:r>
      <w:r w:rsidRPr="00A35AED">
        <w:rPr>
          <w:szCs w:val="20"/>
        </w:rPr>
        <w:t xml:space="preserve"> E</w:t>
      </w:r>
      <w:r w:rsidR="0032714E">
        <w:rPr>
          <w:szCs w:val="20"/>
        </w:rPr>
        <w:t>.</w:t>
      </w:r>
      <w:r w:rsidRPr="00A35AED">
        <w:rPr>
          <w:szCs w:val="20"/>
        </w:rPr>
        <w:t>, González</w:t>
      </w:r>
      <w:r w:rsidR="0032714E">
        <w:rPr>
          <w:szCs w:val="20"/>
        </w:rPr>
        <w:t>,</w:t>
      </w:r>
      <w:r w:rsidRPr="00A35AED">
        <w:rPr>
          <w:szCs w:val="20"/>
        </w:rPr>
        <w:t xml:space="preserve"> R</w:t>
      </w:r>
      <w:r w:rsidR="0032714E">
        <w:rPr>
          <w:szCs w:val="20"/>
        </w:rPr>
        <w:t>.</w:t>
      </w:r>
      <w:r w:rsidRPr="00A35AED">
        <w:rPr>
          <w:szCs w:val="20"/>
        </w:rPr>
        <w:t>, Harris</w:t>
      </w:r>
      <w:r w:rsidR="0032714E">
        <w:rPr>
          <w:szCs w:val="20"/>
        </w:rPr>
        <w:t>,</w:t>
      </w:r>
      <w:r>
        <w:rPr>
          <w:szCs w:val="20"/>
        </w:rPr>
        <w:t xml:space="preserve"> </w:t>
      </w:r>
      <w:r w:rsidRPr="00A35AED">
        <w:rPr>
          <w:szCs w:val="20"/>
        </w:rPr>
        <w:t>G</w:t>
      </w:r>
      <w:r w:rsidR="0032714E">
        <w:rPr>
          <w:szCs w:val="20"/>
        </w:rPr>
        <w:t>.</w:t>
      </w:r>
      <w:r w:rsidRPr="00A35AED">
        <w:rPr>
          <w:szCs w:val="20"/>
        </w:rPr>
        <w:t>, Mendez</w:t>
      </w:r>
      <w:r w:rsidR="0032714E">
        <w:rPr>
          <w:szCs w:val="20"/>
        </w:rPr>
        <w:t>,</w:t>
      </w:r>
      <w:r w:rsidRPr="00A35AED">
        <w:rPr>
          <w:szCs w:val="20"/>
        </w:rPr>
        <w:t xml:space="preserve"> M</w:t>
      </w:r>
      <w:r w:rsidR="0032714E">
        <w:rPr>
          <w:szCs w:val="20"/>
        </w:rPr>
        <w:t>.</w:t>
      </w:r>
      <w:r w:rsidRPr="00A35AED">
        <w:rPr>
          <w:szCs w:val="20"/>
        </w:rPr>
        <w:t>, Rosenbaum</w:t>
      </w:r>
      <w:r w:rsidR="0032714E">
        <w:rPr>
          <w:szCs w:val="20"/>
        </w:rPr>
        <w:t>,</w:t>
      </w:r>
      <w:r w:rsidRPr="00A35AED">
        <w:rPr>
          <w:szCs w:val="20"/>
        </w:rPr>
        <w:t xml:space="preserve"> H</w:t>
      </w:r>
      <w:r w:rsidR="0032714E">
        <w:rPr>
          <w:szCs w:val="20"/>
        </w:rPr>
        <w:t>.</w:t>
      </w:r>
      <w:r w:rsidRPr="00A35AED">
        <w:rPr>
          <w:szCs w:val="20"/>
        </w:rPr>
        <w:t xml:space="preserve">, </w:t>
      </w:r>
      <w:r w:rsidRPr="003049B3">
        <w:t>Sironi</w:t>
      </w:r>
      <w:r w:rsidR="0032714E">
        <w:t>,</w:t>
      </w:r>
      <w:r w:rsidRPr="003049B3">
        <w:t xml:space="preserve"> M</w:t>
      </w:r>
      <w:r w:rsidR="0032714E">
        <w:t>. and others</w:t>
      </w:r>
      <w:r w:rsidRPr="003049B3">
        <w:t xml:space="preserve"> </w:t>
      </w:r>
      <w:r w:rsidR="0032714E">
        <w:t>(</w:t>
      </w:r>
      <w:r w:rsidRPr="003049B3">
        <w:t>2018</w:t>
      </w:r>
      <w:r w:rsidR="0032714E">
        <w:t>)</w:t>
      </w:r>
      <w:r w:rsidRPr="003049B3">
        <w:t>. Satellite tracking of Southern right whales (</w:t>
      </w:r>
      <w:r w:rsidRPr="00B30EFC">
        <w:rPr>
          <w:i/>
        </w:rPr>
        <w:t>Eubalaena australis</w:t>
      </w:r>
      <w:r w:rsidRPr="003049B3">
        <w:t>) from Golfo San Matías, Rio</w:t>
      </w:r>
      <w:r>
        <w:t xml:space="preserve"> </w:t>
      </w:r>
      <w:r w:rsidRPr="003049B3">
        <w:t>Negro Province, Argentina. Report SC/67B/CMP17 to the Scientific Committee</w:t>
      </w:r>
      <w:r>
        <w:t xml:space="preserve"> </w:t>
      </w:r>
      <w:r w:rsidRPr="003049B3">
        <w:t>of the International</w:t>
      </w:r>
      <w:r>
        <w:t xml:space="preserve"> </w:t>
      </w:r>
      <w:r w:rsidRPr="003049B3">
        <w:t>Whaling Commission</w:t>
      </w:r>
      <w:r w:rsidR="00C7457C">
        <w:t>,</w:t>
      </w:r>
      <w:r w:rsidRPr="003049B3">
        <w:t xml:space="preserve"> Cambridge (UK): Scientific</w:t>
      </w:r>
      <w:r>
        <w:t xml:space="preserve"> </w:t>
      </w:r>
      <w:r w:rsidRPr="003049B3">
        <w:t>Committee of the IWC. Available from: https://iwc.int/home</w:t>
      </w:r>
    </w:p>
    <w:p w14:paraId="715D7D3D" w14:textId="77777777" w:rsidR="00D868AD" w:rsidRDefault="00D868AD" w:rsidP="00DC3852"/>
    <w:p w14:paraId="2A9A86C5" w14:textId="77777777" w:rsidR="00D868AD" w:rsidRDefault="00D868AD" w:rsidP="00DC3852">
      <w:pPr>
        <w:sectPr w:rsidR="00D868AD" w:rsidSect="006D56A0">
          <w:pgSz w:w="11907" w:h="16840" w:code="9"/>
          <w:pgMar w:top="1134" w:right="1134" w:bottom="1134" w:left="1134" w:header="709" w:footer="567" w:gutter="0"/>
          <w:cols w:space="708"/>
          <w:formProt w:val="0"/>
          <w:docGrid w:linePitch="360"/>
        </w:sectPr>
      </w:pPr>
    </w:p>
    <w:p w14:paraId="053105EB" w14:textId="77777777" w:rsidR="009B6ADD" w:rsidRPr="00243764" w:rsidRDefault="00603CCC" w:rsidP="00DC3852">
      <w:pPr>
        <w:sectPr w:rsidR="009B6ADD" w:rsidRPr="00243764" w:rsidSect="00D868AD">
          <w:footerReference w:type="even" r:id="rId134"/>
          <w:footerReference w:type="default" r:id="rId135"/>
          <w:footerReference w:type="first" r:id="rId136"/>
          <w:pgSz w:w="11907" w:h="16840" w:code="9"/>
          <w:pgMar w:top="1134" w:right="1134" w:bottom="1134" w:left="1134" w:header="709" w:footer="567" w:gutter="0"/>
          <w:cols w:space="708"/>
          <w:formProt w:val="0"/>
          <w:titlePg/>
          <w:docGrid w:linePitch="360"/>
        </w:sectPr>
      </w:pPr>
      <w:r>
        <w:rPr>
          <w:noProof/>
          <w:color w:val="2B579A"/>
          <w:shd w:val="clear" w:color="auto" w:fill="E6E6E6"/>
        </w:rPr>
        <w:lastRenderedPageBreak/>
        <mc:AlternateContent>
          <mc:Choice Requires="wps">
            <w:drawing>
              <wp:anchor distT="0" distB="0" distL="114300" distR="114300" simplePos="0" relativeHeight="251658242" behindDoc="1" locked="0" layoutInCell="1" allowOverlap="1" wp14:anchorId="4CBB8A63" wp14:editId="7F6E83C4">
                <wp:simplePos x="0" y="0"/>
                <wp:positionH relativeFrom="page">
                  <wp:posOffset>361950</wp:posOffset>
                </wp:positionH>
                <wp:positionV relativeFrom="paragraph">
                  <wp:posOffset>-370840</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alpha val="5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7183DCD" id="Rectangle 2" o:spid="_x0000_s1026" style="position:absolute;margin-left:28.5pt;margin-top:-29.2pt;width:538.55pt;height:785.1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F6bhAIAAIYFAAAOAAAAZHJzL2Uyb0RvYy54bWysVMFu2zAMvQ/YPwi6r7bTpG2COkWQosOA&#10;oi3aDj2rshQLkEVNUuJkXz9KdpysC3YYloNCieQj+Uzy+mbbaLIRziswJS3OckqE4VApsyrp99e7&#10;L1eU+MBMxTQYUdKd8PRm/vnTdWtnYgQ16Eo4giDGz1pb0joEO8syz2vRMH8GVhhUSnANC3h1q6xy&#10;rEX0RmejPL/IWnCVdcCF9/h62ynpPOFLKXh4lNKLQHRJMbeQTpfO93hm82s2Wzlma8X7NNg/ZNEw&#10;ZTDoAHXLAiNrp/6AahR34EGGMw5NBlIqLlINWE2Rf6jmpWZWpFqQHG8Hmvz/g+UPmxf75JCG1vqZ&#10;RzFWsZWuif+YH9kmsnYDWWIbCMfHi6vz6eRqQglH3XR6WYzzSaQzO7hb58NXAQ2JQkkdfo1EEtvc&#10;+9CZ7k1iNA9aVXdK63SJHSCW2pENw2/HOBcmnHfu2tase56Mp/moj5p6JnqkHH4D0yZCGojgXdz4&#10;kh1KTlLYaRHttHkWkqgKixylgAPycS5Fp6pZJfpccvydzCUBRmSJ8QfsHuBUnUUP09tHV5GaeXDO&#10;/5ZYV+LgkSKDCYNzowy4UwA6DJE7+z1JHTWRpXeodk+OOOhGyVt+p/Dr3jMfnpjD2cEpw30QHvGQ&#10;GtqSQi9RUoP7eeo92mNLo5aSFmexpP7HmjlBif5msNmnxXgchzddxpPLEV7cseb9WGPWzRKwZQrc&#10;PJYnMdoHvRelg+YN18YiRkUVMxxjl5QHt78sQ7cjcPFwsVgkMxxYy8K9ebE8gkdWY/e+bt+Ys32L&#10;B5yOB9jPLZt96PTONnoaWKwDSJXG4MBrzzcOe2rifjHFbXJ8T1aH9Tn/BQAA//8DAFBLAwQUAAYA&#10;CAAAACEA1GXurOEAAAAMAQAADwAAAGRycy9kb3ducmV2LnhtbEyPwU7DMAyG70i8Q2QkLmhLAysr&#10;pemEhhDXMaZJ3NzGayqapGrStbw92Qlutvzr8/cXm9l07EyDb52VIJYJMLK1U61tJBw+3xYZMB/Q&#10;KuycJQk/5GFTXl8VmCs32Q8670PDIsT6HCXoEPqcc19rMuiXricbbyc3GAxxHRquBpwi3HT8Pkke&#10;ucHWxg8ae9pqqr/3o4mU993h7vh6qtB7tdVTNn4FTlLe3swvz8ACzeEvDBf9qA5ldKrcaJVnnYR0&#10;HasECYs0WwG7BMTDSgCr4pQK8QS8LPj/EuUvAAAA//8DAFBLAQItABQABgAIAAAAIQC2gziS/gAA&#10;AOEBAAATAAAAAAAAAAAAAAAAAAAAAABbQ29udGVudF9UeXBlc10ueG1sUEsBAi0AFAAGAAgAAAAh&#10;ADj9If/WAAAAlAEAAAsAAAAAAAAAAAAAAAAALwEAAF9yZWxzLy5yZWxzUEsBAi0AFAAGAAgAAAAh&#10;AL7UXpuEAgAAhgUAAA4AAAAAAAAAAAAAAAAALgIAAGRycy9lMm9Eb2MueG1sUEsBAi0AFAAGAAgA&#10;AAAhANRl7qzhAAAADAEAAA8AAAAAAAAAAAAAAAAA3gQAAGRycy9kb3ducmV2LnhtbFBLBQYAAAAA&#10;BAAEAPMAAADsBQAAAAA=&#10;" fillcolor="#201547 [3206]" stroked="f" strokeweight="2pt">
                <v:fill opacity="35980f"/>
                <w10:wrap anchorx="page"/>
              </v:rect>
            </w:pict>
          </mc:Fallback>
        </mc:AlternateContent>
      </w:r>
    </w:p>
    <w:p w14:paraId="44BCAD63" w14:textId="3731E610" w:rsidR="004D3E22" w:rsidRPr="00243764" w:rsidRDefault="00B77B33" w:rsidP="00DC3852">
      <w:r w:rsidRPr="00243764">
        <w:rPr>
          <w:noProof/>
          <w:color w:val="2B579A"/>
          <w:shd w:val="clear" w:color="auto" w:fill="E6E6E6"/>
          <w:lang w:eastAsia="en-AU"/>
        </w:rPr>
        <mc:AlternateContent>
          <mc:Choice Requires="wps">
            <w:drawing>
              <wp:anchor distT="0" distB="0" distL="114300" distR="114300" simplePos="0" relativeHeight="251658241" behindDoc="0" locked="0" layoutInCell="1" allowOverlap="1" wp14:anchorId="3D9CF7BF" wp14:editId="1053BB72">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574AFC" w14:textId="5D2F3D1D" w:rsidR="009936C9" w:rsidRPr="00D422B5" w:rsidRDefault="009936C9" w:rsidP="00DC3852">
                            <w:pPr>
                              <w:pStyle w:val="Backpagewebaddress"/>
                            </w:pPr>
                            <w:r w:rsidRPr="00A54E73">
                              <w:t>www.deeca.vic.gov.au</w:t>
                            </w:r>
                          </w:p>
                          <w:p w14:paraId="3BE48E99" w14:textId="77777777" w:rsidR="009936C9" w:rsidRPr="00A32CF2" w:rsidRDefault="009936C9"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3D9CF7BF" id="Text Box 23" o:spid="_x0000_s1035" type="#_x0000_t202" style="position:absolute;margin-left:57pt;margin-top:573.3pt;width:184.5pt;height:115.9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5V9w3wEAAKkDAAAOAAAAZHJzL2Uyb0RvYy54bWysU9tu2zAMfR+wfxD0vjhOskuNOEXXosOA&#10;rhvQ9QNkWbKF2aJGKbGzrx8lu2m2vg17EURSPjznkN5ejn3HDgq9AVvyfLHkTFkJtbFNyR+/3775&#10;wJkPwtaiA6tKflSeX+5ev9oOrlAraKGrFTICsb4YXMnbEFyRZV62qhd+AU5ZKmrAXgQKsclqFAOh&#10;9122Wi7fZQNg7RCk8p6yN1OR7xK+1kqGr1p7FVhXcuIW0onprOKZ7baiaFC41siZhvgHFr0wlpqe&#10;oG5EEGyP5gVUbySCBx0WEvoMtDZSJQ2kJl/+peahFU4lLWSOdyeb/P+DlfeHB/cNWRg/wkgDTCK8&#10;uwP5wzML162wjbpChKFVoqbGebQsG5wv5k+j1b7wEaQavkBNQxb7AAlo1NhHV0gnI3QawPFkuhoD&#10;k5RcrTfr/C2VJNXyzfv8Yp3Gkoni6XOHPnxS0LN4KTnSVBO8ONz5EOmI4ulJ7Gbh1nRdmmxn/0jQ&#10;w5hJ9CPjiXsYq5GZetYW1VRQH0kPwrQvtN90aQF/cTbQrpTc/9wLVJx1ny15cpFvNnG5zgM8D6rz&#10;QFhJUCWvOJuu12FayL1D07TUaZqChSvyUZuk8JnVTJ/2IQmfdzcu3HmcXj3/YbvfAAAA//8DAFBL&#10;AwQUAAYACAAAACEAwxJae98AAAANAQAADwAAAGRycy9kb3ducmV2LnhtbExPy07DMBC8I/EP1iL1&#10;Rp3QEKIQpyqVEBL00jYf4MbbJGq8jmK3DX/PwoXedh6anSmWk+3FBUffOVIQzyMQSLUzHTUKqv37&#10;YwbCB01G945QwTd6WJb3d4XOjbvSFi+70AgOIZ9rBW0IQy6lr1u02s/dgMTa0Y1WB4ZjI82orxxu&#10;e/kURam0uiP+0OoB1y3Wp93ZKghfzcfquKnjKjUn2nefVfL2HCk1e5hWryACTuHfDL/1uTqU3Ong&#10;zmS86BnHCW8Jf0eagmBLki2YOjC1eMkSkGUhb1eUPwAAAP//AwBQSwECLQAUAAYACAAAACEAtoM4&#10;kv4AAADhAQAAEwAAAAAAAAAAAAAAAAAAAAAAW0NvbnRlbnRfVHlwZXNdLnhtbFBLAQItABQABgAI&#10;AAAAIQA4/SH/1gAAAJQBAAALAAAAAAAAAAAAAAAAAC8BAABfcmVscy8ucmVsc1BLAQItABQABgAI&#10;AAAAIQBm5V9w3wEAAKkDAAAOAAAAAAAAAAAAAAAAAC4CAABkcnMvZTJvRG9jLnhtbFBLAQItABQA&#10;BgAIAAAAIQDDElp73wAAAA0BAAAPAAAAAAAAAAAAAAAAADkEAABkcnMvZG93bnJldi54bWxQSwUG&#10;AAAAAAQABADzAAAARQUAAAAA&#10;" filled="f" stroked="f">
                <v:textbox inset=",7.2pt,,7.2pt">
                  <w:txbxContent>
                    <w:p w14:paraId="7C574AFC" w14:textId="5D2F3D1D" w:rsidR="009936C9" w:rsidRPr="00D422B5" w:rsidRDefault="009936C9" w:rsidP="00DC3852">
                      <w:pPr>
                        <w:pStyle w:val="Backpagewebaddress"/>
                      </w:pPr>
                      <w:r w:rsidRPr="00A54E73">
                        <w:t>www.deeca.vic.gov.au</w:t>
                      </w:r>
                    </w:p>
                    <w:p w14:paraId="3BE48E99" w14:textId="77777777" w:rsidR="009936C9" w:rsidRPr="00A32CF2" w:rsidRDefault="009936C9"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137"/>
      <w:footerReference w:type="even" r:id="rId138"/>
      <w:footerReference w:type="default" r:id="rId139"/>
      <w:footerReference w:type="first" r:id="rId140"/>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573AC7D" w14:textId="77777777" w:rsidR="00CF7770" w:rsidRDefault="00CF7770" w:rsidP="00DC3852">
      <w:r>
        <w:separator/>
      </w:r>
    </w:p>
    <w:p w14:paraId="01AD06B0" w14:textId="77777777" w:rsidR="00CF7770" w:rsidRDefault="00CF7770" w:rsidP="00DC3852"/>
  </w:endnote>
  <w:endnote w:type="continuationSeparator" w:id="0">
    <w:p w14:paraId="4E6B058B" w14:textId="77777777" w:rsidR="00CF7770" w:rsidRDefault="00CF7770" w:rsidP="00DC3852">
      <w:r>
        <w:continuationSeparator/>
      </w:r>
    </w:p>
    <w:p w14:paraId="7AC07C43" w14:textId="77777777" w:rsidR="00CF7770" w:rsidRDefault="00CF7770" w:rsidP="00DC3852"/>
  </w:endnote>
  <w:endnote w:type="continuationNotice" w:id="1">
    <w:p w14:paraId="5ADE0FF4" w14:textId="77777777" w:rsidR="00CF7770" w:rsidRDefault="00CF7770" w:rsidP="00DC3852"/>
    <w:p w14:paraId="1416EFD7" w14:textId="77777777" w:rsidR="00CF7770" w:rsidRDefault="00CF7770"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Courier">
    <w:altName w:val="Courier New"/>
    <w:panose1 w:val="02070409020205020404"/>
    <w:charset w:val="00"/>
    <w:family w:val="modern"/>
    <w:pitch w:val="fixed"/>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CandidaPro-Roman">
    <w:altName w:val="Yu Gothic"/>
    <w:panose1 w:val="00000000000000000000"/>
    <w:charset w:val="80"/>
    <w:family w:val="auto"/>
    <w:notTrueType/>
    <w:pitch w:val="default"/>
    <w:sig w:usb0="00000003" w:usb1="08070000" w:usb2="00000010" w:usb3="00000000" w:csb0="00020001" w:csb1="00000000"/>
  </w:font>
  <w:font w:name="Candida-Roman">
    <w:altName w:val="Cambria"/>
    <w:panose1 w:val="00000000000000000000"/>
    <w:charset w:val="00"/>
    <w:family w:val="roman"/>
    <w:notTrueType/>
    <w:pitch w:val="default"/>
    <w:sig w:usb0="00000003" w:usb1="00000000" w:usb2="00000000" w:usb3="00000000" w:csb0="00000001" w:csb1="00000000"/>
  </w:font>
  <w:font w:name="Helvetica">
    <w:panose1 w:val="020B0604020202020204"/>
    <w:charset w:val="00"/>
    <w:family w:val="swiss"/>
    <w:pitch w:val="variable"/>
    <w:sig w:usb0="00000003" w:usb1="00000000" w:usb2="00000000" w:usb3="00000000" w:csb0="00000001" w:csb1="00000000"/>
  </w:font>
  <w:font w:name="MinionPro-Regular">
    <w:altName w:val="Calibri"/>
    <w:panose1 w:val="00000000000000000000"/>
    <w:charset w:val="00"/>
    <w:family w:val="auto"/>
    <w:notTrueType/>
    <w:pitch w:val="default"/>
    <w:sig w:usb0="00000003" w:usb1="00000000" w:usb2="00000000" w:usb3="00000000" w:csb0="00000001" w:csb1="00000000"/>
  </w:font>
  <w:font w:name="AdvP6975">
    <w:altName w:val="Cambria"/>
    <w:panose1 w:val="00000000000000000000"/>
    <w:charset w:val="00"/>
    <w:family w:val="roman"/>
    <w:notTrueType/>
    <w:pitch w:val="default"/>
    <w:sig w:usb0="00000003" w:usb1="00000000" w:usb2="00000000" w:usb3="00000000" w:csb0="00000001"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ABB414" w14:textId="0F8E54DB" w:rsidR="009936C9" w:rsidRPr="00C657F7" w:rsidRDefault="00A92334" w:rsidP="00C657F7">
    <w:pPr>
      <w:rPr>
        <w:sz w:val="18"/>
        <w:szCs w:val="18"/>
      </w:rPr>
    </w:pPr>
    <w:r>
      <w:rPr>
        <w:noProof/>
        <w:color w:val="2B579A"/>
        <w:sz w:val="18"/>
        <w:szCs w:val="18"/>
      </w:rPr>
      <mc:AlternateContent>
        <mc:Choice Requires="wps">
          <w:drawing>
            <wp:anchor distT="0" distB="0" distL="114300" distR="114300" simplePos="0" relativeHeight="251662868" behindDoc="0" locked="0" layoutInCell="0" allowOverlap="1" wp14:anchorId="625A13D2" wp14:editId="1644A8CA">
              <wp:simplePos x="0" y="9403953"/>
              <wp:positionH relativeFrom="page">
                <wp:align>center</wp:align>
              </wp:positionH>
              <wp:positionV relativeFrom="page">
                <wp:align>bottom</wp:align>
              </wp:positionV>
              <wp:extent cx="7772400" cy="463550"/>
              <wp:effectExtent l="0" t="0" r="0" b="12700"/>
              <wp:wrapNone/>
              <wp:docPr id="29" name="MSIPCM7d5f461dba0b47ecf76d00ea" descr="{&quot;HashCode&quot;:908439540,&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2568DF9" w14:textId="4126543B"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25A13D2" id="_x0000_t202" coordsize="21600,21600" o:spt="202" path="m,l,21600r21600,l21600,xe">
              <v:stroke joinstyle="miter"/>
              <v:path gradientshapeok="t" o:connecttype="rect"/>
            </v:shapetype>
            <v:shape id="MSIPCM7d5f461dba0b47ecf76d00ea" o:spid="_x0000_s1036" type="#_x0000_t202" alt="{&quot;HashCode&quot;:908439540,&quot;Height&quot;:9999999.0,&quot;Width&quot;:9999999.0,&quot;Placement&quot;:&quot;Footer&quot;,&quot;Index&quot;:&quot;OddAndEven&quot;,&quot;Section&quot;:1,&quot;Top&quot;:0.0,&quot;Left&quot;:0.0}" style="position:absolute;margin-left:0;margin-top:0;width:612pt;height:36.5pt;z-index:25166286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52568DF9" w14:textId="4126543B"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z w:val="18"/>
        <w:szCs w:val="18"/>
        <w:shd w:val="clear" w:color="auto" w:fill="E6E6E6"/>
      </w:rPr>
      <mc:AlternateContent>
        <mc:Choice Requires="wps">
          <w:drawing>
            <wp:anchor distT="0" distB="0" distL="114300" distR="114300" simplePos="0" relativeHeight="251658241" behindDoc="0" locked="0" layoutInCell="0" allowOverlap="1" wp14:anchorId="1E65B0DE" wp14:editId="0C3F8284">
              <wp:simplePos x="0" y="9403953"/>
              <wp:positionH relativeFrom="page">
                <wp:align>center</wp:align>
              </wp:positionH>
              <wp:positionV relativeFrom="page">
                <wp:align>bottom</wp:align>
              </wp:positionV>
              <wp:extent cx="7772400" cy="463550"/>
              <wp:effectExtent l="0" t="0" r="0" b="12700"/>
              <wp:wrapNone/>
              <wp:docPr id="28" name="Text Box 28" descr="{&quot;HashCode&quot;:908439540,&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F3EFB15" w14:textId="0A835CF0"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E65B0DE" id="Text Box 28" o:spid="_x0000_s1037" type="#_x0000_t202" alt="{&quot;HashCode&quot;:908439540,&quot;Height&quot;:9999999.0,&quot;Width&quot;:9999999.0,&quot;Placement&quot;:&quot;Footer&quot;,&quot;Index&quot;:&quot;OddAndEven&quot;,&quot;Section&quot;:1,&quot;Top&quot;:0.0,&quot;Left&quot;:0.0}" style="position:absolute;margin-left:0;margin-top:0;width:612pt;height:36.5pt;z-index:25165824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0F3EFB15" w14:textId="0A835CF0"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p w14:paraId="097FE1D5" w14:textId="77777777" w:rsidR="009936C9" w:rsidRPr="00C657F7" w:rsidRDefault="009936C9" w:rsidP="00C657F7">
    <w:pPr>
      <w:rPr>
        <w:sz w:val="18"/>
        <w:szCs w:val="18"/>
      </w:rPr>
    </w:pPr>
    <w:r w:rsidRPr="00107038">
      <w:rPr>
        <w:color w:val="00B2A9" w:themeColor="accent1"/>
        <w:sz w:val="18"/>
        <w:szCs w:val="18"/>
        <w:shd w:val="clear" w:color="auto" w:fill="E6E6E6"/>
      </w:rPr>
      <w:fldChar w:fldCharType="begin"/>
    </w:r>
    <w:r w:rsidRPr="00107038">
      <w:rPr>
        <w:color w:val="00B2A9" w:themeColor="accent1"/>
        <w:sz w:val="18"/>
        <w:szCs w:val="18"/>
      </w:rPr>
      <w:instrText xml:space="preserve"> PAGE   \* MERGEFORMAT </w:instrText>
    </w:r>
    <w:r w:rsidRPr="00107038">
      <w:rPr>
        <w:color w:val="00B2A9" w:themeColor="accent1"/>
        <w:sz w:val="18"/>
        <w:szCs w:val="18"/>
        <w:shd w:val="clear" w:color="auto" w:fill="E6E6E6"/>
      </w:rPr>
      <w:fldChar w:fldCharType="separate"/>
    </w:r>
    <w:r>
      <w:rPr>
        <w:color w:val="00B2A9" w:themeColor="accent1"/>
        <w:sz w:val="18"/>
        <w:szCs w:val="18"/>
      </w:rPr>
      <w:t>ii</w:t>
    </w:r>
    <w:r w:rsidRPr="00107038">
      <w:rPr>
        <w:color w:val="00B2A9" w:themeColor="accent1"/>
        <w:sz w:val="18"/>
        <w:szCs w:val="18"/>
        <w:shd w:val="clear" w:color="auto" w:fill="E6E6E6"/>
      </w:rPr>
      <w:fldChar w:fldCharType="end"/>
    </w:r>
    <w:r w:rsidRPr="00107038">
      <w:rPr>
        <w:noProof/>
        <w:sz w:val="18"/>
        <w:szCs w:val="18"/>
      </w:rPr>
      <w:tab/>
    </w:r>
    <w:r w:rsidRPr="00107038">
      <w:rPr>
        <w:sz w:val="18"/>
        <w:szCs w:val="18"/>
      </w:rPr>
      <w:t>This is the title (or shortened title)</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16227A" w14:textId="6E025173" w:rsidR="009936C9" w:rsidRDefault="00A92334" w:rsidP="00DC3852">
    <w:pPr>
      <w:pStyle w:val="Footer"/>
    </w:pPr>
    <w:r>
      <w:rPr>
        <w:noProof/>
        <w:color w:val="2B579A"/>
      </w:rPr>
      <mc:AlternateContent>
        <mc:Choice Requires="wps">
          <w:drawing>
            <wp:anchor distT="0" distB="0" distL="114300" distR="114300" simplePos="0" relativeHeight="251660820" behindDoc="0" locked="0" layoutInCell="0" allowOverlap="1" wp14:anchorId="69FB9905" wp14:editId="2F4CBD82">
              <wp:simplePos x="0" y="0"/>
              <wp:positionH relativeFrom="page">
                <wp:align>center</wp:align>
              </wp:positionH>
              <wp:positionV relativeFrom="page">
                <wp:align>bottom</wp:align>
              </wp:positionV>
              <wp:extent cx="7772400" cy="463550"/>
              <wp:effectExtent l="0" t="0" r="0" b="12700"/>
              <wp:wrapNone/>
              <wp:docPr id="26" name="MSIPCMf5644c3e8689d439cb7dc7e4" descr="{&quot;HashCode&quot;:908439540,&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0AB93F" w14:textId="24D4FB6E"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9FB9905" id="_x0000_t202" coordsize="21600,21600" o:spt="202" path="m,l,21600r21600,l21600,xe">
              <v:stroke joinstyle="miter"/>
              <v:path gradientshapeok="t" o:connecttype="rect"/>
            </v:shapetype>
            <v:shape id="MSIPCMf5644c3e8689d439cb7dc7e4" o:spid="_x0000_s1038" type="#_x0000_t202" alt="{&quot;HashCode&quot;:908439540,&quot;Height&quot;:9999999.0,&quot;Width&quot;:9999999.0,&quot;Placement&quot;:&quot;Footer&quot;,&quot;Index&quot;:&quot;Primary&quot;,&quot;Section&quot;:1,&quot;Top&quot;:0.0,&quot;Left&quot;:0.0}" style="position:absolute;margin-left:0;margin-top:0;width:612pt;height:36.5pt;z-index:25166082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2D0AB93F" w14:textId="24D4FB6E"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2E1AB5">
      <w:rPr>
        <w:noProof/>
        <w:color w:val="2B579A"/>
        <w:shd w:val="clear" w:color="auto" w:fill="E6E6E6"/>
      </w:rPr>
      <mc:AlternateContent>
        <mc:Choice Requires="wps">
          <w:drawing>
            <wp:anchor distT="0" distB="0" distL="114300" distR="114300" simplePos="0" relativeHeight="251658240" behindDoc="0" locked="0" layoutInCell="0" allowOverlap="1" wp14:anchorId="702ADC89" wp14:editId="59E295D6">
              <wp:simplePos x="0" y="0"/>
              <wp:positionH relativeFrom="page">
                <wp:align>center</wp:align>
              </wp:positionH>
              <wp:positionV relativeFrom="page">
                <wp:align>bottom</wp:align>
              </wp:positionV>
              <wp:extent cx="7772400" cy="463550"/>
              <wp:effectExtent l="0" t="0" r="0" b="12700"/>
              <wp:wrapNone/>
              <wp:docPr id="10" name="Text Box 10" descr="{&quot;HashCode&quot;:908439540,&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9558CCE" w14:textId="5C83C0E5"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702ADC89" id="Text Box 10" o:spid="_x0000_s1039" type="#_x0000_t202" alt="{&quot;HashCode&quot;:908439540,&quot;Height&quot;:9999999.0,&quot;Width&quot;:9999999.0,&quot;Placement&quot;:&quot;Footer&quot;,&quot;Index&quot;:&quot;Primary&quot;,&quot;Section&quot;:1,&quot;Top&quot;:0.0,&quot;Left&quot;:0.0}" style="position:absolute;margin-left:0;margin-top:0;width:612pt;height:36.5pt;z-index:25165824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39558CCE" w14:textId="5C83C0E5"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r w:rsidR="009936C9"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0924A1" w14:textId="1CD0BA91" w:rsidR="009936C9" w:rsidRDefault="00A92334">
    <w:pPr>
      <w:pStyle w:val="Footer"/>
    </w:pPr>
    <w:r>
      <w:rPr>
        <w:noProof/>
        <w:color w:val="2B579A"/>
      </w:rPr>
      <mc:AlternateContent>
        <mc:Choice Requires="wps">
          <w:drawing>
            <wp:anchor distT="0" distB="0" distL="114300" distR="114300" simplePos="0" relativeHeight="251661076" behindDoc="0" locked="0" layoutInCell="0" allowOverlap="1" wp14:anchorId="0E920A0C" wp14:editId="398F4C73">
              <wp:simplePos x="0" y="9403953"/>
              <wp:positionH relativeFrom="page">
                <wp:align>center</wp:align>
              </wp:positionH>
              <wp:positionV relativeFrom="page">
                <wp:align>bottom</wp:align>
              </wp:positionV>
              <wp:extent cx="7772400" cy="463550"/>
              <wp:effectExtent l="0" t="0" r="0" b="12700"/>
              <wp:wrapNone/>
              <wp:docPr id="27" name="MSIPCMcada49469a9c3cc7e1ed29e4" descr="{&quot;HashCode&quot;:908439540,&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6A40F20" w14:textId="015CF392"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E920A0C" id="_x0000_t202" coordsize="21600,21600" o:spt="202" path="m,l,21600r21600,l21600,xe">
              <v:stroke joinstyle="miter"/>
              <v:path gradientshapeok="t" o:connecttype="rect"/>
            </v:shapetype>
            <v:shape id="MSIPCMcada49469a9c3cc7e1ed29e4" o:spid="_x0000_s1040" type="#_x0000_t202" alt="{&quot;HashCode&quot;:908439540,&quot;Height&quot;:9999999.0,&quot;Width&quot;:9999999.0,&quot;Placement&quot;:&quot;Footer&quot;,&quot;Index&quot;:&quot;FirstPage&quot;,&quot;Section&quot;:1,&quot;Top&quot;:0.0,&quot;Left&quot;:0.0}" style="position:absolute;margin-left:0;margin-top:0;width:612pt;height:36.5pt;z-index:25166107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56A40F20" w14:textId="015CF392"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2E1AB5">
      <w:rPr>
        <w:noProof/>
        <w:color w:val="2B579A"/>
        <w:shd w:val="clear" w:color="auto" w:fill="E6E6E6"/>
      </w:rPr>
      <mc:AlternateContent>
        <mc:Choice Requires="wps">
          <w:drawing>
            <wp:anchor distT="0" distB="0" distL="114300" distR="114300" simplePos="0" relativeHeight="251658242" behindDoc="0" locked="0" layoutInCell="0" allowOverlap="1" wp14:anchorId="0AA2F4EA" wp14:editId="705666E4">
              <wp:simplePos x="0" y="9403953"/>
              <wp:positionH relativeFrom="page">
                <wp:align>center</wp:align>
              </wp:positionH>
              <wp:positionV relativeFrom="page">
                <wp:align>bottom</wp:align>
              </wp:positionV>
              <wp:extent cx="7772400" cy="463550"/>
              <wp:effectExtent l="0" t="0" r="0" b="12700"/>
              <wp:wrapNone/>
              <wp:docPr id="14" name="Text Box 14" descr="{&quot;HashCode&quot;:908439540,&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002F01" w14:textId="74D654DA"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0AA2F4EA" id="Text Box 14" o:spid="_x0000_s1041" type="#_x0000_t202" alt="{&quot;HashCode&quot;:908439540,&quot;Height&quot;:9999999.0,&quot;Width&quot;:9999999.0,&quot;Placement&quot;:&quot;Footer&quot;,&quot;Index&quot;:&quot;FirstPage&quot;,&quot;Section&quot;:1,&quot;Top&quot;:0.0,&quot;Left&quot;:0.0}" style="position:absolute;margin-left:0;margin-top:0;width:612pt;height:36.5pt;z-index:25165824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36002F01" w14:textId="74D654DA"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478CB" w14:textId="4E140110" w:rsidR="009936C9" w:rsidRDefault="00A92334">
    <w:pPr>
      <w:pStyle w:val="Footer"/>
    </w:pPr>
    <w:r>
      <w:rPr>
        <w:noProof/>
        <w:color w:val="2B579A"/>
      </w:rPr>
      <mc:AlternateContent>
        <mc:Choice Requires="wps">
          <w:drawing>
            <wp:anchor distT="0" distB="0" distL="114300" distR="114300" simplePos="0" relativeHeight="251665172" behindDoc="0" locked="0" layoutInCell="0" allowOverlap="1" wp14:anchorId="70799275" wp14:editId="4275677F">
              <wp:simplePos x="0" y="9403953"/>
              <wp:positionH relativeFrom="page">
                <wp:align>center</wp:align>
              </wp:positionH>
              <wp:positionV relativeFrom="page">
                <wp:align>bottom</wp:align>
              </wp:positionV>
              <wp:extent cx="7772400" cy="463550"/>
              <wp:effectExtent l="0" t="0" r="0" b="12700"/>
              <wp:wrapNone/>
              <wp:docPr id="230" name="MSIPCM2a894f7bb2bb0ff72f1ceb9b" descr="{&quot;HashCode&quot;:908439540,&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C0FE708" w14:textId="494DA615"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0799275" id="_x0000_t202" coordsize="21600,21600" o:spt="202" path="m,l,21600r21600,l21600,xe">
              <v:stroke joinstyle="miter"/>
              <v:path gradientshapeok="t" o:connecttype="rect"/>
            </v:shapetype>
            <v:shape id="MSIPCM2a894f7bb2bb0ff72f1ceb9b" o:spid="_x0000_s1042" type="#_x0000_t202" alt="{&quot;HashCode&quot;:908439540,&quot;Height&quot;:9999999.0,&quot;Width&quot;:9999999.0,&quot;Placement&quot;:&quot;Footer&quot;,&quot;Index&quot;:&quot;OddAndEven&quot;,&quot;Section&quot;:2,&quot;Top&quot;:0.0,&quot;Left&quot;:0.0}" style="position:absolute;margin-left:0;margin-top:0;width:612pt;height:36.5pt;z-index:25166517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3C0FE708" w14:textId="494DA615"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hd w:val="clear" w:color="auto" w:fill="E6E6E6"/>
      </w:rPr>
      <mc:AlternateContent>
        <mc:Choice Requires="wps">
          <w:drawing>
            <wp:anchor distT="0" distB="0" distL="114300" distR="114300" simplePos="0" relativeHeight="251658245" behindDoc="0" locked="0" layoutInCell="0" allowOverlap="1" wp14:anchorId="189C6B45" wp14:editId="2AAB0A53">
              <wp:simplePos x="0" y="9403953"/>
              <wp:positionH relativeFrom="page">
                <wp:align>center</wp:align>
              </wp:positionH>
              <wp:positionV relativeFrom="page">
                <wp:align>bottom</wp:align>
              </wp:positionV>
              <wp:extent cx="7772400" cy="463550"/>
              <wp:effectExtent l="0" t="0" r="0" b="12700"/>
              <wp:wrapNone/>
              <wp:docPr id="224" name="Text Box 224" descr="{&quot;HashCode&quot;:908439540,&quot;Height&quot;:9999999.0,&quot;Width&quot;:9999999.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28E96DE" w14:textId="7ADAEDA8"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89C6B45" id="Text Box 224" o:spid="_x0000_s1043" type="#_x0000_t202" alt="{&quot;HashCode&quot;:908439540,&quot;Height&quot;:9999999.0,&quot;Width&quot;:9999999.0,&quot;Placement&quot;:&quot;Footer&quot;,&quot;Index&quot;:&quot;OddAndEven&quot;,&quot;Section&quot;:2,&quot;Top&quot;:0.0,&quot;Left&quot;:0.0}" style="position:absolute;margin-left:0;margin-top:0;width:612pt;height:36.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028E96DE" w14:textId="7ADAEDA8"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3B550C" w14:textId="681D7097" w:rsidR="009936C9" w:rsidRDefault="00A92334" w:rsidP="00DC3852">
    <w:pPr>
      <w:pStyle w:val="Footer"/>
      <w:rPr>
        <w:rStyle w:val="PageNumber"/>
      </w:rPr>
    </w:pPr>
    <w:r>
      <w:rPr>
        <w:noProof/>
        <w:color w:val="2B579A"/>
      </w:rPr>
      <mc:AlternateContent>
        <mc:Choice Requires="wps">
          <w:drawing>
            <wp:anchor distT="0" distB="0" distL="114300" distR="114300" simplePos="0" relativeHeight="251663124" behindDoc="0" locked="0" layoutInCell="0" allowOverlap="1" wp14:anchorId="4C753423" wp14:editId="32ECBCB1">
              <wp:simplePos x="0" y="9403953"/>
              <wp:positionH relativeFrom="page">
                <wp:align>center</wp:align>
              </wp:positionH>
              <wp:positionV relativeFrom="page">
                <wp:align>bottom</wp:align>
              </wp:positionV>
              <wp:extent cx="7772400" cy="463550"/>
              <wp:effectExtent l="0" t="0" r="0" b="12700"/>
              <wp:wrapNone/>
              <wp:docPr id="30" name="MSIPCMa95447a1864cf2540f2ef8ff" descr="{&quot;HashCode&quot;:908439540,&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179AA1" w14:textId="1BB7F383"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C753423" id="_x0000_t202" coordsize="21600,21600" o:spt="202" path="m,l,21600r21600,l21600,xe">
              <v:stroke joinstyle="miter"/>
              <v:path gradientshapeok="t" o:connecttype="rect"/>
            </v:shapetype>
            <v:shape id="MSIPCMa95447a1864cf2540f2ef8ff" o:spid="_x0000_s1044" type="#_x0000_t202" alt="{&quot;HashCode&quot;:908439540,&quot;Height&quot;:9999999.0,&quot;Width&quot;:9999999.0,&quot;Placement&quot;:&quot;Footer&quot;,&quot;Index&quot;:&quot;Primary&quot;,&quot;Section&quot;:2,&quot;Top&quot;:0.0,&quot;Left&quot;:0.0}" style="position:absolute;margin-left:0;margin-top:0;width:612pt;height:36.5pt;z-index:25166312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7Dfa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vz3tsYHqQOshDMx7J5cNzbAS&#10;PjwLJKppbJJveKJDG6BecLQ4qwF//c0f84kBinLWkXRK7n/uBCrOzHdL3HwZT6dRa+lCBr71bk5e&#10;u2vvgVQ5ph/EyWTG3GBOpkZoX0ndi9iNQsJK6llyGfB0uQ+DlOn/kGqxSGmkKyfCyq6djMUjnhHb&#10;l/5VoDsSEIi6RzjJSxTveBhyByYWuwC6SSRFhAc8j8CTJhN3x/8niv7tPWVd/vL5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MnsN9oZAgAALQQAAA4AAAAAAAAAAAAAAAAALgIAAGRycy9lMm9Eb2MueG1sUEsBAi0AFAAGAAgA&#10;AAAhAL4fCrfaAAAABQEAAA8AAAAAAAAAAAAAAAAAcwQAAGRycy9kb3ducmV2LnhtbFBLBQYAAAAA&#10;BAAEAPMAAAB6BQAAAAA=&#10;" o:allowincell="f" filled="f" stroked="f" strokeweight=".5pt">
              <v:textbox inset=",0,,0">
                <w:txbxContent>
                  <w:p w14:paraId="06179AA1" w14:textId="1BB7F383"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2E1AB5">
      <w:rPr>
        <w:noProof/>
        <w:color w:val="2B579A"/>
        <w:shd w:val="clear" w:color="auto" w:fill="E6E6E6"/>
      </w:rPr>
      <mc:AlternateContent>
        <mc:Choice Requires="wps">
          <w:drawing>
            <wp:anchor distT="0" distB="0" distL="114300" distR="114300" simplePos="0" relativeHeight="251658257" behindDoc="0" locked="0" layoutInCell="0" allowOverlap="1" wp14:anchorId="115E7E99" wp14:editId="28749BE2">
              <wp:simplePos x="0" y="9403953"/>
              <wp:positionH relativeFrom="page">
                <wp:align>center</wp:align>
              </wp:positionH>
              <wp:positionV relativeFrom="page">
                <wp:align>bottom</wp:align>
              </wp:positionV>
              <wp:extent cx="7772400" cy="463550"/>
              <wp:effectExtent l="0" t="0" r="0" b="12700"/>
              <wp:wrapNone/>
              <wp:docPr id="15" name="Text Box 15" descr="{&quot;HashCode&quot;:908439540,&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A96B4AF" w14:textId="38BBD2B2"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15E7E99" id="Text Box 15" o:spid="_x0000_s1045" type="#_x0000_t202" alt="{&quot;HashCode&quot;:908439540,&quot;Height&quot;:9999999.0,&quot;Width&quot;:9999999.0,&quot;Placement&quot;:&quot;Footer&quot;,&quot;Index&quot;:&quot;Primary&quot;,&quot;Section&quot;:2,&quot;Top&quot;:0.0,&quot;Left&quot;:0.0}" style="position:absolute;margin-left:0;margin-top:0;width:612pt;height:36.5pt;z-index:25165825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yzGQIAAC0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Pa0xwaqA62HMDDvnVw2NMNK&#10;+PAskKimsUm+4YkObYB6wdHirAb89Td/zCcGKMpZR9Ipuf+5E6g4M98tcXM7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EQbjLMZAgAALQQAAA4AAAAAAAAAAAAAAAAALgIAAGRycy9lMm9Eb2MueG1sUEsBAi0AFAAGAAgA&#10;AAAhAL4fCrfaAAAABQEAAA8AAAAAAAAAAAAAAAAAcwQAAGRycy9kb3ducmV2LnhtbFBLBQYAAAAA&#10;BAAEAPMAAAB6BQAAAAA=&#10;" o:allowincell="f" filled="f" stroked="f" strokeweight=".5pt">
              <v:textbox inset=",0,,0">
                <w:txbxContent>
                  <w:p w14:paraId="0A96B4AF" w14:textId="38BBD2B2"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p w14:paraId="423A7E6F" w14:textId="77777777" w:rsidR="009936C9" w:rsidRDefault="009936C9"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27E0F5" w14:textId="0C5C8968" w:rsidR="009936C9" w:rsidRDefault="00A92334">
    <w:pPr>
      <w:pStyle w:val="Footer"/>
    </w:pPr>
    <w:r>
      <w:rPr>
        <w:noProof/>
        <w:color w:val="2B579A"/>
      </w:rPr>
      <mc:AlternateContent>
        <mc:Choice Requires="wps">
          <w:drawing>
            <wp:anchor distT="0" distB="0" distL="114300" distR="114300" simplePos="0" relativeHeight="251664916" behindDoc="0" locked="0" layoutInCell="0" allowOverlap="1" wp14:anchorId="55101FCA" wp14:editId="713410E3">
              <wp:simplePos x="0" y="9403953"/>
              <wp:positionH relativeFrom="page">
                <wp:align>center</wp:align>
              </wp:positionH>
              <wp:positionV relativeFrom="page">
                <wp:align>bottom</wp:align>
              </wp:positionV>
              <wp:extent cx="7772400" cy="463550"/>
              <wp:effectExtent l="0" t="0" r="0" b="12700"/>
              <wp:wrapNone/>
              <wp:docPr id="31" name="MSIPCM50e3489aa1410973b1976855" descr="{&quot;HashCode&quot;:908439540,&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6C86256" w14:textId="25A2A88D"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5101FCA" id="_x0000_t202" coordsize="21600,21600" o:spt="202" path="m,l,21600r21600,l21600,xe">
              <v:stroke joinstyle="miter"/>
              <v:path gradientshapeok="t" o:connecttype="rect"/>
            </v:shapetype>
            <v:shape id="MSIPCM50e3489aa1410973b1976855" o:spid="_x0000_s1046" type="#_x0000_t202" alt="{&quot;HashCode&quot;:908439540,&quot;Height&quot;:9999999.0,&quot;Width&quot;:9999999.0,&quot;Placement&quot;:&quot;Footer&quot;,&quot;Index&quot;:&quot;FirstPage&quot;,&quot;Section&quot;:2,&quot;Top&quot;:0.0,&quot;Left&quot;:0.0}" style="position:absolute;margin-left:0;margin-top:0;width:612pt;height:36.5pt;z-index:25166491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BFYmFwIAAC4EAAAOAAAAZHJzL2Uyb0RvYy54bWysU01v2zAMvQ/YfxB0X+xkadMZcYqsRYYB&#10;QVsgHXpWZCk2IIsapcTOfv0o5avoeip2kSmS4sd7z9PbvjVsp9A3YEs+HOScKSuhauym5L+eF19u&#10;OPNB2EoYsKrke+X57ezzp2nnCjWCGkylkFER64vOlbwOwRVZ5mWtWuEH4JSloAZsRaArbrIKRUfV&#10;W5ON8vw66wArhyCV9+S9PwT5LNXXWsnwqLVXgZmS02whnZjOdTyz2VQUGxSubuRxDPGBKVrRWGp6&#10;LnUvgmBbbP4p1TYSwYMOAwltBlo3UqUdaJth/mabVS2cSrsQON6dYfL/r6x82K3cE7LQf4eeCIyA&#10;dM4Xnpxxn15jG780KaM4Qbg/w6b6wCQ5J5PJaJxTSFJsfP316irhml1eO/Thh4KWRaPkSLQktMRu&#10;6QN1pNRTSmxmYdEYk6gxlnUlp5p5enCO0Atj6eFl1miFft2zpqI90gTRtYZqT/shHKj3Ti4aGmIp&#10;fHgSSFzT3KTf8EiHNkDN4GhxVgP+ec8f84kCinLWkXZK7n9vBSrOzE9L5HwbjsdRbOlCBr72rk9e&#10;u23vgGQ5pD/EyWTG3GBOpkZoX0je89iNQsJK6llyGfB0uQsHLdMPItV8ntJIWE6EpV05GYtHQCO4&#10;z/2LQHdkIBB3D3DSlyjeEHHIPVAx3wbQTWLpgucReRJlIu/4A0XVv76nrMtvPvsLAAD//wMAUEsD&#10;BBQABgAIAAAAIQC+Hwq32gAAAAUBAAAPAAAAZHJzL2Rvd25yZXYueG1sTI9LT8MwEITvSPwHa5G4&#10;UZsUlSrEqXgICU6ogUtvbrx5QLyOYrcx/54tF7isNJrZ2W+LTXKDOOIUek8arhcKBFLtbU+tho/3&#10;56s1iBANWTN4Qg3fGGBTnp8VJrd+pi0eq9gKLqGQGw1djGMuZag7dCYs/IjEXuMnZyLLqZV2MjOX&#10;u0FmSq2kMz3xhc6M+Nhh/VUdHGP48TX7XM3qaZl21Utq3h762Gh9eZHu70BETPEvDCd83oGSmfb+&#10;QDaIQQM/En/nycuyG9Z7DbdLBbIs5H/68gcAAP//AwBQSwECLQAUAAYACAAAACEAtoM4kv4AAADh&#10;AQAAEwAAAAAAAAAAAAAAAAAAAAAAW0NvbnRlbnRfVHlwZXNdLnhtbFBLAQItABQABgAIAAAAIQA4&#10;/SH/1gAAAJQBAAALAAAAAAAAAAAAAAAAAC8BAABfcmVscy8ucmVsc1BLAQItABQABgAIAAAAIQAF&#10;BFYmFwIAAC4EAAAOAAAAAAAAAAAAAAAAAC4CAABkcnMvZTJvRG9jLnhtbFBLAQItABQABgAIAAAA&#10;IQC+Hwq32gAAAAUBAAAPAAAAAAAAAAAAAAAAAHEEAABkcnMvZG93bnJldi54bWxQSwUGAAAAAAQA&#10;BADzAAAAeAUAAAAA&#10;" o:allowincell="f" filled="f" stroked="f" strokeweight=".5pt">
              <v:textbox inset=",0,,0">
                <w:txbxContent>
                  <w:p w14:paraId="66C86256" w14:textId="25A2A88D"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2E1AB5">
      <w:rPr>
        <w:noProof/>
        <w:color w:val="2B579A"/>
        <w:shd w:val="clear" w:color="auto" w:fill="E6E6E6"/>
      </w:rPr>
      <mc:AlternateContent>
        <mc:Choice Requires="wps">
          <w:drawing>
            <wp:anchor distT="0" distB="0" distL="114300" distR="114300" simplePos="0" relativeHeight="251658259" behindDoc="0" locked="0" layoutInCell="0" allowOverlap="1" wp14:anchorId="4DBD79A5" wp14:editId="541C2CCA">
              <wp:simplePos x="0" y="9403953"/>
              <wp:positionH relativeFrom="page">
                <wp:align>center</wp:align>
              </wp:positionH>
              <wp:positionV relativeFrom="page">
                <wp:align>bottom</wp:align>
              </wp:positionV>
              <wp:extent cx="7772400" cy="463550"/>
              <wp:effectExtent l="0" t="0" r="0" b="12700"/>
              <wp:wrapNone/>
              <wp:docPr id="16" name="Text Box 16" descr="{&quot;HashCode&quot;:908439540,&quot;Height&quot;:9999999.0,&quot;Width&quot;:9999999.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8ECE0E9" w14:textId="0E06B56C"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4DBD79A5" id="Text Box 16" o:spid="_x0000_s1047" type="#_x0000_t202" alt="{&quot;HashCode&quot;:908439540,&quot;Height&quot;:9999999.0,&quot;Width&quot;:9999999.0,&quot;Placement&quot;:&quot;Footer&quot;,&quot;Index&quot;:&quot;FirstPage&quot;,&quot;Section&quot;:2,&quot;Top&quot;:0.0,&quot;Left&quot;:0.0}" style="position:absolute;margin-left:0;margin-top:0;width:612pt;height:36.5pt;z-index:25165825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8+1PGA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3mRDVQH2g9hoN47uWxoiJXw&#10;4VkgcU1zk37DEx3aADWDo8VZDfjrb/6YTxRQlLOOtFNy/3MnUHFmvlsi58t4Oo1iSxcy8K13c/La&#10;XXsPJMsx/SFOJjPmBnMyNUL7SvJexG4UElZSz5LLgKfLfRi0TD+IVItFSiNhORFWdu1kLB4BjeC+&#10;9K8C3ZGBQNw9wklfonhHxJA7ULHYBdBNYilCPOB5RJ5Emcg7/kBR9W/vKevym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iPPtTxgCAAAuBAAADgAAAAAAAAAAAAAAAAAuAgAAZHJzL2Uyb0RvYy54bWxQSwECLQAUAAYACAAA&#10;ACEAvh8Kt9oAAAAFAQAADwAAAAAAAAAAAAAAAAByBAAAZHJzL2Rvd25yZXYueG1sUEsFBgAAAAAE&#10;AAQA8wAAAHkFAAAAAA==&#10;" o:allowincell="f" filled="f" stroked="f" strokeweight=".5pt">
              <v:textbox inset=",0,,0">
                <w:txbxContent>
                  <w:p w14:paraId="38ECE0E9" w14:textId="0E06B56C" w:rsidR="002E1AB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16F1B" w14:textId="62E26623" w:rsidR="009936C9" w:rsidRDefault="00A92334">
    <w:pPr>
      <w:pStyle w:val="Footer"/>
    </w:pPr>
    <w:r>
      <w:rPr>
        <w:noProof/>
        <w:color w:val="2B579A"/>
      </w:rPr>
      <mc:AlternateContent>
        <mc:Choice Requires="wps">
          <w:drawing>
            <wp:anchor distT="0" distB="0" distL="114300" distR="114300" simplePos="0" relativeHeight="251669012" behindDoc="0" locked="0" layoutInCell="0" allowOverlap="1" wp14:anchorId="22754979" wp14:editId="67C27FE0">
              <wp:simplePos x="0" y="9403953"/>
              <wp:positionH relativeFrom="page">
                <wp:align>center</wp:align>
              </wp:positionH>
              <wp:positionV relativeFrom="page">
                <wp:align>bottom</wp:align>
              </wp:positionV>
              <wp:extent cx="7772400" cy="463550"/>
              <wp:effectExtent l="0" t="0" r="0" b="12700"/>
              <wp:wrapNone/>
              <wp:docPr id="242" name="MSIPCMfb824fe1a1b11da66f89d986" descr="{&quot;HashCode&quot;:908439540,&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889EADC" w14:textId="3EB5D939"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2754979" id="_x0000_t202" coordsize="21600,21600" o:spt="202" path="m,l,21600r21600,l21600,xe">
              <v:stroke joinstyle="miter"/>
              <v:path gradientshapeok="t" o:connecttype="rect"/>
            </v:shapetype>
            <v:shape id="MSIPCMfb824fe1a1b11da66f89d986" o:spid="_x0000_s1048" type="#_x0000_t202" alt="{&quot;HashCode&quot;:908439540,&quot;Height&quot;:9999999.0,&quot;Width&quot;:9999999.0,&quot;Placement&quot;:&quot;Footer&quot;,&quot;Index&quot;:&quot;OddAndEven&quot;,&quot;Section&quot;:3,&quot;Top&quot;:0.0,&quot;Left&quot;:0.0}" style="position:absolute;margin-left:0;margin-top:0;width:612pt;height:36.5pt;z-index:25166901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yH1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S0yAaqA+2HMFDvnVw2NMRK&#10;+PAskLimuUm/4YkObYCawdHirAb89Td/zCcKKMpZR9opuf+5E6g4M98tkfNlPJ1GsaULGfjWuzl5&#10;7a69B5LlmP4QJ5MZc4M5mRqhfSV5L2I3CgkrqWfJZcDT5T4MWqYfRKrFIqWRsJwIK7t2MhaPgEZw&#10;X/pXge7IQCDuHuGkL1G8I2LIHahY7ALoJrEUIR7wPCJPokzkHX+gqPq395R1+c3nvwE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B/rIfUZAgAALgQAAA4AAAAAAAAAAAAAAAAALgIAAGRycy9lMm9Eb2MueG1sUEsBAi0AFAAGAAgA&#10;AAAhAL4fCrfaAAAABQEAAA8AAAAAAAAAAAAAAAAAcwQAAGRycy9kb3ducmV2LnhtbFBLBQYAAAAA&#10;BAAEAPMAAAB6BQAAAAA=&#10;" o:allowincell="f" filled="f" stroked="f" strokeweight=".5pt">
              <v:textbox inset=",0,,0">
                <w:txbxContent>
                  <w:p w14:paraId="7889EADC" w14:textId="3EB5D939"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hd w:val="clear" w:color="auto" w:fill="E6E6E6"/>
      </w:rPr>
      <mc:AlternateContent>
        <mc:Choice Requires="wps">
          <w:drawing>
            <wp:anchor distT="0" distB="0" distL="114300" distR="114300" simplePos="0" relativeHeight="251658253" behindDoc="0" locked="0" layoutInCell="0" allowOverlap="1" wp14:anchorId="54232719" wp14:editId="26FCEE0A">
              <wp:simplePos x="0" y="9403953"/>
              <wp:positionH relativeFrom="page">
                <wp:align>center</wp:align>
              </wp:positionH>
              <wp:positionV relativeFrom="page">
                <wp:align>bottom</wp:align>
              </wp:positionV>
              <wp:extent cx="7772400" cy="463550"/>
              <wp:effectExtent l="0" t="0" r="0" b="12700"/>
              <wp:wrapNone/>
              <wp:docPr id="231" name="Text Box 231" descr="{&quot;HashCode&quot;:908439540,&quot;Height&quot;:9999999.0,&quot;Width&quot;:9999999.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21AF2B2" w14:textId="1F0B0650"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4232719" id="Text Box 231" o:spid="_x0000_s1049" type="#_x0000_t202" alt="{&quot;HashCode&quot;:908439540,&quot;Height&quot;:9999999.0,&quot;Width&quot;:9999999.0,&quot;Placement&quot;:&quot;Footer&quot;,&quot;Index&quot;:&quot;OddAndEven&quot;,&quot;Section&quot;:3,&quot;Top&quot;:0.0,&quot;Left&quot;:0.0}" style="position:absolute;margin-left:0;margin-top:0;width:612pt;height:36.5pt;z-index:25165825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HJqcGQ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oj6vTIhuoDrQfwkC9d3LZ0BAr&#10;4cOzQOKa5ib9hic6tAFqBkeLsxrw19/8MZ8ooChnHWmn5P7nTqDizHy3RM6X8XQaxZYuZOBb7+bk&#10;tbv2HkiWY/pDnExmzA3mZGqE9pXkvYjdKCSspJ4llwFPl/swaJl+EKkWi5RGwnIirOzayVg8AhrB&#10;felfBbojA4G4e4STvkTxjoghd6BisQugm8RShHjA84g8iTKRd/yBourf3lPW5Tef/wY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JIcmpwZAgAALgQAAA4AAAAAAAAAAAAAAAAALgIAAGRycy9lMm9Eb2MueG1sUEsBAi0AFAAGAAgA&#10;AAAhAL4fCrfaAAAABQEAAA8AAAAAAAAAAAAAAAAAcwQAAGRycy9kb3ducmV2LnhtbFBLBQYAAAAA&#10;BAAEAPMAAAB6BQAAAAA=&#10;" o:allowincell="f" filled="f" stroked="f" strokeweight=".5pt">
              <v:textbox inset=",0,,0">
                <w:txbxContent>
                  <w:p w14:paraId="021AF2B2" w14:textId="1F0B0650"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1BED17" w14:textId="0CBC8EFE" w:rsidR="009936C9" w:rsidRPr="00243764" w:rsidRDefault="00A92334" w:rsidP="00DC3852">
    <w:r>
      <w:rPr>
        <w:noProof/>
        <w:color w:val="2B579A"/>
      </w:rPr>
      <mc:AlternateContent>
        <mc:Choice Requires="wps">
          <w:drawing>
            <wp:anchor distT="0" distB="0" distL="114300" distR="114300" simplePos="0" relativeHeight="251666964" behindDoc="0" locked="0" layoutInCell="0" allowOverlap="1" wp14:anchorId="38C66B48" wp14:editId="235696C7">
              <wp:simplePos x="0" y="0"/>
              <wp:positionH relativeFrom="page">
                <wp:align>center</wp:align>
              </wp:positionH>
              <wp:positionV relativeFrom="page">
                <wp:align>bottom</wp:align>
              </wp:positionV>
              <wp:extent cx="7772400" cy="463550"/>
              <wp:effectExtent l="0" t="0" r="0" b="12700"/>
              <wp:wrapNone/>
              <wp:docPr id="232" name="MSIPCMdeb84a6fb6be02034df8e747" descr="{&quot;HashCode&quot;:908439540,&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2C4BCC" w14:textId="7BD1883E"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8C66B48" id="_x0000_t202" coordsize="21600,21600" o:spt="202" path="m,l,21600r21600,l21600,xe">
              <v:stroke joinstyle="miter"/>
              <v:path gradientshapeok="t" o:connecttype="rect"/>
            </v:shapetype>
            <v:shape id="MSIPCMdeb84a6fb6be02034df8e747" o:spid="_x0000_s1050" type="#_x0000_t202" alt="{&quot;HashCode&quot;:908439540,&quot;Height&quot;:9999999.0,&quot;Width&quot;:9999999.0,&quot;Placement&quot;:&quot;Footer&quot;,&quot;Index&quot;:&quot;Primary&quot;,&quot;Section&quot;:3,&quot;Top&quot;:0.0,&quot;Left&quot;:0.0}" style="position:absolute;margin-left:0;margin-top:0;width:612pt;height:36.5pt;z-index:25166696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3Mhb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S0yAaqA+2HMFDvnVw2NMRK&#10;+PAskLimuUm/4YkObYCawdHirAb89Td/zCcKKMpZR9opuf+5E6g4M98tkfNlPJ1GsaULGfjWuzl5&#10;7a69B5LlmP4QJ5MZc4M5mRqhfSV5L2I3CgkrqWfJZcDT5T4MWqYfRKrFIqWRsJwIK7t2MhaPgEZw&#10;X/pXge7IQCDuHuGkL1G8I2LIHahY7ALoJrEUIR7wPCJPokzkHX+gqPq395R1+c3nvwE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HDcyFsZAgAALgQAAA4AAAAAAAAAAAAAAAAALgIAAGRycy9lMm9Eb2MueG1sUEsBAi0AFAAGAAgA&#10;AAAhAL4fCrfaAAAABQEAAA8AAAAAAAAAAAAAAAAAcwQAAGRycy9kb3ducmV2LnhtbFBLBQYAAAAA&#10;BAAEAPMAAAB6BQAAAAA=&#10;" o:allowincell="f" filled="f" stroked="f" strokeweight=".5pt">
              <v:textbox inset=",0,,0">
                <w:txbxContent>
                  <w:p w14:paraId="652C4BCC" w14:textId="7BD1883E"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hd w:val="clear" w:color="auto" w:fill="E6E6E6"/>
      </w:rPr>
      <mc:AlternateContent>
        <mc:Choice Requires="wps">
          <w:drawing>
            <wp:anchor distT="0" distB="0" distL="114300" distR="114300" simplePos="0" relativeHeight="251658247" behindDoc="0" locked="0" layoutInCell="0" allowOverlap="1" wp14:anchorId="34F48FFF" wp14:editId="7409D563">
              <wp:simplePos x="0" y="0"/>
              <wp:positionH relativeFrom="page">
                <wp:align>center</wp:align>
              </wp:positionH>
              <wp:positionV relativeFrom="page">
                <wp:align>bottom</wp:align>
              </wp:positionV>
              <wp:extent cx="7772400" cy="463550"/>
              <wp:effectExtent l="0" t="0" r="0" b="12700"/>
              <wp:wrapNone/>
              <wp:docPr id="225" name="Text Box 225" descr="{&quot;HashCode&quot;:908439540,&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4F661BB" w14:textId="024C1DD4" w:rsidR="00536545" w:rsidRPr="003E7CF8" w:rsidRDefault="00536545" w:rsidP="003E7CF8">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34F48FFF" id="Text Box 225" o:spid="_x0000_s1051" type="#_x0000_t202" alt="{&quot;HashCode&quot;:908439540,&quot;Height&quot;:9999999.0,&quot;Width&quot;:9999999.0,&quot;Placement&quot;:&quot;Footer&quot;,&quot;Index&quot;:&quot;Primary&quot;,&quot;Section&quot;:3,&quot;Top&quot;:0.0,&quot;Left&quot;:0.0}" style="position:absolute;margin-left:0;margin-top:0;width:612pt;height:36.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K3MyGQ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W4x2xYZAfVCfdz0FPvLV8rHGLD&#10;fHhmDrnGuVG/4QkPqQGbwdmipAb362/+mI8UYJSSFrVTUv/zwJygRH83SM6X8XQaxZYuaLi33t3g&#10;NYfmHlCWY/xDLE9mzA16MKWD5hXlvYrdMMQMx54l5cENl/vQaxl/EC5Wq5SGwrIsbMzW8lg8AhrB&#10;felembNnBgJy9wiDvljxjog+t6didQggVWIpQtzjeUYeRZnIO/9AUfVv7ynr+psv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P0rczIZAgAALgQAAA4AAAAAAAAAAAAAAAAALgIAAGRycy9lMm9Eb2MueG1sUEsBAi0AFAAGAAgA&#10;AAAhAL4fCrfaAAAABQEAAA8AAAAAAAAAAAAAAAAAcwQAAGRycy9kb3ducmV2LnhtbFBLBQYAAAAA&#10;BAAEAPMAAAB6BQAAAAA=&#10;" o:allowincell="f" filled="f" stroked="f" strokeweight=".5pt">
              <v:textbox inset=",0,,0">
                <w:txbxContent>
                  <w:p w14:paraId="64F661BB" w14:textId="024C1DD4" w:rsidR="00536545" w:rsidRPr="003E7CF8" w:rsidRDefault="00536545" w:rsidP="003E7CF8">
                    <w:pPr>
                      <w:spacing w:after="0"/>
                      <w:jc w:val="center"/>
                      <w:rPr>
                        <w:rFonts w:ascii="Calibri" w:hAnsi="Calibri" w:cs="Calibri"/>
                        <w:color w:val="000000"/>
                        <w:sz w:val="24"/>
                      </w:rPr>
                    </w:pPr>
                  </w:p>
                </w:txbxContent>
              </v:textbox>
              <w10:wrap anchorx="page" anchory="page"/>
            </v:shape>
          </w:pict>
        </mc:Fallback>
      </mc:AlternateContent>
    </w:r>
    <w:r w:rsidR="009936C9" w:rsidRPr="00243764">
      <w:t>Arthur Rylah Institute for Environmental Research</w:t>
    </w:r>
    <w:r w:rsidR="009936C9" w:rsidRPr="00243764">
      <w:br/>
      <w:t xml:space="preserve">Department of </w:t>
    </w:r>
    <w:r w:rsidR="009936C9" w:rsidRPr="00A54E73">
      <w:t>Energy, Environment and Climate Action</w:t>
    </w:r>
    <w:r w:rsidR="009936C9" w:rsidRPr="00243764">
      <w:br/>
      <w:t>Heidelberg, Victoria</w:t>
    </w:r>
    <w:r w:rsidR="009936C9">
      <w:t xml:space="preserve"> </w:t>
    </w:r>
  </w:p>
  <w:p w14:paraId="62638603" w14:textId="528B1495" w:rsidR="009936C9" w:rsidRPr="00260A6B" w:rsidRDefault="009936C9" w:rsidP="00DC3852">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DD657" w14:textId="12619F75" w:rsidR="009936C9" w:rsidRPr="00E3679A" w:rsidRDefault="00A92334" w:rsidP="00DC3852">
    <w:pPr>
      <w:pStyle w:val="Footer"/>
    </w:pPr>
    <w:r>
      <w:rPr>
        <w:noProof/>
        <w:color w:val="2B579A"/>
      </w:rPr>
      <mc:AlternateContent>
        <mc:Choice Requires="wps">
          <w:drawing>
            <wp:anchor distT="0" distB="0" distL="114300" distR="114300" simplePos="0" relativeHeight="251667220" behindDoc="0" locked="0" layoutInCell="0" allowOverlap="1" wp14:anchorId="462F1562" wp14:editId="61754F25">
              <wp:simplePos x="0" y="0"/>
              <wp:positionH relativeFrom="page">
                <wp:align>center</wp:align>
              </wp:positionH>
              <wp:positionV relativeFrom="page">
                <wp:align>bottom</wp:align>
              </wp:positionV>
              <wp:extent cx="7772400" cy="463550"/>
              <wp:effectExtent l="0" t="0" r="0" b="12700"/>
              <wp:wrapNone/>
              <wp:docPr id="235" name="MSIPCM136144528fde85f6d8866353" descr="{&quot;HashCode&quot;:908439540,&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34EFB21" w14:textId="76A3300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62F1562" id="_x0000_t202" coordsize="21600,21600" o:spt="202" path="m,l,21600r21600,l21600,xe">
              <v:stroke joinstyle="miter"/>
              <v:path gradientshapeok="t" o:connecttype="rect"/>
            </v:shapetype>
            <v:shape id="MSIPCM136144528fde85f6d8866353" o:spid="_x0000_s1052" type="#_x0000_t202" alt="{&quot;HashCode&quot;:908439540,&quot;Height&quot;:9999999.0,&quot;Width&quot;:9999999.0,&quot;Placement&quot;:&quot;Footer&quot;,&quot;Index&quot;:&quot;FirstPage&quot;,&quot;Section&quot;:3,&quot;Top&quot;:0.0,&quot;Left&quot;:0.0}" style="position:absolute;margin-left:0;margin-top:0;width:612pt;height:36.5pt;z-index:25166722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7+IGQIAAC4EAAAOAAAAZHJzL2Uyb0RvYy54bWysU99v2jAQfp+0/8Hy+0hgFLqIULFWTJNQ&#10;W4lOfTaOTSw5Ps82JOyv39khUHV7mvbinO/O9+P7vizuukaTo3BegSnpeJRTIgyHSpl9SX+8rD/d&#10;UuIDMxXTYERJT8LTu+XHD4vWFmICNehKOIJFjC9aW9I6BFtkmee1aJgfgRUGgxJcwwJe3T6rHGux&#10;eqOzSZ7PshZcZR1w4T16H/ogXab6UgoenqT0IhBdUpwtpNOlcxfPbLlgxd4xWyt+HoP9wxQNUwab&#10;Xko9sMDIwak/SjWKO/Agw4hDk4GUiou0A24zzt9ts62ZFWkXBMfbC0z+/5Xlj8etfXYkdF+hQwIj&#10;IK31hUdn3KeTrolfnJRgHCE8XWATXSAcnfP5fDLNMcQxNp19vrlJuGbX19b58E1AQ6JRUoe0JLTY&#10;ceMDdsTUISU2M7BWWidqtCFtSbFmnh5cIvhCG3x4nTVaodt1RFW4x2xYZAfVCfdz0FPvLV8rHGLD&#10;fHhmDrnGuVG/4QkPqQGbwdmipAb362/+mI8UYJSSFrVTUv/zwJygRH83SM6X8XQaxZYuaLi33t3g&#10;NYfmHlCWY/xDLE9mzA16MKWD5hXlvYrdMMQMx54l5cENl/vQaxl/EC5Wq5SGwrIsbMzW8lg8AhrB&#10;felembNnBgJy9wiDvljxjog+t6didQggVWIpQtzjeUYeRZnIO/9AUfVv7ynr+psv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Gozv4gZAgAALgQAAA4AAAAAAAAAAAAAAAAALgIAAGRycy9lMm9Eb2MueG1sUEsBAi0AFAAGAAgA&#10;AAAhAL4fCrfaAAAABQEAAA8AAAAAAAAAAAAAAAAAcwQAAGRycy9kb3ducmV2LnhtbFBLBQYAAAAA&#10;BAAEAPMAAAB6BQAAAAA=&#10;" o:allowincell="f" filled="f" stroked="f" strokeweight=".5pt">
              <v:textbox inset=",0,,0">
                <w:txbxContent>
                  <w:p w14:paraId="334EFB21" w14:textId="76A3300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hd w:val="clear" w:color="auto" w:fill="E6E6E6"/>
      </w:rPr>
      <mc:AlternateContent>
        <mc:Choice Requires="wps">
          <w:drawing>
            <wp:anchor distT="0" distB="0" distL="114300" distR="114300" simplePos="0" relativeHeight="251658250" behindDoc="0" locked="0" layoutInCell="0" allowOverlap="1" wp14:anchorId="1E2A41DE" wp14:editId="7BD0D7CA">
              <wp:simplePos x="0" y="0"/>
              <wp:positionH relativeFrom="page">
                <wp:align>center</wp:align>
              </wp:positionH>
              <wp:positionV relativeFrom="page">
                <wp:align>bottom</wp:align>
              </wp:positionV>
              <wp:extent cx="7772400" cy="463550"/>
              <wp:effectExtent l="0" t="0" r="0" b="12700"/>
              <wp:wrapNone/>
              <wp:docPr id="229" name="Text Box 229" descr="{&quot;HashCode&quot;:908439540,&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E291983" w14:textId="3D210AA2" w:rsidR="00536545" w:rsidRPr="003E7CF8" w:rsidRDefault="00536545" w:rsidP="003E7CF8">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1E2A41DE" id="Text Box 229" o:spid="_x0000_s1053" type="#_x0000_t202" alt="{&quot;HashCode&quot;:908439540,&quot;Height&quot;:9999999.0,&quot;Width&quot;:9999999.0,&quot;Placement&quot;:&quot;Footer&quot;,&quot;Index&quot;:&quot;FirstPage&quot;,&quot;Section&quot;:3,&quot;Top&quot;:0.0,&quot;Left&quot;:0.0}" style="position:absolute;margin-left:0;margin-top:0;width:612pt;height:36.5pt;z-index:25165825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AThGQIAAC4EAAAOAAAAZHJzL2Uyb0RvYy54bWysU01v2zAMvQ/YfxB0X+xkadMZcYqsRYYB&#10;RVsgHXpWZCk2IIsapcTOfv0oOR9Ft9Owi0yRFD/ee57f9q1he4W+AVvy8SjnTFkJVWO3Jf/xsvp0&#10;w5kPwlbCgFUlPyjPbxcfP8w7V6gJ1GAqhYyKWF90ruR1CK7IMi9r1Qo/AqcsBTVgKwJdcZtVKDqq&#10;3ppskufXWQdYOQSpvCfv/RDki1RfayXDk9ZeBWZKTrOFdGI6N/HMFnNRbFG4upHHMcQ/TNGKxlLT&#10;c6l7EQTbYfNHqbaRCB50GEloM9C6kSrtQNuM83fbrGvhVNqFwPHuDJP/f2Xl437tnpGF/iv0RGAE&#10;pHO+8OSM+/Qa2/ilSRnFCcLDGTbVBybJOZvNJtOcQpJi0+vPV1cJ1+zy2qEP3xS0LBolR6IloSX2&#10;Dz5QR0o9pcRmFlaNMYkaY1lXcqqZpwfnCL0wlh5eZo1W6Dc9ayraY3ZaZAPVgfZDGKj3Tq4aGuJB&#10;+PAskLimuUm/4YkObYCawdHirAb89Td/zCcKKMpZR9opuf+5E6g4M98tkfNlPJ1GsaULGfjWuzl5&#10;7a69A5LlmP4QJ5MZc4M5mRqhfSV5L2M3CgkrqWfJZcDT5S4MWqYfRKrlMqWRsJwID3btZCweAY3g&#10;vvSvAt2RgUDcPcJJX6J4R8SQO1Cx3AXQTWIpQjzgeUSeRJnIO/5AUfVv7ynr8psvfg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fEBOEZAgAALgQAAA4AAAAAAAAAAAAAAAAALgIAAGRycy9lMm9Eb2MueG1sUEsBAi0AFAAGAAgA&#10;AAAhAL4fCrfaAAAABQEAAA8AAAAAAAAAAAAAAAAAcwQAAGRycy9kb3ducmV2LnhtbFBLBQYAAAAA&#10;BAAEAPMAAAB6BQAAAAA=&#10;" o:allowincell="f" filled="f" stroked="f" strokeweight=".5pt">
              <v:textbox inset=",0,,0">
                <w:txbxContent>
                  <w:p w14:paraId="2E291983" w14:textId="3D210AA2" w:rsidR="00536545" w:rsidRPr="003E7CF8" w:rsidRDefault="00536545" w:rsidP="003E7CF8">
                    <w:pPr>
                      <w:spacing w:after="0"/>
                      <w:jc w:val="center"/>
                      <w:rPr>
                        <w:rFonts w:ascii="Calibri" w:hAnsi="Calibri" w:cs="Calibri"/>
                        <w:color w:val="000000"/>
                        <w:sz w:val="24"/>
                      </w:rPr>
                    </w:pP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9256F" w14:textId="3CDBD76F" w:rsidR="009936C9" w:rsidRPr="000A416E" w:rsidRDefault="00A92334" w:rsidP="000A416E">
    <w:pPr>
      <w:rPr>
        <w:sz w:val="18"/>
        <w:szCs w:val="18"/>
      </w:rPr>
    </w:pPr>
    <w:r>
      <w:rPr>
        <w:noProof/>
        <w:color w:val="2B579A"/>
        <w:sz w:val="18"/>
        <w:szCs w:val="18"/>
      </w:rPr>
      <mc:AlternateContent>
        <mc:Choice Requires="wps">
          <w:drawing>
            <wp:anchor distT="0" distB="0" distL="114300" distR="114300" simplePos="0" relativeHeight="251672597" behindDoc="0" locked="0" layoutInCell="0" allowOverlap="1" wp14:anchorId="58E4A28D" wp14:editId="32EA5A94">
              <wp:simplePos x="0" y="0"/>
              <wp:positionH relativeFrom="page">
                <wp:align>center</wp:align>
              </wp:positionH>
              <wp:positionV relativeFrom="page">
                <wp:align>bottom</wp:align>
              </wp:positionV>
              <wp:extent cx="7772400" cy="463550"/>
              <wp:effectExtent l="0" t="0" r="0" b="12700"/>
              <wp:wrapNone/>
              <wp:docPr id="250" name="MSIPCMe94b4c9e8b1edeceb3b80f80" descr="{&quot;HashCode&quot;:908439540,&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AA9E3E" w14:textId="6899386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8E4A28D" id="_x0000_t202" coordsize="21600,21600" o:spt="202" path="m,l,21600r21600,l21600,xe">
              <v:stroke joinstyle="miter"/>
              <v:path gradientshapeok="t" o:connecttype="rect"/>
            </v:shapetype>
            <v:shape id="MSIPCMe94b4c9e8b1edeceb3b80f80" o:spid="_x0000_s1054" type="#_x0000_t202" alt="{&quot;HashCode&quot;:908439540,&quot;Height&quot;:9999999.0,&quot;Width&quot;:9999999.0,&quot;Placement&quot;:&quot;Footer&quot;,&quot;Index&quot;:&quot;OddAndEven&quot;,&quot;Section&quot;:4,&quot;Top&quot;:0.0,&quot;Left&quot;:0.0}" style="position:absolute;margin-left:0;margin-top:0;width:612pt;height:36.5pt;z-index:25167259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Gvd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S0x+1pkQ1UB9oPYaDeO7lsaIiV&#10;8OFZIHFNc5N+wxMd2gA1g6PFWQ3462/+mE8UUJSzjrRTcv9zJ1BxZr5bIufLeDqNYksXMvCtd3Py&#10;2l17DyTLMf0hTiYz5gZzMjVC+0ryXsRuFBJWUs+Sy4Cny30YtEw/iFSLRUojYTkRVnbtZCweAY3g&#10;vvSvAt2RgUDcPcJJX6J4R8SQO1Cx2AXQTWIpQjzgeUSeRJnIO/5AUfVv7ynr8pvPfwM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0a90ZAgAALgQAAA4AAAAAAAAAAAAAAAAALgIAAGRycy9lMm9Eb2MueG1sUEsBAi0AFAAGAAgA&#10;AAAhAL4fCrfaAAAABQEAAA8AAAAAAAAAAAAAAAAAcwQAAGRycy9kb3ducmV2LnhtbFBLBQYAAAAA&#10;BAAEAPMAAAB6BQAAAAA=&#10;" o:allowincell="f" filled="f" stroked="f" strokeweight=".5pt">
              <v:textbox inset=",0,,0">
                <w:txbxContent>
                  <w:p w14:paraId="2DAA9E3E" w14:textId="6899386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z w:val="18"/>
        <w:szCs w:val="18"/>
        <w:shd w:val="clear" w:color="auto" w:fill="E6E6E6"/>
      </w:rPr>
      <mc:AlternateContent>
        <mc:Choice Requires="wps">
          <w:drawing>
            <wp:anchor distT="0" distB="0" distL="114300" distR="114300" simplePos="0" relativeHeight="251658246" behindDoc="0" locked="0" layoutInCell="0" allowOverlap="1" wp14:anchorId="31F5DE47" wp14:editId="247B4D4B">
              <wp:simplePos x="0" y="0"/>
              <wp:positionH relativeFrom="page">
                <wp:align>center</wp:align>
              </wp:positionH>
              <wp:positionV relativeFrom="page">
                <wp:align>bottom</wp:align>
              </wp:positionV>
              <wp:extent cx="7772400" cy="463550"/>
              <wp:effectExtent l="0" t="0" r="0" b="12700"/>
              <wp:wrapNone/>
              <wp:docPr id="237" name="Text Box 237" descr="{&quot;HashCode&quot;:908439540,&quot;Height&quot;:9999999.0,&quot;Width&quot;:9999999.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C6CBAB8" w14:textId="53694C77" w:rsidR="00536545" w:rsidRPr="003E7CF8" w:rsidRDefault="00536545" w:rsidP="003E7CF8">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31F5DE47" id="Text Box 237" o:spid="_x0000_s1055" type="#_x0000_t202" alt="{&quot;HashCode&quot;:908439540,&quot;Height&quot;:9999999.0,&quot;Width&quot;:9999999.0,&quot;Placement&quot;:&quot;Footer&quot;,&quot;Index&quot;:&quot;OddAndEven&quot;,&quot;Section&quot;:4,&quot;Top&quot;:0.0,&quot;Left&quot;:0.0}" style="position:absolute;margin-left:0;margin-top:0;width:612pt;height:36.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9C0GQIAAC4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PRHrenRTZQHWg/hIF67+SyoSFW&#10;wodngcQ1zU36DU90aAPUDI4WZzXgr7/5Yz5RQFHOOtJOyf3PnUDFmfluiZzb8XQaxZYuZOBb7+bk&#10;tbv2HkiWY/pDnExmzA3mZGqE9pXkvYjdKCSspJ4llwFPl/swaJl+EKkWi5RGwnIirOzayVg8AhrB&#10;felfBbojA4G4e4STvkTxjoghd6BisQugm8RShHjA84g8iTKRd/yBourf3lPW5Tef/wY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GJD0LQZAgAALgQAAA4AAAAAAAAAAAAAAAAALgIAAGRycy9lMm9Eb2MueG1sUEsBAi0AFAAGAAgA&#10;AAAhAL4fCrfaAAAABQEAAA8AAAAAAAAAAAAAAAAAcwQAAGRycy9kb3ducmV2LnhtbFBLBQYAAAAA&#10;BAAEAPMAAAB6BQAAAAA=&#10;" o:allowincell="f" filled="f" stroked="f" strokeweight=".5pt">
              <v:textbox inset=",0,,0">
                <w:txbxContent>
                  <w:p w14:paraId="4C6CBAB8" w14:textId="53694C77" w:rsidR="00536545" w:rsidRPr="003E7CF8" w:rsidRDefault="00536545" w:rsidP="003E7CF8">
                    <w:pPr>
                      <w:spacing w:after="0"/>
                      <w:jc w:val="center"/>
                      <w:rPr>
                        <w:rFonts w:ascii="Calibri" w:hAnsi="Calibri" w:cs="Calibri"/>
                        <w:color w:val="000000"/>
                        <w:sz w:val="24"/>
                      </w:rPr>
                    </w:pPr>
                  </w:p>
                </w:txbxContent>
              </v:textbox>
              <w10:wrap anchorx="page" anchory="page"/>
            </v:shape>
          </w:pict>
        </mc:Fallback>
      </mc:AlternateContent>
    </w:r>
    <w:r w:rsidR="009936C9" w:rsidRPr="00107038">
      <w:rPr>
        <w:color w:val="00B2A9" w:themeColor="accent1"/>
        <w:sz w:val="18"/>
        <w:szCs w:val="18"/>
        <w:shd w:val="clear" w:color="auto" w:fill="E6E6E6"/>
      </w:rPr>
      <w:fldChar w:fldCharType="begin"/>
    </w:r>
    <w:r w:rsidR="009936C9" w:rsidRPr="00107038">
      <w:rPr>
        <w:color w:val="00B2A9" w:themeColor="accent1"/>
        <w:sz w:val="18"/>
        <w:szCs w:val="18"/>
      </w:rPr>
      <w:instrText xml:space="preserve"> PAGE   \* MERGEFORMAT </w:instrText>
    </w:r>
    <w:r w:rsidR="009936C9" w:rsidRPr="00107038">
      <w:rPr>
        <w:color w:val="00B2A9" w:themeColor="accent1"/>
        <w:sz w:val="18"/>
        <w:szCs w:val="18"/>
        <w:shd w:val="clear" w:color="auto" w:fill="E6E6E6"/>
      </w:rPr>
      <w:fldChar w:fldCharType="separate"/>
    </w:r>
    <w:r w:rsidR="009936C9">
      <w:rPr>
        <w:color w:val="00B2A9" w:themeColor="accent1"/>
        <w:sz w:val="18"/>
        <w:szCs w:val="18"/>
      </w:rPr>
      <w:t>ii</w:t>
    </w:r>
    <w:r w:rsidR="009936C9" w:rsidRPr="00107038">
      <w:rPr>
        <w:color w:val="00B2A9" w:themeColor="accent1"/>
        <w:sz w:val="18"/>
        <w:szCs w:val="18"/>
        <w:shd w:val="clear" w:color="auto" w:fill="E6E6E6"/>
      </w:rPr>
      <w:fldChar w:fldCharType="end"/>
    </w:r>
    <w:r w:rsidR="009936C9" w:rsidRPr="00107038">
      <w:rPr>
        <w:noProof/>
        <w:sz w:val="18"/>
        <w:szCs w:val="18"/>
      </w:rPr>
      <w:tab/>
    </w:r>
    <w:r w:rsidR="009936C9">
      <w:rPr>
        <w:sz w:val="18"/>
        <w:szCs w:val="18"/>
      </w:rPr>
      <w:t xml:space="preserve">Supporting the recovery of Southern Right Whales in </w:t>
    </w:r>
    <w:r w:rsidR="00E03485">
      <w:rPr>
        <w:sz w:val="18"/>
        <w:szCs w:val="18"/>
      </w:rPr>
      <w:t>eastern</w:t>
    </w:r>
    <w:r w:rsidR="009936C9">
      <w:rPr>
        <w:sz w:val="18"/>
        <w:szCs w:val="18"/>
      </w:rPr>
      <w:t xml:space="preserve"> Australia</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FD619" w14:textId="78D5CF85" w:rsidR="009936C9" w:rsidRDefault="00A92334">
    <w:pPr>
      <w:pStyle w:val="Footer"/>
    </w:pPr>
    <w:r>
      <w:rPr>
        <w:noProof/>
        <w:color w:val="2B579A"/>
      </w:rPr>
      <mc:AlternateContent>
        <mc:Choice Requires="wps">
          <w:drawing>
            <wp:anchor distT="0" distB="0" distL="114300" distR="114300" simplePos="0" relativeHeight="251669268" behindDoc="0" locked="0" layoutInCell="0" allowOverlap="1" wp14:anchorId="3D871FB9" wp14:editId="6583F2BC">
              <wp:simplePos x="0" y="9403953"/>
              <wp:positionH relativeFrom="page">
                <wp:align>center</wp:align>
              </wp:positionH>
              <wp:positionV relativeFrom="page">
                <wp:align>bottom</wp:align>
              </wp:positionV>
              <wp:extent cx="7772400" cy="463550"/>
              <wp:effectExtent l="0" t="0" r="0" b="12700"/>
              <wp:wrapNone/>
              <wp:docPr id="248" name="MSIPCM5c8e48c7a9076ca9d3fc4d96" descr="{&quot;HashCode&quot;:908439540,&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BEB03A" w14:textId="19EE7060"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D871FB9" id="_x0000_t202" coordsize="21600,21600" o:spt="202" path="m,l,21600r21600,l21600,xe">
              <v:stroke joinstyle="miter"/>
              <v:path gradientshapeok="t" o:connecttype="rect"/>
            </v:shapetype>
            <v:shape id="MSIPCM5c8e48c7a9076ca9d3fc4d96" o:spid="_x0000_s1056" type="#_x0000_t202" alt="{&quot;HashCode&quot;:908439540,&quot;Height&quot;:9999999.0,&quot;Width&quot;:9999999.0,&quot;Placement&quot;:&quot;Footer&quot;,&quot;Index&quot;:&quot;Primary&quot;,&quot;Section&quot;:4,&quot;Top&quot;:0.0,&quot;Left&quot;:0.0}" style="position:absolute;margin-left:0;margin-top:0;width:612pt;height:36.5pt;z-index:25166926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zodIGAIAAC4EAAAOAAAAZHJzL2Uyb0RvYy54bWysU01v2zAMvQ/YfxB0X+xkadMZcYqsRYYB&#10;QVsgHXpWZCk2IIsapcTOfv0o5avoeip2kSmS4sd7z9PbvjVsp9A3YEs+HOScKSuhauym5L+eF19u&#10;OPNB2EoYsKrke+X57ezzp2nnCjWCGkylkFER64vOlbwOwRVZ5mWtWuEH4JSloAZsRaArbrIKRUfV&#10;W5ON8vw66wArhyCV9+S9PwT5LNXXWsnwqLVXgZmS02whnZjOdTyz2VQUGxSubuRxDPGBKVrRWGp6&#10;LnUvgmBbbP4p1TYSwYMOAwltBlo3UqUdaJth/mabVS2cSrsQON6dYfL/r6x82K3cE7LQf4eeCIyA&#10;dM4Xnpxxn15jG780KaM4Qbg/w6b6wCQ5J5PJaJxTSFJsfP316irhml1eO/Thh4KWRaPkSLQktMRu&#10;6QN1pNRTSmxmYdEYk6gxlnUlp5p5enCO0Atj6eFl1miFft2zpir5KE0QXWuo9rQfwoF67+SioSGW&#10;wocngcQ1zU36DY90aAPUDI4WZzXgn/f8MZ8ooChnHWmn5P73VqDizPy0RM634XgcxZYuZOBr7/rk&#10;tdv2DkiWQ/pDnExmzA3mZGqE9oXkPY/dKCSspJ4llwFPl7tw0DL9IFLN5ymNhOVEWNqVk7F4BDSC&#10;+9y/CHRHBgJx9wAnfYniDRGH3AMV820A3SSWLngekSdRJvKOP1BU/et7yrr85rO/AA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s6HSBgCAAAuBAAADgAAAAAAAAAAAAAAAAAuAgAAZHJzL2Uyb0RvYy54bWxQSwECLQAUAAYACAAA&#10;ACEAvh8Kt9oAAAAFAQAADwAAAAAAAAAAAAAAAAByBAAAZHJzL2Rvd25yZXYueG1sUEsFBgAAAAAE&#10;AAQA8wAAAHkFAAAAAA==&#10;" o:allowincell="f" filled="f" stroked="f" strokeweight=".5pt">
              <v:textbox inset=",0,,0">
                <w:txbxContent>
                  <w:p w14:paraId="17BEB03A" w14:textId="19EE7060"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hd w:val="clear" w:color="auto" w:fill="E6E6E6"/>
      </w:rPr>
      <mc:AlternateContent>
        <mc:Choice Requires="wps">
          <w:drawing>
            <wp:anchor distT="0" distB="0" distL="114300" distR="114300" simplePos="0" relativeHeight="251658248" behindDoc="0" locked="0" layoutInCell="0" allowOverlap="1" wp14:anchorId="55D8AD22" wp14:editId="7ACBEDFE">
              <wp:simplePos x="0" y="9403953"/>
              <wp:positionH relativeFrom="page">
                <wp:align>center</wp:align>
              </wp:positionH>
              <wp:positionV relativeFrom="page">
                <wp:align>bottom</wp:align>
              </wp:positionV>
              <wp:extent cx="7772400" cy="463550"/>
              <wp:effectExtent l="0" t="0" r="0" b="12700"/>
              <wp:wrapNone/>
              <wp:docPr id="233" name="Text Box 233" descr="{&quot;HashCode&quot;:908439540,&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B9D5124" w14:textId="7B16F4D3"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5D8AD22" id="Text Box 233" o:spid="_x0000_s1057" type="#_x0000_t202" alt="{&quot;HashCode&quot;:908439540,&quot;Height&quot;:9999999.0,&quot;Width&quot;:9999999.0,&quot;Placement&quot;:&quot;Footer&quot;,&quot;Index&quot;:&quot;Primary&quot;,&quot;Section&quot;:4,&quot;Top&quot;:0.0,&quot;Left&quot;:0.0}" style="position:absolute;margin-left:0;margin-top:0;width:612pt;height:36.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OTwh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wX2UB1oP0QBuq9k8uGhlgJ&#10;H54FEtc0N+k3PNGhDVAzOFqc1YC//uaP+UQBRTnrSDsl9z93AhVn5rslcr6Mp9MotnQhA996Nyev&#10;3bX3QLIc0x/iZDJjbjAnUyO0ryTvRexGIWEl9Sy5DHi63IdBy/SDSLVYpDQSlhNhZddOxuIR0Aju&#10;S/8q0B0ZCMTdI5z0JYp3RAy5AxWLXQDdJJYixAOeR+RJlIm84w8UVf/2nrIuv/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Hc5PCEZAgAALgQAAA4AAAAAAAAAAAAAAAAALgIAAGRycy9lMm9Eb2MueG1sUEsBAi0AFAAGAAgA&#10;AAAhAL4fCrfaAAAABQEAAA8AAAAAAAAAAAAAAAAAcwQAAGRycy9kb3ducmV2LnhtbFBLBQYAAAAA&#10;BAAEAPMAAAB6BQAAAAA=&#10;" o:allowincell="f" filled="f" stroked="f" strokeweight=".5pt">
              <v:textbox inset=",0,,0">
                <w:txbxContent>
                  <w:p w14:paraId="0B9D5124" w14:textId="7B16F4D3" w:rsidR="00536545" w:rsidRPr="003E7CF8" w:rsidRDefault="003E7CF8" w:rsidP="003E7CF8">
                    <w:pPr>
                      <w:spacing w:after="0"/>
                      <w:jc w:val="center"/>
                      <w:rPr>
                        <w:rFonts w:ascii="Calibri" w:hAnsi="Calibri" w:cs="Calibri"/>
                        <w:color w:val="000000"/>
                        <w:sz w:val="24"/>
                      </w:rPr>
                    </w:pPr>
                    <w:r w:rsidRPr="003E7CF8">
                      <w:rPr>
                        <w:rFonts w:ascii="Calibri" w:hAnsi="Calibri" w:cs="Calibri"/>
                        <w:color w:val="000000"/>
                        <w:sz w:val="24"/>
                      </w:rPr>
                      <w:t>Unofficial</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6904A6" w14:textId="4A9E70B3" w:rsidR="009936C9" w:rsidRPr="00107038" w:rsidRDefault="00A92334" w:rsidP="00E3679A">
    <w:pPr>
      <w:rPr>
        <w:sz w:val="18"/>
        <w:szCs w:val="18"/>
      </w:rPr>
    </w:pPr>
    <w:r>
      <w:rPr>
        <w:noProof/>
        <w:color w:val="2B579A"/>
        <w:sz w:val="18"/>
        <w:szCs w:val="18"/>
      </w:rPr>
      <mc:AlternateContent>
        <mc:Choice Requires="wps">
          <w:drawing>
            <wp:anchor distT="0" distB="0" distL="114300" distR="114300" simplePos="0" relativeHeight="251671573" behindDoc="0" locked="0" layoutInCell="0" allowOverlap="1" wp14:anchorId="3B566842" wp14:editId="5C31585A">
              <wp:simplePos x="0" y="0"/>
              <wp:positionH relativeFrom="page">
                <wp:align>center</wp:align>
              </wp:positionH>
              <wp:positionV relativeFrom="page">
                <wp:align>bottom</wp:align>
              </wp:positionV>
              <wp:extent cx="7772400" cy="463550"/>
              <wp:effectExtent l="0" t="0" r="0" b="12700"/>
              <wp:wrapNone/>
              <wp:docPr id="249" name="MSIPCM4c8e4976a9855cee8d8ae732" descr="{&quot;HashCode&quot;:908439540,&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FB41AD4" w14:textId="1AC6A734"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B566842" id="_x0000_t202" coordsize="21600,21600" o:spt="202" path="m,l,21600r21600,l21600,xe">
              <v:stroke joinstyle="miter"/>
              <v:path gradientshapeok="t" o:connecttype="rect"/>
            </v:shapetype>
            <v:shape id="MSIPCM4c8e4976a9855cee8d8ae732" o:spid="_x0000_s1058" type="#_x0000_t202" alt="{&quot;HashCode&quot;:908439540,&quot;Height&quot;:9999999.0,&quot;Width&quot;:9999999.0,&quot;Placement&quot;:&quot;Footer&quot;,&quot;Index&quot;:&quot;FirstPage&quot;,&quot;Section&quot;:4,&quot;Top&quot;:0.0,&quot;Left&quot;:0.0}" style="position:absolute;margin-left:0;margin-top:0;width:612pt;height:36.5pt;z-index:25167157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fCb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0xOi2ygOtB+CAP13sllQ0Os&#10;hA/PAolrmpv0G57o0AaoGRwtzmrAX3/zx3yigKKcdaSdkvufO4GKM/PdEjlfxtNpFFu6kIFvvZuT&#10;1+7aeyBZjukPcTKZMTeYk6kR2leS9yJ2o5CwknqWXAY8Xe7DoGX6QaRaLFIaCcuJsLJrJ2PxCGgE&#10;96V/FeiODATi7hFO+hLFOyKG3IGKxS6AbhJLEeIBzyPyJMpE3vEHiqp/e09Zl998/hs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OAh8JsZAgAALgQAAA4AAAAAAAAAAAAAAAAALgIAAGRycy9lMm9Eb2MueG1sUEsBAi0AFAAGAAgA&#10;AAAhAL4fCrfaAAAABQEAAA8AAAAAAAAAAAAAAAAAcwQAAGRycy9kb3ducmV2LnhtbFBLBQYAAAAA&#10;BAAEAPMAAAB6BQAAAAA=&#10;" o:allowincell="f" filled="f" stroked="f" strokeweight=".5pt">
              <v:textbox inset=",0,,0">
                <w:txbxContent>
                  <w:p w14:paraId="5FB41AD4" w14:textId="1AC6A734"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z w:val="18"/>
        <w:szCs w:val="18"/>
        <w:shd w:val="clear" w:color="auto" w:fill="E6E6E6"/>
      </w:rPr>
      <mc:AlternateContent>
        <mc:Choice Requires="wps">
          <w:drawing>
            <wp:anchor distT="0" distB="0" distL="114300" distR="114300" simplePos="0" relativeHeight="251658243" behindDoc="0" locked="0" layoutInCell="0" allowOverlap="1" wp14:anchorId="283FAE20" wp14:editId="36D4737E">
              <wp:simplePos x="0" y="0"/>
              <wp:positionH relativeFrom="page">
                <wp:align>center</wp:align>
              </wp:positionH>
              <wp:positionV relativeFrom="page">
                <wp:align>bottom</wp:align>
              </wp:positionV>
              <wp:extent cx="7772400" cy="463550"/>
              <wp:effectExtent l="0" t="0" r="0" b="12700"/>
              <wp:wrapNone/>
              <wp:docPr id="236" name="Text Box 236" descr="{&quot;HashCode&quot;:908439540,&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E6CD68C" w14:textId="796712E0" w:rsidR="00536545" w:rsidRPr="003E7CF8" w:rsidRDefault="00536545" w:rsidP="003E7CF8">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283FAE20" id="Text Box 236" o:spid="_x0000_s1059" type="#_x0000_t202" alt="{&quot;HashCode&quot;:908439540,&quot;Height&quot;:9999999.0,&quot;Width&quot;:9999999.0,&quot;Placement&quot;:&quot;Footer&quot;,&quot;Index&quot;:&quot;FirstPage&quot;,&quot;Section&quot;:4,&quot;Top&quot;:0.0,&quot;Left&quot;:0.0}" style="position:absolute;margin-left:0;margin-top:0;width:612pt;height:36.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kvyGg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Prk6LbKB6kD7IQzUeyeXDQ2x&#10;Ej48CySuaW7Sb3iiQxugZnC0OKsBf/3NH/OJAopy1pF2Su5/7gQqzsx3S+R8G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t1kvyGgIAAC4EAAAOAAAAAAAAAAAAAAAAAC4CAABkcnMvZTJvRG9jLnhtbFBLAQItABQABgAI&#10;AAAAIQC+Hwq32gAAAAUBAAAPAAAAAAAAAAAAAAAAAHQEAABkcnMvZG93bnJldi54bWxQSwUGAAAA&#10;AAQABADzAAAAewUAAAAA&#10;" o:allowincell="f" filled="f" stroked="f" strokeweight=".5pt">
              <v:textbox inset=",0,,0">
                <w:txbxContent>
                  <w:p w14:paraId="7E6CD68C" w14:textId="796712E0" w:rsidR="00536545" w:rsidRPr="003E7CF8" w:rsidRDefault="00536545" w:rsidP="003E7CF8">
                    <w:pPr>
                      <w:spacing w:after="0"/>
                      <w:jc w:val="center"/>
                      <w:rPr>
                        <w:rFonts w:ascii="Calibri" w:hAnsi="Calibri" w:cs="Calibri"/>
                        <w:color w:val="000000"/>
                        <w:sz w:val="24"/>
                      </w:rPr>
                    </w:pPr>
                  </w:p>
                </w:txbxContent>
              </v:textbox>
              <w10:wrap anchorx="page" anchory="page"/>
            </v:shape>
          </w:pict>
        </mc:Fallback>
      </mc:AlternateContent>
    </w:r>
    <w:r w:rsidR="009936C9" w:rsidRPr="00107038">
      <w:rPr>
        <w:color w:val="00B2A9" w:themeColor="accent1"/>
        <w:sz w:val="18"/>
        <w:szCs w:val="18"/>
        <w:shd w:val="clear" w:color="auto" w:fill="E6E6E6"/>
      </w:rPr>
      <w:fldChar w:fldCharType="begin"/>
    </w:r>
    <w:r w:rsidR="009936C9" w:rsidRPr="00107038">
      <w:rPr>
        <w:color w:val="00B2A9" w:themeColor="accent1"/>
        <w:sz w:val="18"/>
        <w:szCs w:val="18"/>
      </w:rPr>
      <w:instrText xml:space="preserve"> PAGE   \* MERGEFORMAT </w:instrText>
    </w:r>
    <w:r w:rsidR="009936C9" w:rsidRPr="00107038">
      <w:rPr>
        <w:color w:val="00B2A9" w:themeColor="accent1"/>
        <w:sz w:val="18"/>
        <w:szCs w:val="18"/>
        <w:shd w:val="clear" w:color="auto" w:fill="E6E6E6"/>
      </w:rPr>
      <w:fldChar w:fldCharType="separate"/>
    </w:r>
    <w:r w:rsidR="009936C9">
      <w:rPr>
        <w:noProof/>
        <w:color w:val="00B2A9" w:themeColor="accent1"/>
        <w:sz w:val="18"/>
        <w:szCs w:val="18"/>
      </w:rPr>
      <w:t>ii</w:t>
    </w:r>
    <w:r w:rsidR="009936C9" w:rsidRPr="00107038">
      <w:rPr>
        <w:color w:val="00B2A9" w:themeColor="accent1"/>
        <w:sz w:val="18"/>
        <w:szCs w:val="18"/>
        <w:shd w:val="clear" w:color="auto" w:fill="E6E6E6"/>
      </w:rPr>
      <w:fldChar w:fldCharType="end"/>
    </w:r>
    <w:r w:rsidR="009936C9" w:rsidRPr="00107038">
      <w:rPr>
        <w:noProof/>
        <w:sz w:val="18"/>
        <w:szCs w:val="18"/>
      </w:rPr>
      <w:tab/>
    </w:r>
    <w:bookmarkStart w:id="8" w:name="_Hlk119661293"/>
    <w:r w:rsidR="009936C9">
      <w:rPr>
        <w:sz w:val="18"/>
        <w:szCs w:val="18"/>
      </w:rPr>
      <w:t xml:space="preserve">Supporting the recovery of Southern Right Whales in </w:t>
    </w:r>
    <w:r w:rsidR="00E03485">
      <w:rPr>
        <w:sz w:val="18"/>
        <w:szCs w:val="18"/>
      </w:rPr>
      <w:t>eastern</w:t>
    </w:r>
    <w:r w:rsidR="009936C9">
      <w:rPr>
        <w:sz w:val="18"/>
        <w:szCs w:val="18"/>
      </w:rPr>
      <w:t xml:space="preserve"> Australia</w:t>
    </w:r>
    <w:bookmarkEnd w:id="8"/>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2713D" w14:textId="4EF579FF" w:rsidR="009936C9" w:rsidRPr="00263A84" w:rsidRDefault="00A92334" w:rsidP="00263A84">
    <w:pPr>
      <w:jc w:val="right"/>
      <w:rPr>
        <w:color w:val="00B2A9" w:themeColor="accent1"/>
        <w:sz w:val="18"/>
        <w:szCs w:val="18"/>
      </w:rPr>
    </w:pPr>
    <w:r>
      <w:rPr>
        <w:noProof/>
        <w:color w:val="2B579A"/>
        <w:sz w:val="18"/>
        <w:szCs w:val="18"/>
      </w:rPr>
      <mc:AlternateContent>
        <mc:Choice Requires="wps">
          <w:drawing>
            <wp:anchor distT="0" distB="0" distL="114300" distR="114300" simplePos="0" relativeHeight="251673621" behindDoc="0" locked="0" layoutInCell="0" allowOverlap="1" wp14:anchorId="3A560CAB" wp14:editId="42A6F448">
              <wp:simplePos x="0" y="0"/>
              <wp:positionH relativeFrom="page">
                <wp:align>center</wp:align>
              </wp:positionH>
              <wp:positionV relativeFrom="page">
                <wp:align>bottom</wp:align>
              </wp:positionV>
              <wp:extent cx="7772400" cy="463550"/>
              <wp:effectExtent l="0" t="0" r="0" b="12700"/>
              <wp:wrapNone/>
              <wp:docPr id="251" name="MSIPCMa512477da6b39f0bd541a46d" descr="{&quot;HashCode&quot;:908439540,&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4EBA73" w14:textId="1ACFB878"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A560CAB" id="_x0000_t202" coordsize="21600,21600" o:spt="202" path="m,l,21600r21600,l21600,xe">
              <v:stroke joinstyle="miter"/>
              <v:path gradientshapeok="t" o:connecttype="rect"/>
            </v:shapetype>
            <v:shape id="MSIPCMa512477da6b39f0bd541a46d" o:spid="_x0000_s1060" type="#_x0000_t202" alt="{&quot;HashCode&quot;:908439540,&quot;Height&quot;:9999999.0,&quot;Width&quot;:9999999.0,&quot;Placement&quot;:&quot;Footer&quot;,&quot;Index&quot;:&quot;Primary&quot;,&quot;Section&quot;:5,&quot;Top&quot;:0.0,&quot;Left&quot;:0.0}" style="position:absolute;left:0;text-align:left;margin-left:0;margin-top:0;width:612pt;height:36.5pt;z-index:25167362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Fhk1GQIAAC4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0xPi2ygOtB+CAP13sllQ0Os&#10;hA/PAolrmpv0G57o0AaoGRwtzmrAX3/zx3yigKKcdaSdkvufO4GKM/PdEjlfxtNpFFu6kIFvvZuT&#10;1+7aeyBZjukPcTKZMTeYk6kR2leS9yJ2o5CwknqWXAY8Xe7DoGX6QaRaLFIaCcuJsLJrJ2PxCGgE&#10;96V/FeiODATi7hFO+hLFOyKG3IGKxS6AbhJLEeIBzyPyJMpE3vEHiqp/e09Zl998/hs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I8WGTUZAgAALgQAAA4AAAAAAAAAAAAAAAAALgIAAGRycy9lMm9Eb2MueG1sUEsBAi0AFAAGAAgA&#10;AAAhAL4fCrfaAAAABQEAAA8AAAAAAAAAAAAAAAAAcwQAAGRycy9kb3ducmV2LnhtbFBLBQYAAAAA&#10;BAAEAPMAAAB6BQAAAAA=&#10;" o:allowincell="f" filled="f" stroked="f" strokeweight=".5pt">
              <v:textbox inset=",0,,0">
                <w:txbxContent>
                  <w:p w14:paraId="264EBA73" w14:textId="1ACFB878"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z w:val="18"/>
        <w:szCs w:val="18"/>
        <w:shd w:val="clear" w:color="auto" w:fill="E6E6E6"/>
      </w:rPr>
      <mc:AlternateContent>
        <mc:Choice Requires="wps">
          <w:drawing>
            <wp:anchor distT="0" distB="0" distL="114300" distR="114300" simplePos="0" relativeHeight="251658249" behindDoc="0" locked="0" layoutInCell="0" allowOverlap="1" wp14:anchorId="612E289E" wp14:editId="34EF5695">
              <wp:simplePos x="0" y="0"/>
              <wp:positionH relativeFrom="page">
                <wp:align>center</wp:align>
              </wp:positionH>
              <wp:positionV relativeFrom="page">
                <wp:align>bottom</wp:align>
              </wp:positionV>
              <wp:extent cx="7772400" cy="463550"/>
              <wp:effectExtent l="0" t="0" r="0" b="12700"/>
              <wp:wrapNone/>
              <wp:docPr id="243" name="Text Box 243" descr="{&quot;HashCode&quot;:908439540,&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F9CE122" w14:textId="37A1C0AC" w:rsidR="00536545" w:rsidRPr="003E7CF8" w:rsidRDefault="00536545" w:rsidP="003E7CF8">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612E289E" id="Text Box 243" o:spid="_x0000_s1061" type="#_x0000_t202" alt="{&quot;HashCode&quot;:908439540,&quot;Height&quot;:9999999.0,&quot;Width&quot;:9999999.0,&quot;Placement&quot;:&quot;Footer&quot;,&quot;Index&quot;:&quot;Primary&quot;,&quot;Section&quot;:5,&quot;Top&quot;:0.0,&quot;Left&quot;:0.0}" style="position:absolute;left:0;text-align:left;margin-left:0;margin-top:0;width:612pt;height:36.5pt;z-index:25165824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4aJcGgIAAC4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cyG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C4aJcGgIAAC4EAAAOAAAAAAAAAAAAAAAAAC4CAABkcnMvZTJvRG9jLnhtbFBLAQItABQABgAI&#10;AAAAIQC+Hwq32gAAAAUBAAAPAAAAAAAAAAAAAAAAAHQEAABkcnMvZG93bnJldi54bWxQSwUGAAAA&#10;AAQABADzAAAAewUAAAAA&#10;" o:allowincell="f" filled="f" stroked="f" strokeweight=".5pt">
              <v:textbox inset=",0,,0">
                <w:txbxContent>
                  <w:p w14:paraId="1F9CE122" w14:textId="37A1C0AC" w:rsidR="00536545" w:rsidRPr="003E7CF8" w:rsidRDefault="00536545" w:rsidP="003E7CF8">
                    <w:pPr>
                      <w:spacing w:after="0"/>
                      <w:jc w:val="center"/>
                      <w:rPr>
                        <w:rFonts w:ascii="Calibri" w:hAnsi="Calibri" w:cs="Calibri"/>
                        <w:color w:val="000000"/>
                        <w:sz w:val="24"/>
                      </w:rPr>
                    </w:pPr>
                  </w:p>
                </w:txbxContent>
              </v:textbox>
              <w10:wrap anchorx="page" anchory="page"/>
            </v:shape>
          </w:pict>
        </mc:Fallback>
      </mc:AlternateContent>
    </w:r>
    <w:r w:rsidR="009936C9">
      <w:rPr>
        <w:sz w:val="18"/>
        <w:szCs w:val="18"/>
      </w:rPr>
      <w:t xml:space="preserve">Supporting the recovery of Southern Right Whales in </w:t>
    </w:r>
    <w:r w:rsidR="00E03485">
      <w:rPr>
        <w:sz w:val="18"/>
        <w:szCs w:val="18"/>
      </w:rPr>
      <w:t>eastern</w:t>
    </w:r>
    <w:r w:rsidR="009936C9">
      <w:rPr>
        <w:sz w:val="18"/>
        <w:szCs w:val="18"/>
      </w:rPr>
      <w:t xml:space="preserve"> Australia</w:t>
    </w:r>
    <w:r w:rsidR="009936C9" w:rsidRPr="00107038">
      <w:rPr>
        <w:rStyle w:val="PageNumber"/>
        <w:sz w:val="18"/>
        <w:szCs w:val="18"/>
      </w:rPr>
      <w:tab/>
    </w:r>
    <w:r w:rsidR="009936C9" w:rsidRPr="00107038">
      <w:rPr>
        <w:rStyle w:val="PageNumber"/>
        <w:color w:val="00B2A9" w:themeColor="accent1"/>
        <w:sz w:val="18"/>
        <w:szCs w:val="18"/>
      </w:rPr>
      <w:fldChar w:fldCharType="begin"/>
    </w:r>
    <w:r w:rsidR="009936C9" w:rsidRPr="00107038">
      <w:rPr>
        <w:rStyle w:val="PageNumber"/>
        <w:color w:val="00B2A9" w:themeColor="accent1"/>
        <w:sz w:val="18"/>
        <w:szCs w:val="18"/>
      </w:rPr>
      <w:instrText xml:space="preserve"> PAGE </w:instrText>
    </w:r>
    <w:r w:rsidR="009936C9" w:rsidRPr="00107038">
      <w:rPr>
        <w:rStyle w:val="PageNumber"/>
        <w:color w:val="00B2A9" w:themeColor="accent1"/>
        <w:sz w:val="18"/>
        <w:szCs w:val="18"/>
      </w:rPr>
      <w:fldChar w:fldCharType="separate"/>
    </w:r>
    <w:r w:rsidR="009936C9">
      <w:rPr>
        <w:rStyle w:val="PageNumber"/>
        <w:color w:val="00B2A9" w:themeColor="accent1"/>
        <w:sz w:val="18"/>
        <w:szCs w:val="18"/>
      </w:rPr>
      <w:t>iii</w:t>
    </w:r>
    <w:r w:rsidR="009936C9" w:rsidRPr="00107038">
      <w:rPr>
        <w:rStyle w:val="PageNumber"/>
        <w:color w:val="00B2A9" w:themeColor="accent1"/>
        <w:sz w:val="18"/>
        <w:szCs w:val="18"/>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75CFFE" w14:textId="15C7EF3F" w:rsidR="009936C9" w:rsidRPr="0005542B" w:rsidRDefault="00A92334" w:rsidP="0005542B">
    <w:pPr>
      <w:rPr>
        <w:sz w:val="18"/>
        <w:szCs w:val="18"/>
      </w:rPr>
    </w:pPr>
    <w:r>
      <w:rPr>
        <w:noProof/>
        <w:color w:val="2B579A"/>
        <w:sz w:val="18"/>
        <w:szCs w:val="18"/>
      </w:rPr>
      <mc:AlternateContent>
        <mc:Choice Requires="wps">
          <w:drawing>
            <wp:anchor distT="0" distB="0" distL="114300" distR="114300" simplePos="0" relativeHeight="251674645" behindDoc="0" locked="0" layoutInCell="0" allowOverlap="1" wp14:anchorId="3231FEB5" wp14:editId="544F99A8">
              <wp:simplePos x="0" y="0"/>
              <wp:positionH relativeFrom="page">
                <wp:align>center</wp:align>
              </wp:positionH>
              <wp:positionV relativeFrom="page">
                <wp:align>bottom</wp:align>
              </wp:positionV>
              <wp:extent cx="7772400" cy="463550"/>
              <wp:effectExtent l="0" t="0" r="0" b="12700"/>
              <wp:wrapNone/>
              <wp:docPr id="252" name="MSIPCMeff7424f966ee645a777fa1e" descr="{&quot;HashCode&quot;:908439540,&quot;Height&quot;:9999999.0,&quot;Width&quot;:9999999.0,&quot;Placement&quot;:&quot;Footer&quot;,&quot;Index&quot;:&quot;FirstPage&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B456C49" w14:textId="401B69C9"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231FEB5" id="_x0000_t202" coordsize="21600,21600" o:spt="202" path="m,l,21600r21600,l21600,xe">
              <v:stroke joinstyle="miter"/>
              <v:path gradientshapeok="t" o:connecttype="rect"/>
            </v:shapetype>
            <v:shape id="MSIPCMeff7424f966ee645a777fa1e" o:spid="_x0000_s1062" type="#_x0000_t202" alt="{&quot;HashCode&quot;:908439540,&quot;Height&quot;:9999999.0,&quot;Width&quot;:9999999.0,&quot;Placement&quot;:&quot;Footer&quot;,&quot;Index&quot;:&quot;FirstPage&quot;,&quot;Section&quot;:5,&quot;Top&quot;:0.0,&quot;Left&quot;:0.0}" style="position:absolute;margin-left:0;margin-top:0;width:612pt;height:36.5pt;z-index:2516746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W7mGgIAAC4EAAAOAAAAZHJzL2Uyb0RvYy54bWysU99v2jAQfp+0/8Hy+0hgFLqIULFWTJNQ&#10;W4lOfTaOTSw5Ps82JOyv39khUHV7mvbinO/O9+P7vizuukaTo3BegSnpeJRTIgyHSpl9SX+8rD/d&#10;UuIDMxXTYERJT8LTu+XHD4vWFmICNehKOIJFjC9aW9I6BFtkmee1aJgfgRUGgxJcwwJe3T6rHGux&#10;eqOzSZ7PshZcZR1w4T16H/ogXab6UgoenqT0IhBdUpwtpNOlcxfPbLlgxd4xWyt+HoP9wxQNUwab&#10;Xko9sMDIwak/SjWKO/Agw4hDk4GUiou0A24zzt9ts62ZFWkXBMfbC0z+/5Xlj8etfXYkdF+hQwIj&#10;IK31hUdn3KeTrolfnJRgHCE8XWATXSAcnfP5fDLNMcQxNp19vrlJuGbX19b58E1AQ6JRUoe0JLTY&#10;ceMDdsTUISU2M7BWWidqtCFtSbFmnh5cIvhCG3x4nTVaodt1RFUlncyGRXZQnXA/Bz313vK1wiE2&#10;zIdn5pBrnBv1G57wkBqwGZwtSmpwv/7mj/lIAUYpaVE7JfU/D8wJSvR3g+R8GU+nUWzpgoZ7690N&#10;XnNo7gFlOcY/xPJkxtygB1M6aF5R3qvYDUPMcOxZUh7ccLkPvZbxB+FitUppKCzLwsZsLY/FI6AR&#10;3JfulTl7ZiAgd48w6IsV74joc3sqVocAUiWWIsQ9nmfkUZSJvPMPFFX/9p6yrr/58jc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V+W7mGgIAAC4EAAAOAAAAAAAAAAAAAAAAAC4CAABkcnMvZTJvRG9jLnhtbFBLAQItABQABgAI&#10;AAAAIQC+Hwq32gAAAAUBAAAPAAAAAAAAAAAAAAAAAHQEAABkcnMvZG93bnJldi54bWxQSwUGAAAA&#10;AAQABADzAAAAewUAAAAA&#10;" o:allowincell="f" filled="f" stroked="f" strokeweight=".5pt">
              <v:textbox inset=",0,,0">
                <w:txbxContent>
                  <w:p w14:paraId="5B456C49" w14:textId="401B69C9"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6C52FC">
      <w:rPr>
        <w:noProof/>
        <w:color w:val="2B579A"/>
        <w:sz w:val="18"/>
        <w:szCs w:val="18"/>
        <w:shd w:val="clear" w:color="auto" w:fill="E6E6E6"/>
      </w:rPr>
      <mc:AlternateContent>
        <mc:Choice Requires="wps">
          <w:drawing>
            <wp:anchor distT="0" distB="0" distL="114300" distR="114300" simplePos="0" relativeHeight="251658244" behindDoc="0" locked="0" layoutInCell="0" allowOverlap="1" wp14:anchorId="6BAD0BB9" wp14:editId="7D4C5169">
              <wp:simplePos x="0" y="0"/>
              <wp:positionH relativeFrom="page">
                <wp:posOffset>-105833</wp:posOffset>
              </wp:positionH>
              <wp:positionV relativeFrom="page">
                <wp:posOffset>10498667</wp:posOffset>
              </wp:positionV>
              <wp:extent cx="7772400" cy="184150"/>
              <wp:effectExtent l="0" t="0" r="0" b="6350"/>
              <wp:wrapNone/>
              <wp:docPr id="13" name="Text Box 13" descr="{&quot;HashCode&quot;:908439540,&quot;Height&quot;:9999999.0,&quot;Width&quot;:9999999.0,&quot;Placement&quot;:&quot;Footer&quot;,&quot;Index&quot;:&quot;Primary&quot;,&quot;Section&quot;:7,&quot;Top&quot;:0.0,&quot;Left&quot;:0.0}"/>
              <wp:cNvGraphicFramePr/>
              <a:graphic xmlns:a="http://schemas.openxmlformats.org/drawingml/2006/main">
                <a:graphicData uri="http://schemas.microsoft.com/office/word/2010/wordprocessingShape">
                  <wps:wsp>
                    <wps:cNvSpPr txBox="1"/>
                    <wps:spPr>
                      <a:xfrm>
                        <a:off x="0" y="0"/>
                        <a:ext cx="7772400" cy="1841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E88664" w14:textId="03B721BE" w:rsidR="009936C9" w:rsidRPr="00A22080" w:rsidRDefault="009936C9" w:rsidP="00A22080">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 w14:anchorId="6BAD0BB9" id="Text Box 13" o:spid="_x0000_s1063" type="#_x0000_t202" alt="{&quot;HashCode&quot;:908439540,&quot;Height&quot;:9999999.0,&quot;Width&quot;:9999999.0,&quot;Placement&quot;:&quot;Footer&quot;,&quot;Index&quot;:&quot;Primary&quot;,&quot;Section&quot;:7,&quot;Top&quot;:0.0,&quot;Left&quot;:0.0}" style="position:absolute;margin-left:-8.35pt;margin-top:826.65pt;width:612pt;height:14.5pt;z-index:251658244;visibility:visible;mso-wrap-style:square;mso-height-percent:0;mso-wrap-distance-left:9pt;mso-wrap-distance-top:0;mso-wrap-distance-right:9pt;mso-wrap-distance-bottom:0;mso-position-horizontal:absolute;mso-position-horizontal-relative:page;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U22GQIAAC4EAAAOAAAAZHJzL2Uyb0RvYy54bWysU01v2zAMvQ/YfxB0XxxnWdMFcYqsRYYB&#10;RVsgHXpWZCk2IIsapcTOfv0oOU66bqdhF5kiaX6897S46RrDDgp9Dbbg+WjMmbISytruCv79ef3h&#10;mjMfhC2FAasKflSe3yzfv1u0bq4mUIEpFTIqYv28dQWvQnDzLPOyUo3wI3DKUlADNiLQFXdZiaKl&#10;6o3JJuPxVdYClg5BKu/Je9cH+TLV11rJ8Ki1V4GZgtNsIZ2Yzm08s+VCzHcoXFXL0xjiH6ZoRG2p&#10;6bnUnQiC7bH+o1RTSwQPOowkNBloXUuVdqBt8vGbbTaVcCrtQuB4d4bJ/7+y8uGwcU/IQvcFOiIw&#10;AtI6P/fkjPt0Gpv4pUkZxQnC4xk21QUmyTmbzSbTMYUkxfLraf4p4Zpd/nbow1cFDYtGwZFoSWiJ&#10;w70P1JFSh5TYzMK6NiZRYyxrC371kUr+FqE/jKUfL7NGK3TbjtVlwSezYZEtlEfaD6Gn3ju5rmmI&#10;e+HDk0DimuYm/YZHOrQBagYni7MK8Off/DGfKKAoZy1pp+D+x16g4sx8s0TO53w6jWJLFzLwtXc7&#10;eO2+uQWSZU4vxMlkxtxgBlMjNC8k71XsRiFhJfUsuAw4XG5Dr2V6IFKtVimNhOVEuLcbJ2PxCFsE&#10;97l7EehODATi7gEGfYn5GyL63B7w1T6ArhNLEeIezxPyJMpE3ukBRdW/vqesyzNf/gIAAP//AwBQ&#10;SwMEFAAGAAgAAAAhACzXR7LhAAAADgEAAA8AAABkcnMvZG93bnJldi54bWxMj01PwzAMhu9I/IfI&#10;SNy2ZK3optJ04kNIcEIULtyyJv2AxqmabM3+/dwT3Gy/r18/LvbRDuxkJt87lLBZC2AGa6d7bCV8&#10;fb6sdsB8UKjV4NBIOBsP+/L6qlC5djN+mFMVWkYh6HMloQthzDn3dWes8ms3GiStcZNVgdqp5XpS&#10;M4XbgSdCZNyqHulCp0bz1Jn6tzpawnDjW/KTzeI5jd/Va2zeH/vQSHl7Ex/ugQUTw58ZFnzagZKY&#10;Du6I2rNBwmqTbclKQnaXpsAWSyK2VB2W2S5JgZcF//9GeQEAAP//AwBQSwECLQAUAAYACAAAACEA&#10;toM4kv4AAADhAQAAEwAAAAAAAAAAAAAAAAAAAAAAW0NvbnRlbnRfVHlwZXNdLnhtbFBLAQItABQA&#10;BgAIAAAAIQA4/SH/1gAAAJQBAAALAAAAAAAAAAAAAAAAAC8BAABfcmVscy8ucmVsc1BLAQItABQA&#10;BgAIAAAAIQDUaU22GQIAAC4EAAAOAAAAAAAAAAAAAAAAAC4CAABkcnMvZTJvRG9jLnhtbFBLAQIt&#10;ABQABgAIAAAAIQAs10ey4QAAAA4BAAAPAAAAAAAAAAAAAAAAAHMEAABkcnMvZG93bnJldi54bWxQ&#10;SwUGAAAAAAQABADzAAAAgQUAAAAA&#10;" o:allowincell="f" filled="f" stroked="f" strokeweight=".5pt">
              <v:textbox inset=",0,,0">
                <w:txbxContent>
                  <w:p w14:paraId="1CE88664" w14:textId="03B721BE" w:rsidR="009936C9" w:rsidRPr="00A22080" w:rsidRDefault="009936C9" w:rsidP="00A22080">
                    <w:pPr>
                      <w:spacing w:after="0"/>
                      <w:jc w:val="center"/>
                      <w:rPr>
                        <w:rFonts w:ascii="Calibri" w:hAnsi="Calibri" w:cs="Calibri"/>
                        <w:color w:val="000000"/>
                        <w:sz w:val="24"/>
                      </w:rPr>
                    </w:pPr>
                  </w:p>
                </w:txbxContent>
              </v:textbox>
              <w10:wrap anchorx="page" anchory="page"/>
            </v:shape>
          </w:pict>
        </mc:Fallback>
      </mc:AlternateContent>
    </w:r>
    <w:r w:rsidR="00536545">
      <w:rPr>
        <w:noProof/>
        <w:color w:val="00B2A9" w:themeColor="accent1"/>
        <w:sz w:val="18"/>
        <w:szCs w:val="18"/>
        <w:shd w:val="clear" w:color="auto" w:fill="E6E6E6"/>
      </w:rPr>
      <mc:AlternateContent>
        <mc:Choice Requires="wps">
          <w:drawing>
            <wp:anchor distT="0" distB="0" distL="114300" distR="114300" simplePos="0" relativeHeight="251658252" behindDoc="0" locked="0" layoutInCell="0" allowOverlap="1" wp14:anchorId="61FD5B5F" wp14:editId="5D182E5A">
              <wp:simplePos x="0" y="0"/>
              <wp:positionH relativeFrom="page">
                <wp:posOffset>-105833</wp:posOffset>
              </wp:positionH>
              <wp:positionV relativeFrom="page">
                <wp:posOffset>10219267</wp:posOffset>
              </wp:positionV>
              <wp:extent cx="7772400" cy="59266"/>
              <wp:effectExtent l="0" t="0" r="0" b="0"/>
              <wp:wrapNone/>
              <wp:docPr id="246" name="Text Box 246" descr="{&quot;HashCode&quot;:908439540,&quot;Height&quot;:9999999.0,&quot;Width&quot;:9999999.0,&quot;Placement&quot;:&quot;Footer&quot;,&quot;Index&quot;:&quot;FirstPage&quot;,&quot;Section&quot;:5,&quot;Top&quot;:0.0,&quot;Left&quot;:0.0}"/>
              <wp:cNvGraphicFramePr/>
              <a:graphic xmlns:a="http://schemas.openxmlformats.org/drawingml/2006/main">
                <a:graphicData uri="http://schemas.microsoft.com/office/word/2010/wordprocessingShape">
                  <wps:wsp>
                    <wps:cNvSpPr txBox="1"/>
                    <wps:spPr>
                      <a:xfrm>
                        <a:off x="0" y="0"/>
                        <a:ext cx="7772400" cy="59266"/>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072E1E" w14:textId="77777777" w:rsidR="005A087A" w:rsidRDefault="005A087A"/>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 w14:anchorId="61FD5B5F" id="Text Box 246" o:spid="_x0000_s1064" type="#_x0000_t202" alt="{&quot;HashCode&quot;:908439540,&quot;Height&quot;:9999999.0,&quot;Width&quot;:9999999.0,&quot;Placement&quot;:&quot;Footer&quot;,&quot;Index&quot;:&quot;FirstPage&quot;,&quot;Section&quot;:5,&quot;Top&quot;:0.0,&quot;Left&quot;:0.0}" style="position:absolute;margin-left:-8.35pt;margin-top:804.65pt;width:612pt;height:4.65pt;z-index:251658252;visibility:visible;mso-wrap-style:square;mso-height-percent:0;mso-wrap-distance-left:9pt;mso-wrap-distance-top:0;mso-wrap-distance-right:9pt;mso-wrap-distance-bottom:0;mso-position-horizontal:absolute;mso-position-horizontal-relative:page;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RincGQIAAC0EAAAOAAAAZHJzL2Uyb0RvYy54bWysU99v2jAQfp+0/8Hy+0hglLYRoWKtmCah&#10;thKt+mwcm0SyfZ5tSNhfv7NDoOr2NO3FOd9d7sf3fZ7fdVqRg3C+AVPS8SinRBgOVWN2JX19WX25&#10;ocQHZiqmwIiSHoWnd4vPn+atLcQEalCVcASLGF+0tqR1CLbIMs9roZkfgRUGgxKcZgGvbpdVjrVY&#10;XatskuezrAVXWQdceI/ehz5IF6m+lIKHJym9CESVFGcL6XTp3MYzW8xZsXPM1g0/jcH+YQrNGoNN&#10;z6UeWGBk75o/SumGO/Agw4iDzkDKhou0A24zzj9ss6mZFWkXBMfbM0z+/5Xlj4eNfXYkdN+gQwIj&#10;IK31hUdn3KeTTscvTkowjhAez7CJLhCOzuvr68k0xxDH2NXtZDaLVbLLz9b58F2AJtEoqUNWEljs&#10;sPahTx1SYi8Dq0apxIwypC3p7OtVnn44R7C4MtjjMmq0QrftSFOVdHIz7LGF6ojrOeiZ95avGhxi&#10;zXx4Zg6pxrFRvuEJD6kAm8HJoqQG9+tv/piPDGCUkhalU1L/c8+coET9MMjN7Xg6jVpLFzTce+92&#10;8Jq9vgdU5RgfiOXJjLlBDaZ0oN9Q3cvYDUPMcOxZUh7ccLkPvZTxfXCxXKY01JVlYW02lsfiEdAI&#10;7kv3xpw9MRCQukcY5MWKD0T0uT0Vy30A2SSWIsQ9nifkUZOJ59P7iaJ/f09Zl1e++A0AAP//AwBQ&#10;SwMEFAAGAAgAAAAhANcN0GDhAAAADgEAAA8AAABkcnMvZG93bnJldi54bWxMj01PwzAMhu9I/IfI&#10;SNy2pJ2UbaXpxIeQ4IQoXHbLGvcDmqRqsrX8e9wT3Gy/r18/zg+z7dkFx9B5pyBZC2DoKm861yj4&#10;/Hhe7YCFqJ3RvXeo4AcDHIrrq1xnxk/uHS9lbBiFuJBpBW2MQ8Z5qFq0Oqz9gI602o9WR2rHhptR&#10;TxRue54KIbnVnaMLrR7wscXquzxbwvDDa/olJ/G0mY/ly1y/PXSxVur2Zr6/AxZxjn9mWPBpBwpi&#10;OvmzM4H1ClaJ3JKVBCn2G2CLJRVbqk7LLNlJ4EXO/79R/AIAAP//AwBQSwECLQAUAAYACAAAACEA&#10;toM4kv4AAADhAQAAEwAAAAAAAAAAAAAAAAAAAAAAW0NvbnRlbnRfVHlwZXNdLnhtbFBLAQItABQA&#10;BgAIAAAAIQA4/SH/1gAAAJQBAAALAAAAAAAAAAAAAAAAAC8BAABfcmVscy8ucmVsc1BLAQItABQA&#10;BgAIAAAAIQCRRincGQIAAC0EAAAOAAAAAAAAAAAAAAAAAC4CAABkcnMvZTJvRG9jLnhtbFBLAQIt&#10;ABQABgAIAAAAIQDXDdBg4QAAAA4BAAAPAAAAAAAAAAAAAAAAAHMEAABkcnMvZG93bnJldi54bWxQ&#10;SwUGAAAAAAQABADzAAAAgQUAAAAA&#10;" o:allowincell="f" filled="f" stroked="f" strokeweight=".5pt">
              <v:textbox inset=",0,,0">
                <w:txbxContent>
                  <w:p w14:paraId="44072E1E" w14:textId="77777777" w:rsidR="005A087A" w:rsidRDefault="005A087A"/>
                </w:txbxContent>
              </v:textbox>
              <w10:wrap anchorx="page" anchory="page"/>
            </v:shape>
          </w:pict>
        </mc:Fallback>
      </mc:AlternateContent>
    </w:r>
    <w:r w:rsidR="009936C9" w:rsidRPr="00107038">
      <w:rPr>
        <w:rStyle w:val="PageNumber"/>
        <w:color w:val="00B2A9" w:themeColor="accent1"/>
        <w:sz w:val="18"/>
        <w:szCs w:val="18"/>
      </w:rPr>
      <w:fldChar w:fldCharType="begin"/>
    </w:r>
    <w:r w:rsidR="009936C9" w:rsidRPr="00107038">
      <w:rPr>
        <w:rStyle w:val="PageNumber"/>
        <w:color w:val="00B2A9" w:themeColor="accent1"/>
        <w:sz w:val="18"/>
        <w:szCs w:val="18"/>
      </w:rPr>
      <w:instrText xml:space="preserve"> PAGE </w:instrText>
    </w:r>
    <w:r w:rsidR="009936C9" w:rsidRPr="00107038">
      <w:rPr>
        <w:rStyle w:val="PageNumber"/>
        <w:color w:val="00B2A9" w:themeColor="accent1"/>
        <w:sz w:val="18"/>
        <w:szCs w:val="18"/>
      </w:rPr>
      <w:fldChar w:fldCharType="separate"/>
    </w:r>
    <w:r w:rsidR="009936C9">
      <w:rPr>
        <w:rStyle w:val="PageNumber"/>
        <w:color w:val="00B2A9" w:themeColor="accent1"/>
        <w:sz w:val="18"/>
        <w:szCs w:val="18"/>
      </w:rPr>
      <w:t>32</w:t>
    </w:r>
    <w:r w:rsidR="009936C9" w:rsidRPr="00107038">
      <w:rPr>
        <w:rStyle w:val="PageNumber"/>
        <w:color w:val="00B2A9" w:themeColor="accent1"/>
        <w:sz w:val="18"/>
        <w:szCs w:val="18"/>
      </w:rPr>
      <w:fldChar w:fldCharType="end"/>
    </w:r>
    <w:r w:rsidR="009936C9">
      <w:rPr>
        <w:rStyle w:val="PageNumber"/>
        <w:color w:val="00B2A9" w:themeColor="accent1"/>
        <w:sz w:val="18"/>
        <w:szCs w:val="18"/>
      </w:rPr>
      <w:tab/>
    </w:r>
    <w:r w:rsidR="009936C9">
      <w:rPr>
        <w:sz w:val="18"/>
        <w:szCs w:val="18"/>
      </w:rPr>
      <w:t>Supporting the recovery of Southern Right Whales in SE Australia</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91507D" w14:textId="3A426C97" w:rsidR="00803A39" w:rsidRPr="00255E98" w:rsidRDefault="00A92334" w:rsidP="006D56A0">
    <w:pPr>
      <w:jc w:val="right"/>
      <w:rPr>
        <w:sz w:val="18"/>
        <w:szCs w:val="18"/>
      </w:rPr>
    </w:pPr>
    <w:r>
      <w:rPr>
        <w:noProof/>
        <w:color w:val="2B579A"/>
        <w:sz w:val="18"/>
        <w:szCs w:val="18"/>
      </w:rPr>
      <mc:AlternateContent>
        <mc:Choice Requires="wps">
          <w:drawing>
            <wp:anchor distT="0" distB="0" distL="114300" distR="114300" simplePos="0" relativeHeight="251675669" behindDoc="0" locked="0" layoutInCell="0" allowOverlap="1" wp14:anchorId="214CACBB" wp14:editId="32A4F65E">
              <wp:simplePos x="0" y="0"/>
              <wp:positionH relativeFrom="page">
                <wp:align>center</wp:align>
              </wp:positionH>
              <wp:positionV relativeFrom="page">
                <wp:align>bottom</wp:align>
              </wp:positionV>
              <wp:extent cx="7772400" cy="463550"/>
              <wp:effectExtent l="0" t="0" r="0" b="12700"/>
              <wp:wrapNone/>
              <wp:docPr id="253" name="MSIPCM7e574461b9321960b4c787d5" descr="{&quot;HashCode&quot;:908439540,&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178321C" w14:textId="3087F208"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14CACBB" id="_x0000_t202" coordsize="21600,21600" o:spt="202" path="m,l,21600r21600,l21600,xe">
              <v:stroke joinstyle="miter"/>
              <v:path gradientshapeok="t" o:connecttype="rect"/>
            </v:shapetype>
            <v:shape id="MSIPCM7e574461b9321960b4c787d5" o:spid="_x0000_s1065" type="#_x0000_t202" alt="{&quot;HashCode&quot;:908439540,&quot;Height&quot;:9999999.0,&quot;Width&quot;:9999999.0,&quot;Placement&quot;:&quot;Footer&quot;,&quot;Index&quot;:&quot;Primary&quot;,&quot;Section&quot;:6,&quot;Top&quot;:0.0,&quot;Left&quot;:0.0}" style="position:absolute;left:0;text-align:left;margin-left:0;margin-top:0;width:612pt;height:36.5pt;z-index:25167566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QHaGgIAAC4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fHJ7WmQD1YH2Qxio904uGxpi&#10;JXx4Fkhc09yk3/BEhzZAzeBocVYD/vqbP+YTBRTlrCPtlNz/3AlUnJnvlsi5H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diQHaGgIAAC4EAAAOAAAAAAAAAAAAAAAAAC4CAABkcnMvZTJvRG9jLnhtbFBLAQItABQABgAI&#10;AAAAIQC+Hwq32gAAAAUBAAAPAAAAAAAAAAAAAAAAAHQEAABkcnMvZG93bnJldi54bWxQSwUGAAAA&#10;AAQABADzAAAAewUAAAAA&#10;" o:allowincell="f" filled="f" stroked="f" strokeweight=".5pt">
              <v:textbox inset=",0,,0">
                <w:txbxContent>
                  <w:p w14:paraId="2178321C" w14:textId="3087F208"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536545">
      <w:rPr>
        <w:noProof/>
        <w:color w:val="2B579A"/>
        <w:sz w:val="18"/>
        <w:szCs w:val="18"/>
        <w:shd w:val="clear" w:color="auto" w:fill="E6E6E6"/>
      </w:rPr>
      <mc:AlternateContent>
        <mc:Choice Requires="wps">
          <w:drawing>
            <wp:anchor distT="0" distB="0" distL="114300" distR="114300" simplePos="0" relativeHeight="251658251" behindDoc="0" locked="0" layoutInCell="0" allowOverlap="1" wp14:anchorId="5710444D" wp14:editId="3E188BC0">
              <wp:simplePos x="0" y="0"/>
              <wp:positionH relativeFrom="page">
                <wp:align>center</wp:align>
              </wp:positionH>
              <wp:positionV relativeFrom="page">
                <wp:align>bottom</wp:align>
              </wp:positionV>
              <wp:extent cx="7772400" cy="463550"/>
              <wp:effectExtent l="0" t="0" r="0" b="12700"/>
              <wp:wrapNone/>
              <wp:docPr id="247" name="Text Box 247" descr="{&quot;HashCode&quot;:908439540,&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BB3583C" w14:textId="09A76419" w:rsidR="00536545" w:rsidRPr="00A22080" w:rsidRDefault="00536545" w:rsidP="00A22080">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710444D" id="Text Box 247" o:spid="_x0000_s1066" type="#_x0000_t202" alt="{&quot;HashCode&quot;:908439540,&quot;Height&quot;:9999999.0,&quot;Width&quot;:9999999.0,&quot;Placement&quot;:&quot;Footer&quot;,&quot;Index&quot;:&quot;Primary&quot;,&quot;Section&quot;:6,&quot;Top&quot;:0.0,&quot;Left&quot;:0.0}" style="position:absolute;left:0;text-align:left;margin-left:0;margin-top:0;width:612pt;height:36.5pt;z-index:25165825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ufbGAIAAC4EAAAOAAAAZHJzL2Uyb0RvYy54bWysU01v2zAMvQ/YfxB0X+ykabMZcYqsRYYB&#10;QVsgHXpWZCk2IIsapcTOfv0o5avodip6kSmS4sd7z9PbvjVsp9A3YEs+HOScKSuhauym5L+eF1++&#10;cuaDsJUwYFXJ98rz29nnT9POFWoENZhKIaMi1hedK3kdgiuyzMtatcIPwClLQQ3YikBX3GQVio6q&#10;tyYb5flN1gFWDkEq78l7fwjyWaqvtZLhUWuvAjMlp9lCOjGd63hms6koNihc3cjjGOIdU7SisdT0&#10;XOpeBMG22PxTqm0kggcdBhLaDLRupEo70DbD/M02q1o4lXYhcLw7w+Q/rqx82K3cE7LQf4eeCIyA&#10;dM4Xnpxxn15jG780KaM4Qbg/w6b6wCQ5J5PJaJxTSFJsfHN1fZ1wzS6vHfrwQ0HLolFyJFoSWmK3&#10;9IE6UuopJTazsGiMSdQYy7qSU808PThH6IWx9PAya7RCv+5ZU5X8Kk0QXWuo9rQfwoF67+SioSGW&#10;wocngcQ1zU36DY90aAPUDI4WZzXgn//5Yz5RQFHOOtJOyf3vrUDFmflpiZxvw/E4ii1dyMDX3vXJ&#10;a7ftHZAsh/SHOJnMmBvMydQI7QvJex67UUhYST1LLgOeLnfhoGX6QaSaz1MaCcuJsLQrJ2PxCGgE&#10;97l/EeiODATi7gFO+hLFGyIOuQcq5tsAukksXfA8Ik+iTOQdf6Co+tf3lHX5zWd/AQ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kIrn2xgCAAAuBAAADgAAAAAAAAAAAAAAAAAuAgAAZHJzL2Uyb0RvYy54bWxQSwECLQAUAAYACAAA&#10;ACEAvh8Kt9oAAAAFAQAADwAAAAAAAAAAAAAAAAByBAAAZHJzL2Rvd25yZXYueG1sUEsFBgAAAAAE&#10;AAQA8wAAAHkFAAAAAA==&#10;" o:allowincell="f" filled="f" stroked="f" strokeweight=".5pt">
              <v:textbox inset=",0,,0">
                <w:txbxContent>
                  <w:p w14:paraId="2BB3583C" w14:textId="09A76419" w:rsidR="00536545" w:rsidRPr="00A22080" w:rsidRDefault="00536545" w:rsidP="00A22080">
                    <w:pPr>
                      <w:spacing w:after="0"/>
                      <w:jc w:val="center"/>
                      <w:rPr>
                        <w:rFonts w:ascii="Calibri" w:hAnsi="Calibri" w:cs="Calibri"/>
                        <w:color w:val="000000"/>
                        <w:sz w:val="24"/>
                      </w:rPr>
                    </w:pPr>
                  </w:p>
                </w:txbxContent>
              </v:textbox>
              <w10:wrap anchorx="page" anchory="page"/>
            </v:shape>
          </w:pict>
        </mc:Fallback>
      </mc:AlternateContent>
    </w:r>
    <w:r w:rsidR="00803A39">
      <w:rPr>
        <w:sz w:val="18"/>
        <w:szCs w:val="18"/>
      </w:rPr>
      <w:t>Supporting the recovery of Southern Right Whales in SE Australia</w:t>
    </w:r>
    <w:r w:rsidR="00803A39" w:rsidRPr="00107038">
      <w:rPr>
        <w:rStyle w:val="PageNumber"/>
        <w:sz w:val="18"/>
        <w:szCs w:val="18"/>
      </w:rPr>
      <w:tab/>
    </w:r>
    <w:r w:rsidR="00803A39" w:rsidRPr="00107038">
      <w:rPr>
        <w:rStyle w:val="PageNumber"/>
        <w:color w:val="00B2A9" w:themeColor="accent1"/>
        <w:sz w:val="18"/>
        <w:szCs w:val="18"/>
      </w:rPr>
      <w:fldChar w:fldCharType="begin"/>
    </w:r>
    <w:r w:rsidR="00803A39" w:rsidRPr="00107038">
      <w:rPr>
        <w:rStyle w:val="PageNumber"/>
        <w:color w:val="00B2A9" w:themeColor="accent1"/>
        <w:sz w:val="18"/>
        <w:szCs w:val="18"/>
      </w:rPr>
      <w:instrText xml:space="preserve"> PAGE </w:instrText>
    </w:r>
    <w:r w:rsidR="00803A39" w:rsidRPr="00107038">
      <w:rPr>
        <w:rStyle w:val="PageNumber"/>
        <w:color w:val="00B2A9" w:themeColor="accent1"/>
        <w:sz w:val="18"/>
        <w:szCs w:val="18"/>
      </w:rPr>
      <w:fldChar w:fldCharType="separate"/>
    </w:r>
    <w:r w:rsidR="00803A39">
      <w:rPr>
        <w:rStyle w:val="PageNumber"/>
        <w:color w:val="00B2A9" w:themeColor="accent1"/>
        <w:sz w:val="18"/>
        <w:szCs w:val="18"/>
      </w:rPr>
      <w:t>5</w:t>
    </w:r>
    <w:r w:rsidR="00803A39" w:rsidRPr="00107038">
      <w:rPr>
        <w:rStyle w:val="PageNumber"/>
        <w:color w:val="00B2A9" w:themeColor="accent1"/>
        <w:sz w:val="18"/>
        <w:szCs w:val="18"/>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1798B0" w14:textId="0AA43411" w:rsidR="009936C9" w:rsidRPr="00255E98" w:rsidRDefault="00A92334" w:rsidP="006D56A0">
    <w:pPr>
      <w:jc w:val="right"/>
      <w:rPr>
        <w:sz w:val="18"/>
        <w:szCs w:val="18"/>
      </w:rPr>
    </w:pPr>
    <w:r>
      <w:rPr>
        <w:noProof/>
        <w:sz w:val="18"/>
        <w:szCs w:val="18"/>
      </w:rPr>
      <mc:AlternateContent>
        <mc:Choice Requires="wps">
          <w:drawing>
            <wp:anchor distT="0" distB="0" distL="114300" distR="114300" simplePos="0" relativeHeight="251676693" behindDoc="0" locked="0" layoutInCell="0" allowOverlap="1" wp14:anchorId="586E393B" wp14:editId="45850123">
              <wp:simplePos x="0" y="0"/>
              <wp:positionH relativeFrom="page">
                <wp:align>center</wp:align>
              </wp:positionH>
              <wp:positionV relativeFrom="page">
                <wp:align>bottom</wp:align>
              </wp:positionV>
              <wp:extent cx="7772400" cy="463550"/>
              <wp:effectExtent l="0" t="0" r="0" b="12700"/>
              <wp:wrapNone/>
              <wp:docPr id="254" name="MSIPCM21c54ccc8f8f1de673af6729" descr="{&quot;HashCode&quot;:908439540,&quot;Height&quot;:9999999.0,&quot;Width&quot;:9999999.0,&quot;Placement&quot;:&quot;Footer&quot;,&quot;Index&quot;:&quot;Primary&quot;,&quot;Section&quot;:7,&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ADA043" w14:textId="05C17A4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86E393B" id="_x0000_t202" coordsize="21600,21600" o:spt="202" path="m,l,21600r21600,l21600,xe">
              <v:stroke joinstyle="miter"/>
              <v:path gradientshapeok="t" o:connecttype="rect"/>
            </v:shapetype>
            <v:shape id="MSIPCM21c54ccc8f8f1de673af6729" o:spid="_x0000_s1067" type="#_x0000_t202" alt="{&quot;HashCode&quot;:908439540,&quot;Height&quot;:9999999.0,&quot;Width&quot;:9999999.0,&quot;Placement&quot;:&quot;Footer&quot;,&quot;Index&quot;:&quot;Primary&quot;,&quot;Section&quot;:7,&quot;Top&quot;:0.0,&quot;Left&quot;:0.0}" style="position:absolute;left:0;text-align:left;margin-left:0;margin-top:0;width:612pt;height:36.5pt;z-index:25167669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VyyGQ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VeZAPVgfZDGKj3Ti4bGmIl&#10;fHgWSFzT3KTf8ESHNkDN4GhxVgP++ps/5hMFFOWsI+2U3P/cCVScme+WyPkynk6j2NKFDHzr3Zy8&#10;dtfeA8lyTH+Ik8mMucGcTI3QvpK8F7EbhYSV1LPkMuDpch8GLdMPItVikdJIWE6ElV07GYtHQCO4&#10;L/2rQHdkIBB3j3DSlyjeETHkDlQsdgF0k1iKEA94HpEnUSbyjj9QVP3be8q6/Ob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B19XLIZAgAALgQAAA4AAAAAAAAAAAAAAAAALgIAAGRycy9lMm9Eb2MueG1sUEsBAi0AFAAGAAgA&#10;AAAhAL4fCrfaAAAABQEAAA8AAAAAAAAAAAAAAAAAcwQAAGRycy9kb3ducmV2LnhtbFBLBQYAAAAA&#10;BAAEAPMAAAB6BQAAAAA=&#10;" o:allowincell="f" filled="f" stroked="f" strokeweight=".5pt">
              <v:textbox inset=",0,,0">
                <w:txbxContent>
                  <w:p w14:paraId="08ADA043" w14:textId="05C17A4C" w:rsidR="00A92334" w:rsidRPr="00A92334" w:rsidRDefault="00A92334" w:rsidP="00A92334">
                    <w:pPr>
                      <w:spacing w:after="0"/>
                      <w:jc w:val="center"/>
                      <w:rPr>
                        <w:rFonts w:ascii="Calibri" w:hAnsi="Calibri" w:cs="Calibri"/>
                        <w:color w:val="000000"/>
                        <w:sz w:val="24"/>
                      </w:rPr>
                    </w:pPr>
                    <w:r w:rsidRPr="00A92334">
                      <w:rPr>
                        <w:rFonts w:ascii="Calibri" w:hAnsi="Calibri" w:cs="Calibri"/>
                        <w:color w:val="000000"/>
                        <w:sz w:val="24"/>
                      </w:rPr>
                      <w:t>Unofficial</w:t>
                    </w:r>
                  </w:p>
                </w:txbxContent>
              </v:textbox>
              <w10:wrap anchorx="page" anchory="page"/>
            </v:shape>
          </w:pict>
        </mc:Fallback>
      </mc:AlternateContent>
    </w:r>
    <w:r w:rsidR="009936C9">
      <w:rPr>
        <w:sz w:val="18"/>
        <w:szCs w:val="18"/>
      </w:rPr>
      <w:t>Supporting the recovery of Southern Right Whales in SE Australia</w:t>
    </w:r>
    <w:r w:rsidR="009936C9" w:rsidRPr="00107038">
      <w:rPr>
        <w:rStyle w:val="PageNumber"/>
        <w:sz w:val="18"/>
        <w:szCs w:val="18"/>
      </w:rPr>
      <w:tab/>
    </w:r>
    <w:r w:rsidR="009936C9" w:rsidRPr="00107038">
      <w:rPr>
        <w:rStyle w:val="PageNumber"/>
        <w:color w:val="00B2A9" w:themeColor="accent1"/>
        <w:sz w:val="18"/>
        <w:szCs w:val="18"/>
      </w:rPr>
      <w:fldChar w:fldCharType="begin"/>
    </w:r>
    <w:r w:rsidR="009936C9" w:rsidRPr="00107038">
      <w:rPr>
        <w:rStyle w:val="PageNumber"/>
        <w:color w:val="00B2A9" w:themeColor="accent1"/>
        <w:sz w:val="18"/>
        <w:szCs w:val="18"/>
      </w:rPr>
      <w:instrText xml:space="preserve"> PAGE </w:instrText>
    </w:r>
    <w:r w:rsidR="009936C9" w:rsidRPr="00107038">
      <w:rPr>
        <w:rStyle w:val="PageNumber"/>
        <w:color w:val="00B2A9" w:themeColor="accent1"/>
        <w:sz w:val="18"/>
        <w:szCs w:val="18"/>
      </w:rPr>
      <w:fldChar w:fldCharType="separate"/>
    </w:r>
    <w:r w:rsidR="009936C9">
      <w:rPr>
        <w:rStyle w:val="PageNumber"/>
        <w:color w:val="00B2A9" w:themeColor="accent1"/>
        <w:sz w:val="18"/>
        <w:szCs w:val="18"/>
      </w:rPr>
      <w:t>5</w:t>
    </w:r>
    <w:r w:rsidR="009936C9" w:rsidRPr="00107038">
      <w:rPr>
        <w:rStyle w:val="PageNumber"/>
        <w:color w:val="00B2A9" w:themeColor="accent1"/>
        <w:sz w:val="18"/>
        <w:szCs w:val="18"/>
      </w:rP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62F721" w14:textId="3DE16D0F" w:rsidR="009936C9" w:rsidRDefault="002E1AB5">
    <w:pPr>
      <w:pStyle w:val="Footer"/>
    </w:pPr>
    <w:r>
      <w:rPr>
        <w:noProof/>
        <w:color w:val="2B579A"/>
        <w:shd w:val="clear" w:color="auto" w:fill="E6E6E6"/>
      </w:rPr>
      <mc:AlternateContent>
        <mc:Choice Requires="wps">
          <w:drawing>
            <wp:anchor distT="0" distB="0" distL="114300" distR="114300" simplePos="0" relativeHeight="251658256" behindDoc="0" locked="0" layoutInCell="0" allowOverlap="1" wp14:anchorId="0C21ACE6" wp14:editId="42FB6FB5">
              <wp:simplePos x="0" y="9403953"/>
              <wp:positionH relativeFrom="page">
                <wp:align>center</wp:align>
              </wp:positionH>
              <wp:positionV relativeFrom="page">
                <wp:align>bottom</wp:align>
              </wp:positionV>
              <wp:extent cx="7772400" cy="463550"/>
              <wp:effectExtent l="0" t="0" r="0" b="12700"/>
              <wp:wrapNone/>
              <wp:docPr id="20" name="Text Box 20" descr="{&quot;HashCode&quot;:908439540,&quot;Height&quot;:9999999.0,&quot;Width&quot;:9999999.0,&quot;Placement&quot;:&quot;Footer&quot;,&quot;Index&quot;:&quot;OddAndEven&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A6F872" w14:textId="16597A0F"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C21ACE6" id="_x0000_t202" coordsize="21600,21600" o:spt="202" path="m,l,21600r21600,l21600,xe">
              <v:stroke joinstyle="miter"/>
              <v:path gradientshapeok="t" o:connecttype="rect"/>
            </v:shapetype>
            <v:shape id="Text Box 20" o:spid="_x0000_s1068" type="#_x0000_t202" alt="{&quot;HashCode&quot;:908439540,&quot;Height&quot;:9999999.0,&quot;Width&quot;:9999999.0,&quot;Placement&quot;:&quot;Footer&quot;,&quot;Index&quot;:&quot;OddAndEven&quot;,&quot;Section&quot;:13,&quot;Top&quot;:0.0,&quot;Left&quot;:0.0}" style="position:absolute;margin-left:0;margin-top:0;width:612pt;height:36.5pt;z-index:25165825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ZZAIGg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jU5LbKB6kD7IQzUeyeXDQ2x&#10;Ej48CySuaW7Sb3iiQxugZnC0OKsBf/3NH/OJAopy1pF2Su5/7gQqzsx3S+R8G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CKZZAIGgIAAC4EAAAOAAAAAAAAAAAAAAAAAC4CAABkcnMvZTJvRG9jLnhtbFBLAQItABQABgAI&#10;AAAAIQC+Hwq32gAAAAUBAAAPAAAAAAAAAAAAAAAAAHQEAABkcnMvZG93bnJldi54bWxQSwUGAAAA&#10;AAQABADzAAAAewUAAAAA&#10;" o:allowincell="f" filled="f" stroked="f" strokeweight=".5pt">
              <v:textbox inset=",0,,0">
                <w:txbxContent>
                  <w:p w14:paraId="63A6F872" w14:textId="16597A0F"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v:textbox>
              <w10:wrap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AAA6CE" w14:textId="1C8EAA6B" w:rsidR="009936C9" w:rsidRDefault="002E1AB5">
    <w:pPr>
      <w:pStyle w:val="Footer"/>
    </w:pPr>
    <w:r>
      <w:rPr>
        <w:noProof/>
        <w:color w:val="2B579A"/>
        <w:shd w:val="clear" w:color="auto" w:fill="E6E6E6"/>
      </w:rPr>
      <mc:AlternateContent>
        <mc:Choice Requires="wps">
          <w:drawing>
            <wp:anchor distT="0" distB="0" distL="114300" distR="114300" simplePos="0" relativeHeight="251658254" behindDoc="0" locked="0" layoutInCell="0" allowOverlap="1" wp14:anchorId="282C7FD9" wp14:editId="6A5D8963">
              <wp:simplePos x="0" y="9403953"/>
              <wp:positionH relativeFrom="page">
                <wp:align>center</wp:align>
              </wp:positionH>
              <wp:positionV relativeFrom="page">
                <wp:align>bottom</wp:align>
              </wp:positionV>
              <wp:extent cx="7772400" cy="463550"/>
              <wp:effectExtent l="0" t="0" r="0" b="12700"/>
              <wp:wrapNone/>
              <wp:docPr id="17" name="Text Box 17" descr="{&quot;HashCode&quot;:908439540,&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8F2BB91" w14:textId="0C3F8EE2"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82C7FD9" id="_x0000_t202" coordsize="21600,21600" o:spt="202" path="m,l,21600r21600,l21600,xe">
              <v:stroke joinstyle="miter"/>
              <v:path gradientshapeok="t" o:connecttype="rect"/>
            </v:shapetype>
            <v:shape id="Text Box 17" o:spid="_x0000_s1069" type="#_x0000_t202" alt="{&quot;HashCode&quot;:908439540,&quot;Height&quot;:9999999.0,&quot;Width&quot;:9999999.0,&quot;Placement&quot;:&quot;Footer&quot;,&quot;Index&quot;:&quot;Primary&quot;,&quot;Section&quot;:13,&quot;Top&quot;:0.0,&quot;Left&quot;:0.0}" style="position:absolute;margin-left:0;margin-top:0;width:612pt;height:36.5pt;z-index:25165825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ithGgIAAC4EAAAOAAAAZHJzL2Uyb0RvYy54bWysU8tu2zAQvBfoPxC815IfiVvBcuAmcFHA&#10;SAI4Rc40RVoEKC5L0pbcr++Ssuwg7anohVruLvcxM1rcdY0mR+G8AlPS8SinRBgOlTL7kv54WX/6&#10;TIkPzFRMgxElPQlP75YfPyxaW4gJ1KAr4QgWMb5obUnrEGyRZZ7XomF+BFYYDEpwDQt4dfuscqzF&#10;6o3OJnl+m7XgKuuAC+/R+9AH6TLVl1Lw8CSlF4HokuJsIZ0unbt4ZssFK/aO2Vrx8xjsH6ZomDLY&#10;9FLqgQVGDk79UapR3IEHGUYcmgykVFykHXCbcf5um23NrEi7IDjeXmDy/68sfzxu7bMjofsKHRIY&#10;AWmtLzw64z6ddE384qQE4wjh6QKb6ALh6JzP55NZjiGOsdnt9OYm4ZpdX1vnwzcBDYlGSR3SktBi&#10;x40P2BFTh5TYzMBaaZ2o0Ya0JcWaeXpwieALbfDhddZohW7XEVWVdDodFtlBdcL9HPTUe8vXCofY&#10;MB+emUOucW7Ub3jCQ2rAZnC2KKnB/fqbP+YjBRilpEXtlNT/PDAnKNHfDZLzZTybRbGlCxrurXc3&#10;eM2huQeU5Rj/EMuTGXODHkzpoHlFea9iNwwxw7FnSXlww+U+9FrGH4SL1SqlobAsCxuztTwWj4BG&#10;cF+6V+bsmYGA3D3CoC9WvCOiz+2pWB0CSJVYihD3eJ6RR1Em8s4/UFT923vKuv7my9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AHkithGgIAAC4EAAAOAAAAAAAAAAAAAAAAAC4CAABkcnMvZTJvRG9jLnhtbFBLAQItABQABgAI&#10;AAAAIQC+Hwq32gAAAAUBAAAPAAAAAAAAAAAAAAAAAHQEAABkcnMvZG93bnJldi54bWxQSwUGAAAA&#10;AAQABADzAAAAewUAAAAA&#10;" o:allowincell="f" filled="f" stroked="f" strokeweight=".5pt">
              <v:textbox inset=",0,,0">
                <w:txbxContent>
                  <w:p w14:paraId="58F2BB91" w14:textId="0C3F8EE2"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v:textbox>
              <w10:wrap anchorx="page" anchory="page"/>
            </v:shape>
          </w:pict>
        </mc:Fallback>
      </mc:AlternateConten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DBDCE" w14:textId="5DF6F8E3" w:rsidR="009936C9" w:rsidRPr="004E2D4F" w:rsidRDefault="002E1AB5" w:rsidP="00E3679A">
    <w:pPr>
      <w:rPr>
        <w:color w:val="00B2A9" w:themeColor="accent1"/>
      </w:rPr>
    </w:pPr>
    <w:r>
      <w:rPr>
        <w:noProof/>
        <w:color w:val="00B2A9" w:themeColor="accent1"/>
        <w:shd w:val="clear" w:color="auto" w:fill="E6E6E6"/>
      </w:rPr>
      <mc:AlternateContent>
        <mc:Choice Requires="wps">
          <w:drawing>
            <wp:anchor distT="0" distB="0" distL="114300" distR="114300" simplePos="0" relativeHeight="251658255" behindDoc="0" locked="0" layoutInCell="0" allowOverlap="1" wp14:anchorId="66B70836" wp14:editId="42CE278C">
              <wp:simplePos x="0" y="0"/>
              <wp:positionH relativeFrom="page">
                <wp:align>center</wp:align>
              </wp:positionH>
              <wp:positionV relativeFrom="page">
                <wp:align>bottom</wp:align>
              </wp:positionV>
              <wp:extent cx="7772400" cy="463550"/>
              <wp:effectExtent l="0" t="0" r="0" b="12700"/>
              <wp:wrapNone/>
              <wp:docPr id="18" name="Text Box 18" descr="{&quot;HashCode&quot;:908439540,&quot;Height&quot;:9999999.0,&quot;Width&quot;:9999999.0,&quot;Placement&quot;:&quot;Footer&quot;,&quot;Index&quot;:&quot;FirstPage&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D4261FC" w14:textId="575C9E18" w:rsidR="002E1AB5" w:rsidRPr="002E1AB5" w:rsidRDefault="002E1AB5" w:rsidP="002E1AB5">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6B70836" id="_x0000_t202" coordsize="21600,21600" o:spt="202" path="m,l,21600r21600,l21600,xe">
              <v:stroke joinstyle="miter"/>
              <v:path gradientshapeok="t" o:connecttype="rect"/>
            </v:shapetype>
            <v:shape id="Text Box 18" o:spid="_x0000_s1070" type="#_x0000_t202" alt="{&quot;HashCode&quot;:908439540,&quot;Height&quot;:9999999.0,&quot;Width&quot;:9999999.0,&quot;Placement&quot;:&quot;Footer&quot;,&quot;Index&quot;:&quot;FirstPage&quot;,&quot;Section&quot;:13,&quot;Top&quot;:0.0,&quot;Left&quot;:0.0}" style="position:absolute;margin-left:0;margin-top:0;width:612pt;height:36.5pt;z-index:25165825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UnmmGgIAAC4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jU9LbKB6kD7IQzUeyeXDQ2x&#10;Ej48CySuaW7Sb3iiQxugZnC0OKsBf/3NH/OJAopy1pF2Su5/7gQqzsx3S+R8GU+nUWzpQga+9W5O&#10;Xrtr74FkOaY/xMlkxtxgTqZGaF9J3ovYjULCSupZchnwdLkPg5bpB5FqsUhpJCwnwsqunYzFI6AR&#10;3Jf+VaA7MhCIu0c46UsU74gYcgcqFrsAukksRYgHPI/IkygTeccfKKr+7T1lXX7z+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DlUnmmGgIAAC4EAAAOAAAAAAAAAAAAAAAAAC4CAABkcnMvZTJvRG9jLnhtbFBLAQItABQABgAI&#10;AAAAIQC+Hwq32gAAAAUBAAAPAAAAAAAAAAAAAAAAAHQEAABkcnMvZG93bnJldi54bWxQSwUGAAAA&#10;AAQABADzAAAAewUAAAAA&#10;" o:allowincell="f" filled="f" stroked="f" strokeweight=".5pt">
              <v:textbox inset=",0,,0">
                <w:txbxContent>
                  <w:p w14:paraId="4D4261FC" w14:textId="575C9E18" w:rsidR="002E1AB5" w:rsidRPr="002E1AB5" w:rsidRDefault="002E1AB5" w:rsidP="002E1AB5">
                    <w:pPr>
                      <w:spacing w:after="0"/>
                      <w:jc w:val="center"/>
                      <w:rPr>
                        <w:rFonts w:ascii="Calibri" w:hAnsi="Calibri" w:cs="Calibri"/>
                        <w:color w:val="000000"/>
                        <w:sz w:val="24"/>
                      </w:rPr>
                    </w:pPr>
                  </w:p>
                </w:txbxContent>
              </v:textbox>
              <w10:wrap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B73AD" w14:textId="4C46FF23" w:rsidR="009936C9" w:rsidRDefault="002E1AB5">
    <w:pPr>
      <w:pStyle w:val="Footer"/>
    </w:pPr>
    <w:r>
      <w:rPr>
        <w:noProof/>
        <w:color w:val="2B579A"/>
        <w:shd w:val="clear" w:color="auto" w:fill="E6E6E6"/>
      </w:rPr>
      <mc:AlternateContent>
        <mc:Choice Requires="wps">
          <w:drawing>
            <wp:anchor distT="0" distB="0" distL="114300" distR="114300" simplePos="0" relativeHeight="251658261" behindDoc="0" locked="0" layoutInCell="0" allowOverlap="1" wp14:anchorId="5AB6B316" wp14:editId="053B87C9">
              <wp:simplePos x="0" y="9403953"/>
              <wp:positionH relativeFrom="page">
                <wp:align>center</wp:align>
              </wp:positionH>
              <wp:positionV relativeFrom="page">
                <wp:align>bottom</wp:align>
              </wp:positionV>
              <wp:extent cx="7772400" cy="463550"/>
              <wp:effectExtent l="0" t="0" r="0" b="12700"/>
              <wp:wrapNone/>
              <wp:docPr id="25" name="Text Box 25" descr="{&quot;HashCode&quot;:908439540,&quot;Height&quot;:9999999.0,&quot;Width&quot;:9999999.0,&quot;Placement&quot;:&quot;Footer&quot;,&quot;Index&quot;:&quot;OddAndEven&quot;,&quot;Section&quot;:1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7A06E76" w14:textId="1158788B"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AB6B316" id="_x0000_t202" coordsize="21600,21600" o:spt="202" path="m,l,21600r21600,l21600,xe">
              <v:stroke joinstyle="miter"/>
              <v:path gradientshapeok="t" o:connecttype="rect"/>
            </v:shapetype>
            <v:shape id="Text Box 25" o:spid="_x0000_s1071" type="#_x0000_t202" alt="{&quot;HashCode&quot;:908439540,&quot;Height&quot;:9999999.0,&quot;Width&quot;:9999999.0,&quot;Placement&quot;:&quot;Footer&quot;,&quot;Index&quot;:&quot;OddAndEven&quot;,&quot;Section&quot;:14,&quot;Top&quot;:0.0,&quot;Left&quot;:0.0}" style="position:absolute;margin-left:0;margin-top:0;width:612pt;height:36.5pt;z-index:25165826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pcLPGgIAAC4EAAAOAAAAZHJzL2Uyb0RvYy54bWysU99v2jAQfp+0/8Hy+0igULaIULFWTJNQ&#10;W4lOfTaOTSLZPs82JOyv39khUHV7mvbinO/O9+P7vizuOq3IUTjfgCnpeJRTIgyHqjH7kv54WX/6&#10;TIkPzFRMgRElPQlP75YfPyxaW4gJ1KAq4QgWMb5obUnrEGyRZZ7XQjM/AisMBiU4zQJe3T6rHGux&#10;ulbZJM9vsxZcZR1w4T16H/ogXab6UgoenqT0IhBVUpwtpNOlcxfPbLlgxd4xWzf8PAb7hyk0aww2&#10;vZR6YIGRg2v+KKUb7sCDDCMOOgMpGy7SDrjNOH+3zbZmVqRdEBxvLzD5/1eWPx639tmR0H2FDgmM&#10;gLTWFx6dcZ9OOh2/OCnBOEJ4usAmukA4Oufz+WSaY4hjbHp7M5slXLPra+t8+CZAk2iU1CEtCS12&#10;3PiAHTF1SInNDKwbpRI1ypC2pFgzTw8uEXyhDD68zhqt0O060lQlvZkNi+ygOuF+DnrqveXrBofY&#10;MB+emUOucW7Ub3jCQyrAZnC2KKnB/fqbP+YjBRilpEXtlNT/PDAnKFHfDZLzZTydRrGlCxrurXc3&#10;eM1B3wPKcox/iOXJjLlBDaZ0oF9R3qvYDUPMcOxZUh7ccLkPvZbxB+FitUppKCzLwsZsLY/FI6AR&#10;3JfulTl7ZiAgd48w6IsV74joc3sqVocAskk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opcLPGgIAAC4EAAAOAAAAAAAAAAAAAAAAAC4CAABkcnMvZTJvRG9jLnhtbFBLAQItABQABgAI&#10;AAAAIQC+Hwq32gAAAAUBAAAPAAAAAAAAAAAAAAAAAHQEAABkcnMvZG93bnJldi54bWxQSwUGAAAA&#10;AAQABADzAAAAewUAAAAA&#10;" o:allowincell="f" filled="f" stroked="f" strokeweight=".5pt">
              <v:textbox inset=",0,,0">
                <w:txbxContent>
                  <w:p w14:paraId="27A06E76" w14:textId="1158788B"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v:textbox>
              <w10:wrap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6B930" w14:textId="72524580" w:rsidR="009936C9" w:rsidRPr="00371E21" w:rsidRDefault="002E1AB5" w:rsidP="00DE01BF">
    <w:pPr>
      <w:rPr>
        <w:rStyle w:val="zRptPgNum"/>
        <w:color w:val="auto"/>
      </w:rPr>
    </w:pPr>
    <w:r>
      <w:rPr>
        <w:rFonts w:ascii="Calibri" w:hAnsi="Calibri"/>
        <w:noProof/>
        <w:color w:val="2B579A"/>
        <w:sz w:val="16"/>
        <w:shd w:val="clear" w:color="auto" w:fill="E6E6E6"/>
      </w:rPr>
      <mc:AlternateContent>
        <mc:Choice Requires="wps">
          <w:drawing>
            <wp:anchor distT="0" distB="0" distL="114300" distR="114300" simplePos="0" relativeHeight="251658258" behindDoc="0" locked="0" layoutInCell="0" allowOverlap="1" wp14:anchorId="59412135" wp14:editId="36479820">
              <wp:simplePos x="0" y="9403953"/>
              <wp:positionH relativeFrom="page">
                <wp:align>center</wp:align>
              </wp:positionH>
              <wp:positionV relativeFrom="page">
                <wp:align>bottom</wp:align>
              </wp:positionV>
              <wp:extent cx="7772400" cy="463550"/>
              <wp:effectExtent l="0" t="0" r="0" b="12700"/>
              <wp:wrapNone/>
              <wp:docPr id="21" name="Text Box 21" descr="{&quot;HashCode&quot;:908439540,&quot;Height&quot;:9999999.0,&quot;Width&quot;:9999999.0,&quot;Placement&quot;:&quot;Footer&quot;,&quot;Index&quot;:&quot;Primary&quot;,&quot;Section&quot;:1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1409797" w14:textId="141BC62B"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9412135" id="_x0000_t202" coordsize="21600,21600" o:spt="202" path="m,l,21600r21600,l21600,xe">
              <v:stroke joinstyle="miter"/>
              <v:path gradientshapeok="t" o:connecttype="rect"/>
            </v:shapetype>
            <v:shape id="Text Box 21" o:spid="_x0000_s1072" type="#_x0000_t202" alt="{&quot;HashCode&quot;:908439540,&quot;Height&quot;:9999999.0,&quot;Width&quot;:9999999.0,&quot;Placement&quot;:&quot;Footer&quot;,&quot;Index&quot;:&quot;Primary&quot;,&quot;Section&quot;:14,&quot;Top&quot;:0.0,&quot;Left&quot;:0.0}" style="position:absolute;margin-left:0;margin-top:0;width:612pt;height:36.5pt;z-index:25165825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51GgIAAC4EAAAOAAAAZHJzL2Uyb0RvYy54bWysU99v2jAQfp+0/8Hy+0igFLaIULFWTJNQ&#10;W4lOfTaOTSw5Ps82JOyv39khUHV7mvbinO/O9+P7vizuukaTo3BegSnpeJRTIgyHSpl9SX+8rD99&#10;psQHZiqmwYiSnoSnd8uPHxatLcQEatCVcASLGF+0tqR1CLbIMs9r0TA/AisMBiW4hgW8un1WOdZi&#10;9UZnkzyfZS24yjrgwnv0PvRBukz1pRQ8PEnpRSC6pDhbSKdL5y6e2XLBir1jtlb8PAb7hykapgw2&#10;vZR6YIGRg1N/lGoUd+BBhhGHJgMpFRdpB9xmnL/bZlszK9IuCI63F5j8/yvLH49b++xI6L5ChwRG&#10;QFrrC4/OuE8nXRO/OCnBOEJ4usAmukA4Oufz+WSaY4hjbDq7ub1NuGbX19b58E1AQ6JRUoe0JLTY&#10;ceMDdsTUISU2M7BWWidqtCFtSbFmnh5cIvhCG3x4nTVaodt1RFUlvZkNi+ygOuF+DnrqveVrhUNs&#10;mA/PzCHXODfqNzzhITVgMzhblNTgfv3NH/ORAoxS0qJ2Sup/HpgTlOjvBsn5Mp5Oo9jSBQ331rsb&#10;vObQ3APKcox/iOXJjLlBD6Z00LyivFexG4aY4dizpDy44XIfei3jD8LFapXSUFiWhY3ZWh6LR0Aj&#10;uC/dK3P2zEBA7h5h0Bcr3hHR5/ZUrA4BpEosRYh7PM/IoygTeecfKKr+7T1lXX/z5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D/vQ51GgIAAC4EAAAOAAAAAAAAAAAAAAAAAC4CAABkcnMvZTJvRG9jLnhtbFBLAQItABQABgAI&#10;AAAAIQC+Hwq32gAAAAUBAAAPAAAAAAAAAAAAAAAAAHQEAABkcnMvZG93bnJldi54bWxQSwUGAAAA&#10;AAQABADzAAAAewUAAAAA&#10;" o:allowincell="f" filled="f" stroked="f" strokeweight=".5pt">
              <v:textbox inset=",0,,0">
                <w:txbxContent>
                  <w:p w14:paraId="41409797" w14:textId="141BC62B"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v:textbox>
              <w10:wrap anchorx="page" anchory="page"/>
            </v:shape>
          </w:pict>
        </mc:Fallback>
      </mc:AlternateContent>
    </w:r>
  </w:p>
  <w:p w14:paraId="574B46B8" w14:textId="77777777" w:rsidR="009936C9" w:rsidRPr="00A60CCB" w:rsidRDefault="009936C9" w:rsidP="00DE01BF">
    <w:pPr>
      <w:rPr>
        <w:color w:val="228591"/>
      </w:rP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2C4CE" w14:textId="711AA866" w:rsidR="009936C9" w:rsidRDefault="002E1AB5">
    <w:pPr>
      <w:pStyle w:val="Footer"/>
    </w:pPr>
    <w:r>
      <w:rPr>
        <w:noProof/>
        <w:color w:val="2B579A"/>
        <w:shd w:val="clear" w:color="auto" w:fill="E6E6E6"/>
      </w:rPr>
      <mc:AlternateContent>
        <mc:Choice Requires="wps">
          <w:drawing>
            <wp:anchor distT="0" distB="0" distL="114300" distR="114300" simplePos="0" relativeHeight="251658260" behindDoc="0" locked="0" layoutInCell="0" allowOverlap="1" wp14:anchorId="26BB47F8" wp14:editId="2D90FB11">
              <wp:simplePos x="0" y="9403953"/>
              <wp:positionH relativeFrom="page">
                <wp:align>center</wp:align>
              </wp:positionH>
              <wp:positionV relativeFrom="page">
                <wp:align>bottom</wp:align>
              </wp:positionV>
              <wp:extent cx="7772400" cy="463550"/>
              <wp:effectExtent l="0" t="0" r="0" b="12700"/>
              <wp:wrapNone/>
              <wp:docPr id="22" name="Text Box 22" descr="{&quot;HashCode&quot;:908439540,&quot;Height&quot;:9999999.0,&quot;Width&quot;:9999999.0,&quot;Placement&quot;:&quot;Footer&quot;,&quot;Index&quot;:&quot;FirstPage&quot;,&quot;Section&quot;:1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606F2C9" w14:textId="37E54E78"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6BB47F8" id="_x0000_t202" coordsize="21600,21600" o:spt="202" path="m,l,21600r21600,l21600,xe">
              <v:stroke joinstyle="miter"/>
              <v:path gradientshapeok="t" o:connecttype="rect"/>
            </v:shapetype>
            <v:shape id="Text Box 22" o:spid="_x0000_s1073" type="#_x0000_t202" alt="{&quot;HashCode&quot;:908439540,&quot;Height&quot;:9999999.0,&quot;Width&quot;:9999999.0,&quot;Placement&quot;:&quot;Footer&quot;,&quot;Index&quot;:&quot;FirstPage&quot;,&quot;Section&quot;:14,&quot;Top&quot;:0.0,&quot;Left&quot;:0.0}" style="position:absolute;margin-left:0;margin-top:0;width:612pt;height:36.5pt;z-index:25165826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SrUcGgIAAC4EAAAOAAAAZHJzL2Uyb0RvYy54bWysU01v2zAMvQ/YfxB0X+ykabMZcYqsRYYB&#10;RVsgHXpWZCk2IIsapcTOfv0oOR9Ft9Owi0yRFD/ee57f9q1he4W+AVvy8SjnTFkJVWO3Jf/xsvr0&#10;mTMfhK2EAatKflCe3y4+fph3rlATqMFUChkVsb7oXMnrEFyRZV7WqhV+BE5ZCmrAVgS64jarUHRU&#10;vTXZJM9vsg6wcghSeU/e+yHIF6m+1kqGJ629CsyUnGYL6cR0buKZLeai2KJwdSOPY4h/mKIVjaWm&#10;51L3Igi2w+aPUm0jETzoMJLQZqB1I1XagbYZ5++2WdfCqbQLgePdGSb//8rKx/3aPSML/VfoicAI&#10;SOd84ckZ9+k1tvFLkzKKE4SHM2yqD0ySczabTaY5hSTFpjdX19cJ1+zy2qEP3xS0LBolR6IloSX2&#10;Dz5QR0o9pcRmFlaNMYkaY1lXcqqZpwfnCL0wlh5eZo1W6Dc9a6qSX81Oi2ygOtB+CAP13slVQ0M8&#10;CB+eBRLXNDfpNzzRoQ1QMzhanNWAv/7mj/lEAUU560g7Jfc/dwIVZ+a7JXK+jKfTKLZ0IQPfejcn&#10;r921d0CyHNMf4mQyY24wJ1MjtK8k72XsRiFhJfUsuQx4utyFQcv0g0i1XKY0EpYT4cGunYzFI6AR&#10;3Jf+VaA7MhCIu0c46UsU74gYcgcqlrsAukksRYgHPI/IkygTeccfKKr+7T1lXX7zxW8AAAD//wMA&#10;UEsDBBQABgAIAAAAIQC+Hwq32gAAAAUBAAAPAAAAZHJzL2Rvd25yZXYueG1sTI9LT8MwEITvSPwH&#10;a5G4UZsUlSrEqXgICU6ogUtvbrx5QLyOYrcx/54tF7isNJrZ2W+LTXKDOOIUek8arhcKBFLtbU+t&#10;ho/356s1iBANWTN4Qg3fGGBTnp8VJrd+pi0eq9gKLqGQGw1djGMuZag7dCYs/IjEXuMnZyLLqZV2&#10;MjOXu0FmSq2kMz3xhc6M+Nhh/VUdHGP48TX7XM3qaZl21Utq3h762Gh9eZHu70BETPEvDCd83oGS&#10;mfb+QDaIQQM/En/nycuyG9Z7DbdLBbIs5H/68gcAAP//AwBQSwECLQAUAAYACAAAACEAtoM4kv4A&#10;AADhAQAAEwAAAAAAAAAAAAAAAAAAAAAAW0NvbnRlbnRfVHlwZXNdLnhtbFBLAQItABQABgAIAAAA&#10;IQA4/SH/1gAAAJQBAAALAAAAAAAAAAAAAAAAAC8BAABfcmVscy8ucmVsc1BLAQItABQABgAIAAAA&#10;IQBySrUcGgIAAC4EAAAOAAAAAAAAAAAAAAAAAC4CAABkcnMvZTJvRG9jLnhtbFBLAQItABQABgAI&#10;AAAAIQC+Hwq32gAAAAUBAAAPAAAAAAAAAAAAAAAAAHQEAABkcnMvZG93bnJldi54bWxQSwUGAAAA&#10;AAQABADzAAAAewUAAAAA&#10;" o:allowincell="f" filled="f" stroked="f" strokeweight=".5pt">
              <v:textbox inset=",0,,0">
                <w:txbxContent>
                  <w:p w14:paraId="5606F2C9" w14:textId="37E54E78" w:rsidR="002E1AB5" w:rsidRPr="002E1AB5" w:rsidRDefault="002E1AB5" w:rsidP="002E1AB5">
                    <w:pPr>
                      <w:spacing w:after="0"/>
                      <w:jc w:val="center"/>
                      <w:rPr>
                        <w:rFonts w:ascii="Calibri" w:hAnsi="Calibri" w:cs="Calibri"/>
                        <w:color w:val="000000"/>
                        <w:sz w:val="24"/>
                      </w:rPr>
                    </w:pPr>
                    <w:r w:rsidRPr="002E1AB5">
                      <w:rPr>
                        <w:rFonts w:ascii="Calibri" w:hAnsi="Calibri" w:cs="Calibri"/>
                        <w:color w:val="000000"/>
                        <w:sz w:val="24"/>
                      </w:rPr>
                      <w:t>Unofficial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C45CDFB" w14:textId="77777777" w:rsidR="00CF7770" w:rsidRPr="00D07E53" w:rsidRDefault="00CF7770" w:rsidP="00DC3852">
      <w:r w:rsidRPr="00D20920">
        <w:separator/>
      </w:r>
    </w:p>
    <w:p w14:paraId="7CFC0F57" w14:textId="77777777" w:rsidR="00CF7770" w:rsidRDefault="00CF7770" w:rsidP="00DC3852"/>
  </w:footnote>
  <w:footnote w:type="continuationSeparator" w:id="0">
    <w:p w14:paraId="394B55E2" w14:textId="77777777" w:rsidR="00CF7770" w:rsidRDefault="00CF7770" w:rsidP="00DC3852">
      <w:r>
        <w:continuationSeparator/>
      </w:r>
    </w:p>
    <w:p w14:paraId="1A2A908D" w14:textId="77777777" w:rsidR="00CF7770" w:rsidRDefault="00CF7770" w:rsidP="00DC3852"/>
  </w:footnote>
  <w:footnote w:type="continuationNotice" w:id="1">
    <w:p w14:paraId="66313B57" w14:textId="77777777" w:rsidR="00CF7770" w:rsidRDefault="00CF7770" w:rsidP="00DC3852"/>
    <w:p w14:paraId="09BE69AD" w14:textId="77777777" w:rsidR="00CF7770" w:rsidRDefault="00CF7770"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AE165E" w14:textId="77777777" w:rsidR="00A92334" w:rsidRDefault="00A9233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1E5D9D" w14:textId="77777777" w:rsidR="009936C9" w:rsidRDefault="009936C9" w:rsidP="00DC3852">
    <w:pPr>
      <w:pStyle w:val="Header"/>
    </w:pP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2A5C3A" w14:textId="77777777" w:rsidR="00A92334" w:rsidRDefault="00A9233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323B69" w14:textId="77777777" w:rsidR="009936C9" w:rsidRDefault="009936C9"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9FDCE2" w14:textId="77777777" w:rsidR="009936C9" w:rsidRPr="00E3679A" w:rsidRDefault="009936C9" w:rsidP="00DC385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EF71D" w14:textId="77777777" w:rsidR="009936C9" w:rsidRPr="002B32FF" w:rsidRDefault="009936C9" w:rsidP="00DC3852">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550A9" w14:textId="77777777" w:rsidR="009936C9" w:rsidRPr="00C9172F" w:rsidRDefault="009936C9"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5622131"/>
    <w:multiLevelType w:val="hybridMultilevel"/>
    <w:tmpl w:val="FBBAAB2E"/>
    <w:lvl w:ilvl="0" w:tplc="730610B2">
      <w:start w:val="1"/>
      <w:numFmt w:val="decimal"/>
      <w:lvlText w:val="%1."/>
      <w:lvlJc w:val="left"/>
      <w:pPr>
        <w:ind w:left="644" w:hanging="360"/>
      </w:pPr>
      <w:rPr>
        <w:b/>
        <w:bCs/>
      </w:rPr>
    </w:lvl>
    <w:lvl w:ilvl="1" w:tplc="FFFFFFFF">
      <w:start w:val="1"/>
      <w:numFmt w:val="lowerLetter"/>
      <w:lvlText w:val="%2."/>
      <w:lvlJc w:val="left"/>
      <w:pPr>
        <w:ind w:left="1364" w:hanging="360"/>
      </w:pPr>
    </w:lvl>
    <w:lvl w:ilvl="2" w:tplc="FFFFFFFF" w:tentative="1">
      <w:start w:val="1"/>
      <w:numFmt w:val="lowerRoman"/>
      <w:lvlText w:val="%3."/>
      <w:lvlJc w:val="right"/>
      <w:pPr>
        <w:ind w:left="2084" w:hanging="180"/>
      </w:pPr>
    </w:lvl>
    <w:lvl w:ilvl="3" w:tplc="FFFFFFFF" w:tentative="1">
      <w:start w:val="1"/>
      <w:numFmt w:val="decimal"/>
      <w:lvlText w:val="%4."/>
      <w:lvlJc w:val="left"/>
      <w:pPr>
        <w:ind w:left="2804" w:hanging="360"/>
      </w:pPr>
    </w:lvl>
    <w:lvl w:ilvl="4" w:tplc="FFFFFFFF" w:tentative="1">
      <w:start w:val="1"/>
      <w:numFmt w:val="lowerLetter"/>
      <w:lvlText w:val="%5."/>
      <w:lvlJc w:val="left"/>
      <w:pPr>
        <w:ind w:left="3524" w:hanging="360"/>
      </w:pPr>
    </w:lvl>
    <w:lvl w:ilvl="5" w:tplc="FFFFFFFF" w:tentative="1">
      <w:start w:val="1"/>
      <w:numFmt w:val="lowerRoman"/>
      <w:lvlText w:val="%6."/>
      <w:lvlJc w:val="right"/>
      <w:pPr>
        <w:ind w:left="4244" w:hanging="180"/>
      </w:pPr>
    </w:lvl>
    <w:lvl w:ilvl="6" w:tplc="FFFFFFFF" w:tentative="1">
      <w:start w:val="1"/>
      <w:numFmt w:val="decimal"/>
      <w:lvlText w:val="%7."/>
      <w:lvlJc w:val="left"/>
      <w:pPr>
        <w:ind w:left="4964" w:hanging="360"/>
      </w:pPr>
    </w:lvl>
    <w:lvl w:ilvl="7" w:tplc="FFFFFFFF" w:tentative="1">
      <w:start w:val="1"/>
      <w:numFmt w:val="lowerLetter"/>
      <w:lvlText w:val="%8."/>
      <w:lvlJc w:val="left"/>
      <w:pPr>
        <w:ind w:left="5684" w:hanging="360"/>
      </w:pPr>
    </w:lvl>
    <w:lvl w:ilvl="8" w:tplc="FFFFFFFF" w:tentative="1">
      <w:start w:val="1"/>
      <w:numFmt w:val="lowerRoman"/>
      <w:lvlText w:val="%9."/>
      <w:lvlJc w:val="right"/>
      <w:pPr>
        <w:ind w:left="6404" w:hanging="180"/>
      </w:pPr>
    </w:lvl>
  </w:abstractNum>
  <w:abstractNum w:abstractNumId="1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4"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78356DE"/>
    <w:multiLevelType w:val="hybridMultilevel"/>
    <w:tmpl w:val="F32C7C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988515B"/>
    <w:multiLevelType w:val="hybridMultilevel"/>
    <w:tmpl w:val="2C60C4A8"/>
    <w:lvl w:ilvl="0" w:tplc="FFFFFFFF">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8" w15:restartNumberingAfterBreak="0">
    <w:nsid w:val="0CB772B7"/>
    <w:multiLevelType w:val="multilevel"/>
    <w:tmpl w:val="2F820964"/>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9"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1E7D05A5"/>
    <w:multiLevelType w:val="hybridMultilevel"/>
    <w:tmpl w:val="FFFFFFFF"/>
    <w:lvl w:ilvl="0" w:tplc="987EA6EC">
      <w:start w:val="1"/>
      <w:numFmt w:val="decimal"/>
      <w:lvlText w:val="%1."/>
      <w:lvlJc w:val="left"/>
      <w:pPr>
        <w:ind w:left="720" w:hanging="360"/>
      </w:pPr>
    </w:lvl>
    <w:lvl w:ilvl="1" w:tplc="58C62878">
      <w:start w:val="1"/>
      <w:numFmt w:val="lowerLetter"/>
      <w:lvlText w:val="%2."/>
      <w:lvlJc w:val="left"/>
      <w:pPr>
        <w:ind w:left="1440" w:hanging="360"/>
      </w:pPr>
    </w:lvl>
    <w:lvl w:ilvl="2" w:tplc="E38C1F20">
      <w:start w:val="1"/>
      <w:numFmt w:val="lowerRoman"/>
      <w:lvlText w:val="%3."/>
      <w:lvlJc w:val="right"/>
      <w:pPr>
        <w:ind w:left="2160" w:hanging="180"/>
      </w:pPr>
    </w:lvl>
    <w:lvl w:ilvl="3" w:tplc="8032978A">
      <w:start w:val="1"/>
      <w:numFmt w:val="decimal"/>
      <w:lvlText w:val="%4."/>
      <w:lvlJc w:val="left"/>
      <w:pPr>
        <w:ind w:left="2880" w:hanging="360"/>
      </w:pPr>
    </w:lvl>
    <w:lvl w:ilvl="4" w:tplc="ED823B70">
      <w:start w:val="1"/>
      <w:numFmt w:val="lowerLetter"/>
      <w:lvlText w:val="%5."/>
      <w:lvlJc w:val="left"/>
      <w:pPr>
        <w:ind w:left="3600" w:hanging="360"/>
      </w:pPr>
    </w:lvl>
    <w:lvl w:ilvl="5" w:tplc="80D282BC">
      <w:start w:val="1"/>
      <w:numFmt w:val="lowerRoman"/>
      <w:lvlText w:val="%6."/>
      <w:lvlJc w:val="right"/>
      <w:pPr>
        <w:ind w:left="4320" w:hanging="180"/>
      </w:pPr>
    </w:lvl>
    <w:lvl w:ilvl="6" w:tplc="F7C01D72">
      <w:start w:val="1"/>
      <w:numFmt w:val="decimal"/>
      <w:lvlText w:val="%7."/>
      <w:lvlJc w:val="left"/>
      <w:pPr>
        <w:ind w:left="5040" w:hanging="360"/>
      </w:pPr>
    </w:lvl>
    <w:lvl w:ilvl="7" w:tplc="2098C420">
      <w:start w:val="1"/>
      <w:numFmt w:val="lowerLetter"/>
      <w:lvlText w:val="%8."/>
      <w:lvlJc w:val="left"/>
      <w:pPr>
        <w:ind w:left="5760" w:hanging="360"/>
      </w:pPr>
    </w:lvl>
    <w:lvl w:ilvl="8" w:tplc="A89AA91C">
      <w:start w:val="1"/>
      <w:numFmt w:val="lowerRoman"/>
      <w:lvlText w:val="%9."/>
      <w:lvlJc w:val="right"/>
      <w:pPr>
        <w:ind w:left="6480" w:hanging="180"/>
      </w:pPr>
    </w:lvl>
  </w:abstractNum>
  <w:abstractNum w:abstractNumId="22" w15:restartNumberingAfterBreak="0">
    <w:nsid w:val="2150353A"/>
    <w:multiLevelType w:val="hybridMultilevel"/>
    <w:tmpl w:val="3F8063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5" w15:restartNumberingAfterBreak="0">
    <w:nsid w:val="35B4785B"/>
    <w:multiLevelType w:val="hybridMultilevel"/>
    <w:tmpl w:val="1D92D90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43C93481"/>
    <w:multiLevelType w:val="hybridMultilevel"/>
    <w:tmpl w:val="E1B0B75C"/>
    <w:lvl w:ilvl="0" w:tplc="0C090001">
      <w:numFmt w:val="decimal"/>
      <w:lvlText w:val=""/>
      <w:lvlJc w:val="left"/>
    </w:lvl>
    <w:lvl w:ilvl="1" w:tplc="0C090003">
      <w:numFmt w:val="decimal"/>
      <w:lvlText w:val=""/>
      <w:lvlJc w:val="left"/>
    </w:lvl>
    <w:lvl w:ilvl="2" w:tplc="0C090005">
      <w:numFmt w:val="decimal"/>
      <w:lvlText w:val=""/>
      <w:lvlJc w:val="left"/>
    </w:lvl>
    <w:lvl w:ilvl="3" w:tplc="0C090001">
      <w:numFmt w:val="decimal"/>
      <w:lvlText w:val=""/>
      <w:lvlJc w:val="left"/>
    </w:lvl>
    <w:lvl w:ilvl="4" w:tplc="0C090003">
      <w:numFmt w:val="decimal"/>
      <w:lvlText w:val=""/>
      <w:lvlJc w:val="left"/>
    </w:lvl>
    <w:lvl w:ilvl="5" w:tplc="0C090005">
      <w:numFmt w:val="decimal"/>
      <w:lvlText w:val=""/>
      <w:lvlJc w:val="left"/>
    </w:lvl>
    <w:lvl w:ilvl="6" w:tplc="0C090001">
      <w:numFmt w:val="decimal"/>
      <w:lvlText w:val=""/>
      <w:lvlJc w:val="left"/>
    </w:lvl>
    <w:lvl w:ilvl="7" w:tplc="0C090003">
      <w:numFmt w:val="decimal"/>
      <w:lvlText w:val=""/>
      <w:lvlJc w:val="left"/>
    </w:lvl>
    <w:lvl w:ilvl="8" w:tplc="0C090005">
      <w:numFmt w:val="decimal"/>
      <w:lvlText w:val=""/>
      <w:lvlJc w:val="left"/>
    </w:lvl>
  </w:abstractNum>
  <w:abstractNum w:abstractNumId="28" w15:restartNumberingAfterBreak="0">
    <w:nsid w:val="4760689D"/>
    <w:multiLevelType w:val="hybridMultilevel"/>
    <w:tmpl w:val="57FE1D14"/>
    <w:lvl w:ilvl="0" w:tplc="49CCA76C">
      <w:numFmt w:val="decimal"/>
      <w:lvlText w:val=""/>
      <w:lvlJc w:val="left"/>
    </w:lvl>
    <w:lvl w:ilvl="1" w:tplc="0C090019">
      <w:numFmt w:val="decimal"/>
      <w:lvlText w:val=""/>
      <w:lvlJc w:val="left"/>
    </w:lvl>
    <w:lvl w:ilvl="2" w:tplc="0C09001B">
      <w:numFmt w:val="decimal"/>
      <w:lvlText w:val=""/>
      <w:lvlJc w:val="left"/>
    </w:lvl>
    <w:lvl w:ilvl="3" w:tplc="0C09000F">
      <w:numFmt w:val="decimal"/>
      <w:lvlText w:val=""/>
      <w:lvlJc w:val="left"/>
    </w:lvl>
    <w:lvl w:ilvl="4" w:tplc="0C090019">
      <w:numFmt w:val="decimal"/>
      <w:lvlText w:val=""/>
      <w:lvlJc w:val="left"/>
    </w:lvl>
    <w:lvl w:ilvl="5" w:tplc="0C09001B">
      <w:numFmt w:val="decimal"/>
      <w:lvlText w:val=""/>
      <w:lvlJc w:val="left"/>
    </w:lvl>
    <w:lvl w:ilvl="6" w:tplc="0C09000F">
      <w:numFmt w:val="decimal"/>
      <w:lvlText w:val=""/>
      <w:lvlJc w:val="left"/>
    </w:lvl>
    <w:lvl w:ilvl="7" w:tplc="0C090019">
      <w:numFmt w:val="decimal"/>
      <w:lvlText w:val=""/>
      <w:lvlJc w:val="left"/>
    </w:lvl>
    <w:lvl w:ilvl="8" w:tplc="0C09001B">
      <w:numFmt w:val="decimal"/>
      <w:lvlText w:val=""/>
      <w:lvlJc w:val="left"/>
    </w:lvl>
  </w:abstractNum>
  <w:abstractNum w:abstractNumId="29"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24900D1"/>
    <w:multiLevelType w:val="hybridMultilevel"/>
    <w:tmpl w:val="D1345934"/>
    <w:lvl w:ilvl="0" w:tplc="86A628DE">
      <w:start w:val="1"/>
      <w:numFmt w:val="decimal"/>
      <w:pStyle w:val="Normalnumbered"/>
      <w:lvlText w:val="%1."/>
      <w:lvlJc w:val="left"/>
      <w:pPr>
        <w:ind w:left="360" w:hanging="360"/>
      </w:pPr>
      <w:rPr>
        <w:rFonts w:asciiTheme="minorHAnsi" w:hAnsiTheme="minorHAnsi" w:hint="default"/>
        <w:b w:val="0"/>
        <w:bCs w:val="0"/>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1" w15:restartNumberingAfterBreak="0">
    <w:nsid w:val="55A7222A"/>
    <w:multiLevelType w:val="hybridMultilevel"/>
    <w:tmpl w:val="157A56AE"/>
    <w:lvl w:ilvl="0" w:tplc="10A26F4C">
      <w:start w:val="3"/>
      <w:numFmt w:val="bullet"/>
      <w:lvlText w:val="-"/>
      <w:lvlJc w:val="left"/>
      <w:pPr>
        <w:ind w:left="720" w:hanging="360"/>
      </w:pPr>
      <w:rPr>
        <w:rFonts w:ascii="Calibri" w:eastAsiaTheme="minorHAns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4"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78744E6"/>
    <w:multiLevelType w:val="hybridMultilevel"/>
    <w:tmpl w:val="96607002"/>
    <w:lvl w:ilvl="0" w:tplc="0C090001">
      <w:numFmt w:val="decimal"/>
      <w:lvlText w:val=""/>
      <w:lvlJc w:val="left"/>
    </w:lvl>
    <w:lvl w:ilvl="1" w:tplc="0C090003">
      <w:numFmt w:val="decimal"/>
      <w:lvlText w:val=""/>
      <w:lvlJc w:val="left"/>
    </w:lvl>
    <w:lvl w:ilvl="2" w:tplc="0C090005">
      <w:numFmt w:val="decimal"/>
      <w:lvlText w:val=""/>
      <w:lvlJc w:val="left"/>
    </w:lvl>
    <w:lvl w:ilvl="3" w:tplc="0C090001">
      <w:numFmt w:val="decimal"/>
      <w:lvlText w:val=""/>
      <w:lvlJc w:val="left"/>
    </w:lvl>
    <w:lvl w:ilvl="4" w:tplc="0C090003">
      <w:numFmt w:val="decimal"/>
      <w:lvlText w:val=""/>
      <w:lvlJc w:val="left"/>
    </w:lvl>
    <w:lvl w:ilvl="5" w:tplc="0C090005">
      <w:numFmt w:val="decimal"/>
      <w:lvlText w:val=""/>
      <w:lvlJc w:val="left"/>
    </w:lvl>
    <w:lvl w:ilvl="6" w:tplc="0C090001">
      <w:numFmt w:val="decimal"/>
      <w:lvlText w:val=""/>
      <w:lvlJc w:val="left"/>
    </w:lvl>
    <w:lvl w:ilvl="7" w:tplc="0C090003">
      <w:numFmt w:val="decimal"/>
      <w:lvlText w:val=""/>
      <w:lvlJc w:val="left"/>
    </w:lvl>
    <w:lvl w:ilvl="8" w:tplc="0C090005">
      <w:numFmt w:val="decimal"/>
      <w:lvlText w:val=""/>
      <w:lvlJc w:val="left"/>
    </w:lvl>
  </w:abstractNum>
  <w:num w:numId="1" w16cid:durableId="1678389510">
    <w:abstractNumId w:val="24"/>
  </w:num>
  <w:num w:numId="2" w16cid:durableId="690842265">
    <w:abstractNumId w:val="19"/>
  </w:num>
  <w:num w:numId="3" w16cid:durableId="1814322855">
    <w:abstractNumId w:val="13"/>
  </w:num>
  <w:num w:numId="4" w16cid:durableId="414547792">
    <w:abstractNumId w:val="9"/>
  </w:num>
  <w:num w:numId="5" w16cid:durableId="1795445590">
    <w:abstractNumId w:val="7"/>
  </w:num>
  <w:num w:numId="6" w16cid:durableId="455298614">
    <w:abstractNumId w:val="6"/>
  </w:num>
  <w:num w:numId="7" w16cid:durableId="1617374463">
    <w:abstractNumId w:val="5"/>
  </w:num>
  <w:num w:numId="8" w16cid:durableId="978270594">
    <w:abstractNumId w:val="4"/>
  </w:num>
  <w:num w:numId="9" w16cid:durableId="1634670526">
    <w:abstractNumId w:val="8"/>
  </w:num>
  <w:num w:numId="10" w16cid:durableId="1811172003">
    <w:abstractNumId w:val="3"/>
  </w:num>
  <w:num w:numId="11" w16cid:durableId="1355035364">
    <w:abstractNumId w:val="2"/>
  </w:num>
  <w:num w:numId="12" w16cid:durableId="263925266">
    <w:abstractNumId w:val="1"/>
  </w:num>
  <w:num w:numId="13" w16cid:durableId="484248327">
    <w:abstractNumId w:val="0"/>
  </w:num>
  <w:num w:numId="14" w16cid:durableId="1335258348">
    <w:abstractNumId w:val="16"/>
  </w:num>
  <w:num w:numId="15" w16cid:durableId="261838570">
    <w:abstractNumId w:val="10"/>
  </w:num>
  <w:num w:numId="16" w16cid:durableId="911240033">
    <w:abstractNumId w:val="26"/>
  </w:num>
  <w:num w:numId="17" w16cid:durableId="1166093195">
    <w:abstractNumId w:val="18"/>
  </w:num>
  <w:num w:numId="18" w16cid:durableId="257106360">
    <w:abstractNumId w:val="14"/>
  </w:num>
  <w:num w:numId="19" w16cid:durableId="946079448">
    <w:abstractNumId w:val="34"/>
  </w:num>
  <w:num w:numId="20" w16cid:durableId="1202403212">
    <w:abstractNumId w:val="30"/>
  </w:num>
  <w:num w:numId="21" w16cid:durableId="1529295004">
    <w:abstractNumId w:val="29"/>
  </w:num>
  <w:num w:numId="22" w16cid:durableId="828136317">
    <w:abstractNumId w:val="32"/>
  </w:num>
  <w:num w:numId="23" w16cid:durableId="465128492">
    <w:abstractNumId w:val="33"/>
  </w:num>
  <w:num w:numId="24" w16cid:durableId="1891454081">
    <w:abstractNumId w:val="11"/>
  </w:num>
  <w:num w:numId="25" w16cid:durableId="145317757">
    <w:abstractNumId w:val="30"/>
    <w:lvlOverride w:ilvl="0">
      <w:startOverride w:val="1"/>
    </w:lvlOverride>
  </w:num>
  <w:num w:numId="26" w16cid:durableId="1342196964">
    <w:abstractNumId w:val="20"/>
  </w:num>
  <w:num w:numId="27" w16cid:durableId="1717660656">
    <w:abstractNumId w:val="35"/>
  </w:num>
  <w:num w:numId="28" w16cid:durableId="1918859448">
    <w:abstractNumId w:val="23"/>
  </w:num>
  <w:num w:numId="29" w16cid:durableId="1926648686">
    <w:abstractNumId w:val="18"/>
  </w:num>
  <w:num w:numId="30" w16cid:durableId="819613000">
    <w:abstractNumId w:val="18"/>
  </w:num>
  <w:num w:numId="31" w16cid:durableId="804853671">
    <w:abstractNumId w:val="25"/>
  </w:num>
  <w:num w:numId="32" w16cid:durableId="2066025690">
    <w:abstractNumId w:val="15"/>
  </w:num>
  <w:num w:numId="33" w16cid:durableId="1367440691">
    <w:abstractNumId w:val="36"/>
  </w:num>
  <w:num w:numId="34" w16cid:durableId="2075001957">
    <w:abstractNumId w:val="27"/>
  </w:num>
  <w:num w:numId="35" w16cid:durableId="1989046895">
    <w:abstractNumId w:val="17"/>
  </w:num>
  <w:num w:numId="36" w16cid:durableId="1960140616">
    <w:abstractNumId w:val="12"/>
  </w:num>
  <w:num w:numId="37" w16cid:durableId="278151038">
    <w:abstractNumId w:val="28"/>
  </w:num>
  <w:num w:numId="38" w16cid:durableId="515655205">
    <w:abstractNumId w:val="21"/>
  </w:num>
  <w:num w:numId="39" w16cid:durableId="1921714135">
    <w:abstractNumId w:val="22"/>
  </w:num>
  <w:num w:numId="40" w16cid:durableId="1992102259">
    <w:abstractNumId w:val="31"/>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Kasey Stamation">
    <w15:presenceInfo w15:providerId="None" w15:userId="Kasey Stamation"/>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n-US" w:vendorID="64" w:dllVersion="0" w:nlCheck="1" w:checkStyle="0"/>
  <w:activeWritingStyle w:appName="MSWord" w:lang="en-AU" w:vendorID="64" w:dllVersion="4096" w:nlCheck="1" w:checkStyle="0"/>
  <w:activeWritingStyle w:appName="MSWord" w:lang="en-US" w:vendorID="64" w:dllVersion="4096" w:nlCheck="1" w:checkStyle="0"/>
  <w:activeWritingStyle w:appName="MSWord" w:lang="fr-FR" w:vendorID="64" w:dllVersion="4096" w:nlCheck="1" w:checkStyle="0"/>
  <w:activeWritingStyle w:appName="MSWord" w:lang="en-AU" w:vendorID="64" w:dllVersion="0" w:nlCheck="1" w:checkStyle="0"/>
  <w:activeWritingStyle w:appName="MSWord" w:lang="fr-FR" w:vendorID="64" w:dllVersion="0" w:nlCheck="1" w:checkStyle="0"/>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trackRevisions/>
  <w:documentProtection w:edit="readOnly" w:enforcement="1" w:cryptProviderType="rsaAES" w:cryptAlgorithmClass="hash" w:cryptAlgorithmType="typeAny" w:cryptAlgorithmSid="14" w:cryptSpinCount="100000" w:hash="Iyne+LlZgQhlifL9B+mKuZdczKzOXp3sJnGehF07fmRKi+/EIp7U86OSzZui/7lkSaRaGMLHdxJtg9tfh9HBZg==" w:salt="q/gsjakG0EfnlZGmI4+PLA=="/>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0&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9A2B34"/>
    <w:rsid w:val="000010FD"/>
    <w:rsid w:val="000017BB"/>
    <w:rsid w:val="00001E48"/>
    <w:rsid w:val="00003617"/>
    <w:rsid w:val="00003CB6"/>
    <w:rsid w:val="00004C89"/>
    <w:rsid w:val="00004E8C"/>
    <w:rsid w:val="0000509B"/>
    <w:rsid w:val="000062E3"/>
    <w:rsid w:val="00007345"/>
    <w:rsid w:val="00007627"/>
    <w:rsid w:val="00007A53"/>
    <w:rsid w:val="00007C37"/>
    <w:rsid w:val="00010A77"/>
    <w:rsid w:val="00011438"/>
    <w:rsid w:val="00011FBE"/>
    <w:rsid w:val="0001205B"/>
    <w:rsid w:val="00012793"/>
    <w:rsid w:val="000129C9"/>
    <w:rsid w:val="00014002"/>
    <w:rsid w:val="0001475F"/>
    <w:rsid w:val="00016064"/>
    <w:rsid w:val="0001643C"/>
    <w:rsid w:val="000166D9"/>
    <w:rsid w:val="00020E34"/>
    <w:rsid w:val="000213FC"/>
    <w:rsid w:val="00021509"/>
    <w:rsid w:val="000222B1"/>
    <w:rsid w:val="00022624"/>
    <w:rsid w:val="00022C0F"/>
    <w:rsid w:val="00023217"/>
    <w:rsid w:val="00023BB2"/>
    <w:rsid w:val="00024D90"/>
    <w:rsid w:val="00026142"/>
    <w:rsid w:val="000266B0"/>
    <w:rsid w:val="00026728"/>
    <w:rsid w:val="000309A3"/>
    <w:rsid w:val="00030DCC"/>
    <w:rsid w:val="00032AF3"/>
    <w:rsid w:val="00033DF0"/>
    <w:rsid w:val="00033FC6"/>
    <w:rsid w:val="00034068"/>
    <w:rsid w:val="00034369"/>
    <w:rsid w:val="000356C5"/>
    <w:rsid w:val="00035BB5"/>
    <w:rsid w:val="00035D62"/>
    <w:rsid w:val="000362B1"/>
    <w:rsid w:val="00037867"/>
    <w:rsid w:val="00037E55"/>
    <w:rsid w:val="00040071"/>
    <w:rsid w:val="000403CA"/>
    <w:rsid w:val="00041156"/>
    <w:rsid w:val="000411CF"/>
    <w:rsid w:val="000420FF"/>
    <w:rsid w:val="00042BE6"/>
    <w:rsid w:val="00043E60"/>
    <w:rsid w:val="00044D9D"/>
    <w:rsid w:val="00045ED5"/>
    <w:rsid w:val="00046987"/>
    <w:rsid w:val="0004704E"/>
    <w:rsid w:val="0005057A"/>
    <w:rsid w:val="000506E5"/>
    <w:rsid w:val="00050EC5"/>
    <w:rsid w:val="00050F5A"/>
    <w:rsid w:val="0005163F"/>
    <w:rsid w:val="00051887"/>
    <w:rsid w:val="00051E1F"/>
    <w:rsid w:val="00051FE1"/>
    <w:rsid w:val="00052120"/>
    <w:rsid w:val="00053526"/>
    <w:rsid w:val="000538D2"/>
    <w:rsid w:val="0005397D"/>
    <w:rsid w:val="000544BA"/>
    <w:rsid w:val="00054788"/>
    <w:rsid w:val="0005487D"/>
    <w:rsid w:val="0005542B"/>
    <w:rsid w:val="0005555C"/>
    <w:rsid w:val="00055E7F"/>
    <w:rsid w:val="00055FB4"/>
    <w:rsid w:val="0005616D"/>
    <w:rsid w:val="0005745B"/>
    <w:rsid w:val="000579A1"/>
    <w:rsid w:val="00060383"/>
    <w:rsid w:val="00060A68"/>
    <w:rsid w:val="0006182B"/>
    <w:rsid w:val="0006507E"/>
    <w:rsid w:val="00065423"/>
    <w:rsid w:val="00065DBC"/>
    <w:rsid w:val="0006629B"/>
    <w:rsid w:val="00066B41"/>
    <w:rsid w:val="000675CA"/>
    <w:rsid w:val="00067EA1"/>
    <w:rsid w:val="000704B7"/>
    <w:rsid w:val="000717C0"/>
    <w:rsid w:val="000718CB"/>
    <w:rsid w:val="0007200A"/>
    <w:rsid w:val="00072710"/>
    <w:rsid w:val="00072AE0"/>
    <w:rsid w:val="00073528"/>
    <w:rsid w:val="00074331"/>
    <w:rsid w:val="00074CD3"/>
    <w:rsid w:val="0007522B"/>
    <w:rsid w:val="0007550A"/>
    <w:rsid w:val="000755DD"/>
    <w:rsid w:val="00076886"/>
    <w:rsid w:val="00077C9A"/>
    <w:rsid w:val="000800A9"/>
    <w:rsid w:val="000805E8"/>
    <w:rsid w:val="000812EB"/>
    <w:rsid w:val="00081764"/>
    <w:rsid w:val="00081E30"/>
    <w:rsid w:val="0008366E"/>
    <w:rsid w:val="00086D3E"/>
    <w:rsid w:val="00086DF3"/>
    <w:rsid w:val="0008754B"/>
    <w:rsid w:val="00087BDC"/>
    <w:rsid w:val="00090458"/>
    <w:rsid w:val="00091775"/>
    <w:rsid w:val="0009277F"/>
    <w:rsid w:val="0009279F"/>
    <w:rsid w:val="0009426B"/>
    <w:rsid w:val="00094BC1"/>
    <w:rsid w:val="00094E38"/>
    <w:rsid w:val="00094F58"/>
    <w:rsid w:val="00095166"/>
    <w:rsid w:val="000952C6"/>
    <w:rsid w:val="000962C7"/>
    <w:rsid w:val="000966C9"/>
    <w:rsid w:val="0009699E"/>
    <w:rsid w:val="00097147"/>
    <w:rsid w:val="00097587"/>
    <w:rsid w:val="000A0BFF"/>
    <w:rsid w:val="000A144B"/>
    <w:rsid w:val="000A14F9"/>
    <w:rsid w:val="000A1B4A"/>
    <w:rsid w:val="000A2203"/>
    <w:rsid w:val="000A2EA1"/>
    <w:rsid w:val="000A3203"/>
    <w:rsid w:val="000A416E"/>
    <w:rsid w:val="000A470D"/>
    <w:rsid w:val="000A4C11"/>
    <w:rsid w:val="000A57F6"/>
    <w:rsid w:val="000A5C4D"/>
    <w:rsid w:val="000A5E54"/>
    <w:rsid w:val="000A64E9"/>
    <w:rsid w:val="000A6FA6"/>
    <w:rsid w:val="000A797A"/>
    <w:rsid w:val="000B2A8A"/>
    <w:rsid w:val="000B2D52"/>
    <w:rsid w:val="000B5321"/>
    <w:rsid w:val="000B57E8"/>
    <w:rsid w:val="000B5E06"/>
    <w:rsid w:val="000B70B7"/>
    <w:rsid w:val="000B7272"/>
    <w:rsid w:val="000B773D"/>
    <w:rsid w:val="000B7DFD"/>
    <w:rsid w:val="000C0BF3"/>
    <w:rsid w:val="000C15EE"/>
    <w:rsid w:val="000C1781"/>
    <w:rsid w:val="000C2CB8"/>
    <w:rsid w:val="000C3259"/>
    <w:rsid w:val="000C4DCF"/>
    <w:rsid w:val="000C5BE1"/>
    <w:rsid w:val="000C68F3"/>
    <w:rsid w:val="000C6EC9"/>
    <w:rsid w:val="000D009F"/>
    <w:rsid w:val="000D121A"/>
    <w:rsid w:val="000D2B6C"/>
    <w:rsid w:val="000D2C01"/>
    <w:rsid w:val="000D3639"/>
    <w:rsid w:val="000D36F1"/>
    <w:rsid w:val="000D5259"/>
    <w:rsid w:val="000D5F62"/>
    <w:rsid w:val="000D5FF7"/>
    <w:rsid w:val="000D622E"/>
    <w:rsid w:val="000D6B7B"/>
    <w:rsid w:val="000D6C24"/>
    <w:rsid w:val="000D7D99"/>
    <w:rsid w:val="000E02A3"/>
    <w:rsid w:val="000E0399"/>
    <w:rsid w:val="000E0643"/>
    <w:rsid w:val="000E0F85"/>
    <w:rsid w:val="000E1A61"/>
    <w:rsid w:val="000E1DC0"/>
    <w:rsid w:val="000E318B"/>
    <w:rsid w:val="000E33D9"/>
    <w:rsid w:val="000E3720"/>
    <w:rsid w:val="000E3D79"/>
    <w:rsid w:val="000E3FFE"/>
    <w:rsid w:val="000E4132"/>
    <w:rsid w:val="000E4C35"/>
    <w:rsid w:val="000E5850"/>
    <w:rsid w:val="000E6BF2"/>
    <w:rsid w:val="000F03CE"/>
    <w:rsid w:val="000F1796"/>
    <w:rsid w:val="000F1CD5"/>
    <w:rsid w:val="000F252D"/>
    <w:rsid w:val="000F28BB"/>
    <w:rsid w:val="000F2B7D"/>
    <w:rsid w:val="000F2E71"/>
    <w:rsid w:val="000F407F"/>
    <w:rsid w:val="000F459A"/>
    <w:rsid w:val="000F47C0"/>
    <w:rsid w:val="000F5A8F"/>
    <w:rsid w:val="000F6139"/>
    <w:rsid w:val="000F63B8"/>
    <w:rsid w:val="000F64DD"/>
    <w:rsid w:val="00100557"/>
    <w:rsid w:val="00100BAC"/>
    <w:rsid w:val="00100BE5"/>
    <w:rsid w:val="00100F43"/>
    <w:rsid w:val="00101B5E"/>
    <w:rsid w:val="00102ADC"/>
    <w:rsid w:val="00102E08"/>
    <w:rsid w:val="00104109"/>
    <w:rsid w:val="00104895"/>
    <w:rsid w:val="0010520A"/>
    <w:rsid w:val="0010533F"/>
    <w:rsid w:val="001053DA"/>
    <w:rsid w:val="0010550D"/>
    <w:rsid w:val="00105998"/>
    <w:rsid w:val="0010615C"/>
    <w:rsid w:val="001065A1"/>
    <w:rsid w:val="00106839"/>
    <w:rsid w:val="00106DA3"/>
    <w:rsid w:val="00107038"/>
    <w:rsid w:val="0011038A"/>
    <w:rsid w:val="001112F3"/>
    <w:rsid w:val="001131B0"/>
    <w:rsid w:val="001134F2"/>
    <w:rsid w:val="0011431F"/>
    <w:rsid w:val="00115667"/>
    <w:rsid w:val="00116811"/>
    <w:rsid w:val="0011692A"/>
    <w:rsid w:val="00116B6D"/>
    <w:rsid w:val="001209A0"/>
    <w:rsid w:val="00120C40"/>
    <w:rsid w:val="00120D9B"/>
    <w:rsid w:val="001219C0"/>
    <w:rsid w:val="00122A34"/>
    <w:rsid w:val="00125205"/>
    <w:rsid w:val="0012583B"/>
    <w:rsid w:val="00125862"/>
    <w:rsid w:val="00126853"/>
    <w:rsid w:val="00127753"/>
    <w:rsid w:val="00127BDB"/>
    <w:rsid w:val="001304B6"/>
    <w:rsid w:val="00131CD7"/>
    <w:rsid w:val="001336D9"/>
    <w:rsid w:val="0013541C"/>
    <w:rsid w:val="00135C70"/>
    <w:rsid w:val="00135F49"/>
    <w:rsid w:val="00136501"/>
    <w:rsid w:val="0013675E"/>
    <w:rsid w:val="00137C8A"/>
    <w:rsid w:val="00140B20"/>
    <w:rsid w:val="001411DC"/>
    <w:rsid w:val="00142733"/>
    <w:rsid w:val="001427EA"/>
    <w:rsid w:val="00142D2C"/>
    <w:rsid w:val="00143694"/>
    <w:rsid w:val="00143E11"/>
    <w:rsid w:val="0014446D"/>
    <w:rsid w:val="0014535C"/>
    <w:rsid w:val="001456FF"/>
    <w:rsid w:val="001458C3"/>
    <w:rsid w:val="00145F0F"/>
    <w:rsid w:val="001460C4"/>
    <w:rsid w:val="00146192"/>
    <w:rsid w:val="00150BD2"/>
    <w:rsid w:val="00150C2F"/>
    <w:rsid w:val="00150CA5"/>
    <w:rsid w:val="00150D28"/>
    <w:rsid w:val="00150D31"/>
    <w:rsid w:val="00150D98"/>
    <w:rsid w:val="0015119D"/>
    <w:rsid w:val="00151C3D"/>
    <w:rsid w:val="00151D75"/>
    <w:rsid w:val="00152CCA"/>
    <w:rsid w:val="00153209"/>
    <w:rsid w:val="00153399"/>
    <w:rsid w:val="00153969"/>
    <w:rsid w:val="001548E3"/>
    <w:rsid w:val="00154B86"/>
    <w:rsid w:val="001552F2"/>
    <w:rsid w:val="001557A0"/>
    <w:rsid w:val="00156242"/>
    <w:rsid w:val="001570FE"/>
    <w:rsid w:val="00160260"/>
    <w:rsid w:val="0016129A"/>
    <w:rsid w:val="00161F84"/>
    <w:rsid w:val="001622A8"/>
    <w:rsid w:val="00162852"/>
    <w:rsid w:val="00163067"/>
    <w:rsid w:val="0016331C"/>
    <w:rsid w:val="0016365D"/>
    <w:rsid w:val="001636C7"/>
    <w:rsid w:val="00163A38"/>
    <w:rsid w:val="00164039"/>
    <w:rsid w:val="00164C47"/>
    <w:rsid w:val="00164F59"/>
    <w:rsid w:val="001653FA"/>
    <w:rsid w:val="001653FC"/>
    <w:rsid w:val="0016541B"/>
    <w:rsid w:val="00167655"/>
    <w:rsid w:val="00167F23"/>
    <w:rsid w:val="001702AE"/>
    <w:rsid w:val="00170A92"/>
    <w:rsid w:val="00170B2D"/>
    <w:rsid w:val="00172CFC"/>
    <w:rsid w:val="00173689"/>
    <w:rsid w:val="0017507A"/>
    <w:rsid w:val="00175EC6"/>
    <w:rsid w:val="001769DD"/>
    <w:rsid w:val="00176F4C"/>
    <w:rsid w:val="00177115"/>
    <w:rsid w:val="0017745F"/>
    <w:rsid w:val="001774FF"/>
    <w:rsid w:val="00180CA2"/>
    <w:rsid w:val="00181261"/>
    <w:rsid w:val="001813B7"/>
    <w:rsid w:val="001814BA"/>
    <w:rsid w:val="001816C1"/>
    <w:rsid w:val="00181905"/>
    <w:rsid w:val="0018237E"/>
    <w:rsid w:val="001832E1"/>
    <w:rsid w:val="00185265"/>
    <w:rsid w:val="001853B2"/>
    <w:rsid w:val="001856B0"/>
    <w:rsid w:val="00185B27"/>
    <w:rsid w:val="00186460"/>
    <w:rsid w:val="0018657A"/>
    <w:rsid w:val="00186CFD"/>
    <w:rsid w:val="00187028"/>
    <w:rsid w:val="00190778"/>
    <w:rsid w:val="001909F7"/>
    <w:rsid w:val="00190F62"/>
    <w:rsid w:val="00191604"/>
    <w:rsid w:val="00191CFC"/>
    <w:rsid w:val="0019280B"/>
    <w:rsid w:val="00192D3F"/>
    <w:rsid w:val="001930CF"/>
    <w:rsid w:val="001937BC"/>
    <w:rsid w:val="00194660"/>
    <w:rsid w:val="00195486"/>
    <w:rsid w:val="001958BE"/>
    <w:rsid w:val="00195AB1"/>
    <w:rsid w:val="00196BDB"/>
    <w:rsid w:val="001A04BC"/>
    <w:rsid w:val="001A168F"/>
    <w:rsid w:val="001A243B"/>
    <w:rsid w:val="001A3E14"/>
    <w:rsid w:val="001A4FE5"/>
    <w:rsid w:val="001A50B3"/>
    <w:rsid w:val="001A5744"/>
    <w:rsid w:val="001A60E1"/>
    <w:rsid w:val="001A6788"/>
    <w:rsid w:val="001A6E97"/>
    <w:rsid w:val="001B0246"/>
    <w:rsid w:val="001B031C"/>
    <w:rsid w:val="001B1C55"/>
    <w:rsid w:val="001B2195"/>
    <w:rsid w:val="001B2EC4"/>
    <w:rsid w:val="001B31EB"/>
    <w:rsid w:val="001B32AC"/>
    <w:rsid w:val="001B33B6"/>
    <w:rsid w:val="001B435E"/>
    <w:rsid w:val="001B5E48"/>
    <w:rsid w:val="001B6A43"/>
    <w:rsid w:val="001B7AA9"/>
    <w:rsid w:val="001B7ADD"/>
    <w:rsid w:val="001C095B"/>
    <w:rsid w:val="001C14EA"/>
    <w:rsid w:val="001C150D"/>
    <w:rsid w:val="001C337B"/>
    <w:rsid w:val="001C3EFB"/>
    <w:rsid w:val="001C459C"/>
    <w:rsid w:val="001C548C"/>
    <w:rsid w:val="001C558C"/>
    <w:rsid w:val="001C5955"/>
    <w:rsid w:val="001C59B2"/>
    <w:rsid w:val="001C72D0"/>
    <w:rsid w:val="001C7C30"/>
    <w:rsid w:val="001D02EE"/>
    <w:rsid w:val="001D0468"/>
    <w:rsid w:val="001D0C8E"/>
    <w:rsid w:val="001D22A3"/>
    <w:rsid w:val="001D2593"/>
    <w:rsid w:val="001D2717"/>
    <w:rsid w:val="001D2E69"/>
    <w:rsid w:val="001D2FBB"/>
    <w:rsid w:val="001D5A27"/>
    <w:rsid w:val="001D6365"/>
    <w:rsid w:val="001D663D"/>
    <w:rsid w:val="001D739F"/>
    <w:rsid w:val="001D7D81"/>
    <w:rsid w:val="001E011C"/>
    <w:rsid w:val="001E1159"/>
    <w:rsid w:val="001E2024"/>
    <w:rsid w:val="001E3595"/>
    <w:rsid w:val="001E393F"/>
    <w:rsid w:val="001E43B5"/>
    <w:rsid w:val="001E4ED6"/>
    <w:rsid w:val="001E54BE"/>
    <w:rsid w:val="001E5878"/>
    <w:rsid w:val="001E5CCD"/>
    <w:rsid w:val="001E6166"/>
    <w:rsid w:val="001E68F3"/>
    <w:rsid w:val="001E764C"/>
    <w:rsid w:val="001E7978"/>
    <w:rsid w:val="001F0158"/>
    <w:rsid w:val="001F0356"/>
    <w:rsid w:val="001F10BD"/>
    <w:rsid w:val="001F1296"/>
    <w:rsid w:val="001F2826"/>
    <w:rsid w:val="001F368E"/>
    <w:rsid w:val="001F51F0"/>
    <w:rsid w:val="001F66A5"/>
    <w:rsid w:val="001F73B2"/>
    <w:rsid w:val="001F7C65"/>
    <w:rsid w:val="00200E85"/>
    <w:rsid w:val="00200F94"/>
    <w:rsid w:val="00202C5B"/>
    <w:rsid w:val="00203F44"/>
    <w:rsid w:val="00205A81"/>
    <w:rsid w:val="00206311"/>
    <w:rsid w:val="00207048"/>
    <w:rsid w:val="00207A7C"/>
    <w:rsid w:val="00207C58"/>
    <w:rsid w:val="002107A6"/>
    <w:rsid w:val="00210E19"/>
    <w:rsid w:val="00212907"/>
    <w:rsid w:val="00212AE7"/>
    <w:rsid w:val="00213887"/>
    <w:rsid w:val="00214534"/>
    <w:rsid w:val="00214B23"/>
    <w:rsid w:val="00215A5D"/>
    <w:rsid w:val="00215C8A"/>
    <w:rsid w:val="00216805"/>
    <w:rsid w:val="00217256"/>
    <w:rsid w:val="002172BF"/>
    <w:rsid w:val="00217D7C"/>
    <w:rsid w:val="00220122"/>
    <w:rsid w:val="0022137C"/>
    <w:rsid w:val="0022188E"/>
    <w:rsid w:val="00222742"/>
    <w:rsid w:val="002228E0"/>
    <w:rsid w:val="00222BE0"/>
    <w:rsid w:val="00224813"/>
    <w:rsid w:val="00224F3B"/>
    <w:rsid w:val="002252E0"/>
    <w:rsid w:val="00225874"/>
    <w:rsid w:val="00225913"/>
    <w:rsid w:val="00225A29"/>
    <w:rsid w:val="00225D17"/>
    <w:rsid w:val="0022657E"/>
    <w:rsid w:val="00226721"/>
    <w:rsid w:val="00226A24"/>
    <w:rsid w:val="00226E61"/>
    <w:rsid w:val="002270E9"/>
    <w:rsid w:val="00227A0F"/>
    <w:rsid w:val="00227BDE"/>
    <w:rsid w:val="00227EEE"/>
    <w:rsid w:val="002306CC"/>
    <w:rsid w:val="0023101A"/>
    <w:rsid w:val="00232455"/>
    <w:rsid w:val="00234764"/>
    <w:rsid w:val="00234BA0"/>
    <w:rsid w:val="00235A46"/>
    <w:rsid w:val="00235C7F"/>
    <w:rsid w:val="00236B80"/>
    <w:rsid w:val="00236FF6"/>
    <w:rsid w:val="002401F6"/>
    <w:rsid w:val="00240917"/>
    <w:rsid w:val="002409DB"/>
    <w:rsid w:val="002425AF"/>
    <w:rsid w:val="002428C8"/>
    <w:rsid w:val="00243764"/>
    <w:rsid w:val="00244441"/>
    <w:rsid w:val="00244645"/>
    <w:rsid w:val="00244A1C"/>
    <w:rsid w:val="00244B58"/>
    <w:rsid w:val="00245B15"/>
    <w:rsid w:val="00245BC3"/>
    <w:rsid w:val="00245D93"/>
    <w:rsid w:val="00246101"/>
    <w:rsid w:val="00246BEA"/>
    <w:rsid w:val="00246D1B"/>
    <w:rsid w:val="00246E39"/>
    <w:rsid w:val="00247329"/>
    <w:rsid w:val="00247F74"/>
    <w:rsid w:val="00250475"/>
    <w:rsid w:val="00250ACA"/>
    <w:rsid w:val="00250FB4"/>
    <w:rsid w:val="002510CA"/>
    <w:rsid w:val="0025127D"/>
    <w:rsid w:val="002526EA"/>
    <w:rsid w:val="002533BB"/>
    <w:rsid w:val="002535E8"/>
    <w:rsid w:val="0025400B"/>
    <w:rsid w:val="002549A0"/>
    <w:rsid w:val="0025529E"/>
    <w:rsid w:val="00256969"/>
    <w:rsid w:val="0025705D"/>
    <w:rsid w:val="00257BF1"/>
    <w:rsid w:val="00257C62"/>
    <w:rsid w:val="00260A6B"/>
    <w:rsid w:val="00260C73"/>
    <w:rsid w:val="00261077"/>
    <w:rsid w:val="00261EFC"/>
    <w:rsid w:val="00262069"/>
    <w:rsid w:val="00262160"/>
    <w:rsid w:val="00262601"/>
    <w:rsid w:val="002638B2"/>
    <w:rsid w:val="00263A84"/>
    <w:rsid w:val="00263C7D"/>
    <w:rsid w:val="00263CCD"/>
    <w:rsid w:val="002643DA"/>
    <w:rsid w:val="0026474F"/>
    <w:rsid w:val="00264A42"/>
    <w:rsid w:val="00264E58"/>
    <w:rsid w:val="00264ED3"/>
    <w:rsid w:val="0026626B"/>
    <w:rsid w:val="002665BB"/>
    <w:rsid w:val="002707DE"/>
    <w:rsid w:val="00270B05"/>
    <w:rsid w:val="00270D47"/>
    <w:rsid w:val="00271493"/>
    <w:rsid w:val="00271F86"/>
    <w:rsid w:val="0027353A"/>
    <w:rsid w:val="002744DE"/>
    <w:rsid w:val="00274C3A"/>
    <w:rsid w:val="00274E8B"/>
    <w:rsid w:val="002759A0"/>
    <w:rsid w:val="00275FF9"/>
    <w:rsid w:val="00276E2C"/>
    <w:rsid w:val="002778A1"/>
    <w:rsid w:val="00280745"/>
    <w:rsid w:val="00280F2C"/>
    <w:rsid w:val="00281728"/>
    <w:rsid w:val="00281AEE"/>
    <w:rsid w:val="00281FF0"/>
    <w:rsid w:val="00283141"/>
    <w:rsid w:val="00285925"/>
    <w:rsid w:val="00285B9C"/>
    <w:rsid w:val="00285FC1"/>
    <w:rsid w:val="0028603B"/>
    <w:rsid w:val="00286079"/>
    <w:rsid w:val="00286C91"/>
    <w:rsid w:val="002874FF"/>
    <w:rsid w:val="00287526"/>
    <w:rsid w:val="00287D1C"/>
    <w:rsid w:val="00290093"/>
    <w:rsid w:val="00290506"/>
    <w:rsid w:val="00290A20"/>
    <w:rsid w:val="00291BB8"/>
    <w:rsid w:val="00292C36"/>
    <w:rsid w:val="0029310E"/>
    <w:rsid w:val="002938FD"/>
    <w:rsid w:val="00294639"/>
    <w:rsid w:val="00294737"/>
    <w:rsid w:val="002965B5"/>
    <w:rsid w:val="00296712"/>
    <w:rsid w:val="002967F0"/>
    <w:rsid w:val="00297481"/>
    <w:rsid w:val="00297E44"/>
    <w:rsid w:val="002A0BC3"/>
    <w:rsid w:val="002A0D3A"/>
    <w:rsid w:val="002A0D75"/>
    <w:rsid w:val="002A133C"/>
    <w:rsid w:val="002A24EC"/>
    <w:rsid w:val="002A284B"/>
    <w:rsid w:val="002A3DC5"/>
    <w:rsid w:val="002A4172"/>
    <w:rsid w:val="002A502B"/>
    <w:rsid w:val="002A56B6"/>
    <w:rsid w:val="002A7C78"/>
    <w:rsid w:val="002A7C79"/>
    <w:rsid w:val="002B0993"/>
    <w:rsid w:val="002B0B39"/>
    <w:rsid w:val="002B15CF"/>
    <w:rsid w:val="002B1DE8"/>
    <w:rsid w:val="002B1EFE"/>
    <w:rsid w:val="002B2AE5"/>
    <w:rsid w:val="002B2CEF"/>
    <w:rsid w:val="002B2F07"/>
    <w:rsid w:val="002B32FF"/>
    <w:rsid w:val="002B3DAB"/>
    <w:rsid w:val="002B41F3"/>
    <w:rsid w:val="002B440B"/>
    <w:rsid w:val="002B4B78"/>
    <w:rsid w:val="002B54CF"/>
    <w:rsid w:val="002B5DD8"/>
    <w:rsid w:val="002B6D79"/>
    <w:rsid w:val="002B71C4"/>
    <w:rsid w:val="002B7E80"/>
    <w:rsid w:val="002C0D7C"/>
    <w:rsid w:val="002C175A"/>
    <w:rsid w:val="002C317A"/>
    <w:rsid w:val="002C33D0"/>
    <w:rsid w:val="002C4B46"/>
    <w:rsid w:val="002C4C80"/>
    <w:rsid w:val="002C4D79"/>
    <w:rsid w:val="002C5BA2"/>
    <w:rsid w:val="002C5BAA"/>
    <w:rsid w:val="002C6463"/>
    <w:rsid w:val="002C77DC"/>
    <w:rsid w:val="002C7961"/>
    <w:rsid w:val="002D051A"/>
    <w:rsid w:val="002D26F6"/>
    <w:rsid w:val="002D281A"/>
    <w:rsid w:val="002D527E"/>
    <w:rsid w:val="002D5942"/>
    <w:rsid w:val="002D7955"/>
    <w:rsid w:val="002D7AB7"/>
    <w:rsid w:val="002E0F63"/>
    <w:rsid w:val="002E11C7"/>
    <w:rsid w:val="002E1AB5"/>
    <w:rsid w:val="002E26FA"/>
    <w:rsid w:val="002E4E84"/>
    <w:rsid w:val="002E4FA9"/>
    <w:rsid w:val="002E5193"/>
    <w:rsid w:val="002E5340"/>
    <w:rsid w:val="002E56D4"/>
    <w:rsid w:val="002E6BC8"/>
    <w:rsid w:val="002E6CE1"/>
    <w:rsid w:val="002F042B"/>
    <w:rsid w:val="002F04B4"/>
    <w:rsid w:val="002F0660"/>
    <w:rsid w:val="002F08D2"/>
    <w:rsid w:val="002F0A26"/>
    <w:rsid w:val="002F14BA"/>
    <w:rsid w:val="002F1BC2"/>
    <w:rsid w:val="002F229B"/>
    <w:rsid w:val="002F2311"/>
    <w:rsid w:val="002F2325"/>
    <w:rsid w:val="002F2420"/>
    <w:rsid w:val="002F2CAD"/>
    <w:rsid w:val="002F3AA0"/>
    <w:rsid w:val="002F438A"/>
    <w:rsid w:val="002F4E09"/>
    <w:rsid w:val="002F5C7A"/>
    <w:rsid w:val="002F5F52"/>
    <w:rsid w:val="002F67A0"/>
    <w:rsid w:val="002F6DF6"/>
    <w:rsid w:val="002F70AF"/>
    <w:rsid w:val="003000F6"/>
    <w:rsid w:val="003004D9"/>
    <w:rsid w:val="003008D7"/>
    <w:rsid w:val="00300923"/>
    <w:rsid w:val="00301870"/>
    <w:rsid w:val="00302948"/>
    <w:rsid w:val="00302CBB"/>
    <w:rsid w:val="00303148"/>
    <w:rsid w:val="00303C61"/>
    <w:rsid w:val="00303D9E"/>
    <w:rsid w:val="00304778"/>
    <w:rsid w:val="0030759E"/>
    <w:rsid w:val="00312B9B"/>
    <w:rsid w:val="00312C50"/>
    <w:rsid w:val="003136B5"/>
    <w:rsid w:val="00313DDB"/>
    <w:rsid w:val="00314279"/>
    <w:rsid w:val="003155E5"/>
    <w:rsid w:val="0031590F"/>
    <w:rsid w:val="00320CC8"/>
    <w:rsid w:val="00320F69"/>
    <w:rsid w:val="00320F71"/>
    <w:rsid w:val="00320FFF"/>
    <w:rsid w:val="0032152E"/>
    <w:rsid w:val="00321C98"/>
    <w:rsid w:val="00322661"/>
    <w:rsid w:val="003228CB"/>
    <w:rsid w:val="0032340F"/>
    <w:rsid w:val="0032389B"/>
    <w:rsid w:val="0032398D"/>
    <w:rsid w:val="00323D96"/>
    <w:rsid w:val="003256B8"/>
    <w:rsid w:val="00326006"/>
    <w:rsid w:val="0032714E"/>
    <w:rsid w:val="0033002F"/>
    <w:rsid w:val="0033038C"/>
    <w:rsid w:val="00330679"/>
    <w:rsid w:val="003314D0"/>
    <w:rsid w:val="003319C8"/>
    <w:rsid w:val="00332072"/>
    <w:rsid w:val="00333429"/>
    <w:rsid w:val="00333E8C"/>
    <w:rsid w:val="00334FEC"/>
    <w:rsid w:val="0033502D"/>
    <w:rsid w:val="00335042"/>
    <w:rsid w:val="00336886"/>
    <w:rsid w:val="00336F4A"/>
    <w:rsid w:val="003400DD"/>
    <w:rsid w:val="00340129"/>
    <w:rsid w:val="00340E61"/>
    <w:rsid w:val="00341156"/>
    <w:rsid w:val="00341520"/>
    <w:rsid w:val="0034162F"/>
    <w:rsid w:val="00341797"/>
    <w:rsid w:val="00342235"/>
    <w:rsid w:val="003424E6"/>
    <w:rsid w:val="003438B0"/>
    <w:rsid w:val="00344133"/>
    <w:rsid w:val="003442F7"/>
    <w:rsid w:val="00344E8C"/>
    <w:rsid w:val="003457AB"/>
    <w:rsid w:val="003459BF"/>
    <w:rsid w:val="00345E57"/>
    <w:rsid w:val="00346379"/>
    <w:rsid w:val="003467EC"/>
    <w:rsid w:val="00347BFE"/>
    <w:rsid w:val="00347FBC"/>
    <w:rsid w:val="0035004B"/>
    <w:rsid w:val="0035111C"/>
    <w:rsid w:val="0035148E"/>
    <w:rsid w:val="00351A04"/>
    <w:rsid w:val="003522EC"/>
    <w:rsid w:val="0035294C"/>
    <w:rsid w:val="00352993"/>
    <w:rsid w:val="00352BC2"/>
    <w:rsid w:val="00353D97"/>
    <w:rsid w:val="0035614D"/>
    <w:rsid w:val="00356909"/>
    <w:rsid w:val="00356C16"/>
    <w:rsid w:val="00357072"/>
    <w:rsid w:val="003615C5"/>
    <w:rsid w:val="0036305A"/>
    <w:rsid w:val="00363298"/>
    <w:rsid w:val="00363CEE"/>
    <w:rsid w:val="00364864"/>
    <w:rsid w:val="00364942"/>
    <w:rsid w:val="00365638"/>
    <w:rsid w:val="00365BD2"/>
    <w:rsid w:val="00365C0B"/>
    <w:rsid w:val="00365F71"/>
    <w:rsid w:val="003665BF"/>
    <w:rsid w:val="00366B2C"/>
    <w:rsid w:val="0036784C"/>
    <w:rsid w:val="00367C0D"/>
    <w:rsid w:val="00367FBB"/>
    <w:rsid w:val="003707F9"/>
    <w:rsid w:val="00370977"/>
    <w:rsid w:val="00371E21"/>
    <w:rsid w:val="00371F98"/>
    <w:rsid w:val="00372C14"/>
    <w:rsid w:val="00373208"/>
    <w:rsid w:val="003741F6"/>
    <w:rsid w:val="003747E6"/>
    <w:rsid w:val="00374E7D"/>
    <w:rsid w:val="003760E7"/>
    <w:rsid w:val="003765FB"/>
    <w:rsid w:val="003778E8"/>
    <w:rsid w:val="00377DC9"/>
    <w:rsid w:val="00380002"/>
    <w:rsid w:val="00381E63"/>
    <w:rsid w:val="00382000"/>
    <w:rsid w:val="003821E9"/>
    <w:rsid w:val="0038335A"/>
    <w:rsid w:val="003833EF"/>
    <w:rsid w:val="003835FC"/>
    <w:rsid w:val="0038598C"/>
    <w:rsid w:val="00386483"/>
    <w:rsid w:val="00386834"/>
    <w:rsid w:val="00386EDD"/>
    <w:rsid w:val="003877EE"/>
    <w:rsid w:val="00390622"/>
    <w:rsid w:val="003906BB"/>
    <w:rsid w:val="00390B74"/>
    <w:rsid w:val="00390E4E"/>
    <w:rsid w:val="00391232"/>
    <w:rsid w:val="00391391"/>
    <w:rsid w:val="003917F9"/>
    <w:rsid w:val="0039316C"/>
    <w:rsid w:val="003932B1"/>
    <w:rsid w:val="003935AA"/>
    <w:rsid w:val="00394AB6"/>
    <w:rsid w:val="0039551A"/>
    <w:rsid w:val="0039591B"/>
    <w:rsid w:val="00396A82"/>
    <w:rsid w:val="003979B3"/>
    <w:rsid w:val="00397FEA"/>
    <w:rsid w:val="003A0661"/>
    <w:rsid w:val="003A1497"/>
    <w:rsid w:val="003A26C1"/>
    <w:rsid w:val="003A3EFD"/>
    <w:rsid w:val="003A44F2"/>
    <w:rsid w:val="003A5209"/>
    <w:rsid w:val="003A5BE4"/>
    <w:rsid w:val="003A6553"/>
    <w:rsid w:val="003A68CF"/>
    <w:rsid w:val="003A7070"/>
    <w:rsid w:val="003A7392"/>
    <w:rsid w:val="003A7C08"/>
    <w:rsid w:val="003B05B9"/>
    <w:rsid w:val="003B0667"/>
    <w:rsid w:val="003B07D8"/>
    <w:rsid w:val="003B0846"/>
    <w:rsid w:val="003B0D56"/>
    <w:rsid w:val="003B1144"/>
    <w:rsid w:val="003B1FAC"/>
    <w:rsid w:val="003B2B08"/>
    <w:rsid w:val="003B327C"/>
    <w:rsid w:val="003B35B1"/>
    <w:rsid w:val="003B3B71"/>
    <w:rsid w:val="003B474E"/>
    <w:rsid w:val="003B52AA"/>
    <w:rsid w:val="003B69EA"/>
    <w:rsid w:val="003B735E"/>
    <w:rsid w:val="003C164F"/>
    <w:rsid w:val="003C2CE3"/>
    <w:rsid w:val="003C2F32"/>
    <w:rsid w:val="003C35CF"/>
    <w:rsid w:val="003C4E09"/>
    <w:rsid w:val="003C5068"/>
    <w:rsid w:val="003C5885"/>
    <w:rsid w:val="003C5C59"/>
    <w:rsid w:val="003C5F36"/>
    <w:rsid w:val="003C72D4"/>
    <w:rsid w:val="003C72D7"/>
    <w:rsid w:val="003C7FAE"/>
    <w:rsid w:val="003D253C"/>
    <w:rsid w:val="003D36D3"/>
    <w:rsid w:val="003D4221"/>
    <w:rsid w:val="003D56AA"/>
    <w:rsid w:val="003D59D2"/>
    <w:rsid w:val="003E0A50"/>
    <w:rsid w:val="003E17AC"/>
    <w:rsid w:val="003E1839"/>
    <w:rsid w:val="003E1C93"/>
    <w:rsid w:val="003E28B7"/>
    <w:rsid w:val="003E293E"/>
    <w:rsid w:val="003E4628"/>
    <w:rsid w:val="003E499C"/>
    <w:rsid w:val="003E5151"/>
    <w:rsid w:val="003E5424"/>
    <w:rsid w:val="003E5BE7"/>
    <w:rsid w:val="003E6A03"/>
    <w:rsid w:val="003E6EE5"/>
    <w:rsid w:val="003E77A2"/>
    <w:rsid w:val="003E7CF8"/>
    <w:rsid w:val="003F063E"/>
    <w:rsid w:val="003F0F27"/>
    <w:rsid w:val="003F1040"/>
    <w:rsid w:val="003F1319"/>
    <w:rsid w:val="003F207D"/>
    <w:rsid w:val="003F222F"/>
    <w:rsid w:val="003F347D"/>
    <w:rsid w:val="003F3BB2"/>
    <w:rsid w:val="003F3D08"/>
    <w:rsid w:val="003F4717"/>
    <w:rsid w:val="003F5344"/>
    <w:rsid w:val="003F5A80"/>
    <w:rsid w:val="003F5FB8"/>
    <w:rsid w:val="003F63F5"/>
    <w:rsid w:val="003F7936"/>
    <w:rsid w:val="00400B45"/>
    <w:rsid w:val="00401C75"/>
    <w:rsid w:val="00402ADE"/>
    <w:rsid w:val="00402B41"/>
    <w:rsid w:val="0040327E"/>
    <w:rsid w:val="004039BC"/>
    <w:rsid w:val="004044D5"/>
    <w:rsid w:val="00404C14"/>
    <w:rsid w:val="00404C8B"/>
    <w:rsid w:val="00405894"/>
    <w:rsid w:val="00407454"/>
    <w:rsid w:val="0040756D"/>
    <w:rsid w:val="00410A08"/>
    <w:rsid w:val="00410B81"/>
    <w:rsid w:val="00410D20"/>
    <w:rsid w:val="00411245"/>
    <w:rsid w:val="0041164A"/>
    <w:rsid w:val="00412478"/>
    <w:rsid w:val="0041270C"/>
    <w:rsid w:val="00413091"/>
    <w:rsid w:val="004130AB"/>
    <w:rsid w:val="004133A0"/>
    <w:rsid w:val="00413615"/>
    <w:rsid w:val="004137BF"/>
    <w:rsid w:val="004138A1"/>
    <w:rsid w:val="00413A33"/>
    <w:rsid w:val="00414A8C"/>
    <w:rsid w:val="0041638B"/>
    <w:rsid w:val="0041655E"/>
    <w:rsid w:val="00416EE0"/>
    <w:rsid w:val="00417060"/>
    <w:rsid w:val="004170E1"/>
    <w:rsid w:val="00417B4A"/>
    <w:rsid w:val="004205CE"/>
    <w:rsid w:val="00421EF9"/>
    <w:rsid w:val="00422AD0"/>
    <w:rsid w:val="00422EA7"/>
    <w:rsid w:val="00424012"/>
    <w:rsid w:val="004270B9"/>
    <w:rsid w:val="004270E3"/>
    <w:rsid w:val="004274A6"/>
    <w:rsid w:val="00427D34"/>
    <w:rsid w:val="0043024B"/>
    <w:rsid w:val="00430BED"/>
    <w:rsid w:val="00431C87"/>
    <w:rsid w:val="00432776"/>
    <w:rsid w:val="004327AD"/>
    <w:rsid w:val="00433589"/>
    <w:rsid w:val="004342CB"/>
    <w:rsid w:val="00435274"/>
    <w:rsid w:val="004358C4"/>
    <w:rsid w:val="00436B2F"/>
    <w:rsid w:val="00436CA9"/>
    <w:rsid w:val="004371A7"/>
    <w:rsid w:val="00437824"/>
    <w:rsid w:val="004378C7"/>
    <w:rsid w:val="00437A2C"/>
    <w:rsid w:val="00437CCC"/>
    <w:rsid w:val="00437DC6"/>
    <w:rsid w:val="004400D3"/>
    <w:rsid w:val="00440288"/>
    <w:rsid w:val="00440B09"/>
    <w:rsid w:val="00440B51"/>
    <w:rsid w:val="00440C00"/>
    <w:rsid w:val="004443DE"/>
    <w:rsid w:val="004446EB"/>
    <w:rsid w:val="00444D9F"/>
    <w:rsid w:val="00445CFC"/>
    <w:rsid w:val="004465D1"/>
    <w:rsid w:val="004471F8"/>
    <w:rsid w:val="004509B4"/>
    <w:rsid w:val="004509B5"/>
    <w:rsid w:val="00450C02"/>
    <w:rsid w:val="00451D7B"/>
    <w:rsid w:val="00451DE2"/>
    <w:rsid w:val="00452450"/>
    <w:rsid w:val="0045330E"/>
    <w:rsid w:val="004536DF"/>
    <w:rsid w:val="0045467E"/>
    <w:rsid w:val="00454A58"/>
    <w:rsid w:val="00455AC0"/>
    <w:rsid w:val="00455C44"/>
    <w:rsid w:val="00455F12"/>
    <w:rsid w:val="00457209"/>
    <w:rsid w:val="004576B4"/>
    <w:rsid w:val="004578FA"/>
    <w:rsid w:val="00460711"/>
    <w:rsid w:val="00463362"/>
    <w:rsid w:val="00464469"/>
    <w:rsid w:val="004656C4"/>
    <w:rsid w:val="00465780"/>
    <w:rsid w:val="0046592A"/>
    <w:rsid w:val="00465C26"/>
    <w:rsid w:val="00466D4D"/>
    <w:rsid w:val="00466D83"/>
    <w:rsid w:val="0046710A"/>
    <w:rsid w:val="004679AB"/>
    <w:rsid w:val="00467A7C"/>
    <w:rsid w:val="0047035C"/>
    <w:rsid w:val="00470E7D"/>
    <w:rsid w:val="004714C4"/>
    <w:rsid w:val="00473879"/>
    <w:rsid w:val="00473A94"/>
    <w:rsid w:val="004745FF"/>
    <w:rsid w:val="00474EB2"/>
    <w:rsid w:val="004768C6"/>
    <w:rsid w:val="00476CA0"/>
    <w:rsid w:val="00477B29"/>
    <w:rsid w:val="00477BB6"/>
    <w:rsid w:val="00480372"/>
    <w:rsid w:val="00480DB0"/>
    <w:rsid w:val="00481A63"/>
    <w:rsid w:val="00481B98"/>
    <w:rsid w:val="0048233D"/>
    <w:rsid w:val="00483D10"/>
    <w:rsid w:val="00484138"/>
    <w:rsid w:val="004841F8"/>
    <w:rsid w:val="004846E6"/>
    <w:rsid w:val="00484BE7"/>
    <w:rsid w:val="00485FA5"/>
    <w:rsid w:val="00486D36"/>
    <w:rsid w:val="00487984"/>
    <w:rsid w:val="00487EC8"/>
    <w:rsid w:val="00487F7A"/>
    <w:rsid w:val="00491585"/>
    <w:rsid w:val="00492657"/>
    <w:rsid w:val="004933D0"/>
    <w:rsid w:val="00493E4B"/>
    <w:rsid w:val="004944E3"/>
    <w:rsid w:val="00494A1A"/>
    <w:rsid w:val="00496E54"/>
    <w:rsid w:val="00496F0E"/>
    <w:rsid w:val="004971E3"/>
    <w:rsid w:val="0049754B"/>
    <w:rsid w:val="004978FC"/>
    <w:rsid w:val="004A0207"/>
    <w:rsid w:val="004A0381"/>
    <w:rsid w:val="004A1E00"/>
    <w:rsid w:val="004A22E2"/>
    <w:rsid w:val="004A257A"/>
    <w:rsid w:val="004A25A1"/>
    <w:rsid w:val="004A26AB"/>
    <w:rsid w:val="004A30B9"/>
    <w:rsid w:val="004A4F57"/>
    <w:rsid w:val="004A550C"/>
    <w:rsid w:val="004A5B9E"/>
    <w:rsid w:val="004A607B"/>
    <w:rsid w:val="004A62F2"/>
    <w:rsid w:val="004A63EA"/>
    <w:rsid w:val="004A6967"/>
    <w:rsid w:val="004A6D0B"/>
    <w:rsid w:val="004A79D2"/>
    <w:rsid w:val="004A7E32"/>
    <w:rsid w:val="004B0668"/>
    <w:rsid w:val="004B0D68"/>
    <w:rsid w:val="004B0F3A"/>
    <w:rsid w:val="004B12B7"/>
    <w:rsid w:val="004B15E5"/>
    <w:rsid w:val="004B2E1B"/>
    <w:rsid w:val="004B336C"/>
    <w:rsid w:val="004B3E58"/>
    <w:rsid w:val="004B433A"/>
    <w:rsid w:val="004B4718"/>
    <w:rsid w:val="004B47F9"/>
    <w:rsid w:val="004B5331"/>
    <w:rsid w:val="004B57AD"/>
    <w:rsid w:val="004B57BB"/>
    <w:rsid w:val="004B5FAC"/>
    <w:rsid w:val="004B634A"/>
    <w:rsid w:val="004C0867"/>
    <w:rsid w:val="004C11C3"/>
    <w:rsid w:val="004C1494"/>
    <w:rsid w:val="004C23B0"/>
    <w:rsid w:val="004C25B8"/>
    <w:rsid w:val="004C2609"/>
    <w:rsid w:val="004C372C"/>
    <w:rsid w:val="004C47F0"/>
    <w:rsid w:val="004C5273"/>
    <w:rsid w:val="004C56A6"/>
    <w:rsid w:val="004C580E"/>
    <w:rsid w:val="004C624E"/>
    <w:rsid w:val="004C66B5"/>
    <w:rsid w:val="004C6A01"/>
    <w:rsid w:val="004D091B"/>
    <w:rsid w:val="004D21CD"/>
    <w:rsid w:val="004D3A47"/>
    <w:rsid w:val="004D3E22"/>
    <w:rsid w:val="004D5834"/>
    <w:rsid w:val="004D6D7A"/>
    <w:rsid w:val="004D71A2"/>
    <w:rsid w:val="004D73FD"/>
    <w:rsid w:val="004D7653"/>
    <w:rsid w:val="004E0CF6"/>
    <w:rsid w:val="004E1F26"/>
    <w:rsid w:val="004E22D0"/>
    <w:rsid w:val="004E2764"/>
    <w:rsid w:val="004E2A77"/>
    <w:rsid w:val="004E2B95"/>
    <w:rsid w:val="004E2D4F"/>
    <w:rsid w:val="004E5B55"/>
    <w:rsid w:val="004E6266"/>
    <w:rsid w:val="004E664F"/>
    <w:rsid w:val="004E6888"/>
    <w:rsid w:val="004E797C"/>
    <w:rsid w:val="004F035C"/>
    <w:rsid w:val="004F0B21"/>
    <w:rsid w:val="004F2688"/>
    <w:rsid w:val="004F320F"/>
    <w:rsid w:val="004F4756"/>
    <w:rsid w:val="004F4DF4"/>
    <w:rsid w:val="004F572C"/>
    <w:rsid w:val="004F5FE8"/>
    <w:rsid w:val="004F64CF"/>
    <w:rsid w:val="004F6B8C"/>
    <w:rsid w:val="004F7F99"/>
    <w:rsid w:val="00500D43"/>
    <w:rsid w:val="005013EC"/>
    <w:rsid w:val="00501ABD"/>
    <w:rsid w:val="00501F68"/>
    <w:rsid w:val="005020AA"/>
    <w:rsid w:val="00502AC4"/>
    <w:rsid w:val="00503AA1"/>
    <w:rsid w:val="00504275"/>
    <w:rsid w:val="0050449E"/>
    <w:rsid w:val="0050484F"/>
    <w:rsid w:val="005051A1"/>
    <w:rsid w:val="00507415"/>
    <w:rsid w:val="0050769A"/>
    <w:rsid w:val="0050769F"/>
    <w:rsid w:val="0050777F"/>
    <w:rsid w:val="00507782"/>
    <w:rsid w:val="005079AE"/>
    <w:rsid w:val="00507F90"/>
    <w:rsid w:val="00510502"/>
    <w:rsid w:val="00510EA9"/>
    <w:rsid w:val="00510FB7"/>
    <w:rsid w:val="00512346"/>
    <w:rsid w:val="0051301F"/>
    <w:rsid w:val="00513C52"/>
    <w:rsid w:val="00513E41"/>
    <w:rsid w:val="0051402E"/>
    <w:rsid w:val="005144D5"/>
    <w:rsid w:val="00514568"/>
    <w:rsid w:val="00514816"/>
    <w:rsid w:val="00516D58"/>
    <w:rsid w:val="00517234"/>
    <w:rsid w:val="00517366"/>
    <w:rsid w:val="00517405"/>
    <w:rsid w:val="005178DF"/>
    <w:rsid w:val="00517939"/>
    <w:rsid w:val="00517B83"/>
    <w:rsid w:val="00517FBA"/>
    <w:rsid w:val="005211F6"/>
    <w:rsid w:val="00522BF6"/>
    <w:rsid w:val="00523704"/>
    <w:rsid w:val="005241CE"/>
    <w:rsid w:val="00525365"/>
    <w:rsid w:val="00525521"/>
    <w:rsid w:val="005257D0"/>
    <w:rsid w:val="00525A08"/>
    <w:rsid w:val="00525EE8"/>
    <w:rsid w:val="00526870"/>
    <w:rsid w:val="00530D51"/>
    <w:rsid w:val="00531228"/>
    <w:rsid w:val="005316FA"/>
    <w:rsid w:val="00531EBE"/>
    <w:rsid w:val="0053212B"/>
    <w:rsid w:val="00532250"/>
    <w:rsid w:val="00532BE3"/>
    <w:rsid w:val="00532C4E"/>
    <w:rsid w:val="00533C54"/>
    <w:rsid w:val="0053530B"/>
    <w:rsid w:val="005356D9"/>
    <w:rsid w:val="00535BC2"/>
    <w:rsid w:val="00536545"/>
    <w:rsid w:val="00536EF0"/>
    <w:rsid w:val="00537E2A"/>
    <w:rsid w:val="00540762"/>
    <w:rsid w:val="00540BB0"/>
    <w:rsid w:val="005430D3"/>
    <w:rsid w:val="00543898"/>
    <w:rsid w:val="0054413F"/>
    <w:rsid w:val="00544835"/>
    <w:rsid w:val="00544908"/>
    <w:rsid w:val="00544B41"/>
    <w:rsid w:val="00546117"/>
    <w:rsid w:val="005461E7"/>
    <w:rsid w:val="00547097"/>
    <w:rsid w:val="00547C32"/>
    <w:rsid w:val="00550093"/>
    <w:rsid w:val="005505AD"/>
    <w:rsid w:val="00550861"/>
    <w:rsid w:val="00550E9F"/>
    <w:rsid w:val="00550F27"/>
    <w:rsid w:val="00551557"/>
    <w:rsid w:val="0055473B"/>
    <w:rsid w:val="00555B62"/>
    <w:rsid w:val="00556C8A"/>
    <w:rsid w:val="005575F4"/>
    <w:rsid w:val="0055783D"/>
    <w:rsid w:val="00557B67"/>
    <w:rsid w:val="00557E64"/>
    <w:rsid w:val="00560849"/>
    <w:rsid w:val="00561093"/>
    <w:rsid w:val="0056166A"/>
    <w:rsid w:val="00561992"/>
    <w:rsid w:val="005633B0"/>
    <w:rsid w:val="005647CF"/>
    <w:rsid w:val="005655BD"/>
    <w:rsid w:val="00565E0D"/>
    <w:rsid w:val="00565FBA"/>
    <w:rsid w:val="00566053"/>
    <w:rsid w:val="00566D9E"/>
    <w:rsid w:val="00566FB6"/>
    <w:rsid w:val="00566FE3"/>
    <w:rsid w:val="00570487"/>
    <w:rsid w:val="0057064C"/>
    <w:rsid w:val="00571446"/>
    <w:rsid w:val="00571BF7"/>
    <w:rsid w:val="00572115"/>
    <w:rsid w:val="00572237"/>
    <w:rsid w:val="0057238E"/>
    <w:rsid w:val="005723CC"/>
    <w:rsid w:val="00572E86"/>
    <w:rsid w:val="00573C43"/>
    <w:rsid w:val="00574FE9"/>
    <w:rsid w:val="00575350"/>
    <w:rsid w:val="00576C25"/>
    <w:rsid w:val="00577455"/>
    <w:rsid w:val="0057781D"/>
    <w:rsid w:val="0057792C"/>
    <w:rsid w:val="0057798B"/>
    <w:rsid w:val="00577EA2"/>
    <w:rsid w:val="00580B75"/>
    <w:rsid w:val="00581084"/>
    <w:rsid w:val="005819DB"/>
    <w:rsid w:val="0058242D"/>
    <w:rsid w:val="00583007"/>
    <w:rsid w:val="005831F3"/>
    <w:rsid w:val="00583A5E"/>
    <w:rsid w:val="005851B1"/>
    <w:rsid w:val="00585EE1"/>
    <w:rsid w:val="005905DF"/>
    <w:rsid w:val="00590601"/>
    <w:rsid w:val="00590EF3"/>
    <w:rsid w:val="0059197D"/>
    <w:rsid w:val="00595B02"/>
    <w:rsid w:val="00595B4D"/>
    <w:rsid w:val="00595D32"/>
    <w:rsid w:val="0059647A"/>
    <w:rsid w:val="00596597"/>
    <w:rsid w:val="00596D5C"/>
    <w:rsid w:val="00596EFA"/>
    <w:rsid w:val="00596F4D"/>
    <w:rsid w:val="00597BE4"/>
    <w:rsid w:val="005A0296"/>
    <w:rsid w:val="005A04C8"/>
    <w:rsid w:val="005A07B7"/>
    <w:rsid w:val="005A087A"/>
    <w:rsid w:val="005A0BF6"/>
    <w:rsid w:val="005A2157"/>
    <w:rsid w:val="005A2F71"/>
    <w:rsid w:val="005A3CBF"/>
    <w:rsid w:val="005A4B97"/>
    <w:rsid w:val="005A5358"/>
    <w:rsid w:val="005A5CDF"/>
    <w:rsid w:val="005A68D0"/>
    <w:rsid w:val="005A6F69"/>
    <w:rsid w:val="005A72CF"/>
    <w:rsid w:val="005A7493"/>
    <w:rsid w:val="005A74A3"/>
    <w:rsid w:val="005A7532"/>
    <w:rsid w:val="005A7D68"/>
    <w:rsid w:val="005A7ECC"/>
    <w:rsid w:val="005B046E"/>
    <w:rsid w:val="005B075D"/>
    <w:rsid w:val="005B0E7C"/>
    <w:rsid w:val="005B0F6D"/>
    <w:rsid w:val="005B1640"/>
    <w:rsid w:val="005B3E61"/>
    <w:rsid w:val="005B40BB"/>
    <w:rsid w:val="005B41FD"/>
    <w:rsid w:val="005B4E22"/>
    <w:rsid w:val="005B531E"/>
    <w:rsid w:val="005B6926"/>
    <w:rsid w:val="005B7164"/>
    <w:rsid w:val="005C0C61"/>
    <w:rsid w:val="005C17A0"/>
    <w:rsid w:val="005C19C6"/>
    <w:rsid w:val="005C3640"/>
    <w:rsid w:val="005C63FF"/>
    <w:rsid w:val="005C6441"/>
    <w:rsid w:val="005C79A8"/>
    <w:rsid w:val="005C7B99"/>
    <w:rsid w:val="005D0985"/>
    <w:rsid w:val="005D2A9F"/>
    <w:rsid w:val="005D2CB4"/>
    <w:rsid w:val="005D5279"/>
    <w:rsid w:val="005D6844"/>
    <w:rsid w:val="005D6847"/>
    <w:rsid w:val="005E0197"/>
    <w:rsid w:val="005E1971"/>
    <w:rsid w:val="005E2C8F"/>
    <w:rsid w:val="005E3595"/>
    <w:rsid w:val="005E35C6"/>
    <w:rsid w:val="005E35DC"/>
    <w:rsid w:val="005E38AC"/>
    <w:rsid w:val="005E3D4F"/>
    <w:rsid w:val="005E4DF3"/>
    <w:rsid w:val="005E7139"/>
    <w:rsid w:val="005E74C2"/>
    <w:rsid w:val="005F0419"/>
    <w:rsid w:val="005F0AE2"/>
    <w:rsid w:val="005F1384"/>
    <w:rsid w:val="005F143F"/>
    <w:rsid w:val="005F1520"/>
    <w:rsid w:val="005F23C4"/>
    <w:rsid w:val="005F2EEF"/>
    <w:rsid w:val="005F383C"/>
    <w:rsid w:val="005F410D"/>
    <w:rsid w:val="005F50E7"/>
    <w:rsid w:val="005F53B2"/>
    <w:rsid w:val="005F55AD"/>
    <w:rsid w:val="005F5F81"/>
    <w:rsid w:val="005F6584"/>
    <w:rsid w:val="005F6E89"/>
    <w:rsid w:val="005F6FCA"/>
    <w:rsid w:val="005F71D0"/>
    <w:rsid w:val="0060075E"/>
    <w:rsid w:val="00601B1C"/>
    <w:rsid w:val="00601E4D"/>
    <w:rsid w:val="0060215C"/>
    <w:rsid w:val="006039A4"/>
    <w:rsid w:val="00603CCC"/>
    <w:rsid w:val="00606451"/>
    <w:rsid w:val="006064CA"/>
    <w:rsid w:val="00607A4C"/>
    <w:rsid w:val="0061100C"/>
    <w:rsid w:val="0061327E"/>
    <w:rsid w:val="006148BF"/>
    <w:rsid w:val="00614AA1"/>
    <w:rsid w:val="00614CDD"/>
    <w:rsid w:val="00615260"/>
    <w:rsid w:val="00615331"/>
    <w:rsid w:val="006161E9"/>
    <w:rsid w:val="006162E7"/>
    <w:rsid w:val="00620390"/>
    <w:rsid w:val="00621339"/>
    <w:rsid w:val="00621500"/>
    <w:rsid w:val="00622FE5"/>
    <w:rsid w:val="00624032"/>
    <w:rsid w:val="006247E1"/>
    <w:rsid w:val="00624EAC"/>
    <w:rsid w:val="00624EEF"/>
    <w:rsid w:val="006262F9"/>
    <w:rsid w:val="006269B6"/>
    <w:rsid w:val="00627064"/>
    <w:rsid w:val="006274B0"/>
    <w:rsid w:val="00627A99"/>
    <w:rsid w:val="0063004C"/>
    <w:rsid w:val="00630060"/>
    <w:rsid w:val="006309A9"/>
    <w:rsid w:val="00632ADF"/>
    <w:rsid w:val="00632BDA"/>
    <w:rsid w:val="00632F53"/>
    <w:rsid w:val="00633FA6"/>
    <w:rsid w:val="006340D8"/>
    <w:rsid w:val="00634584"/>
    <w:rsid w:val="00634B0D"/>
    <w:rsid w:val="00634EB5"/>
    <w:rsid w:val="00634FBF"/>
    <w:rsid w:val="0063517B"/>
    <w:rsid w:val="0063711B"/>
    <w:rsid w:val="00640671"/>
    <w:rsid w:val="00640EE6"/>
    <w:rsid w:val="006418C2"/>
    <w:rsid w:val="00641F9F"/>
    <w:rsid w:val="00642130"/>
    <w:rsid w:val="00642596"/>
    <w:rsid w:val="00643157"/>
    <w:rsid w:val="00643825"/>
    <w:rsid w:val="00643ED4"/>
    <w:rsid w:val="006454CA"/>
    <w:rsid w:val="006459E4"/>
    <w:rsid w:val="0064704C"/>
    <w:rsid w:val="00647EDD"/>
    <w:rsid w:val="006500EA"/>
    <w:rsid w:val="006502F5"/>
    <w:rsid w:val="0065086D"/>
    <w:rsid w:val="00650B14"/>
    <w:rsid w:val="006521F1"/>
    <w:rsid w:val="006522FA"/>
    <w:rsid w:val="0065317A"/>
    <w:rsid w:val="006550D0"/>
    <w:rsid w:val="006560AF"/>
    <w:rsid w:val="00656E15"/>
    <w:rsid w:val="0066037E"/>
    <w:rsid w:val="00660BBC"/>
    <w:rsid w:val="0066100B"/>
    <w:rsid w:val="006611BA"/>
    <w:rsid w:val="00661D7A"/>
    <w:rsid w:val="0066202E"/>
    <w:rsid w:val="006624E6"/>
    <w:rsid w:val="006646CC"/>
    <w:rsid w:val="006650D3"/>
    <w:rsid w:val="00665683"/>
    <w:rsid w:val="00665E70"/>
    <w:rsid w:val="00665FD6"/>
    <w:rsid w:val="00666B38"/>
    <w:rsid w:val="00667398"/>
    <w:rsid w:val="0066798F"/>
    <w:rsid w:val="006718C8"/>
    <w:rsid w:val="00671EC2"/>
    <w:rsid w:val="00672C43"/>
    <w:rsid w:val="00672ECA"/>
    <w:rsid w:val="006736DE"/>
    <w:rsid w:val="0067421F"/>
    <w:rsid w:val="0067427B"/>
    <w:rsid w:val="00674FD6"/>
    <w:rsid w:val="0067523B"/>
    <w:rsid w:val="00675636"/>
    <w:rsid w:val="00675C9B"/>
    <w:rsid w:val="00677847"/>
    <w:rsid w:val="00677C02"/>
    <w:rsid w:val="00680549"/>
    <w:rsid w:val="00680A22"/>
    <w:rsid w:val="00681463"/>
    <w:rsid w:val="006816F6"/>
    <w:rsid w:val="00682764"/>
    <w:rsid w:val="00682B20"/>
    <w:rsid w:val="00683085"/>
    <w:rsid w:val="00684A0E"/>
    <w:rsid w:val="006858C1"/>
    <w:rsid w:val="0068646C"/>
    <w:rsid w:val="00686BF3"/>
    <w:rsid w:val="00687F6E"/>
    <w:rsid w:val="006905AC"/>
    <w:rsid w:val="0069070E"/>
    <w:rsid w:val="00690A70"/>
    <w:rsid w:val="00690BF8"/>
    <w:rsid w:val="00690F8E"/>
    <w:rsid w:val="00690FF9"/>
    <w:rsid w:val="00692DE8"/>
    <w:rsid w:val="00695177"/>
    <w:rsid w:val="006951E9"/>
    <w:rsid w:val="00696677"/>
    <w:rsid w:val="006968EE"/>
    <w:rsid w:val="00696B0F"/>
    <w:rsid w:val="006A17D8"/>
    <w:rsid w:val="006A26BE"/>
    <w:rsid w:val="006A28AC"/>
    <w:rsid w:val="006A2E8D"/>
    <w:rsid w:val="006A32D5"/>
    <w:rsid w:val="006A33F1"/>
    <w:rsid w:val="006A375E"/>
    <w:rsid w:val="006A45C9"/>
    <w:rsid w:val="006A4AD7"/>
    <w:rsid w:val="006A50C6"/>
    <w:rsid w:val="006A54EF"/>
    <w:rsid w:val="006A573E"/>
    <w:rsid w:val="006A58C9"/>
    <w:rsid w:val="006A5C87"/>
    <w:rsid w:val="006A6623"/>
    <w:rsid w:val="006B0367"/>
    <w:rsid w:val="006B041E"/>
    <w:rsid w:val="006B0B54"/>
    <w:rsid w:val="006B1F6E"/>
    <w:rsid w:val="006B2A1A"/>
    <w:rsid w:val="006B3519"/>
    <w:rsid w:val="006B4624"/>
    <w:rsid w:val="006B4BF2"/>
    <w:rsid w:val="006B51C4"/>
    <w:rsid w:val="006B5BF1"/>
    <w:rsid w:val="006B630C"/>
    <w:rsid w:val="006B67B2"/>
    <w:rsid w:val="006B6B4E"/>
    <w:rsid w:val="006B7F97"/>
    <w:rsid w:val="006C02A7"/>
    <w:rsid w:val="006C0E48"/>
    <w:rsid w:val="006C10A4"/>
    <w:rsid w:val="006C2998"/>
    <w:rsid w:val="006C299F"/>
    <w:rsid w:val="006C2C00"/>
    <w:rsid w:val="006C3999"/>
    <w:rsid w:val="006C4986"/>
    <w:rsid w:val="006C50D6"/>
    <w:rsid w:val="006C52FC"/>
    <w:rsid w:val="006C59ED"/>
    <w:rsid w:val="006C59FD"/>
    <w:rsid w:val="006C68D2"/>
    <w:rsid w:val="006C69F6"/>
    <w:rsid w:val="006C7AFA"/>
    <w:rsid w:val="006C7C88"/>
    <w:rsid w:val="006D0485"/>
    <w:rsid w:val="006D1655"/>
    <w:rsid w:val="006D1A4A"/>
    <w:rsid w:val="006D1AD6"/>
    <w:rsid w:val="006D1E53"/>
    <w:rsid w:val="006D2DF2"/>
    <w:rsid w:val="006D467B"/>
    <w:rsid w:val="006D4B47"/>
    <w:rsid w:val="006D52CB"/>
    <w:rsid w:val="006D56A0"/>
    <w:rsid w:val="006D613B"/>
    <w:rsid w:val="006D6724"/>
    <w:rsid w:val="006D7A61"/>
    <w:rsid w:val="006E0156"/>
    <w:rsid w:val="006E068A"/>
    <w:rsid w:val="006E07D9"/>
    <w:rsid w:val="006E23EB"/>
    <w:rsid w:val="006E37ED"/>
    <w:rsid w:val="006E3B01"/>
    <w:rsid w:val="006E56CE"/>
    <w:rsid w:val="006E6560"/>
    <w:rsid w:val="006E67FF"/>
    <w:rsid w:val="006E6BE0"/>
    <w:rsid w:val="006E6C58"/>
    <w:rsid w:val="006E6CE0"/>
    <w:rsid w:val="006E74C7"/>
    <w:rsid w:val="006F026B"/>
    <w:rsid w:val="006F027E"/>
    <w:rsid w:val="006F0DC8"/>
    <w:rsid w:val="006F0E6B"/>
    <w:rsid w:val="006F34DD"/>
    <w:rsid w:val="006F3DAA"/>
    <w:rsid w:val="006F3DFF"/>
    <w:rsid w:val="006F5618"/>
    <w:rsid w:val="006F635D"/>
    <w:rsid w:val="006F657B"/>
    <w:rsid w:val="006F66A4"/>
    <w:rsid w:val="006F6E3A"/>
    <w:rsid w:val="006F707D"/>
    <w:rsid w:val="006F714F"/>
    <w:rsid w:val="006F73D1"/>
    <w:rsid w:val="006F7430"/>
    <w:rsid w:val="0070003C"/>
    <w:rsid w:val="007020B0"/>
    <w:rsid w:val="0070256C"/>
    <w:rsid w:val="00703860"/>
    <w:rsid w:val="00703AA2"/>
    <w:rsid w:val="00703BAA"/>
    <w:rsid w:val="00704099"/>
    <w:rsid w:val="0070428E"/>
    <w:rsid w:val="00704B8F"/>
    <w:rsid w:val="00704F0C"/>
    <w:rsid w:val="00705657"/>
    <w:rsid w:val="007067AC"/>
    <w:rsid w:val="00706E7C"/>
    <w:rsid w:val="00707D93"/>
    <w:rsid w:val="007106A0"/>
    <w:rsid w:val="00710C5E"/>
    <w:rsid w:val="0071123D"/>
    <w:rsid w:val="007120E2"/>
    <w:rsid w:val="00713274"/>
    <w:rsid w:val="0071429D"/>
    <w:rsid w:val="007149A3"/>
    <w:rsid w:val="00715DA4"/>
    <w:rsid w:val="00715E46"/>
    <w:rsid w:val="00716950"/>
    <w:rsid w:val="0071775A"/>
    <w:rsid w:val="0072180D"/>
    <w:rsid w:val="00721A55"/>
    <w:rsid w:val="00722588"/>
    <w:rsid w:val="007227B1"/>
    <w:rsid w:val="007237F9"/>
    <w:rsid w:val="00723899"/>
    <w:rsid w:val="00723A1D"/>
    <w:rsid w:val="00724931"/>
    <w:rsid w:val="00726CF4"/>
    <w:rsid w:val="0072760D"/>
    <w:rsid w:val="00727ADD"/>
    <w:rsid w:val="0073040B"/>
    <w:rsid w:val="00730D8D"/>
    <w:rsid w:val="00731ADA"/>
    <w:rsid w:val="0073223C"/>
    <w:rsid w:val="00733C34"/>
    <w:rsid w:val="00733E33"/>
    <w:rsid w:val="00735539"/>
    <w:rsid w:val="00735839"/>
    <w:rsid w:val="007367A1"/>
    <w:rsid w:val="00736A5E"/>
    <w:rsid w:val="0073739E"/>
    <w:rsid w:val="007373D7"/>
    <w:rsid w:val="00740C18"/>
    <w:rsid w:val="00740DE6"/>
    <w:rsid w:val="00740F6D"/>
    <w:rsid w:val="00741413"/>
    <w:rsid w:val="00741440"/>
    <w:rsid w:val="00743A23"/>
    <w:rsid w:val="00744123"/>
    <w:rsid w:val="00744A3D"/>
    <w:rsid w:val="00745152"/>
    <w:rsid w:val="00746511"/>
    <w:rsid w:val="00746E71"/>
    <w:rsid w:val="00747A63"/>
    <w:rsid w:val="00747ABE"/>
    <w:rsid w:val="00750375"/>
    <w:rsid w:val="00750383"/>
    <w:rsid w:val="007508BA"/>
    <w:rsid w:val="00751730"/>
    <w:rsid w:val="00751900"/>
    <w:rsid w:val="00752444"/>
    <w:rsid w:val="00752F35"/>
    <w:rsid w:val="00752FC9"/>
    <w:rsid w:val="0075386F"/>
    <w:rsid w:val="00753E10"/>
    <w:rsid w:val="00754064"/>
    <w:rsid w:val="00754533"/>
    <w:rsid w:val="00754E7E"/>
    <w:rsid w:val="00754ED8"/>
    <w:rsid w:val="0075572A"/>
    <w:rsid w:val="00756071"/>
    <w:rsid w:val="0075703A"/>
    <w:rsid w:val="0075744B"/>
    <w:rsid w:val="007578FD"/>
    <w:rsid w:val="00757FD0"/>
    <w:rsid w:val="00760227"/>
    <w:rsid w:val="00761450"/>
    <w:rsid w:val="00762125"/>
    <w:rsid w:val="00763214"/>
    <w:rsid w:val="007637BB"/>
    <w:rsid w:val="00764217"/>
    <w:rsid w:val="00765185"/>
    <w:rsid w:val="00765222"/>
    <w:rsid w:val="0076586F"/>
    <w:rsid w:val="00765A88"/>
    <w:rsid w:val="007662E5"/>
    <w:rsid w:val="00766522"/>
    <w:rsid w:val="0076747B"/>
    <w:rsid w:val="00767F2D"/>
    <w:rsid w:val="00770987"/>
    <w:rsid w:val="00770C11"/>
    <w:rsid w:val="00770E3E"/>
    <w:rsid w:val="007716D0"/>
    <w:rsid w:val="00771818"/>
    <w:rsid w:val="00772526"/>
    <w:rsid w:val="00772BD9"/>
    <w:rsid w:val="0077507C"/>
    <w:rsid w:val="00775291"/>
    <w:rsid w:val="007755EE"/>
    <w:rsid w:val="007758AD"/>
    <w:rsid w:val="00775D1C"/>
    <w:rsid w:val="00775E18"/>
    <w:rsid w:val="00776551"/>
    <w:rsid w:val="00776962"/>
    <w:rsid w:val="00776D90"/>
    <w:rsid w:val="00777084"/>
    <w:rsid w:val="0077794C"/>
    <w:rsid w:val="0078094D"/>
    <w:rsid w:val="007818F4"/>
    <w:rsid w:val="00782D18"/>
    <w:rsid w:val="00782F73"/>
    <w:rsid w:val="007839D7"/>
    <w:rsid w:val="00783F3D"/>
    <w:rsid w:val="007849A3"/>
    <w:rsid w:val="00785D76"/>
    <w:rsid w:val="007863DE"/>
    <w:rsid w:val="00787030"/>
    <w:rsid w:val="00787A65"/>
    <w:rsid w:val="007904F1"/>
    <w:rsid w:val="00791257"/>
    <w:rsid w:val="00791A1D"/>
    <w:rsid w:val="0079278B"/>
    <w:rsid w:val="00792969"/>
    <w:rsid w:val="00795A5F"/>
    <w:rsid w:val="00796328"/>
    <w:rsid w:val="00796957"/>
    <w:rsid w:val="00796D08"/>
    <w:rsid w:val="00796EA3"/>
    <w:rsid w:val="00797315"/>
    <w:rsid w:val="00797403"/>
    <w:rsid w:val="00797EA3"/>
    <w:rsid w:val="007A021F"/>
    <w:rsid w:val="007A0DC0"/>
    <w:rsid w:val="007A145D"/>
    <w:rsid w:val="007A2E97"/>
    <w:rsid w:val="007A3996"/>
    <w:rsid w:val="007A40A5"/>
    <w:rsid w:val="007A43C9"/>
    <w:rsid w:val="007A4BA7"/>
    <w:rsid w:val="007A6080"/>
    <w:rsid w:val="007A6177"/>
    <w:rsid w:val="007A7831"/>
    <w:rsid w:val="007B011D"/>
    <w:rsid w:val="007B0244"/>
    <w:rsid w:val="007B043E"/>
    <w:rsid w:val="007B04C6"/>
    <w:rsid w:val="007B1750"/>
    <w:rsid w:val="007B2A42"/>
    <w:rsid w:val="007B2F94"/>
    <w:rsid w:val="007B311F"/>
    <w:rsid w:val="007B3199"/>
    <w:rsid w:val="007B44D6"/>
    <w:rsid w:val="007B5BAB"/>
    <w:rsid w:val="007B5F91"/>
    <w:rsid w:val="007B7208"/>
    <w:rsid w:val="007B7CA3"/>
    <w:rsid w:val="007C0840"/>
    <w:rsid w:val="007C0E99"/>
    <w:rsid w:val="007C11A8"/>
    <w:rsid w:val="007C16CB"/>
    <w:rsid w:val="007C2B0B"/>
    <w:rsid w:val="007C3121"/>
    <w:rsid w:val="007C322A"/>
    <w:rsid w:val="007C36A0"/>
    <w:rsid w:val="007C39BD"/>
    <w:rsid w:val="007C3BB5"/>
    <w:rsid w:val="007C4958"/>
    <w:rsid w:val="007C52C0"/>
    <w:rsid w:val="007C571A"/>
    <w:rsid w:val="007C5A38"/>
    <w:rsid w:val="007C73D7"/>
    <w:rsid w:val="007D0971"/>
    <w:rsid w:val="007D16B0"/>
    <w:rsid w:val="007D1C1E"/>
    <w:rsid w:val="007D246E"/>
    <w:rsid w:val="007D4AF2"/>
    <w:rsid w:val="007D50D6"/>
    <w:rsid w:val="007D642E"/>
    <w:rsid w:val="007D6C03"/>
    <w:rsid w:val="007D6C21"/>
    <w:rsid w:val="007D6D55"/>
    <w:rsid w:val="007D7AA7"/>
    <w:rsid w:val="007E0A2A"/>
    <w:rsid w:val="007E0C92"/>
    <w:rsid w:val="007E0E0A"/>
    <w:rsid w:val="007E0E97"/>
    <w:rsid w:val="007E24EC"/>
    <w:rsid w:val="007E2CC1"/>
    <w:rsid w:val="007E2D2B"/>
    <w:rsid w:val="007E307E"/>
    <w:rsid w:val="007E34F3"/>
    <w:rsid w:val="007E36CA"/>
    <w:rsid w:val="007E51DA"/>
    <w:rsid w:val="007E539A"/>
    <w:rsid w:val="007E58A5"/>
    <w:rsid w:val="007E5B52"/>
    <w:rsid w:val="007E6FA7"/>
    <w:rsid w:val="007E752C"/>
    <w:rsid w:val="007E76F7"/>
    <w:rsid w:val="007F06B8"/>
    <w:rsid w:val="007F0DF2"/>
    <w:rsid w:val="007F137D"/>
    <w:rsid w:val="007F1511"/>
    <w:rsid w:val="007F1A0C"/>
    <w:rsid w:val="007F38C7"/>
    <w:rsid w:val="007F541A"/>
    <w:rsid w:val="007F5E46"/>
    <w:rsid w:val="007F61EB"/>
    <w:rsid w:val="007F7AE6"/>
    <w:rsid w:val="007F7CA8"/>
    <w:rsid w:val="008003E3"/>
    <w:rsid w:val="00800599"/>
    <w:rsid w:val="00800DC8"/>
    <w:rsid w:val="0080131C"/>
    <w:rsid w:val="00801A56"/>
    <w:rsid w:val="00801C4D"/>
    <w:rsid w:val="00802178"/>
    <w:rsid w:val="00802999"/>
    <w:rsid w:val="0080299E"/>
    <w:rsid w:val="00802EBD"/>
    <w:rsid w:val="008036AD"/>
    <w:rsid w:val="008039FA"/>
    <w:rsid w:val="00803A39"/>
    <w:rsid w:val="008048A4"/>
    <w:rsid w:val="00804C9E"/>
    <w:rsid w:val="00805556"/>
    <w:rsid w:val="00807E7F"/>
    <w:rsid w:val="00810C55"/>
    <w:rsid w:val="008116FF"/>
    <w:rsid w:val="00811D3F"/>
    <w:rsid w:val="0081211A"/>
    <w:rsid w:val="008125B2"/>
    <w:rsid w:val="0081358C"/>
    <w:rsid w:val="0081570E"/>
    <w:rsid w:val="00815DD4"/>
    <w:rsid w:val="0081639A"/>
    <w:rsid w:val="0081719E"/>
    <w:rsid w:val="00817744"/>
    <w:rsid w:val="00820126"/>
    <w:rsid w:val="00820E98"/>
    <w:rsid w:val="00821F7C"/>
    <w:rsid w:val="00822CE2"/>
    <w:rsid w:val="00822DF0"/>
    <w:rsid w:val="00823009"/>
    <w:rsid w:val="008231E7"/>
    <w:rsid w:val="008237BD"/>
    <w:rsid w:val="00823E6F"/>
    <w:rsid w:val="008251FD"/>
    <w:rsid w:val="00826D97"/>
    <w:rsid w:val="008275D9"/>
    <w:rsid w:val="008279A5"/>
    <w:rsid w:val="008302A9"/>
    <w:rsid w:val="008304D8"/>
    <w:rsid w:val="008310AA"/>
    <w:rsid w:val="008319B3"/>
    <w:rsid w:val="008325CD"/>
    <w:rsid w:val="0083347D"/>
    <w:rsid w:val="0083376D"/>
    <w:rsid w:val="00833B79"/>
    <w:rsid w:val="0083408B"/>
    <w:rsid w:val="00834162"/>
    <w:rsid w:val="00834533"/>
    <w:rsid w:val="008352D5"/>
    <w:rsid w:val="0083541B"/>
    <w:rsid w:val="0083774D"/>
    <w:rsid w:val="00837C0E"/>
    <w:rsid w:val="00837ECD"/>
    <w:rsid w:val="008401B9"/>
    <w:rsid w:val="008408F2"/>
    <w:rsid w:val="00840AF8"/>
    <w:rsid w:val="00840E9C"/>
    <w:rsid w:val="00841686"/>
    <w:rsid w:val="00842339"/>
    <w:rsid w:val="0084288D"/>
    <w:rsid w:val="0084354E"/>
    <w:rsid w:val="00843692"/>
    <w:rsid w:val="00843A28"/>
    <w:rsid w:val="00843A79"/>
    <w:rsid w:val="00843B9C"/>
    <w:rsid w:val="00843C86"/>
    <w:rsid w:val="008449BA"/>
    <w:rsid w:val="00844A8E"/>
    <w:rsid w:val="00844C4C"/>
    <w:rsid w:val="00845CBD"/>
    <w:rsid w:val="008469FF"/>
    <w:rsid w:val="00846DE4"/>
    <w:rsid w:val="008472FC"/>
    <w:rsid w:val="00847A1E"/>
    <w:rsid w:val="00847E25"/>
    <w:rsid w:val="008500AA"/>
    <w:rsid w:val="008501AB"/>
    <w:rsid w:val="00850361"/>
    <w:rsid w:val="00850C3F"/>
    <w:rsid w:val="00851B2F"/>
    <w:rsid w:val="00851F2B"/>
    <w:rsid w:val="00852A30"/>
    <w:rsid w:val="00853A27"/>
    <w:rsid w:val="008542D0"/>
    <w:rsid w:val="00855C1F"/>
    <w:rsid w:val="00856855"/>
    <w:rsid w:val="00856D1B"/>
    <w:rsid w:val="00856E0F"/>
    <w:rsid w:val="008575F4"/>
    <w:rsid w:val="00860C00"/>
    <w:rsid w:val="008613C1"/>
    <w:rsid w:val="0086224D"/>
    <w:rsid w:val="00862E0D"/>
    <w:rsid w:val="00863576"/>
    <w:rsid w:val="00864115"/>
    <w:rsid w:val="00864946"/>
    <w:rsid w:val="008655D7"/>
    <w:rsid w:val="008656E0"/>
    <w:rsid w:val="00867230"/>
    <w:rsid w:val="0086743A"/>
    <w:rsid w:val="00867740"/>
    <w:rsid w:val="00870281"/>
    <w:rsid w:val="0087092B"/>
    <w:rsid w:val="00871EC3"/>
    <w:rsid w:val="00873A92"/>
    <w:rsid w:val="00873EF3"/>
    <w:rsid w:val="00874217"/>
    <w:rsid w:val="008742BE"/>
    <w:rsid w:val="008748A9"/>
    <w:rsid w:val="00875BDB"/>
    <w:rsid w:val="00875DFA"/>
    <w:rsid w:val="00875F8F"/>
    <w:rsid w:val="00876D82"/>
    <w:rsid w:val="00877106"/>
    <w:rsid w:val="008805EE"/>
    <w:rsid w:val="00880E5E"/>
    <w:rsid w:val="0088115A"/>
    <w:rsid w:val="008819A1"/>
    <w:rsid w:val="008823E0"/>
    <w:rsid w:val="00882F0F"/>
    <w:rsid w:val="00884191"/>
    <w:rsid w:val="00885F77"/>
    <w:rsid w:val="0088653D"/>
    <w:rsid w:val="0088694B"/>
    <w:rsid w:val="008879AD"/>
    <w:rsid w:val="008913F7"/>
    <w:rsid w:val="008915EE"/>
    <w:rsid w:val="0089191C"/>
    <w:rsid w:val="00892E3A"/>
    <w:rsid w:val="008941DC"/>
    <w:rsid w:val="00894F38"/>
    <w:rsid w:val="00894FF0"/>
    <w:rsid w:val="008969EB"/>
    <w:rsid w:val="00896E2D"/>
    <w:rsid w:val="00896FD8"/>
    <w:rsid w:val="00897210"/>
    <w:rsid w:val="0089749D"/>
    <w:rsid w:val="008978C0"/>
    <w:rsid w:val="008A0A1F"/>
    <w:rsid w:val="008A16D2"/>
    <w:rsid w:val="008A1A45"/>
    <w:rsid w:val="008A1A71"/>
    <w:rsid w:val="008A23C6"/>
    <w:rsid w:val="008A30B3"/>
    <w:rsid w:val="008A3488"/>
    <w:rsid w:val="008A3757"/>
    <w:rsid w:val="008A4F32"/>
    <w:rsid w:val="008A6478"/>
    <w:rsid w:val="008A65A6"/>
    <w:rsid w:val="008A6859"/>
    <w:rsid w:val="008A69EF"/>
    <w:rsid w:val="008A6B6B"/>
    <w:rsid w:val="008A6BBA"/>
    <w:rsid w:val="008A7D77"/>
    <w:rsid w:val="008A7D99"/>
    <w:rsid w:val="008A7E20"/>
    <w:rsid w:val="008B01D2"/>
    <w:rsid w:val="008B0682"/>
    <w:rsid w:val="008B11D6"/>
    <w:rsid w:val="008B17F9"/>
    <w:rsid w:val="008B1C0C"/>
    <w:rsid w:val="008B1C95"/>
    <w:rsid w:val="008B3AF6"/>
    <w:rsid w:val="008B3C1C"/>
    <w:rsid w:val="008B4A1A"/>
    <w:rsid w:val="008B4D2B"/>
    <w:rsid w:val="008B5E74"/>
    <w:rsid w:val="008B60A8"/>
    <w:rsid w:val="008B61B5"/>
    <w:rsid w:val="008B7145"/>
    <w:rsid w:val="008B7D01"/>
    <w:rsid w:val="008C18DA"/>
    <w:rsid w:val="008C1E19"/>
    <w:rsid w:val="008C345D"/>
    <w:rsid w:val="008C3505"/>
    <w:rsid w:val="008C3B19"/>
    <w:rsid w:val="008C3C54"/>
    <w:rsid w:val="008C3CA4"/>
    <w:rsid w:val="008C42E6"/>
    <w:rsid w:val="008C5E29"/>
    <w:rsid w:val="008C76F3"/>
    <w:rsid w:val="008D094B"/>
    <w:rsid w:val="008D09F0"/>
    <w:rsid w:val="008D1964"/>
    <w:rsid w:val="008D3860"/>
    <w:rsid w:val="008D3F80"/>
    <w:rsid w:val="008D41EB"/>
    <w:rsid w:val="008D438E"/>
    <w:rsid w:val="008D470E"/>
    <w:rsid w:val="008D4E79"/>
    <w:rsid w:val="008D5A36"/>
    <w:rsid w:val="008D5ABD"/>
    <w:rsid w:val="008D5AE2"/>
    <w:rsid w:val="008D5B0A"/>
    <w:rsid w:val="008D7918"/>
    <w:rsid w:val="008D7BBA"/>
    <w:rsid w:val="008E04B3"/>
    <w:rsid w:val="008E1D5C"/>
    <w:rsid w:val="008E3B79"/>
    <w:rsid w:val="008E57F9"/>
    <w:rsid w:val="008E5E98"/>
    <w:rsid w:val="008E65D4"/>
    <w:rsid w:val="008F0303"/>
    <w:rsid w:val="008F0882"/>
    <w:rsid w:val="008F198D"/>
    <w:rsid w:val="008F22FB"/>
    <w:rsid w:val="008F2E82"/>
    <w:rsid w:val="008F30E6"/>
    <w:rsid w:val="008F4372"/>
    <w:rsid w:val="008F4932"/>
    <w:rsid w:val="008F5917"/>
    <w:rsid w:val="008F5C4D"/>
    <w:rsid w:val="008F6447"/>
    <w:rsid w:val="008F6808"/>
    <w:rsid w:val="008F6955"/>
    <w:rsid w:val="008F70FE"/>
    <w:rsid w:val="008F74FE"/>
    <w:rsid w:val="009003C5"/>
    <w:rsid w:val="00900486"/>
    <w:rsid w:val="00900F53"/>
    <w:rsid w:val="0090189E"/>
    <w:rsid w:val="00902841"/>
    <w:rsid w:val="00903522"/>
    <w:rsid w:val="009046B1"/>
    <w:rsid w:val="0090639A"/>
    <w:rsid w:val="009068E0"/>
    <w:rsid w:val="00906F3C"/>
    <w:rsid w:val="0090719E"/>
    <w:rsid w:val="00907A41"/>
    <w:rsid w:val="0091162B"/>
    <w:rsid w:val="00911AF5"/>
    <w:rsid w:val="00912371"/>
    <w:rsid w:val="00912A09"/>
    <w:rsid w:val="009144B0"/>
    <w:rsid w:val="009146A1"/>
    <w:rsid w:val="00915381"/>
    <w:rsid w:val="00915520"/>
    <w:rsid w:val="00915BB7"/>
    <w:rsid w:val="009163F2"/>
    <w:rsid w:val="0091659A"/>
    <w:rsid w:val="00920300"/>
    <w:rsid w:val="00920DF4"/>
    <w:rsid w:val="00921863"/>
    <w:rsid w:val="00921897"/>
    <w:rsid w:val="00921EBE"/>
    <w:rsid w:val="009225D4"/>
    <w:rsid w:val="00922608"/>
    <w:rsid w:val="00923BBF"/>
    <w:rsid w:val="0092473B"/>
    <w:rsid w:val="00924B6E"/>
    <w:rsid w:val="009258AB"/>
    <w:rsid w:val="00926491"/>
    <w:rsid w:val="00926640"/>
    <w:rsid w:val="00926BDE"/>
    <w:rsid w:val="00930855"/>
    <w:rsid w:val="00931595"/>
    <w:rsid w:val="009318F9"/>
    <w:rsid w:val="00933BDA"/>
    <w:rsid w:val="009354F3"/>
    <w:rsid w:val="00935F7E"/>
    <w:rsid w:val="009368DF"/>
    <w:rsid w:val="00940446"/>
    <w:rsid w:val="0094068B"/>
    <w:rsid w:val="009408BF"/>
    <w:rsid w:val="00940B4E"/>
    <w:rsid w:val="00940F07"/>
    <w:rsid w:val="00941451"/>
    <w:rsid w:val="009414DB"/>
    <w:rsid w:val="00941638"/>
    <w:rsid w:val="00942D93"/>
    <w:rsid w:val="00942EB5"/>
    <w:rsid w:val="00942F17"/>
    <w:rsid w:val="00943F3B"/>
    <w:rsid w:val="009440DF"/>
    <w:rsid w:val="00945A7D"/>
    <w:rsid w:val="009464AA"/>
    <w:rsid w:val="00947245"/>
    <w:rsid w:val="009501FB"/>
    <w:rsid w:val="00951623"/>
    <w:rsid w:val="009529D0"/>
    <w:rsid w:val="0095448E"/>
    <w:rsid w:val="009545D3"/>
    <w:rsid w:val="009553C8"/>
    <w:rsid w:val="00956520"/>
    <w:rsid w:val="00956AEB"/>
    <w:rsid w:val="00957461"/>
    <w:rsid w:val="009575FF"/>
    <w:rsid w:val="009601A7"/>
    <w:rsid w:val="00960347"/>
    <w:rsid w:val="0096078E"/>
    <w:rsid w:val="00960A40"/>
    <w:rsid w:val="00960D1E"/>
    <w:rsid w:val="00961876"/>
    <w:rsid w:val="0096191C"/>
    <w:rsid w:val="00961AD8"/>
    <w:rsid w:val="00962434"/>
    <w:rsid w:val="00962D3B"/>
    <w:rsid w:val="00963097"/>
    <w:rsid w:val="00963330"/>
    <w:rsid w:val="00963A50"/>
    <w:rsid w:val="00966486"/>
    <w:rsid w:val="00966C48"/>
    <w:rsid w:val="00966D5E"/>
    <w:rsid w:val="00967038"/>
    <w:rsid w:val="00967503"/>
    <w:rsid w:val="0096780C"/>
    <w:rsid w:val="00970CE1"/>
    <w:rsid w:val="00971E21"/>
    <w:rsid w:val="00972F76"/>
    <w:rsid w:val="009730D5"/>
    <w:rsid w:val="00973736"/>
    <w:rsid w:val="00974429"/>
    <w:rsid w:val="00974F70"/>
    <w:rsid w:val="00975008"/>
    <w:rsid w:val="00975403"/>
    <w:rsid w:val="00975E36"/>
    <w:rsid w:val="00975ECE"/>
    <w:rsid w:val="00976804"/>
    <w:rsid w:val="00976937"/>
    <w:rsid w:val="00977406"/>
    <w:rsid w:val="00977713"/>
    <w:rsid w:val="009803CB"/>
    <w:rsid w:val="00980E26"/>
    <w:rsid w:val="009810F0"/>
    <w:rsid w:val="00981ABE"/>
    <w:rsid w:val="00981EA2"/>
    <w:rsid w:val="00982201"/>
    <w:rsid w:val="00982262"/>
    <w:rsid w:val="00982B80"/>
    <w:rsid w:val="00982DAA"/>
    <w:rsid w:val="00982FD6"/>
    <w:rsid w:val="00983A81"/>
    <w:rsid w:val="009849C8"/>
    <w:rsid w:val="00985DC9"/>
    <w:rsid w:val="0098672F"/>
    <w:rsid w:val="009867B4"/>
    <w:rsid w:val="00986CAA"/>
    <w:rsid w:val="00987772"/>
    <w:rsid w:val="00991096"/>
    <w:rsid w:val="00991C27"/>
    <w:rsid w:val="00992852"/>
    <w:rsid w:val="009928CE"/>
    <w:rsid w:val="00992BDA"/>
    <w:rsid w:val="0099339B"/>
    <w:rsid w:val="009936C9"/>
    <w:rsid w:val="00994256"/>
    <w:rsid w:val="00994F12"/>
    <w:rsid w:val="00995AD5"/>
    <w:rsid w:val="00996A37"/>
    <w:rsid w:val="009A05DE"/>
    <w:rsid w:val="009A0B24"/>
    <w:rsid w:val="009A154A"/>
    <w:rsid w:val="009A25DA"/>
    <w:rsid w:val="009A2B34"/>
    <w:rsid w:val="009A33FF"/>
    <w:rsid w:val="009A469D"/>
    <w:rsid w:val="009A4C85"/>
    <w:rsid w:val="009A52FC"/>
    <w:rsid w:val="009A55F4"/>
    <w:rsid w:val="009A63B3"/>
    <w:rsid w:val="009A6794"/>
    <w:rsid w:val="009A693C"/>
    <w:rsid w:val="009B1D4D"/>
    <w:rsid w:val="009B2290"/>
    <w:rsid w:val="009B233D"/>
    <w:rsid w:val="009B3B87"/>
    <w:rsid w:val="009B3BDF"/>
    <w:rsid w:val="009B40C2"/>
    <w:rsid w:val="009B42C7"/>
    <w:rsid w:val="009B4E6A"/>
    <w:rsid w:val="009B6ADD"/>
    <w:rsid w:val="009B6D8F"/>
    <w:rsid w:val="009B72F8"/>
    <w:rsid w:val="009B7521"/>
    <w:rsid w:val="009B7DA2"/>
    <w:rsid w:val="009C14DC"/>
    <w:rsid w:val="009C2681"/>
    <w:rsid w:val="009C2ACE"/>
    <w:rsid w:val="009C3136"/>
    <w:rsid w:val="009C3727"/>
    <w:rsid w:val="009C3856"/>
    <w:rsid w:val="009C4216"/>
    <w:rsid w:val="009C4465"/>
    <w:rsid w:val="009C460E"/>
    <w:rsid w:val="009C4D89"/>
    <w:rsid w:val="009C514E"/>
    <w:rsid w:val="009C5EC5"/>
    <w:rsid w:val="009C6878"/>
    <w:rsid w:val="009C77A3"/>
    <w:rsid w:val="009C7D2D"/>
    <w:rsid w:val="009C7EF5"/>
    <w:rsid w:val="009D1264"/>
    <w:rsid w:val="009D18C7"/>
    <w:rsid w:val="009D21A3"/>
    <w:rsid w:val="009D303E"/>
    <w:rsid w:val="009D35B7"/>
    <w:rsid w:val="009D4304"/>
    <w:rsid w:val="009D4709"/>
    <w:rsid w:val="009D4D0E"/>
    <w:rsid w:val="009D4D64"/>
    <w:rsid w:val="009D4FA6"/>
    <w:rsid w:val="009D61CA"/>
    <w:rsid w:val="009D6B0A"/>
    <w:rsid w:val="009D6EBD"/>
    <w:rsid w:val="009E2377"/>
    <w:rsid w:val="009E30A2"/>
    <w:rsid w:val="009E4262"/>
    <w:rsid w:val="009E47AE"/>
    <w:rsid w:val="009E497A"/>
    <w:rsid w:val="009E4C28"/>
    <w:rsid w:val="009E5BB8"/>
    <w:rsid w:val="009E69E5"/>
    <w:rsid w:val="009E6BD1"/>
    <w:rsid w:val="009E7B76"/>
    <w:rsid w:val="009F0109"/>
    <w:rsid w:val="009F01C5"/>
    <w:rsid w:val="009F16BB"/>
    <w:rsid w:val="009F2487"/>
    <w:rsid w:val="009F342D"/>
    <w:rsid w:val="009F34E6"/>
    <w:rsid w:val="009F3976"/>
    <w:rsid w:val="009F492C"/>
    <w:rsid w:val="009F4BBF"/>
    <w:rsid w:val="009F4BD8"/>
    <w:rsid w:val="009F4E32"/>
    <w:rsid w:val="009F61FE"/>
    <w:rsid w:val="009F6984"/>
    <w:rsid w:val="009F7F06"/>
    <w:rsid w:val="00A0021E"/>
    <w:rsid w:val="00A005F5"/>
    <w:rsid w:val="00A00B70"/>
    <w:rsid w:val="00A01E0D"/>
    <w:rsid w:val="00A0209F"/>
    <w:rsid w:val="00A023AE"/>
    <w:rsid w:val="00A02B38"/>
    <w:rsid w:val="00A03F1F"/>
    <w:rsid w:val="00A041FF"/>
    <w:rsid w:val="00A04614"/>
    <w:rsid w:val="00A0493C"/>
    <w:rsid w:val="00A050E9"/>
    <w:rsid w:val="00A05238"/>
    <w:rsid w:val="00A05344"/>
    <w:rsid w:val="00A05FA1"/>
    <w:rsid w:val="00A06444"/>
    <w:rsid w:val="00A064CA"/>
    <w:rsid w:val="00A066B0"/>
    <w:rsid w:val="00A068E6"/>
    <w:rsid w:val="00A069D1"/>
    <w:rsid w:val="00A114E6"/>
    <w:rsid w:val="00A11BF1"/>
    <w:rsid w:val="00A140EA"/>
    <w:rsid w:val="00A14B2F"/>
    <w:rsid w:val="00A1518C"/>
    <w:rsid w:val="00A1529A"/>
    <w:rsid w:val="00A1577F"/>
    <w:rsid w:val="00A15796"/>
    <w:rsid w:val="00A20251"/>
    <w:rsid w:val="00A206DE"/>
    <w:rsid w:val="00A20D61"/>
    <w:rsid w:val="00A20D78"/>
    <w:rsid w:val="00A21319"/>
    <w:rsid w:val="00A22080"/>
    <w:rsid w:val="00A2286B"/>
    <w:rsid w:val="00A23764"/>
    <w:rsid w:val="00A23A47"/>
    <w:rsid w:val="00A243B9"/>
    <w:rsid w:val="00A24CBF"/>
    <w:rsid w:val="00A255A1"/>
    <w:rsid w:val="00A25A45"/>
    <w:rsid w:val="00A273BA"/>
    <w:rsid w:val="00A27506"/>
    <w:rsid w:val="00A27C3E"/>
    <w:rsid w:val="00A3000C"/>
    <w:rsid w:val="00A30847"/>
    <w:rsid w:val="00A30D08"/>
    <w:rsid w:val="00A31FA5"/>
    <w:rsid w:val="00A323CB"/>
    <w:rsid w:val="00A32B75"/>
    <w:rsid w:val="00A32CF2"/>
    <w:rsid w:val="00A33D88"/>
    <w:rsid w:val="00A33D8A"/>
    <w:rsid w:val="00A36367"/>
    <w:rsid w:val="00A36FD2"/>
    <w:rsid w:val="00A378C9"/>
    <w:rsid w:val="00A37A37"/>
    <w:rsid w:val="00A37BFA"/>
    <w:rsid w:val="00A40003"/>
    <w:rsid w:val="00A40062"/>
    <w:rsid w:val="00A40F85"/>
    <w:rsid w:val="00A419EF"/>
    <w:rsid w:val="00A42769"/>
    <w:rsid w:val="00A42AA9"/>
    <w:rsid w:val="00A42E8D"/>
    <w:rsid w:val="00A43631"/>
    <w:rsid w:val="00A4367A"/>
    <w:rsid w:val="00A43966"/>
    <w:rsid w:val="00A43C76"/>
    <w:rsid w:val="00A44130"/>
    <w:rsid w:val="00A44561"/>
    <w:rsid w:val="00A4543A"/>
    <w:rsid w:val="00A4702B"/>
    <w:rsid w:val="00A4712E"/>
    <w:rsid w:val="00A47151"/>
    <w:rsid w:val="00A47A4B"/>
    <w:rsid w:val="00A47EC0"/>
    <w:rsid w:val="00A52109"/>
    <w:rsid w:val="00A526D1"/>
    <w:rsid w:val="00A532BB"/>
    <w:rsid w:val="00A53AE8"/>
    <w:rsid w:val="00A5493F"/>
    <w:rsid w:val="00A54E73"/>
    <w:rsid w:val="00A60B88"/>
    <w:rsid w:val="00A60CCB"/>
    <w:rsid w:val="00A60DE1"/>
    <w:rsid w:val="00A62428"/>
    <w:rsid w:val="00A63A52"/>
    <w:rsid w:val="00A63A81"/>
    <w:rsid w:val="00A64EDF"/>
    <w:rsid w:val="00A65337"/>
    <w:rsid w:val="00A65D33"/>
    <w:rsid w:val="00A67436"/>
    <w:rsid w:val="00A67D11"/>
    <w:rsid w:val="00A70224"/>
    <w:rsid w:val="00A71953"/>
    <w:rsid w:val="00A730A4"/>
    <w:rsid w:val="00A735F0"/>
    <w:rsid w:val="00A73D98"/>
    <w:rsid w:val="00A7431A"/>
    <w:rsid w:val="00A74331"/>
    <w:rsid w:val="00A74AEE"/>
    <w:rsid w:val="00A74E42"/>
    <w:rsid w:val="00A75160"/>
    <w:rsid w:val="00A75D65"/>
    <w:rsid w:val="00A76BF3"/>
    <w:rsid w:val="00A76F95"/>
    <w:rsid w:val="00A7720E"/>
    <w:rsid w:val="00A77A13"/>
    <w:rsid w:val="00A80246"/>
    <w:rsid w:val="00A80659"/>
    <w:rsid w:val="00A817A2"/>
    <w:rsid w:val="00A81C32"/>
    <w:rsid w:val="00A82A1C"/>
    <w:rsid w:val="00A838C6"/>
    <w:rsid w:val="00A841A8"/>
    <w:rsid w:val="00A84DFA"/>
    <w:rsid w:val="00A84F0C"/>
    <w:rsid w:val="00A85081"/>
    <w:rsid w:val="00A85977"/>
    <w:rsid w:val="00A85B13"/>
    <w:rsid w:val="00A86557"/>
    <w:rsid w:val="00A87D2A"/>
    <w:rsid w:val="00A91C8E"/>
    <w:rsid w:val="00A91D04"/>
    <w:rsid w:val="00A92334"/>
    <w:rsid w:val="00A929D8"/>
    <w:rsid w:val="00A92BA0"/>
    <w:rsid w:val="00A93682"/>
    <w:rsid w:val="00A94332"/>
    <w:rsid w:val="00A944A8"/>
    <w:rsid w:val="00A949D2"/>
    <w:rsid w:val="00A94AB2"/>
    <w:rsid w:val="00A94D24"/>
    <w:rsid w:val="00A94DF3"/>
    <w:rsid w:val="00A94EC1"/>
    <w:rsid w:val="00A953E1"/>
    <w:rsid w:val="00A9581F"/>
    <w:rsid w:val="00A959E4"/>
    <w:rsid w:val="00A95F81"/>
    <w:rsid w:val="00A9638C"/>
    <w:rsid w:val="00A97466"/>
    <w:rsid w:val="00AA06CB"/>
    <w:rsid w:val="00AA168B"/>
    <w:rsid w:val="00AA1A57"/>
    <w:rsid w:val="00AA1C21"/>
    <w:rsid w:val="00AA27F3"/>
    <w:rsid w:val="00AA289E"/>
    <w:rsid w:val="00AA30F5"/>
    <w:rsid w:val="00AA37A9"/>
    <w:rsid w:val="00AA3AC6"/>
    <w:rsid w:val="00AA48AA"/>
    <w:rsid w:val="00AA5968"/>
    <w:rsid w:val="00AA69AC"/>
    <w:rsid w:val="00AA6C41"/>
    <w:rsid w:val="00AB0232"/>
    <w:rsid w:val="00AB0BF9"/>
    <w:rsid w:val="00AB4804"/>
    <w:rsid w:val="00AB6244"/>
    <w:rsid w:val="00AB7013"/>
    <w:rsid w:val="00AB73A3"/>
    <w:rsid w:val="00AB7602"/>
    <w:rsid w:val="00AB78A5"/>
    <w:rsid w:val="00AC03A8"/>
    <w:rsid w:val="00AC0C99"/>
    <w:rsid w:val="00AC0E72"/>
    <w:rsid w:val="00AC17F6"/>
    <w:rsid w:val="00AC2234"/>
    <w:rsid w:val="00AC3171"/>
    <w:rsid w:val="00AC3C2B"/>
    <w:rsid w:val="00AC4916"/>
    <w:rsid w:val="00AC55E7"/>
    <w:rsid w:val="00AC7747"/>
    <w:rsid w:val="00AD04D0"/>
    <w:rsid w:val="00AD1549"/>
    <w:rsid w:val="00AD1616"/>
    <w:rsid w:val="00AD1A5D"/>
    <w:rsid w:val="00AD324E"/>
    <w:rsid w:val="00AD36E2"/>
    <w:rsid w:val="00AD3B14"/>
    <w:rsid w:val="00AD3B26"/>
    <w:rsid w:val="00AD44E7"/>
    <w:rsid w:val="00AD4CCD"/>
    <w:rsid w:val="00AD4EA0"/>
    <w:rsid w:val="00AD565E"/>
    <w:rsid w:val="00AD7EA3"/>
    <w:rsid w:val="00AE0028"/>
    <w:rsid w:val="00AE04BC"/>
    <w:rsid w:val="00AE197B"/>
    <w:rsid w:val="00AE1B4C"/>
    <w:rsid w:val="00AE23B0"/>
    <w:rsid w:val="00AE2E61"/>
    <w:rsid w:val="00AE37B5"/>
    <w:rsid w:val="00AE3BCA"/>
    <w:rsid w:val="00AE3DD3"/>
    <w:rsid w:val="00AE4E19"/>
    <w:rsid w:val="00AE54CD"/>
    <w:rsid w:val="00AE5E73"/>
    <w:rsid w:val="00AE696B"/>
    <w:rsid w:val="00AE7685"/>
    <w:rsid w:val="00AE7B03"/>
    <w:rsid w:val="00AF05E6"/>
    <w:rsid w:val="00AF0E6B"/>
    <w:rsid w:val="00AF1422"/>
    <w:rsid w:val="00AF1E93"/>
    <w:rsid w:val="00AF2A45"/>
    <w:rsid w:val="00AF2D45"/>
    <w:rsid w:val="00AF30D8"/>
    <w:rsid w:val="00AF3652"/>
    <w:rsid w:val="00AF3986"/>
    <w:rsid w:val="00AF42A1"/>
    <w:rsid w:val="00AF4DB4"/>
    <w:rsid w:val="00AF5DAF"/>
    <w:rsid w:val="00AF62C3"/>
    <w:rsid w:val="00AF7962"/>
    <w:rsid w:val="00B0030D"/>
    <w:rsid w:val="00B00618"/>
    <w:rsid w:val="00B01168"/>
    <w:rsid w:val="00B025B6"/>
    <w:rsid w:val="00B026DB"/>
    <w:rsid w:val="00B02A9B"/>
    <w:rsid w:val="00B04420"/>
    <w:rsid w:val="00B04794"/>
    <w:rsid w:val="00B06452"/>
    <w:rsid w:val="00B07BB1"/>
    <w:rsid w:val="00B102F0"/>
    <w:rsid w:val="00B106DA"/>
    <w:rsid w:val="00B107B3"/>
    <w:rsid w:val="00B10FE1"/>
    <w:rsid w:val="00B119AE"/>
    <w:rsid w:val="00B1285C"/>
    <w:rsid w:val="00B13AE2"/>
    <w:rsid w:val="00B13E86"/>
    <w:rsid w:val="00B14B9A"/>
    <w:rsid w:val="00B16879"/>
    <w:rsid w:val="00B1691B"/>
    <w:rsid w:val="00B17082"/>
    <w:rsid w:val="00B17147"/>
    <w:rsid w:val="00B20AC9"/>
    <w:rsid w:val="00B223C5"/>
    <w:rsid w:val="00B2382F"/>
    <w:rsid w:val="00B23911"/>
    <w:rsid w:val="00B23E64"/>
    <w:rsid w:val="00B24721"/>
    <w:rsid w:val="00B25241"/>
    <w:rsid w:val="00B25AD8"/>
    <w:rsid w:val="00B26446"/>
    <w:rsid w:val="00B270C8"/>
    <w:rsid w:val="00B2717D"/>
    <w:rsid w:val="00B27E5B"/>
    <w:rsid w:val="00B27FAD"/>
    <w:rsid w:val="00B30322"/>
    <w:rsid w:val="00B30607"/>
    <w:rsid w:val="00B3061B"/>
    <w:rsid w:val="00B30EFC"/>
    <w:rsid w:val="00B30F7B"/>
    <w:rsid w:val="00B318F3"/>
    <w:rsid w:val="00B32165"/>
    <w:rsid w:val="00B32424"/>
    <w:rsid w:val="00B32652"/>
    <w:rsid w:val="00B32D20"/>
    <w:rsid w:val="00B32FD0"/>
    <w:rsid w:val="00B33849"/>
    <w:rsid w:val="00B34CB6"/>
    <w:rsid w:val="00B35CEF"/>
    <w:rsid w:val="00B36660"/>
    <w:rsid w:val="00B3666E"/>
    <w:rsid w:val="00B36D31"/>
    <w:rsid w:val="00B36D90"/>
    <w:rsid w:val="00B3720E"/>
    <w:rsid w:val="00B37447"/>
    <w:rsid w:val="00B400B6"/>
    <w:rsid w:val="00B40A35"/>
    <w:rsid w:val="00B412F2"/>
    <w:rsid w:val="00B4161C"/>
    <w:rsid w:val="00B41845"/>
    <w:rsid w:val="00B41B67"/>
    <w:rsid w:val="00B42B20"/>
    <w:rsid w:val="00B44EA9"/>
    <w:rsid w:val="00B4507F"/>
    <w:rsid w:val="00B455FF"/>
    <w:rsid w:val="00B4599B"/>
    <w:rsid w:val="00B47265"/>
    <w:rsid w:val="00B47AC9"/>
    <w:rsid w:val="00B47F27"/>
    <w:rsid w:val="00B47FEF"/>
    <w:rsid w:val="00B50623"/>
    <w:rsid w:val="00B508B8"/>
    <w:rsid w:val="00B508D5"/>
    <w:rsid w:val="00B50A95"/>
    <w:rsid w:val="00B5151F"/>
    <w:rsid w:val="00B5178C"/>
    <w:rsid w:val="00B52061"/>
    <w:rsid w:val="00B52077"/>
    <w:rsid w:val="00B52128"/>
    <w:rsid w:val="00B52B97"/>
    <w:rsid w:val="00B53C79"/>
    <w:rsid w:val="00B5463C"/>
    <w:rsid w:val="00B5505A"/>
    <w:rsid w:val="00B55341"/>
    <w:rsid w:val="00B558FD"/>
    <w:rsid w:val="00B55B65"/>
    <w:rsid w:val="00B55FDF"/>
    <w:rsid w:val="00B5600F"/>
    <w:rsid w:val="00B56232"/>
    <w:rsid w:val="00B56D45"/>
    <w:rsid w:val="00B5754F"/>
    <w:rsid w:val="00B60210"/>
    <w:rsid w:val="00B61042"/>
    <w:rsid w:val="00B61612"/>
    <w:rsid w:val="00B62103"/>
    <w:rsid w:val="00B633DA"/>
    <w:rsid w:val="00B657B1"/>
    <w:rsid w:val="00B65F48"/>
    <w:rsid w:val="00B65FE0"/>
    <w:rsid w:val="00B66094"/>
    <w:rsid w:val="00B66568"/>
    <w:rsid w:val="00B66CFB"/>
    <w:rsid w:val="00B676FA"/>
    <w:rsid w:val="00B7011F"/>
    <w:rsid w:val="00B705CE"/>
    <w:rsid w:val="00B70630"/>
    <w:rsid w:val="00B70C14"/>
    <w:rsid w:val="00B71FC4"/>
    <w:rsid w:val="00B72134"/>
    <w:rsid w:val="00B72A15"/>
    <w:rsid w:val="00B73161"/>
    <w:rsid w:val="00B74C9E"/>
    <w:rsid w:val="00B75952"/>
    <w:rsid w:val="00B75C06"/>
    <w:rsid w:val="00B75D06"/>
    <w:rsid w:val="00B75F5A"/>
    <w:rsid w:val="00B77B33"/>
    <w:rsid w:val="00B8061C"/>
    <w:rsid w:val="00B80FB5"/>
    <w:rsid w:val="00B812F3"/>
    <w:rsid w:val="00B827BD"/>
    <w:rsid w:val="00B829D3"/>
    <w:rsid w:val="00B83017"/>
    <w:rsid w:val="00B8436E"/>
    <w:rsid w:val="00B849B9"/>
    <w:rsid w:val="00B86619"/>
    <w:rsid w:val="00B8684E"/>
    <w:rsid w:val="00B8718B"/>
    <w:rsid w:val="00B8719B"/>
    <w:rsid w:val="00B87405"/>
    <w:rsid w:val="00B8764E"/>
    <w:rsid w:val="00B90AD6"/>
    <w:rsid w:val="00B9170C"/>
    <w:rsid w:val="00B91BA7"/>
    <w:rsid w:val="00B91F14"/>
    <w:rsid w:val="00B9275C"/>
    <w:rsid w:val="00B927BC"/>
    <w:rsid w:val="00B9292E"/>
    <w:rsid w:val="00B92968"/>
    <w:rsid w:val="00B93276"/>
    <w:rsid w:val="00B93908"/>
    <w:rsid w:val="00B9409C"/>
    <w:rsid w:val="00B943EA"/>
    <w:rsid w:val="00B9442D"/>
    <w:rsid w:val="00B94ADB"/>
    <w:rsid w:val="00B959FB"/>
    <w:rsid w:val="00B96617"/>
    <w:rsid w:val="00B96646"/>
    <w:rsid w:val="00B96804"/>
    <w:rsid w:val="00B97FB4"/>
    <w:rsid w:val="00BA0D05"/>
    <w:rsid w:val="00BA1094"/>
    <w:rsid w:val="00BA1352"/>
    <w:rsid w:val="00BA1682"/>
    <w:rsid w:val="00BA1CBF"/>
    <w:rsid w:val="00BA31C1"/>
    <w:rsid w:val="00BA4877"/>
    <w:rsid w:val="00BA4D84"/>
    <w:rsid w:val="00BA4E81"/>
    <w:rsid w:val="00BA533F"/>
    <w:rsid w:val="00BA651E"/>
    <w:rsid w:val="00BA6530"/>
    <w:rsid w:val="00BA74B6"/>
    <w:rsid w:val="00BA7716"/>
    <w:rsid w:val="00BB089C"/>
    <w:rsid w:val="00BB2A7B"/>
    <w:rsid w:val="00BB3027"/>
    <w:rsid w:val="00BB3053"/>
    <w:rsid w:val="00BB31ED"/>
    <w:rsid w:val="00BB3608"/>
    <w:rsid w:val="00BB37E4"/>
    <w:rsid w:val="00BB4C1E"/>
    <w:rsid w:val="00BB4D11"/>
    <w:rsid w:val="00BB4E1E"/>
    <w:rsid w:val="00BB6A87"/>
    <w:rsid w:val="00BB7394"/>
    <w:rsid w:val="00BB7652"/>
    <w:rsid w:val="00BB7A01"/>
    <w:rsid w:val="00BC19FC"/>
    <w:rsid w:val="00BC2047"/>
    <w:rsid w:val="00BC2416"/>
    <w:rsid w:val="00BC25ED"/>
    <w:rsid w:val="00BC3D21"/>
    <w:rsid w:val="00BC64A5"/>
    <w:rsid w:val="00BC6A53"/>
    <w:rsid w:val="00BC7DC1"/>
    <w:rsid w:val="00BD059E"/>
    <w:rsid w:val="00BD0CEB"/>
    <w:rsid w:val="00BD1CC1"/>
    <w:rsid w:val="00BD2D11"/>
    <w:rsid w:val="00BD2D1B"/>
    <w:rsid w:val="00BD2D86"/>
    <w:rsid w:val="00BD49ED"/>
    <w:rsid w:val="00BD581E"/>
    <w:rsid w:val="00BD59EA"/>
    <w:rsid w:val="00BD5FE2"/>
    <w:rsid w:val="00BD60B6"/>
    <w:rsid w:val="00BD65E3"/>
    <w:rsid w:val="00BD676D"/>
    <w:rsid w:val="00BD7123"/>
    <w:rsid w:val="00BD7198"/>
    <w:rsid w:val="00BD7A4E"/>
    <w:rsid w:val="00BD7FC6"/>
    <w:rsid w:val="00BE00AA"/>
    <w:rsid w:val="00BE229A"/>
    <w:rsid w:val="00BE2BA0"/>
    <w:rsid w:val="00BE3F70"/>
    <w:rsid w:val="00BE4D55"/>
    <w:rsid w:val="00BE5130"/>
    <w:rsid w:val="00BE541D"/>
    <w:rsid w:val="00BE575B"/>
    <w:rsid w:val="00BE65A4"/>
    <w:rsid w:val="00BE73AA"/>
    <w:rsid w:val="00BE7647"/>
    <w:rsid w:val="00BF16FF"/>
    <w:rsid w:val="00BF1E76"/>
    <w:rsid w:val="00BF1EF4"/>
    <w:rsid w:val="00BF454B"/>
    <w:rsid w:val="00BF4BBA"/>
    <w:rsid w:val="00BF70FC"/>
    <w:rsid w:val="00BF7DFE"/>
    <w:rsid w:val="00C00008"/>
    <w:rsid w:val="00C005CE"/>
    <w:rsid w:val="00C00B81"/>
    <w:rsid w:val="00C0173A"/>
    <w:rsid w:val="00C021D6"/>
    <w:rsid w:val="00C03199"/>
    <w:rsid w:val="00C03B35"/>
    <w:rsid w:val="00C0673B"/>
    <w:rsid w:val="00C0685F"/>
    <w:rsid w:val="00C079CE"/>
    <w:rsid w:val="00C07CEA"/>
    <w:rsid w:val="00C10C5A"/>
    <w:rsid w:val="00C10CB8"/>
    <w:rsid w:val="00C11190"/>
    <w:rsid w:val="00C1159A"/>
    <w:rsid w:val="00C12072"/>
    <w:rsid w:val="00C12842"/>
    <w:rsid w:val="00C12FCE"/>
    <w:rsid w:val="00C131CD"/>
    <w:rsid w:val="00C13320"/>
    <w:rsid w:val="00C1364F"/>
    <w:rsid w:val="00C1459C"/>
    <w:rsid w:val="00C15671"/>
    <w:rsid w:val="00C169A4"/>
    <w:rsid w:val="00C16DF2"/>
    <w:rsid w:val="00C201B8"/>
    <w:rsid w:val="00C20B9C"/>
    <w:rsid w:val="00C218C5"/>
    <w:rsid w:val="00C219F2"/>
    <w:rsid w:val="00C21D0B"/>
    <w:rsid w:val="00C22187"/>
    <w:rsid w:val="00C22D3E"/>
    <w:rsid w:val="00C2332A"/>
    <w:rsid w:val="00C25841"/>
    <w:rsid w:val="00C25E1E"/>
    <w:rsid w:val="00C260B1"/>
    <w:rsid w:val="00C265EB"/>
    <w:rsid w:val="00C26741"/>
    <w:rsid w:val="00C27416"/>
    <w:rsid w:val="00C27961"/>
    <w:rsid w:val="00C279B2"/>
    <w:rsid w:val="00C27B6E"/>
    <w:rsid w:val="00C27DCD"/>
    <w:rsid w:val="00C27E02"/>
    <w:rsid w:val="00C304BE"/>
    <w:rsid w:val="00C305C1"/>
    <w:rsid w:val="00C31D44"/>
    <w:rsid w:val="00C32FE3"/>
    <w:rsid w:val="00C34547"/>
    <w:rsid w:val="00C348A8"/>
    <w:rsid w:val="00C359AB"/>
    <w:rsid w:val="00C36FC3"/>
    <w:rsid w:val="00C40914"/>
    <w:rsid w:val="00C40D68"/>
    <w:rsid w:val="00C40EAB"/>
    <w:rsid w:val="00C40EDC"/>
    <w:rsid w:val="00C41BC0"/>
    <w:rsid w:val="00C41CDD"/>
    <w:rsid w:val="00C41DDB"/>
    <w:rsid w:val="00C425C5"/>
    <w:rsid w:val="00C43C0D"/>
    <w:rsid w:val="00C43ECB"/>
    <w:rsid w:val="00C4432A"/>
    <w:rsid w:val="00C448F3"/>
    <w:rsid w:val="00C45B36"/>
    <w:rsid w:val="00C45EEF"/>
    <w:rsid w:val="00C465D5"/>
    <w:rsid w:val="00C4669F"/>
    <w:rsid w:val="00C46947"/>
    <w:rsid w:val="00C46B5E"/>
    <w:rsid w:val="00C470DA"/>
    <w:rsid w:val="00C51517"/>
    <w:rsid w:val="00C517A4"/>
    <w:rsid w:val="00C51FE4"/>
    <w:rsid w:val="00C52BBF"/>
    <w:rsid w:val="00C53ACE"/>
    <w:rsid w:val="00C546E0"/>
    <w:rsid w:val="00C55035"/>
    <w:rsid w:val="00C551A0"/>
    <w:rsid w:val="00C5679A"/>
    <w:rsid w:val="00C6205C"/>
    <w:rsid w:val="00C62115"/>
    <w:rsid w:val="00C62E85"/>
    <w:rsid w:val="00C6366B"/>
    <w:rsid w:val="00C644EC"/>
    <w:rsid w:val="00C657F7"/>
    <w:rsid w:val="00C65F01"/>
    <w:rsid w:val="00C67278"/>
    <w:rsid w:val="00C67349"/>
    <w:rsid w:val="00C67964"/>
    <w:rsid w:val="00C67DA3"/>
    <w:rsid w:val="00C703F4"/>
    <w:rsid w:val="00C70657"/>
    <w:rsid w:val="00C70797"/>
    <w:rsid w:val="00C70987"/>
    <w:rsid w:val="00C70FFD"/>
    <w:rsid w:val="00C737A1"/>
    <w:rsid w:val="00C739C8"/>
    <w:rsid w:val="00C7457C"/>
    <w:rsid w:val="00C74FE9"/>
    <w:rsid w:val="00C75C73"/>
    <w:rsid w:val="00C76C2A"/>
    <w:rsid w:val="00C772CA"/>
    <w:rsid w:val="00C779CF"/>
    <w:rsid w:val="00C77A92"/>
    <w:rsid w:val="00C80B36"/>
    <w:rsid w:val="00C81D1D"/>
    <w:rsid w:val="00C82037"/>
    <w:rsid w:val="00C8303F"/>
    <w:rsid w:val="00C855E8"/>
    <w:rsid w:val="00C85F5F"/>
    <w:rsid w:val="00C87BF7"/>
    <w:rsid w:val="00C90CE1"/>
    <w:rsid w:val="00C9172F"/>
    <w:rsid w:val="00C933D4"/>
    <w:rsid w:val="00C93834"/>
    <w:rsid w:val="00C943B4"/>
    <w:rsid w:val="00C9453F"/>
    <w:rsid w:val="00C94BA5"/>
    <w:rsid w:val="00C95B96"/>
    <w:rsid w:val="00C95F11"/>
    <w:rsid w:val="00C9653F"/>
    <w:rsid w:val="00CA0691"/>
    <w:rsid w:val="00CA1674"/>
    <w:rsid w:val="00CA19B7"/>
    <w:rsid w:val="00CA2D02"/>
    <w:rsid w:val="00CA37AE"/>
    <w:rsid w:val="00CA3ADC"/>
    <w:rsid w:val="00CA4E15"/>
    <w:rsid w:val="00CA5BBE"/>
    <w:rsid w:val="00CA5E7B"/>
    <w:rsid w:val="00CA651E"/>
    <w:rsid w:val="00CA77CB"/>
    <w:rsid w:val="00CB013A"/>
    <w:rsid w:val="00CB086A"/>
    <w:rsid w:val="00CB1CE7"/>
    <w:rsid w:val="00CB1D99"/>
    <w:rsid w:val="00CB2060"/>
    <w:rsid w:val="00CB267A"/>
    <w:rsid w:val="00CB28E5"/>
    <w:rsid w:val="00CB319D"/>
    <w:rsid w:val="00CB33BB"/>
    <w:rsid w:val="00CB4609"/>
    <w:rsid w:val="00CB4D67"/>
    <w:rsid w:val="00CB4EE2"/>
    <w:rsid w:val="00CB59DC"/>
    <w:rsid w:val="00CB6E9F"/>
    <w:rsid w:val="00CC0B7E"/>
    <w:rsid w:val="00CC18FC"/>
    <w:rsid w:val="00CC1AD7"/>
    <w:rsid w:val="00CC36F5"/>
    <w:rsid w:val="00CC3EE7"/>
    <w:rsid w:val="00CC4134"/>
    <w:rsid w:val="00CC4DEE"/>
    <w:rsid w:val="00CC50A9"/>
    <w:rsid w:val="00CC644E"/>
    <w:rsid w:val="00CC6536"/>
    <w:rsid w:val="00CC7BBB"/>
    <w:rsid w:val="00CC7E78"/>
    <w:rsid w:val="00CD0268"/>
    <w:rsid w:val="00CD0BDB"/>
    <w:rsid w:val="00CD10E7"/>
    <w:rsid w:val="00CD1842"/>
    <w:rsid w:val="00CD1A4A"/>
    <w:rsid w:val="00CD1BDF"/>
    <w:rsid w:val="00CD1C4D"/>
    <w:rsid w:val="00CD1EC9"/>
    <w:rsid w:val="00CD1FA2"/>
    <w:rsid w:val="00CD2865"/>
    <w:rsid w:val="00CD36F3"/>
    <w:rsid w:val="00CD3A25"/>
    <w:rsid w:val="00CD3D1D"/>
    <w:rsid w:val="00CD41AF"/>
    <w:rsid w:val="00CD4A27"/>
    <w:rsid w:val="00CD4EC7"/>
    <w:rsid w:val="00CD63DB"/>
    <w:rsid w:val="00CD647C"/>
    <w:rsid w:val="00CD6DCE"/>
    <w:rsid w:val="00CD761E"/>
    <w:rsid w:val="00CD7C63"/>
    <w:rsid w:val="00CE0F6A"/>
    <w:rsid w:val="00CE13F4"/>
    <w:rsid w:val="00CE319A"/>
    <w:rsid w:val="00CE3327"/>
    <w:rsid w:val="00CE4261"/>
    <w:rsid w:val="00CE4376"/>
    <w:rsid w:val="00CE4543"/>
    <w:rsid w:val="00CE4C6D"/>
    <w:rsid w:val="00CE56EE"/>
    <w:rsid w:val="00CE5E0E"/>
    <w:rsid w:val="00CE6199"/>
    <w:rsid w:val="00CE6306"/>
    <w:rsid w:val="00CE6CD0"/>
    <w:rsid w:val="00CE7CFA"/>
    <w:rsid w:val="00CE7E5D"/>
    <w:rsid w:val="00CF0537"/>
    <w:rsid w:val="00CF0BA2"/>
    <w:rsid w:val="00CF0BBA"/>
    <w:rsid w:val="00CF0FEA"/>
    <w:rsid w:val="00CF1E81"/>
    <w:rsid w:val="00CF1F75"/>
    <w:rsid w:val="00CF312C"/>
    <w:rsid w:val="00CF3158"/>
    <w:rsid w:val="00CF34D9"/>
    <w:rsid w:val="00CF3B6C"/>
    <w:rsid w:val="00CF3DF6"/>
    <w:rsid w:val="00CF6235"/>
    <w:rsid w:val="00CF6499"/>
    <w:rsid w:val="00CF6FF7"/>
    <w:rsid w:val="00CF7681"/>
    <w:rsid w:val="00CF7770"/>
    <w:rsid w:val="00D01CDD"/>
    <w:rsid w:val="00D0200C"/>
    <w:rsid w:val="00D03138"/>
    <w:rsid w:val="00D03617"/>
    <w:rsid w:val="00D04279"/>
    <w:rsid w:val="00D046FF"/>
    <w:rsid w:val="00D0477D"/>
    <w:rsid w:val="00D04C50"/>
    <w:rsid w:val="00D05460"/>
    <w:rsid w:val="00D05A9F"/>
    <w:rsid w:val="00D0602D"/>
    <w:rsid w:val="00D062ED"/>
    <w:rsid w:val="00D07706"/>
    <w:rsid w:val="00D07E53"/>
    <w:rsid w:val="00D107F9"/>
    <w:rsid w:val="00D10A01"/>
    <w:rsid w:val="00D10D69"/>
    <w:rsid w:val="00D112DF"/>
    <w:rsid w:val="00D11921"/>
    <w:rsid w:val="00D11B7E"/>
    <w:rsid w:val="00D123B4"/>
    <w:rsid w:val="00D12E7E"/>
    <w:rsid w:val="00D1327F"/>
    <w:rsid w:val="00D138ED"/>
    <w:rsid w:val="00D1467E"/>
    <w:rsid w:val="00D14A18"/>
    <w:rsid w:val="00D14B0E"/>
    <w:rsid w:val="00D15382"/>
    <w:rsid w:val="00D17D51"/>
    <w:rsid w:val="00D2000D"/>
    <w:rsid w:val="00D200A3"/>
    <w:rsid w:val="00D204BC"/>
    <w:rsid w:val="00D20920"/>
    <w:rsid w:val="00D20CFE"/>
    <w:rsid w:val="00D210EE"/>
    <w:rsid w:val="00D21124"/>
    <w:rsid w:val="00D215F6"/>
    <w:rsid w:val="00D21824"/>
    <w:rsid w:val="00D22342"/>
    <w:rsid w:val="00D226D0"/>
    <w:rsid w:val="00D23434"/>
    <w:rsid w:val="00D2453C"/>
    <w:rsid w:val="00D2462D"/>
    <w:rsid w:val="00D253EA"/>
    <w:rsid w:val="00D260CB"/>
    <w:rsid w:val="00D2670A"/>
    <w:rsid w:val="00D279FF"/>
    <w:rsid w:val="00D27A0B"/>
    <w:rsid w:val="00D27D73"/>
    <w:rsid w:val="00D27E8E"/>
    <w:rsid w:val="00D31024"/>
    <w:rsid w:val="00D31890"/>
    <w:rsid w:val="00D32317"/>
    <w:rsid w:val="00D327F7"/>
    <w:rsid w:val="00D32E1F"/>
    <w:rsid w:val="00D33E8E"/>
    <w:rsid w:val="00D34CE7"/>
    <w:rsid w:val="00D35D04"/>
    <w:rsid w:val="00D37601"/>
    <w:rsid w:val="00D402C7"/>
    <w:rsid w:val="00D422B5"/>
    <w:rsid w:val="00D42725"/>
    <w:rsid w:val="00D4486A"/>
    <w:rsid w:val="00D44926"/>
    <w:rsid w:val="00D46CBC"/>
    <w:rsid w:val="00D46E36"/>
    <w:rsid w:val="00D47706"/>
    <w:rsid w:val="00D47C83"/>
    <w:rsid w:val="00D51771"/>
    <w:rsid w:val="00D51955"/>
    <w:rsid w:val="00D519DD"/>
    <w:rsid w:val="00D53338"/>
    <w:rsid w:val="00D53667"/>
    <w:rsid w:val="00D548FB"/>
    <w:rsid w:val="00D54F4D"/>
    <w:rsid w:val="00D55395"/>
    <w:rsid w:val="00D553D1"/>
    <w:rsid w:val="00D558A6"/>
    <w:rsid w:val="00D576C2"/>
    <w:rsid w:val="00D57D90"/>
    <w:rsid w:val="00D57FF0"/>
    <w:rsid w:val="00D60718"/>
    <w:rsid w:val="00D60E48"/>
    <w:rsid w:val="00D6110B"/>
    <w:rsid w:val="00D61ADD"/>
    <w:rsid w:val="00D61D96"/>
    <w:rsid w:val="00D62BEA"/>
    <w:rsid w:val="00D6364F"/>
    <w:rsid w:val="00D63C13"/>
    <w:rsid w:val="00D64CC8"/>
    <w:rsid w:val="00D666E7"/>
    <w:rsid w:val="00D66785"/>
    <w:rsid w:val="00D7068A"/>
    <w:rsid w:val="00D71734"/>
    <w:rsid w:val="00D71C2C"/>
    <w:rsid w:val="00D73482"/>
    <w:rsid w:val="00D743CA"/>
    <w:rsid w:val="00D74C4D"/>
    <w:rsid w:val="00D75D97"/>
    <w:rsid w:val="00D7614B"/>
    <w:rsid w:val="00D77D8A"/>
    <w:rsid w:val="00D80FB9"/>
    <w:rsid w:val="00D81070"/>
    <w:rsid w:val="00D8246D"/>
    <w:rsid w:val="00D831F0"/>
    <w:rsid w:val="00D833E0"/>
    <w:rsid w:val="00D83703"/>
    <w:rsid w:val="00D83752"/>
    <w:rsid w:val="00D83F98"/>
    <w:rsid w:val="00D849CE"/>
    <w:rsid w:val="00D84C1E"/>
    <w:rsid w:val="00D85266"/>
    <w:rsid w:val="00D8542E"/>
    <w:rsid w:val="00D85B4E"/>
    <w:rsid w:val="00D861ED"/>
    <w:rsid w:val="00D868AD"/>
    <w:rsid w:val="00D86C3B"/>
    <w:rsid w:val="00D86C6B"/>
    <w:rsid w:val="00D87052"/>
    <w:rsid w:val="00D90D3D"/>
    <w:rsid w:val="00D90F60"/>
    <w:rsid w:val="00D91019"/>
    <w:rsid w:val="00D91774"/>
    <w:rsid w:val="00D920BA"/>
    <w:rsid w:val="00D923BD"/>
    <w:rsid w:val="00D92B19"/>
    <w:rsid w:val="00D93E11"/>
    <w:rsid w:val="00D94160"/>
    <w:rsid w:val="00D95343"/>
    <w:rsid w:val="00D96006"/>
    <w:rsid w:val="00D96FB5"/>
    <w:rsid w:val="00D9706E"/>
    <w:rsid w:val="00D976AD"/>
    <w:rsid w:val="00DA0042"/>
    <w:rsid w:val="00DA0ABF"/>
    <w:rsid w:val="00DA2145"/>
    <w:rsid w:val="00DA24A7"/>
    <w:rsid w:val="00DA2679"/>
    <w:rsid w:val="00DA3BD9"/>
    <w:rsid w:val="00DA3FCF"/>
    <w:rsid w:val="00DA463B"/>
    <w:rsid w:val="00DA6488"/>
    <w:rsid w:val="00DA6B00"/>
    <w:rsid w:val="00DA6BB4"/>
    <w:rsid w:val="00DA7D7F"/>
    <w:rsid w:val="00DB01B6"/>
    <w:rsid w:val="00DB0263"/>
    <w:rsid w:val="00DB068B"/>
    <w:rsid w:val="00DB084B"/>
    <w:rsid w:val="00DB1515"/>
    <w:rsid w:val="00DB1C1F"/>
    <w:rsid w:val="00DB22D5"/>
    <w:rsid w:val="00DB2492"/>
    <w:rsid w:val="00DB2B2F"/>
    <w:rsid w:val="00DB3335"/>
    <w:rsid w:val="00DB3F81"/>
    <w:rsid w:val="00DB4A20"/>
    <w:rsid w:val="00DB4DC4"/>
    <w:rsid w:val="00DC02F7"/>
    <w:rsid w:val="00DC051D"/>
    <w:rsid w:val="00DC0791"/>
    <w:rsid w:val="00DC094A"/>
    <w:rsid w:val="00DC143F"/>
    <w:rsid w:val="00DC14EC"/>
    <w:rsid w:val="00DC1725"/>
    <w:rsid w:val="00DC196C"/>
    <w:rsid w:val="00DC2447"/>
    <w:rsid w:val="00DC2AB1"/>
    <w:rsid w:val="00DC2E67"/>
    <w:rsid w:val="00DC304D"/>
    <w:rsid w:val="00DC3424"/>
    <w:rsid w:val="00DC3852"/>
    <w:rsid w:val="00DC4A6E"/>
    <w:rsid w:val="00DC4C4F"/>
    <w:rsid w:val="00DC4C59"/>
    <w:rsid w:val="00DC4F23"/>
    <w:rsid w:val="00DC56AF"/>
    <w:rsid w:val="00DC60EA"/>
    <w:rsid w:val="00DC65EA"/>
    <w:rsid w:val="00DC69DE"/>
    <w:rsid w:val="00DC6FF1"/>
    <w:rsid w:val="00DC73D4"/>
    <w:rsid w:val="00DC7F99"/>
    <w:rsid w:val="00DD09BE"/>
    <w:rsid w:val="00DD23A2"/>
    <w:rsid w:val="00DD2FCC"/>
    <w:rsid w:val="00DD3736"/>
    <w:rsid w:val="00DD4019"/>
    <w:rsid w:val="00DD4D27"/>
    <w:rsid w:val="00DD64AE"/>
    <w:rsid w:val="00DD7ADD"/>
    <w:rsid w:val="00DE01BF"/>
    <w:rsid w:val="00DE0CBD"/>
    <w:rsid w:val="00DE0D00"/>
    <w:rsid w:val="00DE1337"/>
    <w:rsid w:val="00DE15CB"/>
    <w:rsid w:val="00DE16DA"/>
    <w:rsid w:val="00DE182C"/>
    <w:rsid w:val="00DE2298"/>
    <w:rsid w:val="00DE3136"/>
    <w:rsid w:val="00DE3D2C"/>
    <w:rsid w:val="00DE423F"/>
    <w:rsid w:val="00DE4CE7"/>
    <w:rsid w:val="00DE655F"/>
    <w:rsid w:val="00DE7B6D"/>
    <w:rsid w:val="00DF0074"/>
    <w:rsid w:val="00DF130E"/>
    <w:rsid w:val="00DF1ED7"/>
    <w:rsid w:val="00DF217F"/>
    <w:rsid w:val="00DF2564"/>
    <w:rsid w:val="00DF2CE4"/>
    <w:rsid w:val="00DF54E7"/>
    <w:rsid w:val="00DF5E3C"/>
    <w:rsid w:val="00DF6964"/>
    <w:rsid w:val="00DF6D35"/>
    <w:rsid w:val="00DF6E86"/>
    <w:rsid w:val="00DF7777"/>
    <w:rsid w:val="00DF79B5"/>
    <w:rsid w:val="00DF7C3A"/>
    <w:rsid w:val="00E00838"/>
    <w:rsid w:val="00E03485"/>
    <w:rsid w:val="00E03731"/>
    <w:rsid w:val="00E037BD"/>
    <w:rsid w:val="00E039AE"/>
    <w:rsid w:val="00E03DEC"/>
    <w:rsid w:val="00E04DE8"/>
    <w:rsid w:val="00E04F01"/>
    <w:rsid w:val="00E057CA"/>
    <w:rsid w:val="00E05DD6"/>
    <w:rsid w:val="00E068BD"/>
    <w:rsid w:val="00E07781"/>
    <w:rsid w:val="00E113AF"/>
    <w:rsid w:val="00E127AE"/>
    <w:rsid w:val="00E13C8A"/>
    <w:rsid w:val="00E1536C"/>
    <w:rsid w:val="00E15EF0"/>
    <w:rsid w:val="00E1641B"/>
    <w:rsid w:val="00E16DC6"/>
    <w:rsid w:val="00E207D7"/>
    <w:rsid w:val="00E20D8B"/>
    <w:rsid w:val="00E20DC2"/>
    <w:rsid w:val="00E21847"/>
    <w:rsid w:val="00E21E28"/>
    <w:rsid w:val="00E22052"/>
    <w:rsid w:val="00E22DAC"/>
    <w:rsid w:val="00E236DE"/>
    <w:rsid w:val="00E243B5"/>
    <w:rsid w:val="00E24CAF"/>
    <w:rsid w:val="00E257F2"/>
    <w:rsid w:val="00E26E6A"/>
    <w:rsid w:val="00E26F3A"/>
    <w:rsid w:val="00E27FB7"/>
    <w:rsid w:val="00E30A7E"/>
    <w:rsid w:val="00E319FB"/>
    <w:rsid w:val="00E325E7"/>
    <w:rsid w:val="00E33CC8"/>
    <w:rsid w:val="00E3428D"/>
    <w:rsid w:val="00E34370"/>
    <w:rsid w:val="00E34598"/>
    <w:rsid w:val="00E34B3B"/>
    <w:rsid w:val="00E354D7"/>
    <w:rsid w:val="00E356BB"/>
    <w:rsid w:val="00E3588A"/>
    <w:rsid w:val="00E35B29"/>
    <w:rsid w:val="00E3679A"/>
    <w:rsid w:val="00E36FDD"/>
    <w:rsid w:val="00E40131"/>
    <w:rsid w:val="00E40314"/>
    <w:rsid w:val="00E41474"/>
    <w:rsid w:val="00E4299A"/>
    <w:rsid w:val="00E42C8E"/>
    <w:rsid w:val="00E4405A"/>
    <w:rsid w:val="00E44745"/>
    <w:rsid w:val="00E45F39"/>
    <w:rsid w:val="00E46223"/>
    <w:rsid w:val="00E4622D"/>
    <w:rsid w:val="00E46E69"/>
    <w:rsid w:val="00E51072"/>
    <w:rsid w:val="00E5112C"/>
    <w:rsid w:val="00E52FE5"/>
    <w:rsid w:val="00E5310F"/>
    <w:rsid w:val="00E531CC"/>
    <w:rsid w:val="00E53B66"/>
    <w:rsid w:val="00E53F94"/>
    <w:rsid w:val="00E54052"/>
    <w:rsid w:val="00E557F1"/>
    <w:rsid w:val="00E55A1F"/>
    <w:rsid w:val="00E56D1E"/>
    <w:rsid w:val="00E56D27"/>
    <w:rsid w:val="00E57016"/>
    <w:rsid w:val="00E6075F"/>
    <w:rsid w:val="00E618DE"/>
    <w:rsid w:val="00E619F8"/>
    <w:rsid w:val="00E61B80"/>
    <w:rsid w:val="00E61BFE"/>
    <w:rsid w:val="00E623FC"/>
    <w:rsid w:val="00E62594"/>
    <w:rsid w:val="00E6278D"/>
    <w:rsid w:val="00E630D3"/>
    <w:rsid w:val="00E6339F"/>
    <w:rsid w:val="00E64F0B"/>
    <w:rsid w:val="00E652A4"/>
    <w:rsid w:val="00E65A30"/>
    <w:rsid w:val="00E661FD"/>
    <w:rsid w:val="00E665FA"/>
    <w:rsid w:val="00E667B4"/>
    <w:rsid w:val="00E66CD8"/>
    <w:rsid w:val="00E6711D"/>
    <w:rsid w:val="00E67366"/>
    <w:rsid w:val="00E673C4"/>
    <w:rsid w:val="00E67B4F"/>
    <w:rsid w:val="00E70BF2"/>
    <w:rsid w:val="00E70D31"/>
    <w:rsid w:val="00E7261E"/>
    <w:rsid w:val="00E729C0"/>
    <w:rsid w:val="00E74EAF"/>
    <w:rsid w:val="00E75AA2"/>
    <w:rsid w:val="00E761BA"/>
    <w:rsid w:val="00E761C3"/>
    <w:rsid w:val="00E76213"/>
    <w:rsid w:val="00E769A4"/>
    <w:rsid w:val="00E76BFA"/>
    <w:rsid w:val="00E80336"/>
    <w:rsid w:val="00E8147D"/>
    <w:rsid w:val="00E81A34"/>
    <w:rsid w:val="00E81D3B"/>
    <w:rsid w:val="00E82E30"/>
    <w:rsid w:val="00E83113"/>
    <w:rsid w:val="00E83674"/>
    <w:rsid w:val="00E83830"/>
    <w:rsid w:val="00E838BE"/>
    <w:rsid w:val="00E83AAC"/>
    <w:rsid w:val="00E8448C"/>
    <w:rsid w:val="00E852B4"/>
    <w:rsid w:val="00E8712D"/>
    <w:rsid w:val="00E87CB9"/>
    <w:rsid w:val="00E900E7"/>
    <w:rsid w:val="00E90924"/>
    <w:rsid w:val="00E909A5"/>
    <w:rsid w:val="00E90A31"/>
    <w:rsid w:val="00E93A9F"/>
    <w:rsid w:val="00E94FC5"/>
    <w:rsid w:val="00E95E4D"/>
    <w:rsid w:val="00E963ED"/>
    <w:rsid w:val="00E9674D"/>
    <w:rsid w:val="00E96DF1"/>
    <w:rsid w:val="00E97951"/>
    <w:rsid w:val="00EA017F"/>
    <w:rsid w:val="00EA08FE"/>
    <w:rsid w:val="00EA0BDD"/>
    <w:rsid w:val="00EA136C"/>
    <w:rsid w:val="00EA1B7F"/>
    <w:rsid w:val="00EA29A2"/>
    <w:rsid w:val="00EA2A18"/>
    <w:rsid w:val="00EA3189"/>
    <w:rsid w:val="00EA31C2"/>
    <w:rsid w:val="00EA334C"/>
    <w:rsid w:val="00EA3DE8"/>
    <w:rsid w:val="00EA4AEF"/>
    <w:rsid w:val="00EA54C4"/>
    <w:rsid w:val="00EA5C35"/>
    <w:rsid w:val="00EA63CE"/>
    <w:rsid w:val="00EA6D2C"/>
    <w:rsid w:val="00EA771E"/>
    <w:rsid w:val="00EA7A6C"/>
    <w:rsid w:val="00EA7AD9"/>
    <w:rsid w:val="00EB0490"/>
    <w:rsid w:val="00EB0576"/>
    <w:rsid w:val="00EB08D9"/>
    <w:rsid w:val="00EB0984"/>
    <w:rsid w:val="00EB0E4B"/>
    <w:rsid w:val="00EB12FF"/>
    <w:rsid w:val="00EB1FE7"/>
    <w:rsid w:val="00EB2642"/>
    <w:rsid w:val="00EB2E66"/>
    <w:rsid w:val="00EB31FE"/>
    <w:rsid w:val="00EB3AF0"/>
    <w:rsid w:val="00EB45A9"/>
    <w:rsid w:val="00EB4924"/>
    <w:rsid w:val="00EB619D"/>
    <w:rsid w:val="00EB676F"/>
    <w:rsid w:val="00EB67FC"/>
    <w:rsid w:val="00EB69BA"/>
    <w:rsid w:val="00EB712B"/>
    <w:rsid w:val="00EB7198"/>
    <w:rsid w:val="00EB75EA"/>
    <w:rsid w:val="00EC0147"/>
    <w:rsid w:val="00EC09F9"/>
    <w:rsid w:val="00EC54CA"/>
    <w:rsid w:val="00EC677D"/>
    <w:rsid w:val="00EC69EA"/>
    <w:rsid w:val="00EC6E9C"/>
    <w:rsid w:val="00EC6F19"/>
    <w:rsid w:val="00EC7B8F"/>
    <w:rsid w:val="00ED18CF"/>
    <w:rsid w:val="00ED321E"/>
    <w:rsid w:val="00ED3A2D"/>
    <w:rsid w:val="00ED5B67"/>
    <w:rsid w:val="00ED5BF5"/>
    <w:rsid w:val="00ED6021"/>
    <w:rsid w:val="00ED6433"/>
    <w:rsid w:val="00ED6AB6"/>
    <w:rsid w:val="00ED751F"/>
    <w:rsid w:val="00EE0F91"/>
    <w:rsid w:val="00EE3013"/>
    <w:rsid w:val="00EE31E2"/>
    <w:rsid w:val="00EE32B6"/>
    <w:rsid w:val="00EE33C2"/>
    <w:rsid w:val="00EE3575"/>
    <w:rsid w:val="00EE3635"/>
    <w:rsid w:val="00EE3E8B"/>
    <w:rsid w:val="00EE408C"/>
    <w:rsid w:val="00EE41FE"/>
    <w:rsid w:val="00EE4D54"/>
    <w:rsid w:val="00EE532F"/>
    <w:rsid w:val="00EE5B7A"/>
    <w:rsid w:val="00EE5B89"/>
    <w:rsid w:val="00EE6352"/>
    <w:rsid w:val="00EE69D4"/>
    <w:rsid w:val="00EE717D"/>
    <w:rsid w:val="00EE7306"/>
    <w:rsid w:val="00EE7D41"/>
    <w:rsid w:val="00EE7FFE"/>
    <w:rsid w:val="00EF0710"/>
    <w:rsid w:val="00EF0F1B"/>
    <w:rsid w:val="00EF107D"/>
    <w:rsid w:val="00EF13AE"/>
    <w:rsid w:val="00EF149C"/>
    <w:rsid w:val="00EF1770"/>
    <w:rsid w:val="00EF3934"/>
    <w:rsid w:val="00EF3DC5"/>
    <w:rsid w:val="00EF5039"/>
    <w:rsid w:val="00EF5D98"/>
    <w:rsid w:val="00EF6205"/>
    <w:rsid w:val="00EF630A"/>
    <w:rsid w:val="00EF6A7A"/>
    <w:rsid w:val="00EF759A"/>
    <w:rsid w:val="00EF7CED"/>
    <w:rsid w:val="00F00641"/>
    <w:rsid w:val="00F01BF0"/>
    <w:rsid w:val="00F0240F"/>
    <w:rsid w:val="00F0399E"/>
    <w:rsid w:val="00F05130"/>
    <w:rsid w:val="00F066CC"/>
    <w:rsid w:val="00F101D6"/>
    <w:rsid w:val="00F115C4"/>
    <w:rsid w:val="00F11D4E"/>
    <w:rsid w:val="00F1233F"/>
    <w:rsid w:val="00F123E6"/>
    <w:rsid w:val="00F123EE"/>
    <w:rsid w:val="00F124DF"/>
    <w:rsid w:val="00F14602"/>
    <w:rsid w:val="00F1603F"/>
    <w:rsid w:val="00F167F0"/>
    <w:rsid w:val="00F17F45"/>
    <w:rsid w:val="00F221DA"/>
    <w:rsid w:val="00F222A3"/>
    <w:rsid w:val="00F226AC"/>
    <w:rsid w:val="00F2425D"/>
    <w:rsid w:val="00F24530"/>
    <w:rsid w:val="00F254C0"/>
    <w:rsid w:val="00F25F55"/>
    <w:rsid w:val="00F278B5"/>
    <w:rsid w:val="00F27CC2"/>
    <w:rsid w:val="00F27D75"/>
    <w:rsid w:val="00F30040"/>
    <w:rsid w:val="00F3080E"/>
    <w:rsid w:val="00F31ACB"/>
    <w:rsid w:val="00F33A68"/>
    <w:rsid w:val="00F33D99"/>
    <w:rsid w:val="00F345B9"/>
    <w:rsid w:val="00F34CC3"/>
    <w:rsid w:val="00F3539E"/>
    <w:rsid w:val="00F35791"/>
    <w:rsid w:val="00F35DEA"/>
    <w:rsid w:val="00F36CCA"/>
    <w:rsid w:val="00F37503"/>
    <w:rsid w:val="00F405C9"/>
    <w:rsid w:val="00F41119"/>
    <w:rsid w:val="00F42547"/>
    <w:rsid w:val="00F42D65"/>
    <w:rsid w:val="00F43033"/>
    <w:rsid w:val="00F44560"/>
    <w:rsid w:val="00F4457C"/>
    <w:rsid w:val="00F44BA3"/>
    <w:rsid w:val="00F44EF4"/>
    <w:rsid w:val="00F45881"/>
    <w:rsid w:val="00F46148"/>
    <w:rsid w:val="00F46E63"/>
    <w:rsid w:val="00F471B0"/>
    <w:rsid w:val="00F47D18"/>
    <w:rsid w:val="00F47F47"/>
    <w:rsid w:val="00F50943"/>
    <w:rsid w:val="00F50E3E"/>
    <w:rsid w:val="00F51390"/>
    <w:rsid w:val="00F51426"/>
    <w:rsid w:val="00F5197A"/>
    <w:rsid w:val="00F519BC"/>
    <w:rsid w:val="00F521C6"/>
    <w:rsid w:val="00F550ED"/>
    <w:rsid w:val="00F5683B"/>
    <w:rsid w:val="00F56D9E"/>
    <w:rsid w:val="00F60929"/>
    <w:rsid w:val="00F60C8D"/>
    <w:rsid w:val="00F61037"/>
    <w:rsid w:val="00F61142"/>
    <w:rsid w:val="00F6120F"/>
    <w:rsid w:val="00F61373"/>
    <w:rsid w:val="00F618CF"/>
    <w:rsid w:val="00F6377B"/>
    <w:rsid w:val="00F63BC9"/>
    <w:rsid w:val="00F6428C"/>
    <w:rsid w:val="00F649B6"/>
    <w:rsid w:val="00F6549D"/>
    <w:rsid w:val="00F65678"/>
    <w:rsid w:val="00F65BEF"/>
    <w:rsid w:val="00F66A2D"/>
    <w:rsid w:val="00F66DE7"/>
    <w:rsid w:val="00F67161"/>
    <w:rsid w:val="00F673C1"/>
    <w:rsid w:val="00F67893"/>
    <w:rsid w:val="00F67973"/>
    <w:rsid w:val="00F67CBB"/>
    <w:rsid w:val="00F70D64"/>
    <w:rsid w:val="00F7112F"/>
    <w:rsid w:val="00F715E6"/>
    <w:rsid w:val="00F71627"/>
    <w:rsid w:val="00F72DBF"/>
    <w:rsid w:val="00F73E84"/>
    <w:rsid w:val="00F74124"/>
    <w:rsid w:val="00F74800"/>
    <w:rsid w:val="00F749B8"/>
    <w:rsid w:val="00F75A93"/>
    <w:rsid w:val="00F765D8"/>
    <w:rsid w:val="00F7775C"/>
    <w:rsid w:val="00F77AB6"/>
    <w:rsid w:val="00F808AC"/>
    <w:rsid w:val="00F811B5"/>
    <w:rsid w:val="00F831BE"/>
    <w:rsid w:val="00F8337D"/>
    <w:rsid w:val="00F83EF0"/>
    <w:rsid w:val="00F84102"/>
    <w:rsid w:val="00F85078"/>
    <w:rsid w:val="00F85147"/>
    <w:rsid w:val="00F8553B"/>
    <w:rsid w:val="00F85AEC"/>
    <w:rsid w:val="00F85C1C"/>
    <w:rsid w:val="00F86459"/>
    <w:rsid w:val="00F87548"/>
    <w:rsid w:val="00F87F63"/>
    <w:rsid w:val="00F90092"/>
    <w:rsid w:val="00F919DF"/>
    <w:rsid w:val="00F92105"/>
    <w:rsid w:val="00F93DA0"/>
    <w:rsid w:val="00F9442B"/>
    <w:rsid w:val="00F94C7D"/>
    <w:rsid w:val="00F957B6"/>
    <w:rsid w:val="00F95C7C"/>
    <w:rsid w:val="00F95DD8"/>
    <w:rsid w:val="00F9646C"/>
    <w:rsid w:val="00F968EA"/>
    <w:rsid w:val="00F97173"/>
    <w:rsid w:val="00F9772C"/>
    <w:rsid w:val="00FA0E61"/>
    <w:rsid w:val="00FA2220"/>
    <w:rsid w:val="00FA241E"/>
    <w:rsid w:val="00FA39C8"/>
    <w:rsid w:val="00FA50E8"/>
    <w:rsid w:val="00FA56CD"/>
    <w:rsid w:val="00FA668A"/>
    <w:rsid w:val="00FA7359"/>
    <w:rsid w:val="00FB0B32"/>
    <w:rsid w:val="00FB19F5"/>
    <w:rsid w:val="00FB2ECD"/>
    <w:rsid w:val="00FB3C7E"/>
    <w:rsid w:val="00FB4E43"/>
    <w:rsid w:val="00FB5E21"/>
    <w:rsid w:val="00FB5F62"/>
    <w:rsid w:val="00FB7274"/>
    <w:rsid w:val="00FB7D6E"/>
    <w:rsid w:val="00FC02F4"/>
    <w:rsid w:val="00FC094A"/>
    <w:rsid w:val="00FC1339"/>
    <w:rsid w:val="00FC1377"/>
    <w:rsid w:val="00FC173A"/>
    <w:rsid w:val="00FC2DDE"/>
    <w:rsid w:val="00FC37A3"/>
    <w:rsid w:val="00FC38C3"/>
    <w:rsid w:val="00FC43B6"/>
    <w:rsid w:val="00FC4685"/>
    <w:rsid w:val="00FC4956"/>
    <w:rsid w:val="00FC4ED5"/>
    <w:rsid w:val="00FC5389"/>
    <w:rsid w:val="00FC65BC"/>
    <w:rsid w:val="00FC6A12"/>
    <w:rsid w:val="00FC6DE5"/>
    <w:rsid w:val="00FC7485"/>
    <w:rsid w:val="00FC774F"/>
    <w:rsid w:val="00FC7C14"/>
    <w:rsid w:val="00FC7ED7"/>
    <w:rsid w:val="00FD0122"/>
    <w:rsid w:val="00FD0A3D"/>
    <w:rsid w:val="00FD1266"/>
    <w:rsid w:val="00FD145C"/>
    <w:rsid w:val="00FD1761"/>
    <w:rsid w:val="00FD1C6D"/>
    <w:rsid w:val="00FD1D70"/>
    <w:rsid w:val="00FD2A4A"/>
    <w:rsid w:val="00FD344D"/>
    <w:rsid w:val="00FD346A"/>
    <w:rsid w:val="00FD47F8"/>
    <w:rsid w:val="00FD4848"/>
    <w:rsid w:val="00FD48EB"/>
    <w:rsid w:val="00FD5AED"/>
    <w:rsid w:val="00FD5B58"/>
    <w:rsid w:val="00FD5FFD"/>
    <w:rsid w:val="00FD6273"/>
    <w:rsid w:val="00FD65CD"/>
    <w:rsid w:val="00FD6985"/>
    <w:rsid w:val="00FD73BA"/>
    <w:rsid w:val="00FD7DB8"/>
    <w:rsid w:val="00FE0439"/>
    <w:rsid w:val="00FE1B62"/>
    <w:rsid w:val="00FE1E56"/>
    <w:rsid w:val="00FE20CD"/>
    <w:rsid w:val="00FE229F"/>
    <w:rsid w:val="00FE2E29"/>
    <w:rsid w:val="00FE4011"/>
    <w:rsid w:val="00FE4D97"/>
    <w:rsid w:val="00FE53C7"/>
    <w:rsid w:val="00FE5D0D"/>
    <w:rsid w:val="00FE7C25"/>
    <w:rsid w:val="00FF01AC"/>
    <w:rsid w:val="00FF13EC"/>
    <w:rsid w:val="00FF1D2A"/>
    <w:rsid w:val="00FF1D33"/>
    <w:rsid w:val="00FF1DFD"/>
    <w:rsid w:val="00FF22E2"/>
    <w:rsid w:val="00FF290C"/>
    <w:rsid w:val="00FF3587"/>
    <w:rsid w:val="00FF40F8"/>
    <w:rsid w:val="00FF4CB0"/>
    <w:rsid w:val="00FF68D6"/>
    <w:rsid w:val="00FF6A24"/>
    <w:rsid w:val="00FF6C14"/>
    <w:rsid w:val="00FF6CFF"/>
    <w:rsid w:val="00FF7042"/>
    <w:rsid w:val="00FF70DE"/>
    <w:rsid w:val="01CE4B36"/>
    <w:rsid w:val="03C5F796"/>
    <w:rsid w:val="03FE8F71"/>
    <w:rsid w:val="067DB13C"/>
    <w:rsid w:val="0996443B"/>
    <w:rsid w:val="0C78D340"/>
    <w:rsid w:val="0CDE7A70"/>
    <w:rsid w:val="0E7AA0A5"/>
    <w:rsid w:val="0FBC2928"/>
    <w:rsid w:val="13AEA764"/>
    <w:rsid w:val="14020DE3"/>
    <w:rsid w:val="175CB50D"/>
    <w:rsid w:val="19C96438"/>
    <w:rsid w:val="1B4EE815"/>
    <w:rsid w:val="1C225F6E"/>
    <w:rsid w:val="1C779515"/>
    <w:rsid w:val="1D7069B5"/>
    <w:rsid w:val="21651162"/>
    <w:rsid w:val="21BB1152"/>
    <w:rsid w:val="224830F6"/>
    <w:rsid w:val="22F44482"/>
    <w:rsid w:val="2370243F"/>
    <w:rsid w:val="23B3F4FE"/>
    <w:rsid w:val="23BD1D0C"/>
    <w:rsid w:val="254FC55F"/>
    <w:rsid w:val="25600417"/>
    <w:rsid w:val="2575E766"/>
    <w:rsid w:val="26C93F3D"/>
    <w:rsid w:val="2701C8C5"/>
    <w:rsid w:val="27DB75EC"/>
    <w:rsid w:val="28C337D2"/>
    <w:rsid w:val="2911EE22"/>
    <w:rsid w:val="2AAC6497"/>
    <w:rsid w:val="2ACFE65E"/>
    <w:rsid w:val="2B1EE600"/>
    <w:rsid w:val="2BDE238D"/>
    <w:rsid w:val="2F9EE7E4"/>
    <w:rsid w:val="31131798"/>
    <w:rsid w:val="31A37F45"/>
    <w:rsid w:val="3280BB87"/>
    <w:rsid w:val="3377C24B"/>
    <w:rsid w:val="35875F35"/>
    <w:rsid w:val="37577630"/>
    <w:rsid w:val="375BB48E"/>
    <w:rsid w:val="3B0FF9CE"/>
    <w:rsid w:val="3B396A80"/>
    <w:rsid w:val="3D0B86AF"/>
    <w:rsid w:val="3E07C4E5"/>
    <w:rsid w:val="3E22F8F9"/>
    <w:rsid w:val="42CCD677"/>
    <w:rsid w:val="4414DE9B"/>
    <w:rsid w:val="4463C103"/>
    <w:rsid w:val="47B7B30F"/>
    <w:rsid w:val="495B24A6"/>
    <w:rsid w:val="49A0E1D3"/>
    <w:rsid w:val="49C1A80F"/>
    <w:rsid w:val="49E14A23"/>
    <w:rsid w:val="4A73601D"/>
    <w:rsid w:val="4AC8C895"/>
    <w:rsid w:val="4B08E3E3"/>
    <w:rsid w:val="4B10E78F"/>
    <w:rsid w:val="4D25FCDE"/>
    <w:rsid w:val="4D6DBD76"/>
    <w:rsid w:val="521081F3"/>
    <w:rsid w:val="53010FF3"/>
    <w:rsid w:val="5672AB0E"/>
    <w:rsid w:val="5B766E8F"/>
    <w:rsid w:val="5BD0E8EA"/>
    <w:rsid w:val="5C80B10D"/>
    <w:rsid w:val="5D3C95A5"/>
    <w:rsid w:val="5D8E5532"/>
    <w:rsid w:val="5E33E363"/>
    <w:rsid w:val="5E356681"/>
    <w:rsid w:val="5EC1CC55"/>
    <w:rsid w:val="5FF080AB"/>
    <w:rsid w:val="61D4656E"/>
    <w:rsid w:val="6304F6A6"/>
    <w:rsid w:val="6BF34F8D"/>
    <w:rsid w:val="6D4FB075"/>
    <w:rsid w:val="6FA1679E"/>
    <w:rsid w:val="70DAD678"/>
    <w:rsid w:val="712CC676"/>
    <w:rsid w:val="713D37FF"/>
    <w:rsid w:val="75068313"/>
    <w:rsid w:val="780AB2E5"/>
    <w:rsid w:val="78531F6A"/>
    <w:rsid w:val="7B4BD4C4"/>
    <w:rsid w:val="7B617051"/>
    <w:rsid w:val="7B6FB086"/>
    <w:rsid w:val="7D7F73DB"/>
    <w:rsid w:val="7E1FD4A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3248BE9"/>
  <w15:docId w15:val="{1EEA7C1C-055F-4F58-8AF5-7DD4B7FABE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pPr>
        <w:spacing w:after="120" w:line="276" w:lineRule="auto"/>
      </w:pPr>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rPr>
      <w:rFonts w:ascii="Arial" w:hAnsi="Arial" w:cs="Arial"/>
      <w:szCs w:val="24"/>
      <w:lang w:eastAsia="en-US"/>
    </w:rPr>
  </w:style>
  <w:style w:type="paragraph" w:styleId="Heading1">
    <w:name w:val="heading 1"/>
    <w:basedOn w:val="Normal"/>
    <w:next w:val="Normal"/>
    <w:link w:val="Heading1Char"/>
    <w:uiPriority w:val="99"/>
    <w:qFormat/>
    <w:rsid w:val="00A54E73"/>
    <w:pPr>
      <w:spacing w:after="600" w:line="460" w:lineRule="atLeast"/>
      <w:outlineLvl w:val="0"/>
    </w:pPr>
    <w:rPr>
      <w:b/>
      <w:color w:val="201547" w:themeColor="accent3"/>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s>
    </w:pPr>
  </w:style>
  <w:style w:type="paragraph" w:styleId="Header">
    <w:name w:val="header"/>
    <w:basedOn w:val="Normal"/>
    <w:link w:val="HeaderChar"/>
    <w:uiPriority w:val="99"/>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qFormat/>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uiPriority w:val="22"/>
    <w:qFormat/>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71429D"/>
    <w:pPr>
      <w:pBdr>
        <w:bottom w:val="dotted" w:sz="12" w:space="3" w:color="228591"/>
        <w:between w:val="dotted" w:sz="12" w:space="1" w:color="228591"/>
      </w:pBdr>
      <w:tabs>
        <w:tab w:val="left" w:pos="567"/>
        <w:tab w:val="right" w:pos="9629"/>
      </w:tabs>
      <w:spacing w:before="320"/>
      <w:contextualSpacing/>
    </w:pPr>
    <w:rPr>
      <w:b/>
      <w:noProof/>
      <w:color w:val="00B2A9" w:themeColor="accent1"/>
      <w:lang w:val="en-US"/>
    </w:rPr>
  </w:style>
  <w:style w:type="paragraph" w:styleId="TOC3">
    <w:name w:val="toc 3"/>
    <w:basedOn w:val="Normal"/>
    <w:next w:val="Normal"/>
    <w:autoRedefine/>
    <w:uiPriority w:val="39"/>
    <w:rsid w:val="006D56A0"/>
    <w:pPr>
      <w:tabs>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C2332A"/>
    <w:rPr>
      <w:sz w:val="18"/>
      <w:szCs w:val="18"/>
    </w:rPr>
  </w:style>
  <w:style w:type="character" w:customStyle="1" w:styleId="CommentTextChar">
    <w:name w:val="Comment Text Char"/>
    <w:link w:val="CommentText"/>
    <w:uiPriority w:val="99"/>
    <w:rsid w:val="00C2332A"/>
    <w:rPr>
      <w:rFonts w:ascii="Arial" w:hAnsi="Arial" w:cs="Arial"/>
      <w:sz w:val="18"/>
      <w:szCs w:val="18"/>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qFormat/>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150BD2"/>
    <w:pPr>
      <w:tabs>
        <w:tab w:val="right" w:leader="dot" w:pos="9629"/>
      </w:tabs>
      <w:spacing w:line="360" w:lineRule="auto"/>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6F6E3A"/>
    <w:pPr>
      <w:numPr>
        <w:ilvl w:val="2"/>
        <w:numId w:val="30"/>
      </w:numPr>
      <w:tabs>
        <w:tab w:val="clear" w:pos="720"/>
        <w:tab w:val="left" w:pos="851"/>
      </w:tabs>
      <w:spacing w:line="240" w:lineRule="atLeast"/>
    </w:pPr>
    <w:rPr>
      <w:sz w:val="22"/>
      <w:lang w:eastAsia="en-AU"/>
    </w:rPr>
  </w:style>
  <w:style w:type="paragraph" w:customStyle="1" w:styleId="Heading2-Numbered">
    <w:name w:val="Heading 2 - Numbered"/>
    <w:basedOn w:val="Heading2"/>
    <w:autoRedefine/>
    <w:qFormat/>
    <w:rsid w:val="0077507C"/>
    <w:pPr>
      <w:numPr>
        <w:ilvl w:val="1"/>
        <w:numId w:val="17"/>
      </w:numPr>
      <w:tabs>
        <w:tab w:val="clear" w:pos="576"/>
        <w:tab w:val="left" w:pos="851"/>
      </w:tabs>
      <w:ind w:left="0" w:firstLine="0"/>
    </w:pPr>
    <w:rPr>
      <w:color w:val="auto"/>
      <w:sz w:val="24"/>
      <w:szCs w:val="28"/>
      <w:lang w:eastAsia="en-AU"/>
    </w:rPr>
  </w:style>
  <w:style w:type="paragraph" w:customStyle="1" w:styleId="Heading1-Numbered">
    <w:name w:val="Heading 1 - Numbered"/>
    <w:basedOn w:val="Heading1"/>
    <w:link w:val="Heading1-NumberedChar"/>
    <w:qFormat/>
    <w:rsid w:val="00A54E73"/>
    <w:pPr>
      <w:numPr>
        <w:numId w:val="30"/>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A54E73"/>
    <w:rPr>
      <w:rFonts w:ascii="Arial" w:hAnsi="Arial" w:cs="Arial"/>
      <w:b/>
      <w:color w:val="201547" w:themeColor="accent3"/>
      <w:sz w:val="32"/>
      <w:szCs w:val="32"/>
      <w:lang w:val="en-US" w:eastAsia="en-US"/>
    </w:rPr>
  </w:style>
  <w:style w:type="character" w:customStyle="1" w:styleId="Heading1-NumberedChar">
    <w:name w:val="Heading 1 - Numbered Char"/>
    <w:link w:val="Heading1-Numbered"/>
    <w:rsid w:val="00A54E73"/>
    <w:rPr>
      <w:rFonts w:ascii="Arial" w:hAnsi="Arial" w:cs="Arial"/>
      <w:b/>
      <w:color w:val="201547" w:themeColor="accent3"/>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107038"/>
    <w:pPr>
      <w:keepNext/>
      <w:keepLines/>
      <w:spacing w:before="200" w:after="120"/>
    </w:pPr>
    <w:rPr>
      <w:color w:val="201547" w:themeColor="accent3"/>
      <w:sz w:val="22"/>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003617"/>
    <w:pPr>
      <w:keepLines/>
      <w:spacing w:after="0"/>
    </w:pPr>
    <w:rPr>
      <w:color w:val="auto"/>
      <w:szCs w:val="22"/>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rPr>
      <w:szCs w:val="20"/>
    </w:rPr>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rPr>
      <w:sz w:val="20"/>
    </w:rPr>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A54E73"/>
    <w:pPr>
      <w:framePr w:wrap="around"/>
      <w:spacing w:before="120" w:after="120"/>
    </w:pPr>
    <w:rPr>
      <w:b/>
      <w:color w:val="201547" w:themeColor="accent3"/>
      <w:sz w:val="20"/>
    </w:rPr>
  </w:style>
  <w:style w:type="paragraph" w:customStyle="1" w:styleId="xDisclaimertext5">
    <w:name w:val="xDisclaimer text 5"/>
    <w:basedOn w:val="xDisclaimertext4"/>
    <w:qFormat/>
    <w:rsid w:val="00BC25ED"/>
    <w:pPr>
      <w:framePr w:wrap="around"/>
      <w:spacing w:after="100"/>
      <w:ind w:right="3119"/>
    </w:pPr>
  </w:style>
  <w:style w:type="paragraph" w:customStyle="1" w:styleId="paragraph">
    <w:name w:val="paragraph"/>
    <w:basedOn w:val="Normal"/>
    <w:rsid w:val="000A416E"/>
    <w:pPr>
      <w:spacing w:before="100" w:beforeAutospacing="1" w:after="100" w:afterAutospacing="1" w:line="240" w:lineRule="auto"/>
    </w:pPr>
    <w:rPr>
      <w:rFonts w:ascii="Times New Roman" w:hAnsi="Times New Roman" w:cs="Times New Roman"/>
      <w:sz w:val="24"/>
      <w:lang w:eastAsia="en-AU"/>
    </w:rPr>
  </w:style>
  <w:style w:type="character" w:customStyle="1" w:styleId="normaltextrun">
    <w:name w:val="normaltextrun"/>
    <w:basedOn w:val="DefaultParagraphFont"/>
    <w:rsid w:val="000A416E"/>
  </w:style>
  <w:style w:type="character" w:customStyle="1" w:styleId="eop">
    <w:name w:val="eop"/>
    <w:basedOn w:val="DefaultParagraphFont"/>
    <w:rsid w:val="000A416E"/>
  </w:style>
  <w:style w:type="paragraph" w:customStyle="1" w:styleId="RPText">
    <w:name w:val="RPText"/>
    <w:basedOn w:val="Normal"/>
    <w:link w:val="RPTextChar"/>
    <w:uiPriority w:val="99"/>
    <w:rsid w:val="006D56A0"/>
    <w:pPr>
      <w:widowControl w:val="0"/>
      <w:spacing w:before="60" w:line="240" w:lineRule="auto"/>
    </w:pPr>
    <w:rPr>
      <w:rFonts w:ascii="Times New Roman" w:hAnsi="Times New Roman" w:cs="Times New Roman"/>
      <w:sz w:val="22"/>
      <w:szCs w:val="20"/>
      <w:lang w:val="en-GB"/>
    </w:rPr>
  </w:style>
  <w:style w:type="character" w:customStyle="1" w:styleId="RPTextChar">
    <w:name w:val="RPText Char"/>
    <w:basedOn w:val="DefaultParagraphFont"/>
    <w:link w:val="RPText"/>
    <w:uiPriority w:val="99"/>
    <w:rsid w:val="006D56A0"/>
    <w:rPr>
      <w:sz w:val="22"/>
      <w:lang w:val="en-GB" w:eastAsia="en-US"/>
    </w:rPr>
  </w:style>
  <w:style w:type="paragraph" w:customStyle="1" w:styleId="EndNoteBibliography">
    <w:name w:val="EndNote Bibliography"/>
    <w:basedOn w:val="Normal"/>
    <w:link w:val="EndNoteBibliographyChar"/>
    <w:rsid w:val="006D56A0"/>
    <w:pPr>
      <w:spacing w:after="200" w:line="240" w:lineRule="auto"/>
    </w:pPr>
    <w:rPr>
      <w:rFonts w:eastAsia="Calibri"/>
      <w:noProof/>
      <w:sz w:val="22"/>
      <w:szCs w:val="22"/>
      <w:lang w:val="en-US"/>
    </w:rPr>
  </w:style>
  <w:style w:type="character" w:customStyle="1" w:styleId="EndNoteBibliographyChar">
    <w:name w:val="EndNote Bibliography Char"/>
    <w:basedOn w:val="RPTextChar"/>
    <w:link w:val="EndNoteBibliography"/>
    <w:rsid w:val="006D56A0"/>
    <w:rPr>
      <w:rFonts w:ascii="Arial" w:eastAsia="Calibri" w:hAnsi="Arial" w:cs="Arial"/>
      <w:noProof/>
      <w:sz w:val="22"/>
      <w:szCs w:val="22"/>
      <w:lang w:val="en-US" w:eastAsia="en-US"/>
    </w:rPr>
  </w:style>
  <w:style w:type="paragraph" w:customStyle="1" w:styleId="Default">
    <w:name w:val="Default"/>
    <w:rsid w:val="006D56A0"/>
    <w:pPr>
      <w:autoSpaceDE w:val="0"/>
      <w:autoSpaceDN w:val="0"/>
      <w:adjustRightInd w:val="0"/>
      <w:spacing w:after="0" w:line="240" w:lineRule="auto"/>
    </w:pPr>
    <w:rPr>
      <w:rFonts w:ascii="Calibri" w:hAnsi="Calibri" w:cs="Calibri"/>
      <w:color w:val="000000"/>
      <w:sz w:val="24"/>
      <w:szCs w:val="24"/>
    </w:rPr>
  </w:style>
  <w:style w:type="paragraph" w:customStyle="1" w:styleId="Normalsmall">
    <w:name w:val="Normal small"/>
    <w:qFormat/>
    <w:rsid w:val="006D56A0"/>
    <w:rPr>
      <w:rFonts w:ascii="Cambria" w:eastAsiaTheme="minorHAnsi" w:hAnsi="Cambria" w:cstheme="minorBidi"/>
      <w:sz w:val="18"/>
      <w:szCs w:val="18"/>
      <w:lang w:eastAsia="en-US"/>
    </w:rPr>
  </w:style>
  <w:style w:type="character" w:customStyle="1" w:styleId="HeaderChar">
    <w:name w:val="Header Char"/>
    <w:basedOn w:val="DefaultParagraphFont"/>
    <w:link w:val="Header"/>
    <w:uiPriority w:val="99"/>
    <w:rsid w:val="006D56A0"/>
    <w:rPr>
      <w:rFonts w:ascii="Arial" w:hAnsi="Arial" w:cs="Arial"/>
      <w:szCs w:val="24"/>
      <w:lang w:eastAsia="en-US"/>
    </w:rPr>
  </w:style>
  <w:style w:type="paragraph" w:customStyle="1" w:styleId="c-reading-companionreference-citation">
    <w:name w:val="c-reading-companion__reference-citation"/>
    <w:basedOn w:val="Normal"/>
    <w:rsid w:val="006D56A0"/>
    <w:pPr>
      <w:spacing w:before="100" w:beforeAutospacing="1" w:after="100" w:afterAutospacing="1" w:line="240" w:lineRule="auto"/>
    </w:pPr>
    <w:rPr>
      <w:rFonts w:ascii="Times New Roman" w:hAnsi="Times New Roman" w:cs="Times New Roman"/>
      <w:sz w:val="24"/>
      <w:lang w:eastAsia="en-AU"/>
    </w:rPr>
  </w:style>
  <w:style w:type="character" w:customStyle="1" w:styleId="author">
    <w:name w:val="author"/>
    <w:basedOn w:val="DefaultParagraphFont"/>
    <w:rsid w:val="00CE6199"/>
  </w:style>
  <w:style w:type="character" w:customStyle="1" w:styleId="pubyear">
    <w:name w:val="pubyear"/>
    <w:basedOn w:val="DefaultParagraphFont"/>
    <w:rsid w:val="00CE6199"/>
  </w:style>
  <w:style w:type="character" w:customStyle="1" w:styleId="articletitle">
    <w:name w:val="articletitle"/>
    <w:basedOn w:val="DefaultParagraphFont"/>
    <w:rsid w:val="00CE6199"/>
  </w:style>
  <w:style w:type="character" w:customStyle="1" w:styleId="vol">
    <w:name w:val="vol"/>
    <w:basedOn w:val="DefaultParagraphFont"/>
    <w:rsid w:val="00CE6199"/>
  </w:style>
  <w:style w:type="character" w:customStyle="1" w:styleId="pagefirst">
    <w:name w:val="pagefirst"/>
    <w:basedOn w:val="DefaultParagraphFont"/>
    <w:rsid w:val="00CE6199"/>
  </w:style>
  <w:style w:type="character" w:customStyle="1" w:styleId="pagelast">
    <w:name w:val="pagelast"/>
    <w:basedOn w:val="DefaultParagraphFont"/>
    <w:rsid w:val="00CE6199"/>
  </w:style>
  <w:style w:type="character" w:customStyle="1" w:styleId="ui-provider">
    <w:name w:val="ui-provider"/>
    <w:basedOn w:val="DefaultParagraphFont"/>
    <w:rsid w:val="001853B2"/>
  </w:style>
  <w:style w:type="character" w:styleId="Mention">
    <w:name w:val="Mention"/>
    <w:basedOn w:val="DefaultParagraphFont"/>
    <w:uiPriority w:val="99"/>
    <w:unhideWhenUsed/>
    <w:rsid w:val="001853B2"/>
    <w:rPr>
      <w:color w:val="2B579A"/>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4090989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36455288">
      <w:bodyDiv w:val="1"/>
      <w:marLeft w:val="0"/>
      <w:marRight w:val="0"/>
      <w:marTop w:val="0"/>
      <w:marBottom w:val="0"/>
      <w:divBdr>
        <w:top w:val="none" w:sz="0" w:space="0" w:color="auto"/>
        <w:left w:val="none" w:sz="0" w:space="0" w:color="auto"/>
        <w:bottom w:val="none" w:sz="0" w:space="0" w:color="auto"/>
        <w:right w:val="none" w:sz="0" w:space="0" w:color="auto"/>
      </w:divBdr>
      <w:divsChild>
        <w:div w:id="1658609638">
          <w:marLeft w:val="0"/>
          <w:marRight w:val="0"/>
          <w:marTop w:val="0"/>
          <w:marBottom w:val="0"/>
          <w:divBdr>
            <w:top w:val="none" w:sz="0" w:space="0" w:color="auto"/>
            <w:left w:val="none" w:sz="0" w:space="0" w:color="auto"/>
            <w:bottom w:val="none" w:sz="0" w:space="0" w:color="auto"/>
            <w:right w:val="none" w:sz="0" w:space="0" w:color="auto"/>
          </w:divBdr>
        </w:div>
        <w:div w:id="435172689">
          <w:marLeft w:val="0"/>
          <w:marRight w:val="0"/>
          <w:marTop w:val="0"/>
          <w:marBottom w:val="0"/>
          <w:divBdr>
            <w:top w:val="none" w:sz="0" w:space="0" w:color="auto"/>
            <w:left w:val="none" w:sz="0" w:space="0" w:color="auto"/>
            <w:bottom w:val="none" w:sz="0" w:space="0" w:color="auto"/>
            <w:right w:val="none" w:sz="0" w:space="0" w:color="auto"/>
          </w:divBdr>
        </w:div>
      </w:divsChild>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32662335">
      <w:bodyDiv w:val="1"/>
      <w:marLeft w:val="0"/>
      <w:marRight w:val="0"/>
      <w:marTop w:val="0"/>
      <w:marBottom w:val="0"/>
      <w:divBdr>
        <w:top w:val="none" w:sz="0" w:space="0" w:color="auto"/>
        <w:left w:val="none" w:sz="0" w:space="0" w:color="auto"/>
        <w:bottom w:val="none" w:sz="0" w:space="0" w:color="auto"/>
        <w:right w:val="none" w:sz="0" w:space="0" w:color="auto"/>
      </w:divBdr>
    </w:div>
    <w:div w:id="248932541">
      <w:bodyDiv w:val="1"/>
      <w:marLeft w:val="0"/>
      <w:marRight w:val="0"/>
      <w:marTop w:val="0"/>
      <w:marBottom w:val="0"/>
      <w:divBdr>
        <w:top w:val="none" w:sz="0" w:space="0" w:color="auto"/>
        <w:left w:val="none" w:sz="0" w:space="0" w:color="auto"/>
        <w:bottom w:val="none" w:sz="0" w:space="0" w:color="auto"/>
        <w:right w:val="none" w:sz="0" w:space="0" w:color="auto"/>
      </w:divBdr>
      <w:divsChild>
        <w:div w:id="1160385174">
          <w:marLeft w:val="0"/>
          <w:marRight w:val="0"/>
          <w:marTop w:val="0"/>
          <w:marBottom w:val="0"/>
          <w:divBdr>
            <w:top w:val="none" w:sz="0" w:space="0" w:color="auto"/>
            <w:left w:val="none" w:sz="0" w:space="0" w:color="auto"/>
            <w:bottom w:val="none" w:sz="0" w:space="0" w:color="auto"/>
            <w:right w:val="none" w:sz="0" w:space="0" w:color="auto"/>
          </w:divBdr>
          <w:divsChild>
            <w:div w:id="129059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0227360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32677143">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65972292">
      <w:bodyDiv w:val="1"/>
      <w:marLeft w:val="0"/>
      <w:marRight w:val="0"/>
      <w:marTop w:val="0"/>
      <w:marBottom w:val="0"/>
      <w:divBdr>
        <w:top w:val="none" w:sz="0" w:space="0" w:color="auto"/>
        <w:left w:val="none" w:sz="0" w:space="0" w:color="auto"/>
        <w:bottom w:val="none" w:sz="0" w:space="0" w:color="auto"/>
        <w:right w:val="none" w:sz="0" w:space="0" w:color="auto"/>
      </w:divBdr>
    </w:div>
    <w:div w:id="1172338246">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45426939">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117" Type="http://schemas.openxmlformats.org/officeDocument/2006/relationships/hyperlink" Target="https://doi.org/10.1002/edn3.32" TargetMode="External"/><Relationship Id="rId21" Type="http://schemas.openxmlformats.org/officeDocument/2006/relationships/footer" Target="footer2.xml"/><Relationship Id="rId42" Type="http://schemas.openxmlformats.org/officeDocument/2006/relationships/footer" Target="footer10.xml"/><Relationship Id="rId47" Type="http://schemas.openxmlformats.org/officeDocument/2006/relationships/hyperlink" Target="https://delwpvicgovau.sharepoint.com/sites/ecm_93/BioDiv/IconSpecies-SRW/(https:/www.siv.com.au/uploads/9/8/7/7/98771034/siv_rock_lobster_code_of_conduct_-_final_printing_artwork.pdff" TargetMode="External"/><Relationship Id="rId63" Type="http://schemas.openxmlformats.org/officeDocument/2006/relationships/hyperlink" Target="https://fiomarine.com/" TargetMode="External"/><Relationship Id="rId68" Type="http://schemas.openxmlformats.org/officeDocument/2006/relationships/hyperlink" Target="https://whale.org/tagging/" TargetMode="External"/><Relationship Id="rId84" Type="http://schemas.openxmlformats.org/officeDocument/2006/relationships/hyperlink" Target="https://vfa.vic.gov.au/__data/assets/pdf_file/0003/629256/The-economic-value-of-recreational-boating-in-Victoria-2020-Ernst-and-Young-Report.pdf" TargetMode="External"/><Relationship Id="rId89" Type="http://schemas.openxmlformats.org/officeDocument/2006/relationships/hyperlink" Target="https://asa.scitation.org/author/Kowarski%2C+Katie+A" TargetMode="External"/><Relationship Id="rId112" Type="http://schemas.openxmlformats.org/officeDocument/2006/relationships/hyperlink" Target="https://www.federalregister.gov/documents/2022/08/01/2022-16211/amendments-to-the-north-atlantic-right-whale-vessel-strike-reduction-rule" TargetMode="External"/><Relationship Id="rId133" Type="http://schemas.openxmlformats.org/officeDocument/2006/relationships/hyperlink" Target="https://iwc.int/home" TargetMode="External"/><Relationship Id="rId138" Type="http://schemas.openxmlformats.org/officeDocument/2006/relationships/footer" Target="footer20.xml"/><Relationship Id="rId16" Type="http://schemas.openxmlformats.org/officeDocument/2006/relationships/image" Target="media/image2.jpg"/><Relationship Id="rId107" Type="http://schemas.openxmlformats.org/officeDocument/2006/relationships/hyperlink" Target="http://dx.doi.org/10.1242/jeb.190728" TargetMode="External"/><Relationship Id="rId11" Type="http://schemas.openxmlformats.org/officeDocument/2006/relationships/settings" Target="settings.xml"/><Relationship Id="rId32" Type="http://schemas.openxmlformats.org/officeDocument/2006/relationships/image" Target="media/image7.emf"/><Relationship Id="rId37" Type="http://schemas.openxmlformats.org/officeDocument/2006/relationships/header" Target="header5.xml"/><Relationship Id="rId53" Type="http://schemas.openxmlformats.org/officeDocument/2006/relationships/image" Target="media/image12.jpg"/><Relationship Id="rId58" Type="http://schemas.openxmlformats.org/officeDocument/2006/relationships/hyperlink" Target="https://transport.vic.gov.au/ports-and-freight/commercial-ports" TargetMode="External"/><Relationship Id="rId74" Type="http://schemas.openxmlformats.org/officeDocument/2006/relationships/hyperlink" Target="https://doi.org/10.3354/meps12522" TargetMode="External"/><Relationship Id="rId79" Type="http://schemas.openxmlformats.org/officeDocument/2006/relationships/hyperlink" Target="https://doi.org/10.1121/1.4864470" TargetMode="External"/><Relationship Id="rId102" Type="http://schemas.openxmlformats.org/officeDocument/2006/relationships/hyperlink" Target="http://dx.doi.org/10.1242/jeb.190728" TargetMode="External"/><Relationship Id="rId123" Type="http://schemas.openxmlformats.org/officeDocument/2006/relationships/hyperlink" Target="https://doi.org/10.3389/fmars.2022.987774" TargetMode="External"/><Relationship Id="rId128" Type="http://schemas.openxmlformats.org/officeDocument/2006/relationships/hyperlink" Target="https://doi.org/10.1111/gcb.15465" TargetMode="External"/><Relationship Id="rId5" Type="http://schemas.openxmlformats.org/officeDocument/2006/relationships/customXml" Target="../customXml/item5.xml"/><Relationship Id="rId90" Type="http://schemas.openxmlformats.org/officeDocument/2006/relationships/hyperlink" Target="https://asa.scitation.org/author/Gaudet%2C+Briand+J" TargetMode="External"/><Relationship Id="rId95" Type="http://schemas.openxmlformats.org/officeDocument/2006/relationships/hyperlink" Target="https://asa.scitation.org/author/Moloney%2C+John+E" TargetMode="External"/><Relationship Id="rId22" Type="http://schemas.openxmlformats.org/officeDocument/2006/relationships/header" Target="header3.xml"/><Relationship Id="rId27" Type="http://schemas.openxmlformats.org/officeDocument/2006/relationships/footer" Target="footer6.xml"/><Relationship Id="rId43" Type="http://schemas.openxmlformats.org/officeDocument/2006/relationships/footer" Target="footer11.xml"/><Relationship Id="rId48" Type="http://schemas.openxmlformats.org/officeDocument/2006/relationships/footer" Target="footer15.xml"/><Relationship Id="rId64" Type="http://schemas.openxmlformats.org/officeDocument/2006/relationships/image" Target="media/image15.png"/><Relationship Id="rId69" Type="http://schemas.openxmlformats.org/officeDocument/2006/relationships/footer" Target="footer16.xml"/><Relationship Id="rId113" Type="http://schemas.openxmlformats.org/officeDocument/2006/relationships/hyperlink" Target="https://doi.org/10.1002/1438-390X.1014" TargetMode="External"/><Relationship Id="rId118" Type="http://schemas.openxmlformats.org/officeDocument/2006/relationships/hyperlink" Target="https://royalsocietypublishing.org/doi/abs/10.1098/rspb.2011.2429" TargetMode="External"/><Relationship Id="rId134" Type="http://schemas.openxmlformats.org/officeDocument/2006/relationships/footer" Target="footer17.xml"/><Relationship Id="rId139" Type="http://schemas.openxmlformats.org/officeDocument/2006/relationships/footer" Target="footer21.xml"/><Relationship Id="rId8" Type="http://schemas.openxmlformats.org/officeDocument/2006/relationships/customXml" Target="../customXml/item8.xml"/><Relationship Id="rId51" Type="http://schemas.openxmlformats.org/officeDocument/2006/relationships/image" Target="media/image10.jpg"/><Relationship Id="rId72" Type="http://schemas.openxmlformats.org/officeDocument/2006/relationships/hyperlink" Target="https://iwc.int/ship-strikes" TargetMode="External"/><Relationship Id="rId80" Type="http://schemas.openxmlformats.org/officeDocument/2006/relationships/hyperlink" Target="https://www.dcceew.gov.au/environment/epbc/publications/epbc-act-policy-statement-21-interaction-between-offshore-seismic-exploration-and-whales" TargetMode="External"/><Relationship Id="rId85" Type="http://schemas.openxmlformats.org/officeDocument/2006/relationships/hyperlink" Target="https://doi.org/10.1111/mms.12971" TargetMode="External"/><Relationship Id="rId93" Type="http://schemas.openxmlformats.org/officeDocument/2006/relationships/hyperlink" Target="https://asa.scitation.org/author/Turner%2C+Stephen+P" TargetMode="External"/><Relationship Id="rId98" Type="http://schemas.openxmlformats.org/officeDocument/2006/relationships/hyperlink" Target="https://doi.org/10.1371/journal.pone.0235186" TargetMode="External"/><Relationship Id="rId121" Type="http://schemas.openxmlformats.org/officeDocument/2006/relationships/hyperlink" Target="https://doi.org/10.1016/j.cub.2021.04.067" TargetMode="External"/><Relationship Id="rId142" Type="http://schemas.microsoft.com/office/2011/relationships/people" Target="people.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jpeg"/><Relationship Id="rId25" Type="http://schemas.openxmlformats.org/officeDocument/2006/relationships/footer" Target="footer4.xml"/><Relationship Id="rId33" Type="http://schemas.openxmlformats.org/officeDocument/2006/relationships/hyperlink" Target="http://creativecommons.org/licenses/by/3.0/au/deed.en" TargetMode="External"/><Relationship Id="rId38" Type="http://schemas.openxmlformats.org/officeDocument/2006/relationships/footer" Target="footer7.xml"/><Relationship Id="rId46" Type="http://schemas.openxmlformats.org/officeDocument/2006/relationships/footer" Target="footer14.xml"/><Relationship Id="rId59" Type="http://schemas.openxmlformats.org/officeDocument/2006/relationships/hyperlink" Target="https://www.legislation.vic.gov.au/in-force/statutory-rules/wildlife-marine-mammals-regulations-2019/001" TargetMode="External"/><Relationship Id="rId67" Type="http://schemas.openxmlformats.org/officeDocument/2006/relationships/hyperlink" Target="https://www.swifft.net.au/whaleface/" TargetMode="External"/><Relationship Id="rId103" Type="http://schemas.openxmlformats.org/officeDocument/2006/relationships/hyperlink" Target="https://royalsocietypublishing.org/servlet/linkout?suffix=e_1_3_7_16_2&amp;dbid=16&amp;doi=10.1098%2Frsbl.2019.0485&amp;key=10.1242%2Fjeb.190728" TargetMode="External"/><Relationship Id="rId108" Type="http://schemas.openxmlformats.org/officeDocument/2006/relationships/hyperlink" Target="https://royalsocietypublishing.org/servlet/linkout?suffix=e_1_3_7_16_2&amp;dbid=16&amp;doi=10.1098%2Frsbl.2019.0485&amp;key=10.1242%2Fjeb.190728" TargetMode="External"/><Relationship Id="rId116" Type="http://schemas.openxmlformats.org/officeDocument/2006/relationships/hyperlink" Target="https://doi.org/10.3354/esr00800" TargetMode="External"/><Relationship Id="rId124" Type="http://schemas.openxmlformats.org/officeDocument/2006/relationships/hyperlink" Target="https://www.premier.tas.gov.au/site_resources_2015/additional_releases/next-step-in-the-development-of-tasmanias-offshore-wind-energy-potential" TargetMode="External"/><Relationship Id="rId129" Type="http://schemas.openxmlformats.org/officeDocument/2006/relationships/hyperlink" Target="http://www.iwc.int/" TargetMode="External"/><Relationship Id="rId137" Type="http://schemas.openxmlformats.org/officeDocument/2006/relationships/header" Target="header7.xml"/><Relationship Id="rId20" Type="http://schemas.openxmlformats.org/officeDocument/2006/relationships/footer" Target="footer1.xml"/><Relationship Id="rId41" Type="http://schemas.openxmlformats.org/officeDocument/2006/relationships/footer" Target="footer9.xml"/><Relationship Id="rId54" Type="http://schemas.openxmlformats.org/officeDocument/2006/relationships/chart" Target="charts/chart1.xml"/><Relationship Id="rId62" Type="http://schemas.openxmlformats.org/officeDocument/2006/relationships/hyperlink" Target="https://www.oceanwatch.org.au/whale-entanglement-mitigation/" TargetMode="External"/><Relationship Id="rId70" Type="http://schemas.openxmlformats.org/officeDocument/2006/relationships/hyperlink" Target="https://www.abc.net.au/news/2022-08-25/bass-strait-seismic-testing-plan-gas-exploration-fears/101367052" TargetMode="External"/><Relationship Id="rId75" Type="http://schemas.openxmlformats.org/officeDocument/2006/relationships/hyperlink" Target="https://doi.org/10.1111/mms.12699" TargetMode="External"/><Relationship Id="rId83" Type="http://schemas.openxmlformats.org/officeDocument/2006/relationships/hyperlink" Target="https://engage.vic.gov.au/victorias-offshore-wind-policy-directions-paper-developing-the-offshore-wind-sector" TargetMode="External"/><Relationship Id="rId88" Type="http://schemas.openxmlformats.org/officeDocument/2006/relationships/hyperlink" Target="https://doi.org/10.1016/j.marpol.2020.104138" TargetMode="External"/><Relationship Id="rId91" Type="http://schemas.openxmlformats.org/officeDocument/2006/relationships/hyperlink" Target="https://asa.scitation.org/author/Cole%2C+Arthur+J" TargetMode="External"/><Relationship Id="rId96" Type="http://schemas.openxmlformats.org/officeDocument/2006/relationships/hyperlink" Target="https://doi.org/10.1121/10.0001811" TargetMode="External"/><Relationship Id="rId111" Type="http://schemas.openxmlformats.org/officeDocument/2006/relationships/hyperlink" Target="http://scholar.google.com/scholar_lookup?hl=en&amp;volume=222&amp;publication_year=2019&amp;pages=jeb190728&amp;journal=J.+Exp.+Biol.&amp;author=ML+Nielsen&amp;author=L+Bejder&amp;author=SK+Videsen&amp;author=F+Christiansen&amp;author=PT+Madsen&amp;title=Acoustic+crypsis+in+southern+right+whale+mother%E2%80%93calf+pairs%3A+infrequent%2C+low-output+calls+to+avoid+predation%3F" TargetMode="External"/><Relationship Id="rId132" Type="http://schemas.openxmlformats.org/officeDocument/2006/relationships/hyperlink" Target="https://www.cetus.ucsd.edu/docs/publications/WigginsIEEE2010.pdf" TargetMode="External"/><Relationship Id="rId140" Type="http://schemas.openxmlformats.org/officeDocument/2006/relationships/footer" Target="footer2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png"/><Relationship Id="rId23" Type="http://schemas.openxmlformats.org/officeDocument/2006/relationships/footer" Target="footer3.xml"/><Relationship Id="rId28" Type="http://schemas.openxmlformats.org/officeDocument/2006/relationships/image" Target="media/image4.png"/><Relationship Id="rId36" Type="http://schemas.openxmlformats.org/officeDocument/2006/relationships/hyperlink" Target="http://www.delwp.vic.gov.au" TargetMode="External"/><Relationship Id="rId49" Type="http://schemas.openxmlformats.org/officeDocument/2006/relationships/image" Target="media/image8.jpg"/><Relationship Id="rId57" Type="http://schemas.openxmlformats.org/officeDocument/2006/relationships/image" Target="media/image13.jpeg"/><Relationship Id="rId106" Type="http://schemas.openxmlformats.org/officeDocument/2006/relationships/hyperlink" Target="http://scholar.google.com/scholar_lookup?hl=en&amp;volume=222&amp;publication_year=2019&amp;pages=jeb190728&amp;journal=J.+Exp.+Biol.&amp;author=ML+Nielsen&amp;author=L+Bejder&amp;author=SK+Videsen&amp;author=F+Christiansen&amp;author=PT+Madsen&amp;title=Acoustic+crypsis+in+southern+right+whale+mother%E2%80%93calf+pairs%3A+infrequent%2C+low-output+calls+to+avoid+predation%3F" TargetMode="External"/><Relationship Id="rId114" Type="http://schemas.openxmlformats.org/officeDocument/2006/relationships/hyperlink" Target="http://www.jstor.org/stable/4142629" TargetMode="External"/><Relationship Id="rId119" Type="http://schemas.openxmlformats.org/officeDocument/2006/relationships/hyperlink" Target="https://doi.org/10.1038/srep28205" TargetMode="External"/><Relationship Id="rId127" Type="http://schemas.openxmlformats.org/officeDocument/2006/relationships/hyperlink" Target="https://doi.org/10.1111/gcb.14573" TargetMode="External"/><Relationship Id="rId10" Type="http://schemas.openxmlformats.org/officeDocument/2006/relationships/styles" Target="styles.xml"/><Relationship Id="rId31" Type="http://schemas.openxmlformats.org/officeDocument/2006/relationships/hyperlink" Target="http://www.ari.vic.gov.au" TargetMode="External"/><Relationship Id="rId44" Type="http://schemas.openxmlformats.org/officeDocument/2006/relationships/footer" Target="footer12.xml"/><Relationship Id="rId52" Type="http://schemas.openxmlformats.org/officeDocument/2006/relationships/image" Target="media/image11.jpg"/><Relationship Id="rId60" Type="http://schemas.openxmlformats.org/officeDocument/2006/relationships/image" Target="media/image14.jpg"/><Relationship Id="rId65" Type="http://schemas.openxmlformats.org/officeDocument/2006/relationships/image" Target="media/image16.jpg"/><Relationship Id="rId73" Type="http://schemas.openxmlformats.org/officeDocument/2006/relationships/hyperlink" Target="https://iwc.int/home" TargetMode="External"/><Relationship Id="rId78" Type="http://schemas.openxmlformats.org/officeDocument/2006/relationships/hyperlink" Target="https://doi.org/10.1111/mms.12544" TargetMode="External"/><Relationship Id="rId81" Type="http://schemas.openxmlformats.org/officeDocument/2006/relationships/hyperlink" Target="https://urldefense.com/v3/__https:/aus01.safelinks.protection.outlook.com/?url=https*3A*2F*2Fwww.dcceew.gov.au*2Fenvironment*2Fbiodiversity*2Fthreatened*2Frecovery-plans*2Fcomment*2Fdraft-recovery-plan-southern-right-whale-2023&amp;data=05*7C01*7CBelinda.Harding*40dcceew.gov.au*7C500a0bfe5f6f4cb58db308daee0a5814*7C2be67eb7400c4b3fa5a11258c0da0696*7C0*7C0*7C638084025435457926*7CUnknown*7CTWFpbGZsb3d8eyJWIjoiMC4wLjAwMDAiLCJQIjoiV2luMzIiLCJBTiI6Ik1haWwiLCJXVCI6Mn0*3D*7C3000*7C*7C*7C&amp;sdata=LqIMwXIqqrWWg*2Fwh*2FjAwukHKRFQ85xGX86CykDt80fk*3D&amp;reserved=0__;JSUlJSUlJSUlJSUlJSUlJSUlJSUlJSUlJSUl!!C5rN6bSF!HFlSk1TLTDLWD8vM2bRJ9Tyk9Ikyjm7KHvD77TVliLR2jnv7ns0m_V5CxxWc0QWMUVp1tztSwp88tELpNK8CF7ZGO8-QRtxeZbrRVbXDmA$" TargetMode="External"/><Relationship Id="rId86" Type="http://schemas.openxmlformats.org/officeDocument/2006/relationships/hyperlink" Target="https://portal.iwc.int/" TargetMode="External"/><Relationship Id="rId94" Type="http://schemas.openxmlformats.org/officeDocument/2006/relationships/hyperlink" Target="https://asa.scitation.org/author/Johnson%2C+Hansen+D" TargetMode="External"/><Relationship Id="rId99" Type="http://schemas.openxmlformats.org/officeDocument/2006/relationships/hyperlink" Target="https://doi.org/10.3354/meps13387" TargetMode="External"/><Relationship Id="rId101" Type="http://schemas.openxmlformats.org/officeDocument/2006/relationships/hyperlink" Target="https://doi.org/10.3354/esr01115" TargetMode="External"/><Relationship Id="rId122" Type="http://schemas.openxmlformats.org/officeDocument/2006/relationships/hyperlink" Target="https://doi.org/10.3354/meps14040" TargetMode="External"/><Relationship Id="rId130" Type="http://schemas.openxmlformats.org/officeDocument/2006/relationships/hyperlink" Target="http://hdl.handle.net/20.500.11937/80625" TargetMode="External"/><Relationship Id="rId135" Type="http://schemas.openxmlformats.org/officeDocument/2006/relationships/footer" Target="footer18.xml"/><Relationship Id="rId14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1.xml"/><Relationship Id="rId39" Type="http://schemas.openxmlformats.org/officeDocument/2006/relationships/footer" Target="footer8.xml"/><Relationship Id="rId109" Type="http://schemas.openxmlformats.org/officeDocument/2006/relationships/hyperlink" Target="https://royalsocietypublishing.org/servlet/linkout?suffix=e_1_3_7_16_2&amp;dbid=8&amp;doi=10.1098%2Frsbl.2019.0485&amp;key=31296536" TargetMode="External"/><Relationship Id="rId34" Type="http://schemas.openxmlformats.org/officeDocument/2006/relationships/hyperlink" Target="mailto:customer.service@delwp.vic.gov.au" TargetMode="External"/><Relationship Id="rId50" Type="http://schemas.openxmlformats.org/officeDocument/2006/relationships/image" Target="media/image9.jpg"/><Relationship Id="rId55" Type="http://schemas.openxmlformats.org/officeDocument/2006/relationships/chart" Target="charts/chart2.xml"/><Relationship Id="rId76" Type="http://schemas.openxmlformats.org/officeDocument/2006/relationships/hyperlink" Target="https://doi.org/10.3354/meps13299" TargetMode="External"/><Relationship Id="rId97" Type="http://schemas.openxmlformats.org/officeDocument/2006/relationships/hyperlink" Target="https://doi/10.1098/rsbl.2005.0431" TargetMode="External"/><Relationship Id="rId104" Type="http://schemas.openxmlformats.org/officeDocument/2006/relationships/hyperlink" Target="https://royalsocietypublishing.org/servlet/linkout?suffix=e_1_3_7_16_2&amp;dbid=8&amp;doi=10.1098%2Frsbl.2019.0485&amp;key=31296536" TargetMode="External"/><Relationship Id="rId120" Type="http://schemas.openxmlformats.org/officeDocument/2006/relationships/hyperlink" Target="https://doi.org/10.3354/esr01031" TargetMode="External"/><Relationship Id="rId125" Type="http://schemas.openxmlformats.org/officeDocument/2006/relationships/hyperlink" Target="https://www.int-res.com/abstracts/esr/v30/p225-%20237/" TargetMode="External"/><Relationship Id="rId141"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yperlink" Target="https://doi.org/10.3389/fmars.2020.00100" TargetMode="External"/><Relationship Id="rId92" Type="http://schemas.openxmlformats.org/officeDocument/2006/relationships/hyperlink" Target="https://asa.scitation.org/author/Maxner%2C+Emily+E" TargetMode="External"/><Relationship Id="rId2" Type="http://schemas.openxmlformats.org/officeDocument/2006/relationships/customXml" Target="../customXml/item2.xml"/><Relationship Id="rId29" Type="http://schemas.openxmlformats.org/officeDocument/2006/relationships/image" Target="media/image5.jpeg"/><Relationship Id="rId24" Type="http://schemas.openxmlformats.org/officeDocument/2006/relationships/header" Target="header4.xml"/><Relationship Id="rId40" Type="http://schemas.openxmlformats.org/officeDocument/2006/relationships/header" Target="header6.xml"/><Relationship Id="rId45" Type="http://schemas.openxmlformats.org/officeDocument/2006/relationships/footer" Target="footer13.xml"/><Relationship Id="rId66" Type="http://schemas.openxmlformats.org/officeDocument/2006/relationships/hyperlink" Target="https://dev.mapshare.vic.gov.au/coastkit/" TargetMode="External"/><Relationship Id="rId87" Type="http://schemas.openxmlformats.org/officeDocument/2006/relationships/hyperlink" Target="https://doi.org/10.1080/03721426.2021.2018759" TargetMode="External"/><Relationship Id="rId110" Type="http://schemas.openxmlformats.org/officeDocument/2006/relationships/hyperlink" Target="https://royalsocietypublishing.org/servlet/linkout?suffix=e_1_3_7_16_2&amp;dbid=128&amp;doi=10.1098%2Frsbl.2019.0485&amp;key=000475480100001" TargetMode="External"/><Relationship Id="rId115" Type="http://schemas.openxmlformats.org/officeDocument/2006/relationships/hyperlink" Target="https://doi.org/10.1098/rsbl.2019.0485" TargetMode="External"/><Relationship Id="rId131" Type="http://schemas.openxmlformats.org/officeDocument/2006/relationships/hyperlink" Target="https://doi.org/10.47536/jcrm.v22i1.210" TargetMode="External"/><Relationship Id="rId136" Type="http://schemas.openxmlformats.org/officeDocument/2006/relationships/footer" Target="footer19.xml"/><Relationship Id="rId61" Type="http://schemas.openxmlformats.org/officeDocument/2006/relationships/hyperlink" Target="https://www.operations.amsa.gov.au/Spatial/DataServices/DigitalData" TargetMode="External"/><Relationship Id="rId82" Type="http://schemas.openxmlformats.org/officeDocument/2006/relationships/hyperlink" Target="https://doi.org/10.1111/1755-0998.13451" TargetMode="External"/><Relationship Id="rId19" Type="http://schemas.openxmlformats.org/officeDocument/2006/relationships/header" Target="header2.xml"/><Relationship Id="rId14" Type="http://schemas.openxmlformats.org/officeDocument/2006/relationships/endnotes" Target="endnotes.xml"/><Relationship Id="rId30" Type="http://schemas.openxmlformats.org/officeDocument/2006/relationships/image" Target="media/image6.png"/><Relationship Id="rId35" Type="http://schemas.openxmlformats.org/officeDocument/2006/relationships/hyperlink" Target="http://www.relayservice.com.au" TargetMode="External"/><Relationship Id="rId56" Type="http://schemas.openxmlformats.org/officeDocument/2006/relationships/hyperlink" Target="https://delwpvicgovau.sharepoint.com/sites/ecm_93/BioDiv/IconSpecies-SRW/(https:/www.siv.com.au/uploads/9/8/7/7/98771034/siv_rock_lobster_code_of_conduct_-_final_printing_artwork.pdf" TargetMode="External"/><Relationship Id="rId77" Type="http://schemas.openxmlformats.org/officeDocument/2006/relationships/hyperlink" Target="https://doi.org/10.3354/esr01156" TargetMode="External"/><Relationship Id="rId100" Type="http://schemas.openxmlformats.org/officeDocument/2006/relationships/hyperlink" Target="https://doi.org/10.1111/j.1748-7692.2010.00412.x" TargetMode="External"/><Relationship Id="rId105" Type="http://schemas.openxmlformats.org/officeDocument/2006/relationships/hyperlink" Target="https://royalsocietypublishing.org/servlet/linkout?suffix=e_1_3_7_16_2&amp;dbid=128&amp;doi=10.1098%2Frsbl.2019.0485&amp;key=000475480100001" TargetMode="External"/><Relationship Id="rId126" Type="http://schemas.openxmlformats.org/officeDocument/2006/relationships/hyperlink" Target="https://tohoravoyages.ac.nz/meet-the-2021/"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delwpvicgovau-my.sharepoint.com/personal/kasey_stamation_delwp_vic_gov_au/Documents/entanglement%20report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numRef>
              <c:f>Sheet1!$G$8:$G$26</c:f>
              <c:numCache>
                <c:formatCode>General</c:formatCode>
                <c:ptCount val="19"/>
                <c:pt idx="0">
                  <c:v>2003</c:v>
                </c:pt>
                <c:pt idx="1">
                  <c:v>2004</c:v>
                </c:pt>
                <c:pt idx="2">
                  <c:v>2005</c:v>
                </c:pt>
                <c:pt idx="3">
                  <c:v>2006</c:v>
                </c:pt>
                <c:pt idx="4">
                  <c:v>2007</c:v>
                </c:pt>
                <c:pt idx="5">
                  <c:v>2008</c:v>
                </c:pt>
                <c:pt idx="6">
                  <c:v>2009</c:v>
                </c:pt>
                <c:pt idx="7">
                  <c:v>2010</c:v>
                </c:pt>
                <c:pt idx="8">
                  <c:v>2011</c:v>
                </c:pt>
                <c:pt idx="9">
                  <c:v>2012</c:v>
                </c:pt>
                <c:pt idx="10">
                  <c:v>2013</c:v>
                </c:pt>
                <c:pt idx="11">
                  <c:v>2014</c:v>
                </c:pt>
                <c:pt idx="12">
                  <c:v>2015</c:v>
                </c:pt>
                <c:pt idx="13">
                  <c:v>2016</c:v>
                </c:pt>
                <c:pt idx="14">
                  <c:v>2017</c:v>
                </c:pt>
                <c:pt idx="15">
                  <c:v>2018</c:v>
                </c:pt>
                <c:pt idx="16">
                  <c:v>2019</c:v>
                </c:pt>
                <c:pt idx="17">
                  <c:v>2020</c:v>
                </c:pt>
                <c:pt idx="18">
                  <c:v>2021</c:v>
                </c:pt>
              </c:numCache>
            </c:numRef>
          </c:cat>
          <c:val>
            <c:numRef>
              <c:f>Sheet1!$H$8:$H$26</c:f>
              <c:numCache>
                <c:formatCode>General</c:formatCode>
                <c:ptCount val="19"/>
                <c:pt idx="0">
                  <c:v>1</c:v>
                </c:pt>
                <c:pt idx="1">
                  <c:v>0</c:v>
                </c:pt>
                <c:pt idx="2">
                  <c:v>3</c:v>
                </c:pt>
                <c:pt idx="3">
                  <c:v>2</c:v>
                </c:pt>
                <c:pt idx="4">
                  <c:v>2</c:v>
                </c:pt>
                <c:pt idx="5">
                  <c:v>0</c:v>
                </c:pt>
                <c:pt idx="6">
                  <c:v>2</c:v>
                </c:pt>
                <c:pt idx="7">
                  <c:v>0</c:v>
                </c:pt>
                <c:pt idx="8">
                  <c:v>0</c:v>
                </c:pt>
                <c:pt idx="9">
                  <c:v>0</c:v>
                </c:pt>
                <c:pt idx="10">
                  <c:v>2</c:v>
                </c:pt>
                <c:pt idx="11">
                  <c:v>1</c:v>
                </c:pt>
                <c:pt idx="12">
                  <c:v>3</c:v>
                </c:pt>
                <c:pt idx="13">
                  <c:v>0</c:v>
                </c:pt>
                <c:pt idx="14">
                  <c:v>1</c:v>
                </c:pt>
                <c:pt idx="15">
                  <c:v>2</c:v>
                </c:pt>
                <c:pt idx="16">
                  <c:v>3</c:v>
                </c:pt>
                <c:pt idx="17">
                  <c:v>2</c:v>
                </c:pt>
                <c:pt idx="18">
                  <c:v>1</c:v>
                </c:pt>
              </c:numCache>
            </c:numRef>
          </c:val>
          <c:extLst>
            <c:ext xmlns:c16="http://schemas.microsoft.com/office/drawing/2014/chart" uri="{C3380CC4-5D6E-409C-BE32-E72D297353CC}">
              <c16:uniqueId val="{00000000-F4C9-6D42-8480-462493D6C770}"/>
            </c:ext>
          </c:extLst>
        </c:ser>
        <c:dLbls>
          <c:showLegendKey val="0"/>
          <c:showVal val="0"/>
          <c:showCatName val="0"/>
          <c:showSerName val="0"/>
          <c:showPercent val="0"/>
          <c:showBubbleSize val="0"/>
        </c:dLbls>
        <c:gapWidth val="150"/>
        <c:axId val="458859568"/>
        <c:axId val="458852680"/>
      </c:barChart>
      <c:catAx>
        <c:axId val="45885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8852680"/>
        <c:crosses val="autoZero"/>
        <c:auto val="1"/>
        <c:lblAlgn val="ctr"/>
        <c:lblOffset val="100"/>
        <c:noMultiLvlLbl val="0"/>
      </c:catAx>
      <c:valAx>
        <c:axId val="4588526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No. of whales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8859568"/>
        <c:crosses val="autoZero"/>
        <c:crossBetween val="between"/>
        <c:majorUnit val="1"/>
        <c:minorUnit val="0.5"/>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Sheet1!$S$34</c:f>
              <c:strCache>
                <c:ptCount val="1"/>
                <c:pt idx="0">
                  <c:v>RL gear</c:v>
                </c:pt>
              </c:strCache>
            </c:strRef>
          </c:tx>
          <c:spPr>
            <a:solidFill>
              <a:schemeClr val="accent1"/>
            </a:solidFill>
            <a:ln>
              <a:noFill/>
            </a:ln>
            <a:effectLst/>
          </c:spPr>
          <c:invertIfNegative val="0"/>
          <c:cat>
            <c:strRef>
              <c:f>Sheet1!$T$33:$W$33</c:f>
              <c:strCache>
                <c:ptCount val="4"/>
                <c:pt idx="0">
                  <c:v>Humpback Whale</c:v>
                </c:pt>
                <c:pt idx="1">
                  <c:v>Southern Right Whale</c:v>
                </c:pt>
                <c:pt idx="2">
                  <c:v>Dolphin</c:v>
                </c:pt>
                <c:pt idx="3">
                  <c:v>Pygmy Right Whale</c:v>
                </c:pt>
              </c:strCache>
            </c:strRef>
          </c:cat>
          <c:val>
            <c:numRef>
              <c:f>Sheet1!$T$34:$W$34</c:f>
              <c:numCache>
                <c:formatCode>General</c:formatCode>
                <c:ptCount val="4"/>
                <c:pt idx="0">
                  <c:v>12</c:v>
                </c:pt>
                <c:pt idx="1">
                  <c:v>7</c:v>
                </c:pt>
                <c:pt idx="2">
                  <c:v>0</c:v>
                </c:pt>
                <c:pt idx="3">
                  <c:v>0</c:v>
                </c:pt>
              </c:numCache>
            </c:numRef>
          </c:val>
          <c:extLst>
            <c:ext xmlns:c16="http://schemas.microsoft.com/office/drawing/2014/chart" uri="{C3380CC4-5D6E-409C-BE32-E72D297353CC}">
              <c16:uniqueId val="{00000000-637A-2847-80B8-70C28631FB0E}"/>
            </c:ext>
          </c:extLst>
        </c:ser>
        <c:ser>
          <c:idx val="1"/>
          <c:order val="1"/>
          <c:tx>
            <c:strRef>
              <c:f>Sheet1!$S$35</c:f>
              <c:strCache>
                <c:ptCount val="1"/>
                <c:pt idx="0">
                  <c:v>Unidentified fishing gear</c:v>
                </c:pt>
              </c:strCache>
            </c:strRef>
          </c:tx>
          <c:spPr>
            <a:solidFill>
              <a:schemeClr val="accent2"/>
            </a:solidFill>
            <a:ln>
              <a:noFill/>
            </a:ln>
            <a:effectLst/>
          </c:spPr>
          <c:invertIfNegative val="0"/>
          <c:cat>
            <c:strRef>
              <c:f>Sheet1!$T$33:$W$33</c:f>
              <c:strCache>
                <c:ptCount val="4"/>
                <c:pt idx="0">
                  <c:v>Humpback Whale</c:v>
                </c:pt>
                <c:pt idx="1">
                  <c:v>Southern Right Whale</c:v>
                </c:pt>
                <c:pt idx="2">
                  <c:v>Dolphin</c:v>
                </c:pt>
                <c:pt idx="3">
                  <c:v>Pygmy Right Whale</c:v>
                </c:pt>
              </c:strCache>
            </c:strRef>
          </c:cat>
          <c:val>
            <c:numRef>
              <c:f>Sheet1!$T$35:$W$35</c:f>
              <c:numCache>
                <c:formatCode>General</c:formatCode>
                <c:ptCount val="4"/>
                <c:pt idx="0">
                  <c:v>0</c:v>
                </c:pt>
                <c:pt idx="1">
                  <c:v>0</c:v>
                </c:pt>
                <c:pt idx="2">
                  <c:v>2</c:v>
                </c:pt>
                <c:pt idx="3">
                  <c:v>1</c:v>
                </c:pt>
              </c:numCache>
            </c:numRef>
          </c:val>
          <c:extLst>
            <c:ext xmlns:c16="http://schemas.microsoft.com/office/drawing/2014/chart" uri="{C3380CC4-5D6E-409C-BE32-E72D297353CC}">
              <c16:uniqueId val="{00000001-637A-2847-80B8-70C28631FB0E}"/>
            </c:ext>
          </c:extLst>
        </c:ser>
        <c:ser>
          <c:idx val="2"/>
          <c:order val="2"/>
          <c:tx>
            <c:strRef>
              <c:f>Sheet1!$S$36</c:f>
              <c:strCache>
                <c:ptCount val="1"/>
                <c:pt idx="0">
                  <c:v>Unknown</c:v>
                </c:pt>
              </c:strCache>
            </c:strRef>
          </c:tx>
          <c:spPr>
            <a:solidFill>
              <a:schemeClr val="accent3"/>
            </a:solidFill>
            <a:ln>
              <a:noFill/>
            </a:ln>
            <a:effectLst/>
          </c:spPr>
          <c:invertIfNegative val="0"/>
          <c:cat>
            <c:strRef>
              <c:f>Sheet1!$T$33:$W$33</c:f>
              <c:strCache>
                <c:ptCount val="4"/>
                <c:pt idx="0">
                  <c:v>Humpback Whale</c:v>
                </c:pt>
                <c:pt idx="1">
                  <c:v>Southern Right Whale</c:v>
                </c:pt>
                <c:pt idx="2">
                  <c:v>Dolphin</c:v>
                </c:pt>
                <c:pt idx="3">
                  <c:v>Pygmy Right Whale</c:v>
                </c:pt>
              </c:strCache>
            </c:strRef>
          </c:cat>
          <c:val>
            <c:numRef>
              <c:f>Sheet1!$T$36:$W$36</c:f>
              <c:numCache>
                <c:formatCode>General</c:formatCode>
                <c:ptCount val="4"/>
                <c:pt idx="0">
                  <c:v>0</c:v>
                </c:pt>
                <c:pt idx="1">
                  <c:v>0</c:v>
                </c:pt>
                <c:pt idx="2">
                  <c:v>3</c:v>
                </c:pt>
                <c:pt idx="3">
                  <c:v>0</c:v>
                </c:pt>
              </c:numCache>
            </c:numRef>
          </c:val>
          <c:extLst>
            <c:ext xmlns:c16="http://schemas.microsoft.com/office/drawing/2014/chart" uri="{C3380CC4-5D6E-409C-BE32-E72D297353CC}">
              <c16:uniqueId val="{00000002-637A-2847-80B8-70C28631FB0E}"/>
            </c:ext>
          </c:extLst>
        </c:ser>
        <c:dLbls>
          <c:showLegendKey val="0"/>
          <c:showVal val="0"/>
          <c:showCatName val="0"/>
          <c:showSerName val="0"/>
          <c:showPercent val="0"/>
          <c:showBubbleSize val="0"/>
        </c:dLbls>
        <c:gapWidth val="150"/>
        <c:overlap val="100"/>
        <c:axId val="700070168"/>
        <c:axId val="700070496"/>
      </c:barChart>
      <c:catAx>
        <c:axId val="700070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0070496"/>
        <c:crosses val="autoZero"/>
        <c:auto val="1"/>
        <c:lblAlgn val="ctr"/>
        <c:lblOffset val="100"/>
        <c:noMultiLvlLbl val="0"/>
      </c:catAx>
      <c:valAx>
        <c:axId val="7000704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US" sz="800"/>
                  <a:t>No. of whales</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0070168"/>
        <c:crosses val="autoZero"/>
        <c:crossBetween val="between"/>
      </c:valAx>
      <c:spPr>
        <a:noFill/>
        <a:ln>
          <a:noFill/>
        </a:ln>
        <a:effectLst/>
      </c:spPr>
    </c:plotArea>
    <c:legend>
      <c:legendPos val="b"/>
      <c:layout>
        <c:manualLayout>
          <c:xMode val="edge"/>
          <c:yMode val="edge"/>
          <c:x val="0.21381867891513562"/>
          <c:y val="0.92187445319335082"/>
          <c:w val="0.78347375328084001"/>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105</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DOCID93-1998155476-3651</_dlc_DocId>
    <_dlc_DocIdUrl xmlns="a5f32de4-e402-4188-b034-e71ca7d22e54">
      <Url>https://delwpvicgovau.sharepoint.com/sites/ecm_93/_layouts/15/DocIdRedir.aspx?ID=DOCID93-1998155476-3651</Url>
      <Description>DOCID93-1998155476-3651</Description>
    </_dlc_DocIdUrl>
    <CMInumber xmlns="06bff3f8-ef90-4a9e-aa59-a7ef19038365" xsi:nil="true"/>
    <ProjectLead xmlns="06bff3f8-ef90-4a9e-aa59-a7ef19038365">
      <UserInfo>
        <DisplayName>Kasey A Stamation (DEECA)</DisplayName>
        <AccountId>62</AccountId>
        <AccountType/>
      </UserInfo>
    </ProjectLead>
    <g91c59fb10974fa1a03160ad8386f0f4 xmlns="9fd47c19-1c4a-4d7d-b342-c10cef269344">
      <Terms xmlns="http://schemas.microsoft.com/office/infopath/2007/PartnerControls"/>
    </g91c59fb10974fa1a03160ad8386f0f4>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Project Governance</TermName>
          <TermId xmlns="http://schemas.microsoft.com/office/infopath/2007/PartnerControls">dcc8b15d-be2a-4ec9-8ccc-52ee5f7fec59</TermId>
        </TermInfo>
      </Terms>
    </f2ccc2d036544b63b99cbcec8aa9ae6a>
    <Partner_x002f_Co_x002d_Investor xmlns="06bff3f8-ef90-4a9e-aa59-a7ef19038365">Environment &amp; Community Programs</Partner_x002f_Co_x002d_Investor>
    <DLCPolicyLabelClientValue xmlns="05aa45cf-ed89-4733-97a8-db4ce5c51511">Version {_UIVersionString}</DLCPolicyLabelClientValue>
    <lcf76f155ced4ddcb4097134ff3c332f xmlns="06bff3f8-ef90-4a9e-aa59-a7ef19038365">
      <Terms xmlns="http://schemas.microsoft.com/office/infopath/2007/PartnerControls"/>
    </lcf76f155ced4ddcb4097134ff3c332f>
    <DLCPolicyLabelLock xmlns="05aa45cf-ed89-4733-97a8-db4ce5c51511" xsi:nil="true"/>
    <FileType xmlns="06bff3f8-ef90-4a9e-aa59-a7ef19038365">Reports</FileType>
    <ProjectStatus xmlns="06bff3f8-ef90-4a9e-aa59-a7ef19038365">Active</ProjectStatus>
    <DLCPolicyLabelValue xmlns="05aa45cf-ed89-4733-97a8-db4ce5c51511">Version 0.63</DLCPolicyLabelValue>
    <SharedWithUsers xmlns="58bbc721-9bed-401d-a4b5-1cf2eb04139e">
      <UserInfo>
        <DisplayName>Peter Menkhorst (DEECA)</DisplayName>
        <AccountId>19</AccountId>
        <AccountType/>
      </UserInfo>
      <UserInfo>
        <DisplayName>Kasey A Stamation (DEECA)</DisplayName>
        <AccountId>62</AccountId>
        <AccountType/>
      </UserInfo>
      <UserInfo>
        <DisplayName>Tim A O'Brien (DEECA)</DisplayName>
        <AccountId>14</AccountId>
        <AccountType/>
      </UserInfo>
      <UserInfo>
        <DisplayName>Josephine Machunter (DEECA)</DisplayName>
        <AccountId>17</AccountId>
        <AccountType/>
      </UserInfo>
      <UserInfo>
        <DisplayName>Fern M Hames (DEECA)</DisplayName>
        <AccountId>44</AccountId>
        <AccountType/>
      </UserInfo>
      <UserInfo>
        <DisplayName>Lindy F Lumsden (DEECA)</DisplayName>
        <AccountId>68</AccountId>
        <AccountType/>
      </UserInfo>
      <UserInfo>
        <DisplayName>ARI Reception (DEECA)</DisplayName>
        <AccountId>412</AccountId>
        <AccountType/>
      </UserInfo>
    </SharedWithUser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4BC0308C754DAF4FB9C8BC0FCFEAC97D" ma:contentTypeVersion="222" ma:contentTypeDescription="All project related information. The library can be used to manage multiple projects." ma:contentTypeScope="" ma:versionID="59d3ae245312b59850344cac7800f730">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6bff3f8-ef90-4a9e-aa59-a7ef19038365" xmlns:ns6="58bbc721-9bed-401d-a4b5-1cf2eb04139e" targetNamespace="http://schemas.microsoft.com/office/2006/metadata/properties" ma:root="true" ma:fieldsID="7ce19ffdc4daceb5b6f3eed35377e422" ns1:_="" ns2:_="" ns3:_="" ns4:_="" ns5:_="" ns6:_="">
    <xsd:import namespace="http://schemas.microsoft.com/sharepoint/v3"/>
    <xsd:import namespace="9fd47c19-1c4a-4d7d-b342-c10cef269344"/>
    <xsd:import namespace="a5f32de4-e402-4188-b034-e71ca7d22e54"/>
    <xsd:import namespace="05aa45cf-ed89-4733-97a8-db4ce5c51511"/>
    <xsd:import namespace="06bff3f8-ef90-4a9e-aa59-a7ef19038365"/>
    <xsd:import namespace="58bbc721-9bed-401d-a4b5-1cf2eb04139e"/>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CMInumber" minOccurs="0"/>
                <xsd:element ref="ns5:ProjectLead" minOccurs="0"/>
                <xsd:element ref="ns5:Partner_x002f_Co_x002d_Investor" minOccurs="0"/>
                <xsd:element ref="ns5:FileType" minOccurs="0"/>
                <xsd:element ref="ns5:MediaServiceMetadata" minOccurs="0"/>
                <xsd:element ref="ns5:MediaServiceFastMetadata" minOccurs="0"/>
                <xsd:element ref="ns5:lcf76f155ced4ddcb4097134ff3c332f" minOccurs="0"/>
                <xsd:element ref="ns5:MediaServiceGenerationTime" minOccurs="0"/>
                <xsd:element ref="ns5:MediaServiceEventHashCode" minOccurs="0"/>
                <xsd:element ref="ns6:SharedWithUsers" minOccurs="0"/>
                <xsd:element ref="ns6:SharedWithDetails" minOccurs="0"/>
                <xsd:element ref="ns5:MediaServiceDateTaken" minOccurs="0"/>
                <xsd:element ref="ns5:MediaServiceOCR" minOccurs="0"/>
                <xsd:element ref="ns5:ProjectStatus" minOccurs="0"/>
                <xsd:element ref="ns5:MediaLengthInSeconds" minOccurs="0"/>
                <xsd:element ref="ns5:MediaServiceObjectDetectorVersion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3"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8"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2"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f2ccc2d036544b63b99cbcec8aa9ae6a" ma:index="16"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19"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5" nillable="true" ma:displayName="Document ID Value" ma:description="The value of the document ID assigned to this item." ma:internalName="_dlc_DocId" ma:readOnly="true">
      <xsd:simpleType>
        <xsd:restriction base="dms:Text"/>
      </xsd:simpleType>
    </xsd:element>
    <xsd:element name="_dlc_DocIdUrl" ma:index="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1"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2"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4"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6bff3f8-ef90-4a9e-aa59-a7ef19038365" elementFormDefault="qualified">
    <xsd:import namespace="http://schemas.microsoft.com/office/2006/documentManagement/types"/>
    <xsd:import namespace="http://schemas.microsoft.com/office/infopath/2007/PartnerControls"/>
    <xsd:element name="CMInumber" ma:index="25" nillable="true" ma:displayName="CMI number" ma:description="project CMI number in IBM" ma:format="Dropdown" ma:internalName="CMInumber">
      <xsd:simpleType>
        <xsd:restriction base="dms:Text">
          <xsd:maxLength value="255"/>
        </xsd:restriction>
      </xsd:simpleType>
    </xsd:element>
    <xsd:element name="ProjectLead" ma:index="26" nillable="true" ma:displayName="Project Lead" ma:format="Dropdown" ma:list="UserInfo" ma:SharePointGroup="0" ma:internalName="ProjectLead">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artner_x002f_Co_x002d_Investor" ma:index="27" nillable="true" ma:displayName="BioDiv Branches" ma:format="Dropdown" ma:internalName="Partner_x002f_Co_x002d_Investor">
      <xsd:simpleType>
        <xsd:union memberTypes="dms:Text">
          <xsd:simpleType>
            <xsd:restriction base="dms:Choice">
              <xsd:enumeration value="Biodiversity Strategy &amp; Knowledge"/>
              <xsd:enumeration value="Environment &amp; Community Programs"/>
              <xsd:enumeration value="Biodiversity Regulatory Reform"/>
              <xsd:enumeration value="Biodiversity Protection &amp; Information Systems"/>
            </xsd:restriction>
          </xsd:simpleType>
        </xsd:union>
      </xsd:simpleType>
    </xsd:element>
    <xsd:element name="FileType" ma:index="28" nillable="true" ma:displayName="Category" ma:format="Dropdown" ma:internalName="FileType">
      <xsd:simpleType>
        <xsd:union memberTypes="dms:Text">
          <xsd:simpleType>
            <xsd:restriction base="dms:Choice">
              <xsd:enumeration value="Admin"/>
              <xsd:enumeration value="Reports"/>
              <xsd:enumeration value="Fieldwork"/>
              <xsd:enumeration value="Data"/>
              <xsd:enumeration value="References"/>
              <xsd:enumeration value="Communications &amp; Presentations"/>
              <xsd:enumeration value="Procurement"/>
            </xsd:restriction>
          </xsd:simpleType>
        </xsd:un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EventHashCode" ma:index="34" nillable="true" ma:displayName="MediaServiceEventHashCode" ma:hidden="true" ma:internalName="MediaServiceEventHashCode" ma:readOnly="true">
      <xsd:simpleType>
        <xsd:restriction base="dms:Text"/>
      </xsd:simpleType>
    </xsd:element>
    <xsd:element name="MediaServiceDateTaken" ma:index="37" nillable="true" ma:displayName="MediaServiceDateTaken" ma:hidden="true" ma:indexed="true" ma:internalName="MediaServiceDateTaken" ma:readOnly="true">
      <xsd:simpleType>
        <xsd:restriction base="dms:Text"/>
      </xsd:simpleType>
    </xsd:element>
    <xsd:element name="MediaServiceOCR" ma:index="38" nillable="true" ma:displayName="Extracted Text" ma:internalName="MediaServiceOCR" ma:readOnly="true">
      <xsd:simpleType>
        <xsd:restriction base="dms:Note">
          <xsd:maxLength value="255"/>
        </xsd:restriction>
      </xsd:simpleType>
    </xsd:element>
    <xsd:element name="ProjectStatus" ma:index="39" nillable="true" ma:displayName="Project Status" ma:default="Active" ma:description="Either: &#10;1) Project is in progress - active&#10;2) Project is completed or cancelled - closed" ma:format="Dropdown" ma:internalName="ProjectStatus">
      <xsd:simpleType>
        <xsd:restriction base="dms:Choice">
          <xsd:enumeration value="Active"/>
          <xsd:enumeration value="Closed"/>
        </xsd:restriction>
      </xsd:simpleType>
    </xsd:element>
    <xsd:element name="MediaLengthInSeconds" ma:index="40" nillable="true" ma:displayName="MediaLengthInSeconds" ma:hidden="true" ma:internalName="MediaLengthInSeconds" ma:readOnly="true">
      <xsd:simpleType>
        <xsd:restriction base="dms:Unknown"/>
      </xsd:simpleType>
    </xsd:element>
    <xsd:element name="MediaServiceObjectDetectorVersions" ma:index="41" nillable="true" ma:displayName="MediaServiceObjectDetectorVersions" ma:hidden="true" ma:indexed="true" ma:internalName="MediaServiceObjectDetectorVersions" ma:readOnly="true">
      <xsd:simpleType>
        <xsd:restriction base="dms:Text"/>
      </xsd:simpleType>
    </xsd:element>
    <xsd:element name="MediaServiceLocation" ma:index="4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bbc721-9bed-401d-a4b5-1cf2eb04139e" elementFormDefault="qualified">
    <xsd:import namespace="http://schemas.microsoft.com/office/2006/documentManagement/types"/>
    <xsd:import namespace="http://schemas.microsoft.com/office/infopath/2007/PartnerControls"/>
    <xsd:element name="SharedWithUsers" ma:index="3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CE2F91-0591-BB44-9F27-7FF17433F7CC}">
  <ds:schemaRefs>
    <ds:schemaRef ds:uri="http://schemas.openxmlformats.org/officeDocument/2006/bibliography"/>
  </ds:schemaRefs>
</ds:datastoreItem>
</file>

<file path=customXml/itemProps2.xml><?xml version="1.0" encoding="utf-8"?>
<ds:datastoreItem xmlns:ds="http://schemas.openxmlformats.org/officeDocument/2006/customXml" ds:itemID="{95B92834-FF79-4202-97D7-8DFCE6350DBA}">
  <ds:schemaRefs>
    <ds:schemaRef ds:uri="a5f32de4-e402-4188-b034-e71ca7d22e54"/>
    <ds:schemaRef ds:uri="http://purl.org/dc/elements/1.1/"/>
    <ds:schemaRef ds:uri="http://schemas.microsoft.com/office/2006/metadata/properties"/>
    <ds:schemaRef ds:uri="http://schemas.microsoft.com/sharepoint/v3"/>
    <ds:schemaRef ds:uri="http://schemas.microsoft.com/office/infopath/2007/PartnerControls"/>
    <ds:schemaRef ds:uri="http://purl.org/dc/terms/"/>
    <ds:schemaRef ds:uri="05aa45cf-ed89-4733-97a8-db4ce5c51511"/>
    <ds:schemaRef ds:uri="58bbc721-9bed-401d-a4b5-1cf2eb04139e"/>
    <ds:schemaRef ds:uri="http://schemas.microsoft.com/office/2006/documentManagement/types"/>
    <ds:schemaRef ds:uri="http://schemas.openxmlformats.org/package/2006/metadata/core-properties"/>
    <ds:schemaRef ds:uri="06bff3f8-ef90-4a9e-aa59-a7ef19038365"/>
    <ds:schemaRef ds:uri="9fd47c19-1c4a-4d7d-b342-c10cef269344"/>
    <ds:schemaRef ds:uri="http://www.w3.org/XML/1998/namespace"/>
    <ds:schemaRef ds:uri="http://purl.org/dc/dcmitype/"/>
  </ds:schemaRefs>
</ds:datastoreItem>
</file>

<file path=customXml/itemProps3.xml><?xml version="1.0" encoding="utf-8"?>
<ds:datastoreItem xmlns:ds="http://schemas.openxmlformats.org/officeDocument/2006/customXml" ds:itemID="{02998B8D-0CD9-D04A-A3CE-9F739FA61B31}">
  <ds:schemaRefs>
    <ds:schemaRef ds:uri="http://schemas.openxmlformats.org/officeDocument/2006/bibliography"/>
  </ds:schemaRefs>
</ds:datastoreItem>
</file>

<file path=customXml/itemProps4.xml><?xml version="1.0" encoding="utf-8"?>
<ds:datastoreItem xmlns:ds="http://schemas.openxmlformats.org/officeDocument/2006/customXml" ds:itemID="{AB529096-49A8-4232-9972-7298082B9BCF}">
  <ds:schemaRefs>
    <ds:schemaRef ds:uri="office.server.policy"/>
  </ds:schemaRefs>
</ds:datastoreItem>
</file>

<file path=customXml/itemProps5.xml><?xml version="1.0" encoding="utf-8"?>
<ds:datastoreItem xmlns:ds="http://schemas.openxmlformats.org/officeDocument/2006/customXml" ds:itemID="{EECBBDB8-545C-4ABE-84A0-CE7886CAF8F7}">
  <ds:schemaRefs>
    <ds:schemaRef ds:uri="http://schemas.microsoft.com/sharepoint/events"/>
  </ds:schemaRefs>
</ds:datastoreItem>
</file>

<file path=customXml/itemProps6.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7.xml><?xml version="1.0" encoding="utf-8"?>
<ds:datastoreItem xmlns:ds="http://schemas.openxmlformats.org/officeDocument/2006/customXml" ds:itemID="{CFD5BFD7-2968-462F-BB1E-6F537C350620}">
  <ds:schemaRefs>
    <ds:schemaRef ds:uri="Microsoft.SharePoint.Taxonomy.ContentTypeSync"/>
  </ds:schemaRefs>
</ds:datastoreItem>
</file>

<file path=customXml/itemProps8.xml><?xml version="1.0" encoding="utf-8"?>
<ds:datastoreItem xmlns:ds="http://schemas.openxmlformats.org/officeDocument/2006/customXml" ds:itemID="{3BBD5553-3D64-4116-A402-83592B1FC9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6bff3f8-ef90-4a9e-aa59-a7ef19038365"/>
    <ds:schemaRef ds:uri="58bbc721-9bed-401d-a4b5-1cf2eb0413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50</Pages>
  <Words>20751</Words>
  <Characters>118284</Characters>
  <Application>Microsoft Office Word</Application>
  <DocSecurity>8</DocSecurity>
  <Lines>985</Lines>
  <Paragraphs>277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138758</CharactersWithSpaces>
  <SharedDoc>false</SharedDoc>
  <HLinks>
    <vt:vector size="480" baseType="variant">
      <vt:variant>
        <vt:i4>196690</vt:i4>
      </vt:variant>
      <vt:variant>
        <vt:i4>321</vt:i4>
      </vt:variant>
      <vt:variant>
        <vt:i4>0</vt:i4>
      </vt:variant>
      <vt:variant>
        <vt:i4>5</vt:i4>
      </vt:variant>
      <vt:variant>
        <vt:lpwstr>https://iwc.int/home</vt:lpwstr>
      </vt:variant>
      <vt:variant>
        <vt:lpwstr/>
      </vt:variant>
      <vt:variant>
        <vt:i4>4653132</vt:i4>
      </vt:variant>
      <vt:variant>
        <vt:i4>318</vt:i4>
      </vt:variant>
      <vt:variant>
        <vt:i4>0</vt:i4>
      </vt:variant>
      <vt:variant>
        <vt:i4>5</vt:i4>
      </vt:variant>
      <vt:variant>
        <vt:lpwstr>https://www.cetus.ucsd.edu/docs/publications/WigginsIEEE2010.pdf</vt:lpwstr>
      </vt:variant>
      <vt:variant>
        <vt:lpwstr/>
      </vt:variant>
      <vt:variant>
        <vt:i4>7864376</vt:i4>
      </vt:variant>
      <vt:variant>
        <vt:i4>315</vt:i4>
      </vt:variant>
      <vt:variant>
        <vt:i4>0</vt:i4>
      </vt:variant>
      <vt:variant>
        <vt:i4>5</vt:i4>
      </vt:variant>
      <vt:variant>
        <vt:lpwstr>https://doi.org/10.47536/jcrm.v22i1.210</vt:lpwstr>
      </vt:variant>
      <vt:variant>
        <vt:lpwstr/>
      </vt:variant>
      <vt:variant>
        <vt:i4>1048596</vt:i4>
      </vt:variant>
      <vt:variant>
        <vt:i4>312</vt:i4>
      </vt:variant>
      <vt:variant>
        <vt:i4>0</vt:i4>
      </vt:variant>
      <vt:variant>
        <vt:i4>5</vt:i4>
      </vt:variant>
      <vt:variant>
        <vt:lpwstr>http://hdl.handle.net/20.500.11937/80625</vt:lpwstr>
      </vt:variant>
      <vt:variant>
        <vt:lpwstr/>
      </vt:variant>
      <vt:variant>
        <vt:i4>3932263</vt:i4>
      </vt:variant>
      <vt:variant>
        <vt:i4>309</vt:i4>
      </vt:variant>
      <vt:variant>
        <vt:i4>0</vt:i4>
      </vt:variant>
      <vt:variant>
        <vt:i4>5</vt:i4>
      </vt:variant>
      <vt:variant>
        <vt:lpwstr>http://www.iwc.int/</vt:lpwstr>
      </vt:variant>
      <vt:variant>
        <vt:lpwstr/>
      </vt:variant>
      <vt:variant>
        <vt:i4>6029402</vt:i4>
      </vt:variant>
      <vt:variant>
        <vt:i4>306</vt:i4>
      </vt:variant>
      <vt:variant>
        <vt:i4>0</vt:i4>
      </vt:variant>
      <vt:variant>
        <vt:i4>5</vt:i4>
      </vt:variant>
      <vt:variant>
        <vt:lpwstr>https://doi.org/10.1111/gcb.15465</vt:lpwstr>
      </vt:variant>
      <vt:variant>
        <vt:lpwstr/>
      </vt:variant>
      <vt:variant>
        <vt:i4>6029403</vt:i4>
      </vt:variant>
      <vt:variant>
        <vt:i4>303</vt:i4>
      </vt:variant>
      <vt:variant>
        <vt:i4>0</vt:i4>
      </vt:variant>
      <vt:variant>
        <vt:i4>5</vt:i4>
      </vt:variant>
      <vt:variant>
        <vt:lpwstr>https://doi.org/10.1111/gcb.14573</vt:lpwstr>
      </vt:variant>
      <vt:variant>
        <vt:lpwstr/>
      </vt:variant>
      <vt:variant>
        <vt:i4>3670113</vt:i4>
      </vt:variant>
      <vt:variant>
        <vt:i4>300</vt:i4>
      </vt:variant>
      <vt:variant>
        <vt:i4>0</vt:i4>
      </vt:variant>
      <vt:variant>
        <vt:i4>5</vt:i4>
      </vt:variant>
      <vt:variant>
        <vt:lpwstr>https://tohoravoyages.ac.nz/meet-the-2021/</vt:lpwstr>
      </vt:variant>
      <vt:variant>
        <vt:lpwstr/>
      </vt:variant>
      <vt:variant>
        <vt:i4>5701657</vt:i4>
      </vt:variant>
      <vt:variant>
        <vt:i4>297</vt:i4>
      </vt:variant>
      <vt:variant>
        <vt:i4>0</vt:i4>
      </vt:variant>
      <vt:variant>
        <vt:i4>5</vt:i4>
      </vt:variant>
      <vt:variant>
        <vt:lpwstr>https://www.int-res.com/abstracts/esr/v30/p225- 237/</vt:lpwstr>
      </vt:variant>
      <vt:variant>
        <vt:lpwstr/>
      </vt:variant>
      <vt:variant>
        <vt:i4>5963882</vt:i4>
      </vt:variant>
      <vt:variant>
        <vt:i4>294</vt:i4>
      </vt:variant>
      <vt:variant>
        <vt:i4>0</vt:i4>
      </vt:variant>
      <vt:variant>
        <vt:i4>5</vt:i4>
      </vt:variant>
      <vt:variant>
        <vt:lpwstr>https://www.premier.tas.gov.au/site_resources_2015/additional_releases/next-step-in-the-development-of-tasmanias-offshore-wind-energy-potential</vt:lpwstr>
      </vt:variant>
      <vt:variant>
        <vt:lpwstr/>
      </vt:variant>
      <vt:variant>
        <vt:i4>1245189</vt:i4>
      </vt:variant>
      <vt:variant>
        <vt:i4>291</vt:i4>
      </vt:variant>
      <vt:variant>
        <vt:i4>0</vt:i4>
      </vt:variant>
      <vt:variant>
        <vt:i4>5</vt:i4>
      </vt:variant>
      <vt:variant>
        <vt:lpwstr>https://doi.org/10.3389/fmars.2022.987774</vt:lpwstr>
      </vt:variant>
      <vt:variant>
        <vt:lpwstr/>
      </vt:variant>
      <vt:variant>
        <vt:i4>131137</vt:i4>
      </vt:variant>
      <vt:variant>
        <vt:i4>288</vt:i4>
      </vt:variant>
      <vt:variant>
        <vt:i4>0</vt:i4>
      </vt:variant>
      <vt:variant>
        <vt:i4>5</vt:i4>
      </vt:variant>
      <vt:variant>
        <vt:lpwstr>https://doi.org/10.3354/meps14040</vt:lpwstr>
      </vt:variant>
      <vt:variant>
        <vt:lpwstr/>
      </vt:variant>
      <vt:variant>
        <vt:i4>5111837</vt:i4>
      </vt:variant>
      <vt:variant>
        <vt:i4>285</vt:i4>
      </vt:variant>
      <vt:variant>
        <vt:i4>0</vt:i4>
      </vt:variant>
      <vt:variant>
        <vt:i4>5</vt:i4>
      </vt:variant>
      <vt:variant>
        <vt:lpwstr>https://doi.org/10.1016/j.cub.2021.04.067</vt:lpwstr>
      </vt:variant>
      <vt:variant>
        <vt:lpwstr/>
      </vt:variant>
      <vt:variant>
        <vt:i4>5636168</vt:i4>
      </vt:variant>
      <vt:variant>
        <vt:i4>282</vt:i4>
      </vt:variant>
      <vt:variant>
        <vt:i4>0</vt:i4>
      </vt:variant>
      <vt:variant>
        <vt:i4>5</vt:i4>
      </vt:variant>
      <vt:variant>
        <vt:lpwstr>https://doi.org/10.3354/esr01031</vt:lpwstr>
      </vt:variant>
      <vt:variant>
        <vt:lpwstr/>
      </vt:variant>
      <vt:variant>
        <vt:i4>1704004</vt:i4>
      </vt:variant>
      <vt:variant>
        <vt:i4>279</vt:i4>
      </vt:variant>
      <vt:variant>
        <vt:i4>0</vt:i4>
      </vt:variant>
      <vt:variant>
        <vt:i4>5</vt:i4>
      </vt:variant>
      <vt:variant>
        <vt:lpwstr>https://doi.org/10.1038/srep28205</vt:lpwstr>
      </vt:variant>
      <vt:variant>
        <vt:lpwstr/>
      </vt:variant>
      <vt:variant>
        <vt:i4>5898313</vt:i4>
      </vt:variant>
      <vt:variant>
        <vt:i4>276</vt:i4>
      </vt:variant>
      <vt:variant>
        <vt:i4>0</vt:i4>
      </vt:variant>
      <vt:variant>
        <vt:i4>5</vt:i4>
      </vt:variant>
      <vt:variant>
        <vt:lpwstr>https://royalsocietypublishing.org/doi/abs/10.1098/rspb.2011.2429</vt:lpwstr>
      </vt:variant>
      <vt:variant>
        <vt:lpwstr/>
      </vt:variant>
      <vt:variant>
        <vt:i4>7798909</vt:i4>
      </vt:variant>
      <vt:variant>
        <vt:i4>273</vt:i4>
      </vt:variant>
      <vt:variant>
        <vt:i4>0</vt:i4>
      </vt:variant>
      <vt:variant>
        <vt:i4>5</vt:i4>
      </vt:variant>
      <vt:variant>
        <vt:lpwstr>https://doi.org/10.1002/edn3.32</vt:lpwstr>
      </vt:variant>
      <vt:variant>
        <vt:lpwstr/>
      </vt:variant>
      <vt:variant>
        <vt:i4>6225994</vt:i4>
      </vt:variant>
      <vt:variant>
        <vt:i4>270</vt:i4>
      </vt:variant>
      <vt:variant>
        <vt:i4>0</vt:i4>
      </vt:variant>
      <vt:variant>
        <vt:i4>5</vt:i4>
      </vt:variant>
      <vt:variant>
        <vt:lpwstr>https://doi.org/10.3354/esr00800</vt:lpwstr>
      </vt:variant>
      <vt:variant>
        <vt:lpwstr/>
      </vt:variant>
      <vt:variant>
        <vt:i4>2687085</vt:i4>
      </vt:variant>
      <vt:variant>
        <vt:i4>267</vt:i4>
      </vt:variant>
      <vt:variant>
        <vt:i4>0</vt:i4>
      </vt:variant>
      <vt:variant>
        <vt:i4>5</vt:i4>
      </vt:variant>
      <vt:variant>
        <vt:lpwstr>https://doi.org/10.1098/rsbl.2019.0485</vt:lpwstr>
      </vt:variant>
      <vt:variant>
        <vt:lpwstr/>
      </vt:variant>
      <vt:variant>
        <vt:i4>3080314</vt:i4>
      </vt:variant>
      <vt:variant>
        <vt:i4>264</vt:i4>
      </vt:variant>
      <vt:variant>
        <vt:i4>0</vt:i4>
      </vt:variant>
      <vt:variant>
        <vt:i4>5</vt:i4>
      </vt:variant>
      <vt:variant>
        <vt:lpwstr>http://www.jstor.org/stable/4142629</vt:lpwstr>
      </vt:variant>
      <vt:variant>
        <vt:lpwstr/>
      </vt:variant>
      <vt:variant>
        <vt:i4>3538998</vt:i4>
      </vt:variant>
      <vt:variant>
        <vt:i4>261</vt:i4>
      </vt:variant>
      <vt:variant>
        <vt:i4>0</vt:i4>
      </vt:variant>
      <vt:variant>
        <vt:i4>5</vt:i4>
      </vt:variant>
      <vt:variant>
        <vt:lpwstr>https://doi.org/10.1002/1438-390X.1014</vt:lpwstr>
      </vt:variant>
      <vt:variant>
        <vt:lpwstr/>
      </vt:variant>
      <vt:variant>
        <vt:i4>5832722</vt:i4>
      </vt:variant>
      <vt:variant>
        <vt:i4>258</vt:i4>
      </vt:variant>
      <vt:variant>
        <vt:i4>0</vt:i4>
      </vt:variant>
      <vt:variant>
        <vt:i4>5</vt:i4>
      </vt:variant>
      <vt:variant>
        <vt:lpwstr>https://www.federalregister.gov/documents/2022/08/01/2022-16211/amendments-to-the-north-atlantic-right-whale-vessel-strike-reduction-rule</vt:lpwstr>
      </vt:variant>
      <vt:variant>
        <vt:lpwstr/>
      </vt:variant>
      <vt:variant>
        <vt:i4>6619244</vt:i4>
      </vt:variant>
      <vt:variant>
        <vt:i4>255</vt:i4>
      </vt:variant>
      <vt:variant>
        <vt:i4>0</vt:i4>
      </vt:variant>
      <vt:variant>
        <vt:i4>5</vt:i4>
      </vt:variant>
      <vt:variant>
        <vt:lpwstr>http://scholar.google.com/scholar_lookup?hl=en&amp;volume=222&amp;publication_year=2019&amp;pages=jeb190728&amp;journal=J.+Exp.+Biol.&amp;author=ML+Nielsen&amp;author=L+Bejder&amp;author=SK+Videsen&amp;author=F+Christiansen&amp;author=PT+Madsen&amp;title=Acoustic+crypsis+in+southern+right+whale+mother%E2%80%93calf+pairs%3A+infrequent%2C+low-output+calls+to+avoid+predation%3F</vt:lpwstr>
      </vt:variant>
      <vt:variant>
        <vt:lpwstr/>
      </vt:variant>
      <vt:variant>
        <vt:i4>1310823</vt:i4>
      </vt:variant>
      <vt:variant>
        <vt:i4>252</vt:i4>
      </vt:variant>
      <vt:variant>
        <vt:i4>0</vt:i4>
      </vt:variant>
      <vt:variant>
        <vt:i4>5</vt:i4>
      </vt:variant>
      <vt:variant>
        <vt:lpwstr>https://royalsocietypublishing.org/servlet/linkout?suffix=e_1_3_7_16_2&amp;dbid=128&amp;doi=10.1098%2Frsbl.2019.0485&amp;key=000475480100001</vt:lpwstr>
      </vt:variant>
      <vt:variant>
        <vt:lpwstr/>
      </vt:variant>
      <vt:variant>
        <vt:i4>2097235</vt:i4>
      </vt:variant>
      <vt:variant>
        <vt:i4>249</vt:i4>
      </vt:variant>
      <vt:variant>
        <vt:i4>0</vt:i4>
      </vt:variant>
      <vt:variant>
        <vt:i4>5</vt:i4>
      </vt:variant>
      <vt:variant>
        <vt:lpwstr>https://royalsocietypublishing.org/servlet/linkout?suffix=e_1_3_7_16_2&amp;dbid=8&amp;doi=10.1098%2Frsbl.2019.0485&amp;key=31296536</vt:lpwstr>
      </vt:variant>
      <vt:variant>
        <vt:lpwstr/>
      </vt:variant>
      <vt:variant>
        <vt:i4>6160438</vt:i4>
      </vt:variant>
      <vt:variant>
        <vt:i4>246</vt:i4>
      </vt:variant>
      <vt:variant>
        <vt:i4>0</vt:i4>
      </vt:variant>
      <vt:variant>
        <vt:i4>5</vt:i4>
      </vt:variant>
      <vt:variant>
        <vt:lpwstr>https://royalsocietypublishing.org/servlet/linkout?suffix=e_1_3_7_16_2&amp;dbid=16&amp;doi=10.1098%2Frsbl.2019.0485&amp;key=10.1242%2Fjeb.190728</vt:lpwstr>
      </vt:variant>
      <vt:variant>
        <vt:lpwstr/>
      </vt:variant>
      <vt:variant>
        <vt:i4>1704016</vt:i4>
      </vt:variant>
      <vt:variant>
        <vt:i4>243</vt:i4>
      </vt:variant>
      <vt:variant>
        <vt:i4>0</vt:i4>
      </vt:variant>
      <vt:variant>
        <vt:i4>5</vt:i4>
      </vt:variant>
      <vt:variant>
        <vt:lpwstr>http://dx.doi.org/10.1242/jeb.190728</vt:lpwstr>
      </vt:variant>
      <vt:variant>
        <vt:lpwstr/>
      </vt:variant>
      <vt:variant>
        <vt:i4>6619244</vt:i4>
      </vt:variant>
      <vt:variant>
        <vt:i4>240</vt:i4>
      </vt:variant>
      <vt:variant>
        <vt:i4>0</vt:i4>
      </vt:variant>
      <vt:variant>
        <vt:i4>5</vt:i4>
      </vt:variant>
      <vt:variant>
        <vt:lpwstr>http://scholar.google.com/scholar_lookup?hl=en&amp;volume=222&amp;publication_year=2019&amp;pages=jeb190728&amp;journal=J.+Exp.+Biol.&amp;author=ML+Nielsen&amp;author=L+Bejder&amp;author=SK+Videsen&amp;author=F+Christiansen&amp;author=PT+Madsen&amp;title=Acoustic+crypsis+in+southern+right+whale+mother%E2%80%93calf+pairs%3A+infrequent%2C+low-output+calls+to+avoid+predation%3F</vt:lpwstr>
      </vt:variant>
      <vt:variant>
        <vt:lpwstr/>
      </vt:variant>
      <vt:variant>
        <vt:i4>1310823</vt:i4>
      </vt:variant>
      <vt:variant>
        <vt:i4>237</vt:i4>
      </vt:variant>
      <vt:variant>
        <vt:i4>0</vt:i4>
      </vt:variant>
      <vt:variant>
        <vt:i4>5</vt:i4>
      </vt:variant>
      <vt:variant>
        <vt:lpwstr>https://royalsocietypublishing.org/servlet/linkout?suffix=e_1_3_7_16_2&amp;dbid=128&amp;doi=10.1098%2Frsbl.2019.0485&amp;key=000475480100001</vt:lpwstr>
      </vt:variant>
      <vt:variant>
        <vt:lpwstr/>
      </vt:variant>
      <vt:variant>
        <vt:i4>2097235</vt:i4>
      </vt:variant>
      <vt:variant>
        <vt:i4>234</vt:i4>
      </vt:variant>
      <vt:variant>
        <vt:i4>0</vt:i4>
      </vt:variant>
      <vt:variant>
        <vt:i4>5</vt:i4>
      </vt:variant>
      <vt:variant>
        <vt:lpwstr>https://royalsocietypublishing.org/servlet/linkout?suffix=e_1_3_7_16_2&amp;dbid=8&amp;doi=10.1098%2Frsbl.2019.0485&amp;key=31296536</vt:lpwstr>
      </vt:variant>
      <vt:variant>
        <vt:lpwstr/>
      </vt:variant>
      <vt:variant>
        <vt:i4>6160438</vt:i4>
      </vt:variant>
      <vt:variant>
        <vt:i4>231</vt:i4>
      </vt:variant>
      <vt:variant>
        <vt:i4>0</vt:i4>
      </vt:variant>
      <vt:variant>
        <vt:i4>5</vt:i4>
      </vt:variant>
      <vt:variant>
        <vt:lpwstr>https://royalsocietypublishing.org/servlet/linkout?suffix=e_1_3_7_16_2&amp;dbid=16&amp;doi=10.1098%2Frsbl.2019.0485&amp;key=10.1242%2Fjeb.190728</vt:lpwstr>
      </vt:variant>
      <vt:variant>
        <vt:lpwstr/>
      </vt:variant>
      <vt:variant>
        <vt:i4>1704016</vt:i4>
      </vt:variant>
      <vt:variant>
        <vt:i4>228</vt:i4>
      </vt:variant>
      <vt:variant>
        <vt:i4>0</vt:i4>
      </vt:variant>
      <vt:variant>
        <vt:i4>5</vt:i4>
      </vt:variant>
      <vt:variant>
        <vt:lpwstr>http://dx.doi.org/10.1242/jeb.190728</vt:lpwstr>
      </vt:variant>
      <vt:variant>
        <vt:lpwstr/>
      </vt:variant>
      <vt:variant>
        <vt:i4>5439562</vt:i4>
      </vt:variant>
      <vt:variant>
        <vt:i4>225</vt:i4>
      </vt:variant>
      <vt:variant>
        <vt:i4>0</vt:i4>
      </vt:variant>
      <vt:variant>
        <vt:i4>5</vt:i4>
      </vt:variant>
      <vt:variant>
        <vt:lpwstr>https://doi.org/10.3354/esr01115</vt:lpwstr>
      </vt:variant>
      <vt:variant>
        <vt:lpwstr/>
      </vt:variant>
      <vt:variant>
        <vt:i4>6094878</vt:i4>
      </vt:variant>
      <vt:variant>
        <vt:i4>222</vt:i4>
      </vt:variant>
      <vt:variant>
        <vt:i4>0</vt:i4>
      </vt:variant>
      <vt:variant>
        <vt:i4>5</vt:i4>
      </vt:variant>
      <vt:variant>
        <vt:lpwstr>https://doi.org/10.1111/j.1748-7692.2010.00412.x</vt:lpwstr>
      </vt:variant>
      <vt:variant>
        <vt:lpwstr/>
      </vt:variant>
      <vt:variant>
        <vt:i4>589890</vt:i4>
      </vt:variant>
      <vt:variant>
        <vt:i4>219</vt:i4>
      </vt:variant>
      <vt:variant>
        <vt:i4>0</vt:i4>
      </vt:variant>
      <vt:variant>
        <vt:i4>5</vt:i4>
      </vt:variant>
      <vt:variant>
        <vt:lpwstr>https://doi.org/10.3354/meps13387</vt:lpwstr>
      </vt:variant>
      <vt:variant>
        <vt:lpwstr/>
      </vt:variant>
      <vt:variant>
        <vt:i4>4718666</vt:i4>
      </vt:variant>
      <vt:variant>
        <vt:i4>216</vt:i4>
      </vt:variant>
      <vt:variant>
        <vt:i4>0</vt:i4>
      </vt:variant>
      <vt:variant>
        <vt:i4>5</vt:i4>
      </vt:variant>
      <vt:variant>
        <vt:lpwstr>https://doi.org/10.1371/journal.pone.0235186</vt:lpwstr>
      </vt:variant>
      <vt:variant>
        <vt:lpwstr/>
      </vt:variant>
      <vt:variant>
        <vt:i4>7340130</vt:i4>
      </vt:variant>
      <vt:variant>
        <vt:i4>213</vt:i4>
      </vt:variant>
      <vt:variant>
        <vt:i4>0</vt:i4>
      </vt:variant>
      <vt:variant>
        <vt:i4>5</vt:i4>
      </vt:variant>
      <vt:variant>
        <vt:lpwstr>https://doi/10.1098/rsbl.2005.0431</vt:lpwstr>
      </vt:variant>
      <vt:variant>
        <vt:lpwstr/>
      </vt:variant>
      <vt:variant>
        <vt:i4>2621557</vt:i4>
      </vt:variant>
      <vt:variant>
        <vt:i4>210</vt:i4>
      </vt:variant>
      <vt:variant>
        <vt:i4>0</vt:i4>
      </vt:variant>
      <vt:variant>
        <vt:i4>5</vt:i4>
      </vt:variant>
      <vt:variant>
        <vt:lpwstr>https://doi.org/10.1121/10.0001811</vt:lpwstr>
      </vt:variant>
      <vt:variant>
        <vt:lpwstr/>
      </vt:variant>
      <vt:variant>
        <vt:i4>3604587</vt:i4>
      </vt:variant>
      <vt:variant>
        <vt:i4>207</vt:i4>
      </vt:variant>
      <vt:variant>
        <vt:i4>0</vt:i4>
      </vt:variant>
      <vt:variant>
        <vt:i4>5</vt:i4>
      </vt:variant>
      <vt:variant>
        <vt:lpwstr>https://asa.scitation.org/author/Moloney%2C+John+E</vt:lpwstr>
      </vt:variant>
      <vt:variant>
        <vt:lpwstr/>
      </vt:variant>
      <vt:variant>
        <vt:i4>4325377</vt:i4>
      </vt:variant>
      <vt:variant>
        <vt:i4>204</vt:i4>
      </vt:variant>
      <vt:variant>
        <vt:i4>0</vt:i4>
      </vt:variant>
      <vt:variant>
        <vt:i4>5</vt:i4>
      </vt:variant>
      <vt:variant>
        <vt:lpwstr>https://asa.scitation.org/author/Johnson%2C+Hansen+D</vt:lpwstr>
      </vt:variant>
      <vt:variant>
        <vt:lpwstr/>
      </vt:variant>
      <vt:variant>
        <vt:i4>1638491</vt:i4>
      </vt:variant>
      <vt:variant>
        <vt:i4>201</vt:i4>
      </vt:variant>
      <vt:variant>
        <vt:i4>0</vt:i4>
      </vt:variant>
      <vt:variant>
        <vt:i4>5</vt:i4>
      </vt:variant>
      <vt:variant>
        <vt:lpwstr>https://asa.scitation.org/author/Turner%2C+Stephen+P</vt:lpwstr>
      </vt:variant>
      <vt:variant>
        <vt:lpwstr/>
      </vt:variant>
      <vt:variant>
        <vt:i4>7995439</vt:i4>
      </vt:variant>
      <vt:variant>
        <vt:i4>198</vt:i4>
      </vt:variant>
      <vt:variant>
        <vt:i4>0</vt:i4>
      </vt:variant>
      <vt:variant>
        <vt:i4>5</vt:i4>
      </vt:variant>
      <vt:variant>
        <vt:lpwstr>https://asa.scitation.org/author/Maxner%2C+Emily+E</vt:lpwstr>
      </vt:variant>
      <vt:variant>
        <vt:lpwstr/>
      </vt:variant>
      <vt:variant>
        <vt:i4>6160410</vt:i4>
      </vt:variant>
      <vt:variant>
        <vt:i4>195</vt:i4>
      </vt:variant>
      <vt:variant>
        <vt:i4>0</vt:i4>
      </vt:variant>
      <vt:variant>
        <vt:i4>5</vt:i4>
      </vt:variant>
      <vt:variant>
        <vt:lpwstr>https://asa.scitation.org/author/Cole%2C+Arthur+J</vt:lpwstr>
      </vt:variant>
      <vt:variant>
        <vt:lpwstr/>
      </vt:variant>
      <vt:variant>
        <vt:i4>2293886</vt:i4>
      </vt:variant>
      <vt:variant>
        <vt:i4>192</vt:i4>
      </vt:variant>
      <vt:variant>
        <vt:i4>0</vt:i4>
      </vt:variant>
      <vt:variant>
        <vt:i4>5</vt:i4>
      </vt:variant>
      <vt:variant>
        <vt:lpwstr>https://asa.scitation.org/author/Gaudet%2C+Briand+J</vt:lpwstr>
      </vt:variant>
      <vt:variant>
        <vt:lpwstr/>
      </vt:variant>
      <vt:variant>
        <vt:i4>262223</vt:i4>
      </vt:variant>
      <vt:variant>
        <vt:i4>189</vt:i4>
      </vt:variant>
      <vt:variant>
        <vt:i4>0</vt:i4>
      </vt:variant>
      <vt:variant>
        <vt:i4>5</vt:i4>
      </vt:variant>
      <vt:variant>
        <vt:lpwstr>https://asa.scitation.org/author/Kowarski%2C+Katie+A</vt:lpwstr>
      </vt:variant>
      <vt:variant>
        <vt:lpwstr/>
      </vt:variant>
      <vt:variant>
        <vt:i4>5636190</vt:i4>
      </vt:variant>
      <vt:variant>
        <vt:i4>186</vt:i4>
      </vt:variant>
      <vt:variant>
        <vt:i4>0</vt:i4>
      </vt:variant>
      <vt:variant>
        <vt:i4>5</vt:i4>
      </vt:variant>
      <vt:variant>
        <vt:lpwstr>https://doi.org/10.1016/j.marpol.2020.104138</vt:lpwstr>
      </vt:variant>
      <vt:variant>
        <vt:lpwstr/>
      </vt:variant>
      <vt:variant>
        <vt:i4>720965</vt:i4>
      </vt:variant>
      <vt:variant>
        <vt:i4>183</vt:i4>
      </vt:variant>
      <vt:variant>
        <vt:i4>0</vt:i4>
      </vt:variant>
      <vt:variant>
        <vt:i4>5</vt:i4>
      </vt:variant>
      <vt:variant>
        <vt:lpwstr>https://doi.org/10.1080/03721426.2021.2018759</vt:lpwstr>
      </vt:variant>
      <vt:variant>
        <vt:lpwstr/>
      </vt:variant>
      <vt:variant>
        <vt:i4>7405626</vt:i4>
      </vt:variant>
      <vt:variant>
        <vt:i4>180</vt:i4>
      </vt:variant>
      <vt:variant>
        <vt:i4>0</vt:i4>
      </vt:variant>
      <vt:variant>
        <vt:i4>5</vt:i4>
      </vt:variant>
      <vt:variant>
        <vt:lpwstr>https://portal.iwc.int/</vt:lpwstr>
      </vt:variant>
      <vt:variant>
        <vt:lpwstr/>
      </vt:variant>
      <vt:variant>
        <vt:i4>5505100</vt:i4>
      </vt:variant>
      <vt:variant>
        <vt:i4>177</vt:i4>
      </vt:variant>
      <vt:variant>
        <vt:i4>0</vt:i4>
      </vt:variant>
      <vt:variant>
        <vt:i4>5</vt:i4>
      </vt:variant>
      <vt:variant>
        <vt:lpwstr>https://doi.org/10.1111/mms.12971</vt:lpwstr>
      </vt:variant>
      <vt:variant>
        <vt:lpwstr/>
      </vt:variant>
      <vt:variant>
        <vt:i4>2949194</vt:i4>
      </vt:variant>
      <vt:variant>
        <vt:i4>174</vt:i4>
      </vt:variant>
      <vt:variant>
        <vt:i4>0</vt:i4>
      </vt:variant>
      <vt:variant>
        <vt:i4>5</vt:i4>
      </vt:variant>
      <vt:variant>
        <vt:lpwstr>https://vfa.vic.gov.au/__data/assets/pdf_file/0003/629256/The-economic-value-of-recreational-boating-in-Victoria-2020-Ernst-and-Young-Report.pdf</vt:lpwstr>
      </vt:variant>
      <vt:variant>
        <vt:lpwstr/>
      </vt:variant>
      <vt:variant>
        <vt:i4>786525</vt:i4>
      </vt:variant>
      <vt:variant>
        <vt:i4>171</vt:i4>
      </vt:variant>
      <vt:variant>
        <vt:i4>0</vt:i4>
      </vt:variant>
      <vt:variant>
        <vt:i4>5</vt:i4>
      </vt:variant>
      <vt:variant>
        <vt:lpwstr>https://engage.vic.gov.au/victorias-offshore-wind-policy-directions-paper-developing-the-offshore-wind-sector</vt:lpwstr>
      </vt:variant>
      <vt:variant>
        <vt:lpwstr/>
      </vt:variant>
      <vt:variant>
        <vt:i4>3211383</vt:i4>
      </vt:variant>
      <vt:variant>
        <vt:i4>168</vt:i4>
      </vt:variant>
      <vt:variant>
        <vt:i4>0</vt:i4>
      </vt:variant>
      <vt:variant>
        <vt:i4>5</vt:i4>
      </vt:variant>
      <vt:variant>
        <vt:lpwstr>https://doi.org/10.1111/1755-0998.13451</vt:lpwstr>
      </vt:variant>
      <vt:variant>
        <vt:lpwstr/>
      </vt:variant>
      <vt:variant>
        <vt:i4>2031692</vt:i4>
      </vt:variant>
      <vt:variant>
        <vt:i4>165</vt:i4>
      </vt:variant>
      <vt:variant>
        <vt:i4>0</vt:i4>
      </vt:variant>
      <vt:variant>
        <vt:i4>5</vt:i4>
      </vt:variant>
      <vt:variant>
        <vt:lpwstr>https://urldefense.com/v3/__https:/aus01.safelinks.protection.outlook.com/?url=https*3A*2F*2Fwww.dcceew.gov.au*2Fenvironment*2Fbiodiversity*2Fthreatened*2Frecovery-plans*2Fcomment*2Fdraft-recovery-plan-southern-right-whale-2023&amp;data=05*7C01*7CBelinda.Harding*40dcceew.gov.au*7C500a0bfe5f6f4cb58db308daee0a5814*7C2be67eb7400c4b3fa5a11258c0da0696*7C0*7C0*7C638084025435457926*7CUnknown*7CTWFpbGZsb3d8eyJWIjoiMC4wLjAwMDAiLCJQIjoiV2luMzIiLCJBTiI6Ik1haWwiLCJXVCI6Mn0*3D*7C3000*7C*7C*7C&amp;sdata=LqIMwXIqqrWWg*2Fwh*2FjAwukHKRFQ85xGX86CykDt80fk*3D&amp;reserved=0__;JSUlJSUlJSUlJSUlJSUlJSUlJSUlJSUlJSUl!!C5rN6bSF!HFlSk1TLTDLWD8vM2bRJ9Tyk9Ikyjm7KHvD77TVliLR2jnv7ns0m_V5CxxWc0QWMUVp1tztSwp88tELpNK8CF7ZGO8-QRtxeZbrRVbXDmA$</vt:lpwstr>
      </vt:variant>
      <vt:variant>
        <vt:lpwstr/>
      </vt:variant>
      <vt:variant>
        <vt:i4>5636121</vt:i4>
      </vt:variant>
      <vt:variant>
        <vt:i4>162</vt:i4>
      </vt:variant>
      <vt:variant>
        <vt:i4>0</vt:i4>
      </vt:variant>
      <vt:variant>
        <vt:i4>5</vt:i4>
      </vt:variant>
      <vt:variant>
        <vt:lpwstr>https://www.dcceew.gov.au/environment/epbc/publications/epbc-act-policy-statement-21-interaction-between-offshore-seismic-exploration-and-whales</vt:lpwstr>
      </vt:variant>
      <vt:variant>
        <vt:lpwstr/>
      </vt:variant>
      <vt:variant>
        <vt:i4>262237</vt:i4>
      </vt:variant>
      <vt:variant>
        <vt:i4>159</vt:i4>
      </vt:variant>
      <vt:variant>
        <vt:i4>0</vt:i4>
      </vt:variant>
      <vt:variant>
        <vt:i4>5</vt:i4>
      </vt:variant>
      <vt:variant>
        <vt:lpwstr>https://doi.org/10.1121/1.4864470</vt:lpwstr>
      </vt:variant>
      <vt:variant>
        <vt:lpwstr/>
      </vt:variant>
      <vt:variant>
        <vt:i4>5701696</vt:i4>
      </vt:variant>
      <vt:variant>
        <vt:i4>156</vt:i4>
      </vt:variant>
      <vt:variant>
        <vt:i4>0</vt:i4>
      </vt:variant>
      <vt:variant>
        <vt:i4>5</vt:i4>
      </vt:variant>
      <vt:variant>
        <vt:lpwstr>https://doi.org/10.1111/mms.12544</vt:lpwstr>
      </vt:variant>
      <vt:variant>
        <vt:lpwstr/>
      </vt:variant>
      <vt:variant>
        <vt:i4>5242958</vt:i4>
      </vt:variant>
      <vt:variant>
        <vt:i4>153</vt:i4>
      </vt:variant>
      <vt:variant>
        <vt:i4>0</vt:i4>
      </vt:variant>
      <vt:variant>
        <vt:i4>5</vt:i4>
      </vt:variant>
      <vt:variant>
        <vt:lpwstr>https://doi.org/10.3354/esr01156</vt:lpwstr>
      </vt:variant>
      <vt:variant>
        <vt:lpwstr/>
      </vt:variant>
      <vt:variant>
        <vt:i4>524355</vt:i4>
      </vt:variant>
      <vt:variant>
        <vt:i4>150</vt:i4>
      </vt:variant>
      <vt:variant>
        <vt:i4>0</vt:i4>
      </vt:variant>
      <vt:variant>
        <vt:i4>5</vt:i4>
      </vt:variant>
      <vt:variant>
        <vt:lpwstr>https://doi.org/10.3354/meps13299</vt:lpwstr>
      </vt:variant>
      <vt:variant>
        <vt:lpwstr/>
      </vt:variant>
      <vt:variant>
        <vt:i4>5898307</vt:i4>
      </vt:variant>
      <vt:variant>
        <vt:i4>147</vt:i4>
      </vt:variant>
      <vt:variant>
        <vt:i4>0</vt:i4>
      </vt:variant>
      <vt:variant>
        <vt:i4>5</vt:i4>
      </vt:variant>
      <vt:variant>
        <vt:lpwstr>https://doi.org/10.1111/mms.12699</vt:lpwstr>
      </vt:variant>
      <vt:variant>
        <vt:lpwstr/>
      </vt:variant>
      <vt:variant>
        <vt:i4>131140</vt:i4>
      </vt:variant>
      <vt:variant>
        <vt:i4>144</vt:i4>
      </vt:variant>
      <vt:variant>
        <vt:i4>0</vt:i4>
      </vt:variant>
      <vt:variant>
        <vt:i4>5</vt:i4>
      </vt:variant>
      <vt:variant>
        <vt:lpwstr>https://doi.org/10.3354/meps12522</vt:lpwstr>
      </vt:variant>
      <vt:variant>
        <vt:lpwstr/>
      </vt:variant>
      <vt:variant>
        <vt:i4>196690</vt:i4>
      </vt:variant>
      <vt:variant>
        <vt:i4>141</vt:i4>
      </vt:variant>
      <vt:variant>
        <vt:i4>0</vt:i4>
      </vt:variant>
      <vt:variant>
        <vt:i4>5</vt:i4>
      </vt:variant>
      <vt:variant>
        <vt:lpwstr>https://iwc.int/home</vt:lpwstr>
      </vt:variant>
      <vt:variant>
        <vt:lpwstr/>
      </vt:variant>
      <vt:variant>
        <vt:i4>524312</vt:i4>
      </vt:variant>
      <vt:variant>
        <vt:i4>138</vt:i4>
      </vt:variant>
      <vt:variant>
        <vt:i4>0</vt:i4>
      </vt:variant>
      <vt:variant>
        <vt:i4>5</vt:i4>
      </vt:variant>
      <vt:variant>
        <vt:lpwstr>https://iwc.int/ship-strikes</vt:lpwstr>
      </vt:variant>
      <vt:variant>
        <vt:lpwstr/>
      </vt:variant>
      <vt:variant>
        <vt:i4>1638410</vt:i4>
      </vt:variant>
      <vt:variant>
        <vt:i4>135</vt:i4>
      </vt:variant>
      <vt:variant>
        <vt:i4>0</vt:i4>
      </vt:variant>
      <vt:variant>
        <vt:i4>5</vt:i4>
      </vt:variant>
      <vt:variant>
        <vt:lpwstr>https://doi.org/10.3389/fmars.2020.00100</vt:lpwstr>
      </vt:variant>
      <vt:variant>
        <vt:lpwstr/>
      </vt:variant>
      <vt:variant>
        <vt:i4>8323111</vt:i4>
      </vt:variant>
      <vt:variant>
        <vt:i4>132</vt:i4>
      </vt:variant>
      <vt:variant>
        <vt:i4>0</vt:i4>
      </vt:variant>
      <vt:variant>
        <vt:i4>5</vt:i4>
      </vt:variant>
      <vt:variant>
        <vt:lpwstr>https://www.abc.net.au/news/2022-08-25/bass-strait-seismic-testing-plan-gas-exploration-fears/101367052</vt:lpwstr>
      </vt:variant>
      <vt:variant>
        <vt:lpwstr/>
      </vt:variant>
      <vt:variant>
        <vt:i4>2162726</vt:i4>
      </vt:variant>
      <vt:variant>
        <vt:i4>129</vt:i4>
      </vt:variant>
      <vt:variant>
        <vt:i4>0</vt:i4>
      </vt:variant>
      <vt:variant>
        <vt:i4>5</vt:i4>
      </vt:variant>
      <vt:variant>
        <vt:lpwstr>https://whale.org/tagging/</vt:lpwstr>
      </vt:variant>
      <vt:variant>
        <vt:lpwstr/>
      </vt:variant>
      <vt:variant>
        <vt:i4>5701723</vt:i4>
      </vt:variant>
      <vt:variant>
        <vt:i4>126</vt:i4>
      </vt:variant>
      <vt:variant>
        <vt:i4>0</vt:i4>
      </vt:variant>
      <vt:variant>
        <vt:i4>5</vt:i4>
      </vt:variant>
      <vt:variant>
        <vt:lpwstr>https://www.swifft.net.au/whaleface/</vt:lpwstr>
      </vt:variant>
      <vt:variant>
        <vt:lpwstr/>
      </vt:variant>
      <vt:variant>
        <vt:i4>327703</vt:i4>
      </vt:variant>
      <vt:variant>
        <vt:i4>123</vt:i4>
      </vt:variant>
      <vt:variant>
        <vt:i4>0</vt:i4>
      </vt:variant>
      <vt:variant>
        <vt:i4>5</vt:i4>
      </vt:variant>
      <vt:variant>
        <vt:lpwstr>https://dev.mapshare.vic.gov.au/coastkit/</vt:lpwstr>
      </vt:variant>
      <vt:variant>
        <vt:lpwstr/>
      </vt:variant>
      <vt:variant>
        <vt:i4>6750250</vt:i4>
      </vt:variant>
      <vt:variant>
        <vt:i4>120</vt:i4>
      </vt:variant>
      <vt:variant>
        <vt:i4>0</vt:i4>
      </vt:variant>
      <vt:variant>
        <vt:i4>5</vt:i4>
      </vt:variant>
      <vt:variant>
        <vt:lpwstr>https://fiomarine.com/</vt:lpwstr>
      </vt:variant>
      <vt:variant>
        <vt:lpwstr/>
      </vt:variant>
      <vt:variant>
        <vt:i4>1572873</vt:i4>
      </vt:variant>
      <vt:variant>
        <vt:i4>117</vt:i4>
      </vt:variant>
      <vt:variant>
        <vt:i4>0</vt:i4>
      </vt:variant>
      <vt:variant>
        <vt:i4>5</vt:i4>
      </vt:variant>
      <vt:variant>
        <vt:lpwstr>https://www.oceanwatch.org.au/whale-entanglement-mitigation/</vt:lpwstr>
      </vt:variant>
      <vt:variant>
        <vt:lpwstr/>
      </vt:variant>
      <vt:variant>
        <vt:i4>8257634</vt:i4>
      </vt:variant>
      <vt:variant>
        <vt:i4>114</vt:i4>
      </vt:variant>
      <vt:variant>
        <vt:i4>0</vt:i4>
      </vt:variant>
      <vt:variant>
        <vt:i4>5</vt:i4>
      </vt:variant>
      <vt:variant>
        <vt:lpwstr>https://www.operations.amsa.gov.au/Spatial/DataServices/DigitalData</vt:lpwstr>
      </vt:variant>
      <vt:variant>
        <vt:lpwstr/>
      </vt:variant>
      <vt:variant>
        <vt:i4>6160473</vt:i4>
      </vt:variant>
      <vt:variant>
        <vt:i4>111</vt:i4>
      </vt:variant>
      <vt:variant>
        <vt:i4>0</vt:i4>
      </vt:variant>
      <vt:variant>
        <vt:i4>5</vt:i4>
      </vt:variant>
      <vt:variant>
        <vt:lpwstr>https://www.legislation.vic.gov.au/in-force/statutory-rules/wildlife-marine-mammals-regulations-2019/001</vt:lpwstr>
      </vt:variant>
      <vt:variant>
        <vt:lpwstr/>
      </vt:variant>
      <vt:variant>
        <vt:i4>6881321</vt:i4>
      </vt:variant>
      <vt:variant>
        <vt:i4>108</vt:i4>
      </vt:variant>
      <vt:variant>
        <vt:i4>0</vt:i4>
      </vt:variant>
      <vt:variant>
        <vt:i4>5</vt:i4>
      </vt:variant>
      <vt:variant>
        <vt:lpwstr>https://transport.vic.gov.au/ports-and-freight/commercial-ports</vt:lpwstr>
      </vt:variant>
      <vt:variant>
        <vt:lpwstr/>
      </vt:variant>
      <vt:variant>
        <vt:i4>6881321</vt:i4>
      </vt:variant>
      <vt:variant>
        <vt:i4>105</vt:i4>
      </vt:variant>
      <vt:variant>
        <vt:i4>0</vt:i4>
      </vt:variant>
      <vt:variant>
        <vt:i4>5</vt:i4>
      </vt:variant>
      <vt:variant>
        <vt:lpwstr>https://transport.vic.gov.au/ports-and-freight/commercial-ports</vt:lpwstr>
      </vt:variant>
      <vt:variant>
        <vt:lpwstr/>
      </vt:variant>
      <vt:variant>
        <vt:i4>2162722</vt:i4>
      </vt:variant>
      <vt:variant>
        <vt:i4>102</vt:i4>
      </vt:variant>
      <vt:variant>
        <vt:i4>0</vt:i4>
      </vt:variant>
      <vt:variant>
        <vt:i4>5</vt:i4>
      </vt:variant>
      <vt:variant>
        <vt:lpwstr>https://delwpvicgovau.sharepoint.com/sites/ecm_93/BioDiv/IconSpecies-SRW/(https:/www.siv.com.au/uploads/9/8/7/7/98771034/siv_rock_lobster_code_of_conduct_-_final_printing_artwork.pdf</vt:lpwstr>
      </vt:variant>
      <vt:variant>
        <vt:lpwstr/>
      </vt:variant>
      <vt:variant>
        <vt:i4>2162722</vt:i4>
      </vt:variant>
      <vt:variant>
        <vt:i4>99</vt:i4>
      </vt:variant>
      <vt:variant>
        <vt:i4>0</vt:i4>
      </vt:variant>
      <vt:variant>
        <vt:i4>5</vt:i4>
      </vt:variant>
      <vt:variant>
        <vt:lpwstr>https://delwpvicgovau.sharepoint.com/sites/ecm_93/BioDiv/IconSpecies-SRW/(https:/www.siv.com.au/uploads/9/8/7/7/98771034/siv_rock_lobster_code_of_conduct_-_final_printing_artwork.pdff</vt:lpwstr>
      </vt:variant>
      <vt:variant>
        <vt:lpwstr/>
      </vt:variant>
      <vt:variant>
        <vt:i4>1638431</vt:i4>
      </vt:variant>
      <vt:variant>
        <vt:i4>12</vt:i4>
      </vt:variant>
      <vt:variant>
        <vt:i4>0</vt:i4>
      </vt:variant>
      <vt:variant>
        <vt:i4>5</vt:i4>
      </vt:variant>
      <vt:variant>
        <vt:lpwstr>http://www.delwp.vic.gov.au/</vt:lpwstr>
      </vt:variant>
      <vt:variant>
        <vt:lpwstr/>
      </vt:variant>
      <vt:variant>
        <vt:i4>2490422</vt:i4>
      </vt:variant>
      <vt:variant>
        <vt:i4>9</vt:i4>
      </vt:variant>
      <vt:variant>
        <vt:i4>0</vt:i4>
      </vt:variant>
      <vt:variant>
        <vt:i4>5</vt:i4>
      </vt:variant>
      <vt:variant>
        <vt:lpwstr>http://www.relayservice.com.au/</vt:lpwstr>
      </vt:variant>
      <vt:variant>
        <vt:lpwstr/>
      </vt:variant>
      <vt:variant>
        <vt:i4>2687044</vt:i4>
      </vt:variant>
      <vt:variant>
        <vt:i4>6</vt:i4>
      </vt:variant>
      <vt:variant>
        <vt:i4>0</vt:i4>
      </vt:variant>
      <vt:variant>
        <vt:i4>5</vt:i4>
      </vt:variant>
      <vt:variant>
        <vt:lpwstr>mailto:customer.service@delwp.vic.gov.au</vt:lpwstr>
      </vt:variant>
      <vt:variant>
        <vt:lpwstr/>
      </vt:variant>
      <vt:variant>
        <vt:i4>5111827</vt:i4>
      </vt:variant>
      <vt:variant>
        <vt:i4>3</vt:i4>
      </vt:variant>
      <vt:variant>
        <vt:i4>0</vt:i4>
      </vt:variant>
      <vt:variant>
        <vt:i4>5</vt:i4>
      </vt:variant>
      <vt:variant>
        <vt:lpwstr>http://creativecommons.org/licenses/by/3.0/au/deed.en</vt:lpwstr>
      </vt:variant>
      <vt:variant>
        <vt:lpwstr/>
      </vt:variant>
      <vt:variant>
        <vt:i4>6881407</vt:i4>
      </vt:variant>
      <vt:variant>
        <vt:i4>0</vt:i4>
      </vt:variant>
      <vt:variant>
        <vt:i4>0</vt:i4>
      </vt:variant>
      <vt:variant>
        <vt:i4>5</vt:i4>
      </vt:variant>
      <vt:variant>
        <vt:lpwstr>http://www.ari.vic.gov.au/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Geschke (DELWP)</dc:creator>
  <cp:lastModifiedBy>Gabriel L Cornell (DEECA)</cp:lastModifiedBy>
  <cp:revision>3</cp:revision>
  <cp:lastPrinted>2023-05-16T23:28:00Z</cp:lastPrinted>
  <dcterms:created xsi:type="dcterms:W3CDTF">2023-06-21T08:58:00Z</dcterms:created>
  <dcterms:modified xsi:type="dcterms:W3CDTF">2023-06-23T04:10:00Z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0x0101009298E819CE1EBB4F8D2096B3E0F0C2911D004BC0308C754DAF4FB9C8BC0FCFEAC97D</vt:lpwstr>
  </property>
  <property fmtid="{D5CDD505-2E9C-101B-9397-08002B2CF9AE}" pid="3" name="Section">
    <vt:lpwstr/>
  </property>
  <property fmtid="{D5CDD505-2E9C-101B-9397-08002B2CF9AE}" pid="4" name="Sub-Section">
    <vt:lpwstr/>
  </property>
  <property fmtid="{D5CDD505-2E9C-101B-9397-08002B2CF9AE}" pid="5" name="Agency">
    <vt:lpwstr>1;#Department of Environment, Land, Water and Planning|607a3f87-1228-4cd9-82a5-076aa8776274</vt:lpwstr>
  </property>
  <property fmtid="{D5CDD505-2E9C-101B-9397-08002B2CF9AE}" pid="6" name="Branch">
    <vt:lpwstr>7;#Arthur Rylah Institute|40bc2e25-0176-4bcf-8522-e378037ace7d</vt:lpwstr>
  </property>
  <property fmtid="{D5CDD505-2E9C-101B-9397-08002B2CF9AE}" pid="7" name="Division">
    <vt:lpwstr>5;#Biodiversity|a369ff78-9705-4b66-a29c-499bde0c7988</vt:lpwstr>
  </property>
  <property fmtid="{D5CDD505-2E9C-101B-9397-08002B2CF9AE}" pid="8" name="Document type">
    <vt:lpwstr/>
  </property>
  <property fmtid="{D5CDD505-2E9C-101B-9397-08002B2CF9AE}" pid="9" name="Records Classification">
    <vt:lpwstr/>
  </property>
  <property fmtid="{D5CDD505-2E9C-101B-9397-08002B2CF9AE}" pid="10" name="Dissemination Limiting Marker">
    <vt:lpwstr>2;#FOUO|955eb6fc-b35a-4808-8aa5-31e514fa3f26</vt:lpwstr>
  </property>
  <property fmtid="{D5CDD505-2E9C-101B-9397-08002B2CF9AE}" pid="11" name="Group1">
    <vt:lpwstr>14;#Environment and Climate Change|b90772f5-2afa-408f-b8b8-93ad6baba774</vt:lpwstr>
  </property>
  <property fmtid="{D5CDD505-2E9C-101B-9397-08002B2CF9AE}" pid="12" name="Security Classification">
    <vt:lpwstr>3;#Unclassified|7fa379f4-4aba-4692-ab80-7d39d3a23cf4</vt:lpwstr>
  </property>
  <property fmtid="{D5CDD505-2E9C-101B-9397-08002B2CF9AE}" pid="13" name="_dlc_DocIdItemGuid">
    <vt:lpwstr>e2bec118-28d0-4dce-b790-fa21831618b2</vt:lpwstr>
  </property>
  <property fmtid="{D5CDD505-2E9C-101B-9397-08002B2CF9AE}" pid="14" name="o85941e134754762b9719660a258a6e6">
    <vt:lpwstr/>
  </property>
  <property fmtid="{D5CDD505-2E9C-101B-9397-08002B2CF9AE}" pid="15" name="Location_x0020_Type">
    <vt:lpwstr/>
  </property>
  <property fmtid="{D5CDD505-2E9C-101B-9397-08002B2CF9AE}" pid="16" name="Copyright_x0020_Licence_x0020_Name">
    <vt:lpwstr/>
  </property>
  <property fmtid="{D5CDD505-2E9C-101B-9397-08002B2CF9AE}" pid="17" name="df723ab3fe1c4eb7a0b151674e7ac40d">
    <vt:lpwstr/>
  </property>
  <property fmtid="{D5CDD505-2E9C-101B-9397-08002B2CF9AE}" pid="18" name="Copyright_x0020_License_x0020_Type">
    <vt:lpwstr/>
  </property>
  <property fmtid="{D5CDD505-2E9C-101B-9397-08002B2CF9AE}" pid="19" name="o2e611f6ba3e4c8f9a895dfb7980639e">
    <vt:lpwstr/>
  </property>
  <property fmtid="{D5CDD505-2E9C-101B-9397-08002B2CF9AE}" pid="20" name="Copyright Licence Name">
    <vt:lpwstr/>
  </property>
  <property fmtid="{D5CDD505-2E9C-101B-9397-08002B2CF9AE}" pid="21" name="Location Type">
    <vt:lpwstr/>
  </property>
  <property fmtid="{D5CDD505-2E9C-101B-9397-08002B2CF9AE}" pid="22" name="Copyright License Type">
    <vt:lpwstr/>
  </property>
  <property fmtid="{D5CDD505-2E9C-101B-9397-08002B2CF9AE}" pid="23" name="Records Class Project">
    <vt:lpwstr>105;#Project Governance|dcc8b15d-be2a-4ec9-8ccc-52ee5f7fec59</vt:lpwstr>
  </property>
  <property fmtid="{D5CDD505-2E9C-101B-9397-08002B2CF9AE}" pid="24" name="MediaServiceImageTags">
    <vt:lpwstr/>
  </property>
  <property fmtid="{D5CDD505-2E9C-101B-9397-08002B2CF9AE}" pid="25" name="Record Purpose">
    <vt:lpwstr/>
  </property>
  <property fmtid="{D5CDD505-2E9C-101B-9397-08002B2CF9AE}" pid="26" name="MSIP_Label_b92b7feb-b287-442c-a072-f385b02ec972_Enabled">
    <vt:lpwstr>true</vt:lpwstr>
  </property>
  <property fmtid="{D5CDD505-2E9C-101B-9397-08002B2CF9AE}" pid="27" name="MSIP_Label_b92b7feb-b287-442c-a072-f385b02ec972_SetDate">
    <vt:lpwstr>2023-06-21T08:58:27Z</vt:lpwstr>
  </property>
  <property fmtid="{D5CDD505-2E9C-101B-9397-08002B2CF9AE}" pid="28" name="MSIP_Label_b92b7feb-b287-442c-a072-f385b02ec972_Method">
    <vt:lpwstr>Privileged</vt:lpwstr>
  </property>
  <property fmtid="{D5CDD505-2E9C-101B-9397-08002B2CF9AE}" pid="29" name="MSIP_Label_b92b7feb-b287-442c-a072-f385b02ec972_Name">
    <vt:lpwstr>Unofficial</vt:lpwstr>
  </property>
  <property fmtid="{D5CDD505-2E9C-101B-9397-08002B2CF9AE}" pid="30" name="MSIP_Label_b92b7feb-b287-442c-a072-f385b02ec972_SiteId">
    <vt:lpwstr>e8bdd6f7-fc18-4e48-a554-7f547927223b</vt:lpwstr>
  </property>
  <property fmtid="{D5CDD505-2E9C-101B-9397-08002B2CF9AE}" pid="31" name="MSIP_Label_b92b7feb-b287-442c-a072-f385b02ec972_ActionId">
    <vt:lpwstr>90e001e0-6e8e-4601-8fe2-f980998c9040</vt:lpwstr>
  </property>
  <property fmtid="{D5CDD505-2E9C-101B-9397-08002B2CF9AE}" pid="32" name="MSIP_Label_b92b7feb-b287-442c-a072-f385b02ec972_ContentBits">
    <vt:lpwstr>2</vt:lpwstr>
  </property>
</Properties>
</file>