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header5.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1E0" w:firstRow="1" w:lastRow="1" w:firstColumn="1" w:lastColumn="1" w:noHBand="0" w:noVBand="0"/>
      </w:tblPr>
      <w:tblGrid>
        <w:gridCol w:w="9639"/>
      </w:tblGrid>
      <w:tr w:rsidR="00BB6A87" w:rsidRPr="00243764" w14:paraId="09A860AF" w14:textId="77777777" w:rsidTr="00D439B7">
        <w:trPr>
          <w:trHeight w:val="2273"/>
        </w:trPr>
        <w:tc>
          <w:tcPr>
            <w:tcW w:w="9855" w:type="dxa"/>
            <w:vAlign w:val="center"/>
          </w:tcPr>
          <w:p w14:paraId="1F57E2E6" w14:textId="22A984F1" w:rsidR="00150C2F" w:rsidRPr="00477B29" w:rsidRDefault="00150C2F" w:rsidP="00242D8C">
            <w:pPr>
              <w:pStyle w:val="Caption-Table"/>
            </w:pPr>
            <w:bookmarkStart w:id="0" w:name="_MacBuGuideStaticData_80H"/>
            <w:bookmarkStart w:id="1" w:name="_MacBuGuideStaticData_16450H"/>
            <w:bookmarkStart w:id="2" w:name="_MacBuGuideStaticData_620V"/>
          </w:p>
        </w:tc>
      </w:tr>
      <w:tr w:rsidR="006A54EF" w:rsidRPr="00243764" w14:paraId="426049CF" w14:textId="77777777" w:rsidTr="00D439B7">
        <w:trPr>
          <w:trHeight w:val="1641"/>
        </w:trPr>
        <w:tc>
          <w:tcPr>
            <w:tcW w:w="9855" w:type="dxa"/>
            <w:vAlign w:val="center"/>
          </w:tcPr>
          <w:p w14:paraId="1B91C5DC" w14:textId="62A3FA60" w:rsidR="006A54EF" w:rsidRPr="00243764" w:rsidRDefault="006A54EF" w:rsidP="00DC3852">
            <w:pPr>
              <w:pStyle w:val="Authorscover"/>
            </w:pPr>
          </w:p>
        </w:tc>
      </w:tr>
      <w:tr w:rsidR="006A54EF" w:rsidRPr="00243764" w14:paraId="29515164" w14:textId="77777777" w:rsidTr="00D439B7">
        <w:tc>
          <w:tcPr>
            <w:tcW w:w="9855" w:type="dxa"/>
            <w:vAlign w:val="center"/>
          </w:tcPr>
          <w:p w14:paraId="02FC6F95" w14:textId="57FA60F7" w:rsidR="006A54EF" w:rsidRPr="00243764" w:rsidRDefault="006A54EF" w:rsidP="00DC3852">
            <w:pPr>
              <w:pStyle w:val="Subtitle"/>
            </w:pPr>
          </w:p>
        </w:tc>
      </w:tr>
    </w:tbl>
    <w:p w14:paraId="2FAC2DE4" w14:textId="1BB83C4D" w:rsidR="00BB6A87" w:rsidRPr="00F56D9E" w:rsidRDefault="005E24FF" w:rsidP="00DC3852">
      <w:r>
        <w:rPr>
          <w:noProof/>
        </w:rPr>
        <mc:AlternateContent>
          <mc:Choice Requires="wpg">
            <w:drawing>
              <wp:anchor distT="0" distB="0" distL="114300" distR="114300" simplePos="0" relativeHeight="251658246" behindDoc="0" locked="0" layoutInCell="1" allowOverlap="1" wp14:anchorId="03518DDF" wp14:editId="0867C33C">
                <wp:simplePos x="0" y="0"/>
                <wp:positionH relativeFrom="column">
                  <wp:posOffset>-728980</wp:posOffset>
                </wp:positionH>
                <wp:positionV relativeFrom="paragraph">
                  <wp:posOffset>-3542030</wp:posOffset>
                </wp:positionV>
                <wp:extent cx="7649845" cy="2964180"/>
                <wp:effectExtent l="0" t="0" r="0" b="0"/>
                <wp:wrapNone/>
                <wp:docPr id="5" name="Group 5"/>
                <wp:cNvGraphicFramePr/>
                <a:graphic xmlns:a="http://schemas.openxmlformats.org/drawingml/2006/main">
                  <a:graphicData uri="http://schemas.microsoft.com/office/word/2010/wordprocessingGroup">
                    <wpg:wgp>
                      <wpg:cNvGrpSpPr/>
                      <wpg:grpSpPr>
                        <a:xfrm>
                          <a:off x="0" y="0"/>
                          <a:ext cx="7649845" cy="2964180"/>
                          <a:chOff x="-77113" y="437557"/>
                          <a:chExt cx="7650808" cy="2965567"/>
                        </a:xfrm>
                      </wpg:grpSpPr>
                      <wps:wsp>
                        <wps:cNvPr id="19" name="CoverProjectBar" title="Decorative Cover Shape"/>
                        <wps:cNvSpPr txBox="1"/>
                        <wps:spPr>
                          <a:xfrm>
                            <a:off x="-77113" y="2795659"/>
                            <a:ext cx="7650808" cy="607465"/>
                          </a:xfrm>
                          <a:prstGeom prst="rect">
                            <a:avLst/>
                          </a:prstGeom>
                          <a:solidFill>
                            <a:srgbClr val="201547"/>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B8B0301" w14:textId="16D35907" w:rsidR="00CB267A" w:rsidRPr="000D321A" w:rsidRDefault="00CB267A" w:rsidP="00DB02BB">
                              <w:pPr>
                                <w:pStyle w:val="Reportdetails"/>
                                <w:ind w:left="397"/>
                                <w:jc w:val="left"/>
                                <w:rPr>
                                  <w:color w:val="FFFFFF" w:themeColor="background1"/>
                                </w:rPr>
                              </w:pPr>
                              <w:r w:rsidRPr="003F78A0">
                                <w:rPr>
                                  <w:bCs w:val="0"/>
                                  <w:color w:val="FFFFFF" w:themeColor="background1"/>
                                </w:rPr>
                                <w:t>Arthur Rylah Institute for Environmental Research</w:t>
                              </w:r>
                              <w:r w:rsidR="0060477B" w:rsidRPr="003F78A0">
                                <w:rPr>
                                  <w:bCs w:val="0"/>
                                  <w:color w:val="FFFFFF" w:themeColor="background1"/>
                                </w:rPr>
                                <w:t xml:space="preserve"> </w:t>
                              </w:r>
                              <w:r w:rsidRPr="000D321A">
                                <w:rPr>
                                  <w:color w:val="FFFFFF" w:themeColor="background1"/>
                                </w:rPr>
                                <w:t xml:space="preserve">Technical Report Series No. </w:t>
                              </w:r>
                              <w:r w:rsidR="009F1C1C" w:rsidRPr="000D321A">
                                <w:rPr>
                                  <w:color w:val="FFFFFF" w:themeColor="background1"/>
                                </w:rPr>
                                <w:t>399</w:t>
                              </w:r>
                              <w:r w:rsidR="00DB02BB" w:rsidRPr="000D321A">
                                <w:rPr>
                                  <w:color w:val="FFFFFF" w:themeColor="background1"/>
                                </w:rPr>
                                <w:t xml:space="preserve"> </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1" name="Rectangle 1"/>
                        <wps:cNvSpPr/>
                        <wps:spPr>
                          <a:xfrm>
                            <a:off x="577936" y="437557"/>
                            <a:ext cx="6292173" cy="2107469"/>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E54F650" w14:textId="64D642EB" w:rsidR="004A170B" w:rsidRDefault="004A170B" w:rsidP="0060477B">
                              <w:pPr>
                                <w:rPr>
                                  <w:b/>
                                  <w:bCs/>
                                  <w:color w:val="201547"/>
                                  <w:sz w:val="40"/>
                                  <w:szCs w:val="40"/>
                                </w:rPr>
                              </w:pPr>
                              <w:r w:rsidRPr="004A170B">
                                <w:rPr>
                                  <w:b/>
                                  <w:bCs/>
                                  <w:color w:val="201547"/>
                                  <w:sz w:val="40"/>
                                  <w:szCs w:val="40"/>
                                </w:rPr>
                                <w:t xml:space="preserve">Risks of potential </w:t>
                              </w:r>
                              <w:r w:rsidR="005A149B">
                                <w:rPr>
                                  <w:b/>
                                  <w:bCs/>
                                  <w:color w:val="201547"/>
                                  <w:sz w:val="40"/>
                                  <w:szCs w:val="40"/>
                                </w:rPr>
                                <w:t>emergency animal disease</w:t>
                              </w:r>
                              <w:r w:rsidRPr="004A170B">
                                <w:rPr>
                                  <w:b/>
                                  <w:bCs/>
                                  <w:color w:val="201547"/>
                                  <w:sz w:val="40"/>
                                  <w:szCs w:val="40"/>
                                </w:rPr>
                                <w:t xml:space="preserve"> transmission between </w:t>
                              </w:r>
                              <w:r w:rsidR="00424A68">
                                <w:rPr>
                                  <w:b/>
                                  <w:bCs/>
                                  <w:color w:val="201547"/>
                                  <w:sz w:val="40"/>
                                  <w:szCs w:val="40"/>
                                </w:rPr>
                                <w:t>F</w:t>
                              </w:r>
                              <w:r w:rsidRPr="004A170B">
                                <w:rPr>
                                  <w:b/>
                                  <w:bCs/>
                                  <w:color w:val="201547"/>
                                  <w:sz w:val="40"/>
                                  <w:szCs w:val="40"/>
                                </w:rPr>
                                <w:t xml:space="preserve">eral </w:t>
                              </w:r>
                              <w:r w:rsidR="00424A68">
                                <w:rPr>
                                  <w:b/>
                                  <w:bCs/>
                                  <w:color w:val="201547"/>
                                  <w:sz w:val="40"/>
                                  <w:szCs w:val="40"/>
                                </w:rPr>
                                <w:t>P</w:t>
                              </w:r>
                              <w:r w:rsidRPr="004A170B">
                                <w:rPr>
                                  <w:b/>
                                  <w:bCs/>
                                  <w:color w:val="201547"/>
                                  <w:sz w:val="40"/>
                                  <w:szCs w:val="40"/>
                                </w:rPr>
                                <w:t>igs and farmed</w:t>
                              </w:r>
                              <w:r>
                                <w:rPr>
                                  <w:b/>
                                  <w:bCs/>
                                  <w:color w:val="201547"/>
                                  <w:sz w:val="40"/>
                                  <w:szCs w:val="40"/>
                                </w:rPr>
                                <w:t xml:space="preserve"> </w:t>
                              </w:r>
                              <w:r w:rsidRPr="004A170B">
                                <w:rPr>
                                  <w:b/>
                                  <w:bCs/>
                                  <w:color w:val="201547"/>
                                  <w:sz w:val="40"/>
                                  <w:szCs w:val="40"/>
                                </w:rPr>
                                <w:t xml:space="preserve">livestock </w:t>
                              </w:r>
                            </w:p>
                            <w:p w14:paraId="18D8FDE9" w14:textId="122AA1F7" w:rsidR="00FF7617" w:rsidRDefault="005E24FF" w:rsidP="0060477B">
                              <w:pPr>
                                <w:spacing w:before="360"/>
                                <w:rPr>
                                  <w:b/>
                                  <w:bCs/>
                                  <w:color w:val="201547"/>
                                  <w:sz w:val="24"/>
                                </w:rPr>
                              </w:pPr>
                              <w:r>
                                <w:rPr>
                                  <w:b/>
                                  <w:bCs/>
                                  <w:color w:val="201547"/>
                                  <w:sz w:val="24"/>
                                </w:rPr>
                                <w:t>D</w:t>
                              </w:r>
                              <w:r w:rsidR="00424A68">
                                <w:rPr>
                                  <w:b/>
                                  <w:bCs/>
                                  <w:color w:val="201547"/>
                                  <w:sz w:val="24"/>
                                </w:rPr>
                                <w:t>.</w:t>
                              </w:r>
                              <w:r w:rsidR="00DE4B2F">
                                <w:rPr>
                                  <w:b/>
                                  <w:bCs/>
                                  <w:color w:val="201547"/>
                                  <w:sz w:val="24"/>
                                </w:rPr>
                                <w:t>S</w:t>
                              </w:r>
                              <w:r w:rsidR="00424A68">
                                <w:rPr>
                                  <w:b/>
                                  <w:bCs/>
                                  <w:color w:val="201547"/>
                                  <w:sz w:val="24"/>
                                </w:rPr>
                                <w:t>.</w:t>
                              </w:r>
                              <w:r w:rsidR="00F3502A">
                                <w:rPr>
                                  <w:b/>
                                  <w:bCs/>
                                  <w:color w:val="201547"/>
                                  <w:sz w:val="24"/>
                                </w:rPr>
                                <w:t>L</w:t>
                              </w:r>
                              <w:r w:rsidR="00424A68">
                                <w:rPr>
                                  <w:b/>
                                  <w:bCs/>
                                  <w:color w:val="201547"/>
                                  <w:sz w:val="24"/>
                                </w:rPr>
                                <w:t>.</w:t>
                              </w:r>
                              <w:r>
                                <w:rPr>
                                  <w:b/>
                                  <w:bCs/>
                                  <w:color w:val="201547"/>
                                  <w:sz w:val="24"/>
                                </w:rPr>
                                <w:t xml:space="preserve"> Ramsey and J</w:t>
                              </w:r>
                              <w:r w:rsidR="00424A68">
                                <w:rPr>
                                  <w:b/>
                                  <w:bCs/>
                                  <w:color w:val="201547"/>
                                  <w:sz w:val="24"/>
                                </w:rPr>
                                <w:t>.</w:t>
                              </w:r>
                              <w:r>
                                <w:rPr>
                                  <w:b/>
                                  <w:bCs/>
                                  <w:color w:val="201547"/>
                                  <w:sz w:val="24"/>
                                </w:rPr>
                                <w:t>G</w:t>
                              </w:r>
                              <w:r w:rsidR="00424A68">
                                <w:rPr>
                                  <w:b/>
                                  <w:bCs/>
                                  <w:color w:val="201547"/>
                                  <w:sz w:val="24"/>
                                </w:rPr>
                                <w:t>.</w:t>
                              </w:r>
                              <w:r>
                                <w:rPr>
                                  <w:b/>
                                  <w:bCs/>
                                  <w:color w:val="201547"/>
                                  <w:sz w:val="24"/>
                                </w:rPr>
                                <w:t xml:space="preserve"> Cally</w:t>
                              </w:r>
                            </w:p>
                            <w:p w14:paraId="30C15B05" w14:textId="0A34B374" w:rsidR="004E1CE5" w:rsidRDefault="00E569F6" w:rsidP="0060477B">
                              <w:pPr>
                                <w:spacing w:before="240"/>
                                <w:rPr>
                                  <w:b/>
                                  <w:bCs/>
                                  <w:color w:val="201547"/>
                                  <w:sz w:val="24"/>
                                </w:rPr>
                              </w:pPr>
                              <w:r>
                                <w:rPr>
                                  <w:b/>
                                  <w:bCs/>
                                  <w:color w:val="201547"/>
                                  <w:sz w:val="24"/>
                                </w:rPr>
                                <w:t>January</w:t>
                              </w:r>
                              <w:r w:rsidR="0060477B">
                                <w:rPr>
                                  <w:b/>
                                  <w:bCs/>
                                  <w:color w:val="201547"/>
                                  <w:sz w:val="24"/>
                                </w:rPr>
                                <w:t xml:space="preserve"> </w:t>
                              </w:r>
                              <w:r w:rsidR="00DE4B2F">
                                <w:rPr>
                                  <w:b/>
                                  <w:bCs/>
                                  <w:color w:val="201547"/>
                                  <w:sz w:val="24"/>
                                </w:rPr>
                                <w:t>202</w:t>
                              </w:r>
                              <w:r>
                                <w:rPr>
                                  <w:b/>
                                  <w:bCs/>
                                  <w:color w:val="201547"/>
                                  <w:sz w:val="24"/>
                                </w:rPr>
                                <w:t>6</w:t>
                              </w:r>
                            </w:p>
                            <w:p w14:paraId="368AA343" w14:textId="77777777" w:rsidR="004E1CE5" w:rsidRDefault="004E1CE5" w:rsidP="0060477B">
                              <w:pPr>
                                <w:spacing w:before="240"/>
                                <w:rPr>
                                  <w:b/>
                                  <w:bCs/>
                                  <w:color w:val="201547"/>
                                  <w:sz w:val="24"/>
                                </w:rPr>
                              </w:pPr>
                            </w:p>
                            <w:p w14:paraId="1F262B26" w14:textId="77777777" w:rsidR="004E1CE5" w:rsidRDefault="004E1CE5" w:rsidP="0060477B">
                              <w:pPr>
                                <w:spacing w:before="240"/>
                                <w:rPr>
                                  <w:b/>
                                  <w:bCs/>
                                  <w:color w:val="201547"/>
                                  <w:sz w:val="24"/>
                                </w:rPr>
                              </w:pPr>
                            </w:p>
                            <w:p w14:paraId="658BF808" w14:textId="77777777" w:rsidR="004E1CE5" w:rsidRDefault="004E1CE5" w:rsidP="0060477B">
                              <w:pPr>
                                <w:spacing w:before="240"/>
                                <w:rPr>
                                  <w:b/>
                                  <w:bCs/>
                                  <w:color w:val="201547"/>
                                  <w:sz w:val="24"/>
                                </w:rPr>
                              </w:pPr>
                            </w:p>
                            <w:p w14:paraId="77C5D46D" w14:textId="77777777" w:rsidR="004E1CE5" w:rsidRDefault="004E1CE5" w:rsidP="0060477B">
                              <w:pPr>
                                <w:spacing w:before="240"/>
                                <w:rPr>
                                  <w:b/>
                                  <w:bCs/>
                                  <w:color w:val="201547"/>
                                  <w:sz w:val="24"/>
                                </w:rPr>
                              </w:pPr>
                            </w:p>
                            <w:p w14:paraId="1470F1FA" w14:textId="77777777" w:rsidR="004E1CE5" w:rsidRDefault="004E1CE5" w:rsidP="0060477B">
                              <w:pPr>
                                <w:spacing w:before="240"/>
                                <w:rPr>
                                  <w:b/>
                                  <w:bCs/>
                                  <w:color w:val="201547"/>
                                  <w:sz w:val="24"/>
                                </w:rPr>
                              </w:pPr>
                            </w:p>
                            <w:p w14:paraId="2DD11D24" w14:textId="77777777" w:rsidR="004E1CE5" w:rsidRDefault="004E1CE5" w:rsidP="0060477B">
                              <w:pPr>
                                <w:spacing w:before="240"/>
                                <w:rPr>
                                  <w:b/>
                                  <w:bCs/>
                                  <w:color w:val="201547"/>
                                  <w:sz w:val="24"/>
                                </w:rPr>
                              </w:pPr>
                            </w:p>
                            <w:p w14:paraId="25218E19" w14:textId="77777777" w:rsidR="004E1CE5" w:rsidRDefault="004E1CE5" w:rsidP="0060477B">
                              <w:pPr>
                                <w:spacing w:before="240"/>
                                <w:rPr>
                                  <w:b/>
                                  <w:bCs/>
                                  <w:color w:val="201547"/>
                                  <w:sz w:val="24"/>
                                </w:rPr>
                              </w:pPr>
                            </w:p>
                            <w:p w14:paraId="407B2484" w14:textId="77777777" w:rsidR="004E1CE5" w:rsidRPr="002A5120" w:rsidRDefault="004E1CE5" w:rsidP="0060477B">
                              <w:pPr>
                                <w:spacing w:before="240"/>
                                <w:rPr>
                                  <w:b/>
                                  <w:bCs/>
                                  <w:color w:val="201547"/>
                                  <w:sz w:val="24"/>
                                </w:rPr>
                              </w:pPr>
                            </w:p>
                            <w:p w14:paraId="757ABA13" w14:textId="77777777" w:rsidR="0060477B" w:rsidRDefault="0060477B" w:rsidP="0060477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3518DDF" id="Group 5" o:spid="_x0000_s1026" style="position:absolute;margin-left:-57.4pt;margin-top:-278.9pt;width:602.35pt;height:233.4pt;z-index:251658246;mso-width-relative:margin;mso-height-relative:margin" coordorigin="-771,4375" coordsize="76508,296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R9p9hgMAAMYJAAAOAAAAZHJzL2Uyb0RvYy54bWzcVttu1DAQfUfiHyy/0yTbXHZXTVFpaYVU&#10;tRUF8ex1nAtybGN7N1u+nrGdpBcqJG5CYh+yvoyPZ86cmeTo9b7naMe06aQocXIQY8QElVUnmhJ/&#10;/HD+aomRsURUhEvBSnzHDH59/PLF0aDWbCFbySumEYAIsx5UiVtr1TqKDG1ZT8yBVEzAZi11TyxM&#10;dRNVmgyA3vNoEcd5NEhdKS0pMwZWz8ImPvb4dc2ova5rwyziJQbfrH9q/9y4Z3R8RNaNJqrt6OgG&#10;+QUvetIJuHSGOiOWoK3uvoPqO6qlkbU9oLKPZF13lPkYIJokfhLNhZZb5WNp1kOjZpqA2ic8/TIs&#10;vdpdaHWrbjQwMagGuPAzF8u+1r37By/R3lN2N1PG9hZRWCzydLVMM4wo7C1WeZosR1JpC8y7c6+K&#10;IkkOMQKD9LDIsiKQTtu3M0YWL2MQyoiRZbm3iSYXokeODQqkYu7ZML/Hxm1LFPMkmzWwcaNRV4GS&#10;VxgJ0oNiTyXI+0bLz6ClN0SDhjrLYf2MUamJ7XYMeRMUgDyNHsmRiuz+jQQOEhezc9zA4jPcPuBo&#10;UayyPFsFku5pfkBRHhdpnjmDmSGyVtrYCyZ75AYl1uCtFyTZXRobTCcTd7+RvKvOO879RDebU67R&#10;jkCVgA6zdOL/kRkXzlhIdywguhVIzhSWG9n9Zj/GupHVHVCgZag6o+h5B85dEmNviIYyg4IEbu01&#10;PGouhxI7qt0Io1bqr8+tO3vIN+xiNEDZlth82RLNMOLvBCjhMI/hB0nyMxjoR8ubaVls+1MJ0SbQ&#10;nhT1Q2ds+TSstew/QW85cffBFhEUbi0xtSCBMDm1oZFAd6Ls5MSbQVUrYi/FraIO3BHmaP+w/0S0&#10;GnNjIatXctIdWT9JUbANVJ9sraw7nz9HbmB05BxqIGjq7xfDVAvvQVVENJyhWdBQMnP3mHQw1e3c&#10;OrKiWB3m37WASd35YrVICmgRvgEkTt5e/39K3u5lwmaBbxrvPID/vLqNvePMpYaL96yGTgG1vfBZ&#10;9m+s+0sIpUzYIADTkoqF4sq8OkPxzCd8HXtAh1xDdc3YI8DjACbsADPau6PMv/Dmw/GPHAuH5xP+&#10;ZinsfLjvhNTPAXCIarw52E8tIFAz9YDQRae29y9awSpJ07kTpFmxmLvBuBOawbjzvzQE/66EjwUv&#10;qvHDxn2NPJz7jN1/fh1/AwAA//8DAFBLAwQUAAYACAAAACEA9PJYD+MAAAAOAQAADwAAAGRycy9k&#10;b3ducmV2LnhtbEyPwU7DMBBE70j8g7VI3FrbQKAJcaqqAk5VJVokxM2Nt0nU2I5iN0n/nu0JbrM7&#10;o9m3+XKyLRuwD413CuRcAENXetO4SsHX/n22ABaidka33qGCCwZYFrc3uc6MH90nDrtYMSpxIdMK&#10;6hi7jPNQ1mh1mPsOHXlH31sdaewrbno9Urlt+YMQz9zqxtGFWne4rrE87c5Wwceox9WjfBs2p+P6&#10;8rNPtt8biUrd302rV2ARp/gXhis+oUNBTAd/diawVsFMyidij6SS5IXUNSMWaQrsQLtUCuBFzv+/&#10;UfwCAAD//wMAUEsBAi0AFAAGAAgAAAAhALaDOJL+AAAA4QEAABMAAAAAAAAAAAAAAAAAAAAAAFtD&#10;b250ZW50X1R5cGVzXS54bWxQSwECLQAUAAYACAAAACEAOP0h/9YAAACUAQAACwAAAAAAAAAAAAAA&#10;AAAvAQAAX3JlbHMvLnJlbHNQSwECLQAUAAYACAAAACEAjEfafYYDAADGCQAADgAAAAAAAAAAAAAA&#10;AAAuAgAAZHJzL2Uyb0RvYy54bWxQSwECLQAUAAYACAAAACEA9PJYD+MAAAAOAQAADwAAAAAAAAAA&#10;AAAAAADgBQAAZHJzL2Rvd25yZXYueG1sUEsFBgAAAAAEAAQA8wAAAPAGAAAAAA==&#10;">
                <v:shapetype id="_x0000_t202" coordsize="21600,21600" o:spt="202" path="m,l,21600r21600,l21600,xe">
                  <v:stroke joinstyle="miter"/>
                  <v:path gradientshapeok="t" o:connecttype="rect"/>
                </v:shapetype>
                <v:shape id="CoverProjectBar" o:spid="_x0000_s1027" type="#_x0000_t202" style="position:absolute;left:-771;top:27956;width:76507;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k/ywgAAANsAAAAPAAAAZHJzL2Rvd25yZXYueG1sRE9NawIx&#10;EL0X+h/CCL3VrB60XY0ixUIPBXGtB2/DZkxWN5NlE9f13xtB6G0e73Pmy97VoqM2VJ4VjIYZCOLS&#10;64qNgr/d9/sHiBCRNdaeScGNAiwXry9zzLW/8pa6IhqRQjjkqMDG2ORShtKSwzD0DXHijr51GBNs&#10;jdQtXlO4q+U4yybSYcWpwWJDX5bKc3FxCk6TePi9Xaw7j4qiXpvVZro3nVJvg341AxGpj//ip/tH&#10;p/mf8PglHSAXdwAAAP//AwBQSwECLQAUAAYACAAAACEA2+H2y+4AAACFAQAAEwAAAAAAAAAAAAAA&#10;AAAAAAAAW0NvbnRlbnRfVHlwZXNdLnhtbFBLAQItABQABgAIAAAAIQBa9CxbvwAAABUBAAALAAAA&#10;AAAAAAAAAAAAAB8BAABfcmVscy8ucmVsc1BLAQItABQABgAIAAAAIQDlFk/ywgAAANsAAAAPAAAA&#10;AAAAAAAAAAAAAAcCAABkcnMvZG93bnJldi54bWxQSwUGAAAAAAMAAwC3AAAA9gIAAAAA&#10;" fillcolor="#201547" stroked="f">
                  <v:stroke joinstyle="round"/>
                  <v:textbox inset="10mm,0,10mm,0">
                    <w:txbxContent>
                      <w:p w14:paraId="4B8B0301" w14:textId="16D35907" w:rsidR="00CB267A" w:rsidRPr="000D321A" w:rsidRDefault="00CB267A" w:rsidP="00DB02BB">
                        <w:pPr>
                          <w:pStyle w:val="Reportdetails"/>
                          <w:ind w:left="397"/>
                          <w:jc w:val="left"/>
                          <w:rPr>
                            <w:color w:val="FFFFFF" w:themeColor="background1"/>
                          </w:rPr>
                        </w:pPr>
                        <w:r w:rsidRPr="003F78A0">
                          <w:rPr>
                            <w:bCs w:val="0"/>
                            <w:color w:val="FFFFFF" w:themeColor="background1"/>
                          </w:rPr>
                          <w:t>Arthur Rylah Institute for Environmental Research</w:t>
                        </w:r>
                        <w:r w:rsidR="0060477B" w:rsidRPr="003F78A0">
                          <w:rPr>
                            <w:bCs w:val="0"/>
                            <w:color w:val="FFFFFF" w:themeColor="background1"/>
                          </w:rPr>
                          <w:t xml:space="preserve"> </w:t>
                        </w:r>
                        <w:r w:rsidRPr="000D321A">
                          <w:rPr>
                            <w:color w:val="FFFFFF" w:themeColor="background1"/>
                          </w:rPr>
                          <w:t xml:space="preserve">Technical Report Series No. </w:t>
                        </w:r>
                        <w:r w:rsidR="009F1C1C" w:rsidRPr="000D321A">
                          <w:rPr>
                            <w:color w:val="FFFFFF" w:themeColor="background1"/>
                          </w:rPr>
                          <w:t>399</w:t>
                        </w:r>
                        <w:r w:rsidR="00DB02BB" w:rsidRPr="000D321A">
                          <w:rPr>
                            <w:color w:val="FFFFFF" w:themeColor="background1"/>
                          </w:rPr>
                          <w:t xml:space="preserve"> </w:t>
                        </w:r>
                      </w:p>
                    </w:txbxContent>
                  </v:textbox>
                </v:shape>
                <v:rect id="Rectangle 1" o:spid="_x0000_s1028" style="position:absolute;left:5779;top:4375;width:62922;height:21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yG7wQAAANoAAAAPAAAAZHJzL2Rvd25yZXYueG1sRE9La8JA&#10;EL4X+h+WKXhrNq34IM0qIq3Y3kwbz0N2moRmZ9PsauK/dwOCp+Hje066HkwjztS52rKClygGQVxY&#10;XXOp4Of743kJwnlkjY1lUnAhB+vV40OKibY9H+ic+VKEEHYJKqi8bxMpXVGRQRfZljhwv7Yz6APs&#10;Sqk77EO4aeRrHM+lwZpDQ4UtbSsq/rKTUXCaLT7fh+P/bprH+eIrb2Z7v2uVmjwNmzcQngZ/F9/c&#10;ex3mw/jKeOXqCgAA//8DAFBLAQItABQABgAIAAAAIQDb4fbL7gAAAIUBAAATAAAAAAAAAAAAAAAA&#10;AAAAAABbQ29udGVudF9UeXBlc10ueG1sUEsBAi0AFAAGAAgAAAAhAFr0LFu/AAAAFQEAAAsAAAAA&#10;AAAAAAAAAAAAHwEAAF9yZWxzLy5yZWxzUEsBAi0AFAAGAAgAAAAhAC3PIbvBAAAA2gAAAA8AAAAA&#10;AAAAAAAAAAAABwIAAGRycy9kb3ducmV2LnhtbFBLBQYAAAAAAwADALcAAAD1AgAAAAA=&#10;" fillcolor="white [3212]" stroked="f" strokeweight="2pt">
                  <v:textbox>
                    <w:txbxContent>
                      <w:p w14:paraId="1E54F650" w14:textId="64D642EB" w:rsidR="004A170B" w:rsidRDefault="004A170B" w:rsidP="0060477B">
                        <w:pPr>
                          <w:rPr>
                            <w:b/>
                            <w:bCs/>
                            <w:color w:val="201547"/>
                            <w:sz w:val="40"/>
                            <w:szCs w:val="40"/>
                          </w:rPr>
                        </w:pPr>
                        <w:r w:rsidRPr="004A170B">
                          <w:rPr>
                            <w:b/>
                            <w:bCs/>
                            <w:color w:val="201547"/>
                            <w:sz w:val="40"/>
                            <w:szCs w:val="40"/>
                          </w:rPr>
                          <w:t xml:space="preserve">Risks of potential </w:t>
                        </w:r>
                        <w:r w:rsidR="005A149B">
                          <w:rPr>
                            <w:b/>
                            <w:bCs/>
                            <w:color w:val="201547"/>
                            <w:sz w:val="40"/>
                            <w:szCs w:val="40"/>
                          </w:rPr>
                          <w:t>emergency animal disease</w:t>
                        </w:r>
                        <w:r w:rsidRPr="004A170B">
                          <w:rPr>
                            <w:b/>
                            <w:bCs/>
                            <w:color w:val="201547"/>
                            <w:sz w:val="40"/>
                            <w:szCs w:val="40"/>
                          </w:rPr>
                          <w:t xml:space="preserve"> transmission between </w:t>
                        </w:r>
                        <w:r w:rsidR="00424A68">
                          <w:rPr>
                            <w:b/>
                            <w:bCs/>
                            <w:color w:val="201547"/>
                            <w:sz w:val="40"/>
                            <w:szCs w:val="40"/>
                          </w:rPr>
                          <w:t>F</w:t>
                        </w:r>
                        <w:r w:rsidRPr="004A170B">
                          <w:rPr>
                            <w:b/>
                            <w:bCs/>
                            <w:color w:val="201547"/>
                            <w:sz w:val="40"/>
                            <w:szCs w:val="40"/>
                          </w:rPr>
                          <w:t xml:space="preserve">eral </w:t>
                        </w:r>
                        <w:r w:rsidR="00424A68">
                          <w:rPr>
                            <w:b/>
                            <w:bCs/>
                            <w:color w:val="201547"/>
                            <w:sz w:val="40"/>
                            <w:szCs w:val="40"/>
                          </w:rPr>
                          <w:t>P</w:t>
                        </w:r>
                        <w:r w:rsidRPr="004A170B">
                          <w:rPr>
                            <w:b/>
                            <w:bCs/>
                            <w:color w:val="201547"/>
                            <w:sz w:val="40"/>
                            <w:szCs w:val="40"/>
                          </w:rPr>
                          <w:t>igs and farmed</w:t>
                        </w:r>
                        <w:r>
                          <w:rPr>
                            <w:b/>
                            <w:bCs/>
                            <w:color w:val="201547"/>
                            <w:sz w:val="40"/>
                            <w:szCs w:val="40"/>
                          </w:rPr>
                          <w:t xml:space="preserve"> </w:t>
                        </w:r>
                        <w:r w:rsidRPr="004A170B">
                          <w:rPr>
                            <w:b/>
                            <w:bCs/>
                            <w:color w:val="201547"/>
                            <w:sz w:val="40"/>
                            <w:szCs w:val="40"/>
                          </w:rPr>
                          <w:t xml:space="preserve">livestock </w:t>
                        </w:r>
                      </w:p>
                      <w:p w14:paraId="18D8FDE9" w14:textId="122AA1F7" w:rsidR="00FF7617" w:rsidRDefault="005E24FF" w:rsidP="0060477B">
                        <w:pPr>
                          <w:spacing w:before="360"/>
                          <w:rPr>
                            <w:b/>
                            <w:bCs/>
                            <w:color w:val="201547"/>
                            <w:sz w:val="24"/>
                          </w:rPr>
                        </w:pPr>
                        <w:r>
                          <w:rPr>
                            <w:b/>
                            <w:bCs/>
                            <w:color w:val="201547"/>
                            <w:sz w:val="24"/>
                          </w:rPr>
                          <w:t>D</w:t>
                        </w:r>
                        <w:r w:rsidR="00424A68">
                          <w:rPr>
                            <w:b/>
                            <w:bCs/>
                            <w:color w:val="201547"/>
                            <w:sz w:val="24"/>
                          </w:rPr>
                          <w:t>.</w:t>
                        </w:r>
                        <w:r w:rsidR="00DE4B2F">
                          <w:rPr>
                            <w:b/>
                            <w:bCs/>
                            <w:color w:val="201547"/>
                            <w:sz w:val="24"/>
                          </w:rPr>
                          <w:t>S</w:t>
                        </w:r>
                        <w:r w:rsidR="00424A68">
                          <w:rPr>
                            <w:b/>
                            <w:bCs/>
                            <w:color w:val="201547"/>
                            <w:sz w:val="24"/>
                          </w:rPr>
                          <w:t>.</w:t>
                        </w:r>
                        <w:r w:rsidR="00F3502A">
                          <w:rPr>
                            <w:b/>
                            <w:bCs/>
                            <w:color w:val="201547"/>
                            <w:sz w:val="24"/>
                          </w:rPr>
                          <w:t>L</w:t>
                        </w:r>
                        <w:r w:rsidR="00424A68">
                          <w:rPr>
                            <w:b/>
                            <w:bCs/>
                            <w:color w:val="201547"/>
                            <w:sz w:val="24"/>
                          </w:rPr>
                          <w:t>.</w:t>
                        </w:r>
                        <w:r>
                          <w:rPr>
                            <w:b/>
                            <w:bCs/>
                            <w:color w:val="201547"/>
                            <w:sz w:val="24"/>
                          </w:rPr>
                          <w:t xml:space="preserve"> Ramsey and J</w:t>
                        </w:r>
                        <w:r w:rsidR="00424A68">
                          <w:rPr>
                            <w:b/>
                            <w:bCs/>
                            <w:color w:val="201547"/>
                            <w:sz w:val="24"/>
                          </w:rPr>
                          <w:t>.</w:t>
                        </w:r>
                        <w:r>
                          <w:rPr>
                            <w:b/>
                            <w:bCs/>
                            <w:color w:val="201547"/>
                            <w:sz w:val="24"/>
                          </w:rPr>
                          <w:t>G</w:t>
                        </w:r>
                        <w:r w:rsidR="00424A68">
                          <w:rPr>
                            <w:b/>
                            <w:bCs/>
                            <w:color w:val="201547"/>
                            <w:sz w:val="24"/>
                          </w:rPr>
                          <w:t>.</w:t>
                        </w:r>
                        <w:r>
                          <w:rPr>
                            <w:b/>
                            <w:bCs/>
                            <w:color w:val="201547"/>
                            <w:sz w:val="24"/>
                          </w:rPr>
                          <w:t xml:space="preserve"> Cally</w:t>
                        </w:r>
                      </w:p>
                      <w:p w14:paraId="30C15B05" w14:textId="0A34B374" w:rsidR="004E1CE5" w:rsidRDefault="00E569F6" w:rsidP="0060477B">
                        <w:pPr>
                          <w:spacing w:before="240"/>
                          <w:rPr>
                            <w:b/>
                            <w:bCs/>
                            <w:color w:val="201547"/>
                            <w:sz w:val="24"/>
                          </w:rPr>
                        </w:pPr>
                        <w:r>
                          <w:rPr>
                            <w:b/>
                            <w:bCs/>
                            <w:color w:val="201547"/>
                            <w:sz w:val="24"/>
                          </w:rPr>
                          <w:t>January</w:t>
                        </w:r>
                        <w:r w:rsidR="0060477B">
                          <w:rPr>
                            <w:b/>
                            <w:bCs/>
                            <w:color w:val="201547"/>
                            <w:sz w:val="24"/>
                          </w:rPr>
                          <w:t xml:space="preserve"> </w:t>
                        </w:r>
                        <w:r w:rsidR="00DE4B2F">
                          <w:rPr>
                            <w:b/>
                            <w:bCs/>
                            <w:color w:val="201547"/>
                            <w:sz w:val="24"/>
                          </w:rPr>
                          <w:t>202</w:t>
                        </w:r>
                        <w:r>
                          <w:rPr>
                            <w:b/>
                            <w:bCs/>
                            <w:color w:val="201547"/>
                            <w:sz w:val="24"/>
                          </w:rPr>
                          <w:t>6</w:t>
                        </w:r>
                      </w:p>
                      <w:p w14:paraId="368AA343" w14:textId="77777777" w:rsidR="004E1CE5" w:rsidRDefault="004E1CE5" w:rsidP="0060477B">
                        <w:pPr>
                          <w:spacing w:before="240"/>
                          <w:rPr>
                            <w:b/>
                            <w:bCs/>
                            <w:color w:val="201547"/>
                            <w:sz w:val="24"/>
                          </w:rPr>
                        </w:pPr>
                      </w:p>
                      <w:p w14:paraId="1F262B26" w14:textId="77777777" w:rsidR="004E1CE5" w:rsidRDefault="004E1CE5" w:rsidP="0060477B">
                        <w:pPr>
                          <w:spacing w:before="240"/>
                          <w:rPr>
                            <w:b/>
                            <w:bCs/>
                            <w:color w:val="201547"/>
                            <w:sz w:val="24"/>
                          </w:rPr>
                        </w:pPr>
                      </w:p>
                      <w:p w14:paraId="658BF808" w14:textId="77777777" w:rsidR="004E1CE5" w:rsidRDefault="004E1CE5" w:rsidP="0060477B">
                        <w:pPr>
                          <w:spacing w:before="240"/>
                          <w:rPr>
                            <w:b/>
                            <w:bCs/>
                            <w:color w:val="201547"/>
                            <w:sz w:val="24"/>
                          </w:rPr>
                        </w:pPr>
                      </w:p>
                      <w:p w14:paraId="77C5D46D" w14:textId="77777777" w:rsidR="004E1CE5" w:rsidRDefault="004E1CE5" w:rsidP="0060477B">
                        <w:pPr>
                          <w:spacing w:before="240"/>
                          <w:rPr>
                            <w:b/>
                            <w:bCs/>
                            <w:color w:val="201547"/>
                            <w:sz w:val="24"/>
                          </w:rPr>
                        </w:pPr>
                      </w:p>
                      <w:p w14:paraId="1470F1FA" w14:textId="77777777" w:rsidR="004E1CE5" w:rsidRDefault="004E1CE5" w:rsidP="0060477B">
                        <w:pPr>
                          <w:spacing w:before="240"/>
                          <w:rPr>
                            <w:b/>
                            <w:bCs/>
                            <w:color w:val="201547"/>
                            <w:sz w:val="24"/>
                          </w:rPr>
                        </w:pPr>
                      </w:p>
                      <w:p w14:paraId="2DD11D24" w14:textId="77777777" w:rsidR="004E1CE5" w:rsidRDefault="004E1CE5" w:rsidP="0060477B">
                        <w:pPr>
                          <w:spacing w:before="240"/>
                          <w:rPr>
                            <w:b/>
                            <w:bCs/>
                            <w:color w:val="201547"/>
                            <w:sz w:val="24"/>
                          </w:rPr>
                        </w:pPr>
                      </w:p>
                      <w:p w14:paraId="25218E19" w14:textId="77777777" w:rsidR="004E1CE5" w:rsidRDefault="004E1CE5" w:rsidP="0060477B">
                        <w:pPr>
                          <w:spacing w:before="240"/>
                          <w:rPr>
                            <w:b/>
                            <w:bCs/>
                            <w:color w:val="201547"/>
                            <w:sz w:val="24"/>
                          </w:rPr>
                        </w:pPr>
                      </w:p>
                      <w:p w14:paraId="407B2484" w14:textId="77777777" w:rsidR="004E1CE5" w:rsidRPr="002A5120" w:rsidRDefault="004E1CE5" w:rsidP="0060477B">
                        <w:pPr>
                          <w:spacing w:before="240"/>
                          <w:rPr>
                            <w:b/>
                            <w:bCs/>
                            <w:color w:val="201547"/>
                            <w:sz w:val="24"/>
                          </w:rPr>
                        </w:pPr>
                      </w:p>
                      <w:p w14:paraId="757ABA13" w14:textId="77777777" w:rsidR="0060477B" w:rsidRDefault="0060477B" w:rsidP="0060477B">
                        <w:pPr>
                          <w:jc w:val="center"/>
                        </w:pPr>
                      </w:p>
                    </w:txbxContent>
                  </v:textbox>
                </v:rect>
              </v:group>
            </w:pict>
          </mc:Fallback>
        </mc:AlternateContent>
      </w:r>
      <w:r w:rsidR="007E3CD0">
        <w:rPr>
          <w:noProof/>
        </w:rPr>
        <w:drawing>
          <wp:anchor distT="0" distB="0" distL="114300" distR="114300" simplePos="0" relativeHeight="251658240" behindDoc="0" locked="0" layoutInCell="1" allowOverlap="1" wp14:anchorId="5EDD3D6D" wp14:editId="2D14E4B4">
            <wp:simplePos x="0" y="0"/>
            <wp:positionH relativeFrom="column">
              <wp:posOffset>-1095852</wp:posOffset>
            </wp:positionH>
            <wp:positionV relativeFrom="paragraph">
              <wp:posOffset>-571256</wp:posOffset>
            </wp:positionV>
            <wp:extent cx="9125526" cy="5927579"/>
            <wp:effectExtent l="0" t="0" r="0" b="381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a:picLocks noChangeAspect="1" noChangeArrowheads="1"/>
                    </pic:cNvPicPr>
                  </pic:nvPicPr>
                  <pic:blipFill rotWithShape="1">
                    <a:blip r:embed="rId15"/>
                    <a:srcRect l="3270" t="11625" r="23052" b="3291"/>
                    <a:stretch>
                      <a:fillRect/>
                    </a:stretch>
                  </pic:blipFill>
                  <pic:spPr bwMode="auto">
                    <a:xfrm>
                      <a:off x="0" y="0"/>
                      <a:ext cx="9168760" cy="5955662"/>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E3CD0">
        <w:rPr>
          <w:noProof/>
        </w:rPr>
        <w:drawing>
          <wp:anchor distT="0" distB="0" distL="114300" distR="114300" simplePos="0" relativeHeight="251658248" behindDoc="0" locked="0" layoutInCell="1" allowOverlap="1" wp14:anchorId="77EC0A30" wp14:editId="05EE0C26">
            <wp:simplePos x="0" y="0"/>
            <wp:positionH relativeFrom="column">
              <wp:posOffset>1696085</wp:posOffset>
            </wp:positionH>
            <wp:positionV relativeFrom="page">
              <wp:posOffset>3411855</wp:posOffset>
            </wp:positionV>
            <wp:extent cx="5141595" cy="7301230"/>
            <wp:effectExtent l="0" t="0" r="1905"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141595" cy="730123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B695605" w14:textId="72DE8B8F" w:rsidR="00BB6A87" w:rsidRPr="00243764" w:rsidRDefault="00BB6A87" w:rsidP="00DC3852">
      <w:pPr>
        <w:sectPr w:rsidR="00BB6A87" w:rsidRPr="00243764" w:rsidSect="00BB6A87">
          <w:headerReference w:type="default" r:id="rId17"/>
          <w:footerReference w:type="even" r:id="rId18"/>
          <w:footerReference w:type="default" r:id="rId19"/>
          <w:footerReference w:type="first" r:id="rId20"/>
          <w:type w:val="continuous"/>
          <w:pgSz w:w="11907" w:h="16840" w:code="9"/>
          <w:pgMar w:top="1701" w:right="1134" w:bottom="568" w:left="1134" w:header="709" w:footer="709" w:gutter="0"/>
          <w:cols w:space="708"/>
          <w:docGrid w:linePitch="360"/>
        </w:sectPr>
      </w:pPr>
    </w:p>
    <w:p w14:paraId="131607FD" w14:textId="3F992DCF" w:rsidR="003C5068" w:rsidRPr="00933BDA" w:rsidRDefault="00060F0C" w:rsidP="001C1818">
      <w:pPr>
        <w:tabs>
          <w:tab w:val="left" w:pos="4253"/>
        </w:tabs>
        <w:sectPr w:rsidR="003C5068" w:rsidRPr="00933BDA" w:rsidSect="00A74AEE">
          <w:headerReference w:type="default" r:id="rId21"/>
          <w:footerReference w:type="default" r:id="rId22"/>
          <w:type w:val="continuous"/>
          <w:pgSz w:w="11907" w:h="16840" w:code="9"/>
          <w:pgMar w:top="1134" w:right="1134" w:bottom="425" w:left="1134" w:header="709" w:footer="567" w:gutter="0"/>
          <w:pgNumType w:start="1"/>
          <w:cols w:space="708"/>
          <w:formProt w:val="0"/>
          <w:titlePg/>
          <w:docGrid w:linePitch="360"/>
        </w:sectPr>
      </w:pPr>
      <w:r w:rsidRPr="00243764">
        <w:rPr>
          <w:noProof/>
        </w:rPr>
        <w:drawing>
          <wp:anchor distT="0" distB="0" distL="114300" distR="114300" simplePos="0" relativeHeight="251658244" behindDoc="0" locked="0" layoutInCell="1" allowOverlap="1" wp14:anchorId="674A1913" wp14:editId="7AB3C151">
            <wp:simplePos x="0" y="0"/>
            <wp:positionH relativeFrom="page">
              <wp:posOffset>4320540</wp:posOffset>
            </wp:positionH>
            <wp:positionV relativeFrom="page">
              <wp:posOffset>9806940</wp:posOffset>
            </wp:positionV>
            <wp:extent cx="966512" cy="501650"/>
            <wp:effectExtent l="0" t="0" r="508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3" cstate="screen">
                      <a:extLst>
                        <a:ext uri="{28A0092B-C50C-407E-A947-70E740481C1C}">
                          <a14:useLocalDpi xmlns:a14="http://schemas.microsoft.com/office/drawing/2010/main"/>
                        </a:ext>
                      </a:extLst>
                    </a:blip>
                    <a:stretch>
                      <a:fillRect/>
                    </a:stretch>
                  </pic:blipFill>
                  <pic:spPr>
                    <a:xfrm>
                      <a:off x="0" y="0"/>
                      <a:ext cx="967808" cy="502323"/>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0" locked="0" layoutInCell="1" allowOverlap="1" wp14:anchorId="5CF530BB" wp14:editId="31E3EDBF">
            <wp:simplePos x="0" y="0"/>
            <wp:positionH relativeFrom="column">
              <wp:posOffset>4842510</wp:posOffset>
            </wp:positionH>
            <wp:positionV relativeFrom="paragraph">
              <wp:posOffset>5594985</wp:posOffset>
            </wp:positionV>
            <wp:extent cx="1733550" cy="447675"/>
            <wp:effectExtent l="0" t="0" r="0" b="9525"/>
            <wp:wrapNone/>
            <wp:docPr id="38" name="Graphic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pic:cNvPicPr/>
                  </pic:nvPicPr>
                  <pic:blipFill>
                    <a:blip r:embed="rId24">
                      <a:extLst>
                        <a:ext uri="{96DAC541-7B7A-43D3-8B79-37D633B846F1}">
                          <asvg:svgBlip xmlns:asvg="http://schemas.microsoft.com/office/drawing/2016/SVG/main" r:embed="rId25"/>
                        </a:ext>
                      </a:extLst>
                    </a:blip>
                    <a:stretch>
                      <a:fillRect/>
                    </a:stretch>
                  </pic:blipFill>
                  <pic:spPr>
                    <a:xfrm>
                      <a:off x="0" y="0"/>
                      <a:ext cx="1733550" cy="447675"/>
                    </a:xfrm>
                    <a:prstGeom prst="rect">
                      <a:avLst/>
                    </a:prstGeom>
                  </pic:spPr>
                </pic:pic>
              </a:graphicData>
            </a:graphic>
            <wp14:sizeRelH relativeFrom="page">
              <wp14:pctWidth>0</wp14:pctWidth>
            </wp14:sizeRelH>
            <wp14:sizeRelV relativeFrom="page">
              <wp14:pctHeight>0</wp14:pctHeight>
            </wp14:sizeRelV>
          </wp:anchor>
        </w:drawing>
      </w:r>
      <w:r w:rsidR="006108DB">
        <w:rPr>
          <w:noProof/>
        </w:rPr>
        <mc:AlternateContent>
          <mc:Choice Requires="wps">
            <w:drawing>
              <wp:anchor distT="0" distB="0" distL="114300" distR="114300" simplePos="0" relativeHeight="251658241" behindDoc="0" locked="0" layoutInCell="1" allowOverlap="1" wp14:anchorId="6CA2C830" wp14:editId="727F2D65">
                <wp:simplePos x="0" y="0"/>
                <wp:positionH relativeFrom="column">
                  <wp:posOffset>2738727</wp:posOffset>
                </wp:positionH>
                <wp:positionV relativeFrom="paragraph">
                  <wp:posOffset>6108838</wp:posOffset>
                </wp:positionV>
                <wp:extent cx="771277" cy="254442"/>
                <wp:effectExtent l="0" t="0" r="0" b="0"/>
                <wp:wrapNone/>
                <wp:docPr id="3" name="Rectangle 3"/>
                <wp:cNvGraphicFramePr/>
                <a:graphic xmlns:a="http://schemas.openxmlformats.org/drawingml/2006/main">
                  <a:graphicData uri="http://schemas.microsoft.com/office/word/2010/wordprocessingShape">
                    <wps:wsp>
                      <wps:cNvSpPr/>
                      <wps:spPr>
                        <a:xfrm>
                          <a:off x="0" y="0"/>
                          <a:ext cx="771277" cy="254442"/>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9BCB45E" id="Rectangle 3" o:spid="_x0000_s1026" style="position:absolute;margin-left:215.65pt;margin-top:481pt;width:60.75pt;height:20.05pt;z-index:25165824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8fSegIAAF0FAAAOAAAAZHJzL2Uyb0RvYy54bWysVFFv2yAQfp+0/4B4Xx1b6bJFdaqoVadJ&#10;VVutnfpMMMRImGNA4mS/fgfYTtdVe5iWBwLcd9/dfb7j4vLQabIXziswNS3PZpQIw6FRZlvT7083&#10;Hz5R4gMzDdNgRE2PwtPL1ft3F71digpa0I1wBEmMX/a2pm0IdlkUnreiY/4MrDBolOA6FvDotkXj&#10;WI/snS6q2exj0YNrrAMuvMfb62ykq8QvpeDhXkovAtE1xdxCWl1aN3EtVhdsuXXMtooPabB/yKJj&#10;ymDQieqaBUZ2Tv1B1SnuwIMMZxy6AqRUXKQasJpy9qqax5ZZkWpBcbydZPL/j5bf7R/tg0MZeuuX&#10;HrexioN0XfzH/MghiXWcxBKHQDheLhZltVhQwtFUnc/n8yqKWZycrfPhi4COxE1NHX6LJBHb3/qQ&#10;oSMkxvKgVXOjtE6H+P3FlXZkz/DLbbblQP4bSpuINRC9MmG8KU6VpF04ahFx2nwTkqgGc69SIqnJ&#10;TkEY58KEMpta1ogc+3yGvzH6mFYqNBFGZonxJ+6BYERmkpE7Zzngo6tIPTo5z/6WWHaePFJkMGFy&#10;7pQB9xaBxqqGyBk/ipSliSptoDk+OOIgT4i3/EbhZ7tlPjwwhyOBw4NjHu5xkRr6msKwo6QF9/Ot&#10;+4jHTkUrJT2OWE39jx1zghL91WAPfy7n8ziT6TA/X1R4cC8tm5cWs+uuAHuhxAfF8rSN+KDHrXTQ&#10;PeNrsI5R0cQMx9g15cGNh6uQRx/fEy7W6wTDObQs3JpHyyN5VDW25dPhmTk79G7Apr+DcRzZ8lUL&#10;Z2z0NLDeBZAq9fdJ10FvnOHUOMN7Ex+Jl+eEOr2Kq18AAAD//wMAUEsDBBQABgAIAAAAIQB73+br&#10;4AAAAAwBAAAPAAAAZHJzL2Rvd25yZXYueG1sTI/BTsMwEETvSPyDtUjcqJ2EtCXEqRCCCrhRGs5u&#10;bJIIex1ipw1/z3KC42qfZt6Um9lZdjRj6D1KSBYCmMHG6x5bCfu3x6s1sBAVamU9GgnfJsCmOj8r&#10;VaH9CV/NcRdbRiEYCiWhi3EoOA9NZ5wKCz8YpN+HH52KdI4t16M6UbizPBViyZ3qkRo6NZj7zjSf&#10;u8lJmPLV88P8/rXNalGvXmqbP8XtIOXlxXx3CyyaOf7B8KtP6lCR08FPqAOzEq6zJCNUws0ypVFE&#10;5HlKYw6ECpEmwKuS/x9R/QAAAP//AwBQSwECLQAUAAYACAAAACEAtoM4kv4AAADhAQAAEwAAAAAA&#10;AAAAAAAAAAAAAAAAW0NvbnRlbnRfVHlwZXNdLnhtbFBLAQItABQABgAIAAAAIQA4/SH/1gAAAJQB&#10;AAALAAAAAAAAAAAAAAAAAC8BAABfcmVscy8ucmVsc1BLAQItABQABgAIAAAAIQDvG8fSegIAAF0F&#10;AAAOAAAAAAAAAAAAAAAAAC4CAABkcnMvZTJvRG9jLnhtbFBLAQItABQABgAIAAAAIQB73+br4AAA&#10;AAwBAAAPAAAAAAAAAAAAAAAAANQEAABkcnMvZG93bnJldi54bWxQSwUGAAAAAAQABADzAAAA4QUA&#10;AAAA&#10;" fillcolor="white [3212]" stroked="f" strokeweight="2pt"/>
            </w:pict>
          </mc:Fallback>
        </mc:AlternateContent>
      </w:r>
    </w:p>
    <w:bookmarkEnd w:id="0"/>
    <w:bookmarkEnd w:id="1"/>
    <w:bookmarkEnd w:id="2"/>
    <w:p w14:paraId="2123E712" w14:textId="77777777" w:rsidR="00AE0893" w:rsidRPr="0054396F" w:rsidRDefault="00AE0893" w:rsidP="00260E30">
      <w:pPr>
        <w:autoSpaceDE w:val="0"/>
        <w:autoSpaceDN w:val="0"/>
        <w:adjustRightInd w:val="0"/>
        <w:spacing w:after="240"/>
        <w:rPr>
          <w:rStyle w:val="Imprint0"/>
          <w:sz w:val="18"/>
          <w:szCs w:val="18"/>
        </w:rPr>
      </w:pPr>
      <w:r w:rsidRPr="0054396F">
        <w:rPr>
          <w:rStyle w:val="Imprint0"/>
          <w:sz w:val="18"/>
          <w:szCs w:val="18"/>
        </w:rPr>
        <w:lastRenderedPageBreak/>
        <w:t>Arthur Rylah Institute for Environmental Research</w:t>
      </w:r>
      <w:r w:rsidRPr="0054396F">
        <w:rPr>
          <w:rStyle w:val="Imprint0"/>
          <w:sz w:val="18"/>
          <w:szCs w:val="18"/>
        </w:rPr>
        <w:br/>
        <w:t>Department of Energy, Environment and Climate Action</w:t>
      </w:r>
      <w:r w:rsidRPr="0054396F">
        <w:rPr>
          <w:rStyle w:val="Imprint0"/>
          <w:sz w:val="18"/>
          <w:szCs w:val="18"/>
        </w:rPr>
        <w:br/>
        <w:t>PO Box 137, Heidelberg, Victoria 3084</w:t>
      </w:r>
      <w:r w:rsidRPr="0054396F">
        <w:rPr>
          <w:rStyle w:val="Imprint0"/>
          <w:sz w:val="18"/>
          <w:szCs w:val="18"/>
        </w:rPr>
        <w:br/>
        <w:t>Phone (03) 9450 8600</w:t>
      </w:r>
      <w:r w:rsidRPr="0054396F">
        <w:rPr>
          <w:rStyle w:val="Imprint0"/>
          <w:sz w:val="18"/>
          <w:szCs w:val="18"/>
        </w:rPr>
        <w:br/>
        <w:t xml:space="preserve">Website: </w:t>
      </w:r>
      <w:hyperlink r:id="rId26" w:history="1">
        <w:r w:rsidRPr="0054396F">
          <w:rPr>
            <w:rStyle w:val="Hyperlink"/>
            <w:rFonts w:eastAsia="Calibri"/>
            <w:sz w:val="18"/>
            <w:szCs w:val="18"/>
          </w:rPr>
          <w:t>www.ari.vic.gov.au</w:t>
        </w:r>
      </w:hyperlink>
    </w:p>
    <w:p w14:paraId="1939EFFB" w14:textId="74B93B7B" w:rsidR="00AE0893" w:rsidRPr="000D321A" w:rsidRDefault="00AE0893" w:rsidP="7F3DF104">
      <w:pPr>
        <w:autoSpaceDE w:val="0"/>
        <w:autoSpaceDN w:val="0"/>
        <w:adjustRightInd w:val="0"/>
        <w:spacing w:after="240"/>
        <w:rPr>
          <w:rStyle w:val="Imprint0"/>
          <w:sz w:val="18"/>
          <w:szCs w:val="18"/>
        </w:rPr>
      </w:pPr>
      <w:r w:rsidRPr="7F3DF104">
        <w:rPr>
          <w:rStyle w:val="Imprint0"/>
          <w:b/>
          <w:bCs/>
          <w:sz w:val="18"/>
          <w:szCs w:val="18"/>
        </w:rPr>
        <w:t>Citation</w:t>
      </w:r>
      <w:r w:rsidRPr="7F3DF104">
        <w:rPr>
          <w:rStyle w:val="Imprint0"/>
          <w:sz w:val="18"/>
          <w:szCs w:val="18"/>
        </w:rPr>
        <w:t xml:space="preserve">: </w:t>
      </w:r>
      <w:r w:rsidR="00E976CB" w:rsidRPr="000D321A">
        <w:rPr>
          <w:rStyle w:val="Imprint0"/>
          <w:sz w:val="18"/>
          <w:szCs w:val="18"/>
        </w:rPr>
        <w:t>Ramsey</w:t>
      </w:r>
      <w:r w:rsidRPr="000D321A">
        <w:rPr>
          <w:rStyle w:val="Imprint0"/>
          <w:sz w:val="18"/>
          <w:szCs w:val="18"/>
        </w:rPr>
        <w:t xml:space="preserve">, </w:t>
      </w:r>
      <w:r w:rsidR="00E976CB" w:rsidRPr="000D321A">
        <w:rPr>
          <w:rStyle w:val="Imprint0"/>
          <w:sz w:val="18"/>
          <w:szCs w:val="18"/>
        </w:rPr>
        <w:t>D.S</w:t>
      </w:r>
      <w:r w:rsidR="00424A68">
        <w:rPr>
          <w:rStyle w:val="Imprint0"/>
          <w:sz w:val="18"/>
          <w:szCs w:val="18"/>
        </w:rPr>
        <w:t>.</w:t>
      </w:r>
      <w:r w:rsidR="00E976CB" w:rsidRPr="000D321A">
        <w:rPr>
          <w:rStyle w:val="Imprint0"/>
          <w:sz w:val="18"/>
          <w:szCs w:val="18"/>
        </w:rPr>
        <w:t xml:space="preserve">L. </w:t>
      </w:r>
      <w:r w:rsidRPr="000D321A">
        <w:rPr>
          <w:rStyle w:val="Imprint0"/>
          <w:sz w:val="18"/>
          <w:szCs w:val="18"/>
        </w:rPr>
        <w:t xml:space="preserve">and </w:t>
      </w:r>
      <w:r w:rsidR="00E976CB" w:rsidRPr="000D321A">
        <w:rPr>
          <w:rStyle w:val="Imprint0"/>
          <w:sz w:val="18"/>
          <w:szCs w:val="18"/>
        </w:rPr>
        <w:t>Cally</w:t>
      </w:r>
      <w:r w:rsidRPr="000D321A">
        <w:rPr>
          <w:rStyle w:val="Imprint0"/>
          <w:sz w:val="18"/>
          <w:szCs w:val="18"/>
        </w:rPr>
        <w:t xml:space="preserve">, </w:t>
      </w:r>
      <w:r w:rsidR="00E976CB" w:rsidRPr="000D321A">
        <w:rPr>
          <w:rStyle w:val="Imprint0"/>
          <w:sz w:val="18"/>
          <w:szCs w:val="18"/>
        </w:rPr>
        <w:t>J</w:t>
      </w:r>
      <w:r w:rsidRPr="000D321A">
        <w:rPr>
          <w:rStyle w:val="Imprint0"/>
          <w:sz w:val="18"/>
          <w:szCs w:val="18"/>
        </w:rPr>
        <w:t>.</w:t>
      </w:r>
      <w:r w:rsidR="00E976CB" w:rsidRPr="000D321A">
        <w:rPr>
          <w:rStyle w:val="Imprint0"/>
          <w:sz w:val="18"/>
          <w:szCs w:val="18"/>
        </w:rPr>
        <w:t>G</w:t>
      </w:r>
      <w:r w:rsidRPr="000D321A">
        <w:rPr>
          <w:rStyle w:val="Imprint0"/>
          <w:sz w:val="18"/>
          <w:szCs w:val="18"/>
        </w:rPr>
        <w:t>. (20</w:t>
      </w:r>
      <w:r w:rsidR="00E976CB" w:rsidRPr="000D321A">
        <w:rPr>
          <w:rStyle w:val="Imprint0"/>
          <w:sz w:val="18"/>
          <w:szCs w:val="18"/>
        </w:rPr>
        <w:t>2</w:t>
      </w:r>
      <w:r w:rsidR="00E569F6" w:rsidRPr="000D321A">
        <w:rPr>
          <w:rStyle w:val="Imprint0"/>
          <w:sz w:val="18"/>
          <w:szCs w:val="18"/>
        </w:rPr>
        <w:t>6</w:t>
      </w:r>
      <w:r w:rsidRPr="000D321A">
        <w:rPr>
          <w:rStyle w:val="Imprint0"/>
          <w:sz w:val="18"/>
          <w:szCs w:val="18"/>
        </w:rPr>
        <w:t xml:space="preserve">). </w:t>
      </w:r>
      <w:r w:rsidR="00E976CB" w:rsidRPr="000D321A">
        <w:rPr>
          <w:rStyle w:val="Imprint0"/>
          <w:sz w:val="18"/>
          <w:szCs w:val="18"/>
        </w:rPr>
        <w:t xml:space="preserve">Risks of potential emergency animal disease transmission between </w:t>
      </w:r>
      <w:r w:rsidR="00424A68">
        <w:rPr>
          <w:rStyle w:val="Imprint0"/>
          <w:sz w:val="18"/>
          <w:szCs w:val="18"/>
        </w:rPr>
        <w:t>F</w:t>
      </w:r>
      <w:r w:rsidR="00E976CB" w:rsidRPr="000D321A">
        <w:rPr>
          <w:rStyle w:val="Imprint0"/>
          <w:sz w:val="18"/>
          <w:szCs w:val="18"/>
        </w:rPr>
        <w:t xml:space="preserve">eral </w:t>
      </w:r>
      <w:r w:rsidR="00424A68">
        <w:rPr>
          <w:rStyle w:val="Imprint0"/>
          <w:sz w:val="18"/>
          <w:szCs w:val="18"/>
        </w:rPr>
        <w:t>P</w:t>
      </w:r>
      <w:r w:rsidR="00E976CB" w:rsidRPr="000D321A">
        <w:rPr>
          <w:rStyle w:val="Imprint0"/>
          <w:sz w:val="18"/>
          <w:szCs w:val="18"/>
        </w:rPr>
        <w:t xml:space="preserve">igs and farmed livestock. </w:t>
      </w:r>
      <w:r w:rsidRPr="000D321A">
        <w:rPr>
          <w:rStyle w:val="Imprint0"/>
          <w:sz w:val="18"/>
          <w:szCs w:val="18"/>
        </w:rPr>
        <w:t xml:space="preserve">Arthur Rylah Institute for Environmental Research Technical Report Series No. </w:t>
      </w:r>
      <w:r w:rsidR="000D321A" w:rsidRPr="000D321A">
        <w:rPr>
          <w:rStyle w:val="Imprint0"/>
          <w:sz w:val="18"/>
          <w:szCs w:val="18"/>
        </w:rPr>
        <w:t>399</w:t>
      </w:r>
      <w:r w:rsidR="00424A68">
        <w:rPr>
          <w:rStyle w:val="Imprint0"/>
          <w:sz w:val="18"/>
          <w:szCs w:val="18"/>
        </w:rPr>
        <w:t>.</w:t>
      </w:r>
      <w:r w:rsidRPr="000D321A">
        <w:rPr>
          <w:rStyle w:val="Imprint0"/>
          <w:sz w:val="18"/>
          <w:szCs w:val="18"/>
        </w:rPr>
        <w:t xml:space="preserve"> Department of Energy, Environment and Climate Action, Heidelberg, Victoria.</w:t>
      </w:r>
    </w:p>
    <w:p w14:paraId="140F1EAA" w14:textId="012BD86C" w:rsidR="00AE0893" w:rsidRPr="004A4DE4" w:rsidRDefault="00AE0893" w:rsidP="00F3264E">
      <w:pPr>
        <w:autoSpaceDE w:val="0"/>
        <w:autoSpaceDN w:val="0"/>
        <w:adjustRightInd w:val="0"/>
        <w:spacing w:after="240"/>
        <w:rPr>
          <w:rStyle w:val="Imprint0"/>
          <w:sz w:val="18"/>
          <w:szCs w:val="18"/>
        </w:rPr>
      </w:pPr>
      <w:r w:rsidRPr="0054396F">
        <w:rPr>
          <w:rStyle w:val="Imprint0"/>
          <w:b/>
          <w:sz w:val="18"/>
          <w:szCs w:val="18"/>
        </w:rPr>
        <w:t>Front cover photo</w:t>
      </w:r>
      <w:r w:rsidRPr="0054396F">
        <w:rPr>
          <w:rStyle w:val="Imprint0"/>
          <w:sz w:val="18"/>
          <w:szCs w:val="18"/>
        </w:rPr>
        <w:t xml:space="preserve">: </w:t>
      </w:r>
      <w:r w:rsidR="00B5722B">
        <w:rPr>
          <w:rStyle w:val="Imprint0"/>
          <w:sz w:val="18"/>
          <w:szCs w:val="18"/>
        </w:rPr>
        <w:t>Feral Pig</w:t>
      </w:r>
      <w:r w:rsidRPr="004A4DE4">
        <w:rPr>
          <w:rStyle w:val="Imprint0"/>
          <w:sz w:val="18"/>
          <w:szCs w:val="18"/>
        </w:rPr>
        <w:t xml:space="preserve"> (</w:t>
      </w:r>
      <w:r w:rsidR="00F3264E" w:rsidRPr="004A4DE4">
        <w:rPr>
          <w:rStyle w:val="Imprint0"/>
          <w:sz w:val="18"/>
          <w:szCs w:val="18"/>
        </w:rPr>
        <w:t>Arthur Rylah Institute</w:t>
      </w:r>
      <w:r w:rsidRPr="004A4DE4">
        <w:rPr>
          <w:rStyle w:val="Imprint0"/>
          <w:sz w:val="18"/>
          <w:szCs w:val="18"/>
        </w:rPr>
        <w:t>).</w:t>
      </w:r>
    </w:p>
    <w:p w14:paraId="74B865CC" w14:textId="77777777" w:rsidR="00F3264E" w:rsidRPr="0054396F" w:rsidRDefault="00F3264E" w:rsidP="00F3264E">
      <w:pPr>
        <w:autoSpaceDE w:val="0"/>
        <w:autoSpaceDN w:val="0"/>
        <w:adjustRightInd w:val="0"/>
        <w:spacing w:after="240"/>
        <w:rPr>
          <w:rStyle w:val="Imprint0"/>
          <w:sz w:val="18"/>
          <w:szCs w:val="18"/>
        </w:rPr>
      </w:pPr>
    </w:p>
    <w:p w14:paraId="293149F5" w14:textId="7DD0FB2B" w:rsidR="00AE0893" w:rsidRPr="0054396F" w:rsidRDefault="00AE0893" w:rsidP="00260E30">
      <w:pPr>
        <w:autoSpaceDE w:val="0"/>
        <w:autoSpaceDN w:val="0"/>
        <w:adjustRightInd w:val="0"/>
        <w:spacing w:after="240" w:line="276" w:lineRule="auto"/>
        <w:rPr>
          <w:rStyle w:val="Imprint0"/>
          <w:sz w:val="18"/>
          <w:szCs w:val="18"/>
        </w:rPr>
      </w:pPr>
      <w:r w:rsidRPr="0054396F">
        <w:rPr>
          <w:rStyle w:val="Imprint0"/>
          <w:sz w:val="18"/>
          <w:szCs w:val="18"/>
        </w:rPr>
        <w:t xml:space="preserve">Edited by </w:t>
      </w:r>
      <w:r w:rsidR="004A4DE4">
        <w:rPr>
          <w:rStyle w:val="Imprint0"/>
          <w:sz w:val="18"/>
          <w:szCs w:val="18"/>
        </w:rPr>
        <w:t>Fox Writing Services</w:t>
      </w:r>
    </w:p>
    <w:p w14:paraId="4AB8FA81" w14:textId="0A1A48BB" w:rsidR="00AE0893" w:rsidRPr="0054396F" w:rsidRDefault="00AE0893" w:rsidP="00AE0893">
      <w:pPr>
        <w:pStyle w:val="ARIimprintpubdetails"/>
        <w:rPr>
          <w:rStyle w:val="Imprint0"/>
          <w:sz w:val="18"/>
          <w:szCs w:val="18"/>
        </w:rPr>
      </w:pPr>
      <w:r w:rsidRPr="0054396F">
        <w:rPr>
          <w:rStyle w:val="Imprint0"/>
          <w:sz w:val="18"/>
          <w:szCs w:val="18"/>
        </w:rPr>
        <w:t xml:space="preserve">ISSN 1835-3835 </w:t>
      </w:r>
      <w:r w:rsidRPr="00E15429">
        <w:rPr>
          <w:rStyle w:val="Imprint0"/>
          <w:b/>
          <w:bCs/>
          <w:sz w:val="18"/>
          <w:szCs w:val="18"/>
        </w:rPr>
        <w:t>(pdf)</w:t>
      </w:r>
    </w:p>
    <w:p w14:paraId="356F0F9D" w14:textId="775AB78D" w:rsidR="00AD0527" w:rsidRPr="0054396F" w:rsidRDefault="00AE0893" w:rsidP="7F3DF104">
      <w:pPr>
        <w:spacing w:after="320"/>
        <w:rPr>
          <w:rFonts w:eastAsiaTheme="minorEastAsia"/>
          <w:sz w:val="18"/>
          <w:szCs w:val="18"/>
        </w:rPr>
      </w:pPr>
      <w:r w:rsidRPr="7F3DF104">
        <w:rPr>
          <w:rStyle w:val="Imprint0"/>
          <w:sz w:val="18"/>
          <w:szCs w:val="18"/>
        </w:rPr>
        <w:t xml:space="preserve">ISBN </w:t>
      </w:r>
      <w:r w:rsidR="00581B69" w:rsidRPr="00581B69">
        <w:rPr>
          <w:rFonts w:eastAsiaTheme="minorHAnsi"/>
          <w:sz w:val="18"/>
          <w:szCs w:val="18"/>
        </w:rPr>
        <w:t>978-1-76176-798-2 (</w:t>
      </w:r>
      <w:r w:rsidR="00581B69" w:rsidRPr="00581B69">
        <w:rPr>
          <w:rFonts w:eastAsiaTheme="minorHAnsi"/>
          <w:b/>
          <w:bCs/>
          <w:sz w:val="18"/>
          <w:szCs w:val="18"/>
        </w:rPr>
        <w:t>pdf/online/MS word)</w:t>
      </w:r>
      <w:r w:rsidR="00581B69" w:rsidRPr="00581B69">
        <w:rPr>
          <w:rFonts w:eastAsiaTheme="minorHAnsi"/>
          <w:sz w:val="18"/>
          <w:szCs w:val="18"/>
        </w:rPr>
        <w:t xml:space="preserve"> </w:t>
      </w:r>
    </w:p>
    <w:p w14:paraId="64C5BBBF" w14:textId="4BB5E8E8" w:rsidR="00D65DC2" w:rsidRPr="00D65DC2" w:rsidRDefault="00AD0527" w:rsidP="00DC3852">
      <w:pPr>
        <w:pStyle w:val="Titlepageheading"/>
        <w:rPr>
          <w:b w:val="0"/>
          <w:bCs w:val="0"/>
          <w:sz w:val="20"/>
          <w:szCs w:val="20"/>
        </w:rPr>
      </w:pPr>
      <w:r>
        <w:rPr>
          <w:noProof/>
        </w:rPr>
        <mc:AlternateContent>
          <mc:Choice Requires="wps">
            <w:drawing>
              <wp:inline distT="0" distB="0" distL="0" distR="0" wp14:anchorId="34C1A52D" wp14:editId="03EA6D9E">
                <wp:extent cx="4512215" cy="1476000"/>
                <wp:effectExtent l="0" t="0" r="3175" b="0"/>
                <wp:docPr id="32" name="Freeform: Shape 32"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accent3"/>
                        </a:solidFill>
                        <a:ln w="9525" cap="flat">
                          <a:noFill/>
                          <a:prstDash val="solid"/>
                          <a:miter/>
                        </a:ln>
                      </wps:spPr>
                      <wps:txbx>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34C1A52D" id="Freeform: Shape 32" o:spid="_x0000_s1029"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QZaIhgMAAD8JAAAOAAAAZHJzL2Uyb0RvYy54bWysVttu3DYQfS/QfyD4WKDWZS9ZLywHCxsu&#10;ChiJATtI+silqJUQilRI7sX9+h6S0lp2jK5d9EUixTO3M8MZXXw8tJLshLGNVgXNzlJKhOK6bNSm&#10;oF8ebn5fUGIdUyWTWomCPgpLP17++svFvluKXNdalsIQKFF2ue8KWjvXLZPE8lq0zJ7pTigcVtq0&#10;zGFrNklp2B7aW5nkaTpP9tqUndFcWIuv1/GQXgb9VSW4+1xVVjgiCwrfXHia8Fz7Z3J5wZYbw7q6&#10;4b0b7D940bJGwehR1TVzjGxN85OqtuFGW125M67bRFdVw0WIAdFk6Yto7mvWiRALyLHdkSb7/6nl&#10;n3b33Z3xrtvuVvPvlih9VTO1ESvbgT4k1ZOU7Du7PIL9xvZih8q0XhyxkEMg9vFIrDg4wvFxOsvy&#10;PJtRwnGWTT/M0zRQn7DlIM631v0hdFDFdrfWxcyUWAVeS6JYiwLiWinbOPEN2axaiWT9lpCU7Mlk&#10;sjifz4OzSMNL+F9jeJal83Q6ITXpV30ZvBT6lr3PxnP4Se35SHv0Pj8dx1goPR3BZGQjX8zni8ns&#10;tI2x0Ju5mo4svSEfY/irNlAbmyH7rB4Kgh9UXxFYEZSprzVfIJ22vvzG5YFaG7ZIvy9itoSUR58Q&#10;RiLHwvEGvFUYGRoL5++yDOrHwpN3CYPTsfB0LBxj77kzuNi+I8rQER0l6IiGEnTEtZcBm8x5yocl&#10;2Rd0uF+kxhWOFygQ3+qdeNAB6Z4awICIrD9hpPoZO+RmOBveXdDX34wQ2r8j+/oOyOf2B43DO2pG&#10;SwBdryO51FZE5z0XoXaOpHguR+3KatmUN42UnoQwucSVNGTHwDDjXCg3pPEZUipP6/ks932RYfZV&#10;krlAqdJeW0yEse6a2TpqC/IxQy16oIkOSpR06M+xJfvm7A7rA2nKgobq81/Wuny8M8ToOAJtx28a&#10;6L5l1t0xgzYKNjDH3Wc8KqnhGfIaVpTU2vz92nePxyjCKSV7zNCC2h9bZgQl8k+FIZUt0Oeh14Xd&#10;edyYsJml03C0jsDUIylR2/ZKgzXcPzgYlvhqnByWldHtV0z8lTeMI6Y4zBcUJRyXVw47HOCPgYvV&#10;KqwxaZG6W3Xfca86lCpCfzh8ZaYjHZZQgFH1SQ8Dly2HEYRUe0DEekmlV1unq8bPp0B6JLbfYEqH&#10;Uun/KPxvwHgfUE//PZf/AAAA//8DAFBLAwQUAAYACAAAACEARhHKGdwAAAAFAQAADwAAAGRycy9k&#10;b3ducmV2LnhtbEyPwU7DMBBE70j9B2srcaN2Ayo0xKmqCiRuQOHQ3Nx4m0TY6yh228DXs3CBy0qj&#10;Gc28LVajd+KEQ+wCaZjPFAikOtiOGg3vb49XdyBiMmSNC4QaPjHCqpxcFCa34UyveNqmRnAJxdxo&#10;aFPqcylj3aI3cRZ6JPYOYfAmsRwaaQdz5nLvZKbUQnrTES+0psdNi/XH9ug19A/+eXypK/x6Wu6w&#10;c4eKlK+0vpyO63sQCcf0F4YffEaHkpn24Ug2CqeBH0m/l73buVqA2GvIrrMbkGUh/9OX3wAAAP//&#10;AwBQSwECLQAUAAYACAAAACEAtoM4kv4AAADhAQAAEwAAAAAAAAAAAAAAAAAAAAAAW0NvbnRlbnRf&#10;VHlwZXNdLnhtbFBLAQItABQABgAIAAAAIQA4/SH/1gAAAJQBAAALAAAAAAAAAAAAAAAAAC8BAABf&#10;cmVscy8ucmVsc1BLAQItABQABgAIAAAAIQB7QZaIhgMAAD8JAAAOAAAAAAAAAAAAAAAAAC4CAABk&#10;cnMvZTJvRG9jLnhtbFBLAQItABQABgAIAAAAIQBGEcoZ3AAAAAUBAAAPAAAAAAAAAAAAAAAAAOAF&#10;AABkcnMvZG93bnJldi54bWxQSwUGAAAAAAQABADzAAAA6QYAAAAA&#10;" adj="-11796480,,5400" path="m,1106043l,,3389662,,2866835,1106043,,1106043xe" fillcolor="#201547 [3206]" stroked="f">
                <v:stroke joinstyle="miter"/>
                <v:formulas/>
                <v:path arrowok="t" o:connecttype="custom" o:connectlocs="0,1476000;0,0;4512216,0;3816245,1476000;0,1476000" o:connectangles="0,0,0,0,0" textboxrect="0,0,3389661,1106043"/>
                <o:lock v:ext="edit" aspectratio="t"/>
                <v:textbox inset="5mm,2.5mm,14mm,3mm">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v:textbox>
                <w10:anchorlock/>
              </v:shape>
            </w:pict>
          </mc:Fallback>
        </mc:AlternateContent>
      </w:r>
      <w:r>
        <w:rPr>
          <w:noProof/>
        </w:rPr>
        <w:drawing>
          <wp:anchor distT="0" distB="0" distL="114300" distR="114300" simplePos="0" relativeHeight="251658245" behindDoc="1" locked="1" layoutInCell="1" allowOverlap="1" wp14:anchorId="1881E131" wp14:editId="0BD2CB2B">
            <wp:simplePos x="0" y="0"/>
            <wp:positionH relativeFrom="margin">
              <wp:posOffset>3810000</wp:posOffset>
            </wp:positionH>
            <wp:positionV relativeFrom="paragraph">
              <wp:posOffset>635</wp:posOffset>
            </wp:positionV>
            <wp:extent cx="2296795" cy="1475740"/>
            <wp:effectExtent l="0" t="0" r="8255" b="0"/>
            <wp:wrapNone/>
            <wp:docPr id="33" name="Picture 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27" cstate="print">
                      <a:extLst>
                        <a:ext uri="{28A0092B-C50C-407E-A947-70E740481C1C}">
                          <a14:useLocalDpi xmlns:a14="http://schemas.microsoft.com/office/drawing/2010/main" val="0"/>
                        </a:ext>
                      </a:extLst>
                    </a:blip>
                    <a:stretch>
                      <a:fillRect/>
                    </a:stretch>
                  </pic:blipFill>
                  <pic:spPr>
                    <a:xfrm>
                      <a:off x="0" y="0"/>
                      <a:ext cx="2296795" cy="1475740"/>
                    </a:xfrm>
                    <a:prstGeom prst="rect">
                      <a:avLst/>
                    </a:prstGeom>
                  </pic:spPr>
                </pic:pic>
              </a:graphicData>
            </a:graphic>
            <wp14:sizeRelH relativeFrom="page">
              <wp14:pctWidth>0</wp14:pctWidth>
            </wp14:sizeRelH>
            <wp14:sizeRelV relativeFrom="page">
              <wp14:pctHeight>0</wp14:pctHeight>
            </wp14:sizeRelV>
          </wp:anchor>
        </w:drawing>
      </w:r>
    </w:p>
    <w:p w14:paraId="6B98DDBA" w14:textId="7D5D9467" w:rsidR="007749D1" w:rsidRPr="00252B7F" w:rsidRDefault="007749D1" w:rsidP="00673EB4">
      <w:pPr>
        <w:pStyle w:val="DisclaimerTextLeft"/>
        <w:framePr w:hSpace="0" w:wrap="auto" w:hAnchor="text" w:yAlign="inline"/>
        <w:spacing w:before="240"/>
        <w:suppressOverlap w:val="0"/>
        <w:rPr>
          <w:rFonts w:ascii="Arial" w:hAnsi="Arial"/>
        </w:rPr>
      </w:pPr>
      <w:r w:rsidRPr="00252B7F">
        <w:rPr>
          <w:rFonts w:ascii="Arial" w:hAnsi="Arial"/>
        </w:rPr>
        <w:t xml:space="preserve">© The State of Victoria Department of Energy, Environment and Climate Action </w:t>
      </w:r>
      <w:proofErr w:type="gramStart"/>
      <w:r w:rsidR="00F3264E">
        <w:rPr>
          <w:rFonts w:ascii="Arial" w:hAnsi="Arial"/>
        </w:rPr>
        <w:t>December,</w:t>
      </w:r>
      <w:proofErr w:type="gramEnd"/>
      <w:r w:rsidR="00F3264E">
        <w:rPr>
          <w:rFonts w:ascii="Arial" w:hAnsi="Arial"/>
        </w:rPr>
        <w:t xml:space="preserve"> 2025</w:t>
      </w:r>
    </w:p>
    <w:p w14:paraId="65C7FD82" w14:textId="77777777" w:rsidR="007749D1" w:rsidRPr="00252B7F" w:rsidRDefault="007749D1" w:rsidP="007749D1">
      <w:pPr>
        <w:pStyle w:val="DisclaimerTextLeftBold"/>
        <w:framePr w:hSpace="0" w:wrap="auto" w:hAnchor="text" w:yAlign="inline"/>
        <w:suppressOverlap w:val="0"/>
        <w:rPr>
          <w:rFonts w:ascii="Arial" w:hAnsi="Arial"/>
        </w:rPr>
      </w:pPr>
      <w:r w:rsidRPr="00252B7F">
        <w:rPr>
          <w:rFonts w:ascii="Arial" w:hAnsi="Arial"/>
        </w:rPr>
        <w:t>Creative Commons</w:t>
      </w:r>
    </w:p>
    <w:p w14:paraId="445552BF" w14:textId="77777777" w:rsidR="007749D1" w:rsidRPr="00252B7F" w:rsidRDefault="007749D1" w:rsidP="007749D1">
      <w:pPr>
        <w:pStyle w:val="DisclaimerTextLeft"/>
        <w:framePr w:hSpace="0" w:wrap="auto" w:hAnchor="text" w:yAlign="inline"/>
        <w:suppressOverlap w:val="0"/>
        <w:rPr>
          <w:rFonts w:ascii="Arial" w:hAnsi="Arial"/>
        </w:rPr>
      </w:pPr>
      <w:r w:rsidRPr="00252B7F">
        <w:rPr>
          <w:rFonts w:ascii="Arial" w:hAnsi="Arial"/>
        </w:rPr>
        <w:t xml:space="preserve">This work is licensed under a Creative Commons Attribution 4.0 International licence, visit the </w:t>
      </w:r>
      <w:hyperlink r:id="rId28" w:tooltip="Creative Commons website" w:history="1">
        <w:r w:rsidRPr="00973D7E">
          <w:rPr>
            <w:rStyle w:val="Hyperlink"/>
            <w:color w:val="363534" w:themeColor="text1"/>
          </w:rPr>
          <w:t>Creative Commons website</w:t>
        </w:r>
      </w:hyperlink>
      <w:r w:rsidRPr="00252B7F">
        <w:rPr>
          <w:rFonts w:ascii="Arial" w:hAnsi="Arial"/>
        </w:rPr>
        <w:t xml:space="preserve"> (</w:t>
      </w:r>
      <w:hyperlink r:id="rId29" w:history="1">
        <w:r w:rsidRPr="00973D7E">
          <w:rPr>
            <w:rStyle w:val="Hyperlink"/>
            <w:color w:val="363534" w:themeColor="text1"/>
          </w:rPr>
          <w:t>http://creativecommons.org/licenses/by/4.0/</w:t>
        </w:r>
      </w:hyperlink>
      <w:r w:rsidRPr="00252B7F">
        <w:rPr>
          <w:rFonts w:ascii="Arial" w:hAnsi="Arial"/>
        </w:rPr>
        <w:t>).</w:t>
      </w:r>
    </w:p>
    <w:p w14:paraId="18544028" w14:textId="77777777" w:rsidR="007749D1" w:rsidRPr="00252B7F" w:rsidRDefault="007749D1" w:rsidP="7F3DF104">
      <w:pPr>
        <w:pStyle w:val="DisclaimerTextLeft"/>
        <w:framePr w:hSpace="0" w:wrap="auto" w:hAnchor="text" w:yAlign="inline"/>
        <w:spacing w:after="120"/>
        <w:suppressOverlap w:val="0"/>
        <w:rPr>
          <w:rFonts w:ascii="Arial" w:hAnsi="Arial"/>
          <w:strike/>
        </w:rPr>
      </w:pPr>
      <w:r w:rsidRPr="7F3DF104">
        <w:rPr>
          <w:rFonts w:ascii="Arial" w:hAnsi="Arial"/>
        </w:rPr>
        <w:t>You are free to re-use the work under that licence, on the condition that you credit the State of Victoria as author. The licence does not apply to any images, photographs or branding, including the Victorian Coat of Arms, and the Victorian Government</w:t>
      </w:r>
      <w:r w:rsidR="00606E9E" w:rsidRPr="7F3DF104">
        <w:rPr>
          <w:rFonts w:ascii="Arial" w:hAnsi="Arial"/>
        </w:rPr>
        <w:t>, the</w:t>
      </w:r>
      <w:r w:rsidRPr="7F3DF104">
        <w:rPr>
          <w:rFonts w:ascii="Arial" w:hAnsi="Arial"/>
        </w:rPr>
        <w:t xml:space="preserve"> Department </w:t>
      </w:r>
      <w:r w:rsidR="00606E9E" w:rsidRPr="7F3DF104">
        <w:rPr>
          <w:rFonts w:ascii="Arial" w:hAnsi="Arial"/>
        </w:rPr>
        <w:t xml:space="preserve">and the ARI </w:t>
      </w:r>
      <w:r w:rsidRPr="7F3DF104">
        <w:rPr>
          <w:rFonts w:ascii="Arial" w:hAnsi="Arial"/>
        </w:rPr>
        <w:t>logos.</w:t>
      </w:r>
    </w:p>
    <w:p w14:paraId="283C0BB1" w14:textId="77777777" w:rsidR="007749D1" w:rsidRPr="00252B7F" w:rsidRDefault="007749D1" w:rsidP="007749D1">
      <w:pPr>
        <w:pStyle w:val="DisclaimerTextRightBold"/>
        <w:framePr w:hSpace="0" w:wrap="auto" w:hAnchor="text" w:yAlign="inline"/>
        <w:suppressOverlap w:val="0"/>
        <w:rPr>
          <w:rFonts w:ascii="Arial" w:hAnsi="Arial"/>
          <w:b/>
        </w:rPr>
      </w:pPr>
      <w:r w:rsidRPr="00252B7F">
        <w:rPr>
          <w:rFonts w:ascii="Arial" w:hAnsi="Arial"/>
          <w:b/>
        </w:rPr>
        <w:t>Disclaimer</w:t>
      </w:r>
    </w:p>
    <w:p w14:paraId="22995A1F" w14:textId="77777777" w:rsidR="007749D1" w:rsidRPr="00252B7F" w:rsidRDefault="007749D1" w:rsidP="007E7B78">
      <w:pPr>
        <w:pStyle w:val="DisclaimerTextRight"/>
        <w:framePr w:hSpace="0" w:wrap="auto" w:hAnchor="text" w:yAlign="inline"/>
        <w:spacing w:after="120"/>
        <w:suppressOverlap w:val="0"/>
        <w:rPr>
          <w:rFonts w:ascii="Arial" w:hAnsi="Arial"/>
        </w:rPr>
      </w:pPr>
      <w:r w:rsidRPr="00252B7F">
        <w:rPr>
          <w:rFonts w:ascii="Arial" w:hAnsi="Arial"/>
        </w:rP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7023226A" w14:textId="77777777" w:rsidR="007749D1" w:rsidRPr="00252B7F" w:rsidRDefault="007749D1" w:rsidP="007749D1">
      <w:pPr>
        <w:pStyle w:val="DisclaimerTextRightBold12pt"/>
        <w:framePr w:hSpace="0" w:wrap="auto" w:hAnchor="text" w:yAlign="inline"/>
        <w:suppressOverlap w:val="0"/>
        <w:rPr>
          <w:rFonts w:ascii="Arial" w:hAnsi="Arial"/>
          <w:b/>
        </w:rPr>
      </w:pPr>
      <w:r w:rsidRPr="00252B7F">
        <w:rPr>
          <w:rFonts w:ascii="Arial" w:hAnsi="Arial"/>
          <w:b/>
        </w:rPr>
        <w:t>Accessibility</w:t>
      </w:r>
    </w:p>
    <w:p w14:paraId="0EEC1D78" w14:textId="30C8C97D" w:rsidR="007749D1" w:rsidRPr="00252B7F" w:rsidRDefault="007749D1" w:rsidP="007749D1">
      <w:pPr>
        <w:pStyle w:val="DisclaimerTextRight12pt"/>
        <w:framePr w:hSpace="0" w:wrap="auto" w:hAnchor="text" w:yAlign="inline"/>
        <w:suppressOverlap w:val="0"/>
        <w:rPr>
          <w:rFonts w:ascii="Arial" w:hAnsi="Arial"/>
        </w:rPr>
      </w:pPr>
      <w:r w:rsidRPr="00252B7F">
        <w:rPr>
          <w:rFonts w:ascii="Arial" w:hAnsi="Arial"/>
        </w:rPr>
        <w:t xml:space="preserve">To receive this document in an alternative format, phone the Customer Service Centre on 136 186, email </w:t>
      </w:r>
      <w:hyperlink r:id="rId30" w:history="1">
        <w:r w:rsidRPr="00CB1C0B">
          <w:rPr>
            <w:rStyle w:val="Hyperlink"/>
            <w:color w:val="363534" w:themeColor="text1"/>
          </w:rPr>
          <w:t>customer.service@de</w:t>
        </w:r>
        <w:r w:rsidR="00F520E5">
          <w:rPr>
            <w:rStyle w:val="Hyperlink"/>
            <w:color w:val="363534" w:themeColor="text1"/>
          </w:rPr>
          <w:t>eca</w:t>
        </w:r>
        <w:r w:rsidRPr="00CB1C0B">
          <w:rPr>
            <w:rStyle w:val="Hyperlink"/>
            <w:color w:val="363534" w:themeColor="text1"/>
          </w:rPr>
          <w:t>.vic.gov.au</w:t>
        </w:r>
      </w:hyperlink>
      <w:r w:rsidRPr="00252B7F">
        <w:rPr>
          <w:rFonts w:ascii="Arial" w:hAnsi="Arial"/>
        </w:rPr>
        <w:t xml:space="preserve">, or contact National Relay Service on 133 677. Available at </w:t>
      </w:r>
      <w:hyperlink r:id="rId31" w:tooltip="Department of Energy, Environment and Climate Action website" w:history="1">
        <w:r w:rsidRPr="00CB1C0B">
          <w:rPr>
            <w:rStyle w:val="Hyperlink"/>
            <w:color w:val="363534" w:themeColor="text1"/>
          </w:rPr>
          <w:t>DEECA website</w:t>
        </w:r>
      </w:hyperlink>
      <w:r w:rsidRPr="00252B7F">
        <w:rPr>
          <w:rFonts w:ascii="Arial" w:hAnsi="Arial"/>
        </w:rPr>
        <w:t xml:space="preserve"> (www.deeca.vic.gov.au). </w:t>
      </w:r>
    </w:p>
    <w:p w14:paraId="2A526408" w14:textId="77777777" w:rsidR="007749D1" w:rsidRDefault="007749D1" w:rsidP="00DC3852">
      <w:pPr>
        <w:pStyle w:val="Titlepageheading"/>
        <w:sectPr w:rsidR="007749D1" w:rsidSect="005E0B7E">
          <w:headerReference w:type="default" r:id="rId32"/>
          <w:footerReference w:type="default" r:id="rId33"/>
          <w:headerReference w:type="first" r:id="rId34"/>
          <w:footerReference w:type="first" r:id="rId35"/>
          <w:pgSz w:w="11906" w:h="16838" w:code="9"/>
          <w:pgMar w:top="1134" w:right="1134" w:bottom="1134" w:left="1134" w:header="709" w:footer="709" w:gutter="0"/>
          <w:pgNumType w:fmt="lowerRoman"/>
          <w:cols w:space="708"/>
          <w:vAlign w:val="bottom"/>
          <w:titlePg/>
          <w:docGrid w:linePitch="360"/>
        </w:sectPr>
      </w:pPr>
    </w:p>
    <w:p w14:paraId="619FF660" w14:textId="77777777" w:rsidR="00FE4822" w:rsidRDefault="00FE4822" w:rsidP="00DC3852">
      <w:pPr>
        <w:pStyle w:val="Titlepageheading"/>
      </w:pPr>
    </w:p>
    <w:p w14:paraId="18DAA9ED" w14:textId="24862CF2" w:rsidR="00DA7D7F" w:rsidRPr="008352D5" w:rsidRDefault="00F3264E" w:rsidP="00F3264E">
      <w:pPr>
        <w:pStyle w:val="Titlepageheading"/>
      </w:pPr>
      <w:r w:rsidRPr="00F3264E">
        <w:t xml:space="preserve">Risks of potential emergency animal disease transmission between </w:t>
      </w:r>
      <w:r w:rsidR="00424A68">
        <w:t>F</w:t>
      </w:r>
      <w:r w:rsidRPr="00F3264E">
        <w:t xml:space="preserve">eral </w:t>
      </w:r>
      <w:r w:rsidR="00424A68">
        <w:t>P</w:t>
      </w:r>
      <w:r w:rsidRPr="00F3264E">
        <w:t>igs and farmed livestock</w:t>
      </w:r>
    </w:p>
    <w:p w14:paraId="17B5A4F8" w14:textId="77777777" w:rsidR="00243764" w:rsidRPr="00856D1B" w:rsidRDefault="00243764" w:rsidP="00DC3852">
      <w:pPr>
        <w:pStyle w:val="Titlepagesubtitle"/>
      </w:pPr>
    </w:p>
    <w:p w14:paraId="2E867697" w14:textId="77777777" w:rsidR="00243764" w:rsidRPr="00856D1B" w:rsidRDefault="00243764" w:rsidP="00DC3852">
      <w:pPr>
        <w:pStyle w:val="Titlepagesubtitle"/>
      </w:pPr>
    </w:p>
    <w:p w14:paraId="7780570B" w14:textId="20C574FF" w:rsidR="00DA7D7F" w:rsidRPr="008352D5" w:rsidRDefault="00F3264E" w:rsidP="00DC3852">
      <w:pPr>
        <w:pStyle w:val="Titlepagesubtitle"/>
      </w:pPr>
      <w:r>
        <w:t>David S.L. Ramsey and Justin G. Cally</w:t>
      </w:r>
    </w:p>
    <w:p w14:paraId="1198392F" w14:textId="77777777" w:rsidR="00243764" w:rsidRPr="008352D5" w:rsidRDefault="00243764" w:rsidP="00DC3852">
      <w:pPr>
        <w:pStyle w:val="Titlepagesubtitle"/>
      </w:pPr>
    </w:p>
    <w:p w14:paraId="17D6810A" w14:textId="77777777" w:rsidR="00243764" w:rsidRPr="008352D5" w:rsidRDefault="00243764" w:rsidP="00DC3852">
      <w:pPr>
        <w:pStyle w:val="Titlepagesubtitle"/>
      </w:pPr>
    </w:p>
    <w:p w14:paraId="1B21229E" w14:textId="77777777" w:rsidR="00DD09BE" w:rsidRPr="008352D5" w:rsidRDefault="00DD09BE" w:rsidP="00DC3852">
      <w:pPr>
        <w:pStyle w:val="Titlepagesubtitle"/>
      </w:pPr>
    </w:p>
    <w:p w14:paraId="6139D3E6" w14:textId="77777777" w:rsidR="006A33F1" w:rsidRPr="008352D5" w:rsidRDefault="006A33F1" w:rsidP="00DC3852">
      <w:pPr>
        <w:pStyle w:val="Titlepagesubtitle"/>
      </w:pPr>
    </w:p>
    <w:p w14:paraId="028309DB" w14:textId="77777777" w:rsidR="006A33F1" w:rsidRPr="008352D5" w:rsidRDefault="006A33F1" w:rsidP="00DC3852">
      <w:pPr>
        <w:pStyle w:val="Titlepagesubtitle"/>
      </w:pPr>
    </w:p>
    <w:p w14:paraId="781DCE3A" w14:textId="77777777" w:rsidR="00744A3D" w:rsidRPr="00B455FF" w:rsidRDefault="00744A3D" w:rsidP="00DC3852">
      <w:pPr>
        <w:pStyle w:val="Subtitle"/>
      </w:pPr>
    </w:p>
    <w:p w14:paraId="2A7D85B4" w14:textId="6130915E" w:rsidR="00744A3D" w:rsidRPr="00DD09BE" w:rsidRDefault="00744A3D" w:rsidP="00DC3852">
      <w:r w:rsidRPr="00DD09BE">
        <w:t>Arthur Rylah Institute for Environmental Research</w:t>
      </w:r>
      <w:r w:rsidR="00DB2DB2">
        <w:br/>
        <w:t>Department of Energy, Environment and Climate Action</w:t>
      </w:r>
      <w:r w:rsidRPr="00DD09BE">
        <w:t xml:space="preserve"> </w:t>
      </w:r>
      <w:r w:rsidRPr="00DD09BE">
        <w:br/>
        <w:t>123 Brown Street, Heidelberg, Victoria 3084</w:t>
      </w:r>
    </w:p>
    <w:p w14:paraId="4B902EF0" w14:textId="77777777" w:rsidR="00506D25" w:rsidRDefault="00506D25" w:rsidP="00DC3852">
      <w:pPr>
        <w:pStyle w:val="Subtitle"/>
      </w:pPr>
    </w:p>
    <w:p w14:paraId="6A766208" w14:textId="695DB907" w:rsidR="00744A3D" w:rsidRPr="00DD09BE" w:rsidRDefault="00744A3D" w:rsidP="00DC3852">
      <w:pPr>
        <w:pStyle w:val="Subtitle"/>
      </w:pPr>
      <w:r w:rsidRPr="00DD09BE">
        <w:t>Date</w:t>
      </w:r>
    </w:p>
    <w:p w14:paraId="5A9BBC8C" w14:textId="77777777" w:rsidR="006A33F1" w:rsidRDefault="006A33F1" w:rsidP="00E15429"/>
    <w:p w14:paraId="239D396D" w14:textId="13A33653" w:rsidR="00B2382F" w:rsidRPr="00B2382F" w:rsidRDefault="006A33F1" w:rsidP="00DC3852">
      <w:pPr>
        <w:pStyle w:val="Titlepagesubtitle"/>
      </w:pPr>
      <w:r w:rsidRPr="7F3DF104">
        <w:rPr>
          <w:b w:val="0"/>
          <w:bCs w:val="0"/>
        </w:rPr>
        <w:t>Arthur Rylah Institute for Environmental Research</w:t>
      </w:r>
      <w:r>
        <w:br/>
      </w:r>
      <w:r w:rsidR="002F04B4" w:rsidRPr="000D321A">
        <w:t>Technical</w:t>
      </w:r>
      <w:r w:rsidR="00DE7B6D" w:rsidRPr="000D321A">
        <w:t xml:space="preserve"> Report </w:t>
      </w:r>
      <w:r w:rsidR="002F04B4" w:rsidRPr="000D321A">
        <w:t>Series No.</w:t>
      </w:r>
      <w:r w:rsidR="00DE7B6D" w:rsidRPr="000D321A">
        <w:t xml:space="preserve"> </w:t>
      </w:r>
      <w:r w:rsidR="000D321A" w:rsidRPr="000D321A">
        <w:t>399</w:t>
      </w:r>
      <w:r w:rsidR="00DE7B6D" w:rsidRPr="000D321A">
        <w:t xml:space="preserve"> </w:t>
      </w:r>
      <w:r w:rsidR="00DB2DB2" w:rsidRPr="000D321A">
        <w:t xml:space="preserve">  </w:t>
      </w:r>
    </w:p>
    <w:p w14:paraId="61B0DA05" w14:textId="77777777" w:rsidR="00DA7D7F" w:rsidRPr="00243764" w:rsidRDefault="00DD09BE" w:rsidP="00DC3852">
      <w:r>
        <w:t xml:space="preserve"> </w:t>
      </w:r>
    </w:p>
    <w:p w14:paraId="58A8E056" w14:textId="77777777" w:rsidR="00DA7D7F" w:rsidRPr="00243764" w:rsidRDefault="00DA7D7F" w:rsidP="00DC3852">
      <w:pPr>
        <w:sectPr w:rsidR="00DA7D7F" w:rsidRPr="00243764" w:rsidSect="006A33F1">
          <w:pgSz w:w="11906" w:h="16838" w:code="9"/>
          <w:pgMar w:top="1134" w:right="1134" w:bottom="1134" w:left="1134" w:header="709" w:footer="709" w:gutter="0"/>
          <w:pgNumType w:fmt="lowerRoman"/>
          <w:cols w:space="708"/>
          <w:titlePg/>
          <w:docGrid w:linePitch="360"/>
        </w:sectPr>
      </w:pPr>
    </w:p>
    <w:p w14:paraId="61B31A02" w14:textId="77777777" w:rsidR="00843C86" w:rsidRPr="00B049AA" w:rsidRDefault="00843C86" w:rsidP="0071429D">
      <w:pPr>
        <w:pStyle w:val="Heading1"/>
        <w:rPr>
          <w:b w:val="0"/>
          <w:bCs/>
          <w:sz w:val="40"/>
          <w:szCs w:val="40"/>
        </w:rPr>
      </w:pPr>
      <w:bookmarkStart w:id="3" w:name="_Toc409798395"/>
      <w:bookmarkStart w:id="4" w:name="_Toc286018758"/>
      <w:bookmarkStart w:id="5" w:name="_Toc224211952"/>
      <w:r w:rsidRPr="00B049AA">
        <w:rPr>
          <w:b w:val="0"/>
          <w:bCs/>
          <w:sz w:val="40"/>
          <w:szCs w:val="40"/>
        </w:rPr>
        <w:lastRenderedPageBreak/>
        <w:t>Acknowledgements</w:t>
      </w:r>
      <w:bookmarkEnd w:id="3"/>
      <w:bookmarkEnd w:id="4"/>
      <w:bookmarkEnd w:id="5"/>
    </w:p>
    <w:p w14:paraId="3A52EDD8" w14:textId="2A7F8E33" w:rsidR="00422EA7" w:rsidRDefault="008A150C" w:rsidP="003004D9">
      <w:r w:rsidRPr="008A150C">
        <w:t xml:space="preserve">We would like to </w:t>
      </w:r>
      <w:r w:rsidR="00091BA2">
        <w:t>thank</w:t>
      </w:r>
      <w:r w:rsidR="00137F5C">
        <w:t xml:space="preserve"> the </w:t>
      </w:r>
      <w:r w:rsidRPr="008A150C">
        <w:t xml:space="preserve">people who contributed </w:t>
      </w:r>
      <w:r w:rsidR="00ED735B">
        <w:t xml:space="preserve">camera </w:t>
      </w:r>
      <w:r w:rsidR="003924B0">
        <w:t xml:space="preserve">monitoring </w:t>
      </w:r>
      <w:r w:rsidR="00ED735B">
        <w:t xml:space="preserve">data </w:t>
      </w:r>
      <w:r w:rsidR="00B353B8">
        <w:t xml:space="preserve">used for the </w:t>
      </w:r>
      <w:r w:rsidR="00B5722B">
        <w:t>Feral Pig</w:t>
      </w:r>
      <w:r w:rsidR="00B353B8">
        <w:t xml:space="preserve"> survey </w:t>
      </w:r>
      <w:r w:rsidRPr="008A150C">
        <w:t xml:space="preserve">in this study, including </w:t>
      </w:r>
      <w:r w:rsidR="00D6509E">
        <w:t xml:space="preserve">James Templeton (Conservation Ecology Centre), </w:t>
      </w:r>
      <w:r w:rsidR="00474520">
        <w:t>Gavin Melgaard</w:t>
      </w:r>
      <w:r w:rsidR="00AE3BE8">
        <w:t xml:space="preserve">, </w:t>
      </w:r>
      <w:r w:rsidRPr="008A150C">
        <w:t>Luke Woodford, Thomas Schneider, Michael Scroggie</w:t>
      </w:r>
      <w:r w:rsidR="001447F7">
        <w:t xml:space="preserve"> (DEECA)</w:t>
      </w:r>
      <w:r w:rsidR="00DD4489">
        <w:t xml:space="preserve">, </w:t>
      </w:r>
      <w:r w:rsidR="001447F7">
        <w:t xml:space="preserve">and </w:t>
      </w:r>
      <w:r w:rsidR="008D3937">
        <w:t xml:space="preserve">the team from </w:t>
      </w:r>
      <w:r w:rsidRPr="008A150C">
        <w:t>Wildlife Unlimited</w:t>
      </w:r>
      <w:r w:rsidR="00DD4489">
        <w:t xml:space="preserve">. </w:t>
      </w:r>
      <w:r w:rsidR="004F0A91">
        <w:t>We would also like to thank Brett</w:t>
      </w:r>
      <w:r w:rsidR="00CC2FB6">
        <w:t xml:space="preserve"> Mitchard </w:t>
      </w:r>
      <w:r w:rsidR="00832C62">
        <w:t xml:space="preserve">(Agriculture Victoria) </w:t>
      </w:r>
      <w:r w:rsidR="00CC2FB6">
        <w:t>for providing</w:t>
      </w:r>
      <w:r w:rsidR="00B2374B">
        <w:t xml:space="preserve"> spatial data on livestock farm locations</w:t>
      </w:r>
      <w:r w:rsidR="00337DA4">
        <w:t>.</w:t>
      </w:r>
      <w:r w:rsidR="001A2BAC">
        <w:t xml:space="preserve"> This project was funded by the </w:t>
      </w:r>
      <w:r w:rsidR="00F5625D">
        <w:t xml:space="preserve">Victorian </w:t>
      </w:r>
      <w:r w:rsidR="001A2BAC">
        <w:t>Livestock Biosecurity Fund (project</w:t>
      </w:r>
      <w:r w:rsidR="00F5625D">
        <w:t>s</w:t>
      </w:r>
      <w:r w:rsidR="001A2BAC">
        <w:t xml:space="preserve"> CCF 24.02</w:t>
      </w:r>
      <w:r w:rsidR="00F5625D">
        <w:t xml:space="preserve"> and SGCF 24.03</w:t>
      </w:r>
      <w:r w:rsidR="001A2BAC">
        <w:t>).</w:t>
      </w:r>
    </w:p>
    <w:p w14:paraId="1A7B5CB3" w14:textId="77777777" w:rsidR="003004D9" w:rsidRDefault="003004D9" w:rsidP="003004D9"/>
    <w:p w14:paraId="09A001B8" w14:textId="77777777" w:rsidR="003004D9" w:rsidRPr="003004D9" w:rsidRDefault="003004D9" w:rsidP="003004D9">
      <w:pPr>
        <w:sectPr w:rsidR="003004D9" w:rsidRPr="003004D9" w:rsidSect="00DC304D">
          <w:footerReference w:type="first" r:id="rId36"/>
          <w:pgSz w:w="11907" w:h="16840" w:code="9"/>
          <w:pgMar w:top="1134" w:right="1134" w:bottom="1134" w:left="1134" w:header="709" w:footer="567" w:gutter="0"/>
          <w:pgNumType w:fmt="lowerRoman" w:start="2"/>
          <w:cols w:space="708"/>
          <w:formProt w:val="0"/>
          <w:titlePg/>
          <w:docGrid w:linePitch="360"/>
        </w:sectPr>
      </w:pPr>
    </w:p>
    <w:p w14:paraId="5A6E9648" w14:textId="77777777" w:rsidR="004578FA" w:rsidRPr="00FE4E7A" w:rsidRDefault="004578FA" w:rsidP="00B2382F">
      <w:pPr>
        <w:pStyle w:val="TOCtitle"/>
        <w:rPr>
          <w:b w:val="0"/>
          <w:bCs/>
          <w:sz w:val="40"/>
          <w:szCs w:val="40"/>
        </w:rPr>
      </w:pPr>
      <w:r w:rsidRPr="00FE4E7A">
        <w:rPr>
          <w:b w:val="0"/>
          <w:bCs/>
          <w:sz w:val="40"/>
          <w:szCs w:val="40"/>
        </w:rPr>
        <w:lastRenderedPageBreak/>
        <w:t>C</w:t>
      </w:r>
      <w:r w:rsidR="00B025B6" w:rsidRPr="00FE4E7A">
        <w:rPr>
          <w:b w:val="0"/>
          <w:bCs/>
          <w:sz w:val="40"/>
          <w:szCs w:val="40"/>
        </w:rPr>
        <w:t>ontents</w:t>
      </w:r>
    </w:p>
    <w:p w14:paraId="6CB38928" w14:textId="33729CD3" w:rsidR="005F78D9" w:rsidRDefault="007C0E99">
      <w:pPr>
        <w:pStyle w:val="TOC1"/>
        <w:rPr>
          <w:rFonts w:asciiTheme="minorHAnsi" w:eastAsiaTheme="minorEastAsia" w:hAnsiTheme="minorHAnsi" w:cstheme="minorBidi"/>
          <w:b w:val="0"/>
          <w:color w:val="auto"/>
          <w:kern w:val="2"/>
          <w:sz w:val="24"/>
          <w:lang w:val="en-AU" w:eastAsia="en-AU"/>
          <w14:ligatures w14:val="standardContextual"/>
        </w:rPr>
      </w:pPr>
      <w:r>
        <w:fldChar w:fldCharType="begin"/>
      </w:r>
      <w:r w:rsidRPr="00FE4E7A">
        <w:rPr>
          <w:b w:val="0"/>
          <w:color w:val="auto"/>
        </w:rPr>
        <w:instrText xml:space="preserve"> TOC \t "Heading 1,1,Heading 2,2,Heading 3,3,Heading 3 - Numbered,3,Heading 2 - Numbered,2,Heading 1 - Numbered,1,TOC_title,1" </w:instrText>
      </w:r>
      <w:r>
        <w:fldChar w:fldCharType="separate"/>
      </w:r>
      <w:r w:rsidR="005F78D9" w:rsidRPr="00CC31B6">
        <w:rPr>
          <w:b w:val="0"/>
          <w:bCs/>
        </w:rPr>
        <w:t>Acknowledgements</w:t>
      </w:r>
      <w:r w:rsidR="005F78D9">
        <w:tab/>
      </w:r>
      <w:r w:rsidR="005F78D9">
        <w:fldChar w:fldCharType="begin"/>
      </w:r>
      <w:r w:rsidR="005F78D9">
        <w:instrText xml:space="preserve"> PAGEREF _Toc224211952 \h </w:instrText>
      </w:r>
      <w:r w:rsidR="005F78D9">
        <w:fldChar w:fldCharType="separate"/>
      </w:r>
      <w:r w:rsidR="00F5625D">
        <w:t>ii</w:t>
      </w:r>
      <w:r w:rsidR="005F78D9">
        <w:fldChar w:fldCharType="end"/>
      </w:r>
    </w:p>
    <w:p w14:paraId="3EA1A577" w14:textId="7970D0C1"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Summary</w:t>
      </w:r>
      <w:r>
        <w:tab/>
      </w:r>
      <w:r>
        <w:fldChar w:fldCharType="begin"/>
      </w:r>
      <w:r>
        <w:instrText xml:space="preserve"> PAGEREF _Toc224211953 \h </w:instrText>
      </w:r>
      <w:r>
        <w:fldChar w:fldCharType="separate"/>
      </w:r>
      <w:r w:rsidR="00F5625D">
        <w:t>1</w:t>
      </w:r>
      <w:r>
        <w:fldChar w:fldCharType="end"/>
      </w:r>
    </w:p>
    <w:p w14:paraId="5A55894A" w14:textId="03E6D38A"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1</w:t>
      </w:r>
      <w:r>
        <w:rPr>
          <w:rFonts w:asciiTheme="minorHAnsi" w:eastAsiaTheme="minorEastAsia" w:hAnsiTheme="minorHAnsi" w:cstheme="minorBidi"/>
          <w:b w:val="0"/>
          <w:color w:val="auto"/>
          <w:kern w:val="2"/>
          <w:sz w:val="24"/>
          <w:lang w:val="en-AU" w:eastAsia="en-AU"/>
          <w14:ligatures w14:val="standardContextual"/>
        </w:rPr>
        <w:tab/>
      </w:r>
      <w:r>
        <w:t>Introduction</w:t>
      </w:r>
      <w:r>
        <w:tab/>
      </w:r>
      <w:r>
        <w:fldChar w:fldCharType="begin"/>
      </w:r>
      <w:r>
        <w:instrText xml:space="preserve"> PAGEREF _Toc224211954 \h </w:instrText>
      </w:r>
      <w:r>
        <w:fldChar w:fldCharType="separate"/>
      </w:r>
      <w:r w:rsidR="00F5625D">
        <w:t>3</w:t>
      </w:r>
      <w:r>
        <w:fldChar w:fldCharType="end"/>
      </w:r>
    </w:p>
    <w:p w14:paraId="1E80CB87" w14:textId="541FBE26"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2</w:t>
      </w:r>
      <w:r>
        <w:rPr>
          <w:rFonts w:asciiTheme="minorHAnsi" w:eastAsiaTheme="minorEastAsia" w:hAnsiTheme="minorHAnsi" w:cstheme="minorBidi"/>
          <w:b w:val="0"/>
          <w:color w:val="auto"/>
          <w:kern w:val="2"/>
          <w:sz w:val="24"/>
          <w:lang w:val="en-AU" w:eastAsia="en-AU"/>
          <w14:ligatures w14:val="standardContextual"/>
        </w:rPr>
        <w:tab/>
      </w:r>
      <w:r>
        <w:t>Methods</w:t>
      </w:r>
      <w:r>
        <w:tab/>
      </w:r>
      <w:r>
        <w:fldChar w:fldCharType="begin"/>
      </w:r>
      <w:r>
        <w:instrText xml:space="preserve"> PAGEREF _Toc224211955 \h </w:instrText>
      </w:r>
      <w:r>
        <w:fldChar w:fldCharType="separate"/>
      </w:r>
      <w:r w:rsidR="00F5625D">
        <w:t>5</w:t>
      </w:r>
      <w:r>
        <w:fldChar w:fldCharType="end"/>
      </w:r>
    </w:p>
    <w:p w14:paraId="4E0CC63F" w14:textId="72FD92D9" w:rsidR="005F78D9" w:rsidRDefault="005F78D9">
      <w:pPr>
        <w:pStyle w:val="TOC2"/>
        <w:rPr>
          <w:rFonts w:asciiTheme="minorHAnsi" w:eastAsiaTheme="minorEastAsia" w:hAnsiTheme="minorHAnsi" w:cstheme="minorBidi"/>
          <w:bCs w:val="0"/>
          <w:kern w:val="2"/>
          <w:sz w:val="24"/>
          <w:szCs w:val="24"/>
          <w14:ligatures w14:val="standardContextual"/>
        </w:rPr>
      </w:pPr>
      <w:r>
        <w:t>2.1</w:t>
      </w:r>
      <w:r>
        <w:rPr>
          <w:rFonts w:asciiTheme="minorHAnsi" w:eastAsiaTheme="minorEastAsia" w:hAnsiTheme="minorHAnsi" w:cstheme="minorBidi"/>
          <w:bCs w:val="0"/>
          <w:kern w:val="2"/>
          <w:sz w:val="24"/>
          <w:szCs w:val="24"/>
          <w14:ligatures w14:val="standardContextual"/>
        </w:rPr>
        <w:tab/>
      </w:r>
      <w:r>
        <w:t>Abundance and distribution of Feral Pigs</w:t>
      </w:r>
      <w:r>
        <w:tab/>
      </w:r>
      <w:r>
        <w:fldChar w:fldCharType="begin"/>
      </w:r>
      <w:r>
        <w:instrText xml:space="preserve"> PAGEREF _Toc224211956 \h </w:instrText>
      </w:r>
      <w:r>
        <w:fldChar w:fldCharType="separate"/>
      </w:r>
      <w:r w:rsidR="00F5625D">
        <w:t>5</w:t>
      </w:r>
      <w:r>
        <w:fldChar w:fldCharType="end"/>
      </w:r>
    </w:p>
    <w:p w14:paraId="5B1E2E4F" w14:textId="2609771C" w:rsidR="005F78D9" w:rsidRDefault="005F78D9">
      <w:pPr>
        <w:pStyle w:val="TOC3"/>
        <w:rPr>
          <w:rFonts w:asciiTheme="minorHAnsi" w:eastAsiaTheme="minorEastAsia" w:hAnsiTheme="minorHAnsi" w:cstheme="minorBidi"/>
          <w:kern w:val="2"/>
          <w:sz w:val="24"/>
          <w:lang w:eastAsia="en-AU"/>
          <w14:ligatures w14:val="standardContextual"/>
        </w:rPr>
      </w:pPr>
      <w:r>
        <w:t>2.1.1</w:t>
      </w:r>
      <w:r>
        <w:rPr>
          <w:rFonts w:asciiTheme="minorHAnsi" w:eastAsiaTheme="minorEastAsia" w:hAnsiTheme="minorHAnsi" w:cstheme="minorBidi"/>
          <w:kern w:val="2"/>
          <w:sz w:val="24"/>
          <w:lang w:eastAsia="en-AU"/>
          <w14:ligatures w14:val="standardContextual"/>
        </w:rPr>
        <w:tab/>
      </w:r>
      <w:r>
        <w:t>Sampling design</w:t>
      </w:r>
      <w:r>
        <w:tab/>
      </w:r>
      <w:r>
        <w:fldChar w:fldCharType="begin"/>
      </w:r>
      <w:r>
        <w:instrText xml:space="preserve"> PAGEREF _Toc224211957 \h </w:instrText>
      </w:r>
      <w:r>
        <w:fldChar w:fldCharType="separate"/>
      </w:r>
      <w:r w:rsidR="00F5625D">
        <w:t>5</w:t>
      </w:r>
      <w:r>
        <w:fldChar w:fldCharType="end"/>
      </w:r>
    </w:p>
    <w:p w14:paraId="2FE37B38" w14:textId="159EB155" w:rsidR="005F78D9" w:rsidRDefault="005F78D9">
      <w:pPr>
        <w:pStyle w:val="TOC3"/>
        <w:rPr>
          <w:rFonts w:asciiTheme="minorHAnsi" w:eastAsiaTheme="minorEastAsia" w:hAnsiTheme="minorHAnsi" w:cstheme="minorBidi"/>
          <w:kern w:val="2"/>
          <w:sz w:val="24"/>
          <w:lang w:eastAsia="en-AU"/>
          <w14:ligatures w14:val="standardContextual"/>
        </w:rPr>
      </w:pPr>
      <w:r>
        <w:t>2.1.2</w:t>
      </w:r>
      <w:r>
        <w:rPr>
          <w:rFonts w:asciiTheme="minorHAnsi" w:eastAsiaTheme="minorEastAsia" w:hAnsiTheme="minorHAnsi" w:cstheme="minorBidi"/>
          <w:kern w:val="2"/>
          <w:sz w:val="24"/>
          <w:lang w:eastAsia="en-AU"/>
          <w14:ligatures w14:val="standardContextual"/>
        </w:rPr>
        <w:tab/>
      </w:r>
      <w:r>
        <w:t>Field surveys and data collection</w:t>
      </w:r>
      <w:r>
        <w:tab/>
      </w:r>
      <w:r>
        <w:fldChar w:fldCharType="begin"/>
      </w:r>
      <w:r>
        <w:instrText xml:space="preserve"> PAGEREF _Toc224211958 \h </w:instrText>
      </w:r>
      <w:r>
        <w:fldChar w:fldCharType="separate"/>
      </w:r>
      <w:r w:rsidR="00F5625D">
        <w:t>5</w:t>
      </w:r>
      <w:r>
        <w:fldChar w:fldCharType="end"/>
      </w:r>
    </w:p>
    <w:p w14:paraId="44FAEA1C" w14:textId="6DD61FDB" w:rsidR="005F78D9" w:rsidRDefault="005F78D9">
      <w:pPr>
        <w:pStyle w:val="TOC3"/>
        <w:rPr>
          <w:rFonts w:asciiTheme="minorHAnsi" w:eastAsiaTheme="minorEastAsia" w:hAnsiTheme="minorHAnsi" w:cstheme="minorBidi"/>
          <w:kern w:val="2"/>
          <w:sz w:val="24"/>
          <w:lang w:eastAsia="en-AU"/>
          <w14:ligatures w14:val="standardContextual"/>
        </w:rPr>
      </w:pPr>
      <w:r>
        <w:t>2.1.3</w:t>
      </w:r>
      <w:r>
        <w:rPr>
          <w:rFonts w:asciiTheme="minorHAnsi" w:eastAsiaTheme="minorEastAsia" w:hAnsiTheme="minorHAnsi" w:cstheme="minorBidi"/>
          <w:kern w:val="2"/>
          <w:sz w:val="24"/>
          <w:lang w:eastAsia="en-AU"/>
          <w14:ligatures w14:val="standardContextual"/>
        </w:rPr>
        <w:tab/>
      </w:r>
      <w:r>
        <w:t>Supplemental monitoring data</w:t>
      </w:r>
      <w:r>
        <w:tab/>
      </w:r>
      <w:r>
        <w:fldChar w:fldCharType="begin"/>
      </w:r>
      <w:r>
        <w:instrText xml:space="preserve"> PAGEREF _Toc224211959 \h </w:instrText>
      </w:r>
      <w:r>
        <w:fldChar w:fldCharType="separate"/>
      </w:r>
      <w:r w:rsidR="00F5625D">
        <w:t>5</w:t>
      </w:r>
      <w:r>
        <w:fldChar w:fldCharType="end"/>
      </w:r>
    </w:p>
    <w:p w14:paraId="68F41B0C" w14:textId="36166538" w:rsidR="005F78D9" w:rsidRDefault="005F78D9">
      <w:pPr>
        <w:pStyle w:val="TOC3"/>
        <w:rPr>
          <w:rFonts w:asciiTheme="minorHAnsi" w:eastAsiaTheme="minorEastAsia" w:hAnsiTheme="minorHAnsi" w:cstheme="minorBidi"/>
          <w:kern w:val="2"/>
          <w:sz w:val="24"/>
          <w:lang w:eastAsia="en-AU"/>
          <w14:ligatures w14:val="standardContextual"/>
        </w:rPr>
      </w:pPr>
      <w:r>
        <w:t>2.1.4</w:t>
      </w:r>
      <w:r>
        <w:rPr>
          <w:rFonts w:asciiTheme="minorHAnsi" w:eastAsiaTheme="minorEastAsia" w:hAnsiTheme="minorHAnsi" w:cstheme="minorBidi"/>
          <w:kern w:val="2"/>
          <w:sz w:val="24"/>
          <w:lang w:eastAsia="en-AU"/>
          <w14:ligatures w14:val="standardContextual"/>
        </w:rPr>
        <w:tab/>
      </w:r>
      <w:r>
        <w:t>Abundance model</w:t>
      </w:r>
      <w:r>
        <w:tab/>
      </w:r>
      <w:r>
        <w:fldChar w:fldCharType="begin"/>
      </w:r>
      <w:r>
        <w:instrText xml:space="preserve"> PAGEREF _Toc224211960 \h </w:instrText>
      </w:r>
      <w:r>
        <w:fldChar w:fldCharType="separate"/>
      </w:r>
      <w:r w:rsidR="00F5625D">
        <w:t>5</w:t>
      </w:r>
      <w:r>
        <w:fldChar w:fldCharType="end"/>
      </w:r>
    </w:p>
    <w:p w14:paraId="77BE8442" w14:textId="70DB75A3" w:rsidR="005F78D9" w:rsidRDefault="005F78D9">
      <w:pPr>
        <w:pStyle w:val="TOC2"/>
        <w:rPr>
          <w:rFonts w:asciiTheme="minorHAnsi" w:eastAsiaTheme="minorEastAsia" w:hAnsiTheme="minorHAnsi" w:cstheme="minorBidi"/>
          <w:bCs w:val="0"/>
          <w:kern w:val="2"/>
          <w:sz w:val="24"/>
          <w:szCs w:val="24"/>
          <w14:ligatures w14:val="standardContextual"/>
        </w:rPr>
      </w:pPr>
      <w:r>
        <w:t>2.2</w:t>
      </w:r>
      <w:r>
        <w:rPr>
          <w:rFonts w:asciiTheme="minorHAnsi" w:eastAsiaTheme="minorEastAsia" w:hAnsiTheme="minorHAnsi" w:cstheme="minorBidi"/>
          <w:bCs w:val="0"/>
          <w:kern w:val="2"/>
          <w:sz w:val="24"/>
          <w:szCs w:val="24"/>
          <w14:ligatures w14:val="standardContextual"/>
        </w:rPr>
        <w:tab/>
      </w:r>
      <w:r>
        <w:t>Feral Pig disease risk to livestock</w:t>
      </w:r>
      <w:r>
        <w:tab/>
      </w:r>
      <w:r>
        <w:fldChar w:fldCharType="begin"/>
      </w:r>
      <w:r>
        <w:instrText xml:space="preserve"> PAGEREF _Toc224211961 \h </w:instrText>
      </w:r>
      <w:r>
        <w:fldChar w:fldCharType="separate"/>
      </w:r>
      <w:r w:rsidR="00F5625D">
        <w:t>7</w:t>
      </w:r>
      <w:r>
        <w:fldChar w:fldCharType="end"/>
      </w:r>
    </w:p>
    <w:p w14:paraId="62E4BD34" w14:textId="6F7CD41B" w:rsidR="005F78D9" w:rsidRDefault="005F78D9">
      <w:pPr>
        <w:pStyle w:val="TOC3"/>
        <w:rPr>
          <w:rFonts w:asciiTheme="minorHAnsi" w:eastAsiaTheme="minorEastAsia" w:hAnsiTheme="minorHAnsi" w:cstheme="minorBidi"/>
          <w:kern w:val="2"/>
          <w:sz w:val="24"/>
          <w:lang w:eastAsia="en-AU"/>
          <w14:ligatures w14:val="standardContextual"/>
        </w:rPr>
      </w:pPr>
      <w:r>
        <w:t>2.2.1</w:t>
      </w:r>
      <w:r>
        <w:rPr>
          <w:rFonts w:asciiTheme="minorHAnsi" w:eastAsiaTheme="minorEastAsia" w:hAnsiTheme="minorHAnsi" w:cstheme="minorBidi"/>
          <w:kern w:val="2"/>
          <w:sz w:val="24"/>
          <w:lang w:eastAsia="en-AU"/>
          <w14:ligatures w14:val="standardContextual"/>
        </w:rPr>
        <w:tab/>
      </w:r>
      <w:r>
        <w:t>Converting Feral Pig abundance to risk</w:t>
      </w:r>
      <w:r>
        <w:tab/>
      </w:r>
      <w:r>
        <w:fldChar w:fldCharType="begin"/>
      </w:r>
      <w:r>
        <w:instrText xml:space="preserve"> PAGEREF _Toc224211962 \h </w:instrText>
      </w:r>
      <w:r>
        <w:fldChar w:fldCharType="separate"/>
      </w:r>
      <w:r w:rsidR="00F5625D">
        <w:t>7</w:t>
      </w:r>
      <w:r>
        <w:fldChar w:fldCharType="end"/>
      </w:r>
    </w:p>
    <w:p w14:paraId="7C3B5D03" w14:textId="52D85414" w:rsidR="005F78D9" w:rsidRDefault="005F78D9">
      <w:pPr>
        <w:pStyle w:val="TOC3"/>
        <w:rPr>
          <w:rFonts w:asciiTheme="minorHAnsi" w:eastAsiaTheme="minorEastAsia" w:hAnsiTheme="minorHAnsi" w:cstheme="minorBidi"/>
          <w:kern w:val="2"/>
          <w:sz w:val="24"/>
          <w:lang w:eastAsia="en-AU"/>
          <w14:ligatures w14:val="standardContextual"/>
        </w:rPr>
      </w:pPr>
      <w:r>
        <w:t>2.2.2</w:t>
      </w:r>
      <w:r>
        <w:rPr>
          <w:rFonts w:asciiTheme="minorHAnsi" w:eastAsiaTheme="minorEastAsia" w:hAnsiTheme="minorHAnsi" w:cstheme="minorBidi"/>
          <w:kern w:val="2"/>
          <w:sz w:val="24"/>
          <w:lang w:eastAsia="en-AU"/>
          <w14:ligatures w14:val="standardContextual"/>
        </w:rPr>
        <w:tab/>
      </w:r>
      <w:r>
        <w:t>Applying a transmission kernel to determine exposure risk to farms</w:t>
      </w:r>
      <w:r>
        <w:tab/>
      </w:r>
      <w:r>
        <w:fldChar w:fldCharType="begin"/>
      </w:r>
      <w:r>
        <w:instrText xml:space="preserve"> PAGEREF _Toc224211964 \h </w:instrText>
      </w:r>
      <w:r>
        <w:fldChar w:fldCharType="separate"/>
      </w:r>
      <w:r w:rsidR="00F5625D">
        <w:t>8</w:t>
      </w:r>
      <w:r>
        <w:fldChar w:fldCharType="end"/>
      </w:r>
    </w:p>
    <w:p w14:paraId="0C6C363A" w14:textId="39483693" w:rsidR="005F78D9" w:rsidRDefault="005F78D9">
      <w:pPr>
        <w:pStyle w:val="TOC2"/>
        <w:rPr>
          <w:rFonts w:asciiTheme="minorHAnsi" w:eastAsiaTheme="minorEastAsia" w:hAnsiTheme="minorHAnsi" w:cstheme="minorBidi"/>
          <w:bCs w:val="0"/>
          <w:kern w:val="2"/>
          <w:sz w:val="24"/>
          <w:szCs w:val="24"/>
          <w14:ligatures w14:val="standardContextual"/>
        </w:rPr>
      </w:pPr>
      <w:r>
        <w:t>2.3</w:t>
      </w:r>
      <w:r>
        <w:rPr>
          <w:rFonts w:asciiTheme="minorHAnsi" w:eastAsiaTheme="minorEastAsia" w:hAnsiTheme="minorHAnsi" w:cstheme="minorBidi"/>
          <w:bCs w:val="0"/>
          <w:kern w:val="2"/>
          <w:sz w:val="24"/>
          <w:szCs w:val="24"/>
          <w14:ligatures w14:val="standardContextual"/>
        </w:rPr>
        <w:tab/>
      </w:r>
      <w:r>
        <w:t>Cost-effective management of Feral Pigs to mitigate EAD risk</w:t>
      </w:r>
      <w:r>
        <w:tab/>
      </w:r>
      <w:r>
        <w:fldChar w:fldCharType="begin"/>
      </w:r>
      <w:r>
        <w:instrText xml:space="preserve"> PAGEREF _Toc224211965 \h </w:instrText>
      </w:r>
      <w:r>
        <w:fldChar w:fldCharType="separate"/>
      </w:r>
      <w:r w:rsidR="00F5625D">
        <w:t>9</w:t>
      </w:r>
      <w:r>
        <w:fldChar w:fldCharType="end"/>
      </w:r>
    </w:p>
    <w:p w14:paraId="2E69058B" w14:textId="366DAE12"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3</w:t>
      </w:r>
      <w:r>
        <w:rPr>
          <w:rFonts w:asciiTheme="minorHAnsi" w:eastAsiaTheme="minorEastAsia" w:hAnsiTheme="minorHAnsi" w:cstheme="minorBidi"/>
          <w:b w:val="0"/>
          <w:color w:val="auto"/>
          <w:kern w:val="2"/>
          <w:sz w:val="24"/>
          <w:lang w:val="en-AU" w:eastAsia="en-AU"/>
          <w14:ligatures w14:val="standardContextual"/>
        </w:rPr>
        <w:tab/>
      </w:r>
      <w:r>
        <w:t>Results</w:t>
      </w:r>
      <w:r>
        <w:tab/>
      </w:r>
      <w:r>
        <w:fldChar w:fldCharType="begin"/>
      </w:r>
      <w:r>
        <w:instrText xml:space="preserve"> PAGEREF _Toc224211966 \h </w:instrText>
      </w:r>
      <w:r>
        <w:fldChar w:fldCharType="separate"/>
      </w:r>
      <w:r w:rsidR="00F5625D">
        <w:t>14</w:t>
      </w:r>
      <w:r>
        <w:fldChar w:fldCharType="end"/>
      </w:r>
    </w:p>
    <w:p w14:paraId="0E06815D" w14:textId="4254207E" w:rsidR="005F78D9" w:rsidRDefault="005F78D9">
      <w:pPr>
        <w:pStyle w:val="TOC2"/>
        <w:rPr>
          <w:rFonts w:asciiTheme="minorHAnsi" w:eastAsiaTheme="minorEastAsia" w:hAnsiTheme="minorHAnsi" w:cstheme="minorBidi"/>
          <w:bCs w:val="0"/>
          <w:kern w:val="2"/>
          <w:sz w:val="24"/>
          <w:szCs w:val="24"/>
          <w14:ligatures w14:val="standardContextual"/>
        </w:rPr>
      </w:pPr>
      <w:r>
        <w:t>3.1</w:t>
      </w:r>
      <w:r>
        <w:rPr>
          <w:rFonts w:asciiTheme="minorHAnsi" w:eastAsiaTheme="minorEastAsia" w:hAnsiTheme="minorHAnsi" w:cstheme="minorBidi"/>
          <w:bCs w:val="0"/>
          <w:kern w:val="2"/>
          <w:sz w:val="24"/>
          <w:szCs w:val="24"/>
          <w14:ligatures w14:val="standardContextual"/>
        </w:rPr>
        <w:tab/>
      </w:r>
      <w:r>
        <w:t>Abundance and distribution of Feral Pigs</w:t>
      </w:r>
      <w:r>
        <w:tab/>
      </w:r>
      <w:r>
        <w:fldChar w:fldCharType="begin"/>
      </w:r>
      <w:r>
        <w:instrText xml:space="preserve"> PAGEREF _Toc224211967 \h </w:instrText>
      </w:r>
      <w:r>
        <w:fldChar w:fldCharType="separate"/>
      </w:r>
      <w:r w:rsidR="00F5625D">
        <w:t>14</w:t>
      </w:r>
      <w:r>
        <w:fldChar w:fldCharType="end"/>
      </w:r>
    </w:p>
    <w:p w14:paraId="2A9D746D" w14:textId="3C313B2A" w:rsidR="005F78D9" w:rsidRDefault="005F78D9">
      <w:pPr>
        <w:pStyle w:val="TOC3"/>
        <w:rPr>
          <w:rFonts w:asciiTheme="minorHAnsi" w:eastAsiaTheme="minorEastAsia" w:hAnsiTheme="minorHAnsi" w:cstheme="minorBidi"/>
          <w:kern w:val="2"/>
          <w:sz w:val="24"/>
          <w:lang w:eastAsia="en-AU"/>
          <w14:ligatures w14:val="standardContextual"/>
        </w:rPr>
      </w:pPr>
      <w:r>
        <w:t>3.1.1</w:t>
      </w:r>
      <w:r>
        <w:rPr>
          <w:rFonts w:asciiTheme="minorHAnsi" w:eastAsiaTheme="minorEastAsia" w:hAnsiTheme="minorHAnsi" w:cstheme="minorBidi"/>
          <w:kern w:val="2"/>
          <w:sz w:val="24"/>
          <w:lang w:eastAsia="en-AU"/>
          <w14:ligatures w14:val="standardContextual"/>
        </w:rPr>
        <w:tab/>
      </w:r>
      <w:r>
        <w:t>Camera trap distance sampling</w:t>
      </w:r>
      <w:r>
        <w:tab/>
      </w:r>
      <w:r>
        <w:fldChar w:fldCharType="begin"/>
      </w:r>
      <w:r>
        <w:instrText xml:space="preserve"> PAGEREF _Toc224211968 \h </w:instrText>
      </w:r>
      <w:r>
        <w:fldChar w:fldCharType="separate"/>
      </w:r>
      <w:r w:rsidR="00F5625D">
        <w:t>14</w:t>
      </w:r>
      <w:r>
        <w:fldChar w:fldCharType="end"/>
      </w:r>
    </w:p>
    <w:p w14:paraId="75883071" w14:textId="663E1155" w:rsidR="005F78D9" w:rsidRDefault="005F78D9">
      <w:pPr>
        <w:pStyle w:val="TOC3"/>
        <w:rPr>
          <w:rFonts w:asciiTheme="minorHAnsi" w:eastAsiaTheme="minorEastAsia" w:hAnsiTheme="minorHAnsi" w:cstheme="minorBidi"/>
          <w:kern w:val="2"/>
          <w:sz w:val="24"/>
          <w:lang w:eastAsia="en-AU"/>
          <w14:ligatures w14:val="standardContextual"/>
        </w:rPr>
      </w:pPr>
      <w:r>
        <w:t>3.1.2</w:t>
      </w:r>
      <w:r>
        <w:rPr>
          <w:rFonts w:asciiTheme="minorHAnsi" w:eastAsiaTheme="minorEastAsia" w:hAnsiTheme="minorHAnsi" w:cstheme="minorBidi"/>
          <w:kern w:val="2"/>
          <w:sz w:val="24"/>
          <w:lang w:eastAsia="en-AU"/>
          <w14:ligatures w14:val="standardContextual"/>
        </w:rPr>
        <w:tab/>
      </w:r>
      <w:r>
        <w:t>Abundance model</w:t>
      </w:r>
      <w:r>
        <w:tab/>
      </w:r>
      <w:r>
        <w:fldChar w:fldCharType="begin"/>
      </w:r>
      <w:r>
        <w:instrText xml:space="preserve"> PAGEREF _Toc224211969 \h </w:instrText>
      </w:r>
      <w:r>
        <w:fldChar w:fldCharType="separate"/>
      </w:r>
      <w:r w:rsidR="00F5625D">
        <w:t>15</w:t>
      </w:r>
      <w:r>
        <w:fldChar w:fldCharType="end"/>
      </w:r>
    </w:p>
    <w:p w14:paraId="04B75DC2" w14:textId="0C306B48" w:rsidR="005F78D9" w:rsidRDefault="005F78D9">
      <w:pPr>
        <w:pStyle w:val="TOC2"/>
        <w:rPr>
          <w:rFonts w:asciiTheme="minorHAnsi" w:eastAsiaTheme="minorEastAsia" w:hAnsiTheme="minorHAnsi" w:cstheme="minorBidi"/>
          <w:bCs w:val="0"/>
          <w:kern w:val="2"/>
          <w:sz w:val="24"/>
          <w:szCs w:val="24"/>
          <w14:ligatures w14:val="standardContextual"/>
        </w:rPr>
      </w:pPr>
      <w:r>
        <w:t>3.2</w:t>
      </w:r>
      <w:r>
        <w:rPr>
          <w:rFonts w:asciiTheme="minorHAnsi" w:eastAsiaTheme="minorEastAsia" w:hAnsiTheme="minorHAnsi" w:cstheme="minorBidi"/>
          <w:bCs w:val="0"/>
          <w:kern w:val="2"/>
          <w:sz w:val="24"/>
          <w:szCs w:val="24"/>
          <w14:ligatures w14:val="standardContextual"/>
        </w:rPr>
        <w:tab/>
      </w:r>
      <w:r>
        <w:t>Risk to livestock</w:t>
      </w:r>
      <w:r>
        <w:tab/>
      </w:r>
      <w:r>
        <w:fldChar w:fldCharType="begin"/>
      </w:r>
      <w:r>
        <w:instrText xml:space="preserve"> PAGEREF _Toc224211971 \h </w:instrText>
      </w:r>
      <w:r>
        <w:fldChar w:fldCharType="separate"/>
      </w:r>
      <w:r w:rsidR="00F5625D">
        <w:t>18</w:t>
      </w:r>
      <w:r>
        <w:fldChar w:fldCharType="end"/>
      </w:r>
    </w:p>
    <w:p w14:paraId="099494F3" w14:textId="14CB89B3" w:rsidR="005F78D9" w:rsidRDefault="005F78D9">
      <w:pPr>
        <w:pStyle w:val="TOC2"/>
        <w:rPr>
          <w:rFonts w:asciiTheme="minorHAnsi" w:eastAsiaTheme="minorEastAsia" w:hAnsiTheme="minorHAnsi" w:cstheme="minorBidi"/>
          <w:bCs w:val="0"/>
          <w:kern w:val="2"/>
          <w:sz w:val="24"/>
          <w:szCs w:val="24"/>
          <w14:ligatures w14:val="standardContextual"/>
        </w:rPr>
      </w:pPr>
      <w:r>
        <w:t>3.3</w:t>
      </w:r>
      <w:r>
        <w:rPr>
          <w:rFonts w:asciiTheme="minorHAnsi" w:eastAsiaTheme="minorEastAsia" w:hAnsiTheme="minorHAnsi" w:cstheme="minorBidi"/>
          <w:bCs w:val="0"/>
          <w:kern w:val="2"/>
          <w:sz w:val="24"/>
          <w:szCs w:val="24"/>
          <w14:ligatures w14:val="standardContextual"/>
        </w:rPr>
        <w:tab/>
      </w:r>
      <w:r>
        <w:t>Cost-effective Feral Pig management</w:t>
      </w:r>
      <w:r>
        <w:tab/>
      </w:r>
      <w:r>
        <w:fldChar w:fldCharType="begin"/>
      </w:r>
      <w:r>
        <w:instrText xml:space="preserve"> PAGEREF _Toc224211972 \h </w:instrText>
      </w:r>
      <w:r>
        <w:fldChar w:fldCharType="separate"/>
      </w:r>
      <w:r w:rsidR="00F5625D">
        <w:t>22</w:t>
      </w:r>
      <w:r>
        <w:fldChar w:fldCharType="end"/>
      </w:r>
    </w:p>
    <w:p w14:paraId="2422EDF8" w14:textId="26F712A8" w:rsidR="005F78D9" w:rsidRDefault="005F78D9">
      <w:pPr>
        <w:pStyle w:val="TOC3"/>
        <w:rPr>
          <w:rFonts w:asciiTheme="minorHAnsi" w:eastAsiaTheme="minorEastAsia" w:hAnsiTheme="minorHAnsi" w:cstheme="minorBidi"/>
          <w:kern w:val="2"/>
          <w:sz w:val="24"/>
          <w:lang w:eastAsia="en-AU"/>
          <w14:ligatures w14:val="standardContextual"/>
        </w:rPr>
      </w:pPr>
      <w:r w:rsidRPr="00CC31B6">
        <w:rPr>
          <w:rFonts w:eastAsiaTheme="minorEastAsia"/>
        </w:rPr>
        <w:t>3.3.1</w:t>
      </w:r>
      <w:r>
        <w:rPr>
          <w:rFonts w:asciiTheme="minorHAnsi" w:eastAsiaTheme="minorEastAsia" w:hAnsiTheme="minorHAnsi" w:cstheme="minorBidi"/>
          <w:kern w:val="2"/>
          <w:sz w:val="24"/>
          <w:lang w:eastAsia="en-AU"/>
          <w14:ligatures w14:val="standardContextual"/>
        </w:rPr>
        <w:tab/>
      </w:r>
      <w:r w:rsidRPr="00CC31B6">
        <w:rPr>
          <w:rFonts w:eastAsiaTheme="minorEastAsia"/>
        </w:rPr>
        <w:t>Simulated FMD outbreak in Feral Pigs</w:t>
      </w:r>
      <w:r>
        <w:tab/>
      </w:r>
      <w:r>
        <w:fldChar w:fldCharType="begin"/>
      </w:r>
      <w:r>
        <w:instrText xml:space="preserve"> PAGEREF _Toc224211975 \h </w:instrText>
      </w:r>
      <w:r>
        <w:fldChar w:fldCharType="separate"/>
      </w:r>
      <w:r w:rsidR="00F5625D">
        <w:t>22</w:t>
      </w:r>
      <w:r>
        <w:fldChar w:fldCharType="end"/>
      </w:r>
    </w:p>
    <w:p w14:paraId="6B1005B4" w14:textId="072A3ABA" w:rsidR="005F78D9" w:rsidRDefault="005F78D9">
      <w:pPr>
        <w:pStyle w:val="TOC3"/>
        <w:rPr>
          <w:rFonts w:asciiTheme="minorHAnsi" w:eastAsiaTheme="minorEastAsia" w:hAnsiTheme="minorHAnsi" w:cstheme="minorBidi"/>
          <w:kern w:val="2"/>
          <w:sz w:val="24"/>
          <w:lang w:eastAsia="en-AU"/>
          <w14:ligatures w14:val="standardContextual"/>
        </w:rPr>
      </w:pPr>
      <w:r w:rsidRPr="00CC31B6">
        <w:rPr>
          <w:rFonts w:eastAsiaTheme="minorEastAsia"/>
        </w:rPr>
        <w:t>3.3.2</w:t>
      </w:r>
      <w:r>
        <w:rPr>
          <w:rFonts w:asciiTheme="minorHAnsi" w:eastAsiaTheme="minorEastAsia" w:hAnsiTheme="minorHAnsi" w:cstheme="minorBidi"/>
          <w:kern w:val="2"/>
          <w:sz w:val="24"/>
          <w:lang w:eastAsia="en-AU"/>
          <w14:ligatures w14:val="standardContextual"/>
        </w:rPr>
        <w:tab/>
      </w:r>
      <w:r w:rsidRPr="00CC31B6">
        <w:rPr>
          <w:rFonts w:eastAsiaTheme="minorEastAsia"/>
        </w:rPr>
        <w:t>Effects of disease management scenarios</w:t>
      </w:r>
      <w:r>
        <w:tab/>
      </w:r>
      <w:r>
        <w:fldChar w:fldCharType="begin"/>
      </w:r>
      <w:r>
        <w:instrText xml:space="preserve"> PAGEREF _Toc224211976 \h </w:instrText>
      </w:r>
      <w:r>
        <w:fldChar w:fldCharType="separate"/>
      </w:r>
      <w:r w:rsidR="00F5625D">
        <w:t>22</w:t>
      </w:r>
      <w:r>
        <w:fldChar w:fldCharType="end"/>
      </w:r>
    </w:p>
    <w:p w14:paraId="60B7B696" w14:textId="12F07F84" w:rsidR="005F78D9" w:rsidRDefault="005F78D9">
      <w:pPr>
        <w:pStyle w:val="TOC3"/>
        <w:rPr>
          <w:rFonts w:asciiTheme="minorHAnsi" w:eastAsiaTheme="minorEastAsia" w:hAnsiTheme="minorHAnsi" w:cstheme="minorBidi"/>
          <w:kern w:val="2"/>
          <w:sz w:val="24"/>
          <w:lang w:eastAsia="en-AU"/>
          <w14:ligatures w14:val="standardContextual"/>
        </w:rPr>
      </w:pPr>
      <w:r w:rsidRPr="00CC31B6">
        <w:rPr>
          <w:rFonts w:eastAsiaTheme="minorEastAsia"/>
        </w:rPr>
        <w:t>3.3.3</w:t>
      </w:r>
      <w:r>
        <w:rPr>
          <w:rFonts w:asciiTheme="minorHAnsi" w:eastAsiaTheme="minorEastAsia" w:hAnsiTheme="minorHAnsi" w:cstheme="minorBidi"/>
          <w:kern w:val="2"/>
          <w:sz w:val="24"/>
          <w:lang w:eastAsia="en-AU"/>
          <w14:ligatures w14:val="standardContextual"/>
        </w:rPr>
        <w:tab/>
      </w:r>
      <w:r w:rsidRPr="00CC31B6">
        <w:rPr>
          <w:rFonts w:eastAsiaTheme="minorEastAsia"/>
        </w:rPr>
        <w:t>Cost efficacy</w:t>
      </w:r>
      <w:r>
        <w:tab/>
      </w:r>
      <w:r>
        <w:fldChar w:fldCharType="begin"/>
      </w:r>
      <w:r>
        <w:instrText xml:space="preserve"> PAGEREF _Toc224211977 \h </w:instrText>
      </w:r>
      <w:r>
        <w:fldChar w:fldCharType="separate"/>
      </w:r>
      <w:r w:rsidR="00F5625D">
        <w:t>24</w:t>
      </w:r>
      <w:r>
        <w:fldChar w:fldCharType="end"/>
      </w:r>
    </w:p>
    <w:p w14:paraId="02E47D6D" w14:textId="76582CE8"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4</w:t>
      </w:r>
      <w:r>
        <w:rPr>
          <w:rFonts w:asciiTheme="minorHAnsi" w:eastAsiaTheme="minorEastAsia" w:hAnsiTheme="minorHAnsi" w:cstheme="minorBidi"/>
          <w:b w:val="0"/>
          <w:color w:val="auto"/>
          <w:kern w:val="2"/>
          <w:sz w:val="24"/>
          <w:lang w:val="en-AU" w:eastAsia="en-AU"/>
          <w14:ligatures w14:val="standardContextual"/>
        </w:rPr>
        <w:tab/>
      </w:r>
      <w:r>
        <w:t>Discussion</w:t>
      </w:r>
      <w:r>
        <w:tab/>
      </w:r>
      <w:r>
        <w:fldChar w:fldCharType="begin"/>
      </w:r>
      <w:r>
        <w:instrText xml:space="preserve"> PAGEREF _Toc224211978 \h </w:instrText>
      </w:r>
      <w:r>
        <w:fldChar w:fldCharType="separate"/>
      </w:r>
      <w:r w:rsidR="00F5625D">
        <w:t>27</w:t>
      </w:r>
      <w:r>
        <w:fldChar w:fldCharType="end"/>
      </w:r>
    </w:p>
    <w:p w14:paraId="12AC656A" w14:textId="66D88E5E" w:rsidR="005F78D9" w:rsidRDefault="005F78D9">
      <w:pPr>
        <w:pStyle w:val="TOC2"/>
        <w:rPr>
          <w:rFonts w:asciiTheme="minorHAnsi" w:eastAsiaTheme="minorEastAsia" w:hAnsiTheme="minorHAnsi" w:cstheme="minorBidi"/>
          <w:bCs w:val="0"/>
          <w:kern w:val="2"/>
          <w:sz w:val="24"/>
          <w:szCs w:val="24"/>
          <w14:ligatures w14:val="standardContextual"/>
        </w:rPr>
      </w:pPr>
      <w:r>
        <w:t>4.1</w:t>
      </w:r>
      <w:r>
        <w:rPr>
          <w:rFonts w:asciiTheme="minorHAnsi" w:eastAsiaTheme="minorEastAsia" w:hAnsiTheme="minorHAnsi" w:cstheme="minorBidi"/>
          <w:bCs w:val="0"/>
          <w:kern w:val="2"/>
          <w:sz w:val="24"/>
          <w:szCs w:val="24"/>
          <w14:ligatures w14:val="standardContextual"/>
        </w:rPr>
        <w:tab/>
      </w:r>
      <w:r>
        <w:t>Relationship between the current work and the Australian Animal Disease Spread (AADIS) model</w:t>
      </w:r>
      <w:r>
        <w:tab/>
      </w:r>
      <w:r>
        <w:fldChar w:fldCharType="begin"/>
      </w:r>
      <w:r>
        <w:instrText xml:space="preserve"> PAGEREF _Toc224211979 \h </w:instrText>
      </w:r>
      <w:r>
        <w:fldChar w:fldCharType="separate"/>
      </w:r>
      <w:r w:rsidR="00F5625D">
        <w:t>28</w:t>
      </w:r>
      <w:r>
        <w:fldChar w:fldCharType="end"/>
      </w:r>
    </w:p>
    <w:p w14:paraId="7ABB4A6E" w14:textId="068F69DF" w:rsidR="005F78D9" w:rsidRDefault="005F78D9">
      <w:pPr>
        <w:pStyle w:val="TOC2"/>
        <w:rPr>
          <w:rFonts w:asciiTheme="minorHAnsi" w:eastAsiaTheme="minorEastAsia" w:hAnsiTheme="minorHAnsi" w:cstheme="minorBidi"/>
          <w:bCs w:val="0"/>
          <w:kern w:val="2"/>
          <w:sz w:val="24"/>
          <w:szCs w:val="24"/>
          <w14:ligatures w14:val="standardContextual"/>
        </w:rPr>
      </w:pPr>
      <w:r>
        <w:t>4.2</w:t>
      </w:r>
      <w:r>
        <w:rPr>
          <w:rFonts w:asciiTheme="minorHAnsi" w:eastAsiaTheme="minorEastAsia" w:hAnsiTheme="minorHAnsi" w:cstheme="minorBidi"/>
          <w:bCs w:val="0"/>
          <w:kern w:val="2"/>
          <w:sz w:val="24"/>
          <w:szCs w:val="24"/>
          <w14:ligatures w14:val="standardContextual"/>
        </w:rPr>
        <w:tab/>
      </w:r>
      <w:r>
        <w:t>Conclusion</w:t>
      </w:r>
      <w:r>
        <w:tab/>
      </w:r>
      <w:r>
        <w:fldChar w:fldCharType="begin"/>
      </w:r>
      <w:r>
        <w:instrText xml:space="preserve"> PAGEREF _Toc224211980 \h </w:instrText>
      </w:r>
      <w:r>
        <w:fldChar w:fldCharType="separate"/>
      </w:r>
      <w:r w:rsidR="00F5625D">
        <w:t>28</w:t>
      </w:r>
      <w:r>
        <w:fldChar w:fldCharType="end"/>
      </w:r>
    </w:p>
    <w:p w14:paraId="7E235445" w14:textId="2FE915CD"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References</w:t>
      </w:r>
      <w:r>
        <w:tab/>
      </w:r>
      <w:r>
        <w:fldChar w:fldCharType="begin"/>
      </w:r>
      <w:r>
        <w:instrText xml:space="preserve"> PAGEREF _Toc224211981 \h </w:instrText>
      </w:r>
      <w:r>
        <w:fldChar w:fldCharType="separate"/>
      </w:r>
      <w:r w:rsidR="00F5625D">
        <w:t>29</w:t>
      </w:r>
      <w:r>
        <w:fldChar w:fldCharType="end"/>
      </w:r>
    </w:p>
    <w:p w14:paraId="2C64D414" w14:textId="4D694943" w:rsidR="005F78D9" w:rsidRDefault="005F78D9">
      <w:pPr>
        <w:pStyle w:val="TOC1"/>
        <w:rPr>
          <w:rFonts w:asciiTheme="minorHAnsi" w:eastAsiaTheme="minorEastAsia" w:hAnsiTheme="minorHAnsi" w:cstheme="minorBidi"/>
          <w:b w:val="0"/>
          <w:color w:val="auto"/>
          <w:kern w:val="2"/>
          <w:sz w:val="24"/>
          <w:lang w:val="en-AU" w:eastAsia="en-AU"/>
          <w14:ligatures w14:val="standardContextual"/>
        </w:rPr>
      </w:pPr>
      <w:r>
        <w:t>Appendix</w:t>
      </w:r>
      <w:r>
        <w:tab/>
      </w:r>
      <w:r>
        <w:fldChar w:fldCharType="begin"/>
      </w:r>
      <w:r>
        <w:instrText xml:space="preserve"> PAGEREF _Toc224211982 \h </w:instrText>
      </w:r>
      <w:r>
        <w:fldChar w:fldCharType="separate"/>
      </w:r>
      <w:r w:rsidR="00F5625D">
        <w:t>33</w:t>
      </w:r>
      <w:r>
        <w:fldChar w:fldCharType="end"/>
      </w:r>
    </w:p>
    <w:p w14:paraId="48D72E59" w14:textId="26A14106" w:rsidR="00051FE1" w:rsidRPr="00FE4E7A" w:rsidRDefault="007C0E99" w:rsidP="0071429D">
      <w:r>
        <w:rPr>
          <w:lang w:val="en-US"/>
        </w:rPr>
        <w:fldChar w:fldCharType="end"/>
      </w:r>
    </w:p>
    <w:p w14:paraId="0219E547" w14:textId="5387E317" w:rsidR="005F55AD" w:rsidRPr="00FE4E7A" w:rsidRDefault="009D303E" w:rsidP="00B2382F">
      <w:pPr>
        <w:pStyle w:val="TOCtitle"/>
      </w:pPr>
      <w:r w:rsidRPr="00243764">
        <w:br w:type="page"/>
      </w:r>
      <w:r w:rsidR="005F55AD" w:rsidRPr="00FE4E7A">
        <w:lastRenderedPageBreak/>
        <w:t>Tables</w:t>
      </w:r>
      <w:r w:rsidR="00FE4E7A" w:rsidRPr="00FE4E7A">
        <w:t xml:space="preserve"> </w:t>
      </w:r>
    </w:p>
    <w:p w14:paraId="693B2981" w14:textId="5D9746F3" w:rsidR="00244968" w:rsidRDefault="00082847">
      <w:pPr>
        <w:pStyle w:val="TableofFigures"/>
        <w:rPr>
          <w:rFonts w:asciiTheme="minorHAnsi" w:eastAsiaTheme="minorEastAsia" w:hAnsiTheme="minorHAnsi" w:cstheme="minorBidi"/>
          <w:kern w:val="2"/>
          <w:sz w:val="24"/>
          <w:szCs w:val="24"/>
          <w:lang w:eastAsia="en-AU"/>
          <w14:ligatures w14:val="standardContextual"/>
        </w:rPr>
      </w:pPr>
      <w:r>
        <w:fldChar w:fldCharType="begin"/>
      </w:r>
      <w:r>
        <w:instrText xml:space="preserve"> TOC \f F \h \z \t "Caption - Table" \c </w:instrText>
      </w:r>
      <w:r>
        <w:fldChar w:fldCharType="separate"/>
      </w:r>
      <w:hyperlink w:anchor="_Toc224219985" w:history="1">
        <w:r w:rsidR="00244968" w:rsidRPr="000369CC">
          <w:rPr>
            <w:rStyle w:val="Hyperlink"/>
          </w:rPr>
          <w:t>Table 1. The relative risks of likely disease transmission to livestock from a Feral Pig source due to increasing herd size within a PIC grid cell.</w:t>
        </w:r>
        <w:r w:rsidR="00244968">
          <w:rPr>
            <w:webHidden/>
          </w:rPr>
          <w:tab/>
        </w:r>
        <w:r w:rsidR="00244968">
          <w:rPr>
            <w:webHidden/>
          </w:rPr>
          <w:fldChar w:fldCharType="begin"/>
        </w:r>
        <w:r w:rsidR="00244968">
          <w:rPr>
            <w:webHidden/>
          </w:rPr>
          <w:instrText xml:space="preserve"> PAGEREF _Toc224219985 \h </w:instrText>
        </w:r>
        <w:r w:rsidR="00244968">
          <w:rPr>
            <w:webHidden/>
          </w:rPr>
        </w:r>
        <w:r w:rsidR="00244968">
          <w:rPr>
            <w:webHidden/>
          </w:rPr>
          <w:fldChar w:fldCharType="separate"/>
        </w:r>
        <w:r w:rsidR="00F5625D">
          <w:rPr>
            <w:webHidden/>
          </w:rPr>
          <w:t>9</w:t>
        </w:r>
        <w:r w:rsidR="00244968">
          <w:rPr>
            <w:webHidden/>
          </w:rPr>
          <w:fldChar w:fldCharType="end"/>
        </w:r>
      </w:hyperlink>
    </w:p>
    <w:p w14:paraId="1DB43546" w14:textId="33997702"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86" w:history="1">
        <w:r w:rsidRPr="000369CC">
          <w:rPr>
            <w:rStyle w:val="Hyperlink"/>
          </w:rPr>
          <w:t>Table 2. Parameter values used for the Feral Pig FMD model. Parameter values are per day unless otherwise specified. Min and Max values were used to incorporate the effects of uncertainty in some parameter values in the simulation model.</w:t>
        </w:r>
        <w:r>
          <w:rPr>
            <w:webHidden/>
          </w:rPr>
          <w:tab/>
        </w:r>
        <w:r>
          <w:rPr>
            <w:webHidden/>
          </w:rPr>
          <w:fldChar w:fldCharType="begin"/>
        </w:r>
        <w:r>
          <w:rPr>
            <w:webHidden/>
          </w:rPr>
          <w:instrText xml:space="preserve"> PAGEREF _Toc224219986 \h </w:instrText>
        </w:r>
        <w:r>
          <w:rPr>
            <w:webHidden/>
          </w:rPr>
        </w:r>
        <w:r>
          <w:rPr>
            <w:webHidden/>
          </w:rPr>
          <w:fldChar w:fldCharType="separate"/>
        </w:r>
        <w:r w:rsidR="00F5625D">
          <w:rPr>
            <w:webHidden/>
          </w:rPr>
          <w:t>10</w:t>
        </w:r>
        <w:r>
          <w:rPr>
            <w:webHidden/>
          </w:rPr>
          <w:fldChar w:fldCharType="end"/>
        </w:r>
      </w:hyperlink>
    </w:p>
    <w:p w14:paraId="256C7820" w14:textId="78B94DF2"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87" w:history="1">
        <w:r w:rsidRPr="000369CC">
          <w:rPr>
            <w:rStyle w:val="Hyperlink"/>
          </w:rPr>
          <w:t>Table 3. Feral Pig management scenarios examined using the FMD epidemiological model. A total of four culling intensities were examined representing the percentage of the population culled. Response day refers to the number of days after disease incursion before management commenced. Frequency indicates either a single application of each culling intensity (once-off) or repeat application of each culling intensity every 7 days for three weeks (repeated).</w:t>
        </w:r>
        <w:r>
          <w:rPr>
            <w:webHidden/>
          </w:rPr>
          <w:tab/>
        </w:r>
        <w:r>
          <w:rPr>
            <w:webHidden/>
          </w:rPr>
          <w:fldChar w:fldCharType="begin"/>
        </w:r>
        <w:r>
          <w:rPr>
            <w:webHidden/>
          </w:rPr>
          <w:instrText xml:space="preserve"> PAGEREF _Toc224219987 \h </w:instrText>
        </w:r>
        <w:r>
          <w:rPr>
            <w:webHidden/>
          </w:rPr>
        </w:r>
        <w:r>
          <w:rPr>
            <w:webHidden/>
          </w:rPr>
          <w:fldChar w:fldCharType="separate"/>
        </w:r>
        <w:r w:rsidR="00F5625D">
          <w:rPr>
            <w:webHidden/>
          </w:rPr>
          <w:t>12</w:t>
        </w:r>
        <w:r>
          <w:rPr>
            <w:webHidden/>
          </w:rPr>
          <w:fldChar w:fldCharType="end"/>
        </w:r>
      </w:hyperlink>
    </w:p>
    <w:p w14:paraId="4D493838" w14:textId="52E1C233"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88" w:history="1">
        <w:r w:rsidRPr="000369CC">
          <w:rPr>
            <w:rStyle w:val="Hyperlink"/>
          </w:rPr>
          <w:t xml:space="preserve">Table 4. Model-based selection of the detection function used in CTDS. </w:t>
        </w:r>
        <m:oMath>
          <m:r>
            <m:rPr>
              <m:sty m:val="bi"/>
            </m:rPr>
            <w:rPr>
              <w:rStyle w:val="Hyperlink"/>
              <w:rFonts w:ascii="Cambria Math" w:hAnsi="Cambria Math"/>
            </w:rPr>
            <m:t>p</m:t>
          </m:r>
        </m:oMath>
        <w:r w:rsidRPr="000369CC">
          <w:rPr>
            <w:rStyle w:val="Hyperlink"/>
          </w:rPr>
          <w:t xml:space="preserve"> – probability of detection for a single individual, se – standard error, </w:t>
        </w:r>
        <m:oMath>
          <m:r>
            <w:rPr>
              <w:rStyle w:val="Hyperlink"/>
              <w:rFonts w:ascii="Cambria Math" w:hAnsi="Cambria Math"/>
            </w:rPr>
            <m:t>∆</m:t>
          </m:r>
          <m:r>
            <m:rPr>
              <m:sty m:val="bi"/>
            </m:rPr>
            <w:rPr>
              <w:rStyle w:val="Hyperlink"/>
              <w:rFonts w:ascii="Cambria Math" w:hAnsi="Cambria Math"/>
            </w:rPr>
            <m:t>AIC</m:t>
          </m:r>
        </m:oMath>
        <w:r w:rsidRPr="000369CC">
          <w:rPr>
            <w:rStyle w:val="Hyperlink"/>
          </w:rPr>
          <w:t xml:space="preserve"> – difference in Akaike’s Information Criterion between the top model and alternatives.</w:t>
        </w:r>
        <w:r>
          <w:rPr>
            <w:webHidden/>
          </w:rPr>
          <w:tab/>
        </w:r>
        <w:r>
          <w:rPr>
            <w:webHidden/>
          </w:rPr>
          <w:fldChar w:fldCharType="begin"/>
        </w:r>
        <w:r>
          <w:rPr>
            <w:webHidden/>
          </w:rPr>
          <w:instrText xml:space="preserve"> PAGEREF _Toc224219988 \h </w:instrText>
        </w:r>
        <w:r>
          <w:rPr>
            <w:webHidden/>
          </w:rPr>
        </w:r>
        <w:r>
          <w:rPr>
            <w:webHidden/>
          </w:rPr>
          <w:fldChar w:fldCharType="separate"/>
        </w:r>
        <w:r w:rsidR="00F5625D">
          <w:rPr>
            <w:webHidden/>
          </w:rPr>
          <w:t>14</w:t>
        </w:r>
        <w:r>
          <w:rPr>
            <w:webHidden/>
          </w:rPr>
          <w:fldChar w:fldCharType="end"/>
        </w:r>
      </w:hyperlink>
    </w:p>
    <w:p w14:paraId="0CFE98F5" w14:textId="7999815E"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89" w:history="1">
        <w:r w:rsidRPr="000369CC">
          <w:rPr>
            <w:rStyle w:val="Hyperlink"/>
          </w:rPr>
          <w:t>Table 5. Covariate effects on the abundance process for Feral Pigs. Covariate effects with confidence intervals not overlapping zero are shown in bold. MRVBF = multi-resolution valley-bottom flatness; TWIND = Topographic Wetness Index.</w:t>
        </w:r>
        <w:r>
          <w:rPr>
            <w:webHidden/>
          </w:rPr>
          <w:tab/>
        </w:r>
        <w:r>
          <w:rPr>
            <w:webHidden/>
          </w:rPr>
          <w:fldChar w:fldCharType="begin"/>
        </w:r>
        <w:r>
          <w:rPr>
            <w:webHidden/>
          </w:rPr>
          <w:instrText xml:space="preserve"> PAGEREF _Toc224219989 \h </w:instrText>
        </w:r>
        <w:r>
          <w:rPr>
            <w:webHidden/>
          </w:rPr>
        </w:r>
        <w:r>
          <w:rPr>
            <w:webHidden/>
          </w:rPr>
          <w:fldChar w:fldCharType="separate"/>
        </w:r>
        <w:r w:rsidR="00F5625D">
          <w:rPr>
            <w:webHidden/>
          </w:rPr>
          <w:t>15</w:t>
        </w:r>
        <w:r>
          <w:rPr>
            <w:webHidden/>
          </w:rPr>
          <w:fldChar w:fldCharType="end"/>
        </w:r>
      </w:hyperlink>
    </w:p>
    <w:p w14:paraId="1E3EB5F7" w14:textId="0790C315"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0" w:history="1">
        <w:r w:rsidRPr="000369CC">
          <w:rPr>
            <w:rStyle w:val="Hyperlink"/>
          </w:rPr>
          <w:t>Table 6. Abundance estimates for Feral Pigs in Victoria (total) as well as within each Department of Energy, Environment and Climate Action (DEECA) region.</w:t>
        </w:r>
        <w:r>
          <w:rPr>
            <w:webHidden/>
          </w:rPr>
          <w:tab/>
        </w:r>
        <w:r>
          <w:rPr>
            <w:webHidden/>
          </w:rPr>
          <w:fldChar w:fldCharType="begin"/>
        </w:r>
        <w:r>
          <w:rPr>
            <w:webHidden/>
          </w:rPr>
          <w:instrText xml:space="preserve"> PAGEREF _Toc224219990 \h </w:instrText>
        </w:r>
        <w:r>
          <w:rPr>
            <w:webHidden/>
          </w:rPr>
        </w:r>
        <w:r>
          <w:rPr>
            <w:webHidden/>
          </w:rPr>
          <w:fldChar w:fldCharType="separate"/>
        </w:r>
        <w:r w:rsidR="00F5625D">
          <w:rPr>
            <w:webHidden/>
          </w:rPr>
          <w:t>16</w:t>
        </w:r>
        <w:r>
          <w:rPr>
            <w:webHidden/>
          </w:rPr>
          <w:fldChar w:fldCharType="end"/>
        </w:r>
      </w:hyperlink>
    </w:p>
    <w:p w14:paraId="66D778BB" w14:textId="172D330B"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1" w:history="1">
        <w:r w:rsidRPr="000369CC">
          <w:rPr>
            <w:rStyle w:val="Hyperlink"/>
          </w:rPr>
          <w:t>Table 7. Number of 1-km PIC grid cells within each livestock exposure (LE) risk category (Low, Moderate, High) for different livestock species, within each region. LE is defined as the product of the (geographically weighted) risk from Feral Pig populations and the density of livestock within each PIC grid cell.</w:t>
        </w:r>
        <w:r>
          <w:rPr>
            <w:webHidden/>
          </w:rPr>
          <w:tab/>
        </w:r>
        <w:r>
          <w:rPr>
            <w:webHidden/>
          </w:rPr>
          <w:fldChar w:fldCharType="begin"/>
        </w:r>
        <w:r>
          <w:rPr>
            <w:webHidden/>
          </w:rPr>
          <w:instrText xml:space="preserve"> PAGEREF _Toc224219991 \h </w:instrText>
        </w:r>
        <w:r>
          <w:rPr>
            <w:webHidden/>
          </w:rPr>
        </w:r>
        <w:r>
          <w:rPr>
            <w:webHidden/>
          </w:rPr>
          <w:fldChar w:fldCharType="separate"/>
        </w:r>
        <w:r w:rsidR="00F5625D">
          <w:rPr>
            <w:webHidden/>
          </w:rPr>
          <w:t>21</w:t>
        </w:r>
        <w:r>
          <w:rPr>
            <w:webHidden/>
          </w:rPr>
          <w:fldChar w:fldCharType="end"/>
        </w:r>
      </w:hyperlink>
    </w:p>
    <w:p w14:paraId="733F7A05" w14:textId="322D4B69"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2" w:history="1">
        <w:r w:rsidRPr="000369CC">
          <w:rPr>
            <w:rStyle w:val="Hyperlink"/>
          </w:rPr>
          <w:t>Table A1. Descriptions of covariates used to model Feral Pig density.</w:t>
        </w:r>
        <w:r>
          <w:rPr>
            <w:webHidden/>
          </w:rPr>
          <w:tab/>
        </w:r>
        <w:r>
          <w:rPr>
            <w:webHidden/>
          </w:rPr>
          <w:fldChar w:fldCharType="begin"/>
        </w:r>
        <w:r>
          <w:rPr>
            <w:webHidden/>
          </w:rPr>
          <w:instrText xml:space="preserve"> PAGEREF _Toc224219992 \h </w:instrText>
        </w:r>
        <w:r>
          <w:rPr>
            <w:webHidden/>
          </w:rPr>
        </w:r>
        <w:r>
          <w:rPr>
            <w:webHidden/>
          </w:rPr>
          <w:fldChar w:fldCharType="separate"/>
        </w:r>
        <w:r w:rsidR="00F5625D">
          <w:rPr>
            <w:webHidden/>
          </w:rPr>
          <w:t>33</w:t>
        </w:r>
        <w:r>
          <w:rPr>
            <w:webHidden/>
          </w:rPr>
          <w:fldChar w:fldCharType="end"/>
        </w:r>
      </w:hyperlink>
    </w:p>
    <w:p w14:paraId="3FC56F03" w14:textId="6538F4B8" w:rsidR="00BE541D" w:rsidRPr="00243764" w:rsidRDefault="00082847" w:rsidP="00DC3852">
      <w:pPr>
        <w:pStyle w:val="TableofFigures"/>
      </w:pPr>
      <w:r>
        <w:fldChar w:fldCharType="end"/>
      </w:r>
    </w:p>
    <w:p w14:paraId="1440AE18" w14:textId="20C3E483" w:rsidR="001F10BD" w:rsidRPr="00FE4E7A" w:rsidRDefault="001F10BD" w:rsidP="00B2382F">
      <w:pPr>
        <w:pStyle w:val="TOCtitle"/>
        <w:rPr>
          <w:color w:val="FF0000"/>
        </w:rPr>
      </w:pPr>
      <w:r w:rsidRPr="00FE4E7A">
        <w:t>Figures</w:t>
      </w:r>
    </w:p>
    <w:p w14:paraId="44D068C6" w14:textId="7B379505" w:rsidR="00244968" w:rsidRDefault="00F37886">
      <w:pPr>
        <w:pStyle w:val="TableofFigures"/>
        <w:rPr>
          <w:rFonts w:asciiTheme="minorHAnsi" w:eastAsiaTheme="minorEastAsia" w:hAnsiTheme="minorHAnsi" w:cstheme="minorBidi"/>
          <w:kern w:val="2"/>
          <w:sz w:val="24"/>
          <w:szCs w:val="24"/>
          <w:lang w:eastAsia="en-AU"/>
          <w14:ligatures w14:val="standardContextual"/>
        </w:rPr>
      </w:pPr>
      <w:r>
        <w:fldChar w:fldCharType="begin"/>
      </w:r>
      <w:r>
        <w:instrText xml:space="preserve"> TOC \h \z \t "Caption - Figure" \c </w:instrText>
      </w:r>
      <w:r>
        <w:fldChar w:fldCharType="separate"/>
      </w:r>
      <w:hyperlink w:anchor="_Toc224219993" w:history="1">
        <w:r w:rsidR="00244968" w:rsidRPr="00320E5A">
          <w:rPr>
            <w:rStyle w:val="Hyperlink"/>
          </w:rPr>
          <w:t>Figure 1. The relationship between Feral Pig densities and the risk of EAD transmission (</w:t>
        </w:r>
        <m:oMath>
          <m:r>
            <m:rPr>
              <m:sty m:val="bi"/>
            </m:rPr>
            <w:rPr>
              <w:rStyle w:val="Hyperlink"/>
              <w:rFonts w:ascii="Cambria Math" w:hAnsi="Cambria Math"/>
            </w:rPr>
            <m:t>R</m:t>
          </m:r>
        </m:oMath>
        <w:r w:rsidR="00244968" w:rsidRPr="00320E5A">
          <w:rPr>
            <w:rStyle w:val="Hyperlink"/>
          </w:rPr>
          <w:t>) used to model potential disease transmission risks to farmed livestock. Vertical dashed red lines indicate densities of 2, 5 and 10 pigs/km2.</w:t>
        </w:r>
        <w:r w:rsidR="00244968">
          <w:rPr>
            <w:webHidden/>
          </w:rPr>
          <w:tab/>
        </w:r>
        <w:r w:rsidR="00244968">
          <w:rPr>
            <w:webHidden/>
          </w:rPr>
          <w:fldChar w:fldCharType="begin"/>
        </w:r>
        <w:r w:rsidR="00244968">
          <w:rPr>
            <w:webHidden/>
          </w:rPr>
          <w:instrText xml:space="preserve"> PAGEREF _Toc224219993 \h </w:instrText>
        </w:r>
        <w:r w:rsidR="00244968">
          <w:rPr>
            <w:webHidden/>
          </w:rPr>
        </w:r>
        <w:r w:rsidR="00244968">
          <w:rPr>
            <w:webHidden/>
          </w:rPr>
          <w:fldChar w:fldCharType="separate"/>
        </w:r>
        <w:r w:rsidR="00F5625D">
          <w:rPr>
            <w:webHidden/>
          </w:rPr>
          <w:t>8</w:t>
        </w:r>
        <w:r w:rsidR="00244968">
          <w:rPr>
            <w:webHidden/>
          </w:rPr>
          <w:fldChar w:fldCharType="end"/>
        </w:r>
      </w:hyperlink>
    </w:p>
    <w:p w14:paraId="0A505424" w14:textId="6CACE913"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4" w:history="1">
        <w:r w:rsidRPr="00320E5A">
          <w:rPr>
            <w:rStyle w:val="Hyperlink"/>
          </w:rPr>
          <w:t>Figure 2. Functional responses of the kill rate for aerial shooting versus Feral Pig density (left plot) and the per capita time taken per kill versus Feral Pig density (right plot).</w:t>
        </w:r>
        <w:r>
          <w:rPr>
            <w:webHidden/>
          </w:rPr>
          <w:tab/>
        </w:r>
        <w:r>
          <w:rPr>
            <w:webHidden/>
          </w:rPr>
          <w:fldChar w:fldCharType="begin"/>
        </w:r>
        <w:r>
          <w:rPr>
            <w:webHidden/>
          </w:rPr>
          <w:instrText xml:space="preserve"> PAGEREF _Toc224219994 \h </w:instrText>
        </w:r>
        <w:r>
          <w:rPr>
            <w:webHidden/>
          </w:rPr>
        </w:r>
        <w:r>
          <w:rPr>
            <w:webHidden/>
          </w:rPr>
          <w:fldChar w:fldCharType="separate"/>
        </w:r>
        <w:r w:rsidR="00F5625D">
          <w:rPr>
            <w:webHidden/>
          </w:rPr>
          <w:t>12</w:t>
        </w:r>
        <w:r>
          <w:rPr>
            <w:webHidden/>
          </w:rPr>
          <w:fldChar w:fldCharType="end"/>
        </w:r>
      </w:hyperlink>
    </w:p>
    <w:p w14:paraId="46B8A53F" w14:textId="1B46D55A"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5" w:history="1">
        <w:r w:rsidRPr="00320E5A">
          <w:rPr>
            <w:rStyle w:val="Hyperlink"/>
          </w:rPr>
          <w:t>Figure 3. Locations of all camera traps (n = 1,611) used in this analysis with point colour filled depending on whether pigs were detected.</w:t>
        </w:r>
        <w:r>
          <w:rPr>
            <w:webHidden/>
          </w:rPr>
          <w:tab/>
        </w:r>
        <w:r>
          <w:rPr>
            <w:webHidden/>
          </w:rPr>
          <w:fldChar w:fldCharType="begin"/>
        </w:r>
        <w:r>
          <w:rPr>
            <w:webHidden/>
          </w:rPr>
          <w:instrText xml:space="preserve"> PAGEREF _Toc224219995 \h </w:instrText>
        </w:r>
        <w:r>
          <w:rPr>
            <w:webHidden/>
          </w:rPr>
        </w:r>
        <w:r>
          <w:rPr>
            <w:webHidden/>
          </w:rPr>
          <w:fldChar w:fldCharType="separate"/>
        </w:r>
        <w:r w:rsidR="00F5625D">
          <w:rPr>
            <w:webHidden/>
          </w:rPr>
          <w:t>14</w:t>
        </w:r>
        <w:r>
          <w:rPr>
            <w:webHidden/>
          </w:rPr>
          <w:fldChar w:fldCharType="end"/>
        </w:r>
      </w:hyperlink>
    </w:p>
    <w:p w14:paraId="34A83642" w14:textId="77F9B220"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6" w:history="1">
        <w:r w:rsidRPr="00320E5A">
          <w:rPr>
            <w:rStyle w:val="Hyperlink"/>
          </w:rPr>
          <w:t>Figure 4. Spatial variation in the density of Feral Pigs across Victoria. Grey shading includes all public land that was subject to monitoring.</w:t>
        </w:r>
        <w:r>
          <w:rPr>
            <w:webHidden/>
          </w:rPr>
          <w:tab/>
        </w:r>
        <w:r>
          <w:rPr>
            <w:webHidden/>
          </w:rPr>
          <w:fldChar w:fldCharType="begin"/>
        </w:r>
        <w:r>
          <w:rPr>
            <w:webHidden/>
          </w:rPr>
          <w:instrText xml:space="preserve"> PAGEREF _Toc224219996 \h </w:instrText>
        </w:r>
        <w:r>
          <w:rPr>
            <w:webHidden/>
          </w:rPr>
        </w:r>
        <w:r>
          <w:rPr>
            <w:webHidden/>
          </w:rPr>
          <w:fldChar w:fldCharType="separate"/>
        </w:r>
        <w:r w:rsidR="00F5625D">
          <w:rPr>
            <w:webHidden/>
          </w:rPr>
          <w:t>17</w:t>
        </w:r>
        <w:r>
          <w:rPr>
            <w:webHidden/>
          </w:rPr>
          <w:fldChar w:fldCharType="end"/>
        </w:r>
      </w:hyperlink>
    </w:p>
    <w:p w14:paraId="343649AF" w14:textId="6F8C688E"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7" w:history="1">
        <w:r w:rsidRPr="00320E5A">
          <w:rPr>
            <w:rStyle w:val="Hyperlink"/>
          </w:rPr>
          <w:t>Figure 5. Estimates of the livestock exposure (LE) for each 1-km grid cell containing livestock. Coloured points represent 1-km grid cells containing at least one domestic ungulate livestock farm.</w:t>
        </w:r>
        <w:r>
          <w:rPr>
            <w:webHidden/>
          </w:rPr>
          <w:tab/>
        </w:r>
        <w:r>
          <w:rPr>
            <w:webHidden/>
          </w:rPr>
          <w:fldChar w:fldCharType="begin"/>
        </w:r>
        <w:r>
          <w:rPr>
            <w:webHidden/>
          </w:rPr>
          <w:instrText xml:space="preserve"> PAGEREF _Toc224219997 \h </w:instrText>
        </w:r>
        <w:r>
          <w:rPr>
            <w:webHidden/>
          </w:rPr>
        </w:r>
        <w:r>
          <w:rPr>
            <w:webHidden/>
          </w:rPr>
          <w:fldChar w:fldCharType="separate"/>
        </w:r>
        <w:r w:rsidR="00F5625D">
          <w:rPr>
            <w:webHidden/>
          </w:rPr>
          <w:t>19</w:t>
        </w:r>
        <w:r>
          <w:rPr>
            <w:webHidden/>
          </w:rPr>
          <w:fldChar w:fldCharType="end"/>
        </w:r>
      </w:hyperlink>
    </w:p>
    <w:p w14:paraId="21B591E6" w14:textId="5FD8D09D"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8" w:history="1">
        <w:r w:rsidRPr="00320E5A">
          <w:rPr>
            <w:rStyle w:val="Hyperlink"/>
          </w:rPr>
          <w:t>Figure 6. Species-specific livestock exposure (LE) risk categories for domestic ungulate livestock species (cattle, sheep and pigs).</w:t>
        </w:r>
        <w:r>
          <w:rPr>
            <w:webHidden/>
          </w:rPr>
          <w:tab/>
        </w:r>
        <w:r>
          <w:rPr>
            <w:webHidden/>
          </w:rPr>
          <w:fldChar w:fldCharType="begin"/>
        </w:r>
        <w:r>
          <w:rPr>
            <w:webHidden/>
          </w:rPr>
          <w:instrText xml:space="preserve"> PAGEREF _Toc224219998 \h </w:instrText>
        </w:r>
        <w:r>
          <w:rPr>
            <w:webHidden/>
          </w:rPr>
        </w:r>
        <w:r>
          <w:rPr>
            <w:webHidden/>
          </w:rPr>
          <w:fldChar w:fldCharType="separate"/>
        </w:r>
        <w:r w:rsidR="00F5625D">
          <w:rPr>
            <w:webHidden/>
          </w:rPr>
          <w:t>20</w:t>
        </w:r>
        <w:r>
          <w:rPr>
            <w:webHidden/>
          </w:rPr>
          <w:fldChar w:fldCharType="end"/>
        </w:r>
      </w:hyperlink>
    </w:p>
    <w:p w14:paraId="4DAAD76E" w14:textId="61EC01F9"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19999" w:history="1">
        <w:r w:rsidRPr="00320E5A">
          <w:rPr>
            <w:rStyle w:val="Hyperlink"/>
          </w:rPr>
          <w:t>Figure 7. The progression of an outbreak of FMD in Feral Pigs over a 2-year period from the stochastic Individual-based model. Predictions show the trajectories from 500 simulated outbreaks. Solid black line – median, coloured lines – individual trajectories. N – total relative population size, S – susceptible, R – recovered, I – exposed + infected (prevalence).</w:t>
        </w:r>
        <w:r>
          <w:rPr>
            <w:webHidden/>
          </w:rPr>
          <w:tab/>
        </w:r>
        <w:r>
          <w:rPr>
            <w:webHidden/>
          </w:rPr>
          <w:fldChar w:fldCharType="begin"/>
        </w:r>
        <w:r>
          <w:rPr>
            <w:webHidden/>
          </w:rPr>
          <w:instrText xml:space="preserve"> PAGEREF _Toc224219999 \h </w:instrText>
        </w:r>
        <w:r>
          <w:rPr>
            <w:webHidden/>
          </w:rPr>
        </w:r>
        <w:r>
          <w:rPr>
            <w:webHidden/>
          </w:rPr>
          <w:fldChar w:fldCharType="separate"/>
        </w:r>
        <w:r w:rsidR="00F5625D">
          <w:rPr>
            <w:webHidden/>
          </w:rPr>
          <w:t>22</w:t>
        </w:r>
        <w:r>
          <w:rPr>
            <w:webHidden/>
          </w:rPr>
          <w:fldChar w:fldCharType="end"/>
        </w:r>
      </w:hyperlink>
    </w:p>
    <w:p w14:paraId="2E177D9D" w14:textId="513D4ABD"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20000" w:history="1">
        <w:r w:rsidRPr="00320E5A">
          <w:rPr>
            <w:rStyle w:val="Hyperlink"/>
          </w:rPr>
          <w:t xml:space="preserve">Figure 8. Total length of outbreak (in days) for simulated FMD outbreaks, with one-off and repeated culling operations of varying intensity (0, 20, 40, 60 or 80%) at either 7 or 30 days after the initiation of the outbreak. Black points give the median, thick lines give the width of the 80% confidence interval, and </w:t>
        </w:r>
        <w:r w:rsidRPr="00320E5A">
          <w:rPr>
            <w:rStyle w:val="Hyperlink"/>
          </w:rPr>
          <w:lastRenderedPageBreak/>
          <w:t>thin lines give the width of the 95% confidence interval. Coloured bars give the distribution of outbreak length.</w:t>
        </w:r>
        <w:r>
          <w:rPr>
            <w:webHidden/>
          </w:rPr>
          <w:tab/>
        </w:r>
        <w:r>
          <w:rPr>
            <w:webHidden/>
          </w:rPr>
          <w:fldChar w:fldCharType="begin"/>
        </w:r>
        <w:r>
          <w:rPr>
            <w:webHidden/>
          </w:rPr>
          <w:instrText xml:space="preserve"> PAGEREF _Toc224220000 \h </w:instrText>
        </w:r>
        <w:r>
          <w:rPr>
            <w:webHidden/>
          </w:rPr>
        </w:r>
        <w:r>
          <w:rPr>
            <w:webHidden/>
          </w:rPr>
          <w:fldChar w:fldCharType="separate"/>
        </w:r>
        <w:r w:rsidR="00F5625D">
          <w:rPr>
            <w:webHidden/>
          </w:rPr>
          <w:t>23</w:t>
        </w:r>
        <w:r>
          <w:rPr>
            <w:webHidden/>
          </w:rPr>
          <w:fldChar w:fldCharType="end"/>
        </w:r>
      </w:hyperlink>
    </w:p>
    <w:p w14:paraId="563AC407" w14:textId="5754F407"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20001" w:history="1">
        <w:r w:rsidRPr="00320E5A">
          <w:rPr>
            <w:rStyle w:val="Hyperlink"/>
          </w:rPr>
          <w:t>Figure 9. Mean number of infected pigs emigrating from the site (a measure of disease spread) for simulated FMD outbreaks under one-off and repeated aerial culling operations of varying intensity (0, 20, 40, 60 or 80%) at either 7, or 30 days after the initiation of the outbreak. Points give the median value, thick line the 80%, and thin line the 90% confidence interval, respectively.</w:t>
        </w:r>
        <w:r>
          <w:rPr>
            <w:webHidden/>
          </w:rPr>
          <w:tab/>
        </w:r>
        <w:r>
          <w:rPr>
            <w:webHidden/>
          </w:rPr>
          <w:fldChar w:fldCharType="begin"/>
        </w:r>
        <w:r>
          <w:rPr>
            <w:webHidden/>
          </w:rPr>
          <w:instrText xml:space="preserve"> PAGEREF _Toc224220001 \h </w:instrText>
        </w:r>
        <w:r>
          <w:rPr>
            <w:webHidden/>
          </w:rPr>
        </w:r>
        <w:r>
          <w:rPr>
            <w:webHidden/>
          </w:rPr>
          <w:fldChar w:fldCharType="separate"/>
        </w:r>
        <w:r w:rsidR="00F5625D">
          <w:rPr>
            <w:webHidden/>
          </w:rPr>
          <w:t>24</w:t>
        </w:r>
        <w:r>
          <w:rPr>
            <w:webHidden/>
          </w:rPr>
          <w:fldChar w:fldCharType="end"/>
        </w:r>
      </w:hyperlink>
    </w:p>
    <w:p w14:paraId="277F3223" w14:textId="58C139A1"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20002" w:history="1">
        <w:r w:rsidRPr="00320E5A">
          <w:rPr>
            <w:rStyle w:val="Hyperlink"/>
          </w:rPr>
          <w:t>Figure 10.  Comparison of the costs and the efficacy (total outbreak length) under one-off and repeated aerial culling operations of varying intensity (0, 20, 40, 60 or 80%) undertaken at either 7, or 30 days after the initiation of the outbreak.</w:t>
        </w:r>
        <w:r>
          <w:rPr>
            <w:webHidden/>
          </w:rPr>
          <w:tab/>
        </w:r>
        <w:r>
          <w:rPr>
            <w:webHidden/>
          </w:rPr>
          <w:fldChar w:fldCharType="begin"/>
        </w:r>
        <w:r>
          <w:rPr>
            <w:webHidden/>
          </w:rPr>
          <w:instrText xml:space="preserve"> PAGEREF _Toc224220002 \h </w:instrText>
        </w:r>
        <w:r>
          <w:rPr>
            <w:webHidden/>
          </w:rPr>
        </w:r>
        <w:r>
          <w:rPr>
            <w:webHidden/>
          </w:rPr>
          <w:fldChar w:fldCharType="separate"/>
        </w:r>
        <w:r w:rsidR="00F5625D">
          <w:rPr>
            <w:webHidden/>
          </w:rPr>
          <w:t>25</w:t>
        </w:r>
        <w:r>
          <w:rPr>
            <w:webHidden/>
          </w:rPr>
          <w:fldChar w:fldCharType="end"/>
        </w:r>
      </w:hyperlink>
    </w:p>
    <w:p w14:paraId="55B32A47" w14:textId="54B960CE"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20003" w:history="1">
        <w:r w:rsidRPr="00320E5A">
          <w:rPr>
            <w:rStyle w:val="Hyperlink"/>
          </w:rPr>
          <w:t>Figure 11. Comparison of the costs and the efficacy (number of infected pigs undertaking temporary emigration – a measure of disease spread) under one-off and repeated aerial culling operations of varying intensity (0, 20, 40, 60 or 80%) undertaken at either 7, or 30 days after the initiation of the outbreak.</w:t>
        </w:r>
        <w:r>
          <w:rPr>
            <w:webHidden/>
          </w:rPr>
          <w:tab/>
        </w:r>
        <w:r>
          <w:rPr>
            <w:webHidden/>
          </w:rPr>
          <w:fldChar w:fldCharType="begin"/>
        </w:r>
        <w:r>
          <w:rPr>
            <w:webHidden/>
          </w:rPr>
          <w:instrText xml:space="preserve"> PAGEREF _Toc224220003 \h </w:instrText>
        </w:r>
        <w:r>
          <w:rPr>
            <w:webHidden/>
          </w:rPr>
        </w:r>
        <w:r>
          <w:rPr>
            <w:webHidden/>
          </w:rPr>
          <w:fldChar w:fldCharType="separate"/>
        </w:r>
        <w:r w:rsidR="00F5625D">
          <w:rPr>
            <w:webHidden/>
          </w:rPr>
          <w:t>26</w:t>
        </w:r>
        <w:r>
          <w:rPr>
            <w:webHidden/>
          </w:rPr>
          <w:fldChar w:fldCharType="end"/>
        </w:r>
      </w:hyperlink>
    </w:p>
    <w:p w14:paraId="5569BD29" w14:textId="7932319A" w:rsidR="00244968" w:rsidRDefault="00244968">
      <w:pPr>
        <w:pStyle w:val="TableofFigures"/>
        <w:rPr>
          <w:rFonts w:asciiTheme="minorHAnsi" w:eastAsiaTheme="minorEastAsia" w:hAnsiTheme="minorHAnsi" w:cstheme="minorBidi"/>
          <w:kern w:val="2"/>
          <w:sz w:val="24"/>
          <w:szCs w:val="24"/>
          <w:lang w:eastAsia="en-AU"/>
          <w14:ligatures w14:val="standardContextual"/>
        </w:rPr>
      </w:pPr>
      <w:hyperlink w:anchor="_Toc224220004" w:history="1">
        <w:r w:rsidRPr="00320E5A">
          <w:rPr>
            <w:rStyle w:val="Hyperlink"/>
          </w:rPr>
          <w:t xml:space="preserve">Figure A1. Posterior predictive checks comparing summary statistics </w:t>
        </w:r>
        <m:oMath>
          <m:r>
            <m:rPr>
              <m:sty m:val="bi"/>
            </m:rPr>
            <w:rPr>
              <w:rStyle w:val="Hyperlink"/>
              <w:rFonts w:ascii="Cambria Math" w:hAnsi="Cambria Math"/>
            </w:rPr>
            <m:t>T</m:t>
          </m:r>
        </m:oMath>
        <w:r w:rsidRPr="00320E5A">
          <w:rPr>
            <w:rStyle w:val="Hyperlink"/>
          </w:rPr>
          <w:t xml:space="preserve"> of the predicted counts of Feral Pigs for each camera under the model (Equation 1), with the observed counts. The summary statistics are the proportion of camera sites with zero counts, the mean count, the standard deviation of the count, and the maximum count. Pale-blue histograms give the distribution of the summary statistic predicted by the model </w:t>
        </w:r>
        <m:oMath>
          <m:r>
            <m:rPr>
              <m:sty m:val="bi"/>
            </m:rPr>
            <w:rPr>
              <w:rStyle w:val="Hyperlink"/>
              <w:rFonts w:ascii="Cambria Math" w:hAnsi="Cambria Math"/>
            </w:rPr>
            <m:t>T</m:t>
          </m:r>
          <m:r>
            <w:rPr>
              <w:rStyle w:val="Hyperlink"/>
              <w:rFonts w:ascii="Cambria Math" w:hAnsi="Cambria Math"/>
            </w:rPr>
            <m:t>(</m:t>
          </m:r>
          <m:r>
            <m:rPr>
              <m:sty m:val="bi"/>
            </m:rPr>
            <w:rPr>
              <w:rStyle w:val="Hyperlink"/>
              <w:rFonts w:ascii="Cambria Math" w:hAnsi="Cambria Math"/>
            </w:rPr>
            <m:t>yrep</m:t>
          </m:r>
          <m:r>
            <w:rPr>
              <w:rStyle w:val="Hyperlink"/>
              <w:rFonts w:ascii="Cambria Math" w:hAnsi="Cambria Math"/>
            </w:rPr>
            <m:t>)</m:t>
          </m:r>
        </m:oMath>
        <w:r w:rsidRPr="00320E5A">
          <w:rPr>
            <w:rStyle w:val="Hyperlink"/>
          </w:rPr>
          <w:t xml:space="preserve">, and dark-blue bars give the summary statistic for the observed counts </w:t>
        </w:r>
        <m:oMath>
          <m:r>
            <m:rPr>
              <m:sty m:val="bi"/>
            </m:rPr>
            <w:rPr>
              <w:rStyle w:val="Hyperlink"/>
              <w:rFonts w:ascii="Cambria Math" w:hAnsi="Cambria Math"/>
            </w:rPr>
            <m:t>T</m:t>
          </m:r>
          <m:r>
            <w:rPr>
              <w:rStyle w:val="Hyperlink"/>
              <w:rFonts w:ascii="Cambria Math" w:hAnsi="Cambria Math"/>
            </w:rPr>
            <m:t>(</m:t>
          </m:r>
          <m:r>
            <m:rPr>
              <m:sty m:val="bi"/>
            </m:rPr>
            <w:rPr>
              <w:rStyle w:val="Hyperlink"/>
              <w:rFonts w:ascii="Cambria Math" w:hAnsi="Cambria Math"/>
            </w:rPr>
            <m:t>y</m:t>
          </m:r>
          <m:r>
            <w:rPr>
              <w:rStyle w:val="Hyperlink"/>
              <w:rFonts w:ascii="Cambria Math" w:hAnsi="Cambria Math"/>
            </w:rPr>
            <m:t>)</m:t>
          </m:r>
        </m:oMath>
        <w:r w:rsidRPr="00320E5A">
          <w:rPr>
            <w:rStyle w:val="Hyperlink"/>
          </w:rPr>
          <w:t>.</w:t>
        </w:r>
        <w:r>
          <w:rPr>
            <w:webHidden/>
          </w:rPr>
          <w:tab/>
        </w:r>
        <w:r>
          <w:rPr>
            <w:webHidden/>
          </w:rPr>
          <w:fldChar w:fldCharType="begin"/>
        </w:r>
        <w:r>
          <w:rPr>
            <w:webHidden/>
          </w:rPr>
          <w:instrText xml:space="preserve"> PAGEREF _Toc224220004 \h </w:instrText>
        </w:r>
        <w:r>
          <w:rPr>
            <w:webHidden/>
          </w:rPr>
        </w:r>
        <w:r>
          <w:rPr>
            <w:webHidden/>
          </w:rPr>
          <w:fldChar w:fldCharType="separate"/>
        </w:r>
        <w:r w:rsidR="00F5625D">
          <w:rPr>
            <w:webHidden/>
          </w:rPr>
          <w:t>34</w:t>
        </w:r>
        <w:r>
          <w:rPr>
            <w:webHidden/>
          </w:rPr>
          <w:fldChar w:fldCharType="end"/>
        </w:r>
      </w:hyperlink>
    </w:p>
    <w:p w14:paraId="27E631A9" w14:textId="548A9FCA" w:rsidR="00E65A30" w:rsidRPr="00E65A30" w:rsidRDefault="00F37886" w:rsidP="00E15429">
      <w:pPr>
        <w:spacing w:after="0"/>
        <w:sectPr w:rsidR="00E65A30" w:rsidRPr="00E65A30" w:rsidSect="00F274D0">
          <w:footerReference w:type="default" r:id="rId37"/>
          <w:pgSz w:w="11907" w:h="16840" w:code="9"/>
          <w:pgMar w:top="1134" w:right="1134" w:bottom="1134" w:left="1134" w:header="709" w:footer="567" w:gutter="0"/>
          <w:pgNumType w:fmt="lowerRoman"/>
          <w:cols w:space="708"/>
          <w:formProt w:val="0"/>
          <w:docGrid w:linePitch="360"/>
        </w:sectPr>
      </w:pPr>
      <w:r>
        <w:fldChar w:fldCharType="end"/>
      </w:r>
    </w:p>
    <w:p w14:paraId="6DC126CE" w14:textId="77777777" w:rsidR="002859D8" w:rsidRDefault="002859D8" w:rsidP="001749B2">
      <w:pPr>
        <w:pStyle w:val="Heading1"/>
        <w:sectPr w:rsidR="002859D8" w:rsidSect="004D3E22">
          <w:footerReference w:type="default" r:id="rId38"/>
          <w:type w:val="continuous"/>
          <w:pgSz w:w="11907" w:h="16840" w:code="9"/>
          <w:pgMar w:top="1134" w:right="1134" w:bottom="1134" w:left="1134" w:header="709" w:footer="567" w:gutter="0"/>
          <w:cols w:space="708"/>
          <w:formProt w:val="0"/>
          <w:titlePg/>
          <w:docGrid w:linePitch="360"/>
        </w:sectPr>
      </w:pPr>
      <w:bookmarkStart w:id="6" w:name="_Toc409798396"/>
      <w:bookmarkStart w:id="7" w:name="_Toc286018759"/>
    </w:p>
    <w:p w14:paraId="450BE3AE" w14:textId="77777777" w:rsidR="00991C27" w:rsidRPr="001749B2" w:rsidRDefault="00980E26" w:rsidP="001749B2">
      <w:pPr>
        <w:pStyle w:val="Heading1"/>
      </w:pPr>
      <w:bookmarkStart w:id="8" w:name="_Toc224211953"/>
      <w:r w:rsidRPr="001749B2">
        <w:lastRenderedPageBreak/>
        <w:t>Summary</w:t>
      </w:r>
      <w:bookmarkEnd w:id="6"/>
      <w:bookmarkEnd w:id="7"/>
      <w:bookmarkEnd w:id="8"/>
    </w:p>
    <w:p w14:paraId="19F3D0E5" w14:textId="4A66532D" w:rsidR="00B705CE" w:rsidRPr="009148A4" w:rsidRDefault="00B705CE" w:rsidP="00E15429">
      <w:pPr>
        <w:spacing w:before="240"/>
        <w:rPr>
          <w:b/>
          <w:bCs/>
          <w:sz w:val="24"/>
        </w:rPr>
      </w:pPr>
      <w:bookmarkStart w:id="9" w:name="_Toc509242196"/>
      <w:bookmarkStart w:id="10" w:name="_Toc18664435"/>
      <w:r w:rsidRPr="40A049DC">
        <w:rPr>
          <w:b/>
          <w:bCs/>
          <w:sz w:val="24"/>
        </w:rPr>
        <w:t>Context:</w:t>
      </w:r>
      <w:bookmarkEnd w:id="9"/>
      <w:bookmarkEnd w:id="10"/>
    </w:p>
    <w:p w14:paraId="685861B3" w14:textId="2BFE4941" w:rsidR="1294ECA1" w:rsidRPr="00E12F9C" w:rsidRDefault="00B5722B" w:rsidP="00E12F9C">
      <w:r>
        <w:t>Feral Pigs</w:t>
      </w:r>
      <w:r w:rsidR="1294ECA1" w:rsidRPr="00E12F9C">
        <w:t xml:space="preserve"> (</w:t>
      </w:r>
      <w:r w:rsidR="1294ECA1" w:rsidRPr="00A736D7">
        <w:rPr>
          <w:i/>
          <w:iCs/>
        </w:rPr>
        <w:t>Sus scrofa</w:t>
      </w:r>
      <w:r w:rsidR="1294ECA1" w:rsidRPr="00E12F9C">
        <w:t xml:space="preserve">) </w:t>
      </w:r>
      <w:r w:rsidR="000C3332" w:rsidRPr="00E12F9C">
        <w:t>pose significant threats to agriculture, biodiversity and biosecurity</w:t>
      </w:r>
      <w:r>
        <w:t>,</w:t>
      </w:r>
      <w:r w:rsidR="000C3332" w:rsidRPr="00E12F9C">
        <w:t xml:space="preserve"> </w:t>
      </w:r>
      <w:r w:rsidR="00DD70C8">
        <w:t xml:space="preserve">and </w:t>
      </w:r>
      <w:r w:rsidR="1294ECA1" w:rsidRPr="00E12F9C">
        <w:t xml:space="preserve">are </w:t>
      </w:r>
      <w:r w:rsidR="00810F70">
        <w:t xml:space="preserve">considered to </w:t>
      </w:r>
      <w:r w:rsidR="00485E96">
        <w:t>ha</w:t>
      </w:r>
      <w:r w:rsidR="007736EE">
        <w:t>ve</w:t>
      </w:r>
      <w:r w:rsidR="00810F70">
        <w:t xml:space="preserve"> </w:t>
      </w:r>
      <w:r w:rsidR="004043B5">
        <w:t xml:space="preserve">a </w:t>
      </w:r>
      <w:r w:rsidR="1294ECA1" w:rsidRPr="00E12F9C">
        <w:t>widespread</w:t>
      </w:r>
      <w:r w:rsidR="00744F3F">
        <w:t xml:space="preserve"> but </w:t>
      </w:r>
      <w:r w:rsidR="00665D4E">
        <w:t>sporadic</w:t>
      </w:r>
      <w:r w:rsidR="00026032">
        <w:t xml:space="preserve"> </w:t>
      </w:r>
      <w:r w:rsidR="00744F3F">
        <w:t>distribution</w:t>
      </w:r>
      <w:r w:rsidR="004043B5">
        <w:t xml:space="preserve"> </w:t>
      </w:r>
      <w:r w:rsidR="00357345">
        <w:t>across</w:t>
      </w:r>
      <w:r w:rsidR="1294ECA1" w:rsidRPr="00E12F9C">
        <w:t xml:space="preserve"> Victoria. </w:t>
      </w:r>
      <w:r w:rsidR="00810F70">
        <w:t>However,</w:t>
      </w:r>
      <w:r w:rsidR="00DD70C8">
        <w:t xml:space="preserve"> </w:t>
      </w:r>
      <w:r w:rsidR="00B46671">
        <w:t xml:space="preserve">more accurate estimates of the </w:t>
      </w:r>
      <w:r w:rsidR="00CD43D3">
        <w:t xml:space="preserve">abundance and density </w:t>
      </w:r>
      <w:r w:rsidR="00B46671">
        <w:t>of</w:t>
      </w:r>
      <w:r w:rsidR="00CD43D3">
        <w:t xml:space="preserve"> </w:t>
      </w:r>
      <w:r>
        <w:t>Feral Pigs</w:t>
      </w:r>
      <w:r w:rsidR="00CD43D3">
        <w:t xml:space="preserve"> in Victoria </w:t>
      </w:r>
      <w:r w:rsidR="00A87B52">
        <w:t>are</w:t>
      </w:r>
      <w:r w:rsidR="00CD43D3">
        <w:t xml:space="preserve"> </w:t>
      </w:r>
      <w:r w:rsidR="00BD7095">
        <w:t xml:space="preserve">currently hampered due to </w:t>
      </w:r>
      <w:r w:rsidR="003E7872">
        <w:t>a lack of rigorous monitoring data</w:t>
      </w:r>
      <w:r w:rsidR="00CD43D3">
        <w:t>.</w:t>
      </w:r>
      <w:r w:rsidR="009D075A">
        <w:t xml:space="preserve"> </w:t>
      </w:r>
      <w:r>
        <w:t>Feral Pigs</w:t>
      </w:r>
      <w:r w:rsidR="1294ECA1" w:rsidRPr="00E12F9C">
        <w:t xml:space="preserve"> are potential reservoirs for emergency animal diseases (EADs) such as Foot and Mouth Disease (FMD), </w:t>
      </w:r>
      <w:r w:rsidR="00C80BBD">
        <w:t xml:space="preserve">Classical and </w:t>
      </w:r>
      <w:r w:rsidR="1294ECA1" w:rsidRPr="00E12F9C">
        <w:t>African Swine Fever</w:t>
      </w:r>
      <w:r>
        <w:t>’</w:t>
      </w:r>
      <w:r w:rsidR="00C80BBD">
        <w:t>s</w:t>
      </w:r>
      <w:r w:rsidR="1294ECA1" w:rsidRPr="00E12F9C">
        <w:t xml:space="preserve"> (</w:t>
      </w:r>
      <w:r w:rsidR="00C80BBD">
        <w:t xml:space="preserve">CSF, </w:t>
      </w:r>
      <w:r w:rsidR="1294ECA1" w:rsidRPr="00E12F9C">
        <w:t>ASF), and Japanese Encephalitis (JEV).</w:t>
      </w:r>
      <w:r w:rsidR="000A5457">
        <w:t xml:space="preserve"> Therefore,</w:t>
      </w:r>
      <w:r w:rsidR="00E12F9C">
        <w:t xml:space="preserve"> </w:t>
      </w:r>
      <w:r w:rsidR="000A5457">
        <w:t>o</w:t>
      </w:r>
      <w:r w:rsidR="00F40428">
        <w:t>btaining more accurate information on the</w:t>
      </w:r>
      <w:r w:rsidR="1294ECA1" w:rsidRPr="00E12F9C">
        <w:t xml:space="preserve"> </w:t>
      </w:r>
      <w:r w:rsidR="000A5457">
        <w:t xml:space="preserve">distribution and </w:t>
      </w:r>
      <w:r w:rsidR="1294ECA1" w:rsidRPr="00E12F9C">
        <w:t xml:space="preserve">abundance </w:t>
      </w:r>
      <w:r w:rsidR="000A5457">
        <w:t xml:space="preserve">of </w:t>
      </w:r>
      <w:r>
        <w:t>Feral Pigs</w:t>
      </w:r>
      <w:r w:rsidR="000050D9">
        <w:t xml:space="preserve"> </w:t>
      </w:r>
      <w:r w:rsidR="00B40682">
        <w:t>will be c</w:t>
      </w:r>
      <w:r w:rsidR="1294ECA1" w:rsidRPr="00E12F9C">
        <w:t>ritical for managing disease transmission risks to livestock</w:t>
      </w:r>
      <w:r w:rsidR="000050D9">
        <w:t xml:space="preserve"> in Victoria</w:t>
      </w:r>
      <w:r w:rsidR="1294ECA1" w:rsidRPr="00E12F9C">
        <w:t>.</w:t>
      </w:r>
    </w:p>
    <w:p w14:paraId="4B221B91" w14:textId="77777777" w:rsidR="00B5722B" w:rsidRDefault="00B705CE" w:rsidP="00F274D0">
      <w:pPr>
        <w:spacing w:before="240"/>
        <w:rPr>
          <w:b/>
          <w:bCs/>
          <w:sz w:val="24"/>
        </w:rPr>
      </w:pPr>
      <w:bookmarkStart w:id="11" w:name="_Toc509242197"/>
      <w:bookmarkStart w:id="12" w:name="_Toc18664436"/>
      <w:r w:rsidRPr="009148A4">
        <w:rPr>
          <w:b/>
          <w:bCs/>
          <w:sz w:val="24"/>
        </w:rPr>
        <w:t>Aims:</w:t>
      </w:r>
      <w:bookmarkEnd w:id="11"/>
      <w:bookmarkEnd w:id="12"/>
    </w:p>
    <w:p w14:paraId="0B2C839E" w14:textId="45453D73" w:rsidR="00B705CE" w:rsidRPr="00E15429" w:rsidRDefault="00B5722B" w:rsidP="00E15429">
      <w:r w:rsidRPr="00E15429">
        <w:t>The specific aims of this project were to:</w:t>
      </w:r>
      <w:r w:rsidR="00B705CE" w:rsidRPr="00E15429">
        <w:t xml:space="preserve">  </w:t>
      </w:r>
    </w:p>
    <w:p w14:paraId="0DE6F9C4" w14:textId="0B87769C" w:rsidR="00E8190F" w:rsidRDefault="00B5722B" w:rsidP="00D9038E">
      <w:pPr>
        <w:pStyle w:val="ListBullet"/>
        <w:spacing w:after="0"/>
      </w:pPr>
      <w:r>
        <w:t>d</w:t>
      </w:r>
      <w:r w:rsidR="002E2A5B">
        <w:t>esign a statewide survey program</w:t>
      </w:r>
      <w:r w:rsidR="008C3F35">
        <w:t xml:space="preserve">, using remote infrared cameras, </w:t>
      </w:r>
      <w:r w:rsidR="003340E3">
        <w:t xml:space="preserve">to obtain </w:t>
      </w:r>
      <w:r w:rsidR="00C06BC8">
        <w:t xml:space="preserve">a </w:t>
      </w:r>
      <w:r w:rsidR="00C9288F">
        <w:t xml:space="preserve">more </w:t>
      </w:r>
      <w:r w:rsidR="003340E3">
        <w:t xml:space="preserve">rigorous </w:t>
      </w:r>
      <w:r w:rsidR="00C06BC8">
        <w:t>e</w:t>
      </w:r>
      <w:r w:rsidR="00E8190F">
        <w:t xml:space="preserve">stimate </w:t>
      </w:r>
      <w:r w:rsidR="005B65F2">
        <w:t xml:space="preserve">of the </w:t>
      </w:r>
      <w:r w:rsidR="00E8190F">
        <w:t>abundance and distribution</w:t>
      </w:r>
      <w:r w:rsidR="005B65F2">
        <w:t xml:space="preserve"> of </w:t>
      </w:r>
      <w:r>
        <w:t>Feral Pigs</w:t>
      </w:r>
      <w:r w:rsidR="00E8190F">
        <w:t xml:space="preserve"> across Victoria</w:t>
      </w:r>
    </w:p>
    <w:p w14:paraId="71089B3C" w14:textId="78CE9802" w:rsidR="00E8190F" w:rsidRDefault="00B5722B" w:rsidP="00D9038E">
      <w:pPr>
        <w:pStyle w:val="ListBullet"/>
        <w:spacing w:after="0"/>
      </w:pPr>
      <w:r>
        <w:t>u</w:t>
      </w:r>
      <w:r w:rsidR="007224B4">
        <w:t xml:space="preserve">se the spatial map of </w:t>
      </w:r>
      <w:r>
        <w:t>F</w:t>
      </w:r>
      <w:r w:rsidR="007224B4">
        <w:t xml:space="preserve">eral </w:t>
      </w:r>
      <w:r>
        <w:t>Pi</w:t>
      </w:r>
      <w:r w:rsidR="007224B4">
        <w:t>g abundance/densities to a</w:t>
      </w:r>
      <w:r w:rsidR="00E8190F">
        <w:t xml:space="preserve">ssess risk of EAD </w:t>
      </w:r>
      <w:r w:rsidR="001529F2">
        <w:t>exposure</w:t>
      </w:r>
      <w:r w:rsidR="00E8190F">
        <w:t xml:space="preserve"> to farmed livestock</w:t>
      </w:r>
      <w:r w:rsidR="00110143">
        <w:t xml:space="preserve"> from </w:t>
      </w:r>
      <w:r>
        <w:t>Feral Pig</w:t>
      </w:r>
      <w:r w:rsidR="00110143">
        <w:t xml:space="preserve"> populations </w:t>
      </w:r>
      <w:r w:rsidR="008E3171">
        <w:t>to identify high-risk areas</w:t>
      </w:r>
    </w:p>
    <w:p w14:paraId="72382E20" w14:textId="2FDFFA0A" w:rsidR="00E8190F" w:rsidRDefault="00B5722B" w:rsidP="00D9038E">
      <w:pPr>
        <w:pStyle w:val="ListBullet"/>
        <w:spacing w:after="0"/>
      </w:pPr>
      <w:r>
        <w:t>e</w:t>
      </w:r>
      <w:r w:rsidR="00E8190F">
        <w:t>valuate cost-effective management strategies</w:t>
      </w:r>
      <w:r w:rsidR="008E3171">
        <w:t xml:space="preserve"> for </w:t>
      </w:r>
      <w:r>
        <w:t>Feral Pigs</w:t>
      </w:r>
      <w:r w:rsidR="008E3171">
        <w:t xml:space="preserve"> </w:t>
      </w:r>
      <w:r w:rsidR="006C7858">
        <w:t>suitable for</w:t>
      </w:r>
      <w:r w:rsidR="00980985">
        <w:t xml:space="preserve"> us</w:t>
      </w:r>
      <w:r w:rsidR="004D2940">
        <w:t>e</w:t>
      </w:r>
      <w:r w:rsidR="00FF2667">
        <w:t xml:space="preserve"> during an EAD outbreak</w:t>
      </w:r>
      <w:r w:rsidR="00E8190F">
        <w:t>.</w:t>
      </w:r>
    </w:p>
    <w:p w14:paraId="3F15499D" w14:textId="77777777" w:rsidR="00B705CE" w:rsidRPr="009148A4" w:rsidRDefault="00B705CE" w:rsidP="00F36CE5">
      <w:pPr>
        <w:spacing w:before="240"/>
        <w:rPr>
          <w:b/>
          <w:bCs/>
          <w:sz w:val="24"/>
        </w:rPr>
      </w:pPr>
      <w:bookmarkStart w:id="13" w:name="_Toc509242198"/>
      <w:bookmarkStart w:id="14" w:name="_Toc18664437"/>
      <w:r w:rsidRPr="009148A4">
        <w:rPr>
          <w:b/>
          <w:bCs/>
          <w:sz w:val="24"/>
        </w:rPr>
        <w:t>Methods:</w:t>
      </w:r>
      <w:bookmarkEnd w:id="13"/>
      <w:bookmarkEnd w:id="14"/>
      <w:r w:rsidRPr="009148A4">
        <w:rPr>
          <w:b/>
          <w:bCs/>
          <w:sz w:val="24"/>
        </w:rPr>
        <w:t xml:space="preserve">  </w:t>
      </w:r>
    </w:p>
    <w:p w14:paraId="6C6C1BDF" w14:textId="0CE0C7D3" w:rsidR="00D741C8" w:rsidRDefault="00255CEF" w:rsidP="00F274D0">
      <w:r>
        <w:t xml:space="preserve">We </w:t>
      </w:r>
      <w:r w:rsidR="000051D2">
        <w:t xml:space="preserve">sampled 163 </w:t>
      </w:r>
      <w:r w:rsidR="004624B1">
        <w:t>sites</w:t>
      </w:r>
      <w:r w:rsidR="000051D2">
        <w:t xml:space="preserve"> (1</w:t>
      </w:r>
      <w:r w:rsidR="004624B1">
        <w:t xml:space="preserve"> </w:t>
      </w:r>
      <w:r w:rsidR="000051D2">
        <w:t xml:space="preserve">km </w:t>
      </w:r>
      <w:r w:rsidR="00F66634">
        <w:t>g</w:t>
      </w:r>
      <w:r w:rsidR="000051D2">
        <w:t xml:space="preserve">rid cells) </w:t>
      </w:r>
      <w:r w:rsidR="0039170D">
        <w:t xml:space="preserve">across </w:t>
      </w:r>
      <w:r w:rsidR="00D57156">
        <w:t>the state, primarily in public land, using</w:t>
      </w:r>
      <w:r w:rsidR="001B42F0">
        <w:t xml:space="preserve"> </w:t>
      </w:r>
      <w:r>
        <w:t>a</w:t>
      </w:r>
      <w:r w:rsidR="00BD1A01">
        <w:t xml:space="preserve"> w</w:t>
      </w:r>
      <w:r w:rsidR="00D741C8">
        <w:t xml:space="preserve">eighted random sampling </w:t>
      </w:r>
      <w:r w:rsidR="001B42F0">
        <w:t>design</w:t>
      </w:r>
      <w:r w:rsidR="00A8535E">
        <w:t>.</w:t>
      </w:r>
      <w:r w:rsidR="00BF0398">
        <w:t xml:space="preserve"> </w:t>
      </w:r>
      <w:r w:rsidR="00B5722B">
        <w:t>Feral Pigs</w:t>
      </w:r>
      <w:r w:rsidR="00BF0398">
        <w:t xml:space="preserve"> at each </w:t>
      </w:r>
      <w:r w:rsidR="004624B1">
        <w:t>site</w:t>
      </w:r>
      <w:r w:rsidR="00BF0398">
        <w:t xml:space="preserve"> were monitored using remote infrared cameras (camera traps), which were deployed for around 6 weeks. </w:t>
      </w:r>
      <w:r w:rsidR="002D577A">
        <w:t xml:space="preserve">In addition to these </w:t>
      </w:r>
      <w:r w:rsidR="000700F0">
        <w:t>sites</w:t>
      </w:r>
      <w:r w:rsidR="00AC60A6">
        <w:t>,</w:t>
      </w:r>
      <w:r w:rsidR="002D577A">
        <w:t xml:space="preserve"> we assembled </w:t>
      </w:r>
      <w:r w:rsidR="004624B1">
        <w:t xml:space="preserve">relevant monitoring data from a further </w:t>
      </w:r>
      <w:r w:rsidR="00271709">
        <w:t>1448</w:t>
      </w:r>
      <w:r w:rsidR="00D741C8">
        <w:t xml:space="preserve"> sites </w:t>
      </w:r>
      <w:r w:rsidR="009225CA">
        <w:t xml:space="preserve">from </w:t>
      </w:r>
      <w:r w:rsidR="00887CCF">
        <w:t>other camera trap surveys</w:t>
      </w:r>
      <w:r w:rsidR="001B21AC">
        <w:t>, which gave us a total</w:t>
      </w:r>
      <w:r w:rsidR="00451F2F">
        <w:t xml:space="preserve"> of </w:t>
      </w:r>
      <w:r w:rsidR="00271709">
        <w:t>1</w:t>
      </w:r>
      <w:r w:rsidR="00D741C8">
        <w:t>6</w:t>
      </w:r>
      <w:r w:rsidR="00271709">
        <w:t>11</w:t>
      </w:r>
      <w:r w:rsidR="00887CCF">
        <w:t xml:space="preserve"> sites</w:t>
      </w:r>
      <w:r w:rsidR="00D741C8">
        <w:t>.</w:t>
      </w:r>
    </w:p>
    <w:p w14:paraId="00B3F37C" w14:textId="45E80610" w:rsidR="00EB74C7" w:rsidRDefault="00294516" w:rsidP="00E15429">
      <w:r>
        <w:t xml:space="preserve">We used </w:t>
      </w:r>
      <w:r w:rsidR="002F09D6">
        <w:t xml:space="preserve">the </w:t>
      </w:r>
      <w:r w:rsidR="00705E90">
        <w:t xml:space="preserve">distance </w:t>
      </w:r>
      <w:r w:rsidR="0074780E">
        <w:t xml:space="preserve">of each </w:t>
      </w:r>
      <w:r w:rsidR="00A322B1">
        <w:t xml:space="preserve">encountered </w:t>
      </w:r>
      <w:r w:rsidR="00B5722B">
        <w:t>Feral Pig</w:t>
      </w:r>
      <w:r w:rsidR="0074780E">
        <w:t xml:space="preserve"> group </w:t>
      </w:r>
      <w:r w:rsidR="00A322B1">
        <w:t xml:space="preserve">from the </w:t>
      </w:r>
      <w:r w:rsidR="00F778BF">
        <w:t xml:space="preserve">camera </w:t>
      </w:r>
      <w:r w:rsidR="002F09D6">
        <w:t xml:space="preserve">to estimate density </w:t>
      </w:r>
      <w:r w:rsidR="00193158">
        <w:t>(pigs/km</w:t>
      </w:r>
      <w:r w:rsidR="00193158" w:rsidRPr="00193158">
        <w:rPr>
          <w:vertAlign w:val="superscript"/>
        </w:rPr>
        <w:t>2</w:t>
      </w:r>
      <w:r w:rsidR="00193158">
        <w:t xml:space="preserve">) </w:t>
      </w:r>
      <w:r w:rsidR="00F778BF">
        <w:t>using camera-trap distance-sampling</w:t>
      </w:r>
      <w:r w:rsidR="003820F1">
        <w:t xml:space="preserve"> </w:t>
      </w:r>
      <w:r w:rsidR="00F778BF">
        <w:t>methods</w:t>
      </w:r>
      <w:r w:rsidR="001B21AC">
        <w:t>. This was implemented within</w:t>
      </w:r>
      <w:r w:rsidR="00705E90">
        <w:t xml:space="preserve"> a </w:t>
      </w:r>
      <w:r w:rsidR="00D741C8">
        <w:t>Bayesian hierarchical model</w:t>
      </w:r>
      <w:r w:rsidR="00271709">
        <w:t xml:space="preserve"> that integrated both distance sampling and presence-absence data.</w:t>
      </w:r>
      <w:r w:rsidR="00EB74C7">
        <w:t xml:space="preserve"> </w:t>
      </w:r>
      <w:r w:rsidR="009324E6">
        <w:t xml:space="preserve">A model-based approach was then used to predict the abundance of </w:t>
      </w:r>
      <w:r w:rsidR="00B5722B">
        <w:t>Feral Pigs</w:t>
      </w:r>
      <w:r w:rsidR="009324E6">
        <w:t xml:space="preserve"> across all public land in Victor</w:t>
      </w:r>
      <w:r w:rsidR="00C810D1">
        <w:t>ia.</w:t>
      </w:r>
      <w:r w:rsidR="00436C04">
        <w:t xml:space="preserve"> </w:t>
      </w:r>
      <w:r w:rsidR="00FA2E3F">
        <w:t>P</w:t>
      </w:r>
      <w:r w:rsidR="00FC183B">
        <w:t xml:space="preserve">redictions of </w:t>
      </w:r>
      <w:r w:rsidR="00FA2E3F">
        <w:t xml:space="preserve">spatial variation in </w:t>
      </w:r>
      <w:r w:rsidR="00B5722B">
        <w:t>Feral Pig</w:t>
      </w:r>
      <w:r w:rsidR="00FC183B">
        <w:t xml:space="preserve"> abundance across Victoria were used to assess the potential risk of EAD </w:t>
      </w:r>
      <w:r w:rsidR="00A559AA">
        <w:t>exposure</w:t>
      </w:r>
      <w:r w:rsidR="00FC183B">
        <w:t xml:space="preserve"> </w:t>
      </w:r>
      <w:r w:rsidR="0076376D">
        <w:t>to domestic livestock</w:t>
      </w:r>
      <w:r w:rsidR="00DD4489">
        <w:t xml:space="preserve">. </w:t>
      </w:r>
      <w:r w:rsidR="0076376D">
        <w:t xml:space="preserve">This was undertaken by considering the </w:t>
      </w:r>
      <w:r w:rsidR="0035714C">
        <w:t xml:space="preserve">proximity of livestock farms in relation to </w:t>
      </w:r>
      <w:r w:rsidR="00B5722B">
        <w:t>Feral Pig</w:t>
      </w:r>
      <w:r w:rsidR="009C7591">
        <w:t xml:space="preserve"> </w:t>
      </w:r>
      <w:proofErr w:type="gramStart"/>
      <w:r w:rsidR="009C7591">
        <w:t>populations</w:t>
      </w:r>
      <w:r w:rsidR="002A2AF8">
        <w:t>,</w:t>
      </w:r>
      <w:r w:rsidR="006E3F44">
        <w:t xml:space="preserve"> and</w:t>
      </w:r>
      <w:proofErr w:type="gramEnd"/>
      <w:r w:rsidR="006E3F44">
        <w:t xml:space="preserve"> applying</w:t>
      </w:r>
      <w:r w:rsidR="00D741C8">
        <w:t xml:space="preserve"> density-based risk models and </w:t>
      </w:r>
      <w:r w:rsidR="006E3F44">
        <w:t>geographic weight</w:t>
      </w:r>
      <w:r w:rsidR="003311D9">
        <w:t>ing</w:t>
      </w:r>
      <w:r w:rsidR="006E3F44">
        <w:t xml:space="preserve"> </w:t>
      </w:r>
      <w:r w:rsidR="00E261C0">
        <w:t xml:space="preserve">to reflect how EAD </w:t>
      </w:r>
      <w:r w:rsidR="00852A34">
        <w:t xml:space="preserve">exposure </w:t>
      </w:r>
      <w:r w:rsidR="00E261C0">
        <w:t xml:space="preserve">risk </w:t>
      </w:r>
      <w:r w:rsidR="004D2CB8">
        <w:t xml:space="preserve">to livestock </w:t>
      </w:r>
      <w:r w:rsidR="00E261C0">
        <w:t xml:space="preserve">may </w:t>
      </w:r>
      <w:r w:rsidR="000E0108">
        <w:t xml:space="preserve">vary spatially in relation to </w:t>
      </w:r>
      <w:r w:rsidR="00B5722B">
        <w:t>Feral Pig</w:t>
      </w:r>
      <w:r w:rsidR="000E0108">
        <w:t xml:space="preserve"> densities</w:t>
      </w:r>
      <w:r w:rsidR="00DD4489">
        <w:t xml:space="preserve">. </w:t>
      </w:r>
    </w:p>
    <w:p w14:paraId="2EB5E67A" w14:textId="5D2C2D60" w:rsidR="00B705CE" w:rsidRDefault="00F22A5F" w:rsidP="00E15429">
      <w:r>
        <w:t xml:space="preserve">We then </w:t>
      </w:r>
      <w:r w:rsidR="009B6350">
        <w:t xml:space="preserve">evaluated </w:t>
      </w:r>
      <w:r w:rsidR="00C151F9">
        <w:t xml:space="preserve">cost-effectiveness of </w:t>
      </w:r>
      <w:r w:rsidR="00D7307B">
        <w:t xml:space="preserve">management strategies for controlling a potential EAD outbreak </w:t>
      </w:r>
      <w:r w:rsidR="00591E3E">
        <w:t xml:space="preserve">in </w:t>
      </w:r>
      <w:r w:rsidR="00B5722B">
        <w:t>Feral Pigs</w:t>
      </w:r>
      <w:r w:rsidR="00591E3E">
        <w:t xml:space="preserve"> </w:t>
      </w:r>
      <w:r w:rsidR="00D7307B">
        <w:t xml:space="preserve">by </w:t>
      </w:r>
      <w:r w:rsidR="00426676">
        <w:t>developing a stochastic individual</w:t>
      </w:r>
      <w:r w:rsidR="002A2AF8">
        <w:t>-</w:t>
      </w:r>
      <w:r w:rsidR="00426676">
        <w:t xml:space="preserve">based </w:t>
      </w:r>
      <w:r w:rsidR="00FE63B7">
        <w:t xml:space="preserve">epidemiological </w:t>
      </w:r>
      <w:r w:rsidR="00426676">
        <w:t>model to simulate</w:t>
      </w:r>
      <w:r w:rsidR="00D7307B">
        <w:t xml:space="preserve"> </w:t>
      </w:r>
      <w:r w:rsidR="005B7A26">
        <w:t xml:space="preserve">an incursion of FMD in a </w:t>
      </w:r>
      <w:r w:rsidR="00B5722B">
        <w:t>Feral Pig</w:t>
      </w:r>
      <w:r w:rsidR="005B7A26">
        <w:t xml:space="preserve"> population and examining</w:t>
      </w:r>
      <w:r w:rsidR="001F3869">
        <w:t xml:space="preserve"> the efficacy</w:t>
      </w:r>
      <w:r w:rsidR="005B7A26">
        <w:t xml:space="preserve"> and costs </w:t>
      </w:r>
      <w:r w:rsidR="001F3869">
        <w:t xml:space="preserve">of </w:t>
      </w:r>
      <w:r w:rsidR="00D741C8">
        <w:t xml:space="preserve">varying aerial culling strategies </w:t>
      </w:r>
      <w:r w:rsidR="005B7A26">
        <w:t xml:space="preserve">for reducing or eliminating the </w:t>
      </w:r>
      <w:r w:rsidR="00CA2BBA">
        <w:t xml:space="preserve">local </w:t>
      </w:r>
      <w:r w:rsidR="005B7A26">
        <w:t>o</w:t>
      </w:r>
      <w:r w:rsidR="001F3869">
        <w:t>utbreak</w:t>
      </w:r>
      <w:r w:rsidR="00CA2BBA">
        <w:t xml:space="preserve"> as well as disease spread</w:t>
      </w:r>
      <w:r w:rsidR="00DD4489">
        <w:t xml:space="preserve">. </w:t>
      </w:r>
    </w:p>
    <w:p w14:paraId="13579304" w14:textId="77777777" w:rsidR="00B705CE" w:rsidRPr="009148A4" w:rsidRDefault="00B705CE" w:rsidP="00F36CE5">
      <w:pPr>
        <w:spacing w:before="240"/>
        <w:rPr>
          <w:b/>
          <w:bCs/>
          <w:sz w:val="24"/>
        </w:rPr>
      </w:pPr>
      <w:bookmarkStart w:id="15" w:name="_Toc509242199"/>
      <w:bookmarkStart w:id="16" w:name="_Toc18664438"/>
      <w:r w:rsidRPr="009148A4">
        <w:rPr>
          <w:b/>
          <w:bCs/>
          <w:sz w:val="24"/>
        </w:rPr>
        <w:t>Results:</w:t>
      </w:r>
      <w:bookmarkEnd w:id="15"/>
      <w:bookmarkEnd w:id="16"/>
      <w:r w:rsidRPr="009148A4">
        <w:rPr>
          <w:b/>
          <w:bCs/>
          <w:sz w:val="24"/>
        </w:rPr>
        <w:t xml:space="preserve">   </w:t>
      </w:r>
    </w:p>
    <w:p w14:paraId="47702A8E" w14:textId="23717BE6" w:rsidR="00C71174" w:rsidRDefault="00B5722B" w:rsidP="00E15429">
      <w:r>
        <w:t>Feral Pigs</w:t>
      </w:r>
      <w:r w:rsidR="000105AA">
        <w:t xml:space="preserve"> </w:t>
      </w:r>
      <w:r w:rsidR="00270473">
        <w:t xml:space="preserve">were </w:t>
      </w:r>
      <w:r w:rsidR="000105AA">
        <w:t xml:space="preserve">recorded at </w:t>
      </w:r>
      <w:r w:rsidR="00271709">
        <w:t>85</w:t>
      </w:r>
      <w:r w:rsidR="000105AA">
        <w:t xml:space="preserve"> </w:t>
      </w:r>
      <w:r w:rsidR="003A5A34">
        <w:t xml:space="preserve">out of </w:t>
      </w:r>
      <w:r w:rsidR="00271709">
        <w:t>1</w:t>
      </w:r>
      <w:r w:rsidR="00EB74C7">
        <w:t>6</w:t>
      </w:r>
      <w:r w:rsidR="00271709">
        <w:t>11</w:t>
      </w:r>
      <w:r w:rsidR="003A5A34">
        <w:t xml:space="preserve"> </w:t>
      </w:r>
      <w:r w:rsidR="00270473">
        <w:t xml:space="preserve">camera sites </w:t>
      </w:r>
      <w:r w:rsidR="003A5A34">
        <w:t xml:space="preserve">with site densities </w:t>
      </w:r>
      <w:r w:rsidR="000105AA">
        <w:t>rang</w:t>
      </w:r>
      <w:r w:rsidR="003A5A34">
        <w:t>ing</w:t>
      </w:r>
      <w:r w:rsidR="000105AA">
        <w:t xml:space="preserve"> from 0–</w:t>
      </w:r>
      <w:r w:rsidR="00483C49">
        <w:t>6</w:t>
      </w:r>
      <w:r w:rsidR="000105AA">
        <w:t xml:space="preserve"> pigs/km².</w:t>
      </w:r>
      <w:r w:rsidR="00276770">
        <w:t xml:space="preserve"> </w:t>
      </w:r>
      <w:r w:rsidR="008A32D3">
        <w:t xml:space="preserve">Monitoring results confirmed the relatively </w:t>
      </w:r>
      <w:r w:rsidR="00B363F5">
        <w:t>sporadic</w:t>
      </w:r>
      <w:r w:rsidR="008A32D3">
        <w:t xml:space="preserve"> distribution of </w:t>
      </w:r>
      <w:r>
        <w:t>Feral Pigs</w:t>
      </w:r>
      <w:r w:rsidR="002A2AF8">
        <w:t>,</w:t>
      </w:r>
      <w:r w:rsidR="008A32D3">
        <w:t xml:space="preserve"> with</w:t>
      </w:r>
      <w:r w:rsidR="0016350A">
        <w:t xml:space="preserve"> h</w:t>
      </w:r>
      <w:r w:rsidR="006B728F">
        <w:t xml:space="preserve">ighest densities found in </w:t>
      </w:r>
      <w:r w:rsidR="00943A73">
        <w:t>north-e</w:t>
      </w:r>
      <w:r w:rsidR="006B728F">
        <w:t>ast Victoria</w:t>
      </w:r>
      <w:r w:rsidR="00577573">
        <w:t xml:space="preserve">, </w:t>
      </w:r>
      <w:r w:rsidR="0016350A">
        <w:t xml:space="preserve">the </w:t>
      </w:r>
      <w:r w:rsidR="00E62300">
        <w:t xml:space="preserve">Murray </w:t>
      </w:r>
      <w:r w:rsidR="00AC1F91">
        <w:t>R</w:t>
      </w:r>
      <w:r w:rsidR="00E62300">
        <w:t>iver</w:t>
      </w:r>
      <w:r w:rsidR="00CE305B">
        <w:t xml:space="preserve"> at </w:t>
      </w:r>
      <w:r w:rsidR="00C57656">
        <w:t>Echuca</w:t>
      </w:r>
      <w:r w:rsidR="00CE305B">
        <w:t>, Hattah and Ned’s Corner</w:t>
      </w:r>
      <w:r w:rsidR="00AC1F91">
        <w:t xml:space="preserve">, the </w:t>
      </w:r>
      <w:r w:rsidR="00943A73">
        <w:t>c</w:t>
      </w:r>
      <w:r w:rsidR="00AC1F91">
        <w:t>entral</w:t>
      </w:r>
      <w:r w:rsidR="00EB74C7">
        <w:t xml:space="preserve"> </w:t>
      </w:r>
      <w:r w:rsidR="00943A73">
        <w:t>w</w:t>
      </w:r>
      <w:r w:rsidR="00AC1F91">
        <w:t>est</w:t>
      </w:r>
      <w:r w:rsidR="000563E8">
        <w:t xml:space="preserve"> </w:t>
      </w:r>
      <w:r w:rsidR="00674937">
        <w:t xml:space="preserve">around </w:t>
      </w:r>
      <w:proofErr w:type="gramStart"/>
      <w:r w:rsidR="00674937">
        <w:t xml:space="preserve">Enfield </w:t>
      </w:r>
      <w:r w:rsidR="001F363D">
        <w:t xml:space="preserve"> </w:t>
      </w:r>
      <w:r w:rsidR="00F8556F">
        <w:t>and</w:t>
      </w:r>
      <w:proofErr w:type="gramEnd"/>
      <w:r w:rsidR="00F8556F">
        <w:t xml:space="preserve"> </w:t>
      </w:r>
      <w:r w:rsidR="001F363D">
        <w:t xml:space="preserve">Langi </w:t>
      </w:r>
      <w:proofErr w:type="spellStart"/>
      <w:r w:rsidR="001F363D">
        <w:t>Gh</w:t>
      </w:r>
      <w:r w:rsidR="00EA7CBA">
        <w:t>i</w:t>
      </w:r>
      <w:r w:rsidR="001F363D">
        <w:t>ran</w:t>
      </w:r>
      <w:proofErr w:type="spellEnd"/>
      <w:r w:rsidR="00BF0BC6">
        <w:t xml:space="preserve"> </w:t>
      </w:r>
      <w:r w:rsidR="00F8556F">
        <w:t>State Parks</w:t>
      </w:r>
      <w:r w:rsidR="002A2AF8">
        <w:t>,</w:t>
      </w:r>
      <w:r w:rsidR="00F8556F">
        <w:t xml:space="preserve"> </w:t>
      </w:r>
      <w:r w:rsidR="000563E8">
        <w:t xml:space="preserve">and </w:t>
      </w:r>
      <w:r w:rsidR="00CE305B">
        <w:t xml:space="preserve">in </w:t>
      </w:r>
      <w:r w:rsidR="00943A73">
        <w:t>s</w:t>
      </w:r>
      <w:r w:rsidR="000563E8">
        <w:t>outh</w:t>
      </w:r>
      <w:r w:rsidR="00943A73">
        <w:t>-w</w:t>
      </w:r>
      <w:r w:rsidR="000563E8">
        <w:t>est Victoria</w:t>
      </w:r>
      <w:r w:rsidR="00CE305B">
        <w:t xml:space="preserve"> around Heywood.</w:t>
      </w:r>
      <w:r w:rsidR="00625317">
        <w:t xml:space="preserve"> </w:t>
      </w:r>
      <w:r w:rsidR="00D649A7">
        <w:t xml:space="preserve">The total abundance of </w:t>
      </w:r>
      <w:r>
        <w:t>Feral Pigs</w:t>
      </w:r>
      <w:r w:rsidR="00D649A7">
        <w:t xml:space="preserve"> across 74,000 km</w:t>
      </w:r>
      <w:r w:rsidR="00D649A7" w:rsidRPr="00831D71">
        <w:rPr>
          <w:vertAlign w:val="superscript"/>
        </w:rPr>
        <w:t>2</w:t>
      </w:r>
      <w:r w:rsidR="00D649A7">
        <w:t xml:space="preserve"> of public land was around 2</w:t>
      </w:r>
      <w:r w:rsidR="00483C49">
        <w:t>2</w:t>
      </w:r>
      <w:r w:rsidR="00D649A7">
        <w:t>,</w:t>
      </w:r>
      <w:r w:rsidR="00483C49">
        <w:t>463</w:t>
      </w:r>
      <w:r w:rsidR="00D649A7">
        <w:t xml:space="preserve"> (9</w:t>
      </w:r>
      <w:r w:rsidR="004010CF">
        <w:t>0</w:t>
      </w:r>
      <w:r w:rsidR="00D649A7">
        <w:t>% CI: 1</w:t>
      </w:r>
      <w:r w:rsidR="00483C49">
        <w:t>4</w:t>
      </w:r>
      <w:r w:rsidR="00D649A7">
        <w:t>,</w:t>
      </w:r>
      <w:r w:rsidR="00483C49">
        <w:t>3</w:t>
      </w:r>
      <w:r w:rsidR="00D649A7">
        <w:t xml:space="preserve">00 – </w:t>
      </w:r>
      <w:r w:rsidR="00483C49">
        <w:t>33</w:t>
      </w:r>
      <w:r w:rsidR="00D649A7">
        <w:t>,</w:t>
      </w:r>
      <w:r w:rsidR="00483C49">
        <w:t>599</w:t>
      </w:r>
      <w:r w:rsidR="00D649A7">
        <w:t>)</w:t>
      </w:r>
      <w:r w:rsidR="00DD4489">
        <w:t xml:space="preserve">. </w:t>
      </w:r>
      <w:r w:rsidR="00CE305B">
        <w:t xml:space="preserve"> </w:t>
      </w:r>
    </w:p>
    <w:p w14:paraId="5EC62B68" w14:textId="0E1D9DAF" w:rsidR="000105AA" w:rsidRDefault="00C71174" w:rsidP="00E15429">
      <w:r>
        <w:t xml:space="preserve">Highest risk to livestock from potential EAD exposure </w:t>
      </w:r>
      <w:r w:rsidR="00CE1AC5">
        <w:t>to</w:t>
      </w:r>
      <w:r>
        <w:t xml:space="preserve"> </w:t>
      </w:r>
      <w:r w:rsidR="00B5722B">
        <w:t>Feral Pig</w:t>
      </w:r>
      <w:r w:rsidR="00CE1AC5">
        <w:t xml:space="preserve"> populations</w:t>
      </w:r>
      <w:r>
        <w:t xml:space="preserve"> were found in locations characterised by high numbers of livestock, especially cattle and sheep, that intersected with areas of high </w:t>
      </w:r>
      <w:r w:rsidR="00B5722B">
        <w:t>Feral Pig</w:t>
      </w:r>
      <w:r>
        <w:t xml:space="preserve"> </w:t>
      </w:r>
      <w:r w:rsidR="00CE1AC5">
        <w:t>densities. Overall, 404</w:t>
      </w:r>
      <w:r w:rsidR="00BE3F6E">
        <w:t xml:space="preserve"> </w:t>
      </w:r>
      <w:r w:rsidR="00AA64D1">
        <w:t xml:space="preserve">grid cell </w:t>
      </w:r>
      <w:r w:rsidR="00BE3F6E">
        <w:t>locations</w:t>
      </w:r>
      <w:r w:rsidR="00AA64D1">
        <w:t xml:space="preserve"> (1 km</w:t>
      </w:r>
      <w:r w:rsidR="00AA64D1" w:rsidRPr="00AA64D1">
        <w:rPr>
          <w:vertAlign w:val="superscript"/>
        </w:rPr>
        <w:t>2</w:t>
      </w:r>
      <w:r w:rsidR="00AA64D1">
        <w:t>)</w:t>
      </w:r>
      <w:r w:rsidR="00B90C5F">
        <w:t xml:space="preserve"> containing livestock farms were designated to be at high risk of EAD exposure fr</w:t>
      </w:r>
      <w:r w:rsidR="00AA64D1">
        <w:t>o</w:t>
      </w:r>
      <w:r w:rsidR="00B90C5F">
        <w:t xml:space="preserve">m a </w:t>
      </w:r>
      <w:r w:rsidR="00B5722B">
        <w:t>Feral Pig</w:t>
      </w:r>
      <w:r w:rsidR="00B90C5F">
        <w:t xml:space="preserve"> source</w:t>
      </w:r>
      <w:r w:rsidR="002A2AF8">
        <w:t>,</w:t>
      </w:r>
      <w:r w:rsidR="00322348">
        <w:t xml:space="preserve"> with a further 1616 locations designated as moderate risk.</w:t>
      </w:r>
      <w:r w:rsidR="00F911CB">
        <w:t xml:space="preserve"> </w:t>
      </w:r>
      <w:r w:rsidR="00EB74C7">
        <w:t>However</w:t>
      </w:r>
      <w:r w:rsidR="00CC01CC">
        <w:t>,</w:t>
      </w:r>
      <w:r w:rsidR="00EB74C7">
        <w:t xml:space="preserve"> the</w:t>
      </w:r>
      <w:r w:rsidR="00CC01CC">
        <w:t xml:space="preserve"> extent of the risk to </w:t>
      </w:r>
      <w:r w:rsidR="00284792">
        <w:t>livestock</w:t>
      </w:r>
      <w:r w:rsidR="00CC01CC">
        <w:t xml:space="preserve"> </w:t>
      </w:r>
      <w:r w:rsidR="00EB74C7">
        <w:t xml:space="preserve">farms </w:t>
      </w:r>
      <w:r w:rsidR="002A2AF8">
        <w:t xml:space="preserve">was </w:t>
      </w:r>
      <w:r w:rsidR="00EB74C7">
        <w:t xml:space="preserve">geographically restricted </w:t>
      </w:r>
      <w:r w:rsidR="00CC01CC">
        <w:t xml:space="preserve">and </w:t>
      </w:r>
      <w:r w:rsidR="00EB74C7">
        <w:t xml:space="preserve">located in relatively few areas in Victoria. </w:t>
      </w:r>
      <w:r w:rsidR="00F911CB">
        <w:t xml:space="preserve">High-risk farms </w:t>
      </w:r>
      <w:proofErr w:type="gramStart"/>
      <w:r w:rsidR="00F911CB">
        <w:t>were located in</w:t>
      </w:r>
      <w:proofErr w:type="gramEnd"/>
      <w:r w:rsidR="00F911CB">
        <w:t xml:space="preserve"> the area between Bendoc and the Omeo Valley along the NSW border, </w:t>
      </w:r>
      <w:r w:rsidR="002A2AF8">
        <w:t>t</w:t>
      </w:r>
      <w:r w:rsidR="00F911CB">
        <w:t xml:space="preserve">he region around Beechworth, the region around Echuca and the upper Goulburn </w:t>
      </w:r>
      <w:r w:rsidR="002A2AF8">
        <w:t>R</w:t>
      </w:r>
      <w:r w:rsidR="00F911CB">
        <w:t xml:space="preserve">iver, the area surrounding Enfield </w:t>
      </w:r>
      <w:r w:rsidR="00C12F41">
        <w:t xml:space="preserve">and Langi </w:t>
      </w:r>
      <w:proofErr w:type="spellStart"/>
      <w:r w:rsidR="00C12F41">
        <w:t>Ghiran</w:t>
      </w:r>
      <w:proofErr w:type="spellEnd"/>
      <w:r w:rsidR="00C12F41">
        <w:t xml:space="preserve"> </w:t>
      </w:r>
      <w:r w:rsidR="00F911CB">
        <w:t>State Park</w:t>
      </w:r>
      <w:r w:rsidR="00C12F41">
        <w:t xml:space="preserve">s </w:t>
      </w:r>
      <w:r w:rsidR="00F911CB">
        <w:t xml:space="preserve">(including </w:t>
      </w:r>
      <w:r w:rsidR="002859D8">
        <w:t>Mount</w:t>
      </w:r>
      <w:r w:rsidR="00F911CB">
        <w:t xml:space="preserve"> Buangor State Park and Ben Major Conservation Reserve), and the area around Heywood</w:t>
      </w:r>
      <w:r w:rsidR="00270642">
        <w:t>.</w:t>
      </w:r>
    </w:p>
    <w:p w14:paraId="25896C36" w14:textId="736AE42B" w:rsidR="002B4BF2" w:rsidRDefault="00133F9E" w:rsidP="00E15429">
      <w:r>
        <w:t>Simulations of a</w:t>
      </w:r>
      <w:r w:rsidR="00AA6D19">
        <w:t>n FMD outbreak in a high</w:t>
      </w:r>
      <w:r w:rsidR="00C16703">
        <w:t>-</w:t>
      </w:r>
      <w:r w:rsidR="00AA6D19">
        <w:t xml:space="preserve">density </w:t>
      </w:r>
      <w:r w:rsidR="00B5722B">
        <w:t>Feral Pig</w:t>
      </w:r>
      <w:r w:rsidR="00AA6D19">
        <w:t xml:space="preserve"> population (</w:t>
      </w:r>
      <w:r w:rsidR="00270642">
        <w:t>i</w:t>
      </w:r>
      <w:r w:rsidR="00AA6D19">
        <w:t>.</w:t>
      </w:r>
      <w:r w:rsidR="00270642">
        <w:t>e</w:t>
      </w:r>
      <w:r w:rsidR="00AA6D19">
        <w:t>. 5 pigs/km</w:t>
      </w:r>
      <w:r w:rsidR="00AA6D19" w:rsidRPr="00812374">
        <w:rPr>
          <w:vertAlign w:val="superscript"/>
        </w:rPr>
        <w:t>2</w:t>
      </w:r>
      <w:r w:rsidR="00AA6D19">
        <w:t>)</w:t>
      </w:r>
      <w:r w:rsidR="00C8022F">
        <w:t xml:space="preserve"> from the stochastic model suggested</w:t>
      </w:r>
      <w:r w:rsidR="00FE63B7">
        <w:t xml:space="preserve"> that</w:t>
      </w:r>
      <w:r w:rsidR="00270642">
        <w:t>,</w:t>
      </w:r>
      <w:r w:rsidR="00FE63B7">
        <w:t xml:space="preserve"> without control</w:t>
      </w:r>
      <w:r w:rsidR="00270642">
        <w:t>,</w:t>
      </w:r>
      <w:r w:rsidR="00FE63B7">
        <w:t xml:space="preserve"> an FMD outbreak </w:t>
      </w:r>
      <w:r w:rsidR="00E23163">
        <w:t xml:space="preserve">would persist for </w:t>
      </w:r>
      <w:r w:rsidR="007B53CF">
        <w:t xml:space="preserve">an average of </w:t>
      </w:r>
      <w:r w:rsidR="00E23163">
        <w:t xml:space="preserve">approximately </w:t>
      </w:r>
      <w:r w:rsidR="00E23163">
        <w:lastRenderedPageBreak/>
        <w:t>6</w:t>
      </w:r>
      <w:r w:rsidR="005C5A77">
        <w:t>4</w:t>
      </w:r>
      <w:r w:rsidR="002A2AF8">
        <w:t> </w:t>
      </w:r>
      <w:r w:rsidR="00E23163">
        <w:t>weeks</w:t>
      </w:r>
      <w:r w:rsidR="00DD4489">
        <w:t xml:space="preserve">. </w:t>
      </w:r>
      <w:r w:rsidR="00B43A78">
        <w:t xml:space="preserve">A one-off aerial cull </w:t>
      </w:r>
      <w:r w:rsidR="001B4D31">
        <w:t xml:space="preserve">initiated </w:t>
      </w:r>
      <w:r w:rsidR="00CC01CC">
        <w:t xml:space="preserve">relatively rapidly </w:t>
      </w:r>
      <w:r w:rsidR="001B4D31">
        <w:t>post FMD</w:t>
      </w:r>
      <w:r w:rsidR="00EF6B51">
        <w:t xml:space="preserve"> infection</w:t>
      </w:r>
      <w:r w:rsidR="00CC01CC">
        <w:t xml:space="preserve"> (i.e. within 7 days)</w:t>
      </w:r>
      <w:r w:rsidR="00EF6B51">
        <w:t xml:space="preserve"> </w:t>
      </w:r>
      <w:r w:rsidR="00B43A78">
        <w:t xml:space="preserve">that removed 80% of the population </w:t>
      </w:r>
      <w:r w:rsidR="00696FA2">
        <w:t xml:space="preserve">was predicted to </w:t>
      </w:r>
      <w:r w:rsidR="00B43A78">
        <w:t xml:space="preserve">effectively eliminate the </w:t>
      </w:r>
      <w:proofErr w:type="gramStart"/>
      <w:r w:rsidR="00B43A78">
        <w:t>outbreak</w:t>
      </w:r>
      <w:r w:rsidR="002A2AF8">
        <w:t>,</w:t>
      </w:r>
      <w:r w:rsidR="00B43A78">
        <w:t xml:space="preserve"> </w:t>
      </w:r>
      <w:r w:rsidR="008511F5">
        <w:t>b</w:t>
      </w:r>
      <w:r w:rsidR="00306843">
        <w:t>ut</w:t>
      </w:r>
      <w:proofErr w:type="gramEnd"/>
      <w:r w:rsidR="00306843">
        <w:t xml:space="preserve"> was also the most</w:t>
      </w:r>
      <w:r w:rsidR="007629C7">
        <w:t>-</w:t>
      </w:r>
      <w:r w:rsidR="00306843">
        <w:t>costly management strategy</w:t>
      </w:r>
      <w:r w:rsidR="00DD4489">
        <w:t xml:space="preserve">. </w:t>
      </w:r>
      <w:r w:rsidR="0051336E">
        <w:t>Low</w:t>
      </w:r>
      <w:r w:rsidR="00CC00A1">
        <w:t>er</w:t>
      </w:r>
      <w:r w:rsidR="0051336E">
        <w:t xml:space="preserve"> intensity culls</w:t>
      </w:r>
      <w:r w:rsidR="00D265A3">
        <w:t xml:space="preserve"> </w:t>
      </w:r>
      <w:r w:rsidR="007C7612">
        <w:t>that removed 40% of the population</w:t>
      </w:r>
      <w:r w:rsidR="0051336E">
        <w:t xml:space="preserve"> repeated weekly for three weeks were </w:t>
      </w:r>
      <w:r w:rsidR="00696FA2">
        <w:t xml:space="preserve">predicted to be </w:t>
      </w:r>
      <w:r w:rsidR="0051336E">
        <w:t>similarly effective</w:t>
      </w:r>
      <w:r w:rsidR="00DD4489">
        <w:t xml:space="preserve">. </w:t>
      </w:r>
      <w:r w:rsidR="008B6AF9">
        <w:t>A one-off aerial cull that removed 60% of the population</w:t>
      </w:r>
      <w:r w:rsidR="00D3597B">
        <w:t xml:space="preserve"> (i.e.</w:t>
      </w:r>
      <w:r w:rsidR="002A2AF8">
        <w:t> </w:t>
      </w:r>
      <w:r w:rsidR="00CC00A1">
        <w:t xml:space="preserve">reduced </w:t>
      </w:r>
      <w:r w:rsidR="00D3597B">
        <w:t>to less than 2 pigs/km</w:t>
      </w:r>
      <w:r w:rsidR="00D3597B" w:rsidRPr="00D3597B">
        <w:rPr>
          <w:vertAlign w:val="superscript"/>
        </w:rPr>
        <w:t>2</w:t>
      </w:r>
      <w:r w:rsidR="00D3597B">
        <w:t>)</w:t>
      </w:r>
      <w:r w:rsidR="008B6AF9">
        <w:t xml:space="preserve"> was slightly less effective</w:t>
      </w:r>
      <w:r w:rsidR="00CC00A1">
        <w:t xml:space="preserve"> at reducing the outbreak length</w:t>
      </w:r>
      <w:r w:rsidR="008B6AF9">
        <w:t xml:space="preserve"> (mean </w:t>
      </w:r>
      <w:r w:rsidR="007A3E2A">
        <w:t>35</w:t>
      </w:r>
      <w:r w:rsidR="002A2AF8">
        <w:t> </w:t>
      </w:r>
      <w:r w:rsidR="007A3E2A">
        <w:t>days)</w:t>
      </w:r>
      <w:r w:rsidR="002A2AF8">
        <w:t>,</w:t>
      </w:r>
      <w:r w:rsidR="00812374">
        <w:t xml:space="preserve"> but was similarly effective at </w:t>
      </w:r>
      <w:r w:rsidR="00C43A1C">
        <w:t>eliminating disease spread</w:t>
      </w:r>
      <w:r w:rsidR="002A2AF8">
        <w:t>,</w:t>
      </w:r>
      <w:r w:rsidR="00C43A1C">
        <w:t xml:space="preserve"> and offered </w:t>
      </w:r>
      <w:r w:rsidR="00425FC1">
        <w:t>a good</w:t>
      </w:r>
      <w:r w:rsidR="00C43A1C">
        <w:t xml:space="preserve"> balance between efficacy and cost</w:t>
      </w:r>
      <w:r w:rsidR="00DD4489">
        <w:t xml:space="preserve">. </w:t>
      </w:r>
    </w:p>
    <w:p w14:paraId="6D543A98" w14:textId="66C02FF1" w:rsidR="00B705CE" w:rsidRPr="009148A4" w:rsidRDefault="00B705CE" w:rsidP="00F36CE5">
      <w:pPr>
        <w:spacing w:before="240"/>
        <w:rPr>
          <w:b/>
          <w:bCs/>
          <w:sz w:val="24"/>
        </w:rPr>
      </w:pPr>
      <w:bookmarkStart w:id="17" w:name="_Toc509242200"/>
      <w:bookmarkStart w:id="18" w:name="_Toc18664439"/>
      <w:r w:rsidRPr="009148A4">
        <w:rPr>
          <w:b/>
          <w:bCs/>
          <w:sz w:val="24"/>
        </w:rPr>
        <w:t xml:space="preserve">Conclusions and </w:t>
      </w:r>
      <w:r w:rsidR="002A2AF8">
        <w:rPr>
          <w:b/>
          <w:bCs/>
          <w:sz w:val="24"/>
        </w:rPr>
        <w:t>i</w:t>
      </w:r>
      <w:r w:rsidRPr="009148A4">
        <w:rPr>
          <w:b/>
          <w:bCs/>
          <w:sz w:val="24"/>
        </w:rPr>
        <w:t>mplications:</w:t>
      </w:r>
      <w:bookmarkEnd w:id="17"/>
      <w:bookmarkEnd w:id="18"/>
      <w:r w:rsidRPr="009148A4">
        <w:rPr>
          <w:b/>
          <w:bCs/>
          <w:sz w:val="24"/>
        </w:rPr>
        <w:t xml:space="preserve">  </w:t>
      </w:r>
    </w:p>
    <w:p w14:paraId="5358D586" w14:textId="1D6A545E" w:rsidR="00B705CE" w:rsidRDefault="00B5722B" w:rsidP="00E15429">
      <w:r>
        <w:t>Feral Pigs</w:t>
      </w:r>
      <w:r w:rsidR="008D45CD">
        <w:t xml:space="preserve"> are widely distributed across all regions of Victoria</w:t>
      </w:r>
      <w:r w:rsidR="00DD4489">
        <w:t xml:space="preserve">. </w:t>
      </w:r>
      <w:r w:rsidR="008D45CD">
        <w:t>However, the distribution is not contiguous</w:t>
      </w:r>
      <w:r w:rsidR="002A2AF8">
        <w:t>,</w:t>
      </w:r>
      <w:r w:rsidR="008D45CD">
        <w:t xml:space="preserve"> consisting </w:t>
      </w:r>
      <w:r w:rsidR="00057A75">
        <w:t xml:space="preserve">mainly </w:t>
      </w:r>
      <w:r w:rsidR="008D45CD">
        <w:t xml:space="preserve">of relatively isolated, disparate populations </w:t>
      </w:r>
      <w:r w:rsidR="00284792">
        <w:t>restricted to certain</w:t>
      </w:r>
      <w:r w:rsidR="008D45CD">
        <w:t xml:space="preserve"> </w:t>
      </w:r>
      <w:r w:rsidR="00046193">
        <w:t>area</w:t>
      </w:r>
      <w:r w:rsidR="00057A75">
        <w:t>s</w:t>
      </w:r>
      <w:r w:rsidR="008D45CD">
        <w:t>.</w:t>
      </w:r>
      <w:r w:rsidR="00061CEF">
        <w:t xml:space="preserve"> </w:t>
      </w:r>
      <w:r w:rsidR="001A43A8">
        <w:t xml:space="preserve">Spatial information on variation in </w:t>
      </w:r>
      <w:r>
        <w:t>Feral Pig</w:t>
      </w:r>
      <w:r w:rsidR="001A43A8">
        <w:t xml:space="preserve"> and livestock densities identified several ‘hotspots’ where the risk of exposure of livestock to potential EAD transmission from </w:t>
      </w:r>
      <w:r>
        <w:t>Feral Pigs</w:t>
      </w:r>
      <w:r w:rsidR="001A43A8">
        <w:t xml:space="preserve"> was high.</w:t>
      </w:r>
      <w:r w:rsidR="00B86BEE">
        <w:t xml:space="preserve"> In general</w:t>
      </w:r>
      <w:r w:rsidR="004C03BE">
        <w:t>,</w:t>
      </w:r>
      <w:r w:rsidR="00B86BEE">
        <w:t xml:space="preserve"> the isolated and sporadic occurrence of </w:t>
      </w:r>
      <w:r>
        <w:t>Feral Pigs</w:t>
      </w:r>
      <w:r w:rsidR="00B86BEE">
        <w:t xml:space="preserve"> across Victoria suggests that high risks to livestock from </w:t>
      </w:r>
      <w:r>
        <w:t>Feral Pigs</w:t>
      </w:r>
      <w:r w:rsidR="00B86BEE">
        <w:t xml:space="preserve"> are contained to relatively few areas. </w:t>
      </w:r>
      <w:r w:rsidR="002A2AF8">
        <w:t>Therefore</w:t>
      </w:r>
      <w:r w:rsidR="00B86BEE">
        <w:t xml:space="preserve">, rapid, high-intensity control of </w:t>
      </w:r>
      <w:r>
        <w:t>Feral Pigs</w:t>
      </w:r>
      <w:r w:rsidR="00B86BEE">
        <w:t xml:space="preserve"> in high-risk zones should be feasible for EAD containment in the event of an outbreak to reduce the risk of spillover (and spillback) transmission between livestock and </w:t>
      </w:r>
      <w:r>
        <w:t>Feral Pig</w:t>
      </w:r>
      <w:r w:rsidR="00B86BEE">
        <w:t xml:space="preserve"> populations.</w:t>
      </w:r>
      <w:r w:rsidR="00CD7C85">
        <w:t xml:space="preserve"> </w:t>
      </w:r>
      <w:r w:rsidR="00284792">
        <w:t xml:space="preserve">However, </w:t>
      </w:r>
      <w:r w:rsidR="00CD7C85">
        <w:t xml:space="preserve">the level of control required will depend on the </w:t>
      </w:r>
      <w:r w:rsidR="00284792">
        <w:t xml:space="preserve">management </w:t>
      </w:r>
      <w:r w:rsidR="00CD7C85">
        <w:t xml:space="preserve">response time from </w:t>
      </w:r>
      <w:r w:rsidR="00284792">
        <w:t xml:space="preserve">the initiation of the </w:t>
      </w:r>
      <w:r w:rsidR="00CD7C85">
        <w:t xml:space="preserve">outbreak and whether it is </w:t>
      </w:r>
      <w:r w:rsidR="00284792">
        <w:t>needed</w:t>
      </w:r>
      <w:r w:rsidR="00CD7C85">
        <w:t xml:space="preserve"> to eliminate the outbreak in the minimum amount of time</w:t>
      </w:r>
      <w:r w:rsidR="00DD4489">
        <w:t xml:space="preserve">. </w:t>
      </w:r>
      <w:r w:rsidR="001A43A8">
        <w:t xml:space="preserve">Alternatively, </w:t>
      </w:r>
      <w:r w:rsidR="008E0F40">
        <w:t>preventive</w:t>
      </w:r>
      <w:r w:rsidR="001A43A8">
        <w:t xml:space="preserve"> control </w:t>
      </w:r>
      <w:r w:rsidR="00B1519A">
        <w:t xml:space="preserve">that reduced </w:t>
      </w:r>
      <w:r>
        <w:t>Feral Pig</w:t>
      </w:r>
      <w:r w:rsidR="00B1519A">
        <w:t xml:space="preserve"> populations </w:t>
      </w:r>
      <w:r w:rsidR="00D261FF">
        <w:t>c</w:t>
      </w:r>
      <w:r w:rsidR="001A43A8">
        <w:t>ould be considered to either locally eradicate these population</w:t>
      </w:r>
      <w:r w:rsidR="00CB1CBD">
        <w:t>s</w:t>
      </w:r>
      <w:r w:rsidR="001A43A8">
        <w:t xml:space="preserve"> or reduce them to very low densities</w:t>
      </w:r>
      <w:r w:rsidR="00DD4489">
        <w:t xml:space="preserve">. </w:t>
      </w:r>
      <w:r w:rsidR="00D261FF">
        <w:t xml:space="preserve">Based on our modelling assumptions and previous </w:t>
      </w:r>
      <w:r w:rsidR="00293D65">
        <w:t xml:space="preserve">research, reducing local </w:t>
      </w:r>
      <w:r>
        <w:t>Feral Pig</w:t>
      </w:r>
      <w:r w:rsidR="00293D65">
        <w:t xml:space="preserve"> densities to less than 2 pigs/km</w:t>
      </w:r>
      <w:r w:rsidR="00293D65" w:rsidRPr="000E3B10">
        <w:rPr>
          <w:vertAlign w:val="superscript"/>
        </w:rPr>
        <w:t>2</w:t>
      </w:r>
      <w:r w:rsidR="00CC4BE9">
        <w:t xml:space="preserve"> </w:t>
      </w:r>
      <w:r w:rsidR="00293D65">
        <w:t xml:space="preserve">should </w:t>
      </w:r>
      <w:r w:rsidR="000E3B10">
        <w:t>greatly reduce</w:t>
      </w:r>
      <w:r w:rsidR="00FA7559">
        <w:t xml:space="preserve"> the risk of </w:t>
      </w:r>
      <w:r w:rsidR="00441851">
        <w:t>a</w:t>
      </w:r>
      <w:r w:rsidR="00A02552">
        <w:t xml:space="preserve"> prolonged </w:t>
      </w:r>
      <w:r w:rsidR="00441851">
        <w:t>outbreak</w:t>
      </w:r>
      <w:r w:rsidR="00FA7559">
        <w:t xml:space="preserve"> </w:t>
      </w:r>
      <w:r w:rsidR="00223406">
        <w:t>of</w:t>
      </w:r>
      <w:r w:rsidR="00FA7559">
        <w:t xml:space="preserve"> EADs such as FMD, CSF or ASF</w:t>
      </w:r>
      <w:r w:rsidR="004C03BE">
        <w:t xml:space="preserve"> in </w:t>
      </w:r>
      <w:r>
        <w:t>Feral Pig</w:t>
      </w:r>
      <w:r w:rsidR="004C03BE">
        <w:t xml:space="preserve"> populations</w:t>
      </w:r>
      <w:r w:rsidR="006F5F4B">
        <w:t>.</w:t>
      </w:r>
    </w:p>
    <w:p w14:paraId="65F3FB7C" w14:textId="77777777" w:rsidR="00704099" w:rsidRDefault="00704099" w:rsidP="00704099">
      <w:bookmarkStart w:id="19" w:name="_Toc409798398"/>
    </w:p>
    <w:p w14:paraId="678A155A" w14:textId="34C0EE53" w:rsidR="00074331" w:rsidRPr="001749B2" w:rsidRDefault="007C1730" w:rsidP="00EB6C15">
      <w:pPr>
        <w:pStyle w:val="Heading1-Numbered"/>
      </w:pPr>
      <w:bookmarkStart w:id="20" w:name="_Toc18664440"/>
      <w:r>
        <w:br w:type="page"/>
      </w:r>
      <w:bookmarkStart w:id="21" w:name="_Toc286018760"/>
      <w:bookmarkStart w:id="22" w:name="_Toc409798397"/>
      <w:bookmarkStart w:id="23" w:name="_Toc224211954"/>
      <w:bookmarkEnd w:id="20"/>
      <w:r w:rsidR="00074331" w:rsidRPr="001749B2">
        <w:lastRenderedPageBreak/>
        <w:t>Introduction</w:t>
      </w:r>
      <w:bookmarkEnd w:id="21"/>
      <w:bookmarkEnd w:id="22"/>
      <w:bookmarkEnd w:id="23"/>
    </w:p>
    <w:p w14:paraId="618098E7" w14:textId="73F6CAC1" w:rsidR="00A97780" w:rsidRDefault="00B5722B" w:rsidP="0045630C">
      <w:r>
        <w:rPr>
          <w:snapToGrid w:val="0"/>
        </w:rPr>
        <w:t>Feral Pigs</w:t>
      </w:r>
      <w:r w:rsidR="0045630C">
        <w:rPr>
          <w:snapToGrid w:val="0"/>
        </w:rPr>
        <w:t xml:space="preserve"> (</w:t>
      </w:r>
      <w:r w:rsidR="0045630C" w:rsidRPr="00357006">
        <w:rPr>
          <w:i/>
          <w:snapToGrid w:val="0"/>
        </w:rPr>
        <w:t>Sus scrofa</w:t>
      </w:r>
      <w:r w:rsidR="0045630C">
        <w:rPr>
          <w:snapToGrid w:val="0"/>
        </w:rPr>
        <w:t>)</w:t>
      </w:r>
      <w:r w:rsidR="0045630C" w:rsidRPr="001A12F1">
        <w:rPr>
          <w:snapToGrid w:val="0"/>
        </w:rPr>
        <w:t xml:space="preserve"> are one of the most widespread pest animals in Australia causing significant agricultural, environmental and economic damage</w:t>
      </w:r>
      <w:r w:rsidR="00B44FB3">
        <w:rPr>
          <w:snapToGrid w:val="0"/>
        </w:rPr>
        <w:t xml:space="preserve"> </w:t>
      </w:r>
      <w:r w:rsidR="001C2F52">
        <w:rPr>
          <w:snapToGrid w:val="0"/>
        </w:rPr>
        <w:fldChar w:fldCharType="begin"/>
      </w:r>
      <w:r w:rsidR="001C2F52">
        <w:rPr>
          <w:snapToGrid w:val="0"/>
        </w:rPr>
        <w:instrText xml:space="preserve"> ADDIN ZOTERO_ITEM CSL_CITATION {"citationID":"LBhFZyS7","properties":{"formattedCitation":"(Choquenot et al. 1996; Bengsen et al. 2017)","plainCitation":"(Choquenot et al. 1996; Bengsen et al. 2017)","noteIndex":0},"citationItems":[{"id":148,"uris":["http://zotero.org/users/634364/items/P6G2CEH7"],"itemData":{"id":148,"type":"book","event-place":"Canberra, Australia","publisher":"Bureau of Resource Sciences, Australian Government Publishing Service","publisher-place":"Canberra, Australia","title":"Managing Vertebrate Pests: Feral Pigs","author":[{"family":"Choquenot","given":"D."},{"family":"McIlroy","given":"J."},{"family":"Korn","given":"T"}],"issued":{"date-parts":[["1996"]]}}},{"id":5274,"uris":["http://zotero.org/users/634364/items/V5CCPLE9"],"itemData":{"id":5274,"type":"chapter","abstract":"Introduction Feral pigs (Sus scrofa L.) are widely regarded as one of Australasia’s most destructive pest animals. They inhabit a large proportion of both Australia and neighbouring New Zealand. They can cause severe damage to a wide range of agricultural, biodiversity, and environmental resources. Private landholders, government agencies, and other authorities carry out many feral pig control programmes each year. However, pigs are also highly valued by some sections of the community for hunting or commercial exploitation. Although wild or feral pigs are widely distributed across the globe (Long 2003), the Australian situation is in many ways unique. There has been a long history of active feral pig management in Australia and, in contrast to New Zealand, Europe, and the Americas, wild-living pigs are consistently recognized and treated as a pest in all onshore jurisdictions. Conversely, the most widely used methods and tools for controlling feral pigs in Australia are uncommon elsewhere. This chapter will review the origin and distribution of feral pigs across Australia and New Zealand, their destructive impacts, useful values, and their management and control. It will highlight current and future challenges to the effective mitigation of pig impacts, and propose possible solutions. At a fine scale, some of these challenges may be peculiar to the region, but the broader trends and pressures from which they emerge are common to many regions of the globe where wild-living pig populations conflict with human values. Trends in Abundance and Distribution Notwithstanding speculation of a pre-colonial origin for wild-living pigs in some parts of north-eastern Australia (Baldwin 1983), the first known introduction of pigs onto the Australian continent occurred with the arrival of at least 48 animals with the first European settlers in 1788. While other livestock failed to thrive, free-roaming pigs increased rapidly and soon became such a pest to the fledgling colony’s food supply that orders for their control were issued within seven years of settlement (Robertson 1932). The subsequent declaration of a series of increasingly dire control orders suggests that the first attempts at regulation to manage damage caused by pigs were not very effective.","container-title":"Ecology, Conservation and Management of Wild Pigs and Peccaries","ISBN":"978-1-316-94123-2","note":"DOI: 10.1017/9781316941232.032","page":"325-338","publisher":"Cambridge University Press","title":"Feral pigs in Australia and New Zealand: Range, trend, management, and impacts of an invasive species","author":[{"family":"Bengsen","given":"Andrew J."},{"family":"West","given":"Peter"},{"family":"Krull","given":"Cheryl R."}],"issued":{"date-parts":[["2017",1,1]]}}}],"schema":"https://github.com/citation-style-language/schema/raw/master/csl-citation.json"} </w:instrText>
      </w:r>
      <w:r w:rsidR="001C2F52">
        <w:rPr>
          <w:snapToGrid w:val="0"/>
        </w:rPr>
        <w:fldChar w:fldCharType="separate"/>
      </w:r>
      <w:r w:rsidR="001C2F52" w:rsidRPr="001C2F52">
        <w:t>(Choquenot et al. 1996; Bengsen et al. 2017)</w:t>
      </w:r>
      <w:r w:rsidR="001C2F52">
        <w:rPr>
          <w:snapToGrid w:val="0"/>
        </w:rPr>
        <w:fldChar w:fldCharType="end"/>
      </w:r>
      <w:r w:rsidR="0045630C" w:rsidRPr="001A12F1">
        <w:rPr>
          <w:snapToGrid w:val="0"/>
        </w:rPr>
        <w:t xml:space="preserve">. They </w:t>
      </w:r>
      <w:r w:rsidR="0045630C">
        <w:rPr>
          <w:snapToGrid w:val="0"/>
        </w:rPr>
        <w:t>are also a significant potential reservoir for emergency animal diseases (EAD</w:t>
      </w:r>
      <w:r w:rsidR="00016606">
        <w:rPr>
          <w:snapToGrid w:val="0"/>
        </w:rPr>
        <w:t>s</w:t>
      </w:r>
      <w:r w:rsidR="0045630C">
        <w:rPr>
          <w:snapToGrid w:val="0"/>
        </w:rPr>
        <w:t xml:space="preserve">) including African Swine Fever (ASF), </w:t>
      </w:r>
      <w:r w:rsidR="00092866">
        <w:rPr>
          <w:snapToGrid w:val="0"/>
        </w:rPr>
        <w:t xml:space="preserve">Classical Swine Fever (CSF), </w:t>
      </w:r>
      <w:r w:rsidR="0045630C">
        <w:rPr>
          <w:snapToGrid w:val="0"/>
        </w:rPr>
        <w:t xml:space="preserve">Japanese Encephalitis (JEV) and Foot and Mouth Disease (FMD) and </w:t>
      </w:r>
      <w:r w:rsidR="00016606">
        <w:rPr>
          <w:snapToGrid w:val="0"/>
        </w:rPr>
        <w:t>consequently</w:t>
      </w:r>
      <w:r w:rsidR="0045630C">
        <w:rPr>
          <w:snapToGrid w:val="0"/>
        </w:rPr>
        <w:t>, pose significant risks to the livestock industry in the event of an exotic disease incursion</w:t>
      </w:r>
      <w:r w:rsidR="004D3E14">
        <w:rPr>
          <w:snapToGrid w:val="0"/>
        </w:rPr>
        <w:t xml:space="preserve"> </w:t>
      </w:r>
      <w:r w:rsidR="00EB2B0D">
        <w:rPr>
          <w:snapToGrid w:val="0"/>
        </w:rPr>
        <w:fldChar w:fldCharType="begin"/>
      </w:r>
      <w:r w:rsidR="00EB2B0D">
        <w:rPr>
          <w:snapToGrid w:val="0"/>
        </w:rPr>
        <w:instrText xml:space="preserve"> ADDIN ZOTERO_ITEM CSL_CITATION {"citationID":"C9LaTnKG","properties":{"formattedCitation":"(Pech and Hone 1988; Cowled et al. 2012; Pearson et al. 2016; Bradhurst et al. 2025)","plainCitation":"(Pech and Hone 1988; Cowled et al. 2012; Pearson et al. 2016; Bradhurst et al. 2025)","noteIndex":0},"citationItems":[{"id":9468,"uris":["http://zotero.org/users/634364/items/DVW63NPB"],"itemData":{"id":9468,"type":"article-journal","container-title":"Journal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Australia","author":[{"family":"Pech","given":"RP"},{"family":"Hone","given":"J"}],"issued":{"date-parts":[["1988"]]}}},{"id":9954,"uris":["http://zotero.org/users/634364/items/92CUNULI"],"itemData":{"id":9954,"type":"article-journal","abstract":"Disease modelling is one approach for providing new insights into wildlife disease epidemiology. This paper describes a spatio-temporal, stochastic, susceptible- exposed-infected-recovered process model that simulates the potential spread of classical swine fever through a documented, large and free living wild pig population following a simulated incursion. The study area (300 000 km2) was in northern Australia. Published data on wild pig ecology from Australia, and international Classical Swine Fever data was used to parameterise the model. Sensitivity analyses revealed that herd density (best estimate 1-3 pigs km-2), daily herd movement distances (best estimate approximately 1 km), probability of infection transmission between herds (best estimate 0.75) and disease related herd mortality (best estimate 42%) were highly influential on epidemic size but that extraordinary movements of pigs and the yearly home range size of a pig herd were not. CSF generally established (98% of simulations) following a single point introduction. CSF spread at approximately 9 km2 per day with low incidence rates (&lt; 2 herds per day) in an epidemic wave along contiguous habitat for several years, before dying out (when the epidemic arrived at the end of a contiguous sub-population or at a low density wild pig area). The low incidence rate indicates that surveillance for wildlife disease epidemics caused by short lived infections will be most efficient when surveillance is based on detection and investigation of clinical events, although this may not always be practical. Epidemics could be contained and eradicated with culling (aerial shooting) or vaccination when these were adequately implemented. It was apparent that the spatial structure, ecology and behaviour of wild populations must be accounted for during disease management in wildlife. An important finding was that it may only be necessary to cull or vaccinate relatively small proportions of a population to successfully contain and eradicate some wildlife disease epidemics.","container-title":"Veterinary Research","DOI":"10.1186/1297-9716-43-3","ISSN":"1297-9716","issue":"1","journalAbbreviation":"Vet Res","language":"en","page":"3","source":"DOI.org (Crossref)","title":"Controlling disease outbreaks in wildlife using limited culling: modelling classical swine fever incursions in wild pigs in Australia","title-short":"Controlling disease outbreaks in wildlife using limited culling","volume":"43","author":[{"family":"Cowled","given":"Brendan D"},{"family":"Garner","given":"M Graeme"},{"family":"Negus","given":"Katherine"},{"family":"Ward","given":"Michael P"}],"issued":{"date-parts":[["2012",12]]}}},{"id":9964,"uris":["http://zotero.org/users/634364/items/I3CDALBL"],"itemData":{"id":9964,"type":"article-journal","abstract":"Wild animals contribute to endemic infection in livestock as well as the introduction, reintroduction and maintenance of pathogens. The source of introduction of endemic diseases to a piggery is often unknown and the extent of wildlife contribution to such local spread is largely unexplored. The aim of the current study was to quantitatively assess the probability of domestic pigs being exposed to different pathogens from wild animals commonly found around commercial piggeries in Australia. Speciﬁcally, this study aims to quantify the probability of exposure to the pathogens Escherichia coli, Salmonella spp. and Campylobacter spp. from European starlings (Sturnus vulgarus); Brachyspira hyodysenteriae, Lawsonia intracellularis and Salmonella spp. from rats (Rattus rattus and Rattus norvegicus); and Mycoplasma hyopneumoniae, Leptospira spp., Brucella suis and L. intracellularis from feral pigs (Sus scrofa). Exposure assessments, using scenario trees and Monte Carlo stochastic simulation modelling, were conducted to identify potential pathways of introduction and calculate the probabilities of these pathways occurring. Input parameters were estimated from a national postal survey of commercial pork producers and from disease detection studies conducted for European starlings, rats and feral pigs in close proximity to commercial piggeries in Australia.","container-title":"Preventive Veterinary Medicine","DOI":"10.1016/j.prevetmed.2015.11.017","ISSN":"01675877","journalAbbreviation":"Preventive Veterinary Medicine","language":"en","page":"39-51","source":"DOI.org (Crossref)","title":"Evaluating the risk of pathogen transmission from wild animals to domestic pigs in Australia","volume":"123","author":[{"family":"Pearson","given":"Hayley E."},{"family":"Toribio","given":"Jenny-Ann L.M.L."},{"family":"Lapidge","given":"Steven J."},{"family":"Hernández-Jover","given":"Marta"}],"issued":{"date-parts":[["2016",1]]}}},{"id":9946,"uris":["http://zotero.org/users/634364/items/QG879YUY"],"itemData":{"id":9946,"type":"report","event-place":"Final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00EB2B0D">
        <w:rPr>
          <w:snapToGrid w:val="0"/>
        </w:rPr>
        <w:fldChar w:fldCharType="separate"/>
      </w:r>
      <w:r w:rsidR="00EB2B0D" w:rsidRPr="00EB2B0D">
        <w:t>(Pech and Hone 1988; Cowled et al. 2012; Pearson et al. 2016; Bradhurst et al. 2025)</w:t>
      </w:r>
      <w:r w:rsidR="00EB2B0D">
        <w:rPr>
          <w:snapToGrid w:val="0"/>
        </w:rPr>
        <w:fldChar w:fldCharType="end"/>
      </w:r>
      <w:r w:rsidR="00DD4489">
        <w:rPr>
          <w:snapToGrid w:val="0"/>
        </w:rPr>
        <w:t xml:space="preserve">. </w:t>
      </w:r>
      <w:r w:rsidR="00544921">
        <w:t xml:space="preserve">The impact of EADs on the economy, environment and community may be severe. For example, estimates suggest that an outbreak of </w:t>
      </w:r>
      <w:bookmarkStart w:id="24" w:name="_Hlk196212101"/>
      <w:r w:rsidR="00544921">
        <w:t xml:space="preserve">FMD </w:t>
      </w:r>
      <w:bookmarkEnd w:id="24"/>
      <w:r w:rsidR="00544921">
        <w:t xml:space="preserve">could have a direct economic impact of around $80 billion in Australia </w:t>
      </w:r>
      <w:r w:rsidR="00544921">
        <w:fldChar w:fldCharType="begin"/>
      </w:r>
      <w:r w:rsidR="00FE31A2">
        <w:instrText xml:space="preserve"> ADDIN ZOTERO_ITEM CSL_CITATION {"citationID":"IK8X66S0","properties":{"formattedCitation":"(ABARES 2022)","plainCitation":"(ABARES 2022)","noteIndex":0},"citationItems":[{"id":9683,"uris":["http://zotero.org/users/634364/items/LNEU2CWN"],"itemData":{"id":9683,"type":"report","publisher":"Australian Bureau of Agricultural and Resource Economics and Sciences report","title":"Direct economic impacts of a foot-and-mouth (FMD) disease incursion in Australia, an update of ABARES 2013 estimate","URL":"https://www.agriculture.gov.au/abares/research-topics/biosecurity/biosecurity-economics/fmd-update-of-2013-estimate#daff-page-main","author":[{"family":"ABARES","given":""}],"accessed":{"date-parts":[["2024",10,1]]},"issued":{"date-parts":[["2022"]]}}}],"schema":"https://github.com/citation-style-language/schema/raw/master/csl-citation.json"} </w:instrText>
      </w:r>
      <w:r w:rsidR="00544921">
        <w:fldChar w:fldCharType="separate"/>
      </w:r>
      <w:r w:rsidR="00FE31A2" w:rsidRPr="00FE31A2">
        <w:t>(ABARES 2022)</w:t>
      </w:r>
      <w:r w:rsidR="00544921">
        <w:fldChar w:fldCharType="end"/>
      </w:r>
      <w:r w:rsidR="00544921">
        <w:t xml:space="preserve">. </w:t>
      </w:r>
    </w:p>
    <w:p w14:paraId="5D27E92E" w14:textId="5DCD3404" w:rsidR="00544921" w:rsidRDefault="00A97780" w:rsidP="0045630C">
      <w:r>
        <w:t xml:space="preserve">Management of any </w:t>
      </w:r>
      <w:r w:rsidR="00210C81">
        <w:t xml:space="preserve">EAD outbreak in Australia </w:t>
      </w:r>
      <w:r w:rsidR="000A7A28">
        <w:t xml:space="preserve">operates at both </w:t>
      </w:r>
      <w:r w:rsidR="00BF3C5E">
        <w:t xml:space="preserve">the </w:t>
      </w:r>
      <w:r w:rsidR="00A00053">
        <w:t xml:space="preserve">state and federal </w:t>
      </w:r>
      <w:r w:rsidR="00BF3C5E">
        <w:t xml:space="preserve">levels of </w:t>
      </w:r>
      <w:r w:rsidR="00A00053">
        <w:t>government.</w:t>
      </w:r>
      <w:r w:rsidR="00544921">
        <w:t xml:space="preserve"> The Victorian Government has developed </w:t>
      </w:r>
      <w:r w:rsidR="00544921" w:rsidRPr="00E25178">
        <w:rPr>
          <w:i/>
          <w:iCs/>
        </w:rPr>
        <w:t>The Victorian Government State Emergency Animal Disease Response Plan</w:t>
      </w:r>
      <w:r w:rsidR="00544921">
        <w:t>, which provides an overview of the arrangements for the management of a major EAD emergency in Victoria</w:t>
      </w:r>
      <w:r w:rsidR="00016606">
        <w:t xml:space="preserve">, </w:t>
      </w:r>
      <w:r w:rsidR="00544921">
        <w:t xml:space="preserve">and contains information on mitigation, preparedness, response and relief </w:t>
      </w:r>
      <w:r w:rsidR="00544921">
        <w:fldChar w:fldCharType="begin"/>
      </w:r>
      <w:r w:rsidR="001C2F52">
        <w:instrText xml:space="preserve"> ADDIN ZOTERO_ITEM CSL_CITATION {"citationID":"MWAr511W","properties":{"formattedCitation":"(DEECA 2023)","plainCitation":"(DEECA 2023)","noteIndex":0},"citationItems":[{"id":9694,"uris":["http://zotero.org/users/634364/items/8XULAGYR"],"itemData":{"id":9694,"type":"report","publisher":"Department of Energy, Environment and Climate Action, Victoria, Australia","title":"The Victorian Government State Emergency Animal Disease Response Plan - April 2023","URL":"https://agriculture.vic.gov.au/__data/assets/pdf_file/0017/1019222/2024_Victorian_EAD_response_plan.pdf","author":[{"family":"DEECA","given":""}],"issued":{"date-parts":[["2023"]]}}}],"schema":"https://github.com/citation-style-language/schema/raw/master/csl-citation.json"} </w:instrText>
      </w:r>
      <w:r w:rsidR="00544921">
        <w:fldChar w:fldCharType="separate"/>
      </w:r>
      <w:r w:rsidR="001C2F52" w:rsidRPr="001C2F52">
        <w:t>(DEECA 2023)</w:t>
      </w:r>
      <w:r w:rsidR="00544921">
        <w:fldChar w:fldCharType="end"/>
      </w:r>
      <w:r w:rsidR="00544921">
        <w:t xml:space="preserve">. Animal Health Australia also publishes the nationally agreed approach for the response to EAD incidents in Australia, through </w:t>
      </w:r>
      <w:bookmarkStart w:id="25" w:name="_Hlk196212191"/>
      <w:r w:rsidR="00544921" w:rsidRPr="00E25178">
        <w:rPr>
          <w:i/>
          <w:iCs/>
        </w:rPr>
        <w:t>The Australian Veterinary Emergency Plans</w:t>
      </w:r>
      <w:r w:rsidR="00544921">
        <w:t xml:space="preserve"> (otherwise known as AUSVETPLANs</w:t>
      </w:r>
      <w:bookmarkEnd w:id="25"/>
      <w:r w:rsidR="00544921">
        <w:t xml:space="preserve">). These focus mostly on livestock, but also cover responses for wild animals that are a reservoir for disease likely to have impacts on human health or the economy </w:t>
      </w:r>
      <w:r w:rsidR="00544921">
        <w:fldChar w:fldCharType="begin"/>
      </w:r>
      <w:r w:rsidR="00544921">
        <w:instrText xml:space="preserve"> ADDIN ZOTERO_ITEM CSL_CITATION {"citationID":"6gyP2PlS","properties":{"formattedCitation":"(AHA 2023)","plainCitation":"(AHA 2023)","noteIndex":0},"citationItems":[{"id":9681,"uris":["http://zotero.org/users/634364/items/SMRUUID4"],"itemData":{"id":9681,"type":"report","publisher":"Animal Health Australia report","title":"Australian Veterinary Emergency Plan (AUSVETPLAN) publications","URL":"https://animalhealthaustralia.com.au/ausvetplan/","author":[{"family":"AHA","given":""}],"accessed":{"date-parts":[["2024",11,1]]},"issued":{"date-parts":[["2023"]]}}}],"schema":"https://github.com/citation-style-language/schema/raw/master/csl-citation.json"} </w:instrText>
      </w:r>
      <w:r w:rsidR="00544921">
        <w:fldChar w:fldCharType="separate"/>
      </w:r>
      <w:r w:rsidR="00544921" w:rsidRPr="009F541F">
        <w:t>(AHA 2023)</w:t>
      </w:r>
      <w:r w:rsidR="00544921">
        <w:fldChar w:fldCharType="end"/>
      </w:r>
      <w:r w:rsidR="00544921">
        <w:t>.</w:t>
      </w:r>
    </w:p>
    <w:p w14:paraId="1E69E09D" w14:textId="50DD5C59" w:rsidR="00B908CD" w:rsidRDefault="00B06DF4" w:rsidP="001C19B5">
      <w:pPr>
        <w:rPr>
          <w:snapToGrid w:val="0"/>
        </w:rPr>
      </w:pPr>
      <w:r>
        <w:rPr>
          <w:snapToGrid w:val="0"/>
        </w:rPr>
        <w:t>T</w:t>
      </w:r>
      <w:r w:rsidR="00A32E1F">
        <w:rPr>
          <w:snapToGrid w:val="0"/>
        </w:rPr>
        <w:t xml:space="preserve">o quantify the potential risk of EAD transmission between livestock and </w:t>
      </w:r>
      <w:r w:rsidR="00B5722B">
        <w:rPr>
          <w:snapToGrid w:val="0"/>
        </w:rPr>
        <w:t>Feral Pigs</w:t>
      </w:r>
      <w:r w:rsidR="00A32E1F">
        <w:rPr>
          <w:snapToGrid w:val="0"/>
        </w:rPr>
        <w:t xml:space="preserve">, it is essential to have up-to-date information on the distribution and abundance of </w:t>
      </w:r>
      <w:r w:rsidR="00B5722B">
        <w:rPr>
          <w:snapToGrid w:val="0"/>
        </w:rPr>
        <w:t>Feral Pigs</w:t>
      </w:r>
      <w:r w:rsidR="00A32E1F">
        <w:rPr>
          <w:snapToGrid w:val="0"/>
        </w:rPr>
        <w:t xml:space="preserve"> across the state, especially in relation to the locations of farmed livestock. </w:t>
      </w:r>
      <w:r w:rsidR="007778F2">
        <w:rPr>
          <w:snapToGrid w:val="0"/>
        </w:rPr>
        <w:t xml:space="preserve">Information on </w:t>
      </w:r>
      <w:r w:rsidR="00B5722B">
        <w:rPr>
          <w:snapToGrid w:val="0"/>
        </w:rPr>
        <w:t>Feral Pig</w:t>
      </w:r>
      <w:r w:rsidR="007778F2">
        <w:rPr>
          <w:snapToGrid w:val="0"/>
        </w:rPr>
        <w:t xml:space="preserve"> densities</w:t>
      </w:r>
      <w:r w:rsidR="00991F7C">
        <w:rPr>
          <w:snapToGrid w:val="0"/>
        </w:rPr>
        <w:t xml:space="preserve"> </w:t>
      </w:r>
      <w:r w:rsidR="0093075B">
        <w:rPr>
          <w:snapToGrid w:val="0"/>
        </w:rPr>
        <w:t xml:space="preserve">can </w:t>
      </w:r>
      <w:r w:rsidR="00FE0EF7">
        <w:rPr>
          <w:snapToGrid w:val="0"/>
        </w:rPr>
        <w:t>also</w:t>
      </w:r>
      <w:r w:rsidR="004F5140">
        <w:rPr>
          <w:snapToGrid w:val="0"/>
        </w:rPr>
        <w:t xml:space="preserve"> be</w:t>
      </w:r>
      <w:r w:rsidR="0093075B">
        <w:rPr>
          <w:snapToGrid w:val="0"/>
        </w:rPr>
        <w:t xml:space="preserve"> used to </w:t>
      </w:r>
      <w:r w:rsidR="0093075B" w:rsidRPr="0093075B">
        <w:rPr>
          <w:snapToGrid w:val="0"/>
        </w:rPr>
        <w:t>assess whether they are above or below threshold values for establishment of an exotic infectious disease</w:t>
      </w:r>
      <w:r w:rsidR="00B0281A">
        <w:rPr>
          <w:snapToGrid w:val="0"/>
        </w:rPr>
        <w:t xml:space="preserve"> </w:t>
      </w:r>
      <w:r w:rsidR="00B0281A">
        <w:rPr>
          <w:snapToGrid w:val="0"/>
        </w:rPr>
        <w:fldChar w:fldCharType="begin"/>
      </w:r>
      <w:r w:rsidR="00B0281A">
        <w:rPr>
          <w:snapToGrid w:val="0"/>
        </w:rPr>
        <w:instrText xml:space="preserve"> ADDIN ZOTERO_ITEM CSL_CITATION {"citationID":"se8QRPmn","properties":{"formattedCitation":"(May and Anderson 1979; Pech and Hone 1988; Hone 2019)","plainCitation":"(May and Anderson 1979; Pech and Hone 1988; Hone 2019)","noteIndex":0},"citationItems":[{"id":2179,"uris":["http://zotero.org/users/634364/items/R33WTFLX"],"itemData":{"id":2179,"type":"article-journal","container-title":"Nature","page":"361-367","title":"Population biology of infectious diseases: Part I","volume":"280","author":[{"family":"May","given":"R. M."},{"family":"Anderson","given":"R. M."}],"issued":{"date-parts":[["1979"]]}}},{"id":9468,"uris":["http://zotero.org/users/634364/items/DVW63NPB"],"itemData":{"id":9468,"type":"article-journal","container-title":"Journal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Australia","author":[{"family":"Pech","given":"RP"},{"family":"Hone","given":"J"}],"issued":{"date-parts":[["1988"]]}}},{"id":9960,"uris":["http://zotero.org/users/634364/items/LXDJSY4X"],"itemData":{"id":9960,"type":"article-journal","abstract":"The abundance of feral pigs in Australia has been estimated previously and been a topic of some debate. This study aims to update a previous estimate of abundance (13.5 million, 95% CI: 3.5 million to 23.5 million) of feral pigs in Australia. Abundance estimates for the 1970s, 1980s, 1990s, 2000s and 2010s were collated from published literature. Mean abundances in the middle decades were estimated using the ratio method. The average abundance of feral pigs varied from 4.4 million (95% CI: 2.4 million to 6.3 million) in the 1980s, to 3.0 million (95% CI: 2.3 million to 3.7 million) in the 1990s, to 3.2 million (95% CI: 2.4 million to 4.0 million) in the 2000s. Mean density across all 142 studies was 1.03 pigs km–2. The average abundance of feral pigs in Australia during the 1980s to 2000s was much lower and more precise than estimated previously, so scientists and managers should update their use of abundance estimates. Density estimates are above, and below, estimates of threshold host densities for infectious exotic disease establishment.","container-title":"Australian Journal of Zoology","DOI":"10.1071/ZO20077","ISSN":"0004-959X, 1446-5698","issue":"4","language":"en","license":"https://doi.org/10.1071/journalslicense","page":"215-220","source":"DOI.org (Crossref)","title":"How many feral pigs in Australia? An update","title-short":"How many feral pigs in Australia?","volume":"67","author":[{"family":"Hone","given":"Jim"}],"issued":{"date-parts":[["2019"]]}}}],"schema":"https://github.com/citation-style-language/schema/raw/master/csl-citation.json"} </w:instrText>
      </w:r>
      <w:r w:rsidR="00B0281A">
        <w:rPr>
          <w:snapToGrid w:val="0"/>
        </w:rPr>
        <w:fldChar w:fldCharType="separate"/>
      </w:r>
      <w:r w:rsidR="00B0281A" w:rsidRPr="00B0281A">
        <w:t>(May and Anderson 1979; Pech and Hone 1988; Hone 2019)</w:t>
      </w:r>
      <w:r w:rsidR="00B0281A">
        <w:rPr>
          <w:snapToGrid w:val="0"/>
        </w:rPr>
        <w:fldChar w:fldCharType="end"/>
      </w:r>
      <w:r w:rsidR="004E7218">
        <w:rPr>
          <w:snapToGrid w:val="0"/>
        </w:rPr>
        <w:t>.</w:t>
      </w:r>
      <w:r w:rsidR="00941C7D">
        <w:rPr>
          <w:snapToGrid w:val="0"/>
        </w:rPr>
        <w:t xml:space="preserve"> </w:t>
      </w:r>
      <w:r w:rsidR="004E7218">
        <w:rPr>
          <w:snapToGrid w:val="0"/>
        </w:rPr>
        <w:t>At a national level</w:t>
      </w:r>
      <w:r w:rsidR="00016606">
        <w:rPr>
          <w:snapToGrid w:val="0"/>
        </w:rPr>
        <w:t>,</w:t>
      </w:r>
      <w:r w:rsidR="004E7218">
        <w:rPr>
          <w:snapToGrid w:val="0"/>
        </w:rPr>
        <w:t xml:space="preserve"> the abundance of </w:t>
      </w:r>
      <w:r w:rsidR="00B5722B">
        <w:rPr>
          <w:snapToGrid w:val="0"/>
        </w:rPr>
        <w:t>Feral Pigs</w:t>
      </w:r>
      <w:r w:rsidR="004E7218">
        <w:rPr>
          <w:snapToGrid w:val="0"/>
        </w:rPr>
        <w:t xml:space="preserve"> </w:t>
      </w:r>
      <w:r w:rsidR="00056337">
        <w:rPr>
          <w:snapToGrid w:val="0"/>
        </w:rPr>
        <w:t xml:space="preserve">was estimated </w:t>
      </w:r>
      <w:r w:rsidR="000E1B0D">
        <w:rPr>
          <w:snapToGrid w:val="0"/>
        </w:rPr>
        <w:t>between the 1</w:t>
      </w:r>
      <w:r w:rsidR="00941C7D">
        <w:rPr>
          <w:snapToGrid w:val="0"/>
        </w:rPr>
        <w:t xml:space="preserve">980s </w:t>
      </w:r>
      <w:r w:rsidR="000E1B0D">
        <w:rPr>
          <w:snapToGrid w:val="0"/>
        </w:rPr>
        <w:t>and</w:t>
      </w:r>
      <w:r w:rsidR="00941C7D">
        <w:rPr>
          <w:snapToGrid w:val="0"/>
        </w:rPr>
        <w:t xml:space="preserve"> 2000s</w:t>
      </w:r>
      <w:r w:rsidR="004E7218">
        <w:rPr>
          <w:snapToGrid w:val="0"/>
        </w:rPr>
        <w:t xml:space="preserve"> </w:t>
      </w:r>
      <w:r w:rsidR="00F62C15">
        <w:rPr>
          <w:snapToGrid w:val="0"/>
        </w:rPr>
        <w:t xml:space="preserve">from </w:t>
      </w:r>
      <w:r w:rsidR="00EA4198">
        <w:rPr>
          <w:snapToGrid w:val="0"/>
        </w:rPr>
        <w:t>1</w:t>
      </w:r>
      <w:r w:rsidR="00F62C15">
        <w:rPr>
          <w:snapToGrid w:val="0"/>
        </w:rPr>
        <w:t>4</w:t>
      </w:r>
      <w:r w:rsidR="00085851">
        <w:rPr>
          <w:snapToGrid w:val="0"/>
        </w:rPr>
        <w:t>2</w:t>
      </w:r>
      <w:r w:rsidR="00F62C15">
        <w:rPr>
          <w:snapToGrid w:val="0"/>
        </w:rPr>
        <w:t xml:space="preserve"> </w:t>
      </w:r>
      <w:r w:rsidR="007C1CCC">
        <w:rPr>
          <w:snapToGrid w:val="0"/>
        </w:rPr>
        <w:t>different</w:t>
      </w:r>
      <w:r w:rsidR="00C44E61">
        <w:rPr>
          <w:snapToGrid w:val="0"/>
        </w:rPr>
        <w:t xml:space="preserve"> </w:t>
      </w:r>
      <w:r w:rsidR="007C1CCC">
        <w:rPr>
          <w:snapToGrid w:val="0"/>
        </w:rPr>
        <w:t>localised studies</w:t>
      </w:r>
      <w:r w:rsidR="00520CD2">
        <w:rPr>
          <w:snapToGrid w:val="0"/>
        </w:rPr>
        <w:t xml:space="preserve"> with</w:t>
      </w:r>
      <w:r w:rsidR="000A3C76">
        <w:rPr>
          <w:snapToGrid w:val="0"/>
        </w:rPr>
        <w:t xml:space="preserve"> </w:t>
      </w:r>
      <w:r w:rsidR="00520CD2">
        <w:rPr>
          <w:snapToGrid w:val="0"/>
        </w:rPr>
        <w:t xml:space="preserve">estimates ranging from </w:t>
      </w:r>
      <w:r w:rsidR="0007766A">
        <w:rPr>
          <w:snapToGrid w:val="0"/>
        </w:rPr>
        <w:t xml:space="preserve">3.0 </w:t>
      </w:r>
      <w:r w:rsidR="00473002">
        <w:rPr>
          <w:snapToGrid w:val="0"/>
        </w:rPr>
        <w:t>to</w:t>
      </w:r>
      <w:r w:rsidR="0007766A">
        <w:rPr>
          <w:snapToGrid w:val="0"/>
        </w:rPr>
        <w:t xml:space="preserve"> </w:t>
      </w:r>
      <w:r w:rsidR="000769CB">
        <w:rPr>
          <w:snapToGrid w:val="0"/>
        </w:rPr>
        <w:t>4.4 million pigs</w:t>
      </w:r>
      <w:r w:rsidR="00085851">
        <w:rPr>
          <w:snapToGrid w:val="0"/>
        </w:rPr>
        <w:t xml:space="preserve"> </w:t>
      </w:r>
      <w:r w:rsidR="00C25401">
        <w:rPr>
          <w:snapToGrid w:val="0"/>
        </w:rPr>
        <w:t xml:space="preserve">nationally </w:t>
      </w:r>
      <w:r w:rsidR="000A3C76">
        <w:rPr>
          <w:snapToGrid w:val="0"/>
        </w:rPr>
        <w:t>at</w:t>
      </w:r>
      <w:r w:rsidR="00085851">
        <w:rPr>
          <w:snapToGrid w:val="0"/>
        </w:rPr>
        <w:t xml:space="preserve"> an average density of 1.03 pigs/km</w:t>
      </w:r>
      <w:r w:rsidR="00085851" w:rsidRPr="00085851">
        <w:rPr>
          <w:snapToGrid w:val="0"/>
          <w:vertAlign w:val="superscript"/>
        </w:rPr>
        <w:t>2</w:t>
      </w:r>
      <w:r w:rsidR="00520CD2">
        <w:rPr>
          <w:snapToGrid w:val="0"/>
        </w:rPr>
        <w:t xml:space="preserve"> </w:t>
      </w:r>
      <w:r w:rsidR="00520CD2">
        <w:rPr>
          <w:snapToGrid w:val="0"/>
        </w:rPr>
        <w:fldChar w:fldCharType="begin"/>
      </w:r>
      <w:r w:rsidR="00E74128">
        <w:rPr>
          <w:snapToGrid w:val="0"/>
        </w:rPr>
        <w:instrText xml:space="preserve"> ADDIN ZOTERO_ITEM CSL_CITATION {"citationID":"xHOuBEmI","properties":{"formattedCitation":"(Hone 2019)","plainCitation":"(Hone 2019)","noteIndex":0},"citationItems":[{"id":9960,"uris":["http://zotero.org/users/634364/items/LXDJSY4X"],"itemData":{"id":9960,"type":"article-journal","abstract":"The abundance of feral pigs in Australia has been estimated previously and been a topic of some debate. This study aims to update a previous estimate of abundance (13.5 million, 95% CI: 3.5 million to 23.5 million) of feral pigs in Australia. Abundance estimates for the 1970s, 1980s, 1990s, 2000s and 2010s were collated from published literature. Mean abundances in the middle decades were estimated using the ratio method. The average abundance of feral pigs varied from 4.4 million (95% CI: 2.4 million to 6.3 million) in the 1980s, to 3.0 million (95% CI: 2.3 million to 3.7 million) in the 1990s, to 3.2 million (95% CI: 2.4 million to 4.0 million) in the 2000s. Mean density across all 142 studies was 1.03 pigs km–2. The average abundance of feral pigs in Australia during the 1980s to 2000s was much lower and more precise than estimated previously, so scientists and managers should update their use of abundance estimates. Density estimates are above, and below, estimates of threshold host densities for infectious exotic disease establishment.","container-title":"Australian Journal of Zoology","DOI":"10.1071/ZO20077","ISSN":"0004-959X, 1446-5698","issue":"4","language":"en","license":"https://doi.org/10.1071/journalslicense","page":"215-220","source":"DOI.org (Crossref)","title":"How many feral pigs in Australia? An update","title-short":"How many feral pigs in Australia?","volume":"67","author":[{"family":"Hone","given":"Jim"}],"issued":{"date-parts":[["2019"]]}}}],"schema":"https://github.com/citation-style-language/schema/raw/master/csl-citation.json"} </w:instrText>
      </w:r>
      <w:r w:rsidR="00520CD2">
        <w:rPr>
          <w:snapToGrid w:val="0"/>
        </w:rPr>
        <w:fldChar w:fldCharType="separate"/>
      </w:r>
      <w:r w:rsidR="00E74128" w:rsidRPr="00E74128">
        <w:t>(Hone 2019)</w:t>
      </w:r>
      <w:r w:rsidR="00520CD2">
        <w:rPr>
          <w:snapToGrid w:val="0"/>
        </w:rPr>
        <w:fldChar w:fldCharType="end"/>
      </w:r>
      <w:r w:rsidR="00DD4489">
        <w:rPr>
          <w:snapToGrid w:val="0"/>
        </w:rPr>
        <w:t xml:space="preserve">. </w:t>
      </w:r>
      <w:r w:rsidR="002F4016">
        <w:rPr>
          <w:snapToGrid w:val="0"/>
        </w:rPr>
        <w:t xml:space="preserve">However, </w:t>
      </w:r>
      <w:r w:rsidR="002859D8">
        <w:rPr>
          <w:snapToGrid w:val="0"/>
        </w:rPr>
        <w:t>most of</w:t>
      </w:r>
      <w:r w:rsidR="00297D7C">
        <w:rPr>
          <w:snapToGrid w:val="0"/>
        </w:rPr>
        <w:t xml:space="preserve"> the</w:t>
      </w:r>
      <w:r w:rsidR="005E00CE">
        <w:rPr>
          <w:snapToGrid w:val="0"/>
        </w:rPr>
        <w:t xml:space="preserve"> studies used in that estimate were from </w:t>
      </w:r>
      <w:r w:rsidR="00016606">
        <w:rPr>
          <w:snapToGrid w:val="0"/>
        </w:rPr>
        <w:t>New South Wales (</w:t>
      </w:r>
      <w:r w:rsidR="005E00CE">
        <w:rPr>
          <w:snapToGrid w:val="0"/>
        </w:rPr>
        <w:t>NSW</w:t>
      </w:r>
      <w:r w:rsidR="00016606">
        <w:rPr>
          <w:snapToGrid w:val="0"/>
        </w:rPr>
        <w:t>)</w:t>
      </w:r>
      <w:r w:rsidR="005E00CE">
        <w:rPr>
          <w:snapToGrid w:val="0"/>
        </w:rPr>
        <w:t>, Q</w:t>
      </w:r>
      <w:r w:rsidR="00016606">
        <w:rPr>
          <w:snapToGrid w:val="0"/>
        </w:rPr>
        <w:t>ueensland</w:t>
      </w:r>
      <w:r w:rsidR="005E00CE">
        <w:rPr>
          <w:snapToGrid w:val="0"/>
        </w:rPr>
        <w:t xml:space="preserve"> and the </w:t>
      </w:r>
      <w:r w:rsidR="00016606">
        <w:rPr>
          <w:snapToGrid w:val="0"/>
        </w:rPr>
        <w:t>Northern Territory</w:t>
      </w:r>
      <w:r w:rsidR="005E00CE">
        <w:rPr>
          <w:snapToGrid w:val="0"/>
        </w:rPr>
        <w:t xml:space="preserve">, with no studies reported </w:t>
      </w:r>
      <w:r w:rsidR="00A038F2">
        <w:rPr>
          <w:snapToGrid w:val="0"/>
        </w:rPr>
        <w:t>from Victoria</w:t>
      </w:r>
      <w:r w:rsidR="00DD4489">
        <w:rPr>
          <w:snapToGrid w:val="0"/>
        </w:rPr>
        <w:t xml:space="preserve">. </w:t>
      </w:r>
      <w:r w:rsidR="00B5722B">
        <w:rPr>
          <w:snapToGrid w:val="0"/>
        </w:rPr>
        <w:t>Feral Pigs</w:t>
      </w:r>
      <w:r w:rsidR="00CB2D49" w:rsidRPr="001A12F1">
        <w:rPr>
          <w:snapToGrid w:val="0"/>
        </w:rPr>
        <w:t xml:space="preserve"> are known to occur in all major ecological regions in Victoria, although their underlying densities are </w:t>
      </w:r>
      <w:r w:rsidR="00CB2D49">
        <w:rPr>
          <w:snapToGrid w:val="0"/>
        </w:rPr>
        <w:t xml:space="preserve">largely </w:t>
      </w:r>
      <w:r w:rsidR="00CB2D49" w:rsidRPr="001A12F1">
        <w:rPr>
          <w:snapToGrid w:val="0"/>
        </w:rPr>
        <w:t xml:space="preserve">unknown and there remains potential for their spread and increase in abundance in many parts of </w:t>
      </w:r>
      <w:r w:rsidR="00CB2D49">
        <w:rPr>
          <w:snapToGrid w:val="0"/>
        </w:rPr>
        <w:t>the state</w:t>
      </w:r>
      <w:r w:rsidR="00CB2D49" w:rsidRPr="001A12F1">
        <w:rPr>
          <w:snapToGrid w:val="0"/>
        </w:rPr>
        <w:t>, in some cases aided by illegal transportation and release</w:t>
      </w:r>
      <w:r w:rsidR="00CB2D49">
        <w:rPr>
          <w:snapToGrid w:val="0"/>
        </w:rPr>
        <w:t xml:space="preserve"> </w:t>
      </w:r>
      <w:r w:rsidR="00CB2D49">
        <w:rPr>
          <w:snapToGrid w:val="0"/>
        </w:rPr>
        <w:fldChar w:fldCharType="begin"/>
      </w:r>
      <w:r w:rsidR="00CB2D49">
        <w:rPr>
          <w:snapToGrid w:val="0"/>
        </w:rPr>
        <w:instrText xml:space="preserve"> ADDIN ZOTERO_ITEM CSL_CITATION {"citationID":"m1ZLMtGk","properties":{"formattedCitation":"(e.g. Spencer and Hampton 2005)","plainCitation":"(e.g. Spencer and Hampton 2005)","noteIndex":0},"citationItems":[{"id":2639,"uris":["http://zotero.org/users/634364/items/A25FSL4N"],"itemData":{"id":2639,"type":"article-journal","container-title":"Journal of Wildlife Management","issue":"1","note":"Citation Key: RN278","page":"377","title":"Illegal translocation and genetic structure of feral pigs in Western Australia","volume":"69","author":[{"family":"Spencer","given":"Peter B S"},{"family":"Hampton","given":"Jordan O"}],"issued":{"date-parts":[["2005"]]}},"prefix":"e.g. "}],"schema":"https://github.com/citation-style-language/schema/raw/master/csl-citation.json"} </w:instrText>
      </w:r>
      <w:r w:rsidR="00CB2D49">
        <w:rPr>
          <w:snapToGrid w:val="0"/>
        </w:rPr>
        <w:fldChar w:fldCharType="separate"/>
      </w:r>
      <w:r w:rsidR="00CB2D49" w:rsidRPr="00083115">
        <w:t>(e.g. Spencer and Hampton 2005)</w:t>
      </w:r>
      <w:r w:rsidR="00CB2D49">
        <w:rPr>
          <w:snapToGrid w:val="0"/>
        </w:rPr>
        <w:fldChar w:fldCharType="end"/>
      </w:r>
      <w:r w:rsidR="00CB2D49" w:rsidRPr="001A12F1">
        <w:rPr>
          <w:snapToGrid w:val="0"/>
        </w:rPr>
        <w:t>.</w:t>
      </w:r>
    </w:p>
    <w:p w14:paraId="6B869C9A" w14:textId="14B87158" w:rsidR="00264F60" w:rsidRDefault="00356263" w:rsidP="001C19B5">
      <w:pPr>
        <w:rPr>
          <w:snapToGrid w:val="0"/>
        </w:rPr>
      </w:pPr>
      <w:r>
        <w:rPr>
          <w:snapToGrid w:val="0"/>
        </w:rPr>
        <w:t>Obtaining</w:t>
      </w:r>
      <w:r w:rsidR="00E925D0">
        <w:rPr>
          <w:snapToGrid w:val="0"/>
        </w:rPr>
        <w:t xml:space="preserve"> robust estimates of density and abundance </w:t>
      </w:r>
      <w:r w:rsidR="00946ACB">
        <w:rPr>
          <w:snapToGrid w:val="0"/>
        </w:rPr>
        <w:t xml:space="preserve">of wildlife populations </w:t>
      </w:r>
      <w:r w:rsidR="00E925D0">
        <w:rPr>
          <w:snapToGrid w:val="0"/>
        </w:rPr>
        <w:t>over large spatial scales</w:t>
      </w:r>
      <w:r w:rsidR="00946ACB">
        <w:rPr>
          <w:snapToGrid w:val="0"/>
        </w:rPr>
        <w:t xml:space="preserve"> is challenging </w:t>
      </w:r>
      <w:r w:rsidR="003851FB">
        <w:rPr>
          <w:snapToGrid w:val="0"/>
        </w:rPr>
        <w:t xml:space="preserve">and costly </w:t>
      </w:r>
      <w:r w:rsidR="00946ACB">
        <w:rPr>
          <w:snapToGrid w:val="0"/>
        </w:rPr>
        <w:t xml:space="preserve">due to a lack of </w:t>
      </w:r>
      <w:r w:rsidR="002C7FE5">
        <w:rPr>
          <w:snapToGrid w:val="0"/>
        </w:rPr>
        <w:t xml:space="preserve">suitable monitoring methods and tools that </w:t>
      </w:r>
      <w:r w:rsidR="00B24B86">
        <w:rPr>
          <w:snapToGrid w:val="0"/>
        </w:rPr>
        <w:t xml:space="preserve">can </w:t>
      </w:r>
      <w:r w:rsidR="002C7FE5">
        <w:rPr>
          <w:snapToGrid w:val="0"/>
        </w:rPr>
        <w:t xml:space="preserve">scale </w:t>
      </w:r>
      <w:r w:rsidR="00B24B86">
        <w:rPr>
          <w:snapToGrid w:val="0"/>
        </w:rPr>
        <w:t xml:space="preserve">over large geographic areas </w:t>
      </w:r>
      <w:r w:rsidR="00B24B86">
        <w:rPr>
          <w:snapToGrid w:val="0"/>
        </w:rPr>
        <w:fldChar w:fldCharType="begin"/>
      </w:r>
      <w:r w:rsidR="00B24B86">
        <w:rPr>
          <w:snapToGrid w:val="0"/>
        </w:rPr>
        <w:instrText xml:space="preserve"> ADDIN ZOTERO_ITEM CSL_CITATION {"citationID":"1rcEHBbW","properties":{"formattedCitation":"(Mason et al. 2022)","plainCitation":"(Mason et al. 2022)","noteIndex":0},"citationItems":[{"id":5158,"uris":["http://zotero.org/users/634364/items/QX3T889P"],"itemData":{"id":5158,"type":"article-journal","container-title":"Remote Sensing in Ecology and Conservation","DOI":"10.1002/rse2.272","page":"1-14","title":"Camera trap distance sampling for mammal population monitoring: lessons learnt from a UK case study","author":[{"family":"Mason","given":"Samantha S"},{"family":"Hill","given":"Russell A"},{"family":"Whittingham","given":"Mark J"},{"family":"Cokill","given":"Jim"},{"family":"Smith","given":"Graham C"},{"family":"Stephens","given":"Philip A"}],"issued":{"date-parts":[["2022"]]}}}],"schema":"https://github.com/citation-style-language/schema/raw/master/csl-citation.json"} </w:instrText>
      </w:r>
      <w:r w:rsidR="00B24B86">
        <w:rPr>
          <w:snapToGrid w:val="0"/>
        </w:rPr>
        <w:fldChar w:fldCharType="separate"/>
      </w:r>
      <w:r w:rsidR="00B24B86" w:rsidRPr="00B24B86">
        <w:t>(Mason et al. 2022)</w:t>
      </w:r>
      <w:r w:rsidR="00B24B86">
        <w:rPr>
          <w:snapToGrid w:val="0"/>
        </w:rPr>
        <w:fldChar w:fldCharType="end"/>
      </w:r>
      <w:r w:rsidR="00DD4489">
        <w:rPr>
          <w:snapToGrid w:val="0"/>
        </w:rPr>
        <w:t xml:space="preserve">. </w:t>
      </w:r>
      <w:r w:rsidR="005A7ED8">
        <w:rPr>
          <w:snapToGrid w:val="0"/>
        </w:rPr>
        <w:t xml:space="preserve">The advent of </w:t>
      </w:r>
      <w:r w:rsidR="006C033D">
        <w:rPr>
          <w:snapToGrid w:val="0"/>
        </w:rPr>
        <w:t>remote infrared cam</w:t>
      </w:r>
      <w:r w:rsidR="006E4C1E">
        <w:rPr>
          <w:snapToGrid w:val="0"/>
        </w:rPr>
        <w:t>e</w:t>
      </w:r>
      <w:r w:rsidR="006C033D">
        <w:rPr>
          <w:snapToGrid w:val="0"/>
        </w:rPr>
        <w:t>ras</w:t>
      </w:r>
      <w:r w:rsidR="003C0927">
        <w:rPr>
          <w:snapToGrid w:val="0"/>
        </w:rPr>
        <w:t xml:space="preserve"> </w:t>
      </w:r>
      <w:r w:rsidR="002656FF">
        <w:rPr>
          <w:snapToGrid w:val="0"/>
        </w:rPr>
        <w:t xml:space="preserve">(camera traps) </w:t>
      </w:r>
      <w:r w:rsidR="003C0927">
        <w:rPr>
          <w:snapToGrid w:val="0"/>
        </w:rPr>
        <w:t xml:space="preserve">has </w:t>
      </w:r>
      <w:r w:rsidR="002656FF">
        <w:rPr>
          <w:snapToGrid w:val="0"/>
        </w:rPr>
        <w:t>revolutionised</w:t>
      </w:r>
      <w:r w:rsidR="003C0927">
        <w:rPr>
          <w:snapToGrid w:val="0"/>
        </w:rPr>
        <w:t xml:space="preserve"> </w:t>
      </w:r>
      <w:r w:rsidR="002656FF">
        <w:rPr>
          <w:snapToGrid w:val="0"/>
        </w:rPr>
        <w:t xml:space="preserve">biodiversity monitoring by providing a relatively low-cost tool </w:t>
      </w:r>
      <w:r w:rsidR="0029742F">
        <w:rPr>
          <w:snapToGrid w:val="0"/>
        </w:rPr>
        <w:t>that can record the presence of animals over extended periods of time</w:t>
      </w:r>
      <w:r w:rsidR="004654ED">
        <w:rPr>
          <w:snapToGrid w:val="0"/>
        </w:rPr>
        <w:t xml:space="preserve"> </w:t>
      </w:r>
      <w:r w:rsidR="004654ED">
        <w:rPr>
          <w:snapToGrid w:val="0"/>
        </w:rPr>
        <w:fldChar w:fldCharType="begin"/>
      </w:r>
      <w:r w:rsidR="004654ED">
        <w:rPr>
          <w:snapToGrid w:val="0"/>
        </w:rPr>
        <w:instrText xml:space="preserve"> ADDIN ZOTERO_ITEM CSL_CITATION {"citationID":"Prui51sD","properties":{"formattedCitation":"(Meek and Fleming 2014)","plainCitation":"(Meek and Fleming 2014)","noteIndex":0},"citationItems":[{"id":1970,"uris":["http://zotero.org/users/634364/items/A7WJ263X"],"itemData":{"id":1970,"type":"book","abstract":"Camera trapping in wildlife management and research is a growing global phenomenon. The technology is advancing very quickly, providing unique opportunities for collecting new biological knowledge.Camera Trapping provides a benchmark of the international developments and uses of camera traps for monitoring wildlife for research and management. Four major themes are presented: case studies demonstrating camera trapping for monitoring; the constraints and pitfalls of camera technologies; design standards and protocols for camera trapping surveys; and the identification, management and analyses of the myriad images that derive from camera trapping studies. The final chapter provides future directions for research using camera traps.In addition, remarkable photographs are included, showing interesting, enlightening and entertaining images of animals \"doing their thing\".","ISBN":"978-1-4863-0039-6","language":"en","number-of-pages":"392","publisher":"CSIRO Publishing","title":"Camera Trapping: Wildlife Management and Research","title-short":"Camera Trapping","URL":"https://books.google.com.au/books?id=js68oAEACAAJ","author":[{"family":"Meek","given":"Paul"},{"family":"Fleming","given":"Peter"}],"issued":{"date-parts":[["2014"]]}}}],"schema":"https://github.com/citation-style-language/schema/raw/master/csl-citation.json"} </w:instrText>
      </w:r>
      <w:r w:rsidR="004654ED">
        <w:rPr>
          <w:snapToGrid w:val="0"/>
        </w:rPr>
        <w:fldChar w:fldCharType="separate"/>
      </w:r>
      <w:r w:rsidR="004654ED" w:rsidRPr="004654ED">
        <w:t>(Meek and Fleming 2014)</w:t>
      </w:r>
      <w:r w:rsidR="004654ED">
        <w:rPr>
          <w:snapToGrid w:val="0"/>
        </w:rPr>
        <w:fldChar w:fldCharType="end"/>
      </w:r>
      <w:r w:rsidR="00936088">
        <w:rPr>
          <w:snapToGrid w:val="0"/>
        </w:rPr>
        <w:t xml:space="preserve">. As the </w:t>
      </w:r>
      <w:r w:rsidR="00A7591A">
        <w:rPr>
          <w:snapToGrid w:val="0"/>
        </w:rPr>
        <w:t xml:space="preserve">use of </w:t>
      </w:r>
      <w:r w:rsidR="00936088">
        <w:rPr>
          <w:snapToGrid w:val="0"/>
        </w:rPr>
        <w:t xml:space="preserve">camera traps in wildlife monitoring programs has expanded, so has the development of </w:t>
      </w:r>
      <w:r w:rsidR="00BC16CB">
        <w:rPr>
          <w:snapToGrid w:val="0"/>
        </w:rPr>
        <w:t xml:space="preserve">analytical methods for estimating animal density and abundance from camera </w:t>
      </w:r>
      <w:r w:rsidR="00027C64">
        <w:rPr>
          <w:snapToGrid w:val="0"/>
        </w:rPr>
        <w:t>r</w:t>
      </w:r>
      <w:r w:rsidR="00BC16CB">
        <w:rPr>
          <w:snapToGrid w:val="0"/>
        </w:rPr>
        <w:t>ecords</w:t>
      </w:r>
      <w:r w:rsidR="00C8275E">
        <w:rPr>
          <w:snapToGrid w:val="0"/>
        </w:rPr>
        <w:t xml:space="preserve">. </w:t>
      </w:r>
      <w:r w:rsidR="0008460E">
        <w:rPr>
          <w:snapToGrid w:val="0"/>
        </w:rPr>
        <w:t>A recent</w:t>
      </w:r>
      <w:r w:rsidR="00B36A24">
        <w:rPr>
          <w:snapToGrid w:val="0"/>
        </w:rPr>
        <w:t>ly</w:t>
      </w:r>
      <w:r w:rsidR="0008460E">
        <w:rPr>
          <w:snapToGrid w:val="0"/>
        </w:rPr>
        <w:t xml:space="preserve"> </w:t>
      </w:r>
      <w:r w:rsidR="0079173E">
        <w:rPr>
          <w:snapToGrid w:val="0"/>
        </w:rPr>
        <w:t>devel</w:t>
      </w:r>
      <w:r w:rsidR="00095B84">
        <w:rPr>
          <w:snapToGrid w:val="0"/>
        </w:rPr>
        <w:t xml:space="preserve">oped method for estimating animal density from camera trap </w:t>
      </w:r>
      <w:r w:rsidR="00B36A24">
        <w:rPr>
          <w:snapToGrid w:val="0"/>
        </w:rPr>
        <w:t>data</w:t>
      </w:r>
      <w:r w:rsidR="007D0220">
        <w:rPr>
          <w:snapToGrid w:val="0"/>
        </w:rPr>
        <w:t xml:space="preserve">, camera trap distance sampling (CTDS), applies </w:t>
      </w:r>
      <w:r w:rsidR="00B36A24">
        <w:rPr>
          <w:snapToGrid w:val="0"/>
        </w:rPr>
        <w:t>point distance sampling methods</w:t>
      </w:r>
      <w:r w:rsidR="007D0220">
        <w:rPr>
          <w:snapToGrid w:val="0"/>
        </w:rPr>
        <w:t xml:space="preserve"> to camera trap images</w:t>
      </w:r>
      <w:r w:rsidR="009A5023">
        <w:rPr>
          <w:snapToGrid w:val="0"/>
        </w:rPr>
        <w:t xml:space="preserve"> to correct for imperfect detection of animals with increasing distance from the camera</w:t>
      </w:r>
      <w:r w:rsidR="006656DB">
        <w:rPr>
          <w:snapToGrid w:val="0"/>
        </w:rPr>
        <w:t xml:space="preserve"> </w:t>
      </w:r>
      <w:r w:rsidR="006656DB">
        <w:rPr>
          <w:snapToGrid w:val="0"/>
        </w:rPr>
        <w:fldChar w:fldCharType="begin"/>
      </w:r>
      <w:r w:rsidR="00C866A1">
        <w:rPr>
          <w:snapToGrid w:val="0"/>
        </w:rPr>
        <w:instrText xml:space="preserve"> ADDIN ZOTERO_ITEM CSL_CITATION {"citationID":"jJu21gPw","properties":{"formattedCitation":"(Howe et al. 2017)","plainCitation":"(Howe et al. 2017)","noteIndex":0},"citationItems":[{"id":"ghkuPYDW/EcNLWr45","uris":["http://zotero.org/users/15101789/items/66PEKR78"],"itemData":{"id":"KPLnLEro/SxJzw7B2","type":"article-journal","abstract":"Reliable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settings.","container-title":"Methods in Ecology and Evolution","DOI":"10.1111/2041-210X.12790","ISSN":"2041210X","issue":"11","note":"publisher: British Ecological Society","page":"1558-1565","title":"Distance sampling with camera traps","volume":"8","author":[{"family":"Howe","given":"Eric J."},{"family":"Buckland","given":"Stephen T."},{"family":"Després-Einspenner","given":"Marie Lyne"},{"family":"Kühl","given":"Hjalmar S."}],"issued":{"date-parts":[["2017",11,1]]}}}],"schema":"https://github.com/citation-style-language/schema/raw/master/csl-citation.json"} </w:instrText>
      </w:r>
      <w:r w:rsidR="006656DB">
        <w:rPr>
          <w:snapToGrid w:val="0"/>
        </w:rPr>
        <w:fldChar w:fldCharType="separate"/>
      </w:r>
      <w:r w:rsidR="006656DB" w:rsidRPr="006656DB">
        <w:t>(Howe et al. 2017)</w:t>
      </w:r>
      <w:r w:rsidR="006656DB">
        <w:rPr>
          <w:snapToGrid w:val="0"/>
        </w:rPr>
        <w:fldChar w:fldCharType="end"/>
      </w:r>
      <w:r w:rsidR="006656DB">
        <w:rPr>
          <w:snapToGrid w:val="0"/>
        </w:rPr>
        <w:t>. This method has recently been</w:t>
      </w:r>
      <w:r w:rsidR="004D108D">
        <w:rPr>
          <w:snapToGrid w:val="0"/>
        </w:rPr>
        <w:t xml:space="preserve"> applied</w:t>
      </w:r>
      <w:r w:rsidR="006656DB">
        <w:rPr>
          <w:snapToGrid w:val="0"/>
        </w:rPr>
        <w:t xml:space="preserve"> </w:t>
      </w:r>
      <w:r w:rsidR="00837FB3">
        <w:rPr>
          <w:snapToGrid w:val="0"/>
        </w:rPr>
        <w:t xml:space="preserve">to estimate the density of </w:t>
      </w:r>
      <w:r w:rsidR="00A877BE">
        <w:rPr>
          <w:snapToGrid w:val="0"/>
        </w:rPr>
        <w:t xml:space="preserve">four deer species over all public land in Victoria, using a hierarchical Bayesian </w:t>
      </w:r>
      <w:r w:rsidR="00B2268F">
        <w:rPr>
          <w:snapToGrid w:val="0"/>
        </w:rPr>
        <w:t>model to analyse data fr</w:t>
      </w:r>
      <w:r w:rsidR="00B0061B">
        <w:rPr>
          <w:snapToGrid w:val="0"/>
        </w:rPr>
        <w:t>o</w:t>
      </w:r>
      <w:r w:rsidR="00B2268F">
        <w:rPr>
          <w:snapToGrid w:val="0"/>
        </w:rPr>
        <w:t>m 357 cameras</w:t>
      </w:r>
      <w:r w:rsidR="00B0061B">
        <w:rPr>
          <w:snapToGrid w:val="0"/>
        </w:rPr>
        <w:t xml:space="preserve"> </w:t>
      </w:r>
      <w:r w:rsidR="00B0061B">
        <w:rPr>
          <w:snapToGrid w:val="0"/>
        </w:rPr>
        <w:fldChar w:fldCharType="begin"/>
      </w:r>
      <w:r w:rsidR="00C866A1">
        <w:rPr>
          <w:snapToGrid w:val="0"/>
        </w:rPr>
        <w:instrText xml:space="preserve"> ADDIN ZOTERO_ITEM CSL_CITATION {"citationID":"fA3VxY6a","properties":{"formattedCitation":"(Cally and Ramsey 2023)","plainCitation":"(Cally and Ramsey 2023)","noteIndex":0},"citationItems":[{"id":"ghkuPYDW/MXQt7CEj","uris":["http://zotero.org/users/15101789/items/2IVNGFGW"],"itemData":{"id":"KPLnLEro/MpKqBFSS","type":"report","event-place":"Heidelberg, Victoria","note":"ISBN: 9781761364341","publisher":"Department of Energy, Environment and Climate Action","publisher-place":"Heidelberg, Victoria","title":"Abundance of deer in Victoria: Regional and statewide estimates of deer density and their impact on vegetation. Arthur Rylah Institute for Environmental Research Technical Report Series No. 368","URL":"www.ari.vic.gov.au","author":[{"family":"Cally","given":"JG"},{"family":"Ramsey","given":"DSL"}],"issued":{"date-parts":[["2023"]]}}}],"schema":"https://github.com/citation-style-language/schema/raw/master/csl-citation.json"} </w:instrText>
      </w:r>
      <w:r w:rsidR="00B0061B">
        <w:rPr>
          <w:snapToGrid w:val="0"/>
        </w:rPr>
        <w:fldChar w:fldCharType="separate"/>
      </w:r>
      <w:r w:rsidR="00B0061B" w:rsidRPr="00B0061B">
        <w:t>(Cally and Ramsey 2023)</w:t>
      </w:r>
      <w:r w:rsidR="00B0061B">
        <w:rPr>
          <w:snapToGrid w:val="0"/>
        </w:rPr>
        <w:fldChar w:fldCharType="end"/>
      </w:r>
      <w:r w:rsidR="00B0061B">
        <w:rPr>
          <w:snapToGrid w:val="0"/>
        </w:rPr>
        <w:t>.</w:t>
      </w:r>
      <w:r w:rsidR="00EF2E84">
        <w:rPr>
          <w:snapToGrid w:val="0"/>
        </w:rPr>
        <w:t xml:space="preserve"> </w:t>
      </w:r>
      <w:r w:rsidR="00457094">
        <w:rPr>
          <w:snapToGrid w:val="0"/>
        </w:rPr>
        <w:t>Camera trap</w:t>
      </w:r>
      <w:r w:rsidR="007F1F41">
        <w:rPr>
          <w:snapToGrid w:val="0"/>
        </w:rPr>
        <w:t xml:space="preserve"> distance sampling methods have been shown to give unbiased estimates of animal density when</w:t>
      </w:r>
      <w:r w:rsidR="006853BC">
        <w:rPr>
          <w:snapToGrid w:val="0"/>
        </w:rPr>
        <w:t xml:space="preserve"> the camera records adhere to the assumptions under the model </w:t>
      </w:r>
      <w:r w:rsidR="006853BC">
        <w:rPr>
          <w:snapToGrid w:val="0"/>
        </w:rPr>
        <w:fldChar w:fldCharType="begin"/>
      </w:r>
      <w:r w:rsidR="00364420">
        <w:rPr>
          <w:snapToGrid w:val="0"/>
        </w:rPr>
        <w:instrText xml:space="preserve"> ADDIN ZOTERO_ITEM CSL_CITATION {"citationID":"8AW1V32x","properties":{"formattedCitation":"(Palencia et al. 2021; Gilbert et al. 2021; Wiegers et al. 2025)","plainCitation":"(Palencia et al. 2021; Gilbert et al. 2021; Wiegers et al. 2025)","noteIndex":0},"citationItems":[{"id":5062,"uris":["http://zotero.org/users/634364/items/JE6SBUVS"],"itemData":{"id":5062,"type":"article-journal","abstract":"Population density estimations are essential for wildlife management and conservation. Camera traps have become a promising cost-effective tool, for which several methods have been described to estimate population density when individuals are unrecognizable (i.e. unmarked populations). However, comparative tests of their applicability and performance are scarce. Here, we have compared three methods based on camera traps to estimate population density without individual recognition: Random Encounter Model (REM), Random Encounter and Staying Time (REST) and Distance Sampling with camera traps (CT-DS). Comparisons were carried out in terms of consistency with one another, precision and cost-effectiveness. We considered six natural populations with a wide range of densities, and three species with different behavioural traits (red deer Cervus elaphus, wild boar Sus scrofa and red fox Vulpes vulpes). In three of these populations, we obtained independent density estimates as a reference. The densities estimated ranged from 0.23 individuals/km2 (fox) to 34.87 individuals/km2 (red deer). We did not find significant differences in terms of density values estimated by the three methods in five out of six populations, but REM has a tendency to generate higher average density values than REST and CT-DS. Regarding the independents’ densities, REM results were not significantly different in any population, and REST and CT-DS were significantly different in one population. The precision obtained was not significantly different between methods, with average coefficients of variation of 0.28 (REST), 0.36 (REM) and 0.42 (CT-DS). The REST method required the lowest human effort. Synthesis and applications. Our results show that all of the methods examined can work well, with each having particular strengths and weaknesses. Broadly, Random Encounter and Staying Time (REST) could be recommended in scenarios of high abundance, Distance Sampling with camera traps (CT-DS) in those of low abundance while Random Encounter Model (REM) can be recommended when camera trap performance is not optimal, as it can be applied with less risk of bias. This broadens the applicability of camera trapping for estimating densities of unmarked populations using information exclusively obtained from camera traps. This strengthens the case for scientifically based camera trapping as a cost-effective method to provide reference estimates for wildlife managers, including within multi-species monitoring programmes.","container-title":"Journal of Applied Ecology","DOI":"10.1111/1365-2664.13913","ISSN":"13652664","issue":"8","page":"1583-1592","title":"Assessing the camera trap methodologies used to estimate density of unmarked populations","volume":"58","author":[{"family":"Palencia","given":"Pablo"},{"family":"Rowcliffe","given":"J. Marcus"},{"family":"Vicente","given":"Joaquín"},{"family":"Acevedo","given":"Pelayo"}],"issued":{"date-parts":[["2021"]]}}},{"id":5225,"uris":["http://zotero.org/users/634364/items/3S9MT9QS"],"itemData":{"id":5225,"type":"article-journal","abstract":"The rapid improvement of camera traps in recent decades has revolutionized biodiversity monitoring. Despite clear applications in conservation science, camera traps have seldom been used to model the abundance of unmarked animal populations. We sought to summarize the challenges facing abundance estimation of unmarked animals, compile an overview of existing analytical frameworks, and provide guidance for practitioners seeking a suitable method. When a camera records multiple detections of an unmarked animal, one cannot determine whether the images represent multiple mobile individuals or a single individual repeatedly entering the camera viewshed. Furthermore, animal movement obfuscates a clear definition of the sampling area and, as a result, the area to which an abundance estimate corresponds. Recognizing these challenges, we identified 6 analytical approaches and reviewed 927 camera-trap studies published from 2014 to 2019 to assess the use and prevalence of each method. Only about 5% of the studies used any of the abundance-estimation methods we identified. Most of these studies estimated local abundance or covariate relationships rather than predicting abundance or density over broader areas. Next, for each analytical approach, we compiled the data requirements, assumptions, advantages, and disadvantages to help practitioners navigate the landscape of abundance estimation methods. When seeking an appropriate method, practitioners should evaluate the life history of the focal taxa, carefully define the area of the sampling frame, and consider what types of data collection are possible. The challenge of estimating abundance of unmarked animal populations persists; although multiple methods exist, no one method is optimal for camera-trap data under all circumstances. As analytical frameworks continue to evolve and abundance estimation of unmarked animals becomes increasingly common, camera traps will become even more important for informing conservation decision-making.","container-title":"Conservation Biology","DOI":"10.1111/cobi.13517","ISSN":"15231739","issue":"1","note":"PMID: 32297655\npublisher: Blackwell Publishing Inc.","page":"88-100","title":"Abundance estimation of unmarked animals based on camera-trap data","volume":"35","author":[{"family":"Gilbert","given":"Neil A."},{"family":"Clare","given":"John D.J."},{"family":"Stenglein","given":"Jennifer L."},{"family":"Zuckerberg","given":"Benjamin"}],"issued":{"date-parts":[["2021",2,1]]}}},{"id":9980,"uris":["http://zotero.org/users/634364/items/7QUQU2ML"],"itemData":{"id":9980,"type":"article-journal","abstract":"Estimating population densities of large wildlife in forests has traditionally relied on either spatial capture-recapture (SCR) for animals that are individually marked, or line transect distance sampling (LTDS) for species observable by researchers. Recent advances have now introduced more general camera trap models that are applicable to a large range of terrestrial medium to large-sized species. However, validation of these unmarked density (UD) models remains scarce due to the lack of available density estimates that can serve as references. We tested the accuracy and precision of three UD models (the random encounter model, camera trap distance sampling, and the time-to-event model) against independent SCR estimates for ocelots and jaguars, and against LTDS estimates for eight unmarked species varying in abundance and ecology. We found that UD model estimates for ocelots were relatively accurate in matching the estimates from SCR, albeit with less precision. Additionally, UD model estimates were similar to LTDS estimates for seven out of eight studied species. Estimates for jaguar were, however, not similar between UD models and SCR, implying that UD models are not useful for rare species. Overall, our findings show that UD models are promising tools for monitoring abundant to relatively rare unmarked species in forests, although SCR remains preferred for marked species. To ultimately aid conservationists in making informed conservation decisions, efforts should be directed towards enhancing the precision of these models as well as their ease of access for nontechnical practitioners.","container-title":"Biodiversity and Conservation","DOI":"10.1007/s10531-024-02969-9","ISSN":"0960-3115, 1572-9710","issue":"1","journalAbbreviation":"Biodivers Conserv","language":"en","page":"255-270","source":"DOI.org (Crossref)","title":"Can we count you: validating density estimation methods for unmarked wildlife with camera traps","title-short":"Can we count you","volume":"34","author":[{"family":"Wiegers","given":"J. N."},{"family":"Richard-Hansen","given":"C."},{"family":"Blok","given":"J. E."},{"family":"Van Der Kuil","given":"R."},{"family":"Gradoz","given":"M."},{"family":"Van Kuijk","given":"M."}],"issued":{"date-parts":[["2025",1]]}}}],"schema":"https://github.com/citation-style-language/schema/raw/master/csl-citation.json"} </w:instrText>
      </w:r>
      <w:r w:rsidR="006853BC">
        <w:rPr>
          <w:snapToGrid w:val="0"/>
        </w:rPr>
        <w:fldChar w:fldCharType="separate"/>
      </w:r>
      <w:r w:rsidR="00364420" w:rsidRPr="00364420">
        <w:t>(Gilbert et al. 2021;</w:t>
      </w:r>
      <w:r w:rsidR="004D108D" w:rsidRPr="004D108D">
        <w:t xml:space="preserve"> </w:t>
      </w:r>
      <w:r w:rsidR="004D108D" w:rsidRPr="00364420">
        <w:t xml:space="preserve">Palencia et al. 2021; </w:t>
      </w:r>
      <w:r w:rsidR="00364420" w:rsidRPr="00364420">
        <w:t>Wiegers et al. 2025)</w:t>
      </w:r>
      <w:r w:rsidR="006853BC">
        <w:rPr>
          <w:snapToGrid w:val="0"/>
        </w:rPr>
        <w:fldChar w:fldCharType="end"/>
      </w:r>
      <w:r w:rsidR="00364420">
        <w:rPr>
          <w:snapToGrid w:val="0"/>
        </w:rPr>
        <w:t>.</w:t>
      </w:r>
      <w:r w:rsidR="00EF2E84">
        <w:rPr>
          <w:snapToGrid w:val="0"/>
        </w:rPr>
        <w:t xml:space="preserve"> </w:t>
      </w:r>
    </w:p>
    <w:p w14:paraId="4D9A4B02" w14:textId="3EB0909E" w:rsidR="007A69CD" w:rsidRDefault="00026781" w:rsidP="001C19B5">
      <w:pPr>
        <w:rPr>
          <w:snapToGrid w:val="0"/>
        </w:rPr>
      </w:pPr>
      <w:r>
        <w:rPr>
          <w:snapToGrid w:val="0"/>
        </w:rPr>
        <w:t xml:space="preserve">Several modelling studies have shown that outbreaks of EADs such as FMD in livestock </w:t>
      </w:r>
      <w:r w:rsidR="00212A3E">
        <w:rPr>
          <w:snapToGrid w:val="0"/>
        </w:rPr>
        <w:t xml:space="preserve">are considerably </w:t>
      </w:r>
      <w:r w:rsidR="008327E9">
        <w:rPr>
          <w:snapToGrid w:val="0"/>
        </w:rPr>
        <w:t xml:space="preserve">larger and </w:t>
      </w:r>
      <w:r w:rsidR="00224793">
        <w:rPr>
          <w:snapToGrid w:val="0"/>
        </w:rPr>
        <w:t xml:space="preserve">of </w:t>
      </w:r>
      <w:r w:rsidR="00212A3E">
        <w:rPr>
          <w:snapToGrid w:val="0"/>
        </w:rPr>
        <w:t xml:space="preserve">longer </w:t>
      </w:r>
      <w:r w:rsidR="00224793">
        <w:rPr>
          <w:snapToGrid w:val="0"/>
        </w:rPr>
        <w:t xml:space="preserve">duration </w:t>
      </w:r>
      <w:r w:rsidR="00212A3E">
        <w:rPr>
          <w:snapToGrid w:val="0"/>
        </w:rPr>
        <w:t xml:space="preserve">when the </w:t>
      </w:r>
      <w:r w:rsidR="00C560EB">
        <w:rPr>
          <w:snapToGrid w:val="0"/>
        </w:rPr>
        <w:t xml:space="preserve">outbreaks also involve transmission between livestock </w:t>
      </w:r>
      <w:r w:rsidR="000642BC">
        <w:rPr>
          <w:snapToGrid w:val="0"/>
        </w:rPr>
        <w:t xml:space="preserve">and </w:t>
      </w:r>
      <w:r w:rsidR="00B5722B">
        <w:rPr>
          <w:snapToGrid w:val="0"/>
        </w:rPr>
        <w:t>Feral Pig</w:t>
      </w:r>
      <w:r w:rsidR="000642BC">
        <w:rPr>
          <w:snapToGrid w:val="0"/>
        </w:rPr>
        <w:t xml:space="preserve"> populations </w:t>
      </w:r>
      <w:r w:rsidR="000642BC">
        <w:rPr>
          <w:snapToGrid w:val="0"/>
        </w:rPr>
        <w:fldChar w:fldCharType="begin"/>
      </w:r>
      <w:r w:rsidR="000642BC">
        <w:rPr>
          <w:snapToGrid w:val="0"/>
        </w:rPr>
        <w:instrText xml:space="preserve"> ADDIN ZOTERO_ITEM CSL_CITATION {"citationID":"GKWjGRn3","properties":{"formattedCitation":"(Ward et al. 2015; Bradhurst et al. 2025)","plainCitation":"(Ward et al. 2015; Bradhurst et al. 2025)","noteIndex":0},"citationItems":[{"id":515,"uris":["http://zotero.org/users/634364/items/PVP4SD7K"],"itemData":{"id":515,"type":"article-journal","abstract":"Objective\n\nTo use simulation modelling to predict the potential spread and to explore control options for a foot-and-mouth disease (FMD) incursion in a mixed wild pig–domestic cattle ecosystem in northern Australia.\n\n\nDesign\n\nBased on aerial surveys, expert opinion and published data, the wild pig and grazing cattle distributions were simulated. A susceptible–infected–resistant disease-spread model was coded and parameterised according to published literature and expert opinion.\n\n\nMethods\n\nA baseline scenario was simulated in which infection was introduced via wild pigs, with transmission from pigs to cattle and no disease control. Assumptions regarding disease transmission were investigated via sensitivity analyses. Predicted size and length of outbreaks were compared for different control strategies based on movement standstill, surveillance and depopulation.\n\n\nResults\n\nIn most of the simulations, FMD outbreaks were predicted to be ongoing after 6 months, with more cattle herds infected than wild pig herds (median 907 vs 22, respectively). Assuming only pig-to-pig transmission, the infection routinely died out. In contrast, assuming cattle-to-cattle, cattle-to-pig or pig-to-cattle transmission resulted in FMD establishing and spreading in more than 75% of simulations. A control strategy targeting wild pigs only was not predicted to be successful. Control based on cattle only was successful in eradicating the disease. However, control targeting both pigs and cattle resulted in smaller outbreaks.\n\n\nConclusions\n\nIf FMD is controlled in cattle in the modelled ecosystem, it is likely to be self-limiting in wild pigs. However, to eradicate disease as quickly as possible, both wild pigs and cattle should be targeted for control.","container-title":"Australian Veterinary Journal","DOI":"10.1111/avj.12278","ISSN":"1751-0813","issue":"1-2","language":"en","page":"4-12","title":"Modelling foot-and-mouth disease transmission in a wild pig–domestic cattle ecosystem","volume":"93","author":[{"family":"Ward","given":"Mp"},{"family":"Garner","given":"Mg"},{"family":"Cowled","given":"Bd"}],"issued":{"date-parts":[["2015",1]]}}},{"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000642BC">
        <w:rPr>
          <w:snapToGrid w:val="0"/>
        </w:rPr>
        <w:fldChar w:fldCharType="separate"/>
      </w:r>
      <w:r w:rsidR="000642BC" w:rsidRPr="000642BC">
        <w:t>(Ward et al. 2015; Bradhurst et al. 2025)</w:t>
      </w:r>
      <w:r w:rsidR="000642BC">
        <w:rPr>
          <w:snapToGrid w:val="0"/>
        </w:rPr>
        <w:fldChar w:fldCharType="end"/>
      </w:r>
      <w:r w:rsidR="00DD4489">
        <w:rPr>
          <w:snapToGrid w:val="0"/>
        </w:rPr>
        <w:t xml:space="preserve">. </w:t>
      </w:r>
      <w:r w:rsidR="00E5237E">
        <w:rPr>
          <w:snapToGrid w:val="0"/>
        </w:rPr>
        <w:t>Conversely</w:t>
      </w:r>
      <w:r w:rsidR="005A5ED3">
        <w:rPr>
          <w:snapToGrid w:val="0"/>
        </w:rPr>
        <w:t xml:space="preserve">, including </w:t>
      </w:r>
      <w:r w:rsidR="00B5722B">
        <w:rPr>
          <w:snapToGrid w:val="0"/>
        </w:rPr>
        <w:t>Feral Pig</w:t>
      </w:r>
      <w:r w:rsidR="005A5ED3">
        <w:rPr>
          <w:snapToGrid w:val="0"/>
        </w:rPr>
        <w:t xml:space="preserve"> control</w:t>
      </w:r>
      <w:r w:rsidR="00E5237E">
        <w:rPr>
          <w:snapToGrid w:val="0"/>
        </w:rPr>
        <w:t xml:space="preserve"> along with disease control in livestock</w:t>
      </w:r>
      <w:r w:rsidR="005A5ED3">
        <w:rPr>
          <w:snapToGrid w:val="0"/>
        </w:rPr>
        <w:t xml:space="preserve"> resulted in smaller outbreaks and reduced times to achieve disease eradication</w:t>
      </w:r>
      <w:r w:rsidR="00DD4489">
        <w:rPr>
          <w:snapToGrid w:val="0"/>
        </w:rPr>
        <w:t xml:space="preserve">. </w:t>
      </w:r>
      <w:r w:rsidR="007F6B4C">
        <w:rPr>
          <w:snapToGrid w:val="0"/>
        </w:rPr>
        <w:t xml:space="preserve">Higher densities of </w:t>
      </w:r>
      <w:r w:rsidR="00B5722B">
        <w:rPr>
          <w:snapToGrid w:val="0"/>
        </w:rPr>
        <w:t>Feral Pigs</w:t>
      </w:r>
      <w:r w:rsidR="007F6B4C">
        <w:rPr>
          <w:snapToGrid w:val="0"/>
        </w:rPr>
        <w:t xml:space="preserve"> also invariabl</w:t>
      </w:r>
      <w:r w:rsidR="0094772C">
        <w:rPr>
          <w:snapToGrid w:val="0"/>
        </w:rPr>
        <w:t>y</w:t>
      </w:r>
      <w:r w:rsidR="007F6B4C">
        <w:rPr>
          <w:snapToGrid w:val="0"/>
        </w:rPr>
        <w:t xml:space="preserve"> resulted in more </w:t>
      </w:r>
      <w:r w:rsidR="0094772C">
        <w:rPr>
          <w:snapToGrid w:val="0"/>
        </w:rPr>
        <w:t xml:space="preserve">frequent spillover and more </w:t>
      </w:r>
      <w:r w:rsidR="007F6B4C">
        <w:rPr>
          <w:snapToGrid w:val="0"/>
        </w:rPr>
        <w:t xml:space="preserve">severe </w:t>
      </w:r>
      <w:r w:rsidR="0094772C">
        <w:rPr>
          <w:snapToGrid w:val="0"/>
        </w:rPr>
        <w:t xml:space="preserve">outbreaks in livestock </w:t>
      </w:r>
      <w:r w:rsidR="0094772C">
        <w:rPr>
          <w:snapToGrid w:val="0"/>
        </w:rPr>
        <w:fldChar w:fldCharType="begin"/>
      </w:r>
      <w:r w:rsidR="0094772C">
        <w:rPr>
          <w:snapToGrid w:val="0"/>
        </w:rPr>
        <w:instrText xml:space="preserve"> ADDIN ZOTERO_ITEM CSL_CITATION {"citationID":"t4fNkJBV","properties":{"formattedCitation":"(Bradhurst et al. 2025)","plainCitation":"(Bradhurst et al. 2025)","noteIndex":0},"citationItems":[{"id":9946,"uris":["http://zotero.org/users/634364/items/QG879YUY"],"itemData":{"id":9946,"type":"report","event-place":"Final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0094772C">
        <w:rPr>
          <w:snapToGrid w:val="0"/>
        </w:rPr>
        <w:fldChar w:fldCharType="separate"/>
      </w:r>
      <w:r w:rsidR="0094772C" w:rsidRPr="0094772C">
        <w:t>(Bradhurst et al. 2025)</w:t>
      </w:r>
      <w:r w:rsidR="0094772C">
        <w:rPr>
          <w:snapToGrid w:val="0"/>
        </w:rPr>
        <w:fldChar w:fldCharType="end"/>
      </w:r>
      <w:r w:rsidR="00DD4489">
        <w:rPr>
          <w:snapToGrid w:val="0"/>
        </w:rPr>
        <w:t xml:space="preserve">. </w:t>
      </w:r>
      <w:r w:rsidR="00545C1E">
        <w:rPr>
          <w:snapToGrid w:val="0"/>
        </w:rPr>
        <w:t>However, modelling has also generally indicated that control of</w:t>
      </w:r>
      <w:r w:rsidR="00785ADD">
        <w:rPr>
          <w:snapToGrid w:val="0"/>
        </w:rPr>
        <w:t xml:space="preserve"> FMD i</w:t>
      </w:r>
      <w:r w:rsidR="006E4C1E">
        <w:rPr>
          <w:snapToGrid w:val="0"/>
        </w:rPr>
        <w:t>n</w:t>
      </w:r>
      <w:r w:rsidR="00785ADD">
        <w:rPr>
          <w:snapToGrid w:val="0"/>
        </w:rPr>
        <w:t xml:space="preserve"> livestock would generally result in disease fadeout in </w:t>
      </w:r>
      <w:r w:rsidR="00B5722B">
        <w:rPr>
          <w:snapToGrid w:val="0"/>
        </w:rPr>
        <w:t>Feral Pig</w:t>
      </w:r>
      <w:r w:rsidR="00785ADD">
        <w:rPr>
          <w:snapToGrid w:val="0"/>
        </w:rPr>
        <w:t xml:space="preserve"> populations</w:t>
      </w:r>
      <w:r w:rsidR="00A741B9">
        <w:rPr>
          <w:snapToGrid w:val="0"/>
        </w:rPr>
        <w:t xml:space="preserve"> </w:t>
      </w:r>
      <w:r w:rsidR="00785ADD">
        <w:rPr>
          <w:snapToGrid w:val="0"/>
        </w:rPr>
        <w:fldChar w:fldCharType="begin"/>
      </w:r>
      <w:r w:rsidR="00785ADD">
        <w:rPr>
          <w:snapToGrid w:val="0"/>
        </w:rPr>
        <w:instrText xml:space="preserve"> ADDIN ZOTERO_ITEM CSL_CITATION {"citationID":"S34kjRsG","properties":{"formattedCitation":"(Ward et al. 2015; Bradhurst et al. 2025)","plainCitation":"(Ward et al. 2015; Bradhurst et al. 2025)","noteIndex":0},"citationItems":[{"id":515,"uris":["http://zotero.org/users/634364/items/PVP4SD7K"],"itemData":{"id":515,"type":"article-journal","abstract":"Objective\n\nTo use simulation modelling to predict the potential spread and to explore control options for a foot-and-mouth disease (FMD) incursion in a mixed wild pig–domestic cattle ecosystem in northern Australia.\n\n\nDesign\n\nBased on aerial surveys, expert opinion and published data, the wild pig and grazing cattle distributions were simulated. A susceptible–infected–resistant disease-spread model was coded and parameterised according to published literature and expert opinion.\n\n\nMethods\n\nA baseline scenario was simulated in which infection was introduced via wild pigs, with transmission from pigs to cattle and no disease control. Assumptions regarding disease transmission were investigated via sensitivity analyses. Predicted size and length of outbreaks were compared for different control strategies based on movement standstill, surveillance and depopulation.\n\n\nResults\n\nIn most of the simulations, FMD outbreaks were predicted to be ongoing after 6 months, with more cattle herds infected than wild pig herds (median 907 vs 22, respectively). Assuming only pig-to-pig transmission, the infection routinely died out. In contrast, assuming cattle-to-cattle, cattle-to-pig or pig-to-cattle transmission resulted in FMD establishing and spreading in more than 75% of simulations. A control strategy targeting wild pigs only was not predicted to be successful. Control based on cattle only was successful in eradicating the disease. However, control targeting both pigs and cattle resulted in smaller outbreaks.\n\n\nConclusions\n\nIf FMD is controlled in cattle in the modelled ecosystem, it is likely to be self-limiting in wild pigs. However, to eradicate disease as quickly as possible, both wild pigs and cattle should be targeted for control.","container-title":"Australian Veterinary Journal","DOI":"10.1111/avj.12278","ISSN":"1751-0813","issue":"1-2","language":"en","page":"4-12","title":"Modelling foot-and-mouth disease transmission in a wild pig–domestic cattle ecosystem","volume":"93","author":[{"family":"Ward","given":"Mp"},{"family":"Garner","given":"Mg"},{"family":"Cowled","given":"Bd"}],"issued":{"date-parts":[["2015",1]]}}},{"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00785ADD">
        <w:rPr>
          <w:snapToGrid w:val="0"/>
        </w:rPr>
        <w:fldChar w:fldCharType="separate"/>
      </w:r>
      <w:r w:rsidR="00785ADD" w:rsidRPr="00785ADD">
        <w:t>(Ward et al. 2015; Bradhurst et al. 2025)</w:t>
      </w:r>
      <w:r w:rsidR="00785ADD">
        <w:rPr>
          <w:snapToGrid w:val="0"/>
        </w:rPr>
        <w:fldChar w:fldCharType="end"/>
      </w:r>
      <w:r w:rsidR="00785ADD">
        <w:rPr>
          <w:snapToGrid w:val="0"/>
        </w:rPr>
        <w:t>.</w:t>
      </w:r>
    </w:p>
    <w:p w14:paraId="12C816E4" w14:textId="41766135" w:rsidR="001634B1" w:rsidRDefault="00735105" w:rsidP="001C19B5">
      <w:pPr>
        <w:rPr>
          <w:snapToGrid w:val="0"/>
        </w:rPr>
      </w:pPr>
      <w:r w:rsidRPr="001634B1">
        <w:rPr>
          <w:snapToGrid w:val="0"/>
        </w:rPr>
        <w:t xml:space="preserve">Given the potential role of </w:t>
      </w:r>
      <w:r w:rsidR="00B5722B">
        <w:rPr>
          <w:snapToGrid w:val="0"/>
        </w:rPr>
        <w:t>Feral Pigs</w:t>
      </w:r>
      <w:r w:rsidRPr="001634B1">
        <w:rPr>
          <w:snapToGrid w:val="0"/>
        </w:rPr>
        <w:t xml:space="preserve"> in the epidemiology of </w:t>
      </w:r>
      <w:r>
        <w:rPr>
          <w:snapToGrid w:val="0"/>
        </w:rPr>
        <w:t>EADs affecting livestock</w:t>
      </w:r>
      <w:r w:rsidRPr="001634B1">
        <w:rPr>
          <w:snapToGrid w:val="0"/>
        </w:rPr>
        <w:t xml:space="preserve">, </w:t>
      </w:r>
      <w:r>
        <w:rPr>
          <w:snapToGrid w:val="0"/>
        </w:rPr>
        <w:t xml:space="preserve">control of </w:t>
      </w:r>
      <w:r w:rsidR="00B5722B">
        <w:rPr>
          <w:snapToGrid w:val="0"/>
        </w:rPr>
        <w:t>Feral Pigs</w:t>
      </w:r>
      <w:r w:rsidRPr="001634B1">
        <w:rPr>
          <w:snapToGrid w:val="0"/>
        </w:rPr>
        <w:t xml:space="preserve"> should be considered as part of </w:t>
      </w:r>
      <w:r>
        <w:rPr>
          <w:snapToGrid w:val="0"/>
        </w:rPr>
        <w:t xml:space="preserve">any EAD </w:t>
      </w:r>
      <w:r w:rsidRPr="001634B1">
        <w:rPr>
          <w:snapToGrid w:val="0"/>
        </w:rPr>
        <w:t>response strategy</w:t>
      </w:r>
      <w:r>
        <w:rPr>
          <w:snapToGrid w:val="0"/>
        </w:rPr>
        <w:t xml:space="preserve"> </w:t>
      </w:r>
      <w:r>
        <w:rPr>
          <w:snapToGrid w:val="0"/>
        </w:rPr>
        <w:fldChar w:fldCharType="begin"/>
      </w:r>
      <w:r>
        <w:rPr>
          <w:snapToGrid w:val="0"/>
        </w:rPr>
        <w:instrText xml:space="preserve"> ADDIN ZOTERO_ITEM CSL_CITATION {"citationID":"v7wAMdHa","properties":{"formattedCitation":"(Cowled and Garner 2008)","plainCitation":"(Cowled and Garner 2008)","noteIndex":0},"citationItems":[{"id":9968,"uris":["http://zotero.org/users/634364/items/JJJ76W79"],"itemData":{"id":9968,"type":"article-journal","abstract":"Around the world, wild boar or feral pigs are infected by a range of infectious organisms with important, productivity, public health or economic consequences. Consequently, the potential role of wild pigs in outbreaks of important exotic diseases, like foot-and-mouth disease (FMD), has been a signiﬁcant consideration in many countries. Disease modelling is one means to study the epidemiology of disease and has been used to assess the potential role of wild pigs in FMD incursions. Many of these models have been strategic in nature. They have contributed to a broad understanding of disease control in wild pigs (e.g. the concept of threshold densities and the need to cull pigs below this density for disease fadeout to occur), but have not incorporated many of the key drivers affecting disease behaviour. Some of these drivers include important ecological, behavioural and geospatial relationships, such as interaction between different host species and the distribution, density and connectivity of pig populations. New approaches to modelling disease spread such as spatial simulation models use spatial data and explicitly incorporate geospatial relationships. These approaches can provide useful quantitative models that can be used to explore mitigation strategies under speciﬁc disease outbreak conditions. However, to date, most studies have been limited by inadequate data, and computational issues or have not explored mitigation strategies. To inform management strategies for emergency epidemics such as FMD in wild pigs, there is scope to further develop and use models to explore a range of incursion scenarios and investigate the efﬁcacy of different mitigation strategies.","container-title":"Preventive Veterinary Medicine","DOI":"10.1016/j.prevetmed.2008.03.012","ISSN":"01675877","issue":"3-4","journalAbbreviation":"Preventive Veterinary Medicine","language":"en","license":"https://www.elsevier.com/tdm/userlicense/1.0/","page":"197-212","source":"DOI.org (Crossref)","title":"A review of geospatial and ecological factors affecting disease spread in wild pigs: Considerations for models of foot-and-mouth disease spread","title-short":"A review of geospatial and ecological factors affecting disease spread in wild pigs","volume":"87","author":[{"family":"Cowled","given":"Brendan"},{"family":"Garner","given":"Graeme"}],"issued":{"date-parts":[["2008",11]]}}}],"schema":"https://github.com/citation-style-language/schema/raw/master/csl-citation.json"} </w:instrText>
      </w:r>
      <w:r>
        <w:rPr>
          <w:snapToGrid w:val="0"/>
        </w:rPr>
        <w:fldChar w:fldCharType="separate"/>
      </w:r>
      <w:r w:rsidRPr="001A3F46">
        <w:t>(Cowled and Garner 2008)</w:t>
      </w:r>
      <w:r>
        <w:rPr>
          <w:snapToGrid w:val="0"/>
        </w:rPr>
        <w:fldChar w:fldCharType="end"/>
      </w:r>
      <w:r>
        <w:rPr>
          <w:snapToGrid w:val="0"/>
        </w:rPr>
        <w:t xml:space="preserve">. </w:t>
      </w:r>
      <w:r w:rsidR="00707607">
        <w:rPr>
          <w:snapToGrid w:val="0"/>
        </w:rPr>
        <w:t xml:space="preserve">Although </w:t>
      </w:r>
      <w:r w:rsidR="001F4985">
        <w:rPr>
          <w:snapToGrid w:val="0"/>
        </w:rPr>
        <w:t xml:space="preserve">modelling has indicated that FMD is unlikely to persist in </w:t>
      </w:r>
      <w:r w:rsidR="00B5722B">
        <w:rPr>
          <w:snapToGrid w:val="0"/>
        </w:rPr>
        <w:t>Feral Pig</w:t>
      </w:r>
      <w:r w:rsidR="001F4985">
        <w:rPr>
          <w:snapToGrid w:val="0"/>
        </w:rPr>
        <w:t xml:space="preserve"> populations, in the absence of other </w:t>
      </w:r>
      <w:r w:rsidR="009B47F9">
        <w:rPr>
          <w:snapToGrid w:val="0"/>
        </w:rPr>
        <w:t xml:space="preserve">spillover transmission, it would still be desirable to understand what level of </w:t>
      </w:r>
      <w:r w:rsidR="00B5722B">
        <w:rPr>
          <w:snapToGrid w:val="0"/>
        </w:rPr>
        <w:t>Feral Pig</w:t>
      </w:r>
      <w:r w:rsidR="009B47F9">
        <w:rPr>
          <w:snapToGrid w:val="0"/>
        </w:rPr>
        <w:t xml:space="preserve"> control </w:t>
      </w:r>
      <w:r w:rsidR="00412B0D">
        <w:rPr>
          <w:snapToGrid w:val="0"/>
        </w:rPr>
        <w:t xml:space="preserve">would most cost-efficiently reduce or eliminate </w:t>
      </w:r>
      <w:r w:rsidR="00207707">
        <w:rPr>
          <w:snapToGrid w:val="0"/>
        </w:rPr>
        <w:t xml:space="preserve">FMD or other EADs, in </w:t>
      </w:r>
      <w:r w:rsidR="00B5722B">
        <w:rPr>
          <w:snapToGrid w:val="0"/>
        </w:rPr>
        <w:t>Feral Pig</w:t>
      </w:r>
      <w:r w:rsidR="00207707">
        <w:rPr>
          <w:snapToGrid w:val="0"/>
        </w:rPr>
        <w:t xml:space="preserve"> populations, especially in populations with densities higher than those examined in previous modelling studies.</w:t>
      </w:r>
      <w:r w:rsidR="00D7722C">
        <w:rPr>
          <w:snapToGrid w:val="0"/>
        </w:rPr>
        <w:t xml:space="preserve"> </w:t>
      </w:r>
      <w:r w:rsidR="00123D78">
        <w:rPr>
          <w:snapToGrid w:val="0"/>
        </w:rPr>
        <w:t xml:space="preserve">The costs of </w:t>
      </w:r>
      <w:r w:rsidR="00B5722B">
        <w:rPr>
          <w:snapToGrid w:val="0"/>
        </w:rPr>
        <w:t>Feral Pig</w:t>
      </w:r>
      <w:r w:rsidR="00123D78">
        <w:rPr>
          <w:snapToGrid w:val="0"/>
        </w:rPr>
        <w:t xml:space="preserve"> control </w:t>
      </w:r>
      <w:r w:rsidR="00D4484C">
        <w:rPr>
          <w:snapToGrid w:val="0"/>
        </w:rPr>
        <w:t xml:space="preserve">increase </w:t>
      </w:r>
      <w:r w:rsidR="00D4484C">
        <w:rPr>
          <w:snapToGrid w:val="0"/>
        </w:rPr>
        <w:lastRenderedPageBreak/>
        <w:t>non-</w:t>
      </w:r>
      <w:r w:rsidR="00753137">
        <w:rPr>
          <w:snapToGrid w:val="0"/>
        </w:rPr>
        <w:t>linearly</w:t>
      </w:r>
      <w:r w:rsidR="00D4484C">
        <w:rPr>
          <w:snapToGrid w:val="0"/>
        </w:rPr>
        <w:t xml:space="preserve"> with reductions in </w:t>
      </w:r>
      <w:r w:rsidR="00B5722B">
        <w:rPr>
          <w:snapToGrid w:val="0"/>
        </w:rPr>
        <w:t>Feral Pig</w:t>
      </w:r>
      <w:r w:rsidR="00D4484C">
        <w:rPr>
          <w:snapToGrid w:val="0"/>
        </w:rPr>
        <w:t xml:space="preserve"> density due to rapid increases in search effort required </w:t>
      </w:r>
      <w:r w:rsidR="00753137">
        <w:rPr>
          <w:snapToGrid w:val="0"/>
        </w:rPr>
        <w:t xml:space="preserve">as density decreases </w:t>
      </w:r>
      <w:r w:rsidR="00753137">
        <w:rPr>
          <w:snapToGrid w:val="0"/>
        </w:rPr>
        <w:fldChar w:fldCharType="begin"/>
      </w:r>
      <w:r w:rsidR="00753137">
        <w:rPr>
          <w:snapToGrid w:val="0"/>
        </w:rPr>
        <w:instrText xml:space="preserve"> ADDIN ZOTERO_ITEM CSL_CITATION {"citationID":"WxqrmXQy","properties":{"formattedCitation":"(Choquenot et al. 1999; Hamnett et al. 2024)","plainCitation":"(Choquenot et al. 1999; Hamnett et al. 2024)","noteIndex":0},"citationItems":[{"id":9937,"uris":["http://zotero.org/users/634364/items/PTTUUJGD"],"itemData":{"id":9937,"type":"article-journal","abstract":"Because it achieves rapid reductions in pig density, helicopter shooting is perceived to be a cost-effective option for feral pig control. In order to evaluate the cost effectiveness of the technique and develop predictive models of variation in costs, functional response models derived from predatorñprey theory were fitted to 3 data-sets describing variation in kill rates with feral pig density. The data-sets were collected during shooting programs conducted on the Mary River floodplain in northern Australia, and on the Macquarie Marshes and Paroo River floodplain in western New South Wales. Fitted models indicated that variation in kill rates with pig density took the form of a Type 3 functional response for all 3 data sets, kill rates approaching a constant maximum at high pig densities and declining toward 0 at pig densities greater than 0. While maximum kill rates were similar for the 3 shooting programs (average 60.49 kill hñ1, range 49.64ñ76.28), densities below which no pigs would theoretically be killed varied significantly (average 2.79 pigs kmñ2, range 1.34ñ5.02). Similar maximum kill rates for the 3 shooting programs indicates that, once located, the time taken by shooting teams to dispatch pigs was relatively constant (0.023 h). Variation in threshold densities below which no more pigs would theoretically be shot, indicates that as the density of pigs was reduced, their vulnerability to shooting teams differed between the 3 shooting programs. This may have reflected differences between sites in either the capacity of resident pigs to learn to evade shooting teams or, more likely, the availability of refuge habitat. For 2 of the shooting programs, too few data were available to estimate the effect of declining pig density on kill rate, precluding detailed examination of differences in the efficiency with which pigs were found (search efficiency). Using estimates of pig density below which no pigs would theoretically be shot to set a limit to the effectiveness of shooting programs, models predicting variation in hours per kill with pig density were derived from each data set. These models demonstrated that hours per kill increased exponentially as shooting reduced pig populations below threshold densities of approximately 2ñ6 pigs kmñ2. Generalised models relating variation in cost per kill to pig density for the 3 shooting programs are described.","container-title":"Wildlife Research","DOI":"10.1071/WR98006","ISSN":"1035-3712, 1448-5494","issue":"3","language":"en","license":"https://doi.org/10.1071/journalslicense","page":"251-261","source":"DOI.org (Crossref)","title":"Using aspects of predator-prey theory to evaluate helicopter shooting for feral pig control","volume":"26","author":[{"family":"Choquenot","given":"David"},{"family":"Hone","given":"Jim"},{"family":"Saunders","given":"Glen"}],"issued":{"date-parts":[["1999",5,7]]}}},{"id":9943,"uris":["http://zotero.org/users/634364/items/5YPB7HGS"],"itemData":{"id":9943,"type":"article-journal","abstract":"Eradicating feral pigs from island ecosystems can assist in restoring damaged biodiversity values and protect commercial industries such as agriculture. Although many feral pig eradications have been attempted, management decisions are often led by practitioner experience rather than empirical evidence. Few interventions have been guided by population models to identify harvest intensity necessary to achieve eradication within a specified time frame, nor have they applied data on control effort and costs to evaluate the relative cost-effectiveness of proposed control strategies. We used effort and cost data from a feral pig-control program on Kangaroo Island, South Australia, over 17 months to derive functional-response relationships between control effort (in hours per pig) and pig abundance for four control methods: (1) ground-based shooting, (2) trapping with remote triggers, (3) poison baiting, and (4) thermal-assisted aerial culling. We developed a stochastic Leslie matrix with compensatory density feedback on survival to project population trajectories from an initial population (N0) of 250 female pigs with an estimated island-wide carrying capacity (K) of 2500 over 3 and 10 years for populations subjected to an annual harvest of 35%–95%. We built functional-response models to calculate annual effort and cost for six cull scenarios across all harvest rates. We derived total cost and effort over 3- and 10-year projections from the sum of annual cost and effort within the projection intervals. Pig populations were reduced to &lt;10% N0 based on harvest rates &gt;80% and 60% for culls of 3- and 10-year durations, respectively. In all scenarios above, the minimum required harvest rate and the total cost to reduce population to ≤10% of N0 decreased with increasing harvest proportion, with lower total costs incurred over 3 years compared to 10 years. The simulations suggest that the most cost-effective approach for most scenarios is to maximize annual harvest and complete eradication effort over the shortest periods.","container-title":"Ecosphere","DOI":"10.1002/ecs2.70082","ISSN":"2150-8925, 2150-8925","issue":"12","journalAbbreviation":"Ecosphere","language":"en","page":"e70082","source":"DOI.org (Crossref)","title":"Stochastic population models to identify optimal and cost</w:instrText>
      </w:r>
      <w:r w:rsidR="00753137">
        <w:rPr>
          <w:rFonts w:ascii="Cambria Math" w:hAnsi="Cambria Math" w:cs="Cambria Math"/>
          <w:snapToGrid w:val="0"/>
        </w:rPr>
        <w:instrText>‐</w:instrText>
      </w:r>
      <w:r w:rsidR="00753137">
        <w:rPr>
          <w:snapToGrid w:val="0"/>
        </w:rPr>
        <w:instrText xml:space="preserve">effective harvest strategies for feral pig eradication","volume":"15","author":[{"family":"Hamnett","given":"Peter W."},{"family":"Saltré","given":"Frédérik"},{"family":"Page","given":"Brad"},{"family":"Tarran","given":"Myall"},{"family":"Korcz","given":"Matt"},{"family":"Fielder","given":"Kate"},{"family":"Andrews","given":"Lindell"},{"family":"Bradshaw","given":"Corey J. A."}],"issued":{"date-parts":[["2024",12]]}}}],"schema":"https://github.com/citation-style-language/schema/raw/master/csl-citation.json"} </w:instrText>
      </w:r>
      <w:r w:rsidR="00753137">
        <w:rPr>
          <w:snapToGrid w:val="0"/>
        </w:rPr>
        <w:fldChar w:fldCharType="separate"/>
      </w:r>
      <w:r w:rsidR="00753137" w:rsidRPr="00753137">
        <w:t>(Choquenot et al. 1999; Hamnett et al. 2024)</w:t>
      </w:r>
      <w:r w:rsidR="00753137">
        <w:rPr>
          <w:snapToGrid w:val="0"/>
        </w:rPr>
        <w:fldChar w:fldCharType="end"/>
      </w:r>
      <w:r w:rsidR="00DD4489">
        <w:rPr>
          <w:snapToGrid w:val="0"/>
        </w:rPr>
        <w:t xml:space="preserve">. </w:t>
      </w:r>
      <w:r w:rsidR="00680464">
        <w:rPr>
          <w:snapToGrid w:val="0"/>
        </w:rPr>
        <w:t>Dur</w:t>
      </w:r>
      <w:r w:rsidR="00CF5893">
        <w:rPr>
          <w:snapToGrid w:val="0"/>
        </w:rPr>
        <w:t>ing</w:t>
      </w:r>
      <w:r w:rsidR="00680464">
        <w:rPr>
          <w:snapToGrid w:val="0"/>
        </w:rPr>
        <w:t xml:space="preserve"> an EAD incursion</w:t>
      </w:r>
      <w:r w:rsidR="00753137">
        <w:rPr>
          <w:snapToGrid w:val="0"/>
        </w:rPr>
        <w:t xml:space="preserve"> </w:t>
      </w:r>
      <w:r w:rsidR="00CF5893">
        <w:rPr>
          <w:snapToGrid w:val="0"/>
        </w:rPr>
        <w:t xml:space="preserve">into livestock, </w:t>
      </w:r>
      <w:r w:rsidR="00250CA1">
        <w:rPr>
          <w:snapToGrid w:val="0"/>
        </w:rPr>
        <w:t xml:space="preserve">an option for management may be to pre-emptively reduce </w:t>
      </w:r>
      <w:r w:rsidR="00B5722B">
        <w:rPr>
          <w:snapToGrid w:val="0"/>
        </w:rPr>
        <w:t>Feral Pig</w:t>
      </w:r>
      <w:r w:rsidR="00CF5893">
        <w:rPr>
          <w:snapToGrid w:val="0"/>
        </w:rPr>
        <w:t xml:space="preserve"> populations</w:t>
      </w:r>
      <w:r w:rsidR="00D4484C">
        <w:rPr>
          <w:snapToGrid w:val="0"/>
        </w:rPr>
        <w:t xml:space="preserve"> </w:t>
      </w:r>
      <w:r w:rsidR="00250CA1">
        <w:rPr>
          <w:snapToGrid w:val="0"/>
        </w:rPr>
        <w:t>to reduce the likelihood of spillover infection from livestock</w:t>
      </w:r>
      <w:r w:rsidR="00BE4AFD">
        <w:rPr>
          <w:snapToGrid w:val="0"/>
        </w:rPr>
        <w:t xml:space="preserve"> and </w:t>
      </w:r>
      <w:r w:rsidR="0045273C">
        <w:rPr>
          <w:snapToGrid w:val="0"/>
        </w:rPr>
        <w:t>subsequently</w:t>
      </w:r>
      <w:r w:rsidR="00BE4AFD">
        <w:rPr>
          <w:snapToGrid w:val="0"/>
        </w:rPr>
        <w:t xml:space="preserve"> reduc</w:t>
      </w:r>
      <w:r w:rsidR="00857D0F">
        <w:rPr>
          <w:snapToGrid w:val="0"/>
        </w:rPr>
        <w:t>e</w:t>
      </w:r>
      <w:r w:rsidR="00BE4AFD">
        <w:rPr>
          <w:snapToGrid w:val="0"/>
        </w:rPr>
        <w:t xml:space="preserve"> the likely size and duration of the out</w:t>
      </w:r>
      <w:r w:rsidR="001E2161">
        <w:rPr>
          <w:snapToGrid w:val="0"/>
        </w:rPr>
        <w:t>break</w:t>
      </w:r>
      <w:r w:rsidR="00DD4489">
        <w:rPr>
          <w:snapToGrid w:val="0"/>
        </w:rPr>
        <w:t xml:space="preserve">. </w:t>
      </w:r>
      <w:r w:rsidR="00340DE5">
        <w:rPr>
          <w:snapToGrid w:val="0"/>
        </w:rPr>
        <w:t>In addition,</w:t>
      </w:r>
      <w:r w:rsidR="0007182C">
        <w:rPr>
          <w:snapToGrid w:val="0"/>
        </w:rPr>
        <w:t xml:space="preserve"> i</w:t>
      </w:r>
      <w:r w:rsidR="001025AA">
        <w:rPr>
          <w:snapToGrid w:val="0"/>
        </w:rPr>
        <w:t>t</w:t>
      </w:r>
      <w:r w:rsidR="0007182C">
        <w:rPr>
          <w:snapToGrid w:val="0"/>
        </w:rPr>
        <w:t xml:space="preserve"> would also be advantageous to know the level of effort required to </w:t>
      </w:r>
      <w:r w:rsidR="00874FEC">
        <w:rPr>
          <w:snapToGrid w:val="0"/>
        </w:rPr>
        <w:t xml:space="preserve">cost-effectively </w:t>
      </w:r>
      <w:r w:rsidR="0007182C">
        <w:rPr>
          <w:snapToGrid w:val="0"/>
        </w:rPr>
        <w:t>reduce o</w:t>
      </w:r>
      <w:r w:rsidR="00011DA5">
        <w:rPr>
          <w:snapToGrid w:val="0"/>
        </w:rPr>
        <w:t>r</w:t>
      </w:r>
      <w:r w:rsidR="0007182C">
        <w:rPr>
          <w:snapToGrid w:val="0"/>
        </w:rPr>
        <w:t xml:space="preserve"> eliminate any EAD outbreak in</w:t>
      </w:r>
      <w:r w:rsidR="00011DA5">
        <w:rPr>
          <w:snapToGrid w:val="0"/>
        </w:rPr>
        <w:t xml:space="preserve"> </w:t>
      </w:r>
      <w:r w:rsidR="00B5722B">
        <w:rPr>
          <w:snapToGrid w:val="0"/>
        </w:rPr>
        <w:t>Feral Pigs</w:t>
      </w:r>
      <w:r w:rsidR="00011DA5">
        <w:rPr>
          <w:snapToGrid w:val="0"/>
        </w:rPr>
        <w:t xml:space="preserve"> in the minimal amount of time</w:t>
      </w:r>
      <w:r w:rsidR="0007182C">
        <w:rPr>
          <w:snapToGrid w:val="0"/>
        </w:rPr>
        <w:t>.</w:t>
      </w:r>
      <w:r w:rsidR="00340DE5">
        <w:rPr>
          <w:snapToGrid w:val="0"/>
        </w:rPr>
        <w:t xml:space="preserve"> </w:t>
      </w:r>
    </w:p>
    <w:p w14:paraId="48BED0E3" w14:textId="51AB238D" w:rsidR="00F605C9" w:rsidRDefault="00AE7FE9" w:rsidP="0045630C">
      <w:r>
        <w:rPr>
          <w:snapToGrid w:val="0"/>
        </w:rPr>
        <w:t xml:space="preserve">The objectives of this project are therefore, to </w:t>
      </w:r>
      <w:r w:rsidR="00E4348F">
        <w:rPr>
          <w:snapToGrid w:val="0"/>
        </w:rPr>
        <w:t xml:space="preserve">undertake </w:t>
      </w:r>
      <w:r>
        <w:rPr>
          <w:snapToGrid w:val="0"/>
        </w:rPr>
        <w:t>an extensive</w:t>
      </w:r>
      <w:r w:rsidR="00E4348F">
        <w:rPr>
          <w:snapToGrid w:val="0"/>
        </w:rPr>
        <w:t xml:space="preserve"> monitoring program</w:t>
      </w:r>
      <w:r w:rsidR="00F03EC1">
        <w:rPr>
          <w:snapToGrid w:val="0"/>
        </w:rPr>
        <w:t xml:space="preserve">, using camera traps, to estimate </w:t>
      </w:r>
      <w:r w:rsidR="002763F9">
        <w:rPr>
          <w:snapToGrid w:val="0"/>
        </w:rPr>
        <w:t xml:space="preserve">the </w:t>
      </w:r>
      <w:r w:rsidR="00F03EC1">
        <w:rPr>
          <w:snapToGrid w:val="0"/>
        </w:rPr>
        <w:t xml:space="preserve">abundance, densities and distribution of </w:t>
      </w:r>
      <w:r w:rsidR="00B5722B">
        <w:rPr>
          <w:snapToGrid w:val="0"/>
        </w:rPr>
        <w:t>Feral Pigs</w:t>
      </w:r>
      <w:r w:rsidR="00F03EC1">
        <w:rPr>
          <w:snapToGrid w:val="0"/>
        </w:rPr>
        <w:t xml:space="preserve"> across Victoria</w:t>
      </w:r>
      <w:r w:rsidR="00DD4489">
        <w:rPr>
          <w:snapToGrid w:val="0"/>
        </w:rPr>
        <w:t xml:space="preserve">. </w:t>
      </w:r>
      <w:r w:rsidR="002936C4">
        <w:rPr>
          <w:snapToGrid w:val="0"/>
        </w:rPr>
        <w:t>This information will then be used to</w:t>
      </w:r>
      <w:r w:rsidR="0045630C">
        <w:rPr>
          <w:snapToGrid w:val="0"/>
        </w:rPr>
        <w:t xml:space="preserve"> identify areas in Victoria where domestic </w:t>
      </w:r>
      <w:r w:rsidR="001267C6">
        <w:rPr>
          <w:snapToGrid w:val="0"/>
        </w:rPr>
        <w:t>livestock farms</w:t>
      </w:r>
      <w:r w:rsidR="0045630C">
        <w:rPr>
          <w:snapToGrid w:val="0"/>
        </w:rPr>
        <w:t xml:space="preserve"> are at high risk of </w:t>
      </w:r>
      <w:r w:rsidR="00406509">
        <w:rPr>
          <w:snapToGrid w:val="0"/>
        </w:rPr>
        <w:t xml:space="preserve">exposure to </w:t>
      </w:r>
      <w:r w:rsidR="0045630C">
        <w:rPr>
          <w:snapToGrid w:val="0"/>
        </w:rPr>
        <w:t xml:space="preserve">potential disease transmission from/or to, </w:t>
      </w:r>
      <w:r w:rsidR="00B5722B">
        <w:rPr>
          <w:snapToGrid w:val="0"/>
        </w:rPr>
        <w:t>Feral Pig</w:t>
      </w:r>
      <w:r w:rsidR="0045630C">
        <w:rPr>
          <w:snapToGrid w:val="0"/>
        </w:rPr>
        <w:t xml:space="preserve"> populations. For areas of high potential risk, we will also investigate options for the management of </w:t>
      </w:r>
      <w:r w:rsidR="00B5722B">
        <w:rPr>
          <w:snapToGrid w:val="0"/>
        </w:rPr>
        <w:t>Feral Pig</w:t>
      </w:r>
      <w:r w:rsidR="0045630C">
        <w:rPr>
          <w:snapToGrid w:val="0"/>
        </w:rPr>
        <w:t xml:space="preserve"> populations, and their cost, to mitigate this risk</w:t>
      </w:r>
      <w:r w:rsidR="00704099" w:rsidRPr="00243764">
        <w:t>.</w:t>
      </w:r>
      <w:r w:rsidR="00A255A1" w:rsidRPr="00DC3852">
        <w:t xml:space="preserve"> </w:t>
      </w:r>
    </w:p>
    <w:bookmarkEnd w:id="19"/>
    <w:p w14:paraId="6AF60BFA" w14:textId="2F899541" w:rsidR="00875BDB" w:rsidRDefault="00875BDB" w:rsidP="00875BDB"/>
    <w:p w14:paraId="7C36598C" w14:textId="53655B1A" w:rsidR="00E82E30" w:rsidRDefault="00E82E30" w:rsidP="00E82E30"/>
    <w:p w14:paraId="7A7D3825" w14:textId="77777777" w:rsidR="00411D4B" w:rsidRDefault="00411D4B" w:rsidP="00E82E30"/>
    <w:p w14:paraId="4C164712" w14:textId="77777777" w:rsidR="00980E26" w:rsidRPr="001749B2" w:rsidRDefault="00F35791" w:rsidP="00CE7E5D">
      <w:pPr>
        <w:pStyle w:val="Heading1-Numbered"/>
      </w:pPr>
      <w:r w:rsidRPr="00243764">
        <w:br w:type="page"/>
      </w:r>
      <w:bookmarkStart w:id="26" w:name="_Toc286018763"/>
      <w:bookmarkStart w:id="27" w:name="_Toc224211955"/>
      <w:r w:rsidR="00980E26" w:rsidRPr="001749B2">
        <w:lastRenderedPageBreak/>
        <w:t>Method</w:t>
      </w:r>
      <w:bookmarkEnd w:id="26"/>
      <w:r w:rsidR="00B705CE" w:rsidRPr="001749B2">
        <w:t>s</w:t>
      </w:r>
      <w:bookmarkEnd w:id="27"/>
    </w:p>
    <w:p w14:paraId="0DB15715" w14:textId="2D7FC399" w:rsidR="00501ABD" w:rsidRDefault="00F034F8" w:rsidP="00923FFD">
      <w:pPr>
        <w:pStyle w:val="Heading2-Numbered"/>
      </w:pPr>
      <w:bookmarkStart w:id="28" w:name="_Toc224211956"/>
      <w:r>
        <w:t xml:space="preserve">Abundance and distribution of </w:t>
      </w:r>
      <w:r w:rsidR="00B5722B">
        <w:t>Feral Pigs</w:t>
      </w:r>
      <w:bookmarkEnd w:id="28"/>
    </w:p>
    <w:p w14:paraId="3F21F028" w14:textId="727B9FC2" w:rsidR="00F034F8" w:rsidRPr="007D16B0" w:rsidRDefault="00F034F8" w:rsidP="00831D71">
      <w:pPr>
        <w:pStyle w:val="Heading3-Numbered"/>
      </w:pPr>
      <w:bookmarkStart w:id="29" w:name="_Toc224211957"/>
      <w:r>
        <w:t>Sampling design</w:t>
      </w:r>
      <w:bookmarkEnd w:id="29"/>
    </w:p>
    <w:p w14:paraId="6766766D" w14:textId="3A5531CC" w:rsidR="00501ABD" w:rsidRDefault="00B5722B" w:rsidP="00A417F5">
      <w:r>
        <w:t>Feral Pigs</w:t>
      </w:r>
      <w:r w:rsidR="00516987">
        <w:t xml:space="preserve"> are </w:t>
      </w:r>
      <w:r w:rsidR="005D1201">
        <w:t xml:space="preserve">thought </w:t>
      </w:r>
      <w:r w:rsidR="00516987">
        <w:t xml:space="preserve">to </w:t>
      </w:r>
      <w:r w:rsidR="00AB638D">
        <w:t xml:space="preserve">have a variable and </w:t>
      </w:r>
      <w:r w:rsidR="005D1201">
        <w:t>sporadic</w:t>
      </w:r>
      <w:r w:rsidR="00AB638D">
        <w:t xml:space="preserve"> distribution across Victoria</w:t>
      </w:r>
      <w:r w:rsidR="00535F8E">
        <w:t>.</w:t>
      </w:r>
      <w:r w:rsidR="008D4008">
        <w:t xml:space="preserve"> </w:t>
      </w:r>
      <w:r w:rsidR="00395300">
        <w:t>Consequently</w:t>
      </w:r>
      <w:r w:rsidR="00535F8E">
        <w:t>,</w:t>
      </w:r>
      <w:r w:rsidR="008D4008">
        <w:t xml:space="preserve"> a random </w:t>
      </w:r>
      <w:r w:rsidR="00E25F15">
        <w:t>sampling design</w:t>
      </w:r>
      <w:r w:rsidR="008D4008">
        <w:t xml:space="preserve"> that </w:t>
      </w:r>
      <w:r w:rsidR="00E25F15">
        <w:t xml:space="preserve">was weighted to known </w:t>
      </w:r>
      <w:r w:rsidR="00E80D4A">
        <w:t xml:space="preserve">areas of </w:t>
      </w:r>
      <w:r>
        <w:t>Feral Pig</w:t>
      </w:r>
      <w:r w:rsidR="00E80D4A">
        <w:t xml:space="preserve"> habitat </w:t>
      </w:r>
      <w:r w:rsidR="008D4008">
        <w:t xml:space="preserve">enabled </w:t>
      </w:r>
      <w:r w:rsidR="009F1EFF">
        <w:t xml:space="preserve">us to </w:t>
      </w:r>
      <w:r w:rsidR="00E80D4A">
        <w:t>maximise encou</w:t>
      </w:r>
      <w:r w:rsidR="0082127E">
        <w:t>n</w:t>
      </w:r>
      <w:r w:rsidR="00E80D4A">
        <w:t xml:space="preserve">ters with pigs </w:t>
      </w:r>
      <w:r w:rsidR="0082127E">
        <w:t xml:space="preserve">in suitable habitat while still </w:t>
      </w:r>
      <w:r w:rsidR="00392053">
        <w:t>allowing a</w:t>
      </w:r>
      <w:r w:rsidR="005315A4">
        <w:t xml:space="preserve"> </w:t>
      </w:r>
      <w:r w:rsidR="00B82F25">
        <w:t>broad</w:t>
      </w:r>
      <w:r w:rsidR="00392053">
        <w:t xml:space="preserve"> geog</w:t>
      </w:r>
      <w:r w:rsidR="00F7450C">
        <w:t>raphic coverage</w:t>
      </w:r>
      <w:r w:rsidR="00B82F25">
        <w:t xml:space="preserve"> across </w:t>
      </w:r>
      <w:r w:rsidR="005315A4">
        <w:t>V</w:t>
      </w:r>
      <w:r w:rsidR="00B82F25">
        <w:t>ictoria</w:t>
      </w:r>
      <w:r w:rsidR="005A03FB">
        <w:t xml:space="preserve">. </w:t>
      </w:r>
      <w:r w:rsidR="00EF4785">
        <w:t>Sampling weights were</w:t>
      </w:r>
      <w:r w:rsidR="00A417F5">
        <w:t xml:space="preserve"> primarily</w:t>
      </w:r>
      <w:r w:rsidR="00EF4785">
        <w:t xml:space="preserve"> derived from a national </w:t>
      </w:r>
      <w:r>
        <w:t>Feral Pig</w:t>
      </w:r>
      <w:r w:rsidR="00EF4785">
        <w:t xml:space="preserve"> </w:t>
      </w:r>
      <w:r w:rsidR="00A166A3">
        <w:t>distr</w:t>
      </w:r>
      <w:r w:rsidR="003E5F00">
        <w:t xml:space="preserve">ibution </w:t>
      </w:r>
      <w:r w:rsidR="008F1621">
        <w:fldChar w:fldCharType="begin"/>
      </w:r>
      <w:r w:rsidR="00C866A1">
        <w:instrText xml:space="preserve"> ADDIN ZOTERO_ITEM CSL_CITATION {"citationID":"aESOC3xf","properties":{"formattedCitation":"(Australian Bureau of Agricultural and Resource Economics and Sciences &amp; Commonwealth Scientific and Industrial Research Organisation 2024)","plainCitation":"(Australian Bureau of Agricultural and Resource Economics and Sciences &amp; Commonwealth Scientific and Industrial Research Organisation 2024)","dontUpdate":true,"noteIndex":0},"citationItems":[{"id":"ghkuPYDW/f3vwFFvQ","uris":["http://zotero.org/users/15101789/items/GB6QRBFC"],"itemData":{"id":433,"type":"report","abstract":"National Feral Pig Current Distribution in Australia (2024) is a continental spatial dataset of the modelled current distribution of feral pigs (Sus scrofa) in Australia. The dataset contains a national map of the current relative abundance of feral pigs for each 5 km x 5 km cell in the raster grid, which is proportional to, but not equal to, the true or absolute abundance of pigs in that cell.","language":"en","publisher":"Australian Bureau of Agricultural and Resource Economics and Sciences, Canberra","title":"National Feral Pig Current Distribution in Australia","URL":"https://www.agriculture.gov.au/abares/research-topics/invasive-species/national-feral-pig-current-distribution-australia","author":[{"literal":"ABARES (Australian Bureau of Agricultural and Resource Economics and Sciences) &amp; CSIRO (Commonwealth Scientific and Industrial Research Organisation)"}],"accessed":{"date-parts":[["2025",10,10]]},"issued":{"date-parts":[["2024"]]}}}],"schema":"https://github.com/citation-style-language/schema/raw/master/csl-citation.json"} </w:instrText>
      </w:r>
      <w:r w:rsidR="008F1621">
        <w:fldChar w:fldCharType="separate"/>
      </w:r>
      <w:r w:rsidR="008C310D">
        <w:rPr>
          <w:noProof/>
        </w:rPr>
        <w:t>(</w:t>
      </w:r>
      <w:r w:rsidR="00ED7B36">
        <w:rPr>
          <w:noProof/>
        </w:rPr>
        <w:t xml:space="preserve">ABARES </w:t>
      </w:r>
      <w:r w:rsidR="00395300">
        <w:rPr>
          <w:noProof/>
        </w:rPr>
        <w:t>and</w:t>
      </w:r>
      <w:r w:rsidR="00ED7B36">
        <w:rPr>
          <w:noProof/>
        </w:rPr>
        <w:t xml:space="preserve"> CSIRO 2024)</w:t>
      </w:r>
      <w:r w:rsidR="008F1621">
        <w:fldChar w:fldCharType="end"/>
      </w:r>
      <w:r w:rsidR="00995BEE">
        <w:t>. In additio</w:t>
      </w:r>
      <w:r w:rsidR="00A417F5">
        <w:t>n</w:t>
      </w:r>
      <w:r w:rsidR="00395300">
        <w:t>,</w:t>
      </w:r>
      <w:r w:rsidR="00A417F5">
        <w:t xml:space="preserve"> we filtered out areas that were</w:t>
      </w:r>
      <w:r w:rsidR="0096314B">
        <w:t xml:space="preserve"> composed of the following </w:t>
      </w:r>
      <w:proofErr w:type="spellStart"/>
      <w:r w:rsidR="0096314B">
        <w:t>landuse</w:t>
      </w:r>
      <w:proofErr w:type="spellEnd"/>
      <w:r w:rsidR="0096314B">
        <w:t xml:space="preserve"> classes that were not suitable pig habitats:</w:t>
      </w:r>
      <w:r w:rsidR="00A417F5">
        <w:t xml:space="preserve"> Unclassified</w:t>
      </w:r>
      <w:r w:rsidR="0096314B">
        <w:t xml:space="preserve">, </w:t>
      </w:r>
      <w:r w:rsidR="00A417F5">
        <w:t>Built up</w:t>
      </w:r>
      <w:r w:rsidR="0096314B">
        <w:t xml:space="preserve">, </w:t>
      </w:r>
      <w:r w:rsidR="00A417F5">
        <w:t>Urban</w:t>
      </w:r>
      <w:r w:rsidR="0096314B">
        <w:t xml:space="preserve">, </w:t>
      </w:r>
      <w:r w:rsidR="00A417F5">
        <w:t>Disturbed ground</w:t>
      </w:r>
      <w:r w:rsidR="0096314B">
        <w:t xml:space="preserve">, </w:t>
      </w:r>
      <w:r w:rsidR="00A417F5">
        <w:t>Dryland cropping</w:t>
      </w:r>
      <w:r w:rsidR="0096314B">
        <w:t xml:space="preserve">, and </w:t>
      </w:r>
      <w:r w:rsidR="00A417F5">
        <w:t>Saltmarsh</w:t>
      </w:r>
      <w:r w:rsidR="0096314B">
        <w:t xml:space="preserve"> </w:t>
      </w:r>
      <w:r w:rsidR="0096314B">
        <w:fldChar w:fldCharType="begin"/>
      </w:r>
      <w:r w:rsidR="00C866A1">
        <w:instrText xml:space="preserve"> ADDIN ZOTERO_ITEM CSL_CITATION {"citationID":"aJ6GwgLR","properties":{"formattedCitation":"(White et al. 2020)","plainCitation":"(White et al. 2020)","noteIndex":0},"citationItems":[{"id":"ghkuPYDW/QDp6jQos","uris":["http://zotero.org/users/15101789/items/VNRJBK3X"],"itemData":{"id":386,"type":"article-journal","container-title":"Arthur Rylah Institute for Environmental Research, Department of Environment, Land, Water and Planning, Victoria). https://www. environm ent. vic. gov. au/biodiversity/Victorias-Land-Cover-Time-Series","journalAbbreviation":"Arthur Rylah Institute for Environmental Research, Department of Environment, Land, Water and Planning, Victoria). https://www. environm ent. vic. gov. au/biodiversity/Victorias-Land-Cover-Time-Series","title":"Multi-temporal native vegetation extent for Victoria","author":[{"family":"White","given":"M"},{"family":"Griffioen","given":"P"},{"family":"Newell","given":"G"}],"issued":{"date-parts":[["2020"]]}}}],"schema":"https://github.com/citation-style-language/schema/raw/master/csl-citation.json"} </w:instrText>
      </w:r>
      <w:r w:rsidR="0096314B">
        <w:fldChar w:fldCharType="separate"/>
      </w:r>
      <w:r w:rsidR="009F21FF" w:rsidRPr="009F21FF">
        <w:t>(White et al. 2020)</w:t>
      </w:r>
      <w:r w:rsidR="0096314B">
        <w:fldChar w:fldCharType="end"/>
      </w:r>
      <w:r w:rsidR="0096314B">
        <w:t>.</w:t>
      </w:r>
      <w:r w:rsidR="002E3FD5">
        <w:t xml:space="preserve"> To ensure sample locations </w:t>
      </w:r>
      <w:r w:rsidR="00E41957">
        <w:t>were accessible by field crews, 1</w:t>
      </w:r>
      <w:r w:rsidR="00D37492">
        <w:t>-</w:t>
      </w:r>
      <w:r w:rsidR="00E41957">
        <w:t>km</w:t>
      </w:r>
      <w:r w:rsidR="00E41957" w:rsidRPr="0051568D">
        <w:rPr>
          <w:vertAlign w:val="superscript"/>
        </w:rPr>
        <w:t>2</w:t>
      </w:r>
      <w:r w:rsidR="00E41957">
        <w:t xml:space="preserve"> sample grid cells were filtered so that they </w:t>
      </w:r>
      <w:r w:rsidR="00703B0D">
        <w:t>were</w:t>
      </w:r>
      <w:r w:rsidR="00E41957">
        <w:t xml:space="preserve"> within 500</w:t>
      </w:r>
      <w:r w:rsidR="00395300">
        <w:t> </w:t>
      </w:r>
      <w:r w:rsidR="00E41957">
        <w:t>m of the nearest road and contain</w:t>
      </w:r>
      <w:r w:rsidR="00703B0D">
        <w:t>ing</w:t>
      </w:r>
      <w:r w:rsidR="00E41957">
        <w:t xml:space="preserve"> </w:t>
      </w:r>
      <w:r w:rsidR="001A0D46">
        <w:t>some publicly accessible land.</w:t>
      </w:r>
      <w:r w:rsidR="0051568D">
        <w:t xml:space="preserve"> Finally, </w:t>
      </w:r>
      <w:r w:rsidR="009B03BE">
        <w:t>in</w:t>
      </w:r>
      <w:r w:rsidR="006A500D">
        <w:t xml:space="preserve"> </w:t>
      </w:r>
      <w:r w:rsidR="008450B3">
        <w:t xml:space="preserve">collaboration with </w:t>
      </w:r>
      <w:r w:rsidR="007501DA">
        <w:t>the</w:t>
      </w:r>
      <w:r w:rsidR="008450B3">
        <w:t xml:space="preserve"> </w:t>
      </w:r>
      <w:r w:rsidR="007501DA">
        <w:t xml:space="preserve">Hume region of </w:t>
      </w:r>
      <w:r w:rsidR="008450B3">
        <w:t>DEECA</w:t>
      </w:r>
      <w:r w:rsidR="00395300">
        <w:t>,</w:t>
      </w:r>
      <w:r w:rsidR="007501DA">
        <w:t xml:space="preserve"> </w:t>
      </w:r>
      <w:r w:rsidR="001B0960">
        <w:t xml:space="preserve">we were able to more intensively sample an area in the </w:t>
      </w:r>
      <w:r w:rsidR="00395300">
        <w:t>n</w:t>
      </w:r>
      <w:r w:rsidR="001B0960">
        <w:t>orth-</w:t>
      </w:r>
      <w:r w:rsidR="00395300">
        <w:t>e</w:t>
      </w:r>
      <w:r w:rsidR="001B0960">
        <w:t xml:space="preserve">ast of the </w:t>
      </w:r>
      <w:r w:rsidR="00395300">
        <w:t>s</w:t>
      </w:r>
      <w:r w:rsidR="001B0960">
        <w:t>tate</w:t>
      </w:r>
      <w:r w:rsidR="00475AED">
        <w:t xml:space="preserve"> suspected of harbouring high densities of </w:t>
      </w:r>
      <w:r>
        <w:t>Feral Pigs</w:t>
      </w:r>
      <w:r w:rsidR="001B0960">
        <w:t xml:space="preserve">. </w:t>
      </w:r>
      <w:r w:rsidR="00FB48AC">
        <w:t xml:space="preserve">Broadly, this area </w:t>
      </w:r>
      <w:r w:rsidR="009B03BE">
        <w:t xml:space="preserve">consisted of the </w:t>
      </w:r>
      <w:r w:rsidR="00FB48AC">
        <w:t>forested areas surrounding Beechworth, Myrtleford and Yackandandah.</w:t>
      </w:r>
      <w:r w:rsidR="00EB71FD">
        <w:t xml:space="preserve"> To enable more intensive sampling of this area</w:t>
      </w:r>
      <w:r w:rsidR="00395300">
        <w:t>,</w:t>
      </w:r>
      <w:r w:rsidR="00EB71FD">
        <w:t xml:space="preserve"> we multiplied sample weights in this area by 25. </w:t>
      </w:r>
      <w:r w:rsidR="00087EF2">
        <w:t>The resulting weighted random sampl</w:t>
      </w:r>
      <w:r w:rsidR="00BD1A15">
        <w:t xml:space="preserve">e consisted of </w:t>
      </w:r>
      <w:r w:rsidR="00087EF2">
        <w:t>16</w:t>
      </w:r>
      <w:r w:rsidR="0006188C">
        <w:t>3</w:t>
      </w:r>
      <w:r w:rsidR="00494206">
        <w:t>,</w:t>
      </w:r>
      <w:r w:rsidR="00087EF2">
        <w:t xml:space="preserve"> 1</w:t>
      </w:r>
      <w:r w:rsidR="00494206">
        <w:t>-</w:t>
      </w:r>
      <w:r w:rsidR="00087EF2">
        <w:t>km</w:t>
      </w:r>
      <w:r w:rsidR="00087EF2" w:rsidRPr="00A716B6">
        <w:rPr>
          <w:vertAlign w:val="superscript"/>
        </w:rPr>
        <w:t>2</w:t>
      </w:r>
      <w:r w:rsidR="00087EF2">
        <w:t xml:space="preserve"> grid cells</w:t>
      </w:r>
      <w:r w:rsidR="00494206">
        <w:t>,</w:t>
      </w:r>
      <w:r w:rsidR="00087EF2">
        <w:t xml:space="preserve"> 31 of which were in the </w:t>
      </w:r>
      <w:r w:rsidR="00395300">
        <w:t>n</w:t>
      </w:r>
      <w:r w:rsidR="00087EF2">
        <w:t>orth-</w:t>
      </w:r>
      <w:r w:rsidR="00395300">
        <w:t>e</w:t>
      </w:r>
      <w:r w:rsidR="00087EF2">
        <w:t xml:space="preserve">ast </w:t>
      </w:r>
      <w:r w:rsidR="00A716B6">
        <w:t xml:space="preserve">area of the state. </w:t>
      </w:r>
    </w:p>
    <w:p w14:paraId="2A0A0A2E" w14:textId="477E4955" w:rsidR="00501ABD" w:rsidRPr="007D16B0" w:rsidRDefault="0070299E" w:rsidP="00831D71">
      <w:pPr>
        <w:pStyle w:val="Heading3-Numbered"/>
      </w:pPr>
      <w:bookmarkStart w:id="30" w:name="_Toc224211958"/>
      <w:r>
        <w:t>Field surveys and data collection</w:t>
      </w:r>
      <w:bookmarkEnd w:id="30"/>
    </w:p>
    <w:p w14:paraId="4AA16193" w14:textId="01BB48C2" w:rsidR="00DD2CCA" w:rsidRDefault="001A0872" w:rsidP="00DC3852">
      <w:bookmarkStart w:id="31" w:name="_Toc409798403"/>
      <w:r>
        <w:t xml:space="preserve">Between </w:t>
      </w:r>
      <w:r w:rsidR="00EE10F0">
        <w:t xml:space="preserve">March and April 2025, camera traps were deployed at </w:t>
      </w:r>
      <w:r w:rsidR="00C41500">
        <w:t xml:space="preserve">all </w:t>
      </w:r>
      <w:r w:rsidR="00EE10F0">
        <w:t xml:space="preserve">163 </w:t>
      </w:r>
      <w:r w:rsidR="00C41500">
        <w:t xml:space="preserve">sample </w:t>
      </w:r>
      <w:r w:rsidR="00EE10F0">
        <w:t>locations</w:t>
      </w:r>
      <w:r w:rsidR="00384297">
        <w:t xml:space="preserve">. </w:t>
      </w:r>
      <w:r w:rsidR="00EE6128">
        <w:t xml:space="preserve">Camera traps were deployed for </w:t>
      </w:r>
      <w:r w:rsidR="00021B02">
        <w:t xml:space="preserve">between 41 and 76 days (mean = 49 days). </w:t>
      </w:r>
      <w:proofErr w:type="spellStart"/>
      <w:r w:rsidR="00021B02">
        <w:t>Reconyx</w:t>
      </w:r>
      <w:proofErr w:type="spellEnd"/>
      <w:r w:rsidR="00021B02">
        <w:t xml:space="preserve"> HF2X camera traps </w:t>
      </w:r>
      <w:r w:rsidR="009C1400">
        <w:t>were deployed at a height of 1</w:t>
      </w:r>
      <w:r w:rsidR="002E7FD8">
        <w:t> </w:t>
      </w:r>
      <w:r w:rsidR="009C1400">
        <w:t xml:space="preserve">m and set to </w:t>
      </w:r>
      <w:proofErr w:type="spellStart"/>
      <w:r w:rsidR="009C1400">
        <w:t>Rapidfire</w:t>
      </w:r>
      <w:proofErr w:type="spellEnd"/>
      <w:r w:rsidR="009C1400">
        <w:t xml:space="preserve"> motion triggered </w:t>
      </w:r>
      <w:r w:rsidR="004A1C9F">
        <w:t>shooting (5 photos per trigger). The sensitivity of the camera was high</w:t>
      </w:r>
      <w:r w:rsidR="00A16E80">
        <w:t xml:space="preserve"> with no quiet period. </w:t>
      </w:r>
      <w:r w:rsidR="007C3374">
        <w:t>Reference images were taken during camera trap setup a</w:t>
      </w:r>
      <w:r w:rsidR="00A74442">
        <w:t>t</w:t>
      </w:r>
      <w:r w:rsidR="007C3374">
        <w:t xml:space="preserve"> distances of 2.5</w:t>
      </w:r>
      <w:r w:rsidR="002E7FD8">
        <w:t> </w:t>
      </w:r>
      <w:r w:rsidR="007C3374">
        <w:t>m, 5</w:t>
      </w:r>
      <w:r w:rsidR="002E7FD8">
        <w:t> </w:t>
      </w:r>
      <w:r w:rsidR="007C3374">
        <w:t>m, 7.5</w:t>
      </w:r>
      <w:r w:rsidR="002E7FD8">
        <w:t> </w:t>
      </w:r>
      <w:r w:rsidR="007C3374">
        <w:t>m and 10</w:t>
      </w:r>
      <w:r w:rsidR="002E7FD8">
        <w:t> </w:t>
      </w:r>
      <w:r w:rsidR="007C3374">
        <w:t>m from the camera</w:t>
      </w:r>
      <w:r w:rsidR="00A74442">
        <w:t xml:space="preserve">, which </w:t>
      </w:r>
      <w:r w:rsidR="00A55846">
        <w:t xml:space="preserve">consisted of a </w:t>
      </w:r>
      <w:r w:rsidR="00F560A8">
        <w:t>person holding a sign stating the distance</w:t>
      </w:r>
      <w:r w:rsidR="00297C04">
        <w:t xml:space="preserve"> in the centre of the camera</w:t>
      </w:r>
      <w:r w:rsidR="00A148D4">
        <w:t>’s</w:t>
      </w:r>
      <w:r w:rsidR="00297C04">
        <w:t xml:space="preserve"> field of view.</w:t>
      </w:r>
      <w:r w:rsidR="00F560A8">
        <w:t xml:space="preserve"> </w:t>
      </w:r>
      <w:r w:rsidR="00297C04">
        <w:t>T</w:t>
      </w:r>
      <w:r w:rsidR="00F560A8">
        <w:t xml:space="preserve">hese reference images </w:t>
      </w:r>
      <w:r w:rsidR="00297C04">
        <w:t xml:space="preserve">were </w:t>
      </w:r>
      <w:r w:rsidR="00F560A8">
        <w:t xml:space="preserve">subsequently used to </w:t>
      </w:r>
      <w:r w:rsidR="00EB38C2">
        <w:t xml:space="preserve">manually or semi-automatically </w:t>
      </w:r>
      <w:r w:rsidR="00AC7910">
        <w:t>estimate</w:t>
      </w:r>
      <w:r w:rsidR="00C82DB0">
        <w:t xml:space="preserve"> distance to animals that trigger</w:t>
      </w:r>
      <w:r w:rsidR="00AC7910">
        <w:t>ed</w:t>
      </w:r>
      <w:r w:rsidR="00C82DB0">
        <w:t xml:space="preserve"> the camera </w:t>
      </w:r>
      <w:r w:rsidR="00C82DB0">
        <w:fldChar w:fldCharType="begin"/>
      </w:r>
      <w:r w:rsidR="00C866A1">
        <w:instrText xml:space="preserve"> ADDIN ZOTERO_ITEM CSL_CITATION {"citationID":"qnVGgEBG","properties":{"formattedCitation":"(Haucke et al. 2022; Henrich et al. 2023)","plainCitation":"(Haucke et al. 2022; Henrich et al. 2023)","noteIndex":0},"citationItems":[{"id":"ghkuPYDW/SHMMCvVA","uris":["http://zotero.org/users/15101789/items/LIUEDFK8"],"itemData":{"id":182,"type":"article-journal","abstract":"The biodiversity crisis is still accelerating, despite increasing efforts by the international community. Estimating animal abundance is of critical importance to assess, for example, the consequences of land-use change and invasive species on community composition, or the effectiveness of conservation interventions. Various approaches have been developed to estimate abundance of unmarked animal populations. Whereas these approaches differ in methodological details, they all require the estimation of the effective area surveyed in front of a camera trap. Until now camera-to-animal distance measurements are derived by laborious, manual and subjective estimation methods. To overcome this distance estimation bottleneck, this study proposes an automatized pipeline utilizing monocular depth estimation and depth image calibration methods. We are able to reduce the manual effort required by a factor greater than 21. Our system is available.11https://timm.haucke.xyz/publications/distance-estimation-animal-abundance.","container-title":"Ecological Informatics","DOI":"https://doi.org/10.1016/j.ecoinf.2021.101536","ISSN":"1574-9541","page":"101536","title":"Overcoming the distance estimation bottleneck in estimating animal abundance with camera traps","volume":"68","author":[{"family":"Haucke","given":"Timm"},{"family":"Kühl","given":"Hjalmar S"},{"family":"Hoyer","given":"Jacqueline"},{"family":"Steinhage","given":"Volker"}],"issued":{"date-parts":[["2022"]]}}},{"id":"ghkuPYDW/Bt392C4f","uris":["http://zotero.org/users/15101789/items/YWE8EMJ7"],"itemData":{"id":163,"type":"article-journal","abstract":"Camera traps have become important tools for the monitoring of animal populations. However, the study-specific estimation of animal detection probabilities is key if unbiased abundance estimates of unmarked species are to be obtained. Since this process can be very time-consuming, we developed the first semi-automated workflow for animals of any size and shape to estimate detection probabilities and population densities. In order to obtain observation distances, a deep learning algorithm is used to create relative depth images that are calibrated with a small set of reference photos for each location, with distances then extracted for animals automatically detected by MegaDetector 4.0. Animal detection by MegaDetector was generally independent of the distance to the camera trap for 10 animal species at two different study sites. If an animal was detected both manually and automatically, the difference in the distance estimates was often minimal at a distance about 4 m from the camera trap. The difference increased approximately linearly for larger distances. Nonetheless, population density estimates based on manual and semi-automated camera trap distance sampling workflows did not differ significantly. Our results show that a readily available software for semi-automated distance estimation can reliably be used within a camera trap distance sampling workflow, reducing the time required for data processing, by &gt;13-fold. This greatly improves the accessibility of camera trap distance sampling for wildlife research and management.","container-title":"Remote Sensing in Ecology and Conservation","DOI":"10.1002/rse2.362","ISSN":"20563485","note":"publisher: John Wiley and Sons Inc","title":"A semi-automated camera trap distance sampling approach for population density estimation","author":[{"family":"Henrich","given":"Maik"},{"family":"Burgueño","given":"Mercedes"},{"family":"Hoyer","given":"Jacqueline"},{"family":"Haucke","given":"Timm"},{"family":"Steinhage","given":"Volker"},{"family":"Kühl","given":"Hjalmar S."},{"family":"Heurich","given":"Marco"}],"issued":{"date-parts":[["2023"]]}}}],"schema":"https://github.com/citation-style-language/schema/raw/master/csl-citation.json"} </w:instrText>
      </w:r>
      <w:r w:rsidR="00C82DB0">
        <w:fldChar w:fldCharType="separate"/>
      </w:r>
      <w:r w:rsidR="009F21FF" w:rsidRPr="009F21FF">
        <w:t>(Haucke et al. 2022; Henrich et al. 2023)</w:t>
      </w:r>
      <w:r w:rsidR="00C82DB0">
        <w:fldChar w:fldCharType="end"/>
      </w:r>
      <w:r w:rsidR="00DD4489">
        <w:t xml:space="preserve">. </w:t>
      </w:r>
      <w:r w:rsidR="008568BB">
        <w:t>These data can then be used to estimate t</w:t>
      </w:r>
      <w:r w:rsidR="002F4791">
        <w:t>he density of pigs at each site using CTDS</w:t>
      </w:r>
      <w:r w:rsidR="002E7FD8">
        <w:t xml:space="preserve"> </w:t>
      </w:r>
      <w:r w:rsidR="002F4791">
        <w:t xml:space="preserve">methods </w:t>
      </w:r>
      <w:r w:rsidR="002F4791">
        <w:fldChar w:fldCharType="begin"/>
      </w:r>
      <w:r w:rsidR="00C866A1">
        <w:instrText xml:space="preserve"> ADDIN ZOTERO_ITEM CSL_CITATION {"citationID":"Mx6vIMk1","properties":{"formattedCitation":"(Howe et al. 2017)","plainCitation":"(Howe et al. 2017)","noteIndex":0},"citationItems":[{"id":"ghkuPYDW/EcNLWr45","uris":["http://zotero.org/users/15101789/items/66PEKR78"],"itemData":{"id":"NpZ9OF7L/kp3jX1Vp","type":"article-journal","abstract":"Reliable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settings.","container-title":"Methods in Ecology and Evolution","DOI":"10.1111/2041-210X.12790","ISSN":"2041210X","issue":"11","note":"publisher: British Ecological Society","page":"1558-1565","title":"Distance sampling with camera traps","volume":"8","author":[{"family":"Howe","given":"Eric J."},{"family":"Buckland","given":"Stephen T."},{"family":"Després-Einspenner","given":"Marie Lyne"},{"family":"Kühl","given":"Hjalmar S."}],"issued":{"date-parts":[["2017",11,1]]}}}],"schema":"https://github.com/citation-style-language/schema/raw/master/csl-citation.json"} </w:instrText>
      </w:r>
      <w:r w:rsidR="002F4791">
        <w:fldChar w:fldCharType="separate"/>
      </w:r>
      <w:r w:rsidR="002F4791" w:rsidRPr="003F6D40">
        <w:t>(Howe et al. 2017)</w:t>
      </w:r>
      <w:r w:rsidR="002F4791">
        <w:fldChar w:fldCharType="end"/>
      </w:r>
      <w:r w:rsidR="009D0D5B">
        <w:t xml:space="preserve"> (see section 2.3.1)</w:t>
      </w:r>
      <w:r w:rsidR="002F4791">
        <w:t xml:space="preserve">. </w:t>
      </w:r>
    </w:p>
    <w:p w14:paraId="541CF414" w14:textId="08E2F560" w:rsidR="008E6B20" w:rsidRPr="00243764" w:rsidRDefault="008B3A8E" w:rsidP="00DC3852">
      <w:r>
        <w:t>Camera</w:t>
      </w:r>
      <w:r w:rsidR="00483D95">
        <w:t xml:space="preserve"> trap</w:t>
      </w:r>
      <w:r>
        <w:t xml:space="preserve"> images </w:t>
      </w:r>
      <w:r w:rsidR="00483D95">
        <w:t>had metadata</w:t>
      </w:r>
      <w:r>
        <w:t xml:space="preserve"> </w:t>
      </w:r>
      <w:r w:rsidR="00483D95">
        <w:t xml:space="preserve">tags </w:t>
      </w:r>
      <w:r w:rsidR="00932EBD">
        <w:t>designated</w:t>
      </w:r>
      <w:r w:rsidR="00483D95">
        <w:t xml:space="preserve"> for</w:t>
      </w:r>
      <w:r>
        <w:t xml:space="preserve"> species, number of individuals in the photo, distance of closest individual from the camera, and any un-natural behaviour (e.g. interaction </w:t>
      </w:r>
      <w:r w:rsidR="00483D95">
        <w:t xml:space="preserve">with </w:t>
      </w:r>
      <w:r>
        <w:t xml:space="preserve">camera) – because these may bias density estimates </w:t>
      </w:r>
      <w:r w:rsidR="00896B0D">
        <w:fldChar w:fldCharType="begin"/>
      </w:r>
      <w:r w:rsidR="00C866A1">
        <w:instrText xml:space="preserve"> ADDIN ZOTERO_ITEM CSL_CITATION {"citationID":"oVgKUz4b","properties":{"formattedCitation":"(Henrich et al. 2022)","plainCitation":"(Henrich et al. 2022)","noteIndex":0},"citationItems":[{"id":"ghkuPYDW/PO8sQJIx","uris":["http://zotero.org/users/15101789/items/5533MQIB"],"itemData":{"id":183,"type":"article-journal","abstract":"Density is a key trait of populations and an essential parameter in ecological research, wildlife conservation and management. Several models have been developed to estimate population density based on camera trapping data, including the random encounter model (REM) and camera trap distance sampling (CTDS). Both models need to account for variation in animal behavior that depends, for example, on the species and sex of the animals along with temporally varying environmental factors. We examined whether the density estimates of REM and CTDS can be improved for Europe’s most numerous deer species, by adjusting the behavior-related model parameters per species and accounting for differences in movement speeds between sexes, seasons, and years. Our results showed that bias through inadequate consideration of animal behavior was exceeded by the uncertainty of the density estimates, which was mainly influenced by variation in the number of independent observations between camera trap locations. The neglection of seasonal and annual differences in movement speed estimates for REM overestimated densities of red deer in autumn and spring by ca. 14%. This GPS telemetry-derived parameter was found to be most problematic for roe deer females in summer and spring when movement behavior was characterized by small-scale displacements relative to the intervals of the GPS fixes. In CTDS, density estimates of red deer improved foremost through the consideration of behavioral reactions to the camera traps (avoiding bias of max. 19%), while species-specific delays between photos had a larger effect for roe deer. In general, the applicability of both REM and CTDS would profit profoundly from improvements in their precision along with the reduction in bias achieved by exploiting the available information on animal behavior in the camera trap data.","container-title":"Frontiers in Ecology and Evolution","DOI":"10.3389/fevo.2022.881502","ISSN":"2296701X","note":"publisher: Frontiers Media S.A.","title":"Deer Behavior Affects Density Estimates With Camera Traps, but Is Outweighed by Spatial Variability","volume":"10","author":[{"family":"Henrich","given":"Maik"},{"family":"Hartig","given":"Florian"},{"family":"Dormann","given":"Carsten F."},{"family":"Kühl","given":"Hjalmar S."},{"family":"Peters","given":"Wibke"},{"family":"Franke","given":"Frederik"},{"family":"Peterka","given":"Tomáš"},{"family":"Šustr","given":"Pavel"},{"family":"Heurich","given":"Marco"}],"issued":{"date-parts":[["2022",5,18]]}}}],"schema":"https://github.com/citation-style-language/schema/raw/master/csl-citation.json"} </w:instrText>
      </w:r>
      <w:r w:rsidR="00896B0D">
        <w:fldChar w:fldCharType="separate"/>
      </w:r>
      <w:r w:rsidR="009F21FF" w:rsidRPr="009F21FF">
        <w:t>(Henrich et al. 2022)</w:t>
      </w:r>
      <w:r w:rsidR="00896B0D">
        <w:fldChar w:fldCharType="end"/>
      </w:r>
      <w:r w:rsidR="001F5EBF">
        <w:t xml:space="preserve">. </w:t>
      </w:r>
      <w:r>
        <w:t xml:space="preserve">Data </w:t>
      </w:r>
      <w:r w:rsidR="00BD0D96">
        <w:t xml:space="preserve">were </w:t>
      </w:r>
      <w:r>
        <w:t xml:space="preserve">tagged in </w:t>
      </w:r>
      <w:proofErr w:type="spellStart"/>
      <w:r>
        <w:t>DigiKam</w:t>
      </w:r>
      <w:proofErr w:type="spellEnd"/>
      <w:r>
        <w:t xml:space="preserve"> or Lightroom Classic with metadata extracted using the </w:t>
      </w:r>
      <w:proofErr w:type="spellStart"/>
      <w:r>
        <w:t>camtrapR</w:t>
      </w:r>
      <w:proofErr w:type="spellEnd"/>
      <w:r>
        <w:t xml:space="preserve"> R package </w:t>
      </w:r>
      <w:r w:rsidR="008644F9">
        <w:fldChar w:fldCharType="begin"/>
      </w:r>
      <w:r w:rsidR="00C866A1">
        <w:instrText xml:space="preserve"> ADDIN ZOTERO_ITEM CSL_CITATION {"citationID":"ZdqATJGS","properties":{"formattedCitation":"(Niedballa et al. 2016)","plainCitation":"(Niedballa et al. 2016)","noteIndex":0},"citationItems":[{"id":"ghkuPYDW/iRXoLbtb","uris":["http://zotero.org/users/15101789/items/L4XZT3EQ"],"itemData":{"id":50,"type":"article-journal","container-title":"Methods in Ecology and Evolution","ISSN":"2041-210X","issue":"12","note":"publisher: Wiley Online Library","page":"1457-1462","title":"camtrapR: an R package for efficient camera trap data management","volume":"7","author":[{"family":"Niedballa","given":"Jürgen"},{"family":"Sollmann","given":"Rahel"},{"family":"Courtiol","given":"Alexandre"},{"family":"Wilting","given":"Andreas"}],"issued":{"date-parts":[["2016"]]}}}],"schema":"https://github.com/citation-style-language/schema/raw/master/csl-citation.json"} </w:instrText>
      </w:r>
      <w:r w:rsidR="008644F9">
        <w:fldChar w:fldCharType="separate"/>
      </w:r>
      <w:r w:rsidR="009F21FF" w:rsidRPr="009F21FF">
        <w:t>(</w:t>
      </w:r>
      <w:proofErr w:type="spellStart"/>
      <w:r w:rsidR="009F21FF" w:rsidRPr="009F21FF">
        <w:t>Niedballa</w:t>
      </w:r>
      <w:proofErr w:type="spellEnd"/>
      <w:r w:rsidR="009F21FF" w:rsidRPr="009F21FF">
        <w:t xml:space="preserve"> et al. 2016)</w:t>
      </w:r>
      <w:r w:rsidR="008644F9">
        <w:fldChar w:fldCharType="end"/>
      </w:r>
      <w:r w:rsidR="00E25499">
        <w:t xml:space="preserve">. </w:t>
      </w:r>
      <w:r>
        <w:t xml:space="preserve">The metadata and tags for the camera trap images were written to a </w:t>
      </w:r>
      <w:proofErr w:type="spellStart"/>
      <w:r>
        <w:t>postgresql</w:t>
      </w:r>
      <w:proofErr w:type="spellEnd"/>
      <w:r>
        <w:t xml:space="preserve"> database alongside site information that was collected in-field.</w:t>
      </w:r>
    </w:p>
    <w:p w14:paraId="40B493AC" w14:textId="34EC58EF" w:rsidR="005655BD" w:rsidRPr="00CE7E5D" w:rsidRDefault="0070299E" w:rsidP="00CE7E5D">
      <w:pPr>
        <w:pStyle w:val="Heading3-Numbered"/>
      </w:pPr>
      <w:bookmarkStart w:id="32" w:name="_Toc224211959"/>
      <w:bookmarkEnd w:id="31"/>
      <w:r>
        <w:t xml:space="preserve">Supplemental </w:t>
      </w:r>
      <w:r w:rsidR="00BE4F71">
        <w:t xml:space="preserve">monitoring </w:t>
      </w:r>
      <w:r>
        <w:t>data</w:t>
      </w:r>
      <w:bookmarkEnd w:id="32"/>
    </w:p>
    <w:p w14:paraId="6A91F93C" w14:textId="05EC0E84" w:rsidR="00801C4D" w:rsidRPr="00243764" w:rsidRDefault="002E1618" w:rsidP="00DC3852">
      <w:r>
        <w:t xml:space="preserve">Given the sparsity of </w:t>
      </w:r>
      <w:r w:rsidR="00B5722B">
        <w:t>Feral Pig</w:t>
      </w:r>
      <w:r>
        <w:t xml:space="preserve"> records in Victoria</w:t>
      </w:r>
      <w:r w:rsidR="00E85FD3">
        <w:t>,</w:t>
      </w:r>
      <w:r>
        <w:t xml:space="preserve"> we were able to supplement </w:t>
      </w:r>
      <w:r w:rsidR="00954FFC">
        <w:t xml:space="preserve">these camera trap distance sampling surveys with several other </w:t>
      </w:r>
      <w:r w:rsidR="005467DC">
        <w:t xml:space="preserve">distance-sampling and </w:t>
      </w:r>
      <w:r w:rsidR="006C1F7D">
        <w:t>presence-absen</w:t>
      </w:r>
      <w:r w:rsidR="003A77DE">
        <w:t xml:space="preserve">ce camera trap surveys. </w:t>
      </w:r>
      <w:r w:rsidR="00044490">
        <w:t xml:space="preserve">These surveys </w:t>
      </w:r>
      <w:r w:rsidR="001935AF">
        <w:t xml:space="preserve">were conducted between 2021 and 2025 </w:t>
      </w:r>
      <w:r w:rsidR="002214D6">
        <w:t xml:space="preserve">across seven different projects, four of which </w:t>
      </w:r>
      <w:r w:rsidR="00266A83">
        <w:t xml:space="preserve">used </w:t>
      </w:r>
      <w:r w:rsidR="00C3237D">
        <w:t>camera trap distance-sampling</w:t>
      </w:r>
      <w:r w:rsidR="00E05E66">
        <w:t>. In total</w:t>
      </w:r>
      <w:r w:rsidR="00C64169">
        <w:t>,</w:t>
      </w:r>
      <w:r w:rsidR="00E05E66">
        <w:t xml:space="preserve"> data from</w:t>
      </w:r>
      <w:r w:rsidR="00201F52">
        <w:t xml:space="preserve"> </w:t>
      </w:r>
      <w:r w:rsidR="00820E5A">
        <w:t xml:space="preserve">an additional </w:t>
      </w:r>
      <w:r w:rsidR="00201F52" w:rsidRPr="00201F52">
        <w:t>1</w:t>
      </w:r>
      <w:r w:rsidR="00820E5A">
        <w:t>,</w:t>
      </w:r>
      <w:r w:rsidR="00201F52" w:rsidRPr="00201F52">
        <w:t>448</w:t>
      </w:r>
      <w:r w:rsidR="00820E5A">
        <w:t xml:space="preserve"> sites was incorporated into the analysis giving us </w:t>
      </w:r>
      <w:r w:rsidR="00584FDB">
        <w:t xml:space="preserve">667 </w:t>
      </w:r>
      <w:r w:rsidR="00401A03">
        <w:t>distance-sampling sites and 944 presence-absence sites</w:t>
      </w:r>
      <w:r w:rsidR="00E85FD3">
        <w:t>,</w:t>
      </w:r>
      <w:r w:rsidR="00401A03">
        <w:t xml:space="preserve"> for a total of 1,611 sites. </w:t>
      </w:r>
    </w:p>
    <w:p w14:paraId="0A8A068B" w14:textId="6D48C9E0" w:rsidR="00C27B6E" w:rsidRPr="007D16B0" w:rsidRDefault="00E616F9" w:rsidP="00831D71">
      <w:pPr>
        <w:pStyle w:val="Heading3-Numbered"/>
      </w:pPr>
      <w:bookmarkStart w:id="33" w:name="_Toc224211960"/>
      <w:r>
        <w:t>Abundance model</w:t>
      </w:r>
      <w:bookmarkEnd w:id="33"/>
      <w:r>
        <w:t xml:space="preserve"> </w:t>
      </w:r>
    </w:p>
    <w:p w14:paraId="797643DD" w14:textId="08B137A4" w:rsidR="000D4DA8" w:rsidRDefault="000D4DA8" w:rsidP="00C60274">
      <w:r>
        <w:t xml:space="preserve">We used an integrated modelling approach to </w:t>
      </w:r>
      <w:r w:rsidR="00CD4CF1">
        <w:t>combine multiple data structures (</w:t>
      </w:r>
      <w:r w:rsidR="009F7776">
        <w:t>CTDS</w:t>
      </w:r>
      <w:r w:rsidR="00CD4CF1">
        <w:t xml:space="preserve"> and repeated nightly presence-absence records from camera traps</w:t>
      </w:r>
      <w:r w:rsidR="00CF758A">
        <w:t>)</w:t>
      </w:r>
      <w:r w:rsidR="00567D10">
        <w:t xml:space="preserve"> </w:t>
      </w:r>
      <w:r w:rsidR="00120E63">
        <w:t>i</w:t>
      </w:r>
      <w:r w:rsidR="00567D10">
        <w:t>nt</w:t>
      </w:r>
      <w:r w:rsidR="00120E63">
        <w:t>o</w:t>
      </w:r>
      <w:r w:rsidR="00567D10">
        <w:t xml:space="preserve"> a single statistical model that simultaneously predicts occupancy an</w:t>
      </w:r>
      <w:r w:rsidR="00AB664B">
        <w:t>d abundance</w:t>
      </w:r>
      <w:r w:rsidR="00CD4CF1">
        <w:t xml:space="preserve">. </w:t>
      </w:r>
      <w:r w:rsidR="00CF758A">
        <w:t>W</w:t>
      </w:r>
      <w:r w:rsidR="00C60274">
        <w:t xml:space="preserve">e were able to </w:t>
      </w:r>
      <w:r w:rsidR="009F7776">
        <w:t>estimate</w:t>
      </w:r>
      <w:r w:rsidR="00C60274">
        <w:t xml:space="preserve"> </w:t>
      </w:r>
      <w:r w:rsidR="00B5722B">
        <w:t>Feral Pig</w:t>
      </w:r>
      <w:r w:rsidR="00C60274">
        <w:t xml:space="preserve"> density and abundance at each site using a Bayesian hierarchical modelling approach</w:t>
      </w:r>
      <w:r w:rsidR="003F34AC">
        <w:t xml:space="preserve"> </w:t>
      </w:r>
      <w:r w:rsidR="003F34AC">
        <w:fldChar w:fldCharType="begin"/>
      </w:r>
      <w:r w:rsidR="003F34AC">
        <w:instrText xml:space="preserve"> ADDIN ZOTERO_ITEM CSL_CITATION {"citationID":"n3fL990A","properties":{"formattedCitation":"(Royle and Dorazio 2008; Delisle et al. 2023)","plainCitation":"(Royle and Dorazio 2008; Delisle et al. 2023)","noteIndex":0},"citationItems":[{"id":1491,"uris":["http://zotero.org/users/634364/items/L4H3FR8E"],"itemData":{"id":1491,"type":"book","ISBN":"0-12-374097-5","number-of-pages":"464","publisher":"Academic Press","title":"Hierarchical Modeling and Inference in Ecology: The Analysis of Data from Populations, Metapopulations and Communities","title-short":"Hierarchical Modeling and Inference in Ecology","URL":"http://www.amazon.com/dp/0123740975","author":[{"family":"Royle","given":"J. Andrew"},{"family":"Dorazio","given":"Robert M."}],"issued":{"date-parts":[["2008",7]]}}},{"id":5292,"uris":["http://zotero.org/users/634364/items/HQ4TWT3U"],"itemData":{"id":5292,"type":"article-journal","container-title":"Methods in Ecology and Evolution","DOI":"10.1111/2041-210X.14093","ISSN":"2041-210X","title":"Modelling density surfaces of intraspecific classes using camera trap distance sampling","URL":"https://besjournals.onlinelibrary.wiley.com/doi/10.1111/2041-210X.14093","author":[{"family":"Delisle","given":"Zackary J."},{"family":"Miller","given":"David L."},{"family":"Swihart","given":"Robert K."}],"issued":{"date-parts":[["2023",3,30]]}}}],"schema":"https://github.com/citation-style-language/schema/raw/master/csl-citation.json"} </w:instrText>
      </w:r>
      <w:r w:rsidR="003F34AC">
        <w:fldChar w:fldCharType="separate"/>
      </w:r>
      <w:r w:rsidR="003F34AC" w:rsidRPr="003F34AC">
        <w:t>(Royle and Dorazio 2008; Delisle et al. 2023)</w:t>
      </w:r>
      <w:r w:rsidR="003F34AC">
        <w:fldChar w:fldCharType="end"/>
      </w:r>
      <w:r w:rsidR="005815D2">
        <w:t xml:space="preserve">. </w:t>
      </w:r>
      <w:r w:rsidR="00C60274">
        <w:t xml:space="preserve">We used </w:t>
      </w:r>
      <w:r w:rsidR="003F14FC">
        <w:t xml:space="preserve">a range of </w:t>
      </w:r>
      <w:r w:rsidR="00C60274">
        <w:t xml:space="preserve">informative environmental, climatic, and regional-based covariates to predict the estimated abundance/density </w:t>
      </w:r>
      <w:r w:rsidR="003B1175">
        <w:t>of pigs at sampled locations and</w:t>
      </w:r>
      <w:r w:rsidR="007F5A3A">
        <w:t xml:space="preserve"> </w:t>
      </w:r>
      <w:r w:rsidR="00343D1E">
        <w:t xml:space="preserve">then used the model to predict </w:t>
      </w:r>
      <w:r w:rsidR="00B5722B">
        <w:t>Feral Pig</w:t>
      </w:r>
      <w:r w:rsidR="00343D1E">
        <w:t xml:space="preserve"> abundance across</w:t>
      </w:r>
      <w:r w:rsidR="00C60274">
        <w:t xml:space="preserve"> 74,</w:t>
      </w:r>
      <w:r w:rsidR="008C5A5B">
        <w:t>902</w:t>
      </w:r>
      <w:r w:rsidR="00C60274">
        <w:t xml:space="preserve"> km</w:t>
      </w:r>
      <w:r w:rsidR="00C60274" w:rsidRPr="008C5A5B">
        <w:rPr>
          <w:vertAlign w:val="superscript"/>
        </w:rPr>
        <w:t>2</w:t>
      </w:r>
      <w:r w:rsidR="00C60274">
        <w:t xml:space="preserve"> of </w:t>
      </w:r>
      <w:r w:rsidR="008C5A5B">
        <w:t xml:space="preserve">suitable </w:t>
      </w:r>
      <w:r w:rsidR="00C60274">
        <w:t>public tenured land. These grid</w:t>
      </w:r>
      <w:r w:rsidR="000550D2">
        <w:t>-based</w:t>
      </w:r>
      <w:r w:rsidR="00C60274">
        <w:t xml:space="preserve"> predictions were then summed to provide regional and statewide estimates of </w:t>
      </w:r>
      <w:r w:rsidR="00B5722B">
        <w:t>Feral Pig</w:t>
      </w:r>
      <w:r w:rsidR="00C60274">
        <w:t xml:space="preserve"> abundance</w:t>
      </w:r>
      <w:r w:rsidR="009F7F30">
        <w:t>.</w:t>
      </w:r>
    </w:p>
    <w:p w14:paraId="6C29BC57" w14:textId="780A42DE" w:rsidR="00C27B6E" w:rsidRPr="00243764" w:rsidRDefault="00FF05B6" w:rsidP="00831D71">
      <w:pPr>
        <w:pStyle w:val="Heading4"/>
      </w:pPr>
      <w:r>
        <w:t>Camera trap distance sampling (CTDS)</w:t>
      </w:r>
    </w:p>
    <w:p w14:paraId="52E3BE72" w14:textId="11B04FD8" w:rsidR="00431A21" w:rsidRDefault="004160C6" w:rsidP="00D255B4">
      <w:r>
        <w:t xml:space="preserve">CTDS </w:t>
      </w:r>
      <w:r w:rsidR="00C35579">
        <w:t>estimates</w:t>
      </w:r>
      <w:r>
        <w:t xml:space="preserve"> the detection probability </w:t>
      </w:r>
      <w:r w:rsidR="00C35579">
        <w:t xml:space="preserve">of a </w:t>
      </w:r>
      <w:r w:rsidR="004926B9">
        <w:t xml:space="preserve">detected </w:t>
      </w:r>
      <w:r w:rsidR="00C35579">
        <w:t xml:space="preserve">animal group </w:t>
      </w:r>
      <w:r w:rsidR="002359B5">
        <w:t xml:space="preserve">as a function of </w:t>
      </w:r>
      <w:r>
        <w:t xml:space="preserve">distance </w:t>
      </w:r>
      <w:r w:rsidR="002359B5">
        <w:t xml:space="preserve">from the camera </w:t>
      </w:r>
      <w:r>
        <w:t>(</w:t>
      </w:r>
      <w:r w:rsidR="002359B5">
        <w:t xml:space="preserve">out to a </w:t>
      </w:r>
      <w:r>
        <w:t>truncation distance)</w:t>
      </w:r>
      <w:r w:rsidR="002359B5">
        <w:t xml:space="preserve"> by </w:t>
      </w:r>
      <w:r>
        <w:t xml:space="preserve">fitting a </w:t>
      </w:r>
      <w:r w:rsidR="00586F20">
        <w:t>detection function</w:t>
      </w:r>
      <w:r w:rsidR="002359B5">
        <w:t xml:space="preserve"> to the distance data</w:t>
      </w:r>
      <w:r w:rsidR="00586F20">
        <w:t>.</w:t>
      </w:r>
      <w:r w:rsidR="00D255B4">
        <w:t xml:space="preserve"> This detection function </w:t>
      </w:r>
      <w:r w:rsidR="00B93070">
        <w:t xml:space="preserve">is derived from the distances </w:t>
      </w:r>
      <w:r w:rsidR="00D255B4">
        <w:t xml:space="preserve">of the </w:t>
      </w:r>
      <w:r w:rsidR="00B93070">
        <w:t>pigs</w:t>
      </w:r>
      <w:r w:rsidR="00D255B4">
        <w:t xml:space="preserve"> from the camera, whereby detection of individuals declines with increasing distance from the</w:t>
      </w:r>
      <w:r w:rsidR="00B93070">
        <w:t xml:space="preserve"> </w:t>
      </w:r>
      <w:r w:rsidR="00D255B4">
        <w:t xml:space="preserve">camera </w:t>
      </w:r>
      <w:r w:rsidR="00D60BBF">
        <w:fldChar w:fldCharType="begin"/>
      </w:r>
      <w:r w:rsidR="00C866A1">
        <w:instrText xml:space="preserve"> ADDIN ZOTERO_ITEM CSL_CITATION {"citationID":"5CuMMXCS","properties":{"formattedCitation":"(Howe et al. 2017)","plainCitation":"(Howe et al. 2017)","noteIndex":0},"citationItems":[{"id":"ghkuPYDW/EcNLWr45","uris":["http://zotero.org/users/15101789/items/66PEKR78"],"itemData":{"id":1,"type":"article-journal","abstract":"Reliable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settings.","container-title":"Methods in Ecology and Evolution","DOI":"10.1111/2041-210X.12790","ISSN":"2041210X","issue":"11","note":"publisher: British Ecological Society","page":"1558-1565","title":"Distance sampling with camera traps","volume":"8","author":[{"family":"Howe","given":"Eric J."},{"family":"Buckland","given":"Stephen T."},{"family":"Després-Einspenner","given":"Marie Lyne"},{"family":"Kühl","given":"Hjalmar S."}],"issued":{"date-parts":[["2017",11,1]]}}}],"schema":"https://github.com/citation-style-language/schema/raw/master/csl-citation.json"} </w:instrText>
      </w:r>
      <w:r w:rsidR="00D60BBF">
        <w:fldChar w:fldCharType="separate"/>
      </w:r>
      <w:r w:rsidR="009F21FF" w:rsidRPr="009F21FF">
        <w:t>(Howe et al. 2017)</w:t>
      </w:r>
      <w:r w:rsidR="00D60BBF">
        <w:fldChar w:fldCharType="end"/>
      </w:r>
      <w:r w:rsidR="00D60BBF">
        <w:t>.</w:t>
      </w:r>
      <w:r w:rsidR="00D255B4">
        <w:t xml:space="preserve"> </w:t>
      </w:r>
      <w:r w:rsidR="00C23CB9">
        <w:t>T</w:t>
      </w:r>
      <w:r w:rsidR="00D255B4">
        <w:t>his method assumes camera</w:t>
      </w:r>
      <w:r w:rsidR="00C23CB9">
        <w:t xml:space="preserve"> locations are </w:t>
      </w:r>
      <w:r w:rsidR="00D255B4">
        <w:t>independent of animal</w:t>
      </w:r>
      <w:r w:rsidR="00C23CB9">
        <w:t xml:space="preserve"> </w:t>
      </w:r>
      <w:r w:rsidR="00D255B4">
        <w:t>locations at a site (</w:t>
      </w:r>
      <w:r w:rsidR="00D255B4">
        <w:rPr>
          <w:rFonts w:ascii="Cambria Math" w:hAnsi="Cambria Math" w:cs="Cambria Math"/>
        </w:rPr>
        <w:t>𝑖</w:t>
      </w:r>
      <w:r w:rsidR="00D255B4">
        <w:t xml:space="preserve">) for </w:t>
      </w:r>
      <w:proofErr w:type="gramStart"/>
      <w:r w:rsidR="00D255B4">
        <w:t xml:space="preserve">a </w:t>
      </w:r>
      <w:r w:rsidR="00F05A18">
        <w:t>time period</w:t>
      </w:r>
      <w:proofErr w:type="gramEnd"/>
      <w:r w:rsidR="00F05A18">
        <w:t xml:space="preserve"> </w:t>
      </w:r>
      <w:r w:rsidR="00D255B4">
        <w:t>(</w:t>
      </w:r>
      <w:r w:rsidR="00D255B4">
        <w:rPr>
          <w:rFonts w:ascii="Cambria Math" w:hAnsi="Cambria Math" w:cs="Cambria Math"/>
        </w:rPr>
        <w:t>𝑇</w:t>
      </w:r>
      <w:r w:rsidR="00F05A18">
        <w:rPr>
          <w:vertAlign w:val="subscript"/>
        </w:rPr>
        <w:t>i</w:t>
      </w:r>
      <w:r w:rsidR="00D255B4">
        <w:t xml:space="preserve">) and </w:t>
      </w:r>
      <w:r w:rsidR="0074236E">
        <w:t>records</w:t>
      </w:r>
      <w:r w:rsidR="00D255B4">
        <w:t xml:space="preserve"> images for as long as an individual is present to</w:t>
      </w:r>
      <w:r w:rsidR="0074236E">
        <w:t xml:space="preserve"> </w:t>
      </w:r>
      <w:r w:rsidR="00D255B4">
        <w:t xml:space="preserve">trigger the camera. Images are then obtained at a predetermined set of </w:t>
      </w:r>
      <w:r w:rsidR="009867AE">
        <w:t>‘moments’</w:t>
      </w:r>
      <w:r w:rsidR="00D255B4">
        <w:t xml:space="preserve">, </w:t>
      </w:r>
      <w:r w:rsidR="00D255B4">
        <w:rPr>
          <w:rFonts w:ascii="Cambria Math" w:hAnsi="Cambria Math" w:cs="Cambria Math"/>
        </w:rPr>
        <w:t>𝑡</w:t>
      </w:r>
      <w:r w:rsidR="00D255B4">
        <w:t xml:space="preserve"> </w:t>
      </w:r>
      <w:r w:rsidR="00D255B4">
        <w:lastRenderedPageBreak/>
        <w:t>units of time apart</w:t>
      </w:r>
      <w:r w:rsidR="0074236E">
        <w:t xml:space="preserve"> </w:t>
      </w:r>
      <w:r w:rsidR="00D255B4">
        <w:t xml:space="preserve">(snapshot instants). Temporal effort at each camera is then calculated as </w:t>
      </w:r>
      <w:r w:rsidR="00D255B4">
        <w:rPr>
          <w:rFonts w:ascii="Cambria Math" w:hAnsi="Cambria Math" w:cs="Cambria Math"/>
        </w:rPr>
        <w:t>𝑇</w:t>
      </w:r>
      <w:r w:rsidR="00D255B4">
        <w:t xml:space="preserve"> ⁄ </w:t>
      </w:r>
      <w:r w:rsidR="00D255B4">
        <w:rPr>
          <w:rFonts w:ascii="Cambria Math" w:hAnsi="Cambria Math" w:cs="Cambria Math"/>
        </w:rPr>
        <w:t>𝑡</w:t>
      </w:r>
      <w:r w:rsidR="00D255B4">
        <w:t xml:space="preserve">. </w:t>
      </w:r>
      <w:r w:rsidR="009867AE">
        <w:fldChar w:fldCharType="begin"/>
      </w:r>
      <w:r w:rsidR="00C866A1">
        <w:instrText xml:space="preserve"> ADDIN ZOTERO_ITEM CSL_CITATION {"citationID":"EzZi39tl","properties":{"formattedCitation":"(Howe {\\i{}et al.} 2017)","plainCitation":"(Howe et al. 2017)","dontUpdate":true,"noteIndex":0},"citationItems":[{"id":"ghkuPYDW/EcNLWr45","uris":["http://zotero.org/users/15101789/items/66PEKR78"],"itemData":{"id":1,"type":"article-journal","abstract":"Reliable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settings.","container-title":"Methods in Ecology and Evolution","DOI":"10.1111/2041-210X.12790","ISSN":"2041210X","issue":"11","note":"publisher: British Ecological Society","page":"1558-1565","title":"Distance sampling with camera traps","volume":"8","author":[{"family":"Howe","given":"Eric J."},{"family":"Buckland","given":"Stephen T."},{"family":"Després-Einspenner","given":"Marie Lyne"},{"family":"Kühl","given":"Hjalmar S."}],"issued":{"date-parts":[["2017",11,1]]}}}],"schema":"https://github.com/citation-style-language/schema/raw/master/csl-citation.json"} </w:instrText>
      </w:r>
      <w:r w:rsidR="009867AE">
        <w:fldChar w:fldCharType="separate"/>
      </w:r>
      <w:r w:rsidR="00916986" w:rsidRPr="00916986">
        <w:rPr>
          <w:lang w:val="en-GB" w:eastAsia="en-AU"/>
        </w:rPr>
        <w:t xml:space="preserve">Howe </w:t>
      </w:r>
      <w:r w:rsidR="00916986" w:rsidRPr="00916986">
        <w:rPr>
          <w:i/>
          <w:iCs/>
          <w:lang w:val="en-GB" w:eastAsia="en-AU"/>
        </w:rPr>
        <w:t>et al.</w:t>
      </w:r>
      <w:r w:rsidR="00916986" w:rsidRPr="00916986">
        <w:rPr>
          <w:lang w:val="en-GB" w:eastAsia="en-AU"/>
        </w:rPr>
        <w:t xml:space="preserve"> </w:t>
      </w:r>
      <w:r w:rsidR="00916986">
        <w:rPr>
          <w:lang w:val="en-GB" w:eastAsia="en-AU"/>
        </w:rPr>
        <w:t>(</w:t>
      </w:r>
      <w:r w:rsidR="00916986" w:rsidRPr="00916986">
        <w:rPr>
          <w:lang w:val="en-GB" w:eastAsia="en-AU"/>
        </w:rPr>
        <w:t>2017)</w:t>
      </w:r>
      <w:r w:rsidR="009867AE">
        <w:fldChar w:fldCharType="end"/>
      </w:r>
      <w:r w:rsidR="009867AE">
        <w:t xml:space="preserve"> </w:t>
      </w:r>
      <w:r w:rsidR="008E1702">
        <w:t>recommended</w:t>
      </w:r>
      <w:r w:rsidR="00D255B4">
        <w:t xml:space="preserve"> that a useful range for </w:t>
      </w:r>
      <w:r w:rsidR="00D255B4">
        <w:rPr>
          <w:rFonts w:ascii="Cambria Math" w:hAnsi="Cambria Math" w:cs="Cambria Math"/>
        </w:rPr>
        <w:t>𝑡</w:t>
      </w:r>
      <w:r w:rsidR="00D255B4">
        <w:t xml:space="preserve"> is 0.25 to 3 seconds, with values at the lower end being more suitable for</w:t>
      </w:r>
      <w:r w:rsidR="00DE04DD">
        <w:t xml:space="preserve"> </w:t>
      </w:r>
      <w:r w:rsidR="00D255B4">
        <w:t xml:space="preserve">fast-moving or rarer species. For </w:t>
      </w:r>
      <w:r w:rsidR="00DE04DD">
        <w:t>our</w:t>
      </w:r>
      <w:r w:rsidR="00D255B4">
        <w:t xml:space="preserve"> analysis, </w:t>
      </w:r>
      <w:r w:rsidR="00DE04DD">
        <w:t>we used a</w:t>
      </w:r>
      <w:r w:rsidR="00D255B4">
        <w:t xml:space="preserve"> snapshot instant (</w:t>
      </w:r>
      <w:r w:rsidR="00D255B4">
        <w:rPr>
          <w:rFonts w:ascii="Cambria Math" w:hAnsi="Cambria Math" w:cs="Cambria Math"/>
        </w:rPr>
        <w:t>𝑡</w:t>
      </w:r>
      <w:r w:rsidR="00D255B4">
        <w:t xml:space="preserve">) </w:t>
      </w:r>
      <w:r w:rsidR="00B70252">
        <w:t>of</w:t>
      </w:r>
      <w:r w:rsidR="00D255B4">
        <w:t xml:space="preserve"> 2</w:t>
      </w:r>
      <w:r w:rsidR="00C40B0A">
        <w:t>-</w:t>
      </w:r>
      <w:r w:rsidR="00D255B4">
        <w:t xml:space="preserve">second intervals. </w:t>
      </w:r>
      <w:r w:rsidR="00A73B72">
        <w:t>Given</w:t>
      </w:r>
      <w:r w:rsidR="00DE04DD">
        <w:t xml:space="preserve"> </w:t>
      </w:r>
      <w:r w:rsidR="00D255B4">
        <w:t xml:space="preserve">the camera covers a horizontal angle of view of </w:t>
      </w:r>
      <w:r w:rsidR="00D255B4">
        <w:rPr>
          <w:rFonts w:ascii="Cambria Math" w:hAnsi="Cambria Math" w:cs="Cambria Math"/>
        </w:rPr>
        <w:t>𝜃</w:t>
      </w:r>
      <w:r w:rsidR="00D255B4">
        <w:t xml:space="preserve"> radians, then the fraction of the circle </w:t>
      </w:r>
      <w:r w:rsidR="001B0C2F">
        <w:t>visible</w:t>
      </w:r>
      <w:r w:rsidR="00D255B4">
        <w:t xml:space="preserve"> by the</w:t>
      </w:r>
      <w:r w:rsidR="001B0C2F">
        <w:t xml:space="preserve"> </w:t>
      </w:r>
      <w:r w:rsidR="00D255B4">
        <w:t xml:space="preserve">camera field of view is </w:t>
      </w:r>
      <w:r w:rsidR="00D255B4">
        <w:rPr>
          <w:rFonts w:ascii="Cambria Math" w:hAnsi="Cambria Math" w:cs="Cambria Math"/>
        </w:rPr>
        <w:t>𝜃</w:t>
      </w:r>
      <w:r w:rsidR="00D255B4">
        <w:t xml:space="preserve"> ⁄ 2</w:t>
      </w:r>
      <w:r w:rsidR="00D255B4">
        <w:rPr>
          <w:rFonts w:ascii="Cambria Math" w:hAnsi="Cambria Math" w:cs="Cambria Math"/>
        </w:rPr>
        <w:t>𝜋</w:t>
      </w:r>
      <w:r w:rsidR="00D255B4">
        <w:t xml:space="preserve">. </w:t>
      </w:r>
      <w:r w:rsidR="001B0C2F">
        <w:t>Therefore</w:t>
      </w:r>
      <w:r w:rsidR="00D255B4">
        <w:t xml:space="preserve">, data consist of </w:t>
      </w:r>
      <w:r w:rsidR="00980661">
        <w:t xml:space="preserve">a set </w:t>
      </w:r>
      <w:r w:rsidR="00D255B4">
        <w:t xml:space="preserve">of snapshot instants </w:t>
      </w:r>
      <w:r w:rsidR="00980661">
        <w:t>captured</w:t>
      </w:r>
      <w:r w:rsidR="00D255B4">
        <w:t xml:space="preserve"> </w:t>
      </w:r>
      <w:r w:rsidR="00D255B4">
        <w:rPr>
          <w:rFonts w:ascii="Cambria Math" w:hAnsi="Cambria Math" w:cs="Cambria Math"/>
        </w:rPr>
        <w:t>𝑡</w:t>
      </w:r>
      <w:r w:rsidR="00D255B4">
        <w:t xml:space="preserve"> units of time</w:t>
      </w:r>
      <w:r w:rsidR="001B0C2F">
        <w:t xml:space="preserve"> </w:t>
      </w:r>
      <w:r w:rsidR="00D255B4">
        <w:t xml:space="preserve">apart, with </w:t>
      </w:r>
      <w:r w:rsidR="00980661">
        <w:t>the</w:t>
      </w:r>
      <w:r w:rsidR="00D255B4">
        <w:t xml:space="preserve"> overall sampling effort at each site </w:t>
      </w:r>
      <w:r w:rsidR="00D255B4">
        <w:rPr>
          <w:rFonts w:ascii="Cambria Math" w:hAnsi="Cambria Math" w:cs="Cambria Math"/>
        </w:rPr>
        <w:t>𝑖</w:t>
      </w:r>
      <w:r w:rsidR="00D255B4">
        <w:t xml:space="preserve"> </w:t>
      </w:r>
      <w:r w:rsidR="00120F78">
        <w:t>expressed as</w:t>
      </w:r>
      <w:r w:rsidR="00D255B4">
        <w:t xml:space="preserve"> (</w:t>
      </w:r>
      <w:r w:rsidR="00D255B4">
        <w:rPr>
          <w:rFonts w:ascii="Cambria Math" w:hAnsi="Cambria Math" w:cs="Cambria Math"/>
        </w:rPr>
        <w:t>𝜃𝑇</w:t>
      </w:r>
      <w:r w:rsidR="002A3515" w:rsidRPr="002A3515">
        <w:rPr>
          <w:i/>
          <w:iCs/>
          <w:vertAlign w:val="subscript"/>
        </w:rPr>
        <w:t>i</w:t>
      </w:r>
      <w:r w:rsidR="00D255B4">
        <w:t>)/2</w:t>
      </w:r>
      <w:r w:rsidR="00D255B4">
        <w:rPr>
          <w:rFonts w:ascii="Cambria Math" w:hAnsi="Cambria Math" w:cs="Cambria Math"/>
        </w:rPr>
        <w:t>𝜋𝑡</w:t>
      </w:r>
      <w:r w:rsidR="00D255B4">
        <w:t xml:space="preserve"> </w:t>
      </w:r>
      <w:r w:rsidR="002A3515">
        <w:fldChar w:fldCharType="begin"/>
      </w:r>
      <w:r w:rsidR="00C866A1">
        <w:instrText xml:space="preserve"> ADDIN ZOTERO_ITEM CSL_CITATION {"citationID":"Pwl6KBi7","properties":{"formattedCitation":"(Howe et al. 2017)","plainCitation":"(Howe et al. 2017)","noteIndex":0},"citationItems":[{"id":"ghkuPYDW/EcNLWr45","uris":["http://zotero.org/users/15101789/items/66PEKR78"],"itemData":{"id":1,"type":"article-journal","abstract":"Reliable estimates of animal density and abundance are essential for effective wildlife conservation and management. Camera trapping has proven efficient for sampling multiple species, but statistical estimators of density from camera trapping data for species that cannot be individually identified are still in development. We extend point-transect methods for estimating animal density to accommodate data from camera traps, allowing researchers to exploit existing distance sampling theory and software for designing studies and analysing data. We tested it by simulation, and used it to estimate densities of Maxwell's duikers (Philantomba maxwellii) in Taï National Park, Côte d'Ivoire. Densities estimated from simulated data were unbiased when we assumed animals were not available for detection during long periods of rest. Estimated duiker densities were higher than recent estimates from line transect surveys, which are believed to underestimate densities of forest ungulates. We expect these methods to provide an effective means to estimate animal density from camera trapping data and to be applicable in a variety of settings.","container-title":"Methods in Ecology and Evolution","DOI":"10.1111/2041-210X.12790","ISSN":"2041210X","issue":"11","note":"publisher: British Ecological Society","page":"1558-1565","title":"Distance sampling with camera traps","volume":"8","author":[{"family":"Howe","given":"Eric J."},{"family":"Buckland","given":"Stephen T."},{"family":"Després-Einspenner","given":"Marie Lyne"},{"family":"Kühl","given":"Hjalmar S."}],"issued":{"date-parts":[["2017",11,1]]}}}],"schema":"https://github.com/citation-style-language/schema/raw/master/csl-citation.json"} </w:instrText>
      </w:r>
      <w:r w:rsidR="002A3515">
        <w:fldChar w:fldCharType="separate"/>
      </w:r>
      <w:r w:rsidR="009F21FF" w:rsidRPr="009F21FF">
        <w:t>(Howe et al. 2017)</w:t>
      </w:r>
      <w:r w:rsidR="002A3515">
        <w:fldChar w:fldCharType="end"/>
      </w:r>
      <w:r w:rsidR="002A3515">
        <w:t xml:space="preserve">. </w:t>
      </w:r>
    </w:p>
    <w:p w14:paraId="04A5A056" w14:textId="35B81214" w:rsidR="00FE4584" w:rsidRDefault="00FE4584" w:rsidP="00FE4584">
      <w:r>
        <w:t>In this study</w:t>
      </w:r>
      <w:r w:rsidR="00C40B0A">
        <w:t>,</w:t>
      </w:r>
      <w:r>
        <w:t xml:space="preserve"> we compared </w:t>
      </w:r>
      <w:r w:rsidR="00F034F8">
        <w:t xml:space="preserve">the fit of </w:t>
      </w:r>
      <w:r w:rsidR="00DE7AEC">
        <w:t xml:space="preserve">four </w:t>
      </w:r>
      <w:r>
        <w:t xml:space="preserve">detection functions </w:t>
      </w:r>
      <w:r w:rsidR="00F034F8">
        <w:t xml:space="preserve">to the distance sampling data based on </w:t>
      </w:r>
      <w:r>
        <w:t xml:space="preserve">half-normal and hazard-rate </w:t>
      </w:r>
      <w:r w:rsidR="00F034F8">
        <w:t>functions</w:t>
      </w:r>
      <w:r>
        <w:t xml:space="preserve"> with and without cosine adjustments. The best-fitting detection function was chosen using AIC </w:t>
      </w:r>
      <w:r>
        <w:fldChar w:fldCharType="begin"/>
      </w:r>
      <w:r w:rsidR="00C866A1">
        <w:instrText xml:space="preserve"> ADDIN ZOTERO_ITEM CSL_CITATION {"citationID":"TdMF2Opy","properties":{"formattedCitation":"(Burnham and Anderson 2004)","plainCitation":"(Burnham and Anderson 2004)","noteIndex":0},"citationItems":[{"id":"ghkuPYDW/VNEUIb8u","uris":["http://zotero.org/users/15101789/items/WPGZI3F2"],"itemData":{"id":441,"type":"article-journal","abstract":"The model selection literature has been generally poor at reflecting the deep foundations of the Akaike information criterion (AIC) and at making appropriate comparisons to the Bayesian information criterion (BIC). There is a clear philosophy, a sound criterion based in information theory, and a rigorous statistical foundation for AIC. AIC can be justified as Bayesian using a “savvy” prior on models that is a function of sample size and the number of model parameters. Furthermore, BIC can be derived as a non-Bayesian result. Therefore, arguments about using AIC versus BIC for model selection cannot be from a Bayes versus frequentist perspective. The philosophical context of what is assumed about reality, approximating models, and the intent of model-based inference should determine whether AIC or BIC is used. Various facets of such multimodel inference are presented here, particularly methods of model averaging.","container-title":"Sociological Methods &amp; Research","DOI":"10.1177/0049124104268644","ISSN":"0049-1241, 1552-8294","issue":"2","journalAbbreviation":"Sociological Methods &amp; Research","language":"en","license":"https://journals.sagepub.com/page/policies/text-and-data-mining-license","page":"261-304","source":"DOI.org (Crossref)","title":"Multimodel Inference: Understanding AIC and BIC in Model Selection","title-short":"Multimodel Inference","volume":"33","author":[{"family":"Burnham","given":"Kenneth P."},{"family":"Anderson","given":"David R."}],"issued":{"date-parts":[["2004",11]]}}}],"schema":"https://github.com/citation-style-language/schema/raw/master/csl-citation.json"} </w:instrText>
      </w:r>
      <w:r>
        <w:fldChar w:fldCharType="separate"/>
      </w:r>
      <w:r>
        <w:rPr>
          <w:noProof/>
        </w:rPr>
        <w:t>(Burnham and Anderson 2004)</w:t>
      </w:r>
      <w:r>
        <w:fldChar w:fldCharType="end"/>
      </w:r>
      <w:r>
        <w:t xml:space="preserve"> in the ‘Distance’ R package </w:t>
      </w:r>
      <w:r>
        <w:fldChar w:fldCharType="begin"/>
      </w:r>
      <w:r w:rsidR="00C866A1">
        <w:instrText xml:space="preserve"> ADDIN ZOTERO_ITEM CSL_CITATION {"citationID":"e5uUGyNg","properties":{"formattedCitation":"(Thomas et al. 2010)","plainCitation":"(Thomas et al. 2010)","noteIndex":0},"citationItems":[{"id":"ghkuPYDW/ZThobKgX","uris":["http://zotero.org/users/15101789/items/2YEUZ9GN"],"itemData":{"id":100,"type":"article-journal","abstract":"Summary 1.?Distance sampling is a widely used technique for estimating the size or density of biological populations. Many distance sampling designs and most analyses use the software Distance. 2.?We briefly review distance sampling and its assumptions, outline the history, structure and capabilities of Distance, and provide hints on its use. 3.?Good survey design is a crucial prerequisite for obtaining reliable results. Distance has a survey design engine, with a built-in geographic information system, that allows properties of different proposed designs to be examined via simulation, and survey plans to be generated. 4.?A first step in analysis of distance sampling data is modelling the probability of detection. Distance contains three increasingly sophisticated analysis engines for this: conventional distance sampling, which models detection probability as a function of distance from the transect and assumes all objects at zero distance are detected; multiple-covariate distance sampling, which allows covariates in addition to distance; and mark?recapture distance sampling, which relaxes the assumption of certain detection at zero distance. 5.?All three engines allow estimation of density or abundance, stratified if required, with associated measures of precision calculated either analytically or via the bootstrap. 6.?Advanced analysis topics covered include the use of multipliers to allow analysis of indirect surveys (such as dung or nest surveys), the density surface modelling analysis engine for spatial and habitat modelling, and information about accessing the analysis engines directly from other software. 7. Synthesis and applications. Distance sampling is a key method for producing abundance and density estimates in challenging field conditions. The theory underlying the methods continues to expand to cope with realistic estimation situations. In step with theoretical developments, state-of-the-art software that implements these methods is described that makes the methods accessible to practising ecologists.","container-title":"Journal of Applied Ecology","DOI":"https://doi.org/10.1111/j.1365-2664.2009.01737.x","ISSN":"0021-8901","issue":"1","note":"publisher: John Wiley &amp; Sons, Ltd","page":"5-14","title":"Distance software: design and analysis of distance sampling surveys for estimating population size","volume":"47","author":[{"family":"Thomas","given":"Len"},{"family":"Buckland","given":"Stephen T"},{"family":"Rexstad","given":"Eric A"},{"family":"Laake","given":"Jeff L"},{"family":"Strindberg","given":"Samantha"},{"family":"Hedley","given":"Sharon L"},{"family":"Bishop","given":"Jon R B"},{"family":"Marques","given":"Tiago A"},{"family":"Burnham","given":"Kenneth P"}],"issued":{"date-parts":[["2010",2,1]]}}}],"schema":"https://github.com/citation-style-language/schema/raw/master/csl-citation.json"} </w:instrText>
      </w:r>
      <w:r>
        <w:fldChar w:fldCharType="separate"/>
      </w:r>
      <w:r w:rsidRPr="009F21FF">
        <w:t>(Thomas et al. 2010)</w:t>
      </w:r>
      <w:r>
        <w:fldChar w:fldCharType="end"/>
      </w:r>
      <w:r>
        <w:t xml:space="preserve">. We then used this model formula in the Bayesian hierarchical model for abundance (see below). For all sites, the average estimated detection probability </w:t>
      </w:r>
      <m:oMath>
        <m:sSub>
          <m:sSubPr>
            <m:ctrlPr>
              <w:rPr>
                <w:rFonts w:ascii="Cambria Math" w:hAnsi="Cambria Math"/>
                <w:i/>
                <w:szCs w:val="20"/>
              </w:rPr>
            </m:ctrlPr>
          </m:sSubPr>
          <m:e>
            <m:acc>
              <m:accPr>
                <m:ctrlPr>
                  <w:rPr>
                    <w:rFonts w:ascii="Cambria Math" w:hAnsi="Cambria Math"/>
                    <w:i/>
                    <w:szCs w:val="20"/>
                  </w:rPr>
                </m:ctrlPr>
              </m:accPr>
              <m:e>
                <m:r>
                  <w:rPr>
                    <w:rFonts w:ascii="Cambria Math" w:hAnsi="Cambria Math"/>
                    <w:szCs w:val="20"/>
                  </w:rPr>
                  <m:t>p</m:t>
                </m:r>
              </m:e>
            </m:acc>
          </m:e>
          <m:sub>
            <m:r>
              <w:rPr>
                <w:rFonts w:ascii="Cambria Math" w:hAnsi="Cambria Math"/>
                <w:szCs w:val="20"/>
              </w:rPr>
              <m:t>i</m:t>
            </m:r>
          </m:sub>
        </m:sSub>
      </m:oMath>
      <w:r>
        <w:t xml:space="preserve"> (up to 12.5</w:t>
      </w:r>
      <w:r w:rsidR="00C40B0A">
        <w:t> </w:t>
      </w:r>
      <w:r>
        <w:t xml:space="preserve">m) was then included in the abundance model to account for imperfect detection of pigs in the camera counts (see below). </w:t>
      </w:r>
    </w:p>
    <w:p w14:paraId="178A8053" w14:textId="2B0ADBC0" w:rsidR="0097018F" w:rsidRDefault="0097018F" w:rsidP="0097018F">
      <w:r w:rsidRPr="00B2287C">
        <w:t xml:space="preserve">The </w:t>
      </w:r>
      <w:r>
        <w:t xml:space="preserve">count of the number of snapshot moments of pig images </w:t>
      </w:r>
      <w:r w:rsidRPr="00B2287C">
        <w:t>at a site</w:t>
      </w:r>
      <w:r>
        <w:t xml:space="preserve"> was</w:t>
      </w:r>
      <w:r w:rsidRPr="00B2287C">
        <w:t xml:space="preserve"> modelled as a function of </w:t>
      </w:r>
      <w:r>
        <w:t>variables representing spatial variation</w:t>
      </w:r>
      <w:r w:rsidRPr="00B2287C">
        <w:t xml:space="preserve">, relative frequency of group sizes, distance-sampling detection probability, survey effort (area in front of camera </w:t>
      </w:r>
      <w:r>
        <w:t>multiplied by the</w:t>
      </w:r>
      <w:r w:rsidRPr="00B2287C">
        <w:t xml:space="preserve"> </w:t>
      </w:r>
      <w:r>
        <w:t xml:space="preserve">total </w:t>
      </w:r>
      <w:r w:rsidRPr="00B2287C">
        <w:t xml:space="preserve">snapshot moments the camera </w:t>
      </w:r>
      <w:r>
        <w:t>was</w:t>
      </w:r>
      <w:r w:rsidRPr="00B2287C">
        <w:t xml:space="preserve"> deployed for)</w:t>
      </w:r>
      <w:r>
        <w:t xml:space="preserve"> and</w:t>
      </w:r>
      <w:r w:rsidRPr="00B2287C">
        <w:t xml:space="preserve"> proportion of time within a 24-hour cycle that</w:t>
      </w:r>
      <w:r>
        <w:t xml:space="preserve"> pigs</w:t>
      </w:r>
      <w:r w:rsidRPr="00B2287C">
        <w:t xml:space="preserve"> were active (</w:t>
      </w:r>
      <w:r>
        <w:t>Equation 1</w:t>
      </w:r>
      <w:r w:rsidRPr="00B2287C">
        <w:t>).</w:t>
      </w:r>
      <w:r>
        <w:t xml:space="preserve"> We accounted for the excess of non-detections (zero counts) in the data by using a zero-inflated Poisson distribution. </w:t>
      </w:r>
      <w:r w:rsidR="00C40B0A">
        <w:t>Therefore</w:t>
      </w:r>
      <w:r>
        <w:t>, snapshot moment camera counts at site</w:t>
      </w:r>
      <w:r w:rsidRPr="6911FBC4">
        <w:t xml:space="preserve"> </w:t>
      </w:r>
      <m:oMath>
        <m:r>
          <w:rPr>
            <w:rFonts w:ascii="Cambria Math" w:hAnsi="Cambria Math"/>
          </w:rPr>
          <m:t>i</m:t>
        </m:r>
      </m:oMath>
      <w:r w:rsidRPr="6911FBC4">
        <w:t xml:space="preserve"> </w:t>
      </w:r>
      <w:r w:rsidR="00C40B0A" w:rsidRPr="6911FBC4">
        <w:t>w</w:t>
      </w:r>
      <w:r w:rsidR="00C40B0A">
        <w:t>ere</w:t>
      </w:r>
      <w:r w:rsidR="00C40B0A" w:rsidRPr="6911FBC4">
        <w:t xml:space="preserve"> </w:t>
      </w:r>
      <w:r w:rsidRPr="6911FBC4">
        <w:t>assumed to be a realisation of a zero-inflated Poisson (ZIP) process</w:t>
      </w:r>
      <w:r>
        <w:t>.</w:t>
      </w:r>
      <w:r w:rsidRPr="6911FBC4">
        <w:t xml:space="preserve"> </w:t>
      </w:r>
    </w:p>
    <w:p w14:paraId="39C7CEE9" w14:textId="2E19EDFE" w:rsidR="00431A21" w:rsidRDefault="00000000" w:rsidP="00831D71">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C</m:t>
                  </m:r>
                </m:e>
                <m:sub>
                  <m:r>
                    <w:rPr>
                      <w:rFonts w:ascii="Cambria Math" w:hAnsi="Cambria Math"/>
                    </w:rPr>
                    <m:t>i</m:t>
                  </m:r>
                </m:sub>
              </m:sSub>
              <m:r>
                <w:rPr>
                  <w:rFonts w:ascii="Cambria Math" w:hAnsi="Cambria Math"/>
                </w:rPr>
                <m:t xml:space="preserve"> ~ </m:t>
              </m:r>
              <m:d>
                <m:dPr>
                  <m:begChr m:val="{"/>
                  <m:endChr m:val=""/>
                  <m:ctrlPr>
                    <w:rPr>
                      <w:rFonts w:ascii="Cambria Math" w:hAnsi="Cambria Math"/>
                      <w:i/>
                    </w:rPr>
                  </m:ctrlPr>
                </m:dPr>
                <m:e>
                  <m:m>
                    <m:mPr>
                      <m:mcs>
                        <m:mc>
                          <m:mcPr>
                            <m:count m:val="2"/>
                            <m:mcJc m:val="center"/>
                          </m:mcPr>
                        </m:mc>
                      </m:mcs>
                      <m:ctrlPr>
                        <w:rPr>
                          <w:rFonts w:ascii="Cambria Math" w:hAnsi="Cambria Math"/>
                          <w:i/>
                        </w:rPr>
                      </m:ctrlPr>
                    </m:mPr>
                    <m:mr>
                      <m:e>
                        <m:r>
                          <m:rPr>
                            <m:nor/>
                          </m:rPr>
                          <w:rPr>
                            <w:rFonts w:ascii="Cambria Math" w:hAnsi="Cambria Math"/>
                          </w:rPr>
                          <m:t>Poisson</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i</m:t>
                                </m:r>
                              </m:sub>
                            </m:sSub>
                            <m:r>
                              <w:rPr>
                                <w:rFonts w:ascii="Cambria Math" w:hAnsi="Cambria Math"/>
                              </w:rPr>
                              <m:t>∙p∙A∙</m:t>
                            </m:r>
                            <m:sSub>
                              <m:sSubPr>
                                <m:ctrlPr>
                                  <w:rPr>
                                    <w:rFonts w:ascii="Cambria Math" w:hAnsi="Cambria Math"/>
                                    <w:i/>
                                  </w:rPr>
                                </m:ctrlPr>
                              </m:sSubPr>
                              <m:e>
                                <m:r>
                                  <w:rPr>
                                    <w:rFonts w:ascii="Cambria Math" w:hAnsi="Cambria Math"/>
                                  </w:rPr>
                                  <m:t>g</m:t>
                                </m:r>
                              </m:e>
                              <m:sub>
                                <m:r>
                                  <w:rPr>
                                    <w:rFonts w:ascii="Cambria Math" w:hAnsi="Cambria Math"/>
                                  </w:rPr>
                                  <m:t>ij</m:t>
                                </m:r>
                              </m:sub>
                            </m:sSub>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i</m:t>
                                </m:r>
                              </m:sub>
                            </m:sSub>
                          </m:e>
                        </m:d>
                      </m:e>
                      <m:e>
                        <m:r>
                          <w:rPr>
                            <w:rFonts w:ascii="Cambria Math" w:hAnsi="Cambria Math"/>
                          </w:rPr>
                          <m:t xml:space="preserve">, </m:t>
                        </m:r>
                        <m:r>
                          <m:rPr>
                            <m:nor/>
                          </m:rPr>
                          <w:rPr>
                            <w:rFonts w:ascii="Cambria Math" w:hAnsi="Cambria Math"/>
                          </w:rPr>
                          <m:t>with probability</m:t>
                        </m:r>
                        <m:r>
                          <w:rPr>
                            <w:rFonts w:ascii="Cambria Math" w:hAnsi="Cambria Math"/>
                          </w:rPr>
                          <m:t xml:space="preserve"> </m:t>
                        </m:r>
                        <m:sSub>
                          <m:sSubPr>
                            <m:ctrlPr>
                              <w:rPr>
                                <w:rFonts w:ascii="Cambria Math" w:hAnsi="Cambria Math"/>
                                <w:i/>
                              </w:rPr>
                            </m:ctrlPr>
                          </m:sSubPr>
                          <m:e>
                            <m:r>
                              <w:rPr>
                                <w:rFonts w:ascii="Cambria Math" w:hAnsi="Cambria Math"/>
                              </w:rPr>
                              <m:t>ψ</m:t>
                            </m:r>
                          </m:e>
                          <m:sub>
                            <m:r>
                              <w:rPr>
                                <w:rFonts w:ascii="Cambria Math" w:hAnsi="Cambria Math"/>
                              </w:rPr>
                              <m:t>i</m:t>
                            </m:r>
                          </m:sub>
                        </m:sSub>
                      </m:e>
                    </m:mr>
                    <m:mr>
                      <m:e>
                        <m:r>
                          <w:rPr>
                            <w:rFonts w:ascii="Cambria Math" w:hAnsi="Cambria Math"/>
                          </w:rPr>
                          <m:t>0</m:t>
                        </m:r>
                      </m:e>
                      <m:e>
                        <m:r>
                          <m:rPr>
                            <m:nor/>
                          </m:rPr>
                          <w:rPr>
                            <w:rFonts w:ascii="Cambria Math" w:hAnsi="Cambria Math"/>
                          </w:rPr>
                          <m:t>, with probability</m:t>
                        </m:r>
                        <m:r>
                          <w:rPr>
                            <w:rFonts w:ascii="Cambria Math" w:hAnsi="Cambria Math"/>
                          </w:rPr>
                          <m:t xml:space="preserve"> 1-</m:t>
                        </m:r>
                        <m:sSub>
                          <m:sSubPr>
                            <m:ctrlPr>
                              <w:rPr>
                                <w:rFonts w:ascii="Cambria Math" w:hAnsi="Cambria Math"/>
                                <w:i/>
                              </w:rPr>
                            </m:ctrlPr>
                          </m:sSubPr>
                          <m:e>
                            <m:r>
                              <w:rPr>
                                <w:rFonts w:ascii="Cambria Math" w:hAnsi="Cambria Math"/>
                              </w:rPr>
                              <m:t>ψ</m:t>
                            </m:r>
                          </m:e>
                          <m:sub>
                            <m:r>
                              <w:rPr>
                                <w:rFonts w:ascii="Cambria Math" w:hAnsi="Cambria Math"/>
                              </w:rPr>
                              <m:t>i</m:t>
                            </m:r>
                          </m:sub>
                        </m:sSub>
                      </m:e>
                    </m:mr>
                  </m:m>
                </m:e>
              </m:d>
              <m:r>
                <w:rPr>
                  <w:rFonts w:ascii="Cambria Math" w:hAnsi="Cambria Math"/>
                </w:rPr>
                <m:t>#1</m:t>
              </m:r>
            </m:e>
          </m:eqArr>
        </m:oMath>
      </m:oMathPara>
    </w:p>
    <w:p w14:paraId="506D89BD" w14:textId="3672DA39" w:rsidR="00FE4584" w:rsidRDefault="00FE4584" w:rsidP="00BA0C4E">
      <w:r>
        <w:t xml:space="preserve">Where </w:t>
      </w:r>
      <m:oMath>
        <m:sSub>
          <m:sSubPr>
            <m:ctrlPr>
              <w:rPr>
                <w:rFonts w:ascii="Cambria Math" w:hAnsi="Cambria Math"/>
                <w:i/>
              </w:rPr>
            </m:ctrlPr>
          </m:sSubPr>
          <m:e>
            <m:r>
              <m:rPr>
                <m:sty m:val="bi"/>
              </m:rPr>
              <w:rPr>
                <w:rFonts w:ascii="Cambria Math" w:hAnsi="Cambria Math"/>
              </w:rPr>
              <m:t>C</m:t>
            </m:r>
          </m:e>
          <m:sub>
            <m:r>
              <m:rPr>
                <m:sty m:val="bi"/>
              </m:rPr>
              <w:rPr>
                <w:rFonts w:ascii="Cambria Math" w:hAnsi="Cambria Math"/>
              </w:rPr>
              <m:t>i</m:t>
            </m:r>
          </m:sub>
        </m:sSub>
      </m:oMath>
      <w:r>
        <w:t xml:space="preserve"> are the counts of the </w:t>
      </w:r>
      <w:r w:rsidR="00B5722B">
        <w:t>Feral Pig</w:t>
      </w:r>
      <w:r>
        <w:t xml:space="preserve"> snapshot moments at site </w:t>
      </w:r>
      <m:oMath>
        <m:r>
          <m:rPr>
            <m:sty m:val="bi"/>
          </m:rPr>
          <w:rPr>
            <w:rFonts w:ascii="Cambria Math" w:hAnsi="Cambria Math"/>
          </w:rPr>
          <m:t>i</m:t>
        </m:r>
      </m:oMath>
      <w:r>
        <w:t xml:space="preserve">, </w:t>
      </w:r>
      <m:oMath>
        <m:sSub>
          <m:sSubPr>
            <m:ctrlPr>
              <w:rPr>
                <w:rFonts w:ascii="Cambria Math" w:hAnsi="Cambria Math"/>
                <w:i/>
              </w:rPr>
            </m:ctrlPr>
          </m:sSubPr>
          <m:e>
            <m:r>
              <w:rPr>
                <w:rFonts w:ascii="Cambria Math" w:hAnsi="Cambria Math"/>
              </w:rPr>
              <m:t>λ</m:t>
            </m:r>
          </m:e>
          <m:sub>
            <m:r>
              <w:rPr>
                <w:rFonts w:ascii="Cambria Math" w:hAnsi="Cambria Math"/>
              </w:rPr>
              <m:t>i</m:t>
            </m:r>
          </m:sub>
        </m:sSub>
      </m:oMath>
      <w:r w:rsidR="000B2927" w:rsidRPr="6911FBC4">
        <w:t xml:space="preserve"> is the expected abundance in grid cell </w:t>
      </w:r>
      <m:oMath>
        <m:r>
          <w:rPr>
            <w:rFonts w:ascii="Cambria Math" w:hAnsi="Cambria Math"/>
          </w:rPr>
          <m:t>i</m:t>
        </m:r>
      </m:oMath>
      <w:r w:rsidR="000B2927" w:rsidRPr="6911FBC4">
        <w:t xml:space="preserve"> and </w:t>
      </w:r>
      <m:oMath>
        <m:sSub>
          <m:sSubPr>
            <m:ctrlPr>
              <w:rPr>
                <w:rFonts w:ascii="Cambria Math" w:hAnsi="Cambria Math"/>
                <w:i/>
              </w:rPr>
            </m:ctrlPr>
          </m:sSubPr>
          <m:e>
            <m:r>
              <w:rPr>
                <w:rFonts w:ascii="Cambria Math" w:hAnsi="Cambria Math"/>
              </w:rPr>
              <m:t>ψ</m:t>
            </m:r>
          </m:e>
          <m:sub>
            <m:r>
              <w:rPr>
                <w:rFonts w:ascii="Cambria Math" w:hAnsi="Cambria Math"/>
              </w:rPr>
              <m:t>i</m:t>
            </m:r>
          </m:sub>
        </m:sSub>
      </m:oMath>
      <w:r w:rsidR="000B2927" w:rsidRPr="6911FBC4">
        <w:t xml:space="preserve"> is the probability that the grid cell </w:t>
      </w:r>
      <w:r w:rsidR="003B441C">
        <w:t>was occupied</w:t>
      </w:r>
      <w:r w:rsidR="000B2927" w:rsidRPr="6911FBC4">
        <w:t>.</w:t>
      </w:r>
      <w:r w:rsidR="00C444B9">
        <w:t xml:space="preserve"> Furthermore,</w:t>
      </w:r>
      <w:r w:rsidR="0067330F">
        <w:t xml:space="preserve"> </w:t>
      </w:r>
      <m:oMath>
        <m:r>
          <w:rPr>
            <w:rFonts w:ascii="Cambria Math" w:hAnsi="Cambria Math"/>
          </w:rPr>
          <m:t>p</m:t>
        </m:r>
      </m:oMath>
      <w:r w:rsidR="0067330F">
        <w:t xml:space="preserve"> </w:t>
      </w:r>
      <w:r w:rsidR="00C40B0A">
        <w:t>i</w:t>
      </w:r>
      <w:r>
        <w:t>s</w:t>
      </w:r>
      <w:r w:rsidR="0067330F">
        <w:t xml:space="preserve"> the</w:t>
      </w:r>
      <w:r w:rsidR="00570DF0">
        <w:t xml:space="preserve"> average detection probability </w:t>
      </w:r>
      <w:r>
        <w:t>derived from the distance sampling data</w:t>
      </w:r>
      <w:r w:rsidR="00C40B0A">
        <w:t>,</w:t>
      </w:r>
      <w:r>
        <w:t xml:space="preserve"> with </w:t>
      </w:r>
      <m:oMath>
        <m:sSub>
          <m:sSubPr>
            <m:ctrlPr>
              <w:rPr>
                <w:rFonts w:ascii="Cambria Math" w:hAnsi="Cambria Math"/>
                <w:i/>
              </w:rPr>
            </m:ctrlPr>
          </m:sSubPr>
          <m:e>
            <m:r>
              <w:rPr>
                <w:rFonts w:ascii="Cambria Math" w:hAnsi="Cambria Math"/>
              </w:rPr>
              <m:t>g</m:t>
            </m:r>
          </m:e>
          <m:sub>
            <m:r>
              <w:rPr>
                <w:rFonts w:ascii="Cambria Math" w:hAnsi="Cambria Math"/>
              </w:rPr>
              <m:t>ij</m:t>
            </m:r>
          </m:sub>
        </m:sSub>
      </m:oMath>
      <w:r w:rsidR="00570DF0">
        <w:t xml:space="preserve"> the </w:t>
      </w:r>
      <w:r w:rsidR="00893B18">
        <w:t xml:space="preserve">variable representing </w:t>
      </w:r>
      <w:r w:rsidR="00E25D9D">
        <w:t xml:space="preserve">the effect of </w:t>
      </w:r>
      <w:r w:rsidR="00570DF0">
        <w:t>group size</w:t>
      </w:r>
      <w:r w:rsidR="00C444B9">
        <w:t>s</w:t>
      </w:r>
      <w:r w:rsidR="00570DF0">
        <w:t xml:space="preserve"> (</w:t>
      </w:r>
      <m:oMath>
        <m:r>
          <w:rPr>
            <w:rFonts w:ascii="Cambria Math" w:hAnsi="Cambria Math"/>
          </w:rPr>
          <m:t>j</m:t>
        </m:r>
      </m:oMath>
      <w:r w:rsidR="00570DF0">
        <w:t>)</w:t>
      </w:r>
      <w:r w:rsidR="00E25D9D">
        <w:t xml:space="preserve"> on detection</w:t>
      </w:r>
      <w:r w:rsidR="006F31F0">
        <w:t>.</w:t>
      </w:r>
      <w:r w:rsidR="00BA0C4E">
        <w:t xml:space="preserve"> </w:t>
      </w:r>
      <w:r w:rsidR="00E33B57">
        <w:t>Additionally,</w:t>
      </w:r>
      <w:r>
        <w:t xml:space="preserve"> </w:t>
      </w:r>
      <m:oMath>
        <m:r>
          <w:rPr>
            <w:rFonts w:ascii="Cambria Math" w:hAnsi="Cambria Math"/>
          </w:rPr>
          <m:t>A</m:t>
        </m:r>
      </m:oMath>
      <w:r w:rsidR="00E33B57">
        <w:t xml:space="preserve"> </w:t>
      </w:r>
      <w:r w:rsidR="00C40B0A">
        <w:t>i</w:t>
      </w:r>
      <w:r w:rsidR="00284792">
        <w:t>s</w:t>
      </w:r>
      <w:r w:rsidR="00E33B57">
        <w:t xml:space="preserve"> an estimate of relative pig activity within a 24-hour </w:t>
      </w:r>
      <w:r w:rsidR="00F16508">
        <w:t>period</w:t>
      </w:r>
      <w:r w:rsidR="00E33B57">
        <w:t xml:space="preserve">, representing the proportion of time a given individual </w:t>
      </w:r>
      <w:r w:rsidR="00284792">
        <w:t xml:space="preserve">was active </w:t>
      </w:r>
      <w:r w:rsidR="00E33B57">
        <w:t xml:space="preserve">and </w:t>
      </w:r>
      <w:r w:rsidR="00284792">
        <w:t xml:space="preserve">potentially </w:t>
      </w:r>
      <w:r w:rsidR="00E33B57">
        <w:t xml:space="preserve">available for detection (e.g. not resting or sleeping). Estimation of this parameter is important to guard against availability bias, which may result in underestimates of density </w:t>
      </w:r>
      <w:r w:rsidR="00E33B57">
        <w:fldChar w:fldCharType="begin"/>
      </w:r>
      <w:r w:rsidR="00C866A1">
        <w:instrText xml:space="preserve"> ADDIN ZOTERO_ITEM CSL_CITATION {"citationID":"c3ILBi9m","properties":{"formattedCitation":"(Corlatti et al. 2020)","plainCitation":"(Corlatti et al. 2020)","noteIndex":0},"citationItems":[{"id":"ghkuPYDW/BSkoX7XW","uris":["http://zotero.org/users/15101789/items/48PSVH83"],"itemData":{"id":437,"type":"article-journal","abstract":"The increasing use of remote motion-sensitive photography recently led to an extension of distance sampling (DS) to accommodate camera trap data. Camera trap distance sampling (CTDS) has been proposed as a promising tool to estimate animal abundance, if temporally limited availability for detection is accounted for. However, the performance of CTDS in different field situations, and its reliability when single still images are used instead of videos or bursts of images remain untested. We used Alpine marmots Marmota marmota in the Stelvio National Park (Italy) to address three aims: 1) compare estimates of availability bias-corrected CTDS when using single still images with different set-ups to define sampling effort. For the ‘user-manual' set-up we used values of θ [angle of view] and t</w:instrText>
      </w:r>
      <w:r w:rsidR="00C866A1">
        <w:rPr>
          <w:rFonts w:ascii="Cambria Math" w:hAnsi="Cambria Math" w:cs="Cambria Math"/>
        </w:rPr>
        <w:instrText>∗</w:instrText>
      </w:r>
      <w:r w:rsidR="00C866A1">
        <w:instrText xml:space="preserve"> [recovery time, i.e. the shortest interval at which an animal can be detected] specified by the camera user manual. For the ‘empirical' set-up we estimated θ and t</w:instrText>
      </w:r>
      <w:r w:rsidR="00C866A1">
        <w:rPr>
          <w:rFonts w:ascii="Cambria Math" w:hAnsi="Cambria Math" w:cs="Cambria Math"/>
        </w:rPr>
        <w:instrText>∗</w:instrText>
      </w:r>
      <w:r w:rsidR="00C866A1">
        <w:instrText xml:space="preserve"> empirically. 2) Compare estimates of CTDS and line DS, both corrected for availability bias based on marmot behavior. 3) Compare estimates of CTDS corrected for availability bias with estimates obtained with capture–mark–recapture (CMR), accounting for the effective trapped area. Our results suggest that: 1) CTDS with ‘user-manual' set-up underestimated population size compared to the ‘empirical' set-up; 2) ‘empirical’ CTDS estimates were similar to those of line DS, but CTDS had lower precision; 3) availability bias-corrected CTDS underestimated abundance compared to CMR. Assessing camera settings empirically is crucial to reduce bias in CTDS estimators when single still images are used. Videos should be preferred as they allow choosing predefined snapshot moments and do not rely on settings that cannot be changed. Overall, our results support the use of CTDS as an alternative to DS, although proper availability-bias corrections and many cameras are needed to ensure accuracy and acceptable precision.","container-title":"Wildlife Biology","DOI":"10.2981/wlb.00652","ISSN":"1903-220X","issue":"4","language":"en","license":"Wildlife Biology published by John Wiley &amp; Sons Ltd on behalf of Nordic Society Oikos","note":"_eprint: https://nsojournals.onlinelibrary.wiley.com/doi/pdf/10.2981/wlb.00652","page":"wlb.00652","source":"Wiley Online Library","title":"A field test of unconventional camera trap distance sampling to estimate abundance of marmot populations","volume":"2020","author":[{"family":"Corlatti","given":"Luca"},{"family":"Sivieri","given":"Stefano"},{"family":"Sudolska","given":"Bogna"},{"family":"Giacomelli","given":"Stefano"},{"family":"Pedrotti","given":"Luca"}],"issued":{"date-parts":[["2020"]]}}}],"schema":"https://github.com/citation-style-language/schema/raw/master/csl-citation.json"} </w:instrText>
      </w:r>
      <w:r w:rsidR="00E33B57">
        <w:fldChar w:fldCharType="separate"/>
      </w:r>
      <w:r w:rsidR="009F21FF" w:rsidRPr="009F21FF">
        <w:t>(Corlatti et al. 2020)</w:t>
      </w:r>
      <w:r w:rsidR="00E33B57">
        <w:fldChar w:fldCharType="end"/>
      </w:r>
      <w:r w:rsidR="00E33B57">
        <w:t xml:space="preserve">. </w:t>
      </w:r>
      <m:oMath>
        <m:r>
          <w:rPr>
            <w:rFonts w:ascii="Cambria Math" w:hAnsi="Cambria Math"/>
          </w:rPr>
          <m:t>A</m:t>
        </m:r>
      </m:oMath>
      <w:r w:rsidR="00E33B57">
        <w:t xml:space="preserve"> </w:t>
      </w:r>
      <w:r w:rsidR="00C40B0A">
        <w:t>i</w:t>
      </w:r>
      <w:r w:rsidR="00E33B57">
        <w:t xml:space="preserve">s estimated by fitting a kernel density estimate to the image capture times (in radians). The area under the kernel density estimate </w:t>
      </w:r>
      <w:r w:rsidR="00C40B0A">
        <w:t>i</w:t>
      </w:r>
      <w:r w:rsidR="00E33B57">
        <w:t xml:space="preserve">s used as the estimate of </w:t>
      </w:r>
      <m:oMath>
        <m:r>
          <w:rPr>
            <w:rFonts w:ascii="Cambria Math" w:hAnsi="Cambria Math"/>
          </w:rPr>
          <m:t>A</m:t>
        </m:r>
      </m:oMath>
      <w:r w:rsidR="00E33B57">
        <w:t xml:space="preserve"> </w:t>
      </w:r>
      <w:sdt>
        <w:sdtPr>
          <w:rPr>
            <w:color w:val="000000"/>
          </w:rPr>
          <w:tag w:val="MENDELEY_CITATION_v3_eyJjaXRhdGlvbklEIjoiTUVOREVMRVlfQ0lUQVRJT05fZTYyY2I2OWUtMTZlZi00N2M3LTgzNTctYTc2ZTBiZTk3ODY3IiwicHJvcGVydGllcyI6eyJub3RlSW5kZXgiOjB9LCJpc0VkaXRlZCI6ZmFsc2UsIm1hbnVhbE92ZXJyaWRlIjp7ImlzTWFudWFsbHlPdmVycmlkZGVuIjpmYWxzZSwiY2l0ZXByb2NUZXh0IjoiKFJvd2NsaWZmZSA8aT5ldCBhbC48L2k+IDIwMTQpIiwibWFudWFsT3ZlcnJpZGVUZXh0IjoiIn0sImNpdGF0aW9uSXRlbXMiOlt7ImlkIjoiZDY4ZWQyZWMtZTAzZC0zNWViLWI1ODUtYWY5NThmMjNhZDdhIiwiaXRlbURhdGEiOnsidHlwZSI6ImFydGljbGUtam91cm5hbCIsImlkIjoiZDY4ZWQyZWMtZTAzZC0zNWViLWI1ODUtYWY5NThmMjNhZDdhIiwidGl0bGUiOiJRdWFudGlmeWluZyBsZXZlbHMgb2YgYW5pbWFsIGFjdGl2aXR5IHVzaW5nIGNhbWVyYSB0cmFwIGRhdGEiLCJhdXRob3IiOlt7ImZhbWlseSI6IlJvd2NsaWZmZSIsImdpdmVuIjoiSi4gTWFyY3VzIiwicGFyc2UtbmFtZXMiOmZhbHNlLCJkcm9wcGluZy1wYXJ0aWNsZSI6IiIsIm5vbi1kcm9wcGluZy1wYXJ0aWNsZSI6IiJ9LHsiZmFtaWx5IjoiS2F5cyIsImdpdmVuIjoiUm9sYW5kIiwicGFyc2UtbmFtZXMiOmZhbHNlLCJkcm9wcGluZy1wYXJ0aWNsZSI6IiIsIm5vbi1kcm9wcGluZy1wYXJ0aWNsZSI6IiJ9LHsiZmFtaWx5IjoiS3JhbnN0YXViZXIiLCJnaXZlbiI6IkJhcnQiLCJwYXJzZS1uYW1lcyI6ZmFsc2UsImRyb3BwaW5nLXBhcnRpY2xlIjoiIiwibm9uLWRyb3BwaW5nLXBhcnRpY2xlIjoiIn0seyJmYW1pbHkiOiJDYXJib25lIiwiZ2l2ZW4iOiJDaHJpcyIsInBhcnNlLW5hbWVzIjpmYWxzZSwiZHJvcHBpbmctcGFydGljbGUiOiIiLCJub24tZHJvcHBpbmctcGFydGljbGUiOiIifSx7ImZhbWlseSI6IkphbnNlbiIsImdpdmVuIjoiUGF0cmljayBBLiIsInBhcnNlLW5hbWVzIjpmYWxzZSwiZHJvcHBpbmctcGFydGljbGUiOiIiLCJub24tZHJvcHBpbmctcGFydGljbGUiOiIifV0sImNvbnRhaW5lci10aXRsZSI6Ik1ldGhvZHMgaW4gRWNvbG9neSBhbmQgRXZvbHV0aW9uIiwiZWRpdG9yIjpbeyJmYW1pbHkiOiJGaXNoZXIiLCJnaXZlbiI6IkRpYW5hIiwicGFyc2UtbmFtZXMiOmZhbHNlLCJkcm9wcGluZy1wYXJ0aWNsZSI6IiIsIm5vbi1kcm9wcGluZy1wYXJ0aWNsZSI6IiJ9XSwiRE9JIjoiMTAuMTExMS8yMDQxLTIxMFguMTIyNzgiLCJJU1NOIjoiMjA0MTIxMFgiLCJVUkwiOiJodHRwczovL29ubGluZWxpYnJhcnkud2lsZXkuY29tL2RvaS8xMC4xMTExLzIwNDEtMjEwWC4xMjI3OCIsImlzc3VlZCI6eyJkYXRlLXBhcnRzIjpbWzIwMTQsMTFdXX0sInBhZ2UiOiIxMTcwLTExNzkiLCJhYnN0cmFjdCI6IjEuIEFjdGl2aXR5IGxldmVsICh0aGUgcHJvcG9ydGlvbiBvZiB0aW1lIHRoYXQgYW5pbWFscyBzcGVuZCBhY3RpdmUpIGlzIGEgYmVoYXZpb3VyYWwgYW5kIGVjb2xvZ2ljYWwgbWV0cmljIHRoYXQgY2FuIHByb3ZpZGUgYW4gaW5kaWNhdG9yIG9mIGVuZXJnZXRpY3MsIGZvcmFnaW5nIGVmZm9ydCBhbmQgZXhwb3N1cmUgdG8gcmlzay4gSG93ZXZlciwgYWN0aXZpdHkgbGV2ZWwgaXMgcG9vcmx5IGtub3duIGZvciBmcmVlLWxpdmluZyBhbmltYWxzIGJlY2F1c2UgaXQgaXMgZGlmZmljdWx0IHRvIHF1YW50aWZ5IGFjdGl2aXR5IGluIHRoZSBmaWVsZCBpbiBhIGNvbnNpc3RlbnQsIGNvc3QtZWZmZWN0aXZlIGFuZCBub24taW52YXNpdmV3YXkuIDIuIFRoaXMgYXJ0aWNsZSBwcmVzZW50cyBhIG5ld21ldGhvZCB0byBlc3RpbWF0ZSBhY3Rpdml0eSBsZXZlbCB3aXRoIHRpbWUtb2YtZGV0ZWN0aW9uIGRhdGEgZnJvbSBjYW1lcmEgdHJhcHMgKG9yIG1vcmUgZ2VuZXJhbGx5IGFueSByZW1vdGUgc2Vuc29ycyksIGZpdHRpbmcgYSBmbGV4aWJsZSBjaXJjdWxhciBkaXN0cmlidXRpb24gdG8gdGhlc2UgZGF0YSB0byBkZXNjcmliZSB0aGUgdW5kZXJseWluZyBhY3Rpdml0eSBzY2hlZHVsZSwgYW5kIGNhbGN1bGF0aW5nIG92ZXJhbGwgcHJvcG9ydGlvbiBvZiB0aW1lIGFjdGl2ZSBmcm9tIHRoaXMuIDMuIFVzaW5nIHNpbXVsYXRpb25zIGFuZCBhIGNhc2Ugc3R1ZHkgZm9yIGEgcmFuZ2Ugb2Ygc21hbGwtIHRvIG1lZGl1bS1zaXplZCBtYW1tYWwgc3BlY2llcywgd2UgZmluZCB0aGF0IGFjdGl2LSBpdHkgbGV2ZWwgY2FuIHJlbGlhYmx5IGJlIGVzdGltYXRlZCB1c2luZyB0aGUgbmV3bWV0aG9kLiA0LiBUaGUgbWV0aG9kIGRlcGVuZHMgb24gdGhlIGtleSBhc3N1bXB0aW9uIHRoYXQgYWxsIGluZGl2aWR1YWxzIGluIHRoZSBzYW1wbGVkIHBvcHVsYXRpb24gYXJlIGFjdGl2ZSBhdCB0aGUgcGVhayBvZiB0aGUgZGFpbHkgYWN0aXZpdHkgY3ljbGUuIFdlIHByb3ZpZGUgdGhlb3JldGljYWwgYW5kIGVtcGlyaWNhbCBldmlkZW5jZSBzdWdnZXN0aW5nIHRoYXQgdGhpcyBhc3N1bXB0aW9uIGlzIGxpa2VseSB0byBiZW1ldCBmb3JtYW55IHNwZWNpZXMsIGJ1dG1heSBiZSBsZXNzIGxpa2VseSBtZXQgaW4gbGFyZ2UgcHJlZGF0b3JzLCBvciBpbiBoaWdoLWxhdGl0dWRld2ludGVycy5GdXJ0aGVyIHJlc2VhcmNoIGlzIG5lZWRlZCB0byBlc3RhYmxpc2ggc3Ryb25nZXIgZXZpZGVuY2Ugb24gdGhlIHZhbGlkaXR5IG9mIHRoaXMgYXNzdW1wdGlvbiBpbiBzcGVjaWZpYyBjYXNlczsgaG93ZXZlciwgdGhlIGFwcHJvYWNoIGhhcyB0aGUgcG90ZW50aWFsIHRvIHByb3ZpZGUgYW4gZWZmZWN0aXZlLCBub24taW52YXNpdmUgYWx0ZXJuYXRpdmUgdG8gZXhpc3RpbmcgbWV0aG9kcyBmb3IgcXVhbnRpZnlpbmcgcG9wdWxhdGlvbiBhY3Rpdml0eSBsZXZlbHMuIiwiaXNzdWUiOiIxMSIsInZvbHVtZSI6IjUiLCJjb250YWluZXItdGl0bGUtc2hvcnQiOiJNZXRob2RzIEVjb2wgRXZvbCJ9LCJpc1RlbXBvcmFyeSI6ZmFsc2V9XX0="/>
          <w:id w:val="-2142720696"/>
          <w:placeholder>
            <w:docPart w:val="9A92407C3F50B044999DD745C8C056D2"/>
          </w:placeholder>
        </w:sdtPr>
        <w:sdtContent>
          <w:r w:rsidR="00E33B57">
            <w:t xml:space="preserve">(Rowcliffe </w:t>
          </w:r>
          <w:r w:rsidR="00E33B57" w:rsidRPr="00790132">
            <w:rPr>
              <w:iCs/>
            </w:rPr>
            <w:t>et al.</w:t>
          </w:r>
          <w:r w:rsidR="00E33B57">
            <w:t xml:space="preserve"> 2014)</w:t>
          </w:r>
        </w:sdtContent>
      </w:sdt>
      <w:r w:rsidR="00E33B57">
        <w:rPr>
          <w:color w:val="000000"/>
        </w:rPr>
        <w:t>, and was included in the Bayesian hierarchical model using an informative beta prior</w:t>
      </w:r>
      <w:r w:rsidR="00E33B57">
        <w:t xml:space="preserve">. </w:t>
      </w:r>
      <w:r>
        <w:t xml:space="preserve">Finally, </w:t>
      </w:r>
      <m:oMath>
        <m:sSub>
          <m:sSubPr>
            <m:ctrlPr>
              <w:rPr>
                <w:rFonts w:ascii="Cambria Math" w:hAnsi="Cambria Math"/>
                <w:i/>
              </w:rPr>
            </m:ctrlPr>
          </m:sSubPr>
          <m:e>
            <m:r>
              <w:rPr>
                <w:rFonts w:ascii="Cambria Math" w:hAnsi="Cambria Math"/>
              </w:rPr>
              <m:t>e</m:t>
            </m:r>
          </m:e>
          <m:sub>
            <m:r>
              <w:rPr>
                <w:rFonts w:ascii="Cambria Math" w:hAnsi="Cambria Math"/>
              </w:rPr>
              <m:t>i</m:t>
            </m:r>
          </m:sub>
        </m:sSub>
      </m:oMath>
      <w:r>
        <w:t xml:space="preserve"> is the sampling effort at site </w:t>
      </w:r>
      <m:oMath>
        <m:r>
          <w:rPr>
            <w:rFonts w:ascii="Cambria Math" w:hAnsi="Cambria Math"/>
          </w:rPr>
          <m:t>i</m:t>
        </m:r>
      </m:oMath>
      <w:r>
        <w:t xml:space="preserve"> as described above.</w:t>
      </w:r>
    </w:p>
    <w:p w14:paraId="0B4DB64B" w14:textId="71434A07" w:rsidR="00BA0C4E" w:rsidRDefault="00BA0C4E" w:rsidP="00BA0C4E">
      <w:r w:rsidRPr="6911FBC4">
        <w:t xml:space="preserve">A ZIP formulation allowed </w:t>
      </w:r>
      <w:r w:rsidR="00442EFD">
        <w:t>for pig distribution and abundance to be modelled</w:t>
      </w:r>
      <w:r w:rsidRPr="6911FBC4">
        <w:t xml:space="preserve"> as two separate processes, a process governing the probability the grid cell </w:t>
      </w:r>
      <w:r w:rsidR="00725565">
        <w:t>was occupied</w:t>
      </w:r>
      <w:r w:rsidRPr="6911FBC4">
        <w:t xml:space="preserve"> and an abundance process, given a grid cell </w:t>
      </w:r>
      <w:r w:rsidR="00725565">
        <w:t>was occupied</w:t>
      </w:r>
      <w:r w:rsidRPr="6911FBC4">
        <w:t xml:space="preserve">. </w:t>
      </w:r>
      <w:r w:rsidR="00A47824">
        <w:t>T</w:t>
      </w:r>
      <w:r w:rsidRPr="6911FBC4">
        <w:t xml:space="preserve">he abundance process was informed by </w:t>
      </w:r>
      <w:r w:rsidR="00DF3B5E">
        <w:t xml:space="preserve">solely the </w:t>
      </w:r>
      <w:r w:rsidR="00141445">
        <w:t>CTDS</w:t>
      </w:r>
      <w:r w:rsidR="00DF3B5E">
        <w:t xml:space="preserve"> surveys, while the occupancy (zero-inflation) process was informed by both CTDS surveys </w:t>
      </w:r>
      <w:r w:rsidR="00B04E89">
        <w:t xml:space="preserve">and </w:t>
      </w:r>
      <w:r w:rsidR="00141445">
        <w:t xml:space="preserve">presence-absence </w:t>
      </w:r>
      <w:r w:rsidR="00053FE0">
        <w:t xml:space="preserve">camera trap </w:t>
      </w:r>
      <w:r w:rsidR="00141445">
        <w:t>records</w:t>
      </w:r>
      <w:r w:rsidR="00DD4489">
        <w:t xml:space="preserve">. </w:t>
      </w:r>
      <w:r w:rsidRPr="6911FBC4">
        <w:t>Effects of each environmental variable (</w:t>
      </w:r>
      <w:proofErr w:type="gramStart"/>
      <w:r w:rsidRPr="6911FBC4">
        <w:rPr>
          <w:rFonts w:ascii="Cambria Math" w:hAnsi="Cambria Math"/>
          <w:i/>
          <w:iCs/>
        </w:rPr>
        <w:t xml:space="preserve">E </w:t>
      </w:r>
      <w:r w:rsidRPr="6911FBC4">
        <w:t>)</w:t>
      </w:r>
      <w:proofErr w:type="gramEnd"/>
      <w:r w:rsidRPr="6911FBC4">
        <w:t xml:space="preserve"> on the expected abundance </w:t>
      </w:r>
      <w:r w:rsidR="00E836FE">
        <w:t>at site</w:t>
      </w:r>
      <w:r w:rsidRPr="6911FBC4">
        <w:t xml:space="preserve"> </w:t>
      </w:r>
      <m:oMath>
        <m:r>
          <w:rPr>
            <w:rFonts w:ascii="Cambria Math" w:hAnsi="Cambria Math"/>
          </w:rPr>
          <m:t>i</m:t>
        </m:r>
      </m:oMath>
      <w:r w:rsidRPr="6911FBC4">
        <w:t xml:space="preserve"> were incorporated using a log-linear model, such that: </w:t>
      </w:r>
    </w:p>
    <w:p w14:paraId="3F5713BE" w14:textId="280E110A" w:rsidR="00BA0C4E" w:rsidRPr="007378FD" w:rsidRDefault="00000000" w:rsidP="00BA0C4E">
      <w:pPr>
        <w:spacing w:after="0"/>
      </w:pPr>
      <m:oMathPara>
        <m:oMath>
          <m:eqArr>
            <m:eqArrPr>
              <m:maxDist m:val="1"/>
              <m:ctrlPr>
                <w:rPr>
                  <w:rFonts w:ascii="Cambria Math" w:hAnsi="Cambria Math"/>
                  <w:i/>
                </w:rPr>
              </m:ctrlPr>
            </m:eqArrPr>
            <m:e>
              <m:sSub>
                <m:sSubPr>
                  <m:ctrlPr>
                    <w:rPr>
                      <w:rFonts w:ascii="Cambria Math" w:hAnsi="Cambria Math"/>
                      <w:i/>
                    </w:rPr>
                  </m:ctrlPr>
                </m:sSubPr>
                <m:e>
                  <m:r>
                    <m:rPr>
                      <m:sty m:val="p"/>
                    </m:rPr>
                    <w:rPr>
                      <w:rFonts w:ascii="Cambria Math" w:hAnsi="Cambria Math"/>
                    </w:rPr>
                    <m:t>log⁡</m:t>
                  </m:r>
                  <m:r>
                    <w:rPr>
                      <w:rFonts w:ascii="Cambria Math" w:hAnsi="Cambria Math"/>
                    </w:rPr>
                    <m:t>(λ</m:t>
                  </m:r>
                </m:e>
                <m:sub>
                  <m:r>
                    <w:rPr>
                      <w:rFonts w:ascii="Cambria Math" w:hAnsi="Cambria Math"/>
                    </w:rPr>
                    <m:t>i</m:t>
                  </m:r>
                </m:sub>
              </m:sSub>
              <m:r>
                <w:rPr>
                  <w:rFonts w:ascii="Cambria Math" w:hAnsi="Cambria Math"/>
                </w:rPr>
                <m:t xml:space="preserve">)= </m:t>
              </m:r>
              <m:sSub>
                <m:sSubPr>
                  <m:ctrlPr>
                    <w:rPr>
                      <w:rFonts w:ascii="Cambria Math" w:hAnsi="Cambria Math"/>
                      <w:i/>
                    </w:rPr>
                  </m:ctrlPr>
                </m:sSubPr>
                <m:e>
                  <m:r>
                    <w:rPr>
                      <w:rFonts w:ascii="Cambria Math" w:hAnsi="Cambria Math"/>
                    </w:rPr>
                    <m:t>β</m:t>
                  </m:r>
                </m:e>
                <m:sub>
                  <m:r>
                    <w:rPr>
                      <w:rFonts w:ascii="Cambria Math" w:hAnsi="Cambria Math"/>
                    </w:rPr>
                    <m:t>0</m:t>
                  </m:r>
                </m:sub>
              </m:sSub>
              <m:r>
                <w:rPr>
                  <w:rFonts w:ascii="Cambria Math" w:hAnsi="Cambria Math"/>
                </w:rPr>
                <m:t xml:space="preserve">+ </m:t>
              </m:r>
              <m:nary>
                <m:naryPr>
                  <m:chr m:val="∑"/>
                  <m:limLoc m:val="undOvr"/>
                  <m:ctrlPr>
                    <w:rPr>
                      <w:rFonts w:ascii="Cambria Math" w:hAnsi="Cambria Math"/>
                      <w:i/>
                    </w:rPr>
                  </m:ctrlPr>
                </m:naryPr>
                <m:sub>
                  <m:r>
                    <w:rPr>
                      <w:rFonts w:ascii="Cambria Math" w:hAnsi="Cambria Math"/>
                    </w:rPr>
                    <m:t>k=1</m:t>
                  </m:r>
                </m:sub>
                <m:sup>
                  <m:r>
                    <w:rPr>
                      <w:rFonts w:ascii="Cambria Math" w:hAnsi="Cambria Math"/>
                    </w:rPr>
                    <m:t>n</m:t>
                  </m:r>
                </m:sup>
                <m:e>
                  <m:sSub>
                    <m:sSubPr>
                      <m:ctrlPr>
                        <w:rPr>
                          <w:rFonts w:ascii="Cambria Math" w:hAnsi="Cambria Math"/>
                          <w:i/>
                        </w:rPr>
                      </m:ctrlPr>
                    </m:sSubPr>
                    <m:e>
                      <m:r>
                        <w:rPr>
                          <w:rFonts w:ascii="Cambria Math" w:hAnsi="Cambria Math"/>
                        </w:rPr>
                        <m:t>β</m:t>
                      </m:r>
                    </m:e>
                    <m:sub>
                      <m:r>
                        <w:rPr>
                          <w:rFonts w:ascii="Cambria Math" w:hAnsi="Cambria Math"/>
                        </w:rPr>
                        <m:t>k</m:t>
                      </m:r>
                    </m:sub>
                  </m:sSub>
                </m:e>
              </m:nary>
              <m:sSub>
                <m:sSubPr>
                  <m:ctrlPr>
                    <w:rPr>
                      <w:rFonts w:ascii="Cambria Math" w:hAnsi="Cambria Math"/>
                      <w:i/>
                    </w:rPr>
                  </m:ctrlPr>
                </m:sSubPr>
                <m:e>
                  <m:r>
                    <w:rPr>
                      <w:rFonts w:ascii="Cambria Math" w:hAnsi="Cambria Math"/>
                    </w:rPr>
                    <m:t>E</m:t>
                  </m:r>
                </m:e>
                <m:sub>
                  <m:r>
                    <w:rPr>
                      <w:rFonts w:ascii="Cambria Math" w:hAnsi="Cambria Math"/>
                    </w:rPr>
                    <m:t>i,k</m:t>
                  </m:r>
                </m:sub>
              </m:sSub>
              <m:r>
                <w:rPr>
                  <w:rFonts w:ascii="Cambria Math" w:hAnsi="Cambria Math"/>
                </w:rPr>
                <m:t>,#2</m:t>
              </m:r>
            </m:e>
          </m:eqArr>
          <m:r>
            <m:rPr>
              <m:sty m:val="p"/>
            </m:rPr>
            <w:rPr>
              <w:rFonts w:ascii="Cambria Math" w:hAnsi="Cambria Math"/>
            </w:rPr>
            <w:br/>
          </m:r>
        </m:oMath>
      </m:oMathPara>
    </w:p>
    <w:p w14:paraId="0A9D3838" w14:textId="3D7BDCFD" w:rsidR="00BA0C4E" w:rsidRDefault="00BA0C4E" w:rsidP="00BA0C4E">
      <w:r>
        <w:t xml:space="preserve">where </w:t>
      </w:r>
      <m:oMath>
        <m:sSub>
          <m:sSubPr>
            <m:ctrlPr>
              <w:rPr>
                <w:rFonts w:ascii="Cambria Math" w:hAnsi="Cambria Math"/>
                <w:i/>
              </w:rPr>
            </m:ctrlPr>
          </m:sSubPr>
          <m:e>
            <m:r>
              <w:rPr>
                <w:rFonts w:ascii="Cambria Math" w:hAnsi="Cambria Math"/>
              </w:rPr>
              <m:t>β</m:t>
            </m:r>
          </m:e>
          <m:sub>
            <m:r>
              <w:rPr>
                <w:rFonts w:ascii="Cambria Math" w:hAnsi="Cambria Math"/>
              </w:rPr>
              <m:t>0</m:t>
            </m:r>
          </m:sub>
        </m:sSub>
      </m:oMath>
      <w:r>
        <w:t xml:space="preserve"> is the intercept and </w:t>
      </w:r>
      <m:oMath>
        <m:sSub>
          <m:sSubPr>
            <m:ctrlPr>
              <w:rPr>
                <w:rFonts w:ascii="Cambria Math" w:hAnsi="Cambria Math"/>
                <w:i/>
              </w:rPr>
            </m:ctrlPr>
          </m:sSubPr>
          <m:e>
            <m:r>
              <w:rPr>
                <w:rFonts w:ascii="Cambria Math" w:hAnsi="Cambria Math"/>
              </w:rPr>
              <m:t>β</m:t>
            </m:r>
          </m:e>
          <m:sub>
            <m:r>
              <w:rPr>
                <w:rFonts w:ascii="Cambria Math" w:hAnsi="Cambria Math"/>
              </w:rPr>
              <m:t>k</m:t>
            </m:r>
          </m:sub>
        </m:sSub>
      </m:oMath>
      <w:r>
        <w:rPr>
          <w:i/>
          <w:iCs/>
        </w:rPr>
        <w:t xml:space="preserve"> </w:t>
      </w:r>
      <w:r>
        <w:t xml:space="preserve">are regression coefficients for the </w:t>
      </w:r>
      <m:oMath>
        <m:r>
          <w:rPr>
            <w:rFonts w:ascii="Cambria Math" w:hAnsi="Cambria Math"/>
          </w:rPr>
          <m:t>n</m:t>
        </m:r>
      </m:oMath>
      <w:r>
        <w:t xml:space="preserve"> respective environmental variables </w:t>
      </w:r>
      <m:oMath>
        <m:sSub>
          <m:sSubPr>
            <m:ctrlPr>
              <w:rPr>
                <w:rFonts w:ascii="Cambria Math" w:hAnsi="Cambria Math"/>
                <w:i/>
              </w:rPr>
            </m:ctrlPr>
          </m:sSubPr>
          <m:e>
            <m:r>
              <w:rPr>
                <w:rFonts w:ascii="Cambria Math" w:hAnsi="Cambria Math"/>
              </w:rPr>
              <m:t>E</m:t>
            </m:r>
          </m:e>
          <m:sub>
            <m:r>
              <w:rPr>
                <w:rFonts w:ascii="Cambria Math" w:hAnsi="Cambria Math"/>
              </w:rPr>
              <m:t>k</m:t>
            </m:r>
          </m:sub>
        </m:sSub>
      </m:oMath>
      <w:r>
        <w:t xml:space="preserve"> (</w:t>
      </w:r>
      <m:oMath>
        <m:r>
          <w:rPr>
            <w:rFonts w:ascii="Cambria Math" w:hAnsi="Cambria Math"/>
          </w:rPr>
          <m:t>k=1,…,n</m:t>
        </m:r>
      </m:oMath>
      <w:r>
        <w:t xml:space="preserve">). </w:t>
      </w:r>
      <w:r w:rsidR="003F34AC">
        <w:t xml:space="preserve">We used a range of informative environmental, climatic, and regional-based covariates to predict the estimated abundance/density of pigs at sampled locations. A description of the variables included in the model is provided in the </w:t>
      </w:r>
      <w:r w:rsidR="00C40B0A">
        <w:t>A</w:t>
      </w:r>
      <w:r w:rsidR="003F34AC">
        <w:t>ppendix</w:t>
      </w:r>
      <w:r w:rsidR="000C700D">
        <w:t xml:space="preserve"> (Table A1)</w:t>
      </w:r>
      <w:r w:rsidR="003F34AC">
        <w:t xml:space="preserve">. </w:t>
      </w:r>
      <w:r w:rsidR="0005702E">
        <w:t>Before</w:t>
      </w:r>
      <w:r>
        <w:t xml:space="preserve"> model fitting, each continuous environmental variable was standardised by subtracting the mean and dividing by the standard deviation. </w:t>
      </w:r>
      <w:r w:rsidR="000438A3">
        <w:t>Jointly</w:t>
      </w:r>
      <w:r>
        <w:t xml:space="preserve">, the probability of </w:t>
      </w:r>
      <w:r w:rsidR="0048299B">
        <w:t xml:space="preserve">occupancy </w:t>
      </w:r>
      <w:r>
        <w:t>was modelled as</w:t>
      </w:r>
      <w:r w:rsidR="00C40B0A">
        <w:t>:</w:t>
      </w:r>
    </w:p>
    <w:p w14:paraId="4C8267CD" w14:textId="3EB067D4" w:rsidR="00BA0C4E" w:rsidRPr="00CD79FD" w:rsidRDefault="00000000" w:rsidP="00BA0C4E">
      <w:pPr>
        <w:rPr>
          <w:lang w:val="en-US"/>
        </w:rPr>
      </w:pPr>
      <m:oMathPara>
        <m:oMath>
          <m:eqArr>
            <m:eqArrPr>
              <m:maxDist m:val="1"/>
              <m:ctrlPr>
                <w:rPr>
                  <w:rFonts w:ascii="Cambria Math" w:hAnsi="Cambria Math"/>
                  <w:lang w:val="en-US"/>
                </w:rPr>
              </m:ctrlPr>
            </m:eqArrPr>
            <m:e>
              <m:r>
                <m:rPr>
                  <m:nor/>
                </m:rPr>
                <w:rPr>
                  <w:rFonts w:ascii="Cambria Math" w:hAnsi="Cambria Math"/>
                  <w:lang w:val="en-US"/>
                </w:rPr>
                <m:t>logit</m:t>
              </m:r>
              <m:d>
                <m:dPr>
                  <m:ctrlPr>
                    <w:rPr>
                      <w:rFonts w:ascii="Cambria Math" w:hAnsi="Cambria Math"/>
                      <w:lang w:val="en-US"/>
                    </w:rPr>
                  </m:ctrlPr>
                </m:dPr>
                <m:e>
                  <m:sSub>
                    <m:sSubPr>
                      <m:ctrlPr>
                        <w:rPr>
                          <w:rFonts w:ascii="Cambria Math" w:hAnsi="Cambria Math"/>
                          <w:i/>
                          <w:lang w:val="en-US"/>
                        </w:rPr>
                      </m:ctrlPr>
                    </m:sSubPr>
                    <m:e>
                      <m:r>
                        <w:rPr>
                          <w:rFonts w:ascii="Cambria Math" w:hAnsi="Cambria Math"/>
                          <w:lang w:val="en-US"/>
                        </w:rPr>
                        <m:t>ψ</m:t>
                      </m:r>
                    </m:e>
                    <m:sub>
                      <m:r>
                        <w:rPr>
                          <w:rFonts w:ascii="Cambria Math" w:hAnsi="Cambria Math"/>
                          <w:lang w:val="en-US"/>
                        </w:rPr>
                        <m:t>i</m:t>
                      </m:r>
                    </m:sub>
                  </m:sSub>
                </m:e>
              </m:d>
              <m:r>
                <m:rPr>
                  <m:sty m:val="p"/>
                </m:rPr>
                <w:rPr>
                  <w:rFonts w:ascii="Cambria Math" w:hAnsi="Cambria Math"/>
                  <w:lang w:val="en-US"/>
                </w:rPr>
                <m:t>= GP</m:t>
              </m:r>
              <m:d>
                <m:dPr>
                  <m:ctrlPr>
                    <w:rPr>
                      <w:rFonts w:ascii="Cambria Math" w:hAnsi="Cambria Math"/>
                      <w:lang w:val="en-US"/>
                    </w:rPr>
                  </m:ctrlPr>
                </m:dPr>
                <m:e>
                  <m:sSub>
                    <m:sSubPr>
                      <m:ctrlPr>
                        <w:rPr>
                          <w:rFonts w:ascii="Cambria Math" w:hAnsi="Cambria Math"/>
                          <w:i/>
                          <w:lang w:val="en-US"/>
                        </w:rPr>
                      </m:ctrlPr>
                    </m:sSubPr>
                    <m:e>
                      <m:r>
                        <w:rPr>
                          <w:rFonts w:ascii="Cambria Math" w:hAnsi="Cambria Math"/>
                          <w:lang w:val="en-US"/>
                        </w:rPr>
                        <m:t>α</m:t>
                      </m:r>
                    </m:e>
                    <m:sub>
                      <m:r>
                        <w:rPr>
                          <w:rFonts w:ascii="Cambria Math" w:hAnsi="Cambria Math"/>
                          <w:lang w:val="en-US"/>
                        </w:rPr>
                        <m:t>0</m:t>
                      </m:r>
                    </m:sub>
                  </m:sSub>
                  <m:r>
                    <w:rPr>
                      <w:rFonts w:ascii="Cambria Math" w:hAnsi="Cambria Math"/>
                      <w:lang w:val="en-US"/>
                    </w:rPr>
                    <m:t>,</m:t>
                  </m:r>
                  <m:sSub>
                    <m:sSubPr>
                      <m:ctrlPr>
                        <w:rPr>
                          <w:rFonts w:ascii="Cambria Math" w:hAnsi="Cambria Math"/>
                          <w:i/>
                          <w:lang w:val="en-US"/>
                        </w:rPr>
                      </m:ctrlPr>
                    </m:sSubPr>
                    <m:e>
                      <m:r>
                        <w:rPr>
                          <w:rFonts w:ascii="Cambria Math" w:hAnsi="Cambria Math"/>
                          <w:lang w:val="en-US"/>
                        </w:rPr>
                        <m:t>K</m:t>
                      </m:r>
                    </m:e>
                    <m:sub>
                      <m:r>
                        <w:rPr>
                          <w:rFonts w:ascii="Cambria Math" w:hAnsi="Cambria Math"/>
                          <w:lang w:val="en-US"/>
                        </w:rPr>
                        <m:t>i,</m:t>
                      </m:r>
                      <m:acc>
                        <m:accPr>
                          <m:chr m:val="́"/>
                          <m:ctrlPr>
                            <w:rPr>
                              <w:rFonts w:ascii="Cambria Math" w:hAnsi="Cambria Math"/>
                              <w:i/>
                              <w:lang w:val="en-US"/>
                            </w:rPr>
                          </m:ctrlPr>
                        </m:accPr>
                        <m:e>
                          <m:r>
                            <w:rPr>
                              <w:rFonts w:ascii="Cambria Math" w:hAnsi="Cambria Math"/>
                              <w:lang w:val="en-US"/>
                            </w:rPr>
                            <m:t>i</m:t>
                          </m:r>
                        </m:e>
                      </m:acc>
                    </m:sub>
                  </m:sSub>
                </m:e>
              </m:d>
              <m:r>
                <w:rPr>
                  <w:rFonts w:ascii="Cambria Math" w:hAnsi="Cambria Math"/>
                  <w:lang w:val="en-US"/>
                </w:rPr>
                <m:t>#3</m:t>
              </m:r>
            </m:e>
          </m:eqArr>
        </m:oMath>
      </m:oMathPara>
    </w:p>
    <w:p w14:paraId="7D0B41DF" w14:textId="32A24F96" w:rsidR="00680346" w:rsidRDefault="00BA0C4E" w:rsidP="00D255B4">
      <w:r w:rsidRPr="6911FBC4">
        <w:t xml:space="preserve">Where GP represents a multivariate Gaussian process with mean parameter </w:t>
      </w:r>
      <m:oMath>
        <m:sSub>
          <m:sSubPr>
            <m:ctrlPr>
              <w:rPr>
                <w:rFonts w:ascii="Cambria Math" w:hAnsi="Cambria Math"/>
                <w:i/>
                <w:lang w:val="en-US"/>
              </w:rPr>
            </m:ctrlPr>
          </m:sSubPr>
          <m:e>
            <m:r>
              <w:rPr>
                <w:rFonts w:ascii="Cambria Math" w:hAnsi="Cambria Math"/>
                <w:lang w:val="en-US"/>
              </w:rPr>
              <m:t>α</m:t>
            </m:r>
          </m:e>
          <m:sub>
            <m:r>
              <w:rPr>
                <w:rFonts w:ascii="Cambria Math" w:hAnsi="Cambria Math"/>
                <w:lang w:val="en-US"/>
              </w:rPr>
              <m:t>0</m:t>
            </m:r>
          </m:sub>
        </m:sSub>
      </m:oMath>
      <w:r w:rsidRPr="6911FBC4">
        <w:t xml:space="preserve"> and covariance function </w:t>
      </w:r>
      <m:oMath>
        <m:sSub>
          <m:sSubPr>
            <m:ctrlPr>
              <w:rPr>
                <w:rFonts w:ascii="Cambria Math" w:hAnsi="Cambria Math"/>
                <w:i/>
                <w:lang w:val="en-US"/>
              </w:rPr>
            </m:ctrlPr>
          </m:sSubPr>
          <m:e>
            <m:r>
              <w:rPr>
                <w:rFonts w:ascii="Cambria Math" w:hAnsi="Cambria Math"/>
                <w:lang w:val="en-US"/>
              </w:rPr>
              <m:t>K</m:t>
            </m:r>
          </m:e>
          <m:sub>
            <m:r>
              <w:rPr>
                <w:rFonts w:ascii="Cambria Math" w:hAnsi="Cambria Math"/>
                <w:lang w:val="en-US"/>
              </w:rPr>
              <m:t>i,</m:t>
            </m:r>
            <m:acc>
              <m:accPr>
                <m:chr m:val="́"/>
                <m:ctrlPr>
                  <w:rPr>
                    <w:rFonts w:ascii="Cambria Math" w:hAnsi="Cambria Math"/>
                    <w:i/>
                    <w:lang w:val="en-US"/>
                  </w:rPr>
                </m:ctrlPr>
              </m:accPr>
              <m:e>
                <m:r>
                  <w:rPr>
                    <w:rFonts w:ascii="Cambria Math" w:hAnsi="Cambria Math"/>
                    <w:lang w:val="en-US"/>
                  </w:rPr>
                  <m:t>i</m:t>
                </m:r>
              </m:e>
            </m:acc>
          </m:sub>
        </m:sSub>
      </m:oMath>
      <w:r w:rsidRPr="6911FBC4">
        <w:t xml:space="preserve"> where </w:t>
      </w:r>
      <m:oMath>
        <m:r>
          <w:rPr>
            <w:rFonts w:ascii="Cambria Math" w:hAnsi="Cambria Math"/>
          </w:rPr>
          <m:t>K</m:t>
        </m:r>
      </m:oMath>
      <w:r w:rsidRPr="6911FBC4">
        <w:t xml:space="preserve"> represents the covariance between grid cell location </w:t>
      </w:r>
      <m:oMath>
        <m:r>
          <w:rPr>
            <w:rFonts w:ascii="Cambria Math" w:hAnsi="Cambria Math"/>
          </w:rPr>
          <m:t>i</m:t>
        </m:r>
      </m:oMath>
      <w:r w:rsidRPr="6911FBC4">
        <w:t xml:space="preserve"> and </w:t>
      </w:r>
      <m:oMath>
        <m:acc>
          <m:accPr>
            <m:chr m:val="́"/>
            <m:ctrlPr>
              <w:rPr>
                <w:rFonts w:ascii="Cambria Math" w:hAnsi="Cambria Math"/>
                <w:i/>
              </w:rPr>
            </m:ctrlPr>
          </m:accPr>
          <m:e>
            <m:r>
              <w:rPr>
                <w:rFonts w:ascii="Cambria Math" w:hAnsi="Cambria Math"/>
              </w:rPr>
              <m:t>i</m:t>
            </m:r>
          </m:e>
        </m:acc>
      </m:oMath>
      <w:r w:rsidR="00DD4489">
        <w:t xml:space="preserve">. </w:t>
      </w:r>
      <w:r w:rsidR="00C40B0A">
        <w:t>Therefore</w:t>
      </w:r>
      <w:r w:rsidR="00F034F8">
        <w:t xml:space="preserve">, the GP function represents a spatial random effect. This was found to be more appropriate for modelling the occurrence of </w:t>
      </w:r>
      <w:r w:rsidR="00B5722B">
        <w:t>Feral Pigs</w:t>
      </w:r>
      <w:r w:rsidR="00F034F8">
        <w:t xml:space="preserve"> on the landscape due to their patchy distribution</w:t>
      </w:r>
      <w:r w:rsidR="003F34AC">
        <w:t xml:space="preserve">, which was difficult to predict </w:t>
      </w:r>
      <w:r w:rsidR="00680346">
        <w:t xml:space="preserve">using relationships with environmental variables </w:t>
      </w:r>
      <w:r w:rsidR="00977CA3">
        <w:t xml:space="preserve">as the </w:t>
      </w:r>
      <w:r w:rsidR="00F034F8">
        <w:t>provenance of some populations</w:t>
      </w:r>
      <w:r w:rsidR="00977CA3">
        <w:t xml:space="preserve"> was uncertain</w:t>
      </w:r>
      <w:r w:rsidR="00F034F8">
        <w:t>.</w:t>
      </w:r>
      <w:r w:rsidR="00680346">
        <w:t xml:space="preserve"> </w:t>
      </w:r>
      <w:r w:rsidR="00680346" w:rsidRPr="6911FBC4">
        <w:t>For computational efficiency grid cells in the Gaussian process were aggregated to a 5</w:t>
      </w:r>
      <w:r w:rsidR="00D37492">
        <w:t>-</w:t>
      </w:r>
      <w:r w:rsidR="00680346" w:rsidRPr="6911FBC4">
        <w:t>km</w:t>
      </w:r>
      <w:r w:rsidR="00680346" w:rsidRPr="6911FBC4">
        <w:rPr>
          <w:vertAlign w:val="superscript"/>
        </w:rPr>
        <w:t>2</w:t>
      </w:r>
      <w:r w:rsidR="00680346" w:rsidRPr="6911FBC4">
        <w:t xml:space="preserve"> grid.</w:t>
      </w:r>
      <w:r w:rsidR="00F034F8">
        <w:t xml:space="preserve"> </w:t>
      </w:r>
    </w:p>
    <w:p w14:paraId="455C6CEA" w14:textId="77777777" w:rsidR="00DE7AEC" w:rsidRDefault="00DE7AEC" w:rsidP="00D255B4"/>
    <w:p w14:paraId="564545C1" w14:textId="77777777" w:rsidR="00C40B0A" w:rsidRDefault="00C40B0A" w:rsidP="00D255B4"/>
    <w:p w14:paraId="1347841C" w14:textId="77777777" w:rsidR="00C40B0A" w:rsidRDefault="00C40B0A" w:rsidP="00D255B4"/>
    <w:p w14:paraId="28458477" w14:textId="31F68805" w:rsidR="00680346" w:rsidRDefault="00680346" w:rsidP="00831D71">
      <w:pPr>
        <w:pStyle w:val="Heading4"/>
      </w:pPr>
      <w:r>
        <w:t>Abundance estimation</w:t>
      </w:r>
    </w:p>
    <w:p w14:paraId="1031720C" w14:textId="7C418C4B" w:rsidR="00C435DE" w:rsidRDefault="00545695" w:rsidP="00D255B4">
      <w:pPr>
        <w:rPr>
          <w:lang w:val="en-US"/>
        </w:rPr>
      </w:pPr>
      <w:r>
        <w:rPr>
          <w:lang w:val="en-US"/>
        </w:rPr>
        <w:t>The model in Equation</w:t>
      </w:r>
      <w:r w:rsidR="009126B9">
        <w:rPr>
          <w:lang w:val="en-US"/>
        </w:rPr>
        <w:t>’</w:t>
      </w:r>
      <w:r>
        <w:rPr>
          <w:lang w:val="en-US"/>
        </w:rPr>
        <w:t>s 1</w:t>
      </w:r>
      <w:r w:rsidR="009126B9">
        <w:rPr>
          <w:lang w:val="en-US"/>
        </w:rPr>
        <w:t>–</w:t>
      </w:r>
      <w:r>
        <w:rPr>
          <w:lang w:val="en-US"/>
        </w:rPr>
        <w:t xml:space="preserve">3 was estimated in a Bayesian framework using Hamiltonian Markov Chain Monte Carlo </w:t>
      </w:r>
      <w:r w:rsidR="00473002">
        <w:rPr>
          <w:lang w:val="en-US"/>
        </w:rPr>
        <w:t xml:space="preserve">(MCMC) </w:t>
      </w:r>
      <w:r>
        <w:rPr>
          <w:lang w:val="en-US"/>
        </w:rPr>
        <w:t xml:space="preserve">methods in </w:t>
      </w:r>
      <w:r w:rsidRPr="00E15429">
        <w:rPr>
          <w:lang w:val="en-US"/>
        </w:rPr>
        <w:t>Stan</w:t>
      </w:r>
      <w:r>
        <w:rPr>
          <w:lang w:val="en-US"/>
        </w:rPr>
        <w:t xml:space="preserve"> (version 2.21.2) from within </w:t>
      </w:r>
      <w:r w:rsidRPr="00E15429">
        <w:rPr>
          <w:lang w:val="en-US"/>
        </w:rPr>
        <w:t>R</w:t>
      </w:r>
      <w:r>
        <w:rPr>
          <w:lang w:val="en-US"/>
        </w:rPr>
        <w:t xml:space="preserve"> using </w:t>
      </w:r>
      <w:proofErr w:type="spellStart"/>
      <w:r w:rsidRPr="00E15429">
        <w:rPr>
          <w:lang w:val="en-US"/>
        </w:rPr>
        <w:t>RStan</w:t>
      </w:r>
      <w:proofErr w:type="spellEnd"/>
      <w:r>
        <w:rPr>
          <w:lang w:val="en-US"/>
        </w:rPr>
        <w:t xml:space="preserve"> </w:t>
      </w:r>
      <w:r>
        <w:rPr>
          <w:lang w:val="en-US"/>
        </w:rPr>
        <w:fldChar w:fldCharType="begin" w:fldLock="1"/>
      </w:r>
      <w:r w:rsidR="00C435DE">
        <w:rPr>
          <w:lang w:val="en-US"/>
        </w:rPr>
        <w:instrText xml:space="preserve"> ADDIN ZOTERO_ITEM CSL_CITATION {"citationID":"EUhjEqqC","properties":{"formattedCitation":"(Carpenter et al. 2017)","plainCitation":"(Carpenter et al. 2017)","noteIndex":0},"citationItems":[{"id":111,"uris":["http://www.mendeley.com/documents/?uuid=a5ee8eba-7f25-3714-8fd6-edbbe49193ef","http://zotero.org/users/634364/items/W5CNZCQJ"],"itemData":{"id":111,"type":"article-journal","abstract":"Stan is a probabilistic programming language for specifying statistical models. A Stan program imperatively defines a log probability function over parameters conditioned on specified data and constants. As of version 2.14.0, Stan provides full Bayesian inference for continuous-variable models through Markov chain Monte Carlo methods such as the No-U-Turn sampler, an adaptive form of Hamiltonian Monte Carlo sampling. Penalized maximum likelihood estimates are calculated using optimization methods such as the limited memory Broyden-Fletcher-Goldfarb-Shanno algorithm. Stan is also a platform for computing log densities and their gradients and Hessians, which can be used in alternative algorithms such as variational Bayes, expectation propagation, and marginal inference using approximate integration. To this end, Stan is set up so that the densities, gradients, and Hessians, along with intermediate quantities of the algorithm such as acceptance probabilities, are easily accessible. Stan can be called from the command line using the cmdstan package, through R using the rstan package, and through Python using the pystan package. All three interfaces support sampling and optimization-based inference with diagnostics and posterior analysis. rstan and pystan also provide access to log probabilities, gradients, Hessians, parameter transforms, and specialized plotting.","container-title":"Journal of Statistical Software","DOI":"10.18637/jss.v076.i01","ISSN":"1548-7660","issue":"1","note":"Citation Key: Carpenter2017","page":"1-32","title":"Stan : A Probabilistic Programming Language","volume":"76","author":[{"family":"Carpenter","given":"Bob"},{"family":"Gelman","given":"Andrew"},{"family":"Hoffman","given":"Matthew D."},{"family":"Lee","given":"Daniel"},{"family":"Goodrich","given":"Ben"},{"family":"Betancourt","given":"Michael"},{"family":"Brubaker","given":"Marcus"},{"family":"Guo","given":"Jiqiang"},{"family":"Li","given":"Peter"},{"family":"Riddell","given":"Allen"}],"issued":{"date-parts":[["2017",1,11]]}}}],"schema":"https://github.com/citation-style-language/schema/raw/master/csl-citation.json"} </w:instrText>
      </w:r>
      <w:r>
        <w:rPr>
          <w:lang w:val="en-US"/>
        </w:rPr>
        <w:fldChar w:fldCharType="separate"/>
      </w:r>
      <w:r w:rsidR="00C435DE" w:rsidRPr="00E15429">
        <w:rPr>
          <w:lang w:val="en-US"/>
        </w:rPr>
        <w:t>(Carpenter et al. 2017)</w:t>
      </w:r>
      <w:r>
        <w:rPr>
          <w:lang w:val="en-US"/>
        </w:rPr>
        <w:fldChar w:fldCharType="end"/>
      </w:r>
      <w:r w:rsidR="00DD4489">
        <w:rPr>
          <w:lang w:val="en-US"/>
        </w:rPr>
        <w:t xml:space="preserve">. </w:t>
      </w:r>
      <w:r>
        <w:rPr>
          <w:lang w:val="en-US"/>
        </w:rPr>
        <w:t xml:space="preserve">Weakly informative prior distributions were used for </w:t>
      </w:r>
      <w:r w:rsidR="002E3214">
        <w:rPr>
          <w:lang w:val="en-US"/>
        </w:rPr>
        <w:t>most</w:t>
      </w:r>
      <w:r w:rsidR="006B0225">
        <w:rPr>
          <w:lang w:val="en-US"/>
        </w:rPr>
        <w:t xml:space="preserve"> </w:t>
      </w:r>
      <w:r>
        <w:rPr>
          <w:lang w:val="en-US"/>
        </w:rPr>
        <w:t xml:space="preserve">parameters in the model specified as </w:t>
      </w:r>
      <m:oMath>
        <m:r>
          <w:rPr>
            <w:rFonts w:ascii="Cambria Math" w:hAnsi="Cambria Math"/>
            <w:lang w:val="en-US"/>
          </w:rPr>
          <m:t>N</m:t>
        </m:r>
        <m:d>
          <m:dPr>
            <m:ctrlPr>
              <w:rPr>
                <w:rFonts w:ascii="Cambria Math" w:hAnsi="Cambria Math"/>
                <w:i/>
                <w:lang w:val="en-US"/>
              </w:rPr>
            </m:ctrlPr>
          </m:dPr>
          <m:e>
            <m:r>
              <w:rPr>
                <w:rFonts w:ascii="Cambria Math" w:hAnsi="Cambria Math"/>
                <w:lang w:val="en-US"/>
              </w:rPr>
              <m:t>0, 2.5</m:t>
            </m:r>
          </m:e>
        </m:d>
      </m:oMath>
      <w:r>
        <w:rPr>
          <w:lang w:val="en-US"/>
        </w:rPr>
        <w:t xml:space="preserve">. </w:t>
      </w:r>
      <w:proofErr w:type="gramStart"/>
      <w:r w:rsidR="00BC79EB">
        <w:rPr>
          <w:lang w:val="en-US"/>
        </w:rPr>
        <w:t>Informative prior</w:t>
      </w:r>
      <w:proofErr w:type="gramEnd"/>
      <w:r w:rsidR="00BC79EB">
        <w:rPr>
          <w:lang w:val="en-US"/>
        </w:rPr>
        <w:t xml:space="preserve"> distributions were used for the Gaussian process parameters and the scale parameter of the distance sampling detection function.</w:t>
      </w:r>
      <w:r>
        <w:rPr>
          <w:lang w:val="en-US"/>
        </w:rPr>
        <w:t xml:space="preserve"> A total of </w:t>
      </w:r>
      <w:r w:rsidR="002E3214">
        <w:rPr>
          <w:lang w:val="en-US"/>
        </w:rPr>
        <w:t>1</w:t>
      </w:r>
      <w:r>
        <w:rPr>
          <w:lang w:val="en-US"/>
        </w:rPr>
        <w:t>000</w:t>
      </w:r>
      <w:r w:rsidR="00473002">
        <w:rPr>
          <w:lang w:val="en-US"/>
        </w:rPr>
        <w:t xml:space="preserve"> </w:t>
      </w:r>
      <w:r>
        <w:rPr>
          <w:lang w:val="en-US"/>
        </w:rPr>
        <w:t xml:space="preserve">iterations were run for the model using </w:t>
      </w:r>
      <w:r w:rsidR="004B3E3A">
        <w:rPr>
          <w:lang w:val="en-US"/>
        </w:rPr>
        <w:t>five</w:t>
      </w:r>
      <w:r>
        <w:rPr>
          <w:lang w:val="en-US"/>
        </w:rPr>
        <w:t xml:space="preserve"> chains</w:t>
      </w:r>
      <w:r w:rsidR="004B3E3A">
        <w:rPr>
          <w:lang w:val="en-US"/>
        </w:rPr>
        <w:t>,</w:t>
      </w:r>
      <w:r>
        <w:rPr>
          <w:lang w:val="en-US"/>
        </w:rPr>
        <w:t xml:space="preserve"> with the first </w:t>
      </w:r>
      <w:r w:rsidR="002E3214">
        <w:rPr>
          <w:lang w:val="en-US"/>
        </w:rPr>
        <w:t>5</w:t>
      </w:r>
      <w:r>
        <w:rPr>
          <w:lang w:val="en-US"/>
        </w:rPr>
        <w:t>00 iterations considered to be ‘warmup’ (tuning) iterations and discarded</w:t>
      </w:r>
      <w:r w:rsidR="00DD4489">
        <w:rPr>
          <w:lang w:val="en-US"/>
        </w:rPr>
        <w:t xml:space="preserve">. </w:t>
      </w:r>
      <w:r>
        <w:rPr>
          <w:lang w:val="en-US"/>
        </w:rPr>
        <w:t xml:space="preserve">This left a total of </w:t>
      </w:r>
      <w:r w:rsidR="002E3214">
        <w:rPr>
          <w:lang w:val="en-US"/>
        </w:rPr>
        <w:t>250</w:t>
      </w:r>
      <w:r>
        <w:rPr>
          <w:lang w:val="en-US"/>
        </w:rPr>
        <w:t>0</w:t>
      </w:r>
      <w:r w:rsidR="004B3E3A">
        <w:rPr>
          <w:lang w:val="en-US"/>
        </w:rPr>
        <w:t> </w:t>
      </w:r>
      <w:r>
        <w:rPr>
          <w:lang w:val="en-US"/>
        </w:rPr>
        <w:t xml:space="preserve">samples for each parameter to form inference. </w:t>
      </w:r>
      <w:r w:rsidR="00C435DE">
        <w:t>W</w:t>
      </w:r>
      <w:r w:rsidR="00C435DE" w:rsidRPr="00B6247F">
        <w:t xml:space="preserve">e judged convergence of the posterior distribution of the parameters based on visual inspection of </w:t>
      </w:r>
      <w:proofErr w:type="spellStart"/>
      <w:r w:rsidR="00C435DE" w:rsidRPr="00B6247F">
        <w:t>traceplots</w:t>
      </w:r>
      <w:proofErr w:type="spellEnd"/>
      <w:r w:rsidR="00C435DE" w:rsidRPr="00B6247F">
        <w:t xml:space="preserve"> and estimates of the Brooks–Gelman–Rubin convergence criterion </w:t>
      </w:r>
      <m:oMath>
        <m:acc>
          <m:accPr>
            <m:ctrlPr>
              <w:rPr>
                <w:rFonts w:ascii="Latin Modern Math" w:hAnsi="Latin Modern Math"/>
                <w:i/>
              </w:rPr>
            </m:ctrlPr>
          </m:accPr>
          <m:e>
            <m:r>
              <w:rPr>
                <w:rFonts w:ascii="Latin Modern Math" w:hAnsi="Latin Modern Math"/>
              </w:rPr>
              <m:t>R</m:t>
            </m:r>
          </m:e>
        </m:acc>
      </m:oMath>
      <w:r w:rsidR="00C435DE" w:rsidRPr="00B6247F">
        <w:t xml:space="preserve"> </w:t>
      </w:r>
      <w:r w:rsidR="00C435DE">
        <w:t xml:space="preserve">from three independent chains </w:t>
      </w:r>
      <w:r w:rsidR="00C435DE">
        <w:fldChar w:fldCharType="begin"/>
      </w:r>
      <w:r w:rsidR="00C435DE">
        <w:instrText xml:space="preserve"> ADDIN ZOTERO_ITEM CSL_CITATION {"citationID":"xn4eNA68","properties":{"formattedCitation":"(Brooks and Gelman 1998)","plainCitation":"(Brooks and Gelman 1998)","noteIndex":0},"citationItems":[{"id":732,"uris":["http://zotero.org/users/634364/items/WAWTCDEP"],"itemData":{"id":732,"type":"article-journal","container-title":"Journal of Computational and Graphical Statistics","page":"434-455","title":"General methods for monitoring convergence of iterative simulations","volume":"7","author":[{"family":"Brooks","given":"S."},{"family":"Gelman","given":"A."}],"issued":{"date-parts":[["1998"]]}}}],"schema":"https://github.com/citation-style-language/schema/raw/master/csl-citation.json"} </w:instrText>
      </w:r>
      <w:r w:rsidR="00C435DE">
        <w:fldChar w:fldCharType="separate"/>
      </w:r>
      <w:r w:rsidR="00C435DE" w:rsidRPr="00C435DE">
        <w:t>(Brooks and Gelman 1998)</w:t>
      </w:r>
      <w:r w:rsidR="00C435DE">
        <w:fldChar w:fldCharType="end"/>
      </w:r>
      <w:r w:rsidR="00C435DE">
        <w:t xml:space="preserve">. We assessed model fit by conducting posterior predictive checks </w:t>
      </w:r>
      <w:r w:rsidR="00C435DE">
        <w:fldChar w:fldCharType="begin" w:fldLock="1"/>
      </w:r>
      <w:r w:rsidR="00C435DE">
        <w:instrText xml:space="preserve"> ADDIN ZOTERO_ITEM CSL_CITATION {"citationID":"zjHbkm9d","properties":{"formattedCitation":"(Gelman et al. 1996)","plainCitation":"(Gelman et al. 1996)","noteIndex":0},"citationItems":[{"id":4869,"uris":["http://www.mendeley.com/documents/?uuid=98e77f33-13a5-4c71-aae6-6ab87b4d719e","http://zotero.org/users/634364/items/C2AG4WZ9"],"itemData":{"id":4869,"type":"article-journal","abstract":"This paper considers Bayesian counterparts of the classical tests for goodness of fit and their use in judging the fit of a single Bayesian model to the observed data. We focus on posterior predictive assessment, in a framework that also includes conditioning on auxiliary statistics. The Bayesian formulation facilitates the construction and calculation of a meaningful reference distribution not only for any (classical) statistic, but also for any parameter-dependent \"statistic\" or discrepancy. The latter allows us to propose the realized discrepancy assessment of model fitness, which directly measures the true discrepancy between data and the posited model, for any aspect of the model which we want to explore. The computation required for the realized discrepancy assessment is a straightforward byproduct of the posterior simulation used for the original Bayesian analysis. We illustrate with three applied examples. The first example, which serves mainly to motivate the work, illustrates the difficulty of classical tests in assessing the fitness of a Poisson model to a positron emission tomography image that is constrained to be nonnegative. The second and third examples illustrate the details of the posterior predictive approach in two problems: estimation in a model with inequality constraints on the parameters, and estimation in a mixture model. In all three examples, standard test statistics (either a χ2 or a likelihood ratio) are not pivotal: the difficulty is not just how to compute the reference distribution for the test, but that in the classical framework no such distribution exists, independent of the unknown model parameters.","container-title":"Statistica Sinica","issue":"4","page":"733-807","title":"Posterior predictive assessment of model fitness via realized discrepancies","volume":"6","author":[{"family":"Gelman","given":"A."},{"family":"Meng","given":"X.L."},{"family":"Stern","given":"H."}],"issued":{"date-parts":[["1996"]]}}}],"schema":"https://github.com/citation-style-language/schema/raw/master/csl-citation.json"} </w:instrText>
      </w:r>
      <w:r w:rsidR="00C435DE">
        <w:fldChar w:fldCharType="separate"/>
      </w:r>
      <w:r w:rsidR="00C435DE" w:rsidRPr="00C435DE">
        <w:t>(Gelman et al. 1996)</w:t>
      </w:r>
      <w:r w:rsidR="00C435DE">
        <w:fldChar w:fldCharType="end"/>
      </w:r>
      <w:r w:rsidR="00C435DE">
        <w:t xml:space="preserve">, which involved comparing the number of </w:t>
      </w:r>
      <w:r w:rsidR="00EB312B">
        <w:t>camera counts at</w:t>
      </w:r>
      <w:r w:rsidR="00C435DE">
        <w:t xml:space="preserve"> each </w:t>
      </w:r>
      <w:r w:rsidR="00EB312B">
        <w:t>site</w:t>
      </w:r>
      <w:r w:rsidR="00C435DE">
        <w:t xml:space="preserve"> with the corresponding number predicted by the model</w:t>
      </w:r>
      <w:r w:rsidR="00EB312B">
        <w:t>.</w:t>
      </w:r>
    </w:p>
    <w:p w14:paraId="098B8A35" w14:textId="79B012A0" w:rsidR="001F7724" w:rsidRPr="00243764" w:rsidRDefault="00680346" w:rsidP="00D255B4">
      <w:r>
        <w:t xml:space="preserve">The fitted model was </w:t>
      </w:r>
      <w:r w:rsidR="00EB312B">
        <w:t xml:space="preserve">then </w:t>
      </w:r>
      <w:r>
        <w:t xml:space="preserve">used to predict </w:t>
      </w:r>
      <w:r w:rsidR="00B5722B">
        <w:t>Feral Pig</w:t>
      </w:r>
      <w:r>
        <w:t xml:space="preserve"> abundance across 74,902 km</w:t>
      </w:r>
      <w:r w:rsidRPr="008C5A5B">
        <w:rPr>
          <w:vertAlign w:val="superscript"/>
        </w:rPr>
        <w:t>2</w:t>
      </w:r>
      <w:r>
        <w:t xml:space="preserve"> of public land in Victoria. </w:t>
      </w:r>
      <w:r w:rsidR="00294FB6">
        <w:t xml:space="preserve">Abundance predictions were made </w:t>
      </w:r>
      <w:r w:rsidR="007F1816">
        <w:t>on a 1</w:t>
      </w:r>
      <w:r w:rsidR="004B3E3A">
        <w:t>-</w:t>
      </w:r>
      <w:r w:rsidR="007F1816">
        <w:t>km</w:t>
      </w:r>
      <w:r w:rsidR="007F1816" w:rsidRPr="00B43C2A">
        <w:rPr>
          <w:vertAlign w:val="superscript"/>
        </w:rPr>
        <w:t>2</w:t>
      </w:r>
      <w:r w:rsidR="007F1816">
        <w:t xml:space="preserve"> grid</w:t>
      </w:r>
      <w:r w:rsidR="00B43C2A">
        <w:t>, with predictions accounting for the proportion of the 1</w:t>
      </w:r>
      <w:r w:rsidR="004B3E3A">
        <w:t>-</w:t>
      </w:r>
      <w:r w:rsidR="00B43C2A">
        <w:t>km</w:t>
      </w:r>
      <w:r w:rsidR="00B43C2A" w:rsidRPr="00B43C2A">
        <w:rPr>
          <w:vertAlign w:val="superscript"/>
        </w:rPr>
        <w:t>2</w:t>
      </w:r>
      <w:r w:rsidR="00B43C2A">
        <w:t xml:space="preserve"> grid cell that was suitable publicly tenured land. </w:t>
      </w:r>
    </w:p>
    <w:p w14:paraId="1A10D1A1" w14:textId="165315D8" w:rsidR="00923FFD" w:rsidRDefault="00B5722B" w:rsidP="00923FFD">
      <w:pPr>
        <w:pStyle w:val="Heading2-Numbered"/>
      </w:pPr>
      <w:bookmarkStart w:id="34" w:name="_Toc224211961"/>
      <w:r>
        <w:t>Feral Pig</w:t>
      </w:r>
      <w:r w:rsidR="00212DE8">
        <w:t xml:space="preserve"> </w:t>
      </w:r>
      <w:r w:rsidR="004B3E3A">
        <w:t>d</w:t>
      </w:r>
      <w:r w:rsidR="001A0027">
        <w:t xml:space="preserve">isease </w:t>
      </w:r>
      <w:r w:rsidR="004B3E3A">
        <w:t>r</w:t>
      </w:r>
      <w:r w:rsidR="00923FFD">
        <w:t xml:space="preserve">isk to </w:t>
      </w:r>
      <w:r w:rsidR="004B3E3A">
        <w:t>l</w:t>
      </w:r>
      <w:r w:rsidR="00923FFD">
        <w:t>ivestock</w:t>
      </w:r>
      <w:bookmarkEnd w:id="34"/>
    </w:p>
    <w:p w14:paraId="6F2F7E80" w14:textId="75A148C7" w:rsidR="00212DA8" w:rsidRPr="007D16B0" w:rsidRDefault="00BE2FE6" w:rsidP="00DC527A">
      <w:r>
        <w:t xml:space="preserve">We used the </w:t>
      </w:r>
      <w:r w:rsidR="00DC527A">
        <w:t xml:space="preserve">predictions of the spatial variation in </w:t>
      </w:r>
      <w:r w:rsidR="00B5722B">
        <w:t>Feral Pig</w:t>
      </w:r>
      <w:r w:rsidR="00DC527A">
        <w:t xml:space="preserve"> density and abundance </w:t>
      </w:r>
      <w:r w:rsidR="003B7117">
        <w:t xml:space="preserve">across Victoria </w:t>
      </w:r>
      <w:r w:rsidR="00861643">
        <w:t xml:space="preserve">to assess the exposure of livestock farms to </w:t>
      </w:r>
      <w:r w:rsidR="008E344C">
        <w:t xml:space="preserve">potential </w:t>
      </w:r>
      <w:r w:rsidR="00861643">
        <w:t xml:space="preserve">EAD transmission from a </w:t>
      </w:r>
      <w:r w:rsidR="00B5722B">
        <w:t>Feral Pig</w:t>
      </w:r>
      <w:r w:rsidR="00861643">
        <w:t xml:space="preserve"> source.</w:t>
      </w:r>
      <w:r w:rsidR="008E344C">
        <w:t xml:space="preserve"> This was undertaken by considering the proximity of livestock farms in relation to </w:t>
      </w:r>
      <w:r w:rsidR="00B5722B">
        <w:t>Feral Pig</w:t>
      </w:r>
      <w:r w:rsidR="008E344C">
        <w:t xml:space="preserve"> </w:t>
      </w:r>
      <w:proofErr w:type="gramStart"/>
      <w:r w:rsidR="008E344C">
        <w:t>populations</w:t>
      </w:r>
      <w:r w:rsidR="004B3E3A">
        <w:t>,</w:t>
      </w:r>
      <w:r w:rsidR="008E344C">
        <w:t xml:space="preserve"> and</w:t>
      </w:r>
      <w:proofErr w:type="gramEnd"/>
      <w:r w:rsidR="008E344C">
        <w:t xml:space="preserve"> applying density-based risk models and geographic weighting to reflect how EAD exposure risk may vary spatially in relation to </w:t>
      </w:r>
      <w:r w:rsidR="00B5722B">
        <w:t>Feral Pig</w:t>
      </w:r>
      <w:r w:rsidR="008E344C">
        <w:t xml:space="preserve"> densities</w:t>
      </w:r>
      <w:r w:rsidR="00212DA8">
        <w:t>.</w:t>
      </w:r>
    </w:p>
    <w:p w14:paraId="6BE6FA3C" w14:textId="4771E1EB" w:rsidR="00C0673B" w:rsidRDefault="003C35EA" w:rsidP="00CE7E5D">
      <w:pPr>
        <w:pStyle w:val="Heading3-Numbered"/>
      </w:pPr>
      <w:bookmarkStart w:id="35" w:name="_Toc224211962"/>
      <w:r>
        <w:t xml:space="preserve">Converting </w:t>
      </w:r>
      <w:r w:rsidR="00B5722B">
        <w:t>Feral Pig</w:t>
      </w:r>
      <w:r>
        <w:t xml:space="preserve"> abundance to risk</w:t>
      </w:r>
      <w:bookmarkEnd w:id="35"/>
    </w:p>
    <w:p w14:paraId="306FDE4A" w14:textId="5557CAF0" w:rsidR="00294FB6" w:rsidRDefault="00AC2C98" w:rsidP="008A150C">
      <w:r>
        <w:t xml:space="preserve">It is likely that </w:t>
      </w:r>
      <w:r w:rsidR="001F2DF6">
        <w:t xml:space="preserve">the </w:t>
      </w:r>
      <w:r w:rsidR="00A167E0">
        <w:t>risk</w:t>
      </w:r>
      <w:r w:rsidR="001A0027">
        <w:t xml:space="preserve"> </w:t>
      </w:r>
      <w:r w:rsidR="004D6972">
        <w:t>(</w:t>
      </w:r>
      <m:oMath>
        <m:r>
          <w:rPr>
            <w:rFonts w:ascii="Cambria Math" w:hAnsi="Cambria Math"/>
          </w:rPr>
          <m:t>R</m:t>
        </m:r>
      </m:oMath>
      <w:r w:rsidR="004D6972">
        <w:t xml:space="preserve">) </w:t>
      </w:r>
      <w:r w:rsidR="001A0027">
        <w:t>of</w:t>
      </w:r>
      <w:r w:rsidR="001F2DF6">
        <w:t xml:space="preserve"> transmission </w:t>
      </w:r>
      <w:r w:rsidR="00A5322A">
        <w:t>of</w:t>
      </w:r>
      <w:r w:rsidR="001A0027">
        <w:t xml:space="preserve"> </w:t>
      </w:r>
      <w:r w:rsidR="00212DA8">
        <w:t xml:space="preserve">an EAD from </w:t>
      </w:r>
      <w:r w:rsidR="00B5722B">
        <w:t>Feral Pig</w:t>
      </w:r>
      <w:r w:rsidR="009D1625">
        <w:t xml:space="preserve"> populations</w:t>
      </w:r>
      <w:r w:rsidR="00727D82">
        <w:t xml:space="preserve"> to livestock</w:t>
      </w:r>
      <w:r w:rsidR="00C02746">
        <w:t xml:space="preserve"> (and vice versa)</w:t>
      </w:r>
      <w:r w:rsidR="009D1625">
        <w:t xml:space="preserve"> scale</w:t>
      </w:r>
      <w:r w:rsidR="00A5322A">
        <w:t>s</w:t>
      </w:r>
      <w:r w:rsidR="001A0027">
        <w:t xml:space="preserve"> with</w:t>
      </w:r>
      <w:r w:rsidR="00A167E0">
        <w:t xml:space="preserve"> </w:t>
      </w:r>
      <w:r w:rsidR="00B5722B">
        <w:t>Feral Pig</w:t>
      </w:r>
      <w:r w:rsidR="00A167E0">
        <w:t xml:space="preserve"> density</w:t>
      </w:r>
      <w:r w:rsidR="00EB312B">
        <w:t xml:space="preserve"> </w:t>
      </w:r>
      <w:r w:rsidR="00EB312B">
        <w:fldChar w:fldCharType="begin"/>
      </w:r>
      <w:r w:rsidR="00EB312B">
        <w:instrText xml:space="preserve"> ADDIN ZOTERO_ITEM CSL_CITATION {"citationID":"FVfDdVXv","properties":{"formattedCitation":"(May and Anderson 1979)","plainCitation":"(May and Anderson 1979)","noteIndex":0},"citationItems":[{"id":2179,"uris":["http://zotero.org/users/634364/items/R33WTFLX"],"itemData":{"id":2179,"type":"article-journal","container-title":"Nature","page":"361-367","title":"Population biology of infectious diseases: Part I","volume":"280","author":[{"family":"May","given":"R. M."},{"family":"Anderson","given":"R. M."}],"issued":{"date-parts":[["1979"]]}}}],"schema":"https://github.com/citation-style-language/schema/raw/master/csl-citation.json"} </w:instrText>
      </w:r>
      <w:r w:rsidR="00EB312B">
        <w:fldChar w:fldCharType="separate"/>
      </w:r>
      <w:r w:rsidR="00EB312B" w:rsidRPr="00EB312B">
        <w:t>(May and Anderson 1979)</w:t>
      </w:r>
      <w:r w:rsidR="00EB312B">
        <w:fldChar w:fldCharType="end"/>
      </w:r>
      <w:r w:rsidR="00A167E0">
        <w:t xml:space="preserve">. </w:t>
      </w:r>
      <w:r w:rsidR="00A5322A">
        <w:t xml:space="preserve">We assumed that </w:t>
      </w:r>
      <w:r w:rsidR="00727D82">
        <w:t xml:space="preserve">the </w:t>
      </w:r>
      <w:r w:rsidR="008202E6">
        <w:t>relative risk</w:t>
      </w:r>
      <w:r w:rsidR="00C22588">
        <w:t xml:space="preserve"> scale</w:t>
      </w:r>
      <w:r w:rsidR="00727D82">
        <w:t>d</w:t>
      </w:r>
      <w:r w:rsidR="00C22588">
        <w:t xml:space="preserve"> non-linearly with </w:t>
      </w:r>
      <w:r w:rsidR="00B5722B">
        <w:t>Feral Pig</w:t>
      </w:r>
      <w:r w:rsidR="00C22588">
        <w:t xml:space="preserve"> density</w:t>
      </w:r>
      <w:r w:rsidR="000559C6">
        <w:t xml:space="preserve"> by </w:t>
      </w:r>
      <w:r w:rsidR="00724EB3">
        <w:t>appl</w:t>
      </w:r>
      <w:r w:rsidR="000559C6">
        <w:t>y</w:t>
      </w:r>
      <w:r w:rsidR="00724EB3">
        <w:t>i</w:t>
      </w:r>
      <w:r w:rsidR="000559C6">
        <w:t>ng</w:t>
      </w:r>
      <w:r w:rsidR="00724EB3">
        <w:t xml:space="preserve"> a </w:t>
      </w:r>
      <w:r w:rsidR="00CF339E">
        <w:t xml:space="preserve">generalised </w:t>
      </w:r>
      <w:r w:rsidR="00CA5EC2">
        <w:t>logistic</w:t>
      </w:r>
      <w:r w:rsidR="00CF339E">
        <w:t xml:space="preserve"> </w:t>
      </w:r>
      <w:r w:rsidR="00EB312B">
        <w:t>function</w:t>
      </w:r>
      <w:r w:rsidR="0055467A">
        <w:t xml:space="preserve"> (Equation </w:t>
      </w:r>
      <w:r w:rsidR="00EB312B">
        <w:t>4</w:t>
      </w:r>
      <w:r w:rsidR="0055467A">
        <w:t>)</w:t>
      </w:r>
      <w:r w:rsidR="00DD4489">
        <w:t xml:space="preserve">. </w:t>
      </w:r>
      <w:r w:rsidR="00A167E0">
        <w:t xml:space="preserve"> </w:t>
      </w:r>
      <w:r w:rsidR="001A0027">
        <w:t xml:space="preserve"> </w:t>
      </w:r>
    </w:p>
    <w:p w14:paraId="6B2CF483" w14:textId="3A0B9A7A" w:rsidR="0055467A" w:rsidRPr="00CD79FD" w:rsidRDefault="00000000" w:rsidP="0055467A">
      <w:pPr>
        <w:rPr>
          <w:lang w:val="en-US"/>
        </w:rPr>
      </w:pPr>
      <m:oMathPara>
        <m:oMath>
          <m:eqArr>
            <m:eqArrPr>
              <m:maxDist m:val="1"/>
              <m:ctrlPr>
                <w:rPr>
                  <w:rFonts w:ascii="Cambria Math" w:hAnsi="Cambria Math"/>
                  <w:lang w:val="en-US"/>
                </w:rPr>
              </m:ctrlPr>
            </m:eqArrPr>
            <m:e>
              <m:r>
                <w:rPr>
                  <w:rFonts w:ascii="Cambria Math" w:hAnsi="Cambria Math"/>
                  <w:lang w:val="en-US"/>
                </w:rPr>
                <m:t>R</m:t>
              </m:r>
              <m:r>
                <m:rPr>
                  <m:nor/>
                </m:rPr>
                <w:rPr>
                  <w:rFonts w:ascii="Cambria Math" w:hAnsi="Cambria Math"/>
                  <w:lang w:val="en-US"/>
                </w:rPr>
                <m:t xml:space="preserve"> = </m:t>
              </m:r>
              <m:f>
                <m:fPr>
                  <m:type m:val="lin"/>
                  <m:ctrlPr>
                    <w:rPr>
                      <w:rFonts w:ascii="Cambria Math" w:hAnsi="Cambria Math"/>
                      <w:i/>
                      <w:lang w:val="en-US"/>
                    </w:rPr>
                  </m:ctrlPr>
                </m:fPr>
                <m:num>
                  <m:r>
                    <w:rPr>
                      <w:rFonts w:ascii="Cambria Math" w:hAnsi="Cambria Math"/>
                      <w:lang w:val="en-US"/>
                    </w:rPr>
                    <m:t>1</m:t>
                  </m:r>
                </m:num>
                <m:den>
                  <m:d>
                    <m:dPr>
                      <m:ctrlPr>
                        <w:rPr>
                          <w:rFonts w:ascii="Cambria Math" w:hAnsi="Cambria Math"/>
                          <w:i/>
                          <w:lang w:val="en-US"/>
                        </w:rPr>
                      </m:ctrlPr>
                    </m:dPr>
                    <m:e>
                      <m:r>
                        <w:rPr>
                          <w:rFonts w:ascii="Cambria Math" w:hAnsi="Cambria Math"/>
                          <w:lang w:val="en-US"/>
                        </w:rPr>
                        <m:t>1+</m:t>
                      </m:r>
                      <m:r>
                        <m:rPr>
                          <m:nor/>
                        </m:rPr>
                        <w:rPr>
                          <w:rFonts w:ascii="Cambria Math" w:hAnsi="Cambria Math"/>
                          <w:lang w:val="en-US"/>
                        </w:rPr>
                        <m:t>exp</m:t>
                      </m:r>
                      <m:sSup>
                        <m:sSupPr>
                          <m:ctrlPr>
                            <w:rPr>
                              <w:rFonts w:ascii="Cambria Math" w:hAnsi="Cambria Math"/>
                              <w:i/>
                              <w:lang w:val="en-US"/>
                            </w:rPr>
                          </m:ctrlPr>
                        </m:sSupPr>
                        <m:e>
                          <m:d>
                            <m:dPr>
                              <m:ctrlPr>
                                <w:rPr>
                                  <w:rFonts w:ascii="Cambria Math" w:hAnsi="Cambria Math"/>
                                  <w:i/>
                                  <w:lang w:val="en-US"/>
                                </w:rPr>
                              </m:ctrlPr>
                            </m:dPr>
                            <m:e>
                              <m:r>
                                <m:rPr>
                                  <m:nor/>
                                </m:rPr>
                                <w:rPr>
                                  <w:rFonts w:ascii="Cambria Math" w:hAnsi="Cambria Math"/>
                                  <w:lang w:val="en-US"/>
                                </w:rPr>
                                <m:t>-β∙</m:t>
                              </m:r>
                              <m:d>
                                <m:dPr>
                                  <m:ctrlPr>
                                    <w:rPr>
                                      <w:rFonts w:ascii="Cambria Math" w:hAnsi="Cambria Math"/>
                                      <w:i/>
                                      <w:lang w:val="en-US"/>
                                    </w:rPr>
                                  </m:ctrlPr>
                                </m:dPr>
                                <m:e>
                                  <m:r>
                                    <w:rPr>
                                      <w:rFonts w:ascii="Cambria Math" w:hAnsi="Cambria Math"/>
                                      <w:lang w:val="en-US"/>
                                    </w:rPr>
                                    <m:t>N</m:t>
                                  </m:r>
                                  <m:r>
                                    <m:rPr>
                                      <m:nor/>
                                    </m:rPr>
                                    <w:rPr>
                                      <w:rFonts w:ascii="Cambria Math" w:hAnsi="Cambria Math"/>
                                      <w:lang w:val="en-US"/>
                                    </w:rPr>
                                    <m:t>-ζ</m:t>
                                  </m:r>
                                </m:e>
                              </m:d>
                            </m:e>
                          </m:d>
                        </m:e>
                        <m:sup>
                          <m:d>
                            <m:dPr>
                              <m:ctrlPr>
                                <w:rPr>
                                  <w:rFonts w:ascii="Cambria Math" w:hAnsi="Cambria Math"/>
                                  <w:i/>
                                  <w:lang w:val="en-US"/>
                                </w:rPr>
                              </m:ctrlPr>
                            </m:dPr>
                            <m:e>
                              <m:f>
                                <m:fPr>
                                  <m:type m:val="skw"/>
                                  <m:ctrlPr>
                                    <w:rPr>
                                      <w:rFonts w:ascii="Cambria Math" w:hAnsi="Cambria Math"/>
                                      <w:i/>
                                      <w:lang w:val="en-US"/>
                                    </w:rPr>
                                  </m:ctrlPr>
                                </m:fPr>
                                <m:num>
                                  <m:r>
                                    <w:rPr>
                                      <w:rFonts w:ascii="Cambria Math" w:hAnsi="Cambria Math"/>
                                      <w:lang w:val="en-US"/>
                                    </w:rPr>
                                    <m:t>1</m:t>
                                  </m:r>
                                </m:num>
                                <m:den>
                                  <m:r>
                                    <w:rPr>
                                      <w:rFonts w:ascii="Cambria Math" w:hAnsi="Cambria Math"/>
                                      <w:lang w:val="en-US"/>
                                    </w:rPr>
                                    <m:t>λ</m:t>
                                  </m:r>
                                </m:den>
                              </m:f>
                            </m:e>
                          </m:d>
                        </m:sup>
                      </m:sSup>
                    </m:e>
                  </m:d>
                </m:den>
              </m:f>
              <m:r>
                <w:rPr>
                  <w:rFonts w:ascii="Cambria Math" w:hAnsi="Cambria Math"/>
                  <w:lang w:val="en-US"/>
                </w:rPr>
                <m:t>#4</m:t>
              </m:r>
            </m:e>
          </m:eqArr>
        </m:oMath>
      </m:oMathPara>
    </w:p>
    <w:p w14:paraId="1CE74FD1" w14:textId="12AB0FDE" w:rsidR="00193D0A" w:rsidRDefault="00431D19" w:rsidP="008A150C">
      <w:pPr>
        <w:rPr>
          <w:lang w:val="en-US"/>
        </w:rPr>
      </w:pPr>
      <w:r>
        <w:t>Where</w:t>
      </w:r>
      <w:r w:rsidR="006A744F">
        <w:t xml:space="preserve"> </w:t>
      </w:r>
      <m:oMath>
        <m:r>
          <w:rPr>
            <w:rFonts w:ascii="Cambria Math" w:hAnsi="Cambria Math"/>
          </w:rPr>
          <m:t>R</m:t>
        </m:r>
      </m:oMath>
      <w:r w:rsidR="006A744F">
        <w:t xml:space="preserve"> is the relative risk</w:t>
      </w:r>
      <w:r w:rsidR="008471F9">
        <w:t xml:space="preserve"> and </w:t>
      </w:r>
      <m:oMath>
        <m:r>
          <w:rPr>
            <w:rFonts w:ascii="Cambria Math" w:hAnsi="Cambria Math"/>
          </w:rPr>
          <m:t>N</m:t>
        </m:r>
      </m:oMath>
      <w:r w:rsidR="008471F9">
        <w:t xml:space="preserve"> is the </w:t>
      </w:r>
      <w:r w:rsidR="00B5722B">
        <w:t>Feral Pig</w:t>
      </w:r>
      <w:r w:rsidR="008471F9">
        <w:t xml:space="preserve"> density</w:t>
      </w:r>
      <w:r w:rsidR="006066BE">
        <w:t xml:space="preserve"> </w:t>
      </w:r>
      <w:r w:rsidR="006066BE">
        <w:rPr>
          <w:lang w:val="en-US"/>
        </w:rPr>
        <w:t>(pigs</w:t>
      </w:r>
      <w:r w:rsidR="00231C7D">
        <w:rPr>
          <w:lang w:val="en-US"/>
        </w:rPr>
        <w:t>/</w:t>
      </w:r>
      <w:r w:rsidR="006066BE">
        <w:rPr>
          <w:lang w:val="en-US"/>
        </w:rPr>
        <w:t>km</w:t>
      </w:r>
      <w:r w:rsidR="006066BE" w:rsidRPr="008B0F80">
        <w:rPr>
          <w:vertAlign w:val="superscript"/>
          <w:lang w:val="en-US"/>
        </w:rPr>
        <w:t>2</w:t>
      </w:r>
      <w:r w:rsidR="006066BE">
        <w:rPr>
          <w:lang w:val="en-US"/>
        </w:rPr>
        <w:t>)</w:t>
      </w:r>
      <w:r w:rsidR="008471F9">
        <w:t>. The other parameter</w:t>
      </w:r>
      <w:r w:rsidR="006066BE">
        <w:t>s</w:t>
      </w:r>
      <w:r w:rsidR="008471F9">
        <w:t xml:space="preserve"> control the shape of the curve</w:t>
      </w:r>
      <w:r w:rsidR="004B3E3A">
        <w:t>,</w:t>
      </w:r>
      <w:r w:rsidR="008471F9">
        <w:t xml:space="preserve"> where</w:t>
      </w:r>
      <w:r>
        <w:t xml:space="preserve"> </w:t>
      </w:r>
      <m:oMath>
        <m:r>
          <m:rPr>
            <m:nor/>
          </m:rPr>
          <w:rPr>
            <w:i/>
            <w:lang w:val="en-US"/>
          </w:rPr>
          <m:t>β</m:t>
        </m:r>
      </m:oMath>
      <w:r>
        <w:rPr>
          <w:lang w:val="en-US"/>
        </w:rPr>
        <w:t xml:space="preserve"> </w:t>
      </w:r>
      <w:r w:rsidR="00450BDF">
        <w:rPr>
          <w:lang w:val="en-US"/>
        </w:rPr>
        <w:t xml:space="preserve">is the </w:t>
      </w:r>
      <w:r w:rsidR="00CA4F1D">
        <w:rPr>
          <w:lang w:val="en-US"/>
        </w:rPr>
        <w:t>slope</w:t>
      </w:r>
      <w:r w:rsidR="00450BDF">
        <w:rPr>
          <w:lang w:val="en-US"/>
        </w:rPr>
        <w:t xml:space="preserve"> parameter,</w:t>
      </w:r>
      <w:r w:rsidR="00CA4F1D">
        <w:rPr>
          <w:lang w:val="en-US"/>
        </w:rPr>
        <w:t xml:space="preserve"> </w:t>
      </w:r>
      <m:oMath>
        <m:r>
          <w:rPr>
            <w:rFonts w:ascii="Cambria Math" w:hAnsi="Cambria Math"/>
            <w:lang w:val="en-US"/>
          </w:rPr>
          <m:t>ζ</m:t>
        </m:r>
      </m:oMath>
      <w:r w:rsidR="00CA4F1D">
        <w:rPr>
          <w:lang w:val="en-US"/>
        </w:rPr>
        <w:t xml:space="preserve"> is the inflection point and </w:t>
      </w:r>
      <m:oMath>
        <m:r>
          <w:rPr>
            <w:rFonts w:ascii="Cambria Math" w:hAnsi="Cambria Math"/>
            <w:lang w:val="en-US"/>
          </w:rPr>
          <m:t>λ</m:t>
        </m:r>
      </m:oMath>
      <w:r w:rsidR="006A744F">
        <w:rPr>
          <w:lang w:val="en-US"/>
        </w:rPr>
        <w:t xml:space="preserve"> governs</w:t>
      </w:r>
      <w:r w:rsidR="008471F9">
        <w:rPr>
          <w:lang w:val="en-US"/>
        </w:rPr>
        <w:t xml:space="preserve"> the degree of asymmetry.</w:t>
      </w:r>
      <w:r w:rsidR="006A744F">
        <w:rPr>
          <w:lang w:val="en-US"/>
        </w:rPr>
        <w:t xml:space="preserve"> </w:t>
      </w:r>
      <w:r w:rsidR="00F32E03">
        <w:rPr>
          <w:lang w:val="en-US"/>
        </w:rPr>
        <w:t xml:space="preserve">This </w:t>
      </w:r>
      <w:r w:rsidR="00AC2987">
        <w:rPr>
          <w:lang w:val="en-US"/>
        </w:rPr>
        <w:t xml:space="preserve">transformation </w:t>
      </w:r>
      <w:r w:rsidR="00F32E03">
        <w:rPr>
          <w:lang w:val="en-US"/>
        </w:rPr>
        <w:t>assumes that</w:t>
      </w:r>
      <w:r w:rsidR="00461B37">
        <w:rPr>
          <w:lang w:val="en-US"/>
        </w:rPr>
        <w:t>, above a certain pig density, the risks to livestock</w:t>
      </w:r>
      <w:r w:rsidR="00EA1276">
        <w:rPr>
          <w:lang w:val="en-US"/>
        </w:rPr>
        <w:t xml:space="preserve"> saturate </w:t>
      </w:r>
      <w:r w:rsidR="00EA1276">
        <w:rPr>
          <w:lang w:val="en-US"/>
        </w:rPr>
        <w:fldChar w:fldCharType="begin"/>
      </w:r>
      <w:r w:rsidR="00EA1276">
        <w:rPr>
          <w:lang w:val="en-US"/>
        </w:rPr>
        <w:instrText xml:space="preserve"> ADDIN ZOTERO_ITEM CSL_CITATION {"citationID":"h1gPFgOb","properties":{"formattedCitation":"(Ward et al. 2007)","plainCitation":"(Ward et al. 2007)","noteIndex":0},"citationItems":[{"id":9956,"uris":["http://zotero.org/users/634364/items/P35JRLX2"],"itemData":{"id":9956,"type":"article-journal","abstract":"We investigated the potential role of feral pigs and wild deer as FMD reservoirs with a susceptible–latent–infected–recovered geographic-automata model, using spatially referenced data from southern Texas, USA. An uncontrolled FMD outbreak initiated in feral pigs and in wild deer might infect up to 698 (90% prediction interval 181, 1387) and 1557 (823, 2118) cattle and affect an area of 166 km2 (53, 306) and 455 km2 (301, 588), respectively. The predicted spread of FMD virus infection was inﬂuenced by assumptions we made regarding the number of incursion sites and the number of neighborhood interactions between herds. Our approach explicitly incorporates the spatial relationships between domesticated and non-domesticated animal populations, providing a new framework to explore the impacts, costs, and strategies for the control of foreign animal diseases with a potential wildlife reservoir.","container-title":"Preventive Veterinary Medicine","DOI":"10.1016/j.prevetmed.2007.01.009","ISSN":"01675877","issue":"1","journalAbbreviation":"Preventive Veterinary Medicine","language":"en","license":"https://www.elsevier.com/tdm/userlicense/1.0/","page":"9-23","source":"DOI.org (Crossref)","title":"The potential role of wild and feral animals as reservoirs of foot-and-mouth disease","volume":"80","author":[{"family":"Ward","given":"Michael P."},{"family":"Laffan","given":"Shawn W."},{"family":"Highfield","given":"Linda D."}],"issued":{"date-parts":[["2007",6]]}}}],"schema":"https://github.com/citation-style-language/schema/raw/master/csl-citation.json"} </w:instrText>
      </w:r>
      <w:r w:rsidR="00EA1276">
        <w:rPr>
          <w:lang w:val="en-US"/>
        </w:rPr>
        <w:fldChar w:fldCharType="separate"/>
      </w:r>
      <w:r w:rsidR="00EA1276" w:rsidRPr="00EA1276">
        <w:t>(Ward et al. 2007)</w:t>
      </w:r>
      <w:r w:rsidR="00EA1276">
        <w:rPr>
          <w:lang w:val="en-US"/>
        </w:rPr>
        <w:fldChar w:fldCharType="end"/>
      </w:r>
      <w:r w:rsidR="00EA1276">
        <w:rPr>
          <w:lang w:val="en-US"/>
        </w:rPr>
        <w:t>.</w:t>
      </w:r>
      <w:r w:rsidR="007E0406">
        <w:rPr>
          <w:lang w:val="en-US"/>
        </w:rPr>
        <w:t xml:space="preserve"> To determine appropriate values for</w:t>
      </w:r>
      <w:r w:rsidR="00AC2987">
        <w:rPr>
          <w:lang w:val="en-US"/>
        </w:rPr>
        <w:t xml:space="preserve"> the slope and shape parameters,</w:t>
      </w:r>
      <w:r w:rsidR="007E0406">
        <w:rPr>
          <w:lang w:val="en-US"/>
        </w:rPr>
        <w:t xml:space="preserve"> </w:t>
      </w:r>
      <w:r w:rsidR="001F198E">
        <w:rPr>
          <w:lang w:val="en-US"/>
        </w:rPr>
        <w:t xml:space="preserve">we </w:t>
      </w:r>
      <w:r w:rsidR="004535AC">
        <w:rPr>
          <w:lang w:val="en-US"/>
        </w:rPr>
        <w:t xml:space="preserve">assumed that </w:t>
      </w:r>
      <w:r w:rsidR="00B5722B">
        <w:rPr>
          <w:lang w:val="en-US"/>
        </w:rPr>
        <w:t>Feral Pig</w:t>
      </w:r>
      <w:r w:rsidR="001A263A">
        <w:rPr>
          <w:lang w:val="en-US"/>
        </w:rPr>
        <w:t xml:space="preserve"> disease transmission risks were relatively low below 2 pigs/km</w:t>
      </w:r>
      <w:r w:rsidR="001A263A" w:rsidRPr="003C2B80">
        <w:rPr>
          <w:vertAlign w:val="superscript"/>
          <w:lang w:val="en-US"/>
        </w:rPr>
        <w:t>2</w:t>
      </w:r>
      <w:r w:rsidR="006E223B">
        <w:rPr>
          <w:lang w:val="en-US"/>
        </w:rPr>
        <w:t xml:space="preserve">, </w:t>
      </w:r>
      <w:r w:rsidR="000432C0">
        <w:rPr>
          <w:lang w:val="en-US"/>
        </w:rPr>
        <w:t>which</w:t>
      </w:r>
      <w:r w:rsidR="006E223B">
        <w:rPr>
          <w:lang w:val="en-US"/>
        </w:rPr>
        <w:t xml:space="preserve"> then increase</w:t>
      </w:r>
      <w:r w:rsidR="000432C0">
        <w:rPr>
          <w:lang w:val="en-US"/>
        </w:rPr>
        <w:t>d</w:t>
      </w:r>
      <w:r w:rsidR="006E223B">
        <w:rPr>
          <w:lang w:val="en-US"/>
        </w:rPr>
        <w:t xml:space="preserve"> rapidly between 2 and 5 pigs/km</w:t>
      </w:r>
      <w:r w:rsidR="006E223B" w:rsidRPr="003C2B80">
        <w:rPr>
          <w:vertAlign w:val="superscript"/>
          <w:lang w:val="en-US"/>
        </w:rPr>
        <w:t>2</w:t>
      </w:r>
      <w:r w:rsidR="006E223B">
        <w:rPr>
          <w:lang w:val="en-US"/>
        </w:rPr>
        <w:t xml:space="preserve"> with high </w:t>
      </w:r>
      <w:r w:rsidR="00A813B2">
        <w:rPr>
          <w:lang w:val="en-US"/>
        </w:rPr>
        <w:t xml:space="preserve">risks </w:t>
      </w:r>
      <w:r w:rsidR="008465C4">
        <w:rPr>
          <w:lang w:val="en-US"/>
        </w:rPr>
        <w:t xml:space="preserve">occurring </w:t>
      </w:r>
      <w:r w:rsidR="00A0735C">
        <w:rPr>
          <w:lang w:val="en-US"/>
        </w:rPr>
        <w:t>at</w:t>
      </w:r>
      <w:r w:rsidR="008465C4">
        <w:rPr>
          <w:lang w:val="en-US"/>
        </w:rPr>
        <w:t xml:space="preserve"> densities </w:t>
      </w:r>
      <w:r w:rsidR="001014D9">
        <w:rPr>
          <w:lang w:val="en-US"/>
        </w:rPr>
        <w:t>abo</w:t>
      </w:r>
      <w:r w:rsidR="003C2B80">
        <w:rPr>
          <w:lang w:val="en-US"/>
        </w:rPr>
        <w:t>ve 5 pigs/km</w:t>
      </w:r>
      <w:r w:rsidR="003C2B80" w:rsidRPr="003C2B80">
        <w:rPr>
          <w:vertAlign w:val="superscript"/>
          <w:lang w:val="en-US"/>
        </w:rPr>
        <w:t>2</w:t>
      </w:r>
      <w:r w:rsidR="003C2B80">
        <w:rPr>
          <w:lang w:val="en-US"/>
        </w:rPr>
        <w:t xml:space="preserve"> (Figure </w:t>
      </w:r>
      <w:r w:rsidR="00A83D43">
        <w:rPr>
          <w:lang w:val="en-US"/>
        </w:rPr>
        <w:t>1</w:t>
      </w:r>
      <w:r w:rsidR="003C2B80">
        <w:rPr>
          <w:lang w:val="en-US"/>
        </w:rPr>
        <w:t>).</w:t>
      </w:r>
      <w:r w:rsidR="00A20B28">
        <w:rPr>
          <w:lang w:val="en-US"/>
        </w:rPr>
        <w:t xml:space="preserve"> </w:t>
      </w:r>
      <w:r w:rsidR="008465C4">
        <w:rPr>
          <w:lang w:val="en-US"/>
        </w:rPr>
        <w:t xml:space="preserve">These </w:t>
      </w:r>
      <w:r w:rsidR="00B36B9E">
        <w:rPr>
          <w:lang w:val="en-US"/>
        </w:rPr>
        <w:t>density-risk relationships were b</w:t>
      </w:r>
      <w:r w:rsidR="00A20B28">
        <w:rPr>
          <w:lang w:val="en-US"/>
        </w:rPr>
        <w:t>ased on previous studies on the epidemiology of EADs</w:t>
      </w:r>
      <w:r w:rsidR="00BF240A">
        <w:rPr>
          <w:lang w:val="en-US"/>
        </w:rPr>
        <w:t xml:space="preserve"> such as FMD</w:t>
      </w:r>
      <w:r w:rsidR="00546850">
        <w:rPr>
          <w:lang w:val="en-US"/>
        </w:rPr>
        <w:t xml:space="preserve"> </w:t>
      </w:r>
      <w:r w:rsidR="00546850">
        <w:rPr>
          <w:lang w:val="en-US"/>
        </w:rPr>
        <w:fldChar w:fldCharType="begin"/>
      </w:r>
      <w:r w:rsidR="00546850">
        <w:rPr>
          <w:lang w:val="en-US"/>
        </w:rPr>
        <w:instrText xml:space="preserve"> ADDIN ZOTERO_ITEM CSL_CITATION {"citationID":"UmcOZW0q","properties":{"formattedCitation":"(e.g. Pech and Hone 1988)","plainCitation":"(e.g. Pech and Hone 1988)","noteIndex":0},"citationItems":[{"id":9468,"uris":["http://zotero.org/users/634364/items/DVW63NPB"],"itemData":{"id":9468,"type":"article-journal","container-title":"Journal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Australia","author":[{"family":"Pech","given":"RP"},{"family":"Hone","given":"J"}],"issued":{"date-parts":[["1988"]]}},"prefix":"e.g. "}],"schema":"https://github.com/citation-style-language/schema/raw/master/csl-citation.json"} </w:instrText>
      </w:r>
      <w:r w:rsidR="00546850">
        <w:rPr>
          <w:lang w:val="en-US"/>
        </w:rPr>
        <w:fldChar w:fldCharType="separate"/>
      </w:r>
      <w:r w:rsidR="00546850" w:rsidRPr="00546850">
        <w:t>(e.g. Pech and Hone 1988)</w:t>
      </w:r>
      <w:r w:rsidR="00546850">
        <w:rPr>
          <w:lang w:val="en-US"/>
        </w:rPr>
        <w:fldChar w:fldCharType="end"/>
      </w:r>
      <w:r w:rsidR="00BF240A">
        <w:rPr>
          <w:lang w:val="en-US"/>
        </w:rPr>
        <w:t xml:space="preserve">, </w:t>
      </w:r>
      <w:r w:rsidR="00B36B9E">
        <w:rPr>
          <w:lang w:val="en-US"/>
        </w:rPr>
        <w:t>wh</w:t>
      </w:r>
      <w:r w:rsidR="009473B9">
        <w:rPr>
          <w:lang w:val="en-US"/>
        </w:rPr>
        <w:t xml:space="preserve">ich suggested </w:t>
      </w:r>
      <w:r w:rsidR="00BF240A">
        <w:rPr>
          <w:lang w:val="en-US"/>
        </w:rPr>
        <w:t>densit</w:t>
      </w:r>
      <w:r w:rsidR="009473B9">
        <w:rPr>
          <w:lang w:val="en-US"/>
        </w:rPr>
        <w:t xml:space="preserve">ies of </w:t>
      </w:r>
      <w:r w:rsidR="00BF240A">
        <w:rPr>
          <w:lang w:val="en-US"/>
        </w:rPr>
        <w:t>2</w:t>
      </w:r>
      <w:r w:rsidR="009473B9">
        <w:rPr>
          <w:lang w:val="en-US"/>
        </w:rPr>
        <w:t xml:space="preserve"> to </w:t>
      </w:r>
      <w:r w:rsidR="00B51FA5">
        <w:rPr>
          <w:lang w:val="en-US"/>
        </w:rPr>
        <w:t>14</w:t>
      </w:r>
      <w:r w:rsidR="009473B9">
        <w:rPr>
          <w:lang w:val="en-US"/>
        </w:rPr>
        <w:t xml:space="preserve"> </w:t>
      </w:r>
      <w:r w:rsidR="00BF240A">
        <w:rPr>
          <w:lang w:val="en-US"/>
        </w:rPr>
        <w:t>pigs/km</w:t>
      </w:r>
      <w:r w:rsidR="00BF240A" w:rsidRPr="00BF240A">
        <w:rPr>
          <w:vertAlign w:val="superscript"/>
          <w:lang w:val="en-US"/>
        </w:rPr>
        <w:t>2</w:t>
      </w:r>
      <w:r w:rsidR="00A20B28">
        <w:rPr>
          <w:lang w:val="en-US"/>
        </w:rPr>
        <w:t xml:space="preserve"> </w:t>
      </w:r>
      <w:r w:rsidR="009473B9">
        <w:rPr>
          <w:lang w:val="en-US"/>
        </w:rPr>
        <w:t>were required for FMD establishment.</w:t>
      </w:r>
      <w:r w:rsidR="0008591C">
        <w:rPr>
          <w:lang w:val="en-US"/>
        </w:rPr>
        <w:t xml:space="preserve"> </w:t>
      </w:r>
      <w:r w:rsidR="00C92A8A">
        <w:rPr>
          <w:lang w:val="en-US"/>
        </w:rPr>
        <w:t>Supporting this</w:t>
      </w:r>
      <w:r w:rsidR="00E82E6D">
        <w:rPr>
          <w:lang w:val="en-US"/>
        </w:rPr>
        <w:t xml:space="preserve">, modelling has also shown that FMD does not persist </w:t>
      </w:r>
      <w:r w:rsidR="00B865A8">
        <w:rPr>
          <w:lang w:val="en-US"/>
        </w:rPr>
        <w:t xml:space="preserve">in </w:t>
      </w:r>
      <w:r w:rsidR="00B5722B">
        <w:rPr>
          <w:lang w:val="en-US"/>
        </w:rPr>
        <w:t>Feral Pigs</w:t>
      </w:r>
      <w:r w:rsidR="00B865A8">
        <w:rPr>
          <w:lang w:val="en-US"/>
        </w:rPr>
        <w:t xml:space="preserve"> </w:t>
      </w:r>
      <w:r w:rsidR="00E82E6D">
        <w:rPr>
          <w:lang w:val="en-US"/>
        </w:rPr>
        <w:t xml:space="preserve">when densities </w:t>
      </w:r>
      <w:r w:rsidR="00533253">
        <w:rPr>
          <w:lang w:val="en-US"/>
        </w:rPr>
        <w:t>a</w:t>
      </w:r>
      <w:r w:rsidR="00E82E6D">
        <w:rPr>
          <w:lang w:val="en-US"/>
        </w:rPr>
        <w:t>re less than 2/km</w:t>
      </w:r>
      <w:r w:rsidR="00E82E6D" w:rsidRPr="00147EE2">
        <w:rPr>
          <w:vertAlign w:val="superscript"/>
          <w:lang w:val="en-US"/>
        </w:rPr>
        <w:t>2</w:t>
      </w:r>
      <w:r w:rsidR="001E5F2A">
        <w:rPr>
          <w:lang w:val="en-US"/>
        </w:rPr>
        <w:t xml:space="preserve"> </w:t>
      </w:r>
      <w:r w:rsidR="001E5F2A">
        <w:rPr>
          <w:lang w:val="en-US"/>
        </w:rPr>
        <w:fldChar w:fldCharType="begin"/>
      </w:r>
      <w:r w:rsidR="001E5F2A">
        <w:rPr>
          <w:lang w:val="en-US"/>
        </w:rPr>
        <w:instrText xml:space="preserve"> ADDIN ZOTERO_ITEM CSL_CITATION {"citationID":"ULuKdf1o","properties":{"formattedCitation":"(Ward et al. 2015)","plainCitation":"(Ward et al. 2015)","noteIndex":0},"citationItems":[{"id":515,"uris":["http://zotero.org/users/634364/items/PVP4SD7K"],"itemData":{"id":515,"type":"article-journal","abstract":"Objective\n\nTo use simulation modelling to predict the potential spread and to explore control options for a foot-and-mouth disease (FMD) incursion in a mixed wild pig–domestic cattle ecosystem in northern Australia.\n\n\nDesign\n\nBased on aerial surveys, expert opinion and published data, the wild pig and grazing cattle distributions were simulated. A susceptible–infected–resistant disease-spread model was coded and parameterised according to published literature and expert opinion.\n\n\nMethods\n\nA baseline scenario was simulated in which infection was introduced via wild pigs, with transmission from pigs to cattle and no disease control. Assumptions regarding disease transmission were investigated via sensitivity analyses. Predicted size and length of outbreaks were compared for different control strategies based on movement standstill, surveillance and depopulation.\n\n\nResults\n\nIn most of the simulations, FMD outbreaks were predicted to be ongoing after 6 months, with more cattle herds infected than wild pig herds (median 907 vs 22, respectively). Assuming only pig-to-pig transmission, the infection routinely died out. In contrast, assuming cattle-to-cattle, cattle-to-pig or pig-to-cattle transmission resulted in FMD establishing and spreading in more than 75% of simulations. A control strategy targeting wild pigs only was not predicted to be successful. Control based on cattle only was successful in eradicating the disease. However, control targeting both pigs and cattle resulted in smaller outbreaks.\n\n\nConclusions\n\nIf FMD is controlled in cattle in the modelled ecosystem, it is likely to be self-limiting in wild pigs. However, to eradicate disease as quickly as possible, both wild pigs and cattle should be targeted for control.","container-title":"Australian Veterinary Journal","DOI":"10.1111/avj.12278","ISSN":"1751-0813","issue":"1-2","language":"en","page":"4-12","title":"Modelling foot-and-mouth disease transmission in a wild pig–domestic cattle ecosystem","volume":"93","author":[{"family":"Ward","given":"Mp"},{"family":"Garner","given":"Mg"},{"family":"Cowled","given":"Bd"}],"issued":{"date-parts":[["2015",1]]}}}],"schema":"https://github.com/citation-style-language/schema/raw/master/csl-citation.json"} </w:instrText>
      </w:r>
      <w:r w:rsidR="001E5F2A">
        <w:rPr>
          <w:lang w:val="en-US"/>
        </w:rPr>
        <w:fldChar w:fldCharType="separate"/>
      </w:r>
      <w:r w:rsidR="001E5F2A" w:rsidRPr="001E5F2A">
        <w:t>(Ward et al. 2015)</w:t>
      </w:r>
      <w:r w:rsidR="001E5F2A">
        <w:rPr>
          <w:lang w:val="en-US"/>
        </w:rPr>
        <w:fldChar w:fldCharType="end"/>
      </w:r>
      <w:r w:rsidR="00147EE2">
        <w:rPr>
          <w:lang w:val="en-US"/>
        </w:rPr>
        <w:t>.</w:t>
      </w:r>
      <w:r w:rsidR="00E82E6D">
        <w:rPr>
          <w:lang w:val="en-US"/>
        </w:rPr>
        <w:t xml:space="preserve"> </w:t>
      </w:r>
      <w:r w:rsidR="00B865A8">
        <w:rPr>
          <w:lang w:val="en-US"/>
        </w:rPr>
        <w:t>Similarly</w:t>
      </w:r>
      <w:r w:rsidR="00147EE2">
        <w:rPr>
          <w:lang w:val="en-US"/>
        </w:rPr>
        <w:t xml:space="preserve">, </w:t>
      </w:r>
      <w:r w:rsidR="00345DD2">
        <w:rPr>
          <w:lang w:val="en-US"/>
        </w:rPr>
        <w:t xml:space="preserve">modelling </w:t>
      </w:r>
      <w:r w:rsidR="008F71CB">
        <w:rPr>
          <w:lang w:val="en-US"/>
        </w:rPr>
        <w:t xml:space="preserve">suggested that </w:t>
      </w:r>
      <w:r w:rsidR="00A34259">
        <w:rPr>
          <w:lang w:val="en-US"/>
        </w:rPr>
        <w:t xml:space="preserve">CSF could establish in </w:t>
      </w:r>
      <w:r w:rsidR="00B5722B">
        <w:rPr>
          <w:lang w:val="en-US"/>
        </w:rPr>
        <w:t>Feral Pigs</w:t>
      </w:r>
      <w:r w:rsidR="00A34259">
        <w:rPr>
          <w:lang w:val="en-US"/>
        </w:rPr>
        <w:t xml:space="preserve"> at densities of </w:t>
      </w:r>
      <w:r w:rsidR="00AC557E">
        <w:rPr>
          <w:lang w:val="en-US"/>
        </w:rPr>
        <w:t>6.1</w:t>
      </w:r>
      <w:r w:rsidR="00533253">
        <w:rPr>
          <w:lang w:val="en-US"/>
        </w:rPr>
        <w:t> </w:t>
      </w:r>
      <w:r w:rsidR="00106095">
        <w:rPr>
          <w:lang w:val="en-US"/>
        </w:rPr>
        <w:t>pigs</w:t>
      </w:r>
      <w:r w:rsidR="00A34259">
        <w:rPr>
          <w:lang w:val="en-US"/>
        </w:rPr>
        <w:t>/km</w:t>
      </w:r>
      <w:r w:rsidR="00A34259" w:rsidRPr="00777E54">
        <w:rPr>
          <w:vertAlign w:val="superscript"/>
          <w:lang w:val="en-US"/>
        </w:rPr>
        <w:t>2</w:t>
      </w:r>
      <w:r w:rsidR="00A34259">
        <w:rPr>
          <w:lang w:val="en-US"/>
        </w:rPr>
        <w:t xml:space="preserve"> </w:t>
      </w:r>
      <w:r w:rsidR="00A34259">
        <w:rPr>
          <w:lang w:val="en-US"/>
        </w:rPr>
        <w:fldChar w:fldCharType="begin"/>
      </w:r>
      <w:r w:rsidR="00C866A1">
        <w:rPr>
          <w:lang w:val="en-US"/>
        </w:rPr>
        <w:instrText xml:space="preserve"> ADDIN ZOTERO_ITEM CSL_CITATION {"citationID":"WTkXYE0r","properties":{"formattedCitation":"(Hone et al. 1992)","plainCitation":"(Hone et al. 1992)","noteIndex":0},"citationItems":[{"id":"ghkuPYDW/Q26T0Ytm","uris":["http://zotero.org/users/634364/items/NU2AM58E"],"itemData":{"id":9970,"type":"article-journal","abstract":"Infectious diseases establish in a population of wildlife hosts when the number of secondary infections is greater than or equal to one. To estimate whether establishment will occur requires extensive experience or a mathematical model of disease dynamics and estimates of the parameters of the disease model. The latter approach is explored here. Methods for estimating key model parameters, the transmission coefficient (/?) and the basic reproductive rate (i^Di?s), are described using classical swine fever (hog cholera) in wild pigs as an example. The tentative results indicate that an acute infection of classical swine fever will establish in a small population of wild pigs. Data required for estimation of disease transmission rates are reviewed and sources of bias and alternative methods discussed. A comprehensive evaluation of the biases and efficiencies of the methods is needed.","container-title":"Epidemiology and Infection","DOI":"10.1017/S0950268800049840","ISSN":"0950-2688, 1469-4409","issue":"2","journalAbbreviation":"Epidemiol. Infect.","language":"en","license":"https://www.cambridge.org/core/terms","page":"377-386","source":"DOI.org (Crossref)","title":"Estimation of the dynamics and rate of transmission of classical swine fever (hog cholera) in wild pigs","volume":"108","author":[{"family":"Hone","given":"J."},{"family":"Pech","given":"R."},{"family":"Yip","given":"P."}],"issued":{"date-parts":[["1992",4]]}}}],"schema":"https://github.com/citation-style-language/schema/raw/master/csl-citation.json"} </w:instrText>
      </w:r>
      <w:r w:rsidR="00A34259">
        <w:rPr>
          <w:lang w:val="en-US"/>
        </w:rPr>
        <w:fldChar w:fldCharType="separate"/>
      </w:r>
      <w:r w:rsidR="00A34259" w:rsidRPr="00A34259">
        <w:t>(Hone et al. 1992)</w:t>
      </w:r>
      <w:r w:rsidR="00A34259">
        <w:rPr>
          <w:lang w:val="en-US"/>
        </w:rPr>
        <w:fldChar w:fldCharType="end"/>
      </w:r>
      <w:r w:rsidR="00DD4489">
        <w:rPr>
          <w:lang w:val="en-US"/>
        </w:rPr>
        <w:t xml:space="preserve">. </w:t>
      </w:r>
    </w:p>
    <w:p w14:paraId="05251E4B" w14:textId="52CE1400" w:rsidR="0008591C" w:rsidRDefault="0008591C" w:rsidP="00193D0A">
      <w:pPr>
        <w:jc w:val="center"/>
      </w:pPr>
      <w:r>
        <w:rPr>
          <w:noProof/>
        </w:rPr>
        <w:lastRenderedPageBreak/>
        <w:drawing>
          <wp:inline distT="0" distB="0" distL="0" distR="0" wp14:anchorId="46E22688" wp14:editId="23F0E951">
            <wp:extent cx="3782695" cy="3372307"/>
            <wp:effectExtent l="0" t="0" r="8255" b="0"/>
            <wp:docPr id="13744890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4489025" name="Picture 1"/>
                    <pic:cNvPicPr/>
                  </pic:nvPicPr>
                  <pic:blipFill rotWithShape="1">
                    <a:blip r:embed="rId39"/>
                    <a:srcRect t="8622" b="2229"/>
                    <a:stretch>
                      <a:fillRect/>
                    </a:stretch>
                  </pic:blipFill>
                  <pic:spPr bwMode="auto">
                    <a:xfrm>
                      <a:off x="0" y="0"/>
                      <a:ext cx="3783600" cy="3373114"/>
                    </a:xfrm>
                    <a:prstGeom prst="rect">
                      <a:avLst/>
                    </a:prstGeom>
                    <a:ln>
                      <a:noFill/>
                    </a:ln>
                    <a:extLst>
                      <a:ext uri="{53640926-AAD7-44D8-BBD7-CCE9431645EC}">
                        <a14:shadowObscured xmlns:a14="http://schemas.microsoft.com/office/drawing/2010/main"/>
                      </a:ext>
                    </a:extLst>
                  </pic:spPr>
                </pic:pic>
              </a:graphicData>
            </a:graphic>
          </wp:inline>
        </w:drawing>
      </w:r>
    </w:p>
    <w:p w14:paraId="574CD6A5" w14:textId="7ED33F27" w:rsidR="00ED3FC0" w:rsidRPr="00FD751E" w:rsidRDefault="00ED3FC0" w:rsidP="00FD751E">
      <w:pPr>
        <w:pStyle w:val="Caption-Figure"/>
      </w:pPr>
      <w:bookmarkStart w:id="36" w:name="_Toc224219993"/>
      <w:r w:rsidRPr="00FD751E">
        <w:t xml:space="preserve">Figure </w:t>
      </w:r>
      <w:r w:rsidR="00616F87" w:rsidRPr="00FD751E">
        <w:t>1</w:t>
      </w:r>
      <w:r w:rsidRPr="00FD751E">
        <w:t>.</w:t>
      </w:r>
      <w:r w:rsidR="00E24F09" w:rsidRPr="00FD751E">
        <w:t xml:space="preserve"> </w:t>
      </w:r>
      <w:r w:rsidR="00AF32C6" w:rsidRPr="00FD751E">
        <w:t>The r</w:t>
      </w:r>
      <w:r w:rsidRPr="00FD751E">
        <w:t>e</w:t>
      </w:r>
      <w:r w:rsidR="00757BD5" w:rsidRPr="00FD751E">
        <w:t>l</w:t>
      </w:r>
      <w:r w:rsidRPr="00FD751E">
        <w:t>ationship</w:t>
      </w:r>
      <w:r w:rsidR="00757BD5" w:rsidRPr="00FD751E">
        <w:t xml:space="preserve"> between </w:t>
      </w:r>
      <w:r w:rsidR="00B5722B" w:rsidRPr="00FD751E">
        <w:t>Feral Pig</w:t>
      </w:r>
      <w:r w:rsidR="00757BD5" w:rsidRPr="00FD751E">
        <w:t xml:space="preserve"> densities and the risk of EAD transmission </w:t>
      </w:r>
      <w:r w:rsidR="00300F2E" w:rsidRPr="00FD751E">
        <w:t>(</w:t>
      </w:r>
      <m:oMath>
        <m:r>
          <m:rPr>
            <m:sty m:val="bi"/>
          </m:rPr>
          <w:rPr>
            <w:rFonts w:ascii="Cambria Math" w:hAnsi="Cambria Math"/>
          </w:rPr>
          <m:t>R</m:t>
        </m:r>
      </m:oMath>
      <w:r w:rsidR="00300F2E" w:rsidRPr="00FD751E">
        <w:t xml:space="preserve">) </w:t>
      </w:r>
      <w:r w:rsidR="00757BD5" w:rsidRPr="00FD751E">
        <w:t xml:space="preserve">used </w:t>
      </w:r>
      <w:r w:rsidR="00E24F09" w:rsidRPr="00FD751E">
        <w:t xml:space="preserve">to model potential </w:t>
      </w:r>
      <w:r w:rsidR="00193D0A" w:rsidRPr="00FD751E">
        <w:t>disease transmission risks to farmed livestock</w:t>
      </w:r>
      <w:r w:rsidR="00DD4489" w:rsidRPr="00FD751E">
        <w:t xml:space="preserve">. </w:t>
      </w:r>
      <w:r w:rsidR="00C662C8" w:rsidRPr="00FD751E">
        <w:t>Vertical dashed red lines indicate densities of 2, 5 and 10 pigs/km</w:t>
      </w:r>
      <w:r w:rsidR="00C662C8" w:rsidRPr="00E15429">
        <w:t>2</w:t>
      </w:r>
      <w:r w:rsidR="00C662C8" w:rsidRPr="00FD751E">
        <w:t>.</w:t>
      </w:r>
      <w:bookmarkEnd w:id="36"/>
    </w:p>
    <w:p w14:paraId="5E0EAF79" w14:textId="77777777" w:rsidR="00616F87" w:rsidRPr="00616F87" w:rsidRDefault="00616F87" w:rsidP="00616F87"/>
    <w:p w14:paraId="50BD2E32" w14:textId="75E60B63" w:rsidR="003C35EA" w:rsidRDefault="003C35EA" w:rsidP="00CE7E5D">
      <w:pPr>
        <w:pStyle w:val="Heading3-Numbered"/>
      </w:pPr>
      <w:bookmarkStart w:id="37" w:name="_Toc224204488"/>
      <w:bookmarkStart w:id="38" w:name="_Toc224206293"/>
      <w:bookmarkStart w:id="39" w:name="_Toc224209944"/>
      <w:bookmarkStart w:id="40" w:name="_Toc224210032"/>
      <w:bookmarkStart w:id="41" w:name="_Toc224211963"/>
      <w:bookmarkStart w:id="42" w:name="_Toc224211964"/>
      <w:bookmarkEnd w:id="37"/>
      <w:bookmarkEnd w:id="38"/>
      <w:bookmarkEnd w:id="39"/>
      <w:bookmarkEnd w:id="40"/>
      <w:bookmarkEnd w:id="41"/>
      <w:r>
        <w:t xml:space="preserve">Applying a transmission kernel to </w:t>
      </w:r>
      <w:r w:rsidR="00294FB6">
        <w:t>determine exposure risk to farms</w:t>
      </w:r>
      <w:bookmarkEnd w:id="42"/>
    </w:p>
    <w:p w14:paraId="756DAA8C" w14:textId="440D43BE" w:rsidR="00B01B04" w:rsidRDefault="00BE78FA" w:rsidP="00382BCB">
      <w:r>
        <w:t>We used a spatial dataset of de-identified</w:t>
      </w:r>
      <w:r w:rsidR="00660703">
        <w:t xml:space="preserve"> property identification codes </w:t>
      </w:r>
      <w:r w:rsidR="00523A90">
        <w:t>(</w:t>
      </w:r>
      <w:r>
        <w:t>PICs</w:t>
      </w:r>
      <w:r w:rsidR="00523A90">
        <w:t>)</w:t>
      </w:r>
      <w:r w:rsidR="00FC000A">
        <w:t xml:space="preserve"> summarised into a 1</w:t>
      </w:r>
      <w:r w:rsidR="00AF32C6">
        <w:t>-</w:t>
      </w:r>
      <w:r w:rsidR="00FC000A">
        <w:t>km</w:t>
      </w:r>
      <w:r w:rsidR="00FC000A" w:rsidRPr="00FC000A">
        <w:rPr>
          <w:vertAlign w:val="superscript"/>
        </w:rPr>
        <w:t>2</w:t>
      </w:r>
      <w:r w:rsidR="00FC000A">
        <w:t xml:space="preserve"> grid</w:t>
      </w:r>
      <w:r w:rsidR="00512657">
        <w:t xml:space="preserve"> with values representing the estimated total livestock</w:t>
      </w:r>
      <w:r w:rsidR="005B2491">
        <w:t xml:space="preserve"> (herd size)</w:t>
      </w:r>
      <w:r w:rsidR="00512657">
        <w:t xml:space="preserve"> across eight </w:t>
      </w:r>
      <w:r w:rsidR="00BE680E">
        <w:t xml:space="preserve">ungulate </w:t>
      </w:r>
      <w:r w:rsidR="00512657">
        <w:t>species.</w:t>
      </w:r>
      <w:r>
        <w:t xml:space="preserve"> </w:t>
      </w:r>
      <w:r w:rsidR="00246816">
        <w:t xml:space="preserve">This dataset is curated by Agriculture Victoria, as part </w:t>
      </w:r>
      <w:r w:rsidR="00801923">
        <w:t xml:space="preserve">its livestock </w:t>
      </w:r>
      <w:r w:rsidR="001C515E">
        <w:t xml:space="preserve">identification program. </w:t>
      </w:r>
      <w:r w:rsidR="00512657">
        <w:t>Our goal was to</w:t>
      </w:r>
      <w:r w:rsidR="000C2E65">
        <w:t xml:space="preserve"> </w:t>
      </w:r>
      <w:r w:rsidR="00E24026">
        <w:t xml:space="preserve">determine the </w:t>
      </w:r>
      <w:r w:rsidR="004B1768">
        <w:t xml:space="preserve">exposure </w:t>
      </w:r>
      <w:r w:rsidR="00E24026">
        <w:t xml:space="preserve">risk to livestock </w:t>
      </w:r>
      <w:r w:rsidR="00ED0ACE">
        <w:t xml:space="preserve">from potential </w:t>
      </w:r>
      <w:r w:rsidR="0010137F">
        <w:t>EAD</w:t>
      </w:r>
      <w:r w:rsidR="00EF0CA6">
        <w:t xml:space="preserve"> </w:t>
      </w:r>
      <w:r w:rsidR="004664D5">
        <w:t xml:space="preserve">transmission from </w:t>
      </w:r>
      <w:r w:rsidR="00B5722B">
        <w:t>Feral Pigs</w:t>
      </w:r>
      <w:r w:rsidR="004664D5">
        <w:t xml:space="preserve">. </w:t>
      </w:r>
    </w:p>
    <w:p w14:paraId="49420815" w14:textId="0B70494A" w:rsidR="00AB2F67" w:rsidRDefault="00323E7B" w:rsidP="00382BCB">
      <w:r>
        <w:t xml:space="preserve">Exposure </w:t>
      </w:r>
      <w:r w:rsidR="0001686F">
        <w:t xml:space="preserve">and risk to livestock at a farm/PIC </w:t>
      </w:r>
      <w:r w:rsidR="009F3743">
        <w:t>from an EAD</w:t>
      </w:r>
      <w:r w:rsidR="0001686F">
        <w:t xml:space="preserve"> </w:t>
      </w:r>
      <w:r w:rsidR="00465FCF">
        <w:t xml:space="preserve">is anticipated to be dependent upon intrinsic factors at that location such as </w:t>
      </w:r>
      <w:r w:rsidR="00BA5E2B">
        <w:t xml:space="preserve">species, </w:t>
      </w:r>
      <w:r w:rsidR="00465FCF">
        <w:t>number and density of livesto</w:t>
      </w:r>
      <w:r w:rsidR="00791BCE">
        <w:t>ck</w:t>
      </w:r>
      <w:r w:rsidR="00DC26B9">
        <w:t xml:space="preserve">, </w:t>
      </w:r>
      <w:r w:rsidR="00791BCE">
        <w:t xml:space="preserve">as well as their proximity to infected </w:t>
      </w:r>
      <w:r w:rsidR="001561CF">
        <w:t xml:space="preserve">animals (e.g. </w:t>
      </w:r>
      <w:r w:rsidR="00B5722B">
        <w:t>Feral Pigs</w:t>
      </w:r>
      <w:r w:rsidR="001561CF">
        <w:t xml:space="preserve">) </w:t>
      </w:r>
      <w:r w:rsidR="00341D11">
        <w:fldChar w:fldCharType="begin"/>
      </w:r>
      <w:r w:rsidR="00C866A1">
        <w:instrText xml:space="preserve"> ADDIN ZOTERO_ITEM CSL_CITATION {"citationID":"SBIChFB5","properties":{"formattedCitation":"(Keeling et al. 2001; Tildesley et al. 2012)","plainCitation":"(Keeling et al. 2001; Tildesley et al. 2012)","noteIndex":0},"citationItems":[{"id":"ghkuPYDW/gEIGwbh6","uris":["http://zotero.org/users/15101789/items/XUPDBPXA"],"itemData":{"id":445,"type":"article-journal","abstract":"Foot-and-mouth is one of the world's most economically important livestock diseases. We developed an individual farm–based stochastic model of the current UK epidemic. The fine grain of the epidemiological data reveals the infection dynamics at an unusually high spatiotemporal resolution. We show that the spatial distribution, size, and species composition of farms all influence the observed pattern and regional variability of outbreaks. The other key dynamical component is long-tailed stochastic dispersal of infection, combining frequent local movements with occasional long jumps. We assess the history and possible duration of the epidemic, the performance of control strategies, and general implications for disease dynamics in space and time.","container-title":"Science","DOI":"10.1126/science.1065973","ISSN":"0036-8075, 1095-9203","issue":"5543","journalAbbreviation":"Science","language":"en","page":"813-817","source":"DOI.org (Crossref)","title":"Dynamics of the 2001 UK Foot and Mouth Epidemic: Stochastic Dispersal in a Heterogeneous Landscape","title-short":"Dynamics of the 2001 UK Foot and Mouth Epidemic","volume":"294","author":[{"family":"Keeling","given":"Matt J."},{"family":"Woolhouse","given":"Mark E. J."},{"family":"Shaw","given":"Darren J."},{"family":"Matthews","given":"Louise"},{"family":"Chase-Topping","given":"Margo"},{"family":"Haydon","given":"Dan T."},{"family":"Cornell","given":"Stephen J."},{"family":"Kappey","given":"Jens"},{"family":"Wilesmith","given":"John"},{"family":"Grenfell","given":"Bryan T."}],"issued":{"date-parts":[["2001",10,26]]}}},{"id":"ghkuPYDW/bhbEcyEV","uris":["http://zotero.org/users/15101789/items/ZJ4NN5M3"],"itemData":{"id":444,"type":"article-journal","abstract":"In this paper, we simulate outbreaks of foot-and-mouth disease in the Commonwealth of Pennsylvania, USA – after the introduction of a state-wide movement ban – as they might unfold in the presence of mitigation strategies. We have adapted a model previously used to investigate FMD control policies in the UK to examine the potential for disease spread given an infection seeded in each county in Pennsylvania. The results are highly dependent upon the county of introduction and the spatial scale of transmission. Should the transmission kernel be identical to that for the UK, the epidemic impact is limited to fewer than 20 premises, regardless of the county of introduction. However, for wider kernels where infection can spread further, outbreaks seeded in or near the county with highest density of premises and animals result in large epidemics (&gt;150 premises). Ring culling and vaccination reduce epidemic size, with the optimal radius of the rings being dependent upon the county of introduction. Should the kernel width exceed a given county-dependent threshold, ring culling is unable to control the epidemic. We ﬁnd that a vaccinate-to-live policy is generally preferred to ring culling (in terms of reducing the overall number of premises culled), indicating that well-targeted control can dramatically reduce the risk of large scale outbreaks of foot-and-mouth disease occurring in Pennsylvania.","container-title":"Preventive Veterinary Medicine","DOI":"10.1016/j.prevetmed.2011.11.007","ISSN":"01675877","issue":"3-4","journalAbbreviation":"Preventive Veterinary Medicine","language":"en","license":"https://www.elsevier.com/tdm/userlicense/1.0/","page":"224-239","source":"DOI.org (Crossref)","title":"Modeling the spread and control of foot-and-mouth disease in Pennsylvania following its discovery and options for control","volume":"104","author":[{"family":"Tildesley","given":"Michael J."},{"family":"Smith","given":"Gary"},{"family":"Keeling","given":"Matt J."}],"issued":{"date-parts":[["2012",5]]}}}],"schema":"https://github.com/citation-style-language/schema/raw/master/csl-citation.json"} </w:instrText>
      </w:r>
      <w:r w:rsidR="00341D11">
        <w:fldChar w:fldCharType="separate"/>
      </w:r>
      <w:r w:rsidR="009F21FF" w:rsidRPr="009F21FF">
        <w:t>(Keeling et al. 2001; Tildesley et al. 2012)</w:t>
      </w:r>
      <w:r w:rsidR="00341D11">
        <w:fldChar w:fldCharType="end"/>
      </w:r>
      <w:r w:rsidR="00341D11">
        <w:t>.</w:t>
      </w:r>
      <w:r w:rsidR="00013984">
        <w:t xml:space="preserve"> </w:t>
      </w:r>
      <w:r w:rsidR="00BA5E2B">
        <w:t>Other factors</w:t>
      </w:r>
      <w:r w:rsidR="00AF32C6">
        <w:t>,</w:t>
      </w:r>
      <w:r w:rsidR="00BA5E2B">
        <w:t xml:space="preserve"> such as </w:t>
      </w:r>
      <w:r w:rsidR="009F3743">
        <w:t xml:space="preserve">farm </w:t>
      </w:r>
      <w:r w:rsidR="00BA5E2B">
        <w:t>biosecurity</w:t>
      </w:r>
      <w:r w:rsidR="00AF32C6">
        <w:t>,</w:t>
      </w:r>
      <w:r w:rsidR="00BA5E2B">
        <w:t xml:space="preserve"> </w:t>
      </w:r>
      <w:r w:rsidR="00BD47A2">
        <w:t xml:space="preserve">likely also play a role in </w:t>
      </w:r>
      <w:r w:rsidR="0067590A">
        <w:t>the risk</w:t>
      </w:r>
      <w:r w:rsidR="00DD4489">
        <w:t xml:space="preserve">. </w:t>
      </w:r>
      <w:r w:rsidR="005B2491">
        <w:t>W</w:t>
      </w:r>
      <w:r w:rsidR="00013984">
        <w:t>e quantif</w:t>
      </w:r>
      <w:r w:rsidR="00AF32C6">
        <w:t>ied</w:t>
      </w:r>
      <w:r w:rsidR="00013984">
        <w:t xml:space="preserve"> </w:t>
      </w:r>
      <w:r w:rsidR="00312B32">
        <w:t xml:space="preserve">the </w:t>
      </w:r>
      <w:r w:rsidR="00013984">
        <w:t>risk</w:t>
      </w:r>
      <w:r w:rsidR="0067590A">
        <w:t xml:space="preserve">, </w:t>
      </w:r>
      <w:r w:rsidR="00AF32C6">
        <w:t>hereafter</w:t>
      </w:r>
      <w:r w:rsidR="0067590A">
        <w:t xml:space="preserve"> defined as </w:t>
      </w:r>
      <w:r w:rsidR="00D66AD2">
        <w:t xml:space="preserve">the </w:t>
      </w:r>
      <w:r w:rsidR="002C2B86">
        <w:t xml:space="preserve">livestock </w:t>
      </w:r>
      <w:r w:rsidR="004A0B03">
        <w:t>exposure</w:t>
      </w:r>
      <w:r w:rsidR="00C379E4">
        <w:t xml:space="preserve"> (</w:t>
      </w:r>
      <w:r w:rsidR="00C379E4" w:rsidRPr="00977CA3">
        <w:rPr>
          <w:i/>
          <w:iCs/>
        </w:rPr>
        <w:t>LE</w:t>
      </w:r>
      <w:r w:rsidR="00C379E4">
        <w:t>)</w:t>
      </w:r>
      <w:r w:rsidR="0067590A">
        <w:t xml:space="preserve"> </w:t>
      </w:r>
      <w:r w:rsidR="00BD0E53">
        <w:t>risk</w:t>
      </w:r>
      <w:r w:rsidR="00AF32C6">
        <w:t>,</w:t>
      </w:r>
      <w:r w:rsidR="00EC3E8D">
        <w:t xml:space="preserve"> </w:t>
      </w:r>
      <w:r w:rsidR="00312B32">
        <w:t xml:space="preserve">from </w:t>
      </w:r>
      <w:r w:rsidR="0001743E">
        <w:t xml:space="preserve">potential EAD transmission from </w:t>
      </w:r>
      <w:r w:rsidR="00B5722B">
        <w:t>Feral Pig</w:t>
      </w:r>
      <w:r w:rsidR="0001743E">
        <w:t xml:space="preserve"> populations</w:t>
      </w:r>
      <w:r w:rsidR="00B629C4">
        <w:t xml:space="preserve">. We </w:t>
      </w:r>
      <w:r w:rsidR="00CB60AE">
        <w:t>derive</w:t>
      </w:r>
      <w:r w:rsidR="00AF32C6">
        <w:t>d</w:t>
      </w:r>
      <w:r w:rsidR="00B629C4">
        <w:t xml:space="preserve"> estimates of the spatial risk based on </w:t>
      </w:r>
      <w:r w:rsidR="00B91708">
        <w:t xml:space="preserve">previous </w:t>
      </w:r>
      <w:r w:rsidR="00CC328F">
        <w:t>work</w:t>
      </w:r>
      <w:r w:rsidR="00B91708">
        <w:t xml:space="preserve"> investigating the spread of FMD in the UK in 2001</w:t>
      </w:r>
      <w:r w:rsidR="00CC328F">
        <w:t xml:space="preserve"> </w:t>
      </w:r>
      <w:r w:rsidR="00B91708">
        <w:fldChar w:fldCharType="begin"/>
      </w:r>
      <w:r w:rsidR="00C866A1">
        <w:instrText xml:space="preserve"> ADDIN ZOTERO_ITEM CSL_CITATION {"citationID":"51S2ADUR","properties":{"formattedCitation":"(Keeling et al. 2001; Tildesley et al. 2012)","plainCitation":"(Keeling et al. 2001; Tildesley et al. 2012)","noteIndex":0},"citationItems":[{"id":"ghkuPYDW/gEIGwbh6","uris":["http://zotero.org/users/15101789/items/XUPDBPXA"],"itemData":{"id":445,"type":"article-journal","abstract":"Foot-and-mouth is one of the world's most economically important livestock diseases. We developed an individual farm–based stochastic model of the current UK epidemic. The fine grain of the epidemiological data reveals the infection dynamics at an unusually high spatiotemporal resolution. We show that the spatial distribution, size, and species composition of farms all influence the observed pattern and regional variability of outbreaks. The other key dynamical component is long-tailed stochastic dispersal of infection, combining frequent local movements with occasional long jumps. We assess the history and possible duration of the epidemic, the performance of control strategies, and general implications for disease dynamics in space and time.","container-title":"Science","DOI":"10.1126/science.1065973","ISSN":"0036-8075, 1095-9203","issue":"5543","journalAbbreviation":"Science","language":"en","page":"813-817","source":"DOI.org (Crossref)","title":"Dynamics of the 2001 UK Foot and Mouth Epidemic: Stochastic Dispersal in a Heterogeneous Landscape","title-short":"Dynamics of the 2001 UK Foot and Mouth Epidemic","volume":"294","author":[{"family":"Keeling","given":"Matt J."},{"family":"Woolhouse","given":"Mark E. J."},{"family":"Shaw","given":"Darren J."},{"family":"Matthews","given":"Louise"},{"family":"Chase-Topping","given":"Margo"},{"family":"Haydon","given":"Dan T."},{"family":"Cornell","given":"Stephen J."},{"family":"Kappey","given":"Jens"},{"family":"Wilesmith","given":"John"},{"family":"Grenfell","given":"Bryan T."}],"issued":{"date-parts":[["2001",10,26]]}}},{"id":"ghkuPYDW/bhbEcyEV","uris":["http://zotero.org/users/15101789/items/ZJ4NN5M3"],"itemData":{"id":444,"type":"article-journal","abstract":"In this paper, we simulate outbreaks of foot-and-mouth disease in the Commonwealth of Pennsylvania, USA – after the introduction of a state-wide movement ban – as they might unfold in the presence of mitigation strategies. We have adapted a model previously used to investigate FMD control policies in the UK to examine the potential for disease spread given an infection seeded in each county in Pennsylvania. The results are highly dependent upon the county of introduction and the spatial scale of transmission. Should the transmission kernel be identical to that for the UK, the epidemic impact is limited to fewer than 20 premises, regardless of the county of introduction. However, for wider kernels where infection can spread further, outbreaks seeded in or near the county with highest density of premises and animals result in large epidemics (&gt;150 premises). Ring culling and vaccination reduce epidemic size, with the optimal radius of the rings being dependent upon the county of introduction. Should the kernel width exceed a given county-dependent threshold, ring culling is unable to control the epidemic. We ﬁnd that a vaccinate-to-live policy is generally preferred to ring culling (in terms of reducing the overall number of premises culled), indicating that well-targeted control can dramatically reduce the risk of large scale outbreaks of foot-and-mouth disease occurring in Pennsylvania.","container-title":"Preventive Veterinary Medicine","DOI":"10.1016/j.prevetmed.2011.11.007","ISSN":"01675877","issue":"3-4","journalAbbreviation":"Preventive Veterinary Medicine","language":"en","license":"https://www.elsevier.com/tdm/userlicense/1.0/","page":"224-239","source":"DOI.org (Crossref)","title":"Modeling the spread and control of foot-and-mouth disease in Pennsylvania following its discovery and options for control","volume":"104","author":[{"family":"Tildesley","given":"Michael J."},{"family":"Smith","given":"Gary"},{"family":"Keeling","given":"Matt J."}],"issued":{"date-parts":[["2012",5]]}}}],"schema":"https://github.com/citation-style-language/schema/raw/master/csl-citation.json"} </w:instrText>
      </w:r>
      <w:r w:rsidR="00B91708">
        <w:fldChar w:fldCharType="separate"/>
      </w:r>
      <w:r w:rsidR="009F21FF" w:rsidRPr="009F21FF">
        <w:t>(Keeling et al. 2001; Tildesley et al. 2012)</w:t>
      </w:r>
      <w:r w:rsidR="00B91708">
        <w:fldChar w:fldCharType="end"/>
      </w:r>
      <w:r w:rsidR="00B91708">
        <w:t xml:space="preserve">. </w:t>
      </w:r>
      <w:r w:rsidR="00B40715">
        <w:t xml:space="preserve">Our model estimates </w:t>
      </w:r>
      <w:r w:rsidR="00CC328F" w:rsidRPr="00977CA3">
        <w:rPr>
          <w:i/>
          <w:iCs/>
        </w:rPr>
        <w:t>LE</w:t>
      </w:r>
      <w:r w:rsidR="00F10B12">
        <w:t xml:space="preserve"> </w:t>
      </w:r>
      <w:r w:rsidR="000C465D">
        <w:t>for</w:t>
      </w:r>
      <w:r w:rsidR="006B3D4E">
        <w:t xml:space="preserve"> a given grid cell containing one or more PICs as a product</w:t>
      </w:r>
      <w:r w:rsidR="00793E4C">
        <w:t xml:space="preserve"> of </w:t>
      </w:r>
      <w:r w:rsidR="00B5722B">
        <w:t>Feral Pig</w:t>
      </w:r>
      <w:r w:rsidR="00AB5286">
        <w:t xml:space="preserve"> de</w:t>
      </w:r>
      <w:r w:rsidR="00A22652">
        <w:t xml:space="preserve">nsities in that grid cell </w:t>
      </w:r>
      <w:r w:rsidR="00730F3B">
        <w:t>(</w:t>
      </w:r>
      <w:r w:rsidR="00C90272">
        <w:t>as well as</w:t>
      </w:r>
      <w:r w:rsidR="00A22652">
        <w:t xml:space="preserve"> neighbouring grid cells</w:t>
      </w:r>
      <w:r w:rsidR="00730F3B">
        <w:t>)</w:t>
      </w:r>
      <w:r w:rsidR="00AE318F">
        <w:t>, the density of livestock species in that grid cell</w:t>
      </w:r>
      <w:r w:rsidR="00AF32C6">
        <w:t>,</w:t>
      </w:r>
      <w:r w:rsidR="00AE318F">
        <w:t xml:space="preserve"> and the relative susceptibility of</w:t>
      </w:r>
      <w:r w:rsidR="006D37C3">
        <w:t xml:space="preserve"> each livestock species to EAD infection (e.g. from FMD)</w:t>
      </w:r>
      <w:r w:rsidR="00DD4489">
        <w:t xml:space="preserve">. </w:t>
      </w:r>
    </w:p>
    <w:p w14:paraId="293F4797" w14:textId="5375C655" w:rsidR="00B50E37" w:rsidRDefault="00AB2F67" w:rsidP="00382BCB">
      <w:r>
        <w:t>L</w:t>
      </w:r>
      <w:r w:rsidR="003C202F">
        <w:t>ivestock density and s</w:t>
      </w:r>
      <w:r w:rsidR="0064544C">
        <w:t xml:space="preserve">usceptibility </w:t>
      </w:r>
      <w:r w:rsidR="00490A8A">
        <w:t xml:space="preserve">is </w:t>
      </w:r>
      <w:r w:rsidR="0064544C">
        <w:t>weighted according to a</w:t>
      </w:r>
      <w:r w:rsidR="009E3176">
        <w:t xml:space="preserve"> </w:t>
      </w:r>
      <w:r w:rsidR="00EC3E8D">
        <w:t>transmission kernel</w:t>
      </w:r>
      <w:r w:rsidR="0064544C">
        <w:t xml:space="preserve"> that accounts for the proximity of the PIC grid cell to </w:t>
      </w:r>
      <w:r w:rsidR="002E3BA0">
        <w:t xml:space="preserve">surrounding grid cells with non-zero densities of </w:t>
      </w:r>
      <w:r w:rsidR="00B5722B">
        <w:t>Feral Pigs</w:t>
      </w:r>
      <w:r w:rsidR="00EC3E8D">
        <w:t>.</w:t>
      </w:r>
      <w:r w:rsidR="00341D11">
        <w:t xml:space="preserve"> </w:t>
      </w:r>
      <w:r>
        <w:t>For this purpose</w:t>
      </w:r>
      <w:r w:rsidR="007D4242">
        <w:t>,</w:t>
      </w:r>
      <w:r w:rsidR="00490A8A">
        <w:t xml:space="preserve"> we use</w:t>
      </w:r>
      <w:r w:rsidR="00DF6F0E">
        <w:t>d</w:t>
      </w:r>
      <w:r w:rsidR="00490A8A">
        <w:t xml:space="preserve"> a </w:t>
      </w:r>
      <w:r w:rsidR="000135FD">
        <w:t xml:space="preserve">half-normal </w:t>
      </w:r>
      <w:r w:rsidR="00490A8A">
        <w:t>transmission</w:t>
      </w:r>
      <w:r w:rsidR="00323E7B" w:rsidRPr="00323E7B">
        <w:t xml:space="preserve"> kernel </w:t>
      </w:r>
      <w:r w:rsidR="00943C2D">
        <w:t>(</w:t>
      </w:r>
      <m:oMath>
        <m:r>
          <w:rPr>
            <w:rFonts w:ascii="Cambria Math" w:hAnsi="Cambria Math"/>
          </w:rPr>
          <m:t>K</m:t>
        </m:r>
      </m:oMath>
      <w:r w:rsidR="00943C2D">
        <w:t xml:space="preserve">) </w:t>
      </w:r>
      <w:r w:rsidR="00323E7B" w:rsidRPr="00323E7B">
        <w:t xml:space="preserve">that has a strong local spread and </w:t>
      </w:r>
      <w:r w:rsidR="00EC3E8D" w:rsidRPr="00323E7B">
        <w:t>sparser</w:t>
      </w:r>
      <w:r w:rsidR="00323E7B" w:rsidRPr="00323E7B">
        <w:t xml:space="preserve"> </w:t>
      </w:r>
      <w:r w:rsidR="0084436B">
        <w:t xml:space="preserve">transmission risk </w:t>
      </w:r>
      <w:r w:rsidR="00CE69C5">
        <w:t>with increasing distance (</w:t>
      </w:r>
      <m:oMath>
        <m:r>
          <w:rPr>
            <w:rFonts w:ascii="Cambria Math" w:hAnsi="Cambria Math"/>
          </w:rPr>
          <m:t>d</m:t>
        </m:r>
      </m:oMath>
      <w:r w:rsidR="00943C2D">
        <w:t xml:space="preserve">) </w:t>
      </w:r>
      <w:r w:rsidR="00261857">
        <w:t>defined as f</w:t>
      </w:r>
      <w:r w:rsidR="000D6A84">
        <w:t>ollows:</w:t>
      </w:r>
      <w:r w:rsidR="00814F50">
        <w:t xml:space="preserve"> </w:t>
      </w:r>
    </w:p>
    <w:p w14:paraId="6F1F200F" w14:textId="0B1B0F65" w:rsidR="000022FA" w:rsidRPr="005070F1" w:rsidRDefault="00000000" w:rsidP="000022FA">
      <w:pPr>
        <w:rPr>
          <w:lang w:val="en-US"/>
        </w:rPr>
      </w:pPr>
      <m:oMathPara>
        <m:oMath>
          <m:eqArr>
            <m:eqArrPr>
              <m:maxDist m:val="1"/>
              <m:ctrlPr>
                <w:rPr>
                  <w:rFonts w:ascii="Cambria Math" w:hAnsi="Cambria Math"/>
                  <w:i/>
                  <w:lang w:val="en-US"/>
                </w:rPr>
              </m:ctrlPr>
            </m:eqArrPr>
            <m:e>
              <m:r>
                <w:rPr>
                  <w:rFonts w:ascii="Cambria Math" w:hAnsi="Cambria Math"/>
                </w:rPr>
                <m:t>K</m:t>
              </m:r>
              <m:d>
                <m:dPr>
                  <m:ctrlPr>
                    <w:rPr>
                      <w:rFonts w:ascii="Cambria Math" w:hAnsi="Cambria Math"/>
                      <w:i/>
                    </w:rPr>
                  </m:ctrlPr>
                </m:dPr>
                <m:e>
                  <m:r>
                    <w:rPr>
                      <w:rFonts w:ascii="Cambria Math" w:hAnsi="Cambria Math"/>
                    </w:rPr>
                    <m:t>d</m:t>
                  </m:r>
                </m:e>
              </m:d>
              <m:r>
                <w:rPr>
                  <w:rFonts w:ascii="Cambria Math" w:hAnsi="Cambria Math"/>
                </w:rPr>
                <m:t>=exp</m:t>
              </m:r>
              <m:d>
                <m:dPr>
                  <m:ctrlPr>
                    <w:rPr>
                      <w:rFonts w:ascii="Cambria Math" w:hAnsi="Cambria Math"/>
                    </w:rPr>
                  </m:ctrlPr>
                </m:dPr>
                <m:e>
                  <m:f>
                    <m:fPr>
                      <m:ctrlPr>
                        <w:rPr>
                          <w:rFonts w:ascii="Cambria Math" w:hAnsi="Cambria Math"/>
                        </w:rPr>
                      </m:ctrlPr>
                    </m:fPr>
                    <m:num>
                      <m:sSup>
                        <m:sSupPr>
                          <m:ctrlPr>
                            <w:rPr>
                              <w:rFonts w:ascii="Cambria Math" w:hAnsi="Cambria Math"/>
                              <w:i/>
                            </w:rPr>
                          </m:ctrlPr>
                        </m:sSupPr>
                        <m:e>
                          <m:r>
                            <w:rPr>
                              <w:rFonts w:ascii="Cambria Math" w:hAnsi="Cambria Math"/>
                            </w:rPr>
                            <m:t>d</m:t>
                          </m:r>
                        </m:e>
                        <m:sup>
                          <m:r>
                            <w:rPr>
                              <w:rFonts w:ascii="Cambria Math" w:hAnsi="Cambria Math"/>
                            </w:rPr>
                            <m:t>2</m:t>
                          </m:r>
                        </m:sup>
                      </m:sSup>
                      <m:ctrlPr>
                        <w:rPr>
                          <w:rFonts w:ascii="Cambria Math" w:hAnsi="Cambria Math"/>
                          <w:i/>
                        </w:rPr>
                      </m:ctrlPr>
                    </m:num>
                    <m:den>
                      <m:sSup>
                        <m:sSupPr>
                          <m:ctrlPr>
                            <w:rPr>
                              <w:rFonts w:ascii="Cambria Math" w:hAnsi="Cambria Math"/>
                              <w:i/>
                            </w:rPr>
                          </m:ctrlPr>
                        </m:sSupPr>
                        <m:e>
                          <m:r>
                            <w:rPr>
                              <w:rFonts w:ascii="Cambria Math" w:hAnsi="Cambria Math"/>
                            </w:rPr>
                            <m:t>2σ</m:t>
                          </m:r>
                        </m:e>
                        <m:sup>
                          <m:r>
                            <w:rPr>
                              <w:rFonts w:ascii="Cambria Math" w:hAnsi="Cambria Math"/>
                            </w:rPr>
                            <m:t>2</m:t>
                          </m:r>
                        </m:sup>
                      </m:sSup>
                      <m:ctrlPr>
                        <w:rPr>
                          <w:rFonts w:ascii="Cambria Math" w:hAnsi="Cambria Math"/>
                          <w:i/>
                        </w:rPr>
                      </m:ctrlPr>
                    </m:den>
                  </m:f>
                  <m:ctrlPr>
                    <w:rPr>
                      <w:rFonts w:ascii="Cambria Math" w:hAnsi="Cambria Math"/>
                      <w:i/>
                    </w:rPr>
                  </m:ctrlPr>
                </m:e>
              </m:d>
              <m:r>
                <w:rPr>
                  <w:rFonts w:ascii="Cambria Math" w:hAnsi="Cambria Math"/>
                </w:rPr>
                <m:t>#</m:t>
              </m:r>
              <m:r>
                <w:rPr>
                  <w:rFonts w:ascii="Cambria Math" w:hAnsi="Cambria Math"/>
                  <w:lang w:val="en-US"/>
                </w:rPr>
                <m:t>6</m:t>
              </m:r>
            </m:e>
          </m:eqArr>
        </m:oMath>
      </m:oMathPara>
    </w:p>
    <w:p w14:paraId="3E549CE9" w14:textId="77777777" w:rsidR="00CF3778" w:rsidRPr="00CF3778" w:rsidRDefault="00CF3778" w:rsidP="000022FA"/>
    <w:p w14:paraId="1758C277" w14:textId="788F96A1" w:rsidR="00250418" w:rsidRPr="004815FE" w:rsidRDefault="00000000" w:rsidP="000022FA">
      <m:oMathPara>
        <m:oMath>
          <m:eqArr>
            <m:eqArrPr>
              <m:maxDist m:val="1"/>
              <m:ctrlPr>
                <w:rPr>
                  <w:rFonts w:ascii="Cambria Math" w:hAnsi="Cambria Math"/>
                  <w:i/>
                </w:rPr>
              </m:ctrlPr>
            </m:eqArrPr>
            <m:e>
              <m:r>
                <w:rPr>
                  <w:rFonts w:ascii="Cambria Math" w:hAnsi="Cambria Math"/>
                </w:rPr>
                <m:t>σ=</m:t>
              </m:r>
              <m:f>
                <m:fPr>
                  <m:ctrlPr>
                    <w:rPr>
                      <w:rFonts w:ascii="Cambria Math" w:hAnsi="Cambria Math"/>
                    </w:rPr>
                  </m:ctrlPr>
                </m:fPr>
                <m:num>
                  <m:sSub>
                    <m:sSubPr>
                      <m:ctrlPr>
                        <w:rPr>
                          <w:rFonts w:ascii="Cambria Math" w:hAnsi="Cambria Math"/>
                          <w:i/>
                        </w:rPr>
                      </m:ctrlPr>
                    </m:sSubPr>
                    <m:e>
                      <m:r>
                        <w:rPr>
                          <w:rFonts w:ascii="Cambria Math" w:hAnsi="Cambria Math"/>
                        </w:rPr>
                        <m:t>r</m:t>
                      </m:r>
                    </m:e>
                    <m:sub>
                      <m:r>
                        <w:rPr>
                          <w:rFonts w:ascii="Cambria Math" w:hAnsi="Cambria Math"/>
                        </w:rPr>
                        <m:t>1</m:t>
                      </m:r>
                      <m:r>
                        <m:rPr>
                          <m:lit/>
                        </m:rPr>
                        <w:rPr>
                          <w:rFonts w:ascii="Cambria Math" w:hAnsi="Cambria Math"/>
                        </w:rPr>
                        <m:t>/</m:t>
                      </m:r>
                      <m:r>
                        <w:rPr>
                          <w:rFonts w:ascii="Cambria Math" w:hAnsi="Cambria Math"/>
                        </w:rPr>
                        <m:t>2</m:t>
                      </m:r>
                    </m:sub>
                  </m:sSub>
                  <m:ctrlPr>
                    <w:rPr>
                      <w:rFonts w:ascii="Cambria Math" w:hAnsi="Cambria Math"/>
                      <w:i/>
                    </w:rPr>
                  </m:ctrlPr>
                </m:num>
                <m:den>
                  <m:sSup>
                    <m:sSupPr>
                      <m:ctrlPr>
                        <w:rPr>
                          <w:rFonts w:ascii="Cambria Math" w:hAnsi="Cambria Math"/>
                          <w:i/>
                        </w:rPr>
                      </m:ctrlPr>
                    </m:sSupPr>
                    <m:e>
                      <m:d>
                        <m:dPr>
                          <m:ctrlPr>
                            <w:rPr>
                              <w:rFonts w:ascii="Cambria Math" w:hAnsi="Cambria Math"/>
                              <w:i/>
                            </w:rPr>
                          </m:ctrlPr>
                        </m:dPr>
                        <m:e>
                          <m:r>
                            <w:rPr>
                              <w:rFonts w:ascii="Cambria Math" w:hAnsi="Cambria Math"/>
                            </w:rPr>
                            <m:t xml:space="preserve">2 </m:t>
                          </m:r>
                          <m:r>
                            <m:rPr>
                              <m:sty m:val="p"/>
                            </m:rPr>
                            <w:rPr>
                              <w:rFonts w:ascii="Cambria Math" w:hAnsi="Cambria Math"/>
                            </w:rPr>
                            <m:t>log⁡</m:t>
                          </m:r>
                          <m:r>
                            <w:rPr>
                              <w:rFonts w:ascii="Cambria Math" w:hAnsi="Cambria Math"/>
                            </w:rPr>
                            <m:t>(2)</m:t>
                          </m:r>
                        </m:e>
                      </m:d>
                    </m:e>
                    <m:sup>
                      <m:r>
                        <w:rPr>
                          <w:rFonts w:ascii="Cambria Math" w:hAnsi="Cambria Math"/>
                        </w:rPr>
                        <m:t>0.5</m:t>
                      </m:r>
                    </m:sup>
                  </m:sSup>
                  <m:ctrlPr>
                    <w:rPr>
                      <w:rFonts w:ascii="Cambria Math" w:hAnsi="Cambria Math"/>
                      <w:i/>
                    </w:rPr>
                  </m:ctrlPr>
                </m:den>
              </m:f>
              <m:r>
                <w:rPr>
                  <w:rFonts w:ascii="Cambria Math" w:hAnsi="Cambria Math"/>
                </w:rPr>
                <m:t>#7</m:t>
              </m:r>
            </m:e>
          </m:eqArr>
        </m:oMath>
      </m:oMathPara>
    </w:p>
    <w:p w14:paraId="2EDFB66B" w14:textId="165D4C0C" w:rsidR="00636CE0" w:rsidRPr="00636CE0" w:rsidRDefault="000D6A84" w:rsidP="00636CE0">
      <w:pPr>
        <w:rPr>
          <w:rFonts w:ascii="Cambria Math" w:hAnsi="Cambria Math"/>
          <w:oMath/>
        </w:rPr>
      </w:pPr>
      <w:r>
        <w:t>Where</w:t>
      </w:r>
      <w:r w:rsidR="00943C2D">
        <w:t xml:space="preserve"> </w:t>
      </w:r>
      <m:oMath>
        <m:r>
          <w:rPr>
            <w:rFonts w:ascii="Cambria Math" w:hAnsi="Cambria Math"/>
          </w:rPr>
          <m:t>d</m:t>
        </m:r>
      </m:oMath>
      <w:r w:rsidR="0084436B">
        <w:t xml:space="preserve"> is the distance</w:t>
      </w:r>
      <w:r w:rsidR="008C2BD8">
        <w:t xml:space="preserve"> from the focal PIC grid cell to neighbouring grid cells,</w:t>
      </w:r>
      <w:r w:rsidR="00C705DE">
        <w:t xml:space="preserve"> </w:t>
      </w:r>
      <m:oMath>
        <m:sSub>
          <m:sSubPr>
            <m:ctrlPr>
              <w:rPr>
                <w:rFonts w:ascii="Cambria Math" w:hAnsi="Cambria Math"/>
                <w:i/>
              </w:rPr>
            </m:ctrlPr>
          </m:sSubPr>
          <m:e>
            <m:r>
              <w:rPr>
                <w:rFonts w:ascii="Cambria Math" w:hAnsi="Cambria Math"/>
              </w:rPr>
              <m:t>r</m:t>
            </m:r>
          </m:e>
          <m:sub>
            <m:r>
              <w:rPr>
                <w:rFonts w:ascii="Cambria Math" w:hAnsi="Cambria Math"/>
              </w:rPr>
              <m:t>1</m:t>
            </m:r>
            <m:r>
              <m:rPr>
                <m:lit/>
              </m:rPr>
              <w:rPr>
                <w:rFonts w:ascii="Cambria Math" w:hAnsi="Cambria Math"/>
              </w:rPr>
              <m:t>/</m:t>
            </m:r>
            <m:r>
              <w:rPr>
                <w:rFonts w:ascii="Cambria Math" w:hAnsi="Cambria Math"/>
              </w:rPr>
              <m:t>2</m:t>
            </m:r>
          </m:sub>
        </m:sSub>
      </m:oMath>
      <w:r w:rsidR="00C705DE">
        <w:t xml:space="preserve"> is the distance at which </w:t>
      </w:r>
      <w:r w:rsidR="00941772">
        <w:t>the risk</w:t>
      </w:r>
      <w:r w:rsidR="00C705DE">
        <w:t xml:space="preserve"> halves</w:t>
      </w:r>
      <w:r w:rsidR="00AF32C6">
        <w:t>,</w:t>
      </w:r>
      <w:r w:rsidR="00AC6860">
        <w:t xml:space="preserve"> and </w:t>
      </w:r>
      <m:oMath>
        <m:r>
          <w:rPr>
            <w:rFonts w:ascii="Cambria Math" w:hAnsi="Cambria Math"/>
          </w:rPr>
          <m:t>σ</m:t>
        </m:r>
      </m:oMath>
      <w:r w:rsidR="00AC6860">
        <w:t xml:space="preserve"> is the </w:t>
      </w:r>
      <w:r w:rsidR="002F11E7">
        <w:t>half-normal shape</w:t>
      </w:r>
      <w:r w:rsidR="00040AF9">
        <w:t xml:space="preserve">. </w:t>
      </w:r>
      <w:r w:rsidR="00761153">
        <w:t xml:space="preserve">The parameter </w:t>
      </w:r>
      <m:oMath>
        <m:sSub>
          <m:sSubPr>
            <m:ctrlPr>
              <w:rPr>
                <w:rFonts w:ascii="Cambria Math" w:hAnsi="Cambria Math"/>
                <w:i/>
              </w:rPr>
            </m:ctrlPr>
          </m:sSubPr>
          <m:e>
            <m:r>
              <w:rPr>
                <w:rFonts w:ascii="Cambria Math" w:hAnsi="Cambria Math"/>
              </w:rPr>
              <m:t>r</m:t>
            </m:r>
          </m:e>
          <m:sub>
            <m:r>
              <w:rPr>
                <w:rFonts w:ascii="Cambria Math" w:hAnsi="Cambria Math"/>
              </w:rPr>
              <m:t>1</m:t>
            </m:r>
            <m:r>
              <m:rPr>
                <m:lit/>
              </m:rPr>
              <w:rPr>
                <w:rFonts w:ascii="Cambria Math" w:hAnsi="Cambria Math"/>
              </w:rPr>
              <m:t>/</m:t>
            </m:r>
            <m:r>
              <w:rPr>
                <w:rFonts w:ascii="Cambria Math" w:hAnsi="Cambria Math"/>
              </w:rPr>
              <m:t>2</m:t>
            </m:r>
          </m:sub>
        </m:sSub>
      </m:oMath>
      <w:r w:rsidR="00761153">
        <w:t xml:space="preserve"> </w:t>
      </w:r>
      <w:r w:rsidR="002F11E7">
        <w:t xml:space="preserve">was </w:t>
      </w:r>
      <w:r w:rsidR="002E6121">
        <w:t xml:space="preserve">set to </w:t>
      </w:r>
      <w:r w:rsidR="002F11E7">
        <w:t>2.5</w:t>
      </w:r>
      <w:r w:rsidR="00AF2955">
        <w:t xml:space="preserve"> km</w:t>
      </w:r>
      <w:r w:rsidR="00175F05">
        <w:t xml:space="preserve">. </w:t>
      </w:r>
      <w:r w:rsidR="00822C1B">
        <w:t>This results i</w:t>
      </w:r>
      <w:r w:rsidR="00046408">
        <w:t xml:space="preserve">n a decay </w:t>
      </w:r>
      <w:r w:rsidR="007D3031">
        <w:t xml:space="preserve">in the exposure </w:t>
      </w:r>
      <w:r w:rsidR="0013193C">
        <w:t xml:space="preserve">of a PIC </w:t>
      </w:r>
      <w:r w:rsidR="004A2576">
        <w:t xml:space="preserve">to </w:t>
      </w:r>
      <w:r w:rsidR="0013193C">
        <w:t xml:space="preserve">a </w:t>
      </w:r>
      <w:r w:rsidR="00B5722B">
        <w:t>Feral Pig</w:t>
      </w:r>
      <w:r w:rsidR="0013193C">
        <w:t xml:space="preserve"> source</w:t>
      </w:r>
      <w:r w:rsidR="007D3031">
        <w:t xml:space="preserve"> to near zero </w:t>
      </w:r>
      <w:r w:rsidR="00AC5521">
        <w:t>at around 5 km</w:t>
      </w:r>
      <w:r w:rsidR="00C7268B">
        <w:t xml:space="preserve"> and is similar to the transmission kernel</w:t>
      </w:r>
      <w:r w:rsidR="00E171AA">
        <w:t>s</w:t>
      </w:r>
      <w:r w:rsidR="00C7268B">
        <w:t xml:space="preserve"> used in </w:t>
      </w:r>
      <w:proofErr w:type="spellStart"/>
      <w:r w:rsidR="00C7268B">
        <w:t>Bradhurst</w:t>
      </w:r>
      <w:proofErr w:type="spellEnd"/>
      <w:r w:rsidR="00326C62">
        <w:t xml:space="preserve"> et al</w:t>
      </w:r>
      <w:r w:rsidR="004A2576">
        <w:t>.</w:t>
      </w:r>
      <w:r w:rsidR="00326C62">
        <w:t xml:space="preserve"> </w:t>
      </w:r>
      <w:r w:rsidR="00326C62">
        <w:fldChar w:fldCharType="begin"/>
      </w:r>
      <w:r w:rsidR="00326C62">
        <w:instrText xml:space="preserve"> ADDIN ZOTERO_ITEM CSL_CITATION {"citationID":"PCHZQb5b","properties":{"formattedCitation":"(2025)","plainCitation":"(2025)","noteIndex":0},"citationItems":[{"id":9946,"uris":["http://zotero.org/users/634364/items/QG879YUY"],"itemData":{"id":9946,"type":"report","event-place":"Final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Riyami","given":"Shumoos"},{"family":"Burns","given":"Rebekah"},{"family":"Breed","given":"Andrew"}],"issued":{"date-parts":[["2025"]]}},"suppress-author":true}],"schema":"https://github.com/citation-style-language/schema/raw/master/csl-citation.json"} </w:instrText>
      </w:r>
      <w:r w:rsidR="00326C62">
        <w:fldChar w:fldCharType="separate"/>
      </w:r>
      <w:r w:rsidR="00326C62" w:rsidRPr="00326C62">
        <w:t>(2025)</w:t>
      </w:r>
      <w:r w:rsidR="00326C62">
        <w:fldChar w:fldCharType="end"/>
      </w:r>
      <w:r w:rsidR="004A2576">
        <w:t>.</w:t>
      </w:r>
      <w:r w:rsidR="00C7268B">
        <w:t xml:space="preserve"> </w:t>
      </w:r>
      <w:r w:rsidR="00296AC3">
        <w:t>To</w:t>
      </w:r>
      <w:r w:rsidR="00175F05">
        <w:t xml:space="preserve"> </w:t>
      </w:r>
      <w:r w:rsidR="004C6F35">
        <w:t>apply the kernel</w:t>
      </w:r>
      <w:r w:rsidR="00E67FC8">
        <w:t xml:space="preserve">-weighted </w:t>
      </w:r>
      <w:r w:rsidR="00272BCF">
        <w:t>risk</w:t>
      </w:r>
      <w:r w:rsidR="00E67FC8">
        <w:t xml:space="preserve"> </w:t>
      </w:r>
      <w:r w:rsidR="00A410F7">
        <w:t>a</w:t>
      </w:r>
      <w:r w:rsidR="00E67FC8">
        <w:t>t a</w:t>
      </w:r>
      <w:r w:rsidR="00A410F7">
        <w:t xml:space="preserve"> given </w:t>
      </w:r>
      <w:r w:rsidR="00576E2A">
        <w:t xml:space="preserve">grid cell </w:t>
      </w:r>
      <w:r w:rsidR="0088242E">
        <w:t xml:space="preserve">with one or more </w:t>
      </w:r>
      <w:r w:rsidR="004C6F35">
        <w:t>PIC</w:t>
      </w:r>
      <w:r w:rsidR="0088242E">
        <w:t>s</w:t>
      </w:r>
      <w:r w:rsidR="00A410F7">
        <w:t xml:space="preserve"> (</w:t>
      </w:r>
      <m:oMath>
        <m:r>
          <w:rPr>
            <w:rFonts w:ascii="Cambria Math" w:hAnsi="Cambria Math"/>
          </w:rPr>
          <m:t>j</m:t>
        </m:r>
      </m:oMath>
      <w:r w:rsidR="00A410F7">
        <w:t>)</w:t>
      </w:r>
      <w:r w:rsidR="00AF32C6">
        <w:t xml:space="preserve">, </w:t>
      </w:r>
      <w:r w:rsidR="00154CC1">
        <w:t xml:space="preserve">we </w:t>
      </w:r>
      <w:r w:rsidR="002E3E78">
        <w:t xml:space="preserve">calculated the kernel </w:t>
      </w:r>
      <w:r w:rsidR="002C0C15">
        <w:t>for all surrounding grid cells</w:t>
      </w:r>
      <w:r w:rsidR="00A410F7">
        <w:t xml:space="preserve"> (</w:t>
      </w:r>
      <m:oMath>
        <m:r>
          <w:rPr>
            <w:rFonts w:ascii="Cambria Math" w:hAnsi="Cambria Math"/>
          </w:rPr>
          <m:t>c</m:t>
        </m:r>
      </m:oMath>
      <w:r w:rsidR="00A410F7">
        <w:t>)</w:t>
      </w:r>
      <w:r w:rsidR="002C0C15">
        <w:t xml:space="preserve"> and </w:t>
      </w:r>
      <w:r w:rsidR="00A27E6B">
        <w:t>summed</w:t>
      </w:r>
      <w:r w:rsidR="002C0C15">
        <w:t xml:space="preserve"> the</w:t>
      </w:r>
      <w:r w:rsidR="00A27E6B">
        <w:t xml:space="preserve"> product of the</w:t>
      </w:r>
      <w:r w:rsidR="002C0C15">
        <w:t xml:space="preserve"> kernel density value</w:t>
      </w:r>
      <w:r w:rsidR="00A27E6B">
        <w:t xml:space="preserve"> and the respective </w:t>
      </w:r>
      <w:r w:rsidR="00B5722B">
        <w:t>Feral Pig</w:t>
      </w:r>
      <w:r w:rsidR="006609C4">
        <w:t xml:space="preserve"> density </w:t>
      </w:r>
      <w:r w:rsidR="00A27E6B">
        <w:t>risk score</w:t>
      </w:r>
      <w:r w:rsidR="00E353BB">
        <w:t xml:space="preserve"> (</w:t>
      </w:r>
      <w:r w:rsidR="00E353BB" w:rsidRPr="00F3155A">
        <w:rPr>
          <w:i/>
          <w:iCs/>
        </w:rPr>
        <w:t>R</w:t>
      </w:r>
      <w:r w:rsidR="00E353BB">
        <w:t>)</w:t>
      </w:r>
      <w:r w:rsidR="00A27E6B">
        <w:t xml:space="preserve"> for </w:t>
      </w:r>
      <w:r w:rsidR="008E48C4">
        <w:t>a given</w:t>
      </w:r>
      <w:r w:rsidR="00A27E6B">
        <w:t xml:space="preserve"> grid cell</w:t>
      </w:r>
      <w:r w:rsidR="00E353BB">
        <w:t xml:space="preserve"> (</w:t>
      </w:r>
      <w:r w:rsidR="00E353BB" w:rsidRPr="00831D71">
        <w:rPr>
          <w:i/>
          <w:iCs/>
        </w:rPr>
        <w:t>c</w:t>
      </w:r>
      <w:r w:rsidR="00E353BB">
        <w:t>)</w:t>
      </w:r>
      <w:r w:rsidR="008E48C4">
        <w:t xml:space="preserve"> across all </w:t>
      </w:r>
      <w:r w:rsidR="00AA0BAB">
        <w:t>grid cells within</w:t>
      </w:r>
      <w:r w:rsidR="00A72176">
        <w:t xml:space="preserve"> </w:t>
      </w:r>
      <w:r w:rsidR="0083697C">
        <w:t>10</w:t>
      </w:r>
      <w:r w:rsidR="00F0550E">
        <w:t xml:space="preserve"> </w:t>
      </w:r>
      <w:r w:rsidR="00AA0BAB">
        <w:t>km (</w:t>
      </w:r>
      <m:oMath>
        <m:sSub>
          <m:sSubPr>
            <m:ctrlPr>
              <w:rPr>
                <w:rFonts w:ascii="Cambria Math" w:hAnsi="Cambria Math"/>
                <w:i/>
              </w:rPr>
            </m:ctrlPr>
          </m:sSubPr>
          <m:e>
            <m:r>
              <w:rPr>
                <w:rFonts w:ascii="Cambria Math" w:hAnsi="Cambria Math"/>
              </w:rPr>
              <m:t>G</m:t>
            </m:r>
          </m:e>
          <m:sub>
            <m:r>
              <w:rPr>
                <w:rFonts w:ascii="Cambria Math" w:hAnsi="Cambria Math"/>
              </w:rPr>
              <m:t>w</m:t>
            </m:r>
          </m:sub>
        </m:sSub>
      </m:oMath>
      <w:r w:rsidR="00AA0BAB">
        <w:t>)</w:t>
      </w:r>
      <w:r w:rsidR="00A27E6B">
        <w:t>.</w:t>
      </w:r>
      <w:r w:rsidR="00154CC1">
        <w:t xml:space="preserve"> This produced a </w:t>
      </w:r>
      <w:r w:rsidR="00C13088">
        <w:t xml:space="preserve">kernel-weighted </w:t>
      </w:r>
      <w:r w:rsidR="00B5722B">
        <w:t>Feral Pig</w:t>
      </w:r>
      <w:r w:rsidR="00C13088">
        <w:t xml:space="preserve"> </w:t>
      </w:r>
      <w:r w:rsidR="00E353BB">
        <w:t>pressure (</w:t>
      </w:r>
      <m:oMath>
        <m:r>
          <w:rPr>
            <w:rFonts w:ascii="Cambria Math" w:hAnsi="Cambria Math"/>
          </w:rPr>
          <m:t>W</m:t>
        </m:r>
      </m:oMath>
      <w:r w:rsidR="00324BCB">
        <w:t>)</w:t>
      </w:r>
      <w:r w:rsidR="00E353BB">
        <w:t xml:space="preserve"> for each PIC cell (</w:t>
      </w:r>
      <m:oMath>
        <m:r>
          <w:rPr>
            <w:rFonts w:ascii="Cambria Math" w:hAnsi="Cambria Math"/>
          </w:rPr>
          <m:t>j</m:t>
        </m:r>
      </m:oMath>
      <w:r w:rsidR="00E353BB">
        <w:t>)</w:t>
      </w:r>
      <m:oMath>
        <m:r>
          <w:rPr>
            <w:rFonts w:ascii="Cambria Math" w:hAnsi="Cambria Math"/>
          </w:rPr>
          <m:t>.</m:t>
        </m:r>
      </m:oMath>
    </w:p>
    <w:p w14:paraId="3B94DCC6" w14:textId="64E3B983" w:rsidR="00636CE0" w:rsidRPr="00C01968" w:rsidRDefault="00000000" w:rsidP="00636CE0">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W</m:t>
                  </m:r>
                </m:e>
                <m:sub>
                  <m:r>
                    <w:rPr>
                      <w:rFonts w:ascii="Cambria Math" w:hAnsi="Cambria Math"/>
                    </w:rPr>
                    <m:t>j</m:t>
                  </m:r>
                </m:sub>
              </m:sSub>
              <m:r>
                <w:rPr>
                  <w:rFonts w:ascii="Cambria Math" w:hAnsi="Cambria Math"/>
                </w:rPr>
                <m:t> = </m:t>
              </m:r>
              <m:nary>
                <m:naryPr>
                  <m:chr m:val="∑"/>
                  <m:supHide m:val="1"/>
                  <m:ctrlPr>
                    <w:rPr>
                      <w:rFonts w:ascii="Cambria Math" w:hAnsi="Cambria Math"/>
                    </w:rPr>
                  </m:ctrlPr>
                </m:naryPr>
                <m:sub>
                  <m:r>
                    <w:rPr>
                      <w:rFonts w:ascii="Cambria Math" w:hAnsi="Cambria Math"/>
                    </w:rPr>
                    <m:t>c</m:t>
                  </m:r>
                  <m:r>
                    <m:rPr>
                      <m:sty m:val="p"/>
                    </m:rPr>
                    <w:rPr>
                      <w:rFonts w:ascii="Cambria Math" w:hAnsi="Cambria Math"/>
                    </w:rPr>
                    <m:t>∈</m:t>
                  </m:r>
                  <m:sSub>
                    <m:sSubPr>
                      <m:ctrlPr>
                        <w:rPr>
                          <w:rFonts w:ascii="Cambria Math" w:hAnsi="Cambria Math"/>
                          <w:i/>
                        </w:rPr>
                      </m:ctrlPr>
                    </m:sSubPr>
                    <m:e>
                      <m:r>
                        <w:rPr>
                          <w:rFonts w:ascii="Cambria Math" w:hAnsi="Cambria Math"/>
                        </w:rPr>
                        <m:t>G</m:t>
                      </m:r>
                    </m:e>
                    <m:sub>
                      <m:r>
                        <w:rPr>
                          <w:rFonts w:ascii="Cambria Math" w:hAnsi="Cambria Math"/>
                        </w:rPr>
                        <m:t>w</m:t>
                      </m:r>
                    </m:sub>
                  </m:sSub>
                  <m:ctrlPr>
                    <w:rPr>
                      <w:rFonts w:ascii="Cambria Math" w:hAnsi="Cambria Math"/>
                      <w:i/>
                    </w:rPr>
                  </m:ctrlPr>
                </m:sub>
                <m:sup>
                  <m:ctrlPr>
                    <w:rPr>
                      <w:rFonts w:ascii="Cambria Math" w:hAnsi="Cambria Math"/>
                      <w:i/>
                    </w:rPr>
                  </m:ctrlPr>
                </m:sup>
                <m:e>
                  <m:sSub>
                    <m:sSubPr>
                      <m:ctrlPr>
                        <w:rPr>
                          <w:rFonts w:ascii="Cambria Math" w:hAnsi="Cambria Math"/>
                          <w:i/>
                        </w:rPr>
                      </m:ctrlPr>
                    </m:sSubPr>
                    <m:e>
                      <m:r>
                        <w:rPr>
                          <w:rFonts w:ascii="Cambria Math" w:hAnsi="Cambria Math"/>
                        </w:rPr>
                        <m:t>R</m:t>
                      </m:r>
                    </m:e>
                    <m:sub>
                      <m:r>
                        <w:rPr>
                          <w:rFonts w:ascii="Cambria Math" w:hAnsi="Cambria Math"/>
                        </w:rPr>
                        <m:t>c</m:t>
                      </m:r>
                    </m:sub>
                  </m:sSub>
                  <m:ctrlPr>
                    <w:rPr>
                      <w:rFonts w:ascii="Cambria Math" w:hAnsi="Cambria Math"/>
                      <w:i/>
                    </w:rPr>
                  </m:ctrlPr>
                </m:e>
              </m:nary>
              <m:r>
                <w:rPr>
                  <w:rFonts w:ascii="Cambria Math" w:hAnsi="Cambria Math"/>
                </w:rPr>
                <m:t> K</m:t>
              </m:r>
              <m:d>
                <m:dPr>
                  <m:ctrlPr>
                    <w:rPr>
                      <w:rFonts w:ascii="Cambria Math" w:hAnsi="Cambria Math"/>
                    </w:rPr>
                  </m:ctrlPr>
                </m:dPr>
                <m:e>
                  <m:sSub>
                    <m:sSubPr>
                      <m:ctrlPr>
                        <w:rPr>
                          <w:rFonts w:ascii="Cambria Math" w:hAnsi="Cambria Math"/>
                          <w:i/>
                        </w:rPr>
                      </m:ctrlPr>
                    </m:sSubPr>
                    <m:e>
                      <m:r>
                        <w:rPr>
                          <w:rFonts w:ascii="Cambria Math" w:hAnsi="Cambria Math"/>
                        </w:rPr>
                        <m:t>d</m:t>
                      </m:r>
                      <m:ctrlPr>
                        <w:rPr>
                          <w:rFonts w:ascii="Cambria Math" w:hAnsi="Cambria Math"/>
                        </w:rPr>
                      </m:ctrlPr>
                    </m:e>
                    <m:sub>
                      <m:r>
                        <w:rPr>
                          <w:rFonts w:ascii="Cambria Math" w:hAnsi="Cambria Math"/>
                        </w:rPr>
                        <m:t>jc</m:t>
                      </m:r>
                    </m:sub>
                  </m:sSub>
                  <m:ctrlPr>
                    <w:rPr>
                      <w:rFonts w:ascii="Cambria Math" w:hAnsi="Cambria Math"/>
                      <w:i/>
                    </w:rPr>
                  </m:ctrlPr>
                </m:e>
              </m:d>
              <m:r>
                <w:rPr>
                  <w:rFonts w:ascii="Cambria Math" w:hAnsi="Cambria Math"/>
                </w:rPr>
                <m:t> #8</m:t>
              </m:r>
            </m:e>
          </m:eqArr>
        </m:oMath>
      </m:oMathPara>
    </w:p>
    <w:p w14:paraId="14E48C2B" w14:textId="143B202F" w:rsidR="00335D84" w:rsidRDefault="000C302C" w:rsidP="00636CE0">
      <w:r>
        <w:t>Additionally, w</w:t>
      </w:r>
      <w:r w:rsidR="00324BCB">
        <w:t xml:space="preserve">e </w:t>
      </w:r>
      <w:r w:rsidR="003A7BA0">
        <w:t>also assume</w:t>
      </w:r>
      <w:r w:rsidR="00785169">
        <w:t>d</w:t>
      </w:r>
      <w:r w:rsidR="003A7BA0">
        <w:t xml:space="preserve"> that </w:t>
      </w:r>
      <w:r w:rsidR="00314E72">
        <w:t xml:space="preserve">disease </w:t>
      </w:r>
      <w:r w:rsidR="003A7BA0">
        <w:t>tran</w:t>
      </w:r>
      <w:r>
        <w:t>s</w:t>
      </w:r>
      <w:r w:rsidR="003A7BA0">
        <w:t xml:space="preserve">mission </w:t>
      </w:r>
      <w:r>
        <w:t xml:space="preserve">risk </w:t>
      </w:r>
      <w:r w:rsidR="00620A8D">
        <w:t xml:space="preserve">for each PIC grid cell </w:t>
      </w:r>
      <w:r>
        <w:t xml:space="preserve">would increase </w:t>
      </w:r>
      <w:r w:rsidR="00620A8D">
        <w:t xml:space="preserve">proportionally </w:t>
      </w:r>
      <w:r w:rsidR="0076623F">
        <w:t xml:space="preserve">with herd size within </w:t>
      </w:r>
      <w:r w:rsidR="00416C97">
        <w:t xml:space="preserve">each </w:t>
      </w:r>
      <w:r w:rsidR="009B289B">
        <w:t>cell</w:t>
      </w:r>
      <w:r w:rsidR="00DD4489">
        <w:t xml:space="preserve">. </w:t>
      </w:r>
      <w:r w:rsidR="00416C97">
        <w:t xml:space="preserve">Since herd sizes </w:t>
      </w:r>
      <w:r w:rsidR="00EF5BCA">
        <w:t xml:space="preserve">for the various livestock species </w:t>
      </w:r>
      <w:r w:rsidR="00416C97">
        <w:t>with</w:t>
      </w:r>
      <w:r w:rsidR="00EF5BCA">
        <w:t xml:space="preserve">in </w:t>
      </w:r>
      <w:r w:rsidR="00416C97">
        <w:t>each</w:t>
      </w:r>
      <w:r w:rsidR="00EF5BCA">
        <w:t xml:space="preserve"> PIC grid cell</w:t>
      </w:r>
      <w:r w:rsidR="006E728E">
        <w:t xml:space="preserve"> varied by several orders of magnitude, we converted herd size</w:t>
      </w:r>
      <w:r w:rsidR="0080473E">
        <w:t xml:space="preserve"> </w:t>
      </w:r>
      <w:r w:rsidR="006E728E">
        <w:t>to a relative risk score</w:t>
      </w:r>
      <w:r w:rsidR="00400FE4">
        <w:t xml:space="preserve"> (</w:t>
      </w:r>
      <m:oMath>
        <m:r>
          <w:rPr>
            <w:rFonts w:ascii="Cambria Math" w:hAnsi="Cambria Math"/>
          </w:rPr>
          <m:t>L</m:t>
        </m:r>
      </m:oMath>
      <w:r w:rsidR="00400FE4">
        <w:t>)</w:t>
      </w:r>
      <w:r w:rsidR="005B0D10">
        <w:t>, to reflect the likely increasing transmission risks</w:t>
      </w:r>
      <w:r w:rsidR="00400FE4">
        <w:t xml:space="preserve"> (Table </w:t>
      </w:r>
      <w:r w:rsidR="00D94610">
        <w:t>1</w:t>
      </w:r>
      <w:r w:rsidR="00B66658">
        <w:t>)</w:t>
      </w:r>
      <w:r w:rsidR="00335D84">
        <w:t>.</w:t>
      </w:r>
    </w:p>
    <w:p w14:paraId="2344A205" w14:textId="4A68638E" w:rsidR="00400FE4" w:rsidRDefault="00B66658" w:rsidP="004F6504">
      <w:pPr>
        <w:pStyle w:val="Caption-Table"/>
      </w:pPr>
      <w:bookmarkStart w:id="43" w:name="_Toc224219985"/>
      <w:r>
        <w:t xml:space="preserve">Table </w:t>
      </w:r>
      <w:r w:rsidR="00D94610">
        <w:t>1</w:t>
      </w:r>
      <w:r w:rsidR="00DD4489">
        <w:t xml:space="preserve">. </w:t>
      </w:r>
      <w:r>
        <w:t xml:space="preserve">The relative risks of </w:t>
      </w:r>
      <w:r w:rsidR="004F6504">
        <w:t xml:space="preserve">likely disease transmission to livestock from a </w:t>
      </w:r>
      <w:r w:rsidR="00B5722B">
        <w:t>Feral Pig</w:t>
      </w:r>
      <w:r w:rsidR="004F6504">
        <w:t xml:space="preserve"> source due to </w:t>
      </w:r>
      <w:r w:rsidR="00662D95">
        <w:t>increasing herd size within a PIC grid cell</w:t>
      </w:r>
      <w:r w:rsidR="004F6504">
        <w:t>.</w:t>
      </w:r>
      <w:bookmarkEnd w:id="43"/>
      <w:r w:rsidR="00662D95">
        <w:t xml:space="preserve"> </w:t>
      </w:r>
    </w:p>
    <w:tbl>
      <w:tblPr>
        <w:tblStyle w:val="TableGrid10"/>
        <w:tblW w:w="5000" w:type="pct"/>
        <w:tblLook w:val="04A0" w:firstRow="1" w:lastRow="0" w:firstColumn="1" w:lastColumn="0" w:noHBand="0" w:noVBand="1"/>
      </w:tblPr>
      <w:tblGrid>
        <w:gridCol w:w="4642"/>
        <w:gridCol w:w="4997"/>
      </w:tblGrid>
      <w:tr w:rsidR="00335D84" w14:paraId="193A384C" w14:textId="77777777" w:rsidTr="00A4699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8" w:type="pct"/>
          </w:tcPr>
          <w:p w14:paraId="718F0643" w14:textId="2A04C53D" w:rsidR="00335D84" w:rsidRDefault="00335D84" w:rsidP="00A46993">
            <w:pPr>
              <w:spacing w:after="0"/>
              <w:jc w:val="center"/>
            </w:pPr>
            <w:r>
              <w:t>Herd size</w:t>
            </w:r>
            <w:r w:rsidR="0080473E">
              <w:t xml:space="preserve"> </w:t>
            </w:r>
          </w:p>
        </w:tc>
        <w:tc>
          <w:tcPr>
            <w:tcW w:w="2592" w:type="pct"/>
          </w:tcPr>
          <w:p w14:paraId="16F03BFE" w14:textId="579A363C" w:rsidR="00335D84" w:rsidRDefault="00C07450" w:rsidP="00A46993">
            <w:pPr>
              <w:spacing w:after="0"/>
              <w:jc w:val="center"/>
              <w:cnfStyle w:val="100000000000" w:firstRow="1" w:lastRow="0" w:firstColumn="0" w:lastColumn="0" w:oddVBand="0" w:evenVBand="0" w:oddHBand="0" w:evenHBand="0" w:firstRowFirstColumn="0" w:firstRowLastColumn="0" w:lastRowFirstColumn="0" w:lastRowLastColumn="0"/>
            </w:pPr>
            <w:r>
              <w:t>R</w:t>
            </w:r>
            <w:r w:rsidR="00335D84">
              <w:t xml:space="preserve">elative </w:t>
            </w:r>
            <w:r w:rsidR="00E927D1">
              <w:t>r</w:t>
            </w:r>
            <w:r w:rsidR="00335D84">
              <w:t>isk</w:t>
            </w:r>
            <w:r w:rsidR="00E927D1">
              <w:t xml:space="preserve"> (</w:t>
            </w:r>
            <m:oMath>
              <m:r>
                <w:rPr>
                  <w:rFonts w:ascii="Cambria Math" w:hAnsi="Cambria Math"/>
                </w:rPr>
                <m:t>L</m:t>
              </m:r>
            </m:oMath>
            <w:r w:rsidR="00E927D1">
              <w:t>)</w:t>
            </w:r>
          </w:p>
        </w:tc>
      </w:tr>
      <w:tr w:rsidR="00335D84" w14:paraId="1445685C" w14:textId="77777777" w:rsidTr="00E15429">
        <w:tc>
          <w:tcPr>
            <w:cnfStyle w:val="001000000000" w:firstRow="0" w:lastRow="0" w:firstColumn="1" w:lastColumn="0" w:oddVBand="0" w:evenVBand="0" w:oddHBand="0" w:evenHBand="0" w:firstRowFirstColumn="0" w:firstRowLastColumn="0" w:lastRowFirstColumn="0" w:lastRowLastColumn="0"/>
            <w:tcW w:w="2408" w:type="pct"/>
            <w:shd w:val="clear" w:color="auto" w:fill="CCDBEA"/>
          </w:tcPr>
          <w:p w14:paraId="698E77D9" w14:textId="62F9EDCF" w:rsidR="00335D84" w:rsidRDefault="0029653F" w:rsidP="00A46993">
            <w:pPr>
              <w:spacing w:after="0"/>
              <w:jc w:val="center"/>
            </w:pPr>
            <w:r>
              <w:t>1</w:t>
            </w:r>
            <w:r w:rsidR="00AF32C6">
              <w:t>–</w:t>
            </w:r>
            <w:r w:rsidR="009A4697">
              <w:t>100</w:t>
            </w:r>
          </w:p>
        </w:tc>
        <w:tc>
          <w:tcPr>
            <w:tcW w:w="2592" w:type="pct"/>
          </w:tcPr>
          <w:p w14:paraId="1998C189" w14:textId="186F7D14" w:rsidR="00335D84" w:rsidRDefault="0029653F" w:rsidP="00A46993">
            <w:pPr>
              <w:spacing w:after="0"/>
              <w:jc w:val="center"/>
              <w:cnfStyle w:val="000000000000" w:firstRow="0" w:lastRow="0" w:firstColumn="0" w:lastColumn="0" w:oddVBand="0" w:evenVBand="0" w:oddHBand="0" w:evenHBand="0" w:firstRowFirstColumn="0" w:firstRowLastColumn="0" w:lastRowFirstColumn="0" w:lastRowLastColumn="0"/>
            </w:pPr>
            <w:r>
              <w:t>1</w:t>
            </w:r>
          </w:p>
        </w:tc>
      </w:tr>
      <w:tr w:rsidR="00335D84" w14:paraId="5D7D886D" w14:textId="77777777" w:rsidTr="00E15429">
        <w:tc>
          <w:tcPr>
            <w:cnfStyle w:val="001000000000" w:firstRow="0" w:lastRow="0" w:firstColumn="1" w:lastColumn="0" w:oddVBand="0" w:evenVBand="0" w:oddHBand="0" w:evenHBand="0" w:firstRowFirstColumn="0" w:firstRowLastColumn="0" w:lastRowFirstColumn="0" w:lastRowLastColumn="0"/>
            <w:tcW w:w="2408" w:type="pct"/>
            <w:shd w:val="clear" w:color="auto" w:fill="CCDBEA"/>
          </w:tcPr>
          <w:p w14:paraId="45C13EC1" w14:textId="29250AB2" w:rsidR="00335D84" w:rsidRDefault="000D2C82" w:rsidP="00A46993">
            <w:pPr>
              <w:spacing w:after="0"/>
              <w:jc w:val="center"/>
            </w:pPr>
            <w:r>
              <w:t>10</w:t>
            </w:r>
            <w:r w:rsidR="00060453">
              <w:t>1</w:t>
            </w:r>
            <w:r w:rsidR="00AF32C6">
              <w:t>–</w:t>
            </w:r>
            <w:r>
              <w:t>50</w:t>
            </w:r>
            <w:r w:rsidR="0029653F">
              <w:t>0</w:t>
            </w:r>
          </w:p>
        </w:tc>
        <w:tc>
          <w:tcPr>
            <w:tcW w:w="2592" w:type="pct"/>
          </w:tcPr>
          <w:p w14:paraId="219147D5" w14:textId="034CCA6E" w:rsidR="00335D84" w:rsidRDefault="000D2C82" w:rsidP="00A46993">
            <w:pPr>
              <w:spacing w:after="0"/>
              <w:jc w:val="center"/>
              <w:cnfStyle w:val="000000000000" w:firstRow="0" w:lastRow="0" w:firstColumn="0" w:lastColumn="0" w:oddVBand="0" w:evenVBand="0" w:oddHBand="0" w:evenHBand="0" w:firstRowFirstColumn="0" w:firstRowLastColumn="0" w:lastRowFirstColumn="0" w:lastRowLastColumn="0"/>
            </w:pPr>
            <w:r>
              <w:t>5</w:t>
            </w:r>
          </w:p>
        </w:tc>
      </w:tr>
      <w:tr w:rsidR="00335D84" w14:paraId="6974379B" w14:textId="77777777" w:rsidTr="00E15429">
        <w:tc>
          <w:tcPr>
            <w:cnfStyle w:val="001000000000" w:firstRow="0" w:lastRow="0" w:firstColumn="1" w:lastColumn="0" w:oddVBand="0" w:evenVBand="0" w:oddHBand="0" w:evenHBand="0" w:firstRowFirstColumn="0" w:firstRowLastColumn="0" w:lastRowFirstColumn="0" w:lastRowLastColumn="0"/>
            <w:tcW w:w="2408" w:type="pct"/>
            <w:shd w:val="clear" w:color="auto" w:fill="CCDBEA"/>
          </w:tcPr>
          <w:p w14:paraId="33E79377" w14:textId="0D18291B" w:rsidR="00335D84" w:rsidRDefault="000D2C82" w:rsidP="00A46993">
            <w:pPr>
              <w:spacing w:after="0"/>
              <w:jc w:val="center"/>
            </w:pPr>
            <w:r>
              <w:t>50</w:t>
            </w:r>
            <w:r w:rsidR="00060453">
              <w:t>1</w:t>
            </w:r>
            <w:r w:rsidR="00AF32C6">
              <w:t>–</w:t>
            </w:r>
            <w:r>
              <w:t>1000</w:t>
            </w:r>
          </w:p>
        </w:tc>
        <w:tc>
          <w:tcPr>
            <w:tcW w:w="2592" w:type="pct"/>
          </w:tcPr>
          <w:p w14:paraId="56111C36" w14:textId="3C65D055" w:rsidR="00335D84" w:rsidRDefault="000D2C82" w:rsidP="00A46993">
            <w:pPr>
              <w:spacing w:after="0"/>
              <w:jc w:val="center"/>
              <w:cnfStyle w:val="000000000000" w:firstRow="0" w:lastRow="0" w:firstColumn="0" w:lastColumn="0" w:oddVBand="0" w:evenVBand="0" w:oddHBand="0" w:evenHBand="0" w:firstRowFirstColumn="0" w:firstRowLastColumn="0" w:lastRowFirstColumn="0" w:lastRowLastColumn="0"/>
            </w:pPr>
            <w:r>
              <w:t>10</w:t>
            </w:r>
          </w:p>
        </w:tc>
      </w:tr>
      <w:tr w:rsidR="00335D84" w14:paraId="5EED8DA6" w14:textId="77777777" w:rsidTr="00E15429">
        <w:tc>
          <w:tcPr>
            <w:cnfStyle w:val="001000000000" w:firstRow="0" w:lastRow="0" w:firstColumn="1" w:lastColumn="0" w:oddVBand="0" w:evenVBand="0" w:oddHBand="0" w:evenHBand="0" w:firstRowFirstColumn="0" w:firstRowLastColumn="0" w:lastRowFirstColumn="0" w:lastRowLastColumn="0"/>
            <w:tcW w:w="2408" w:type="pct"/>
            <w:shd w:val="clear" w:color="auto" w:fill="CCDBEA"/>
          </w:tcPr>
          <w:p w14:paraId="2A86160B" w14:textId="72EDAD7F" w:rsidR="00335D84" w:rsidRDefault="000D2C82" w:rsidP="00A46993">
            <w:pPr>
              <w:spacing w:after="0"/>
              <w:jc w:val="center"/>
            </w:pPr>
            <w:r>
              <w:t>100</w:t>
            </w:r>
            <w:r w:rsidR="00060453">
              <w:t>1</w:t>
            </w:r>
            <w:r w:rsidR="00AF32C6">
              <w:t>–</w:t>
            </w:r>
            <w:r>
              <w:t>5000</w:t>
            </w:r>
          </w:p>
        </w:tc>
        <w:tc>
          <w:tcPr>
            <w:tcW w:w="2592" w:type="pct"/>
          </w:tcPr>
          <w:p w14:paraId="75086A93" w14:textId="38DB621B" w:rsidR="00335D84" w:rsidRDefault="000D2C82" w:rsidP="00A46993">
            <w:pPr>
              <w:spacing w:after="0"/>
              <w:jc w:val="center"/>
              <w:cnfStyle w:val="000000000000" w:firstRow="0" w:lastRow="0" w:firstColumn="0" w:lastColumn="0" w:oddVBand="0" w:evenVBand="0" w:oddHBand="0" w:evenHBand="0" w:firstRowFirstColumn="0" w:firstRowLastColumn="0" w:lastRowFirstColumn="0" w:lastRowLastColumn="0"/>
            </w:pPr>
            <w:r>
              <w:t>20</w:t>
            </w:r>
          </w:p>
        </w:tc>
      </w:tr>
      <w:tr w:rsidR="000D2C82" w14:paraId="256FB59A" w14:textId="77777777" w:rsidTr="00E15429">
        <w:tc>
          <w:tcPr>
            <w:cnfStyle w:val="001000000000" w:firstRow="0" w:lastRow="0" w:firstColumn="1" w:lastColumn="0" w:oddVBand="0" w:evenVBand="0" w:oddHBand="0" w:evenHBand="0" w:firstRowFirstColumn="0" w:firstRowLastColumn="0" w:lastRowFirstColumn="0" w:lastRowLastColumn="0"/>
            <w:tcW w:w="2408" w:type="pct"/>
            <w:shd w:val="clear" w:color="auto" w:fill="CCDBEA"/>
          </w:tcPr>
          <w:p w14:paraId="25625383" w14:textId="1C1DB6C7" w:rsidR="000D2C82" w:rsidRDefault="000D2C82" w:rsidP="00A46993">
            <w:pPr>
              <w:spacing w:after="0"/>
              <w:jc w:val="center"/>
            </w:pPr>
            <w:r>
              <w:t>&gt;5000</w:t>
            </w:r>
          </w:p>
        </w:tc>
        <w:tc>
          <w:tcPr>
            <w:tcW w:w="2592" w:type="pct"/>
          </w:tcPr>
          <w:p w14:paraId="482A9A56" w14:textId="16180DB9" w:rsidR="000D2C82" w:rsidRDefault="000D2C82" w:rsidP="00A46993">
            <w:pPr>
              <w:spacing w:after="0"/>
              <w:jc w:val="center"/>
              <w:cnfStyle w:val="000000000000" w:firstRow="0" w:lastRow="0" w:firstColumn="0" w:lastColumn="0" w:oddVBand="0" w:evenVBand="0" w:oddHBand="0" w:evenHBand="0" w:firstRowFirstColumn="0" w:firstRowLastColumn="0" w:lastRowFirstColumn="0" w:lastRowLastColumn="0"/>
            </w:pPr>
            <w:r>
              <w:t>50</w:t>
            </w:r>
          </w:p>
        </w:tc>
      </w:tr>
    </w:tbl>
    <w:p w14:paraId="62254D29" w14:textId="77777777" w:rsidR="00335D84" w:rsidRDefault="00335D84" w:rsidP="00636CE0"/>
    <w:p w14:paraId="407E7B3A" w14:textId="349EB193" w:rsidR="00F06A8E" w:rsidRDefault="00AF32C6" w:rsidP="00636CE0">
      <w:r>
        <w:t>Consequently</w:t>
      </w:r>
      <w:r w:rsidR="00A0679F">
        <w:t xml:space="preserve">, the risk of disease transmission from </w:t>
      </w:r>
      <w:r w:rsidR="00B5722B">
        <w:t>Feral Pigs</w:t>
      </w:r>
      <w:r w:rsidR="00A0679F">
        <w:t xml:space="preserve"> to </w:t>
      </w:r>
      <w:r w:rsidR="00C64C44">
        <w:t>a PIC grid cell with a herd size &gt; 5000 was 50 times higher than for a herd</w:t>
      </w:r>
      <w:r w:rsidR="00526322">
        <w:t xml:space="preserve"> size of 100 or less</w:t>
      </w:r>
      <w:r w:rsidR="00DD4489">
        <w:t xml:space="preserve">. </w:t>
      </w:r>
      <w:r w:rsidR="00635536">
        <w:t>Each herd size</w:t>
      </w:r>
      <w:r w:rsidR="005B0D10">
        <w:t xml:space="preserve"> </w:t>
      </w:r>
      <w:r w:rsidR="00526322">
        <w:t xml:space="preserve">risk score </w:t>
      </w:r>
      <w:r w:rsidR="007616DE">
        <w:t>(</w:t>
      </w:r>
      <m:oMath>
        <m:r>
          <w:rPr>
            <w:rFonts w:ascii="Cambria Math" w:hAnsi="Cambria Math"/>
          </w:rPr>
          <m:t>L</m:t>
        </m:r>
      </m:oMath>
      <w:r w:rsidR="007616DE">
        <w:t xml:space="preserve">) was </w:t>
      </w:r>
      <w:r w:rsidR="00434D45">
        <w:t xml:space="preserve">further modified to account for likely differences in the relative susceptibility </w:t>
      </w:r>
      <w:r w:rsidR="004D7E8B">
        <w:t>to EADs (such as FMD)</w:t>
      </w:r>
      <w:r w:rsidR="00E71D42">
        <w:t xml:space="preserve"> by including a </w:t>
      </w:r>
      <w:r w:rsidR="00713C3F">
        <w:t>species-specific</w:t>
      </w:r>
      <w:r w:rsidR="005F17B0">
        <w:t xml:space="preserve"> </w:t>
      </w:r>
      <w:r w:rsidR="00713C3F">
        <w:t>multiplier</w:t>
      </w:r>
      <w:r w:rsidR="00984CCE">
        <w:t xml:space="preserve"> to account </w:t>
      </w:r>
      <w:r w:rsidR="007F4F90">
        <w:t xml:space="preserve">for </w:t>
      </w:r>
      <w:r w:rsidR="00554A0B">
        <w:t>variable susceptibilit</w:t>
      </w:r>
      <w:r w:rsidR="00984CCE">
        <w:t>y</w:t>
      </w:r>
      <w:r w:rsidR="00554A0B">
        <w:t xml:space="preserve"> between livestock species (</w:t>
      </w:r>
      <m:oMath>
        <m:sSub>
          <m:sSubPr>
            <m:ctrlPr>
              <w:rPr>
                <w:rFonts w:ascii="Cambria Math" w:hAnsi="Cambria Math"/>
                <w:i/>
              </w:rPr>
            </m:ctrlPr>
          </m:sSubPr>
          <m:e>
            <m:r>
              <w:rPr>
                <w:rFonts w:ascii="Cambria Math" w:hAnsi="Cambria Math"/>
              </w:rPr>
              <m:t>S</m:t>
            </m:r>
          </m:e>
          <m:sub>
            <m:r>
              <w:rPr>
                <w:rFonts w:ascii="Cambria Math" w:hAnsi="Cambria Math"/>
              </w:rPr>
              <m:t>s</m:t>
            </m:r>
          </m:sub>
        </m:sSub>
      </m:oMath>
      <w:r w:rsidR="00554A0B">
        <w:t xml:space="preserve">). </w:t>
      </w:r>
      <w:r>
        <w:t>Therefore</w:t>
      </w:r>
      <w:r w:rsidR="00C963AF">
        <w:t xml:space="preserve">, the total </w:t>
      </w:r>
      <w:r w:rsidR="009E52EC">
        <w:t xml:space="preserve">herd size risk score </w:t>
      </w:r>
      <w:r w:rsidR="003F7AF7">
        <w:t>(</w:t>
      </w:r>
      <m:oMath>
        <m:r>
          <w:rPr>
            <w:rFonts w:ascii="Cambria Math" w:hAnsi="Cambria Math"/>
          </w:rPr>
          <m:t>H</m:t>
        </m:r>
      </m:oMath>
      <w:r w:rsidR="003F7AF7">
        <w:t xml:space="preserve">) </w:t>
      </w:r>
      <w:r w:rsidR="009E52EC">
        <w:t xml:space="preserve">for each PIC grid cell was calculated </w:t>
      </w:r>
      <w:r w:rsidR="00A112E4">
        <w:t>as the sum of all the risk scores for each livestock species.</w:t>
      </w:r>
    </w:p>
    <w:p w14:paraId="5105619A" w14:textId="20DD1282" w:rsidR="00F06A8E" w:rsidRPr="00C01968" w:rsidRDefault="00000000" w:rsidP="00F06A8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H</m:t>
                  </m:r>
                </m:e>
                <m:sub>
                  <m:r>
                    <w:rPr>
                      <w:rFonts w:ascii="Cambria Math" w:hAnsi="Cambria Math"/>
                    </w:rPr>
                    <m:t>j</m:t>
                  </m:r>
                </m:sub>
              </m:sSub>
              <m:r>
                <w:rPr>
                  <w:rFonts w:ascii="Cambria Math" w:hAnsi="Cambria Math"/>
                </w:rPr>
                <m:t> = </m:t>
              </m:r>
              <m:nary>
                <m:naryPr>
                  <m:chr m:val="∑"/>
                  <m:supHide m:val="1"/>
                  <m:ctrlPr>
                    <w:rPr>
                      <w:rFonts w:ascii="Cambria Math" w:hAnsi="Cambria Math"/>
                    </w:rPr>
                  </m:ctrlPr>
                </m:naryPr>
                <m:sub>
                  <m:r>
                    <w:rPr>
                      <w:rFonts w:ascii="Cambria Math" w:hAnsi="Cambria Math"/>
                    </w:rPr>
                    <m:t>S</m:t>
                  </m:r>
                  <m:ctrlPr>
                    <w:rPr>
                      <w:rFonts w:ascii="Cambria Math" w:hAnsi="Cambria Math"/>
                      <w:i/>
                    </w:rPr>
                  </m:ctrlPr>
                </m:sub>
                <m:sup>
                  <m:ctrlPr>
                    <w:rPr>
                      <w:rFonts w:ascii="Cambria Math" w:hAnsi="Cambria Math"/>
                      <w:i/>
                    </w:rPr>
                  </m:ctrlPr>
                </m:sup>
                <m:e>
                  <m:sSub>
                    <m:sSubPr>
                      <m:ctrlPr>
                        <w:rPr>
                          <w:rFonts w:ascii="Cambria Math" w:hAnsi="Cambria Math"/>
                          <w:i/>
                        </w:rPr>
                      </m:ctrlPr>
                    </m:sSubPr>
                    <m:e>
                      <m:r>
                        <w:rPr>
                          <w:rFonts w:ascii="Cambria Math" w:hAnsi="Cambria Math"/>
                        </w:rPr>
                        <m:t>S</m:t>
                      </m:r>
                    </m:e>
                    <m:sub>
                      <m:r>
                        <w:rPr>
                          <w:rFonts w:ascii="Cambria Math" w:hAnsi="Cambria Math"/>
                        </w:rPr>
                        <m:t>s</m:t>
                      </m:r>
                    </m:sub>
                  </m:sSub>
                  <m:ctrlPr>
                    <w:rPr>
                      <w:rFonts w:ascii="Cambria Math" w:hAnsi="Cambria Math"/>
                      <w:i/>
                    </w:rPr>
                  </m:ctrlPr>
                </m:e>
              </m:nary>
              <m:r>
                <w:rPr>
                  <w:rFonts w:ascii="Cambria Math" w:hAnsi="Cambria Math"/>
                </w:rPr>
                <m:t> </m:t>
              </m:r>
              <m:sSub>
                <m:sSubPr>
                  <m:ctrlPr>
                    <w:rPr>
                      <w:rFonts w:ascii="Cambria Math" w:hAnsi="Cambria Math"/>
                      <w:i/>
                    </w:rPr>
                  </m:ctrlPr>
                </m:sSubPr>
                <m:e>
                  <m:r>
                    <w:rPr>
                      <w:rFonts w:ascii="Cambria Math" w:hAnsi="Cambria Math"/>
                    </w:rPr>
                    <m:t>L</m:t>
                  </m:r>
                </m:e>
                <m:sub>
                  <m:r>
                    <w:rPr>
                      <w:rFonts w:ascii="Cambria Math" w:hAnsi="Cambria Math"/>
                    </w:rPr>
                    <m:t>s,j</m:t>
                  </m:r>
                </m:sub>
              </m:sSub>
              <m:r>
                <w:rPr>
                  <w:rFonts w:ascii="Cambria Math" w:hAnsi="Cambria Math"/>
                </w:rPr>
                <m:t>#9</m:t>
              </m:r>
            </m:e>
          </m:eqArr>
        </m:oMath>
      </m:oMathPara>
    </w:p>
    <w:p w14:paraId="05AA19E6" w14:textId="62CE2364" w:rsidR="00F06A8E" w:rsidRDefault="004570A8" w:rsidP="00636CE0">
      <w:r>
        <w:t>For this purpose</w:t>
      </w:r>
      <w:r w:rsidR="00CA3A11">
        <w:t>,</w:t>
      </w:r>
      <w:r>
        <w:t xml:space="preserve"> al</w:t>
      </w:r>
      <w:r w:rsidR="001E6607">
        <w:t>l the relative susceptibilities (</w:t>
      </w:r>
      <m:oMath>
        <m:r>
          <w:rPr>
            <w:rFonts w:ascii="Cambria Math" w:hAnsi="Cambria Math"/>
          </w:rPr>
          <m:t>S</m:t>
        </m:r>
      </m:oMath>
      <w:r w:rsidR="001E6607">
        <w:t xml:space="preserve">) for each livestock species were set to 1, </w:t>
      </w:r>
      <w:proofErr w:type="gramStart"/>
      <w:r w:rsidR="001E6607">
        <w:t>with the exception of</w:t>
      </w:r>
      <w:proofErr w:type="gramEnd"/>
      <w:r w:rsidR="001E6607">
        <w:t xml:space="preserve"> domestic pigs, which was set to </w:t>
      </w:r>
      <w:r w:rsidR="007C2165">
        <w:t>10</w:t>
      </w:r>
      <w:r w:rsidR="001E6607">
        <w:t>.</w:t>
      </w:r>
      <w:r w:rsidR="00C8325B">
        <w:t xml:space="preserve"> However, depending on the </w:t>
      </w:r>
      <w:proofErr w:type="gramStart"/>
      <w:r w:rsidR="00C8325B">
        <w:t>particular EAD</w:t>
      </w:r>
      <w:proofErr w:type="gramEnd"/>
      <w:r w:rsidR="00EB489B">
        <w:t xml:space="preserve"> of interest, other susceptibility values can easily be accommodated.</w:t>
      </w:r>
    </w:p>
    <w:p w14:paraId="2D28B0B1" w14:textId="470F2C11" w:rsidR="005E0BE8" w:rsidRDefault="00380B3A" w:rsidP="00636CE0">
      <w:r>
        <w:t>Finally</w:t>
      </w:r>
      <w:r w:rsidR="00AE2970">
        <w:t>,</w:t>
      </w:r>
      <w:r>
        <w:t xml:space="preserve"> the </w:t>
      </w:r>
      <w:r w:rsidR="00DB2ADF">
        <w:t xml:space="preserve">total </w:t>
      </w:r>
      <w:r w:rsidR="007325E1">
        <w:t>livestock exposure</w:t>
      </w:r>
      <w:r w:rsidR="00DB2ADF">
        <w:t xml:space="preserve"> </w:t>
      </w:r>
      <w:r w:rsidR="00425800">
        <w:t>(</w:t>
      </w:r>
      <m:oMath>
        <m:r>
          <w:rPr>
            <w:rFonts w:ascii="Cambria Math" w:hAnsi="Cambria Math"/>
          </w:rPr>
          <m:t>LE</m:t>
        </m:r>
      </m:oMath>
      <w:r w:rsidR="007325E1">
        <w:t>)</w:t>
      </w:r>
      <w:r w:rsidR="00425800">
        <w:t xml:space="preserve"> </w:t>
      </w:r>
      <w:r w:rsidR="00757BB3">
        <w:t>for any give</w:t>
      </w:r>
      <w:r w:rsidR="00AE2970">
        <w:t>n</w:t>
      </w:r>
      <w:r w:rsidR="00757BB3">
        <w:t xml:space="preserve"> PIC grid cell was calculated as the product of the </w:t>
      </w:r>
      <w:r w:rsidR="00B5722B">
        <w:t>Feral Pig</w:t>
      </w:r>
      <w:r w:rsidR="00CB6059">
        <w:t xml:space="preserve"> disease pressure and</w:t>
      </w:r>
      <w:r w:rsidR="003F7AF7">
        <w:t xml:space="preserve"> herd risk score as</w:t>
      </w:r>
      <w:r w:rsidR="00AF32C6">
        <w:t>:</w:t>
      </w:r>
    </w:p>
    <w:p w14:paraId="4E59AEE7" w14:textId="78E85206" w:rsidR="005E0BE8" w:rsidRPr="00C01968" w:rsidRDefault="00000000" w:rsidP="005E0BE8">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LE</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H</m:t>
                  </m:r>
                </m:e>
                <m:sub>
                  <m:r>
                    <w:rPr>
                      <w:rFonts w:ascii="Cambria Math" w:hAnsi="Cambria Math"/>
                    </w:rPr>
                    <m:t>j</m:t>
                  </m:r>
                </m:sub>
              </m:sSub>
              <m:r>
                <w:rPr>
                  <w:rFonts w:ascii="Cambria Math" w:hAnsi="Cambria Math"/>
                </w:rPr>
                <m:t xml:space="preserve">× </m:t>
              </m:r>
              <m:sSub>
                <m:sSubPr>
                  <m:ctrlPr>
                    <w:rPr>
                      <w:rFonts w:ascii="Cambria Math" w:hAnsi="Cambria Math"/>
                      <w:i/>
                    </w:rPr>
                  </m:ctrlPr>
                </m:sSubPr>
                <m:e>
                  <m:r>
                    <w:rPr>
                      <w:rFonts w:ascii="Cambria Math" w:hAnsi="Cambria Math"/>
                    </w:rPr>
                    <m:t>W</m:t>
                  </m:r>
                </m:e>
                <m:sub>
                  <m:r>
                    <w:rPr>
                      <w:rFonts w:ascii="Cambria Math" w:hAnsi="Cambria Math"/>
                    </w:rPr>
                    <m:t>j</m:t>
                  </m:r>
                </m:sub>
              </m:sSub>
              <m:r>
                <w:rPr>
                  <w:rFonts w:ascii="Cambria Math" w:hAnsi="Cambria Math"/>
                </w:rPr>
                <m:t>#10</m:t>
              </m:r>
            </m:e>
          </m:eqArr>
        </m:oMath>
      </m:oMathPara>
    </w:p>
    <w:p w14:paraId="1EB62FEF" w14:textId="2F0770FB" w:rsidR="005E0BE8" w:rsidRPr="00636CE0" w:rsidRDefault="006B49AE" w:rsidP="00636CE0">
      <w:r>
        <w:t xml:space="preserve">The </w:t>
      </w:r>
      <w:r w:rsidR="00115427">
        <w:t xml:space="preserve">livestock </w:t>
      </w:r>
      <w:r w:rsidR="003970E6">
        <w:t>exposure</w:t>
      </w:r>
      <w:r w:rsidR="00115427">
        <w:t xml:space="preserve"> </w:t>
      </w:r>
      <w:r w:rsidR="003970E6">
        <w:t>risk</w:t>
      </w:r>
      <w:r w:rsidR="006C07BD">
        <w:t xml:space="preserve"> for a grid cell</w:t>
      </w:r>
      <w:r w:rsidR="00115427">
        <w:t xml:space="preserve"> (</w:t>
      </w:r>
      <m:oMath>
        <m:sSub>
          <m:sSubPr>
            <m:ctrlPr>
              <w:rPr>
                <w:rFonts w:ascii="Cambria Math" w:hAnsi="Cambria Math"/>
                <w:i/>
              </w:rPr>
            </m:ctrlPr>
          </m:sSubPr>
          <m:e>
            <m:r>
              <w:rPr>
                <w:rFonts w:ascii="Cambria Math" w:hAnsi="Cambria Math"/>
              </w:rPr>
              <m:t>LE</m:t>
            </m:r>
          </m:e>
          <m:sub>
            <m:r>
              <w:rPr>
                <w:rFonts w:ascii="Cambria Math" w:hAnsi="Cambria Math"/>
              </w:rPr>
              <m:t>j</m:t>
            </m:r>
          </m:sub>
        </m:sSub>
      </m:oMath>
      <w:r w:rsidR="006C07BD">
        <w:t xml:space="preserve">) could potentially vary widely, depending </w:t>
      </w:r>
      <w:r w:rsidR="003F45ED">
        <w:t xml:space="preserve">on </w:t>
      </w:r>
      <w:r w:rsidR="006C07BD">
        <w:t xml:space="preserve">the proximity and density of </w:t>
      </w:r>
      <w:r w:rsidR="00B5722B">
        <w:t>Feral Pig</w:t>
      </w:r>
      <w:r w:rsidR="006C07BD">
        <w:t xml:space="preserve"> populations as well as herd size. </w:t>
      </w:r>
      <w:r w:rsidR="003F45ED">
        <w:t xml:space="preserve">We summarised the resulting continuous measures </w:t>
      </w:r>
      <w:r w:rsidR="004843A0">
        <w:t xml:space="preserve">of </w:t>
      </w:r>
      <m:oMath>
        <m:sSub>
          <m:sSubPr>
            <m:ctrlPr>
              <w:rPr>
                <w:rFonts w:ascii="Cambria Math" w:hAnsi="Cambria Math"/>
                <w:i/>
              </w:rPr>
            </m:ctrlPr>
          </m:sSubPr>
          <m:e>
            <m:r>
              <w:rPr>
                <w:rFonts w:ascii="Cambria Math" w:hAnsi="Cambria Math"/>
              </w:rPr>
              <m:t>LE</m:t>
            </m:r>
          </m:e>
          <m:sub>
            <m:r>
              <w:rPr>
                <w:rFonts w:ascii="Cambria Math" w:hAnsi="Cambria Math"/>
              </w:rPr>
              <m:t>j</m:t>
            </m:r>
          </m:sub>
        </m:sSub>
      </m:oMath>
      <w:r w:rsidR="003F45ED">
        <w:t xml:space="preserve"> </w:t>
      </w:r>
      <w:r w:rsidR="004843A0">
        <w:t xml:space="preserve">into risk categories </w:t>
      </w:r>
      <w:r w:rsidR="00F35392">
        <w:t xml:space="preserve">to assist in interpreting the spatial variation in </w:t>
      </w:r>
      <w:r w:rsidR="00152455">
        <w:t>exposure risk</w:t>
      </w:r>
      <w:r w:rsidR="00F35392">
        <w:t>.</w:t>
      </w:r>
      <w:r w:rsidR="006C07BD">
        <w:t xml:space="preserve"> </w:t>
      </w:r>
      <w:r w:rsidR="00F35392">
        <w:t>For this purpose</w:t>
      </w:r>
      <w:r w:rsidR="00C15B6E">
        <w:t>,</w:t>
      </w:r>
      <w:r w:rsidR="00F35392">
        <w:t xml:space="preserve"> the top 1% of </w:t>
      </w:r>
      <m:oMath>
        <m:sSub>
          <m:sSubPr>
            <m:ctrlPr>
              <w:rPr>
                <w:rFonts w:ascii="Cambria Math" w:hAnsi="Cambria Math"/>
                <w:i/>
              </w:rPr>
            </m:ctrlPr>
          </m:sSubPr>
          <m:e>
            <m:r>
              <w:rPr>
                <w:rFonts w:ascii="Cambria Math" w:hAnsi="Cambria Math"/>
              </w:rPr>
              <m:t>LE</m:t>
            </m:r>
          </m:e>
          <m:sub>
            <m:r>
              <w:rPr>
                <w:rFonts w:ascii="Cambria Math" w:hAnsi="Cambria Math"/>
              </w:rPr>
              <m:t>j</m:t>
            </m:r>
          </m:sub>
        </m:sSub>
      </m:oMath>
      <w:r w:rsidR="008814E3">
        <w:t xml:space="preserve"> values were classified as </w:t>
      </w:r>
      <w:r w:rsidR="00AF32C6">
        <w:t>‘</w:t>
      </w:r>
      <w:r w:rsidR="008814E3">
        <w:t>High</w:t>
      </w:r>
      <w:r w:rsidR="00AF32C6">
        <w:t>’</w:t>
      </w:r>
      <w:r w:rsidR="008814E3">
        <w:t xml:space="preserve"> risk (i.e. 99% quantile),</w:t>
      </w:r>
      <w:r w:rsidR="00C15B6E">
        <w:t xml:space="preserve"> the top 95</w:t>
      </w:r>
      <w:r w:rsidR="00AF32C6">
        <w:t>–</w:t>
      </w:r>
      <w:r w:rsidR="00C15B6E">
        <w:t xml:space="preserve">99% of values classified as </w:t>
      </w:r>
      <w:r w:rsidR="00AF32C6">
        <w:t>‘</w:t>
      </w:r>
      <w:r w:rsidR="00C15B6E">
        <w:t>Moderate</w:t>
      </w:r>
      <w:r w:rsidR="00AF32C6">
        <w:t>’</w:t>
      </w:r>
      <w:r w:rsidR="00C15B6E">
        <w:t xml:space="preserve"> risk, with the remaining values classified as </w:t>
      </w:r>
      <w:r w:rsidR="00AF32C6">
        <w:t>‘</w:t>
      </w:r>
      <w:r w:rsidR="00C15B6E">
        <w:t>Low</w:t>
      </w:r>
      <w:r w:rsidR="00AF32C6">
        <w:t>’</w:t>
      </w:r>
      <w:r w:rsidR="00C15B6E">
        <w:t xml:space="preserve"> risk</w:t>
      </w:r>
      <w:r w:rsidR="00DD4489">
        <w:t xml:space="preserve">. </w:t>
      </w:r>
      <w:r w:rsidR="00F822A0">
        <w:t xml:space="preserve">All calculations were undertaken in R version 4.5 </w:t>
      </w:r>
      <w:r w:rsidR="00F822A0">
        <w:fldChar w:fldCharType="begin"/>
      </w:r>
      <w:r w:rsidR="00F822A0">
        <w:instrText xml:space="preserve"> ADDIN ZOTERO_ITEM CSL_CITATION {"citationID":"O8ZqhalO","properties":{"formattedCitation":"(R Development Core Team 2020)","plainCitation":"(R Development Core Team 2020)","noteIndex":0},"citationItems":[{"id":186,"uris":["http://zotero.org/users/634364/items/Z4KADAN9"],"itemData":{"id":186,"type":"software","event-place":"Vienna, Austria","publisher":"http://www.r-project.org","publisher-place":"Vienna, Austria","title":"R: A language and environment for statistical computing","URL":"http://www.r-project.org","author":[{"literal":"R Development Core Team"}],"issued":{"date-parts":[["2020"]]}}}],"schema":"https://github.com/citation-style-language/schema/raw/master/csl-citation.json"} </w:instrText>
      </w:r>
      <w:r w:rsidR="00F822A0">
        <w:fldChar w:fldCharType="separate"/>
      </w:r>
      <w:r w:rsidR="00F822A0" w:rsidRPr="00F822A0">
        <w:t>(R Development Core Team 2020)</w:t>
      </w:r>
      <w:r w:rsidR="00F822A0">
        <w:fldChar w:fldCharType="end"/>
      </w:r>
      <w:r w:rsidR="00F822A0">
        <w:t>.</w:t>
      </w:r>
    </w:p>
    <w:p w14:paraId="0C86E5B9" w14:textId="7212DFB0" w:rsidR="00F56413" w:rsidRDefault="00F822A0" w:rsidP="00F56413">
      <w:pPr>
        <w:pStyle w:val="Heading2-Numbered"/>
      </w:pPr>
      <w:bookmarkStart w:id="44" w:name="_Toc224211965"/>
      <w:r>
        <w:t>C</w:t>
      </w:r>
      <w:r w:rsidR="00F56413">
        <w:t>ost</w:t>
      </w:r>
      <w:r w:rsidR="00305E87">
        <w:t>-</w:t>
      </w:r>
      <w:r w:rsidR="00F56413">
        <w:t xml:space="preserve">effective management of </w:t>
      </w:r>
      <w:r w:rsidR="00B5722B">
        <w:t>Feral Pigs</w:t>
      </w:r>
      <w:r w:rsidR="00F56413">
        <w:t xml:space="preserve"> to mitigate EAD risk</w:t>
      </w:r>
      <w:bookmarkEnd w:id="44"/>
    </w:p>
    <w:p w14:paraId="51E55AE6" w14:textId="7037B90D" w:rsidR="007C36B8" w:rsidRDefault="00F56413" w:rsidP="00697470">
      <w:r>
        <w:rPr>
          <w:snapToGrid w:val="0"/>
        </w:rPr>
        <w:t>W</w:t>
      </w:r>
      <w:r w:rsidR="004C7C56">
        <w:rPr>
          <w:snapToGrid w:val="0"/>
        </w:rPr>
        <w:t>e</w:t>
      </w:r>
      <w:r>
        <w:rPr>
          <w:snapToGrid w:val="0"/>
        </w:rPr>
        <w:t xml:space="preserve"> </w:t>
      </w:r>
      <w:r w:rsidR="00F822A0">
        <w:rPr>
          <w:snapToGrid w:val="0"/>
        </w:rPr>
        <w:t xml:space="preserve">used modelling to </w:t>
      </w:r>
      <w:r>
        <w:rPr>
          <w:snapToGrid w:val="0"/>
        </w:rPr>
        <w:t xml:space="preserve">investigate the level of management </w:t>
      </w:r>
      <w:r w:rsidR="002859D8">
        <w:rPr>
          <w:snapToGrid w:val="0"/>
        </w:rPr>
        <w:t>intervention,</w:t>
      </w:r>
      <w:r w:rsidR="00F217FD">
        <w:rPr>
          <w:snapToGrid w:val="0"/>
        </w:rPr>
        <w:t xml:space="preserve"> and the likely costs</w:t>
      </w:r>
      <w:r>
        <w:rPr>
          <w:snapToGrid w:val="0"/>
        </w:rPr>
        <w:t xml:space="preserve"> required to mitigate </w:t>
      </w:r>
      <w:r w:rsidR="004C7C56">
        <w:rPr>
          <w:snapToGrid w:val="0"/>
        </w:rPr>
        <w:t xml:space="preserve">the potential </w:t>
      </w:r>
      <w:r w:rsidR="008A77EE">
        <w:rPr>
          <w:snapToGrid w:val="0"/>
        </w:rPr>
        <w:t xml:space="preserve">for an </w:t>
      </w:r>
      <w:r w:rsidR="004C7C56">
        <w:rPr>
          <w:snapToGrid w:val="0"/>
        </w:rPr>
        <w:t xml:space="preserve">EAD </w:t>
      </w:r>
      <w:r w:rsidR="008A77EE">
        <w:rPr>
          <w:snapToGrid w:val="0"/>
        </w:rPr>
        <w:t xml:space="preserve">outbreak in a </w:t>
      </w:r>
      <w:r w:rsidR="00B5722B">
        <w:rPr>
          <w:snapToGrid w:val="0"/>
        </w:rPr>
        <w:t>Feral Pig</w:t>
      </w:r>
      <w:r w:rsidR="008A77EE">
        <w:rPr>
          <w:snapToGrid w:val="0"/>
        </w:rPr>
        <w:t xml:space="preserve"> population.</w:t>
      </w:r>
      <w:r w:rsidR="00697470" w:rsidRPr="00697470">
        <w:t xml:space="preserve"> </w:t>
      </w:r>
      <w:r w:rsidR="00697470">
        <w:t xml:space="preserve">We </w:t>
      </w:r>
      <w:r w:rsidR="00A6000F">
        <w:t xml:space="preserve">developed a </w:t>
      </w:r>
      <w:r w:rsidR="00697470">
        <w:t xml:space="preserve">mathematical model of disease transmission to investigate the potential </w:t>
      </w:r>
      <w:r w:rsidR="00CB573A">
        <w:t xml:space="preserve">outbreak of an EAD in a </w:t>
      </w:r>
      <w:r w:rsidR="00B5722B">
        <w:t>Feral Pig</w:t>
      </w:r>
      <w:r w:rsidR="00CB573A">
        <w:t xml:space="preserve"> population</w:t>
      </w:r>
      <w:r w:rsidR="00A83FF1">
        <w:t xml:space="preserve"> and used the model</w:t>
      </w:r>
      <w:r w:rsidR="005A05C6">
        <w:t xml:space="preserve"> to investigate the cost effectiveness of various disease mitigation strategies</w:t>
      </w:r>
      <w:r w:rsidR="00B00F29">
        <w:t xml:space="preserve">. There are </w:t>
      </w:r>
      <w:r w:rsidR="007C36B8">
        <w:t xml:space="preserve">many different ways to model the  dynamics of disease outbreaks in natural populations that vary in the level of complexity involved </w:t>
      </w:r>
      <w:r w:rsidR="007C36B8">
        <w:fldChar w:fldCharType="begin"/>
      </w:r>
      <w:r w:rsidR="007C36B8">
        <w:instrText xml:space="preserve"> ADDIN ZOTERO_ITEM CSL_CITATION {"citationID":"sTk3bbQY","properties":{"formattedCitation":"(e.g. Keeling and Rohani 2008)","plainCitation":"(e.g. Keeling and Rohani 2008)","noteIndex":0},"citationItems":[{"id":1886,"uris":["http://zotero.org/users/634364/items/GBYT2YRD"],"itemData":{"id":1886,"type":"book","publisher":"Princeton University Press, Princeton, New Jersey","title":"Modelling Infectious Diseases in Humans and Animals","author":[{"family":"Keeling","given":"M. J."},{"family":"Rohani","given":"P."}],"issued":{"date-parts":[["2008"]]}},"label":"page","prefix":"e.g. "}],"schema":"https://github.com/citation-style-language/schema/raw/master/csl-citation.json"} </w:instrText>
      </w:r>
      <w:r w:rsidR="007C36B8">
        <w:fldChar w:fldCharType="separate"/>
      </w:r>
      <w:r w:rsidR="007C36B8" w:rsidRPr="009F541F">
        <w:t>(e.g. Keeling and Rohani 2008)</w:t>
      </w:r>
      <w:r w:rsidR="007C36B8">
        <w:fldChar w:fldCharType="end"/>
      </w:r>
      <w:r w:rsidR="007C36B8">
        <w:t xml:space="preserve">. For the purposes of this study, we chose relatively simple host-disease compartment models </w:t>
      </w:r>
      <w:r w:rsidR="007C36B8" w:rsidRPr="00511C17">
        <w:fldChar w:fldCharType="begin" w:fldLock="1"/>
      </w:r>
      <w:r w:rsidR="007C36B8">
        <w:instrText xml:space="preserve"> ADDIN ZOTERO_ITEM CSL_CITATION {"citationID":"vWdlURhn","properties":{"formattedCitation":"(e.g. Kermack and McKendrick 1927; May and Anderson 1979)","plainCitation":"(e.g. Kermack and McKendrick 1927; May and Anderson 1979)","noteIndex":0},"citationItems":[{"id":1032,"uris":["http://zotero.org/users/634364/items/XZ98ZTX3"],"itemData":{"id":1032,"type":"article-journal","container-title":"Proceedings of the Royal Society","page":"700-721","title":"A contribution to the mathematical theory of epidemics","volume":"A115","author":[{"family":"Kermack","given":"W. O."},{"family":"McKendrick","given":"A. G."}],"issued":{"date-parts":[["1927"]]}},"label":"page","prefix":"e.g. "},{"id":2179,"uris":["http://zotero.org/users/634364/items/R33WTFLX"],"itemData":{"id":2179,"type":"article-journal","container-title":"Nature","page":"361-367","title":"Population biology of infectious diseases: Part I","volume":"280","author":[{"family":"May","given":"R. M."},{"family":"Anderson","given":"R. M."}],"issued":{"date-parts":[["1979"]]}}}],"schema":"https://github.com/citation-style-language/schema/raw/master/csl-citation.json"} </w:instrText>
      </w:r>
      <w:r w:rsidR="007C36B8" w:rsidRPr="00511C17">
        <w:fldChar w:fldCharType="separate"/>
      </w:r>
      <w:r w:rsidR="007C36B8" w:rsidRPr="009F541F">
        <w:t>(e.g. Kermack and McKendrick 1927; May and Anderson 1979)</w:t>
      </w:r>
      <w:r w:rsidR="007C36B8" w:rsidRPr="00511C17">
        <w:fldChar w:fldCharType="end"/>
      </w:r>
      <w:r w:rsidR="007C36B8" w:rsidRPr="00511C17">
        <w:t>.</w:t>
      </w:r>
      <w:r w:rsidR="007C36B8">
        <w:t xml:space="preserve"> Simple host-disease compartment models typically consider a local population of individuals of a given size, where the population can be divided into different groups or ‘compartments’ based on their disease status (susceptible, infected, recovered, etc). The number of individuals in each compartment change as susceptible individuals become infected and recover. While relatively simple, these models are still one of the most popular ways of investigating the transmission of disease in populations </w:t>
      </w:r>
      <w:r w:rsidR="007C36B8">
        <w:fldChar w:fldCharType="begin"/>
      </w:r>
      <w:r w:rsidR="007C36B8">
        <w:instrText xml:space="preserve"> ADDIN ZOTERO_ITEM CSL_CITATION {"citationID":"yZSqBtzI","properties":{"formattedCitation":"(Vynnycky and White 2010)","plainCitation":"(Vynnycky and White 2010)","noteIndex":0},"citationItems":[{"id":4091,"uris":["http://zotero.org/users/634364/items/THN3SQXH"],"itemData":{"id":4091,"type":"book","ISBN":"0-19-856576-3","note":"Citation Key: RN2834","publisher":"Oxford University Press","title":"An introduction to infectious disease modelling","author":[{"family":"Vynnycky","given":"Emilia"},{"family":"White","given":"Richard"}],"issued":{"date-parts":[["2010"]]}}}],"schema":"https://github.com/citation-style-language/schema/raw/master/csl-citation.json"} </w:instrText>
      </w:r>
      <w:r w:rsidR="007C36B8">
        <w:fldChar w:fldCharType="separate"/>
      </w:r>
      <w:r w:rsidR="007C36B8" w:rsidRPr="009F541F">
        <w:t>(Vynnycky and White 2010)</w:t>
      </w:r>
      <w:r w:rsidR="007C36B8">
        <w:fldChar w:fldCharType="end"/>
      </w:r>
      <w:r w:rsidR="007C36B8">
        <w:t>. We describe our chosen model representation in more detail below</w:t>
      </w:r>
      <w:r w:rsidR="003252DB">
        <w:t>.</w:t>
      </w:r>
    </w:p>
    <w:p w14:paraId="4A375537" w14:textId="46BE6487" w:rsidR="00B77CEF" w:rsidRPr="00CD6A45" w:rsidRDefault="003252DB" w:rsidP="00B77CEF">
      <w:pPr>
        <w:rPr>
          <w:snapToGrid w:val="0"/>
        </w:rPr>
      </w:pPr>
      <w:r w:rsidRPr="00CD6A45">
        <w:rPr>
          <w:snapToGrid w:val="0"/>
        </w:rPr>
        <w:t xml:space="preserve">For the purposes of the modelling, we chose to model the incursion of </w:t>
      </w:r>
      <w:r w:rsidR="000C237A">
        <w:rPr>
          <w:snapToGrid w:val="0"/>
        </w:rPr>
        <w:t xml:space="preserve">FMD </w:t>
      </w:r>
      <w:r w:rsidR="00A33CDA" w:rsidRPr="00CD6A45">
        <w:rPr>
          <w:snapToGrid w:val="0"/>
        </w:rPr>
        <w:t xml:space="preserve">into a </w:t>
      </w:r>
      <w:r w:rsidR="00B5722B">
        <w:rPr>
          <w:snapToGrid w:val="0"/>
        </w:rPr>
        <w:t>Feral Pig</w:t>
      </w:r>
      <w:r w:rsidR="00A33CDA" w:rsidRPr="00CD6A45">
        <w:rPr>
          <w:snapToGrid w:val="0"/>
        </w:rPr>
        <w:t xml:space="preserve"> population as a </w:t>
      </w:r>
      <w:r w:rsidR="00D61B53" w:rsidRPr="00CD6A45">
        <w:rPr>
          <w:snapToGrid w:val="0"/>
        </w:rPr>
        <w:t xml:space="preserve">representative </w:t>
      </w:r>
      <w:r w:rsidR="004A7D06" w:rsidRPr="00CD6A45">
        <w:rPr>
          <w:snapToGrid w:val="0"/>
        </w:rPr>
        <w:t xml:space="preserve">EAD </w:t>
      </w:r>
      <w:r w:rsidR="00D61B53" w:rsidRPr="00CD6A45">
        <w:rPr>
          <w:snapToGrid w:val="0"/>
        </w:rPr>
        <w:t xml:space="preserve">case study. </w:t>
      </w:r>
      <w:r w:rsidR="00381A86" w:rsidRPr="00CD6A45">
        <w:rPr>
          <w:snapToGrid w:val="0"/>
        </w:rPr>
        <w:t>FMD</w:t>
      </w:r>
      <w:r w:rsidR="00B77CEF" w:rsidRPr="00CD6A45">
        <w:rPr>
          <w:snapToGrid w:val="0"/>
        </w:rPr>
        <w:t xml:space="preserve"> is a highly contagious viral disease of cloven-hoofed animals, including </w:t>
      </w:r>
      <w:r w:rsidR="00B77CEF" w:rsidRPr="00CD6A45">
        <w:rPr>
          <w:snapToGrid w:val="0"/>
        </w:rPr>
        <w:lastRenderedPageBreak/>
        <w:t>pigs, cattle, sheep, goats and deer</w:t>
      </w:r>
      <w:r w:rsidR="00DD4489">
        <w:rPr>
          <w:snapToGrid w:val="0"/>
        </w:rPr>
        <w:t xml:space="preserve">. </w:t>
      </w:r>
      <w:r w:rsidR="00B77CEF" w:rsidRPr="00CD6A45">
        <w:rPr>
          <w:snapToGrid w:val="0"/>
        </w:rPr>
        <w:t>While the disease is not usually fatal to adult individuals the symptoms include fever and vesicles (blisters) on the feet and in the mouth causing serious losses in productivity</w:t>
      </w:r>
      <w:r w:rsidR="00DD4489">
        <w:rPr>
          <w:snapToGrid w:val="0"/>
        </w:rPr>
        <w:t xml:space="preserve">. </w:t>
      </w:r>
      <w:r w:rsidR="00B77CEF" w:rsidRPr="00CD6A45">
        <w:rPr>
          <w:snapToGrid w:val="0"/>
        </w:rPr>
        <w:t xml:space="preserve">FMD is typically spread through close contact with infected individuals and/or other objects (fomites) that have been in close contact with infected individuals. </w:t>
      </w:r>
    </w:p>
    <w:p w14:paraId="47CCF719" w14:textId="57449A28" w:rsidR="00B77CEF" w:rsidRDefault="00B77CEF" w:rsidP="00B77CEF">
      <w:r w:rsidRPr="00CD6A45">
        <w:rPr>
          <w:snapToGrid w:val="0"/>
        </w:rPr>
        <w:t>Pigs are particularly susceptible to FMD infection and have the potential to excrete large amounts of airborne virus. As Australia has not had an FMD epidemic in over 100 years</w:t>
      </w:r>
      <w:r w:rsidR="00D166FC">
        <w:rPr>
          <w:snapToGrid w:val="0"/>
        </w:rPr>
        <w:t>,</w:t>
      </w:r>
      <w:r w:rsidRPr="00CD6A45">
        <w:rPr>
          <w:snapToGrid w:val="0"/>
        </w:rPr>
        <w:t xml:space="preserve"> the role of </w:t>
      </w:r>
      <w:r w:rsidR="00B5722B">
        <w:rPr>
          <w:snapToGrid w:val="0"/>
        </w:rPr>
        <w:t>Feral Pigs</w:t>
      </w:r>
      <w:r w:rsidRPr="00CD6A45">
        <w:rPr>
          <w:snapToGrid w:val="0"/>
        </w:rPr>
        <w:t xml:space="preserve"> in an outbreak of FMD in Australia is largely unknown. However, some investigations of FMD outbreaks in </w:t>
      </w:r>
      <w:r w:rsidR="00B5722B">
        <w:rPr>
          <w:snapToGrid w:val="0"/>
        </w:rPr>
        <w:t>Feral Pigs</w:t>
      </w:r>
      <w:r w:rsidRPr="00CD6A45">
        <w:rPr>
          <w:snapToGrid w:val="0"/>
        </w:rPr>
        <w:t xml:space="preserve"> have been explored using modelling </w:t>
      </w:r>
      <w:r w:rsidRPr="00CD6A45">
        <w:rPr>
          <w:snapToGrid w:val="0"/>
        </w:rPr>
        <w:fldChar w:fldCharType="begin"/>
      </w:r>
      <w:r w:rsidR="009F21FF">
        <w:rPr>
          <w:snapToGrid w:val="0"/>
        </w:rPr>
        <w:instrText xml:space="preserve"> ADDIN ZOTERO_ITEM CSL_CITATION {"citationID":"j24QX1i8","properties":{"formattedCitation":"(Pech and Hone 1988; Dexter 2003; Ward et al. 2015; Bradhurst et al. 2025)","plainCitation":"(Pech and Hone 1988; Dexter 2003; Ward et al. 2015; Bradhurst et al. 2025)","noteIndex":0},"citationItems":[{"id":9468,"uris":["http://zotero.org/users/634364/items/DVW63NPB"],"itemData":{"id":9468,"type":"article-journal","container-title":"Journal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Australia","author":[{"family":"Pech","given":"RP"},{"family":"Hone","given":"J"}],"issued":{"date-parts":[["1988"]]}}},{"id":9451,"uris":["http://zotero.org/users/634364/items/NJHBVNYA"],"itemData":{"id":9451,"type":"article-journal","abstract":"Summary\n            \n              \n                \n                  \n                    Foot and mouth disease (FMD) is one of the world's most important livestock diseases and pigs\n                    Sus scrofa\n                    are highly susceptible. In countries with significant feral pig populations, such as Australia, the possibility that FMD may become established in these populations is a cause of considerable concern.\n                  \n                \n                \n                  Current models of FMD in feral pigs in Australia are based on deterministic population and behavioural parameters. However, the population dynamics of feral pigs in the semi</w:instrText>
      </w:r>
      <w:r w:rsidR="009F21FF">
        <w:rPr>
          <w:rFonts w:ascii="Cambria Math" w:hAnsi="Cambria Math" w:cs="Cambria Math"/>
          <w:snapToGrid w:val="0"/>
        </w:rPr>
        <w:instrText>‐</w:instrText>
      </w:r>
      <w:r w:rsidR="009F21FF">
        <w:rPr>
          <w:snapToGrid w:val="0"/>
        </w:rPr>
        <w:instrText>arid regions of Australia vary stochastically, in concert with the biomass of rainfall</w:instrText>
      </w:r>
      <w:r w:rsidR="009F21FF">
        <w:rPr>
          <w:rFonts w:ascii="Cambria Math" w:hAnsi="Cambria Math" w:cs="Cambria Math"/>
          <w:snapToGrid w:val="0"/>
        </w:rPr>
        <w:instrText>‐</w:instrText>
      </w:r>
      <w:r w:rsidR="009F21FF">
        <w:rPr>
          <w:snapToGrid w:val="0"/>
        </w:rPr>
        <w:instrText>driven pasture.\n                \n                \n                  This study explored how stochastic variation in the population dynamics of feral pigs in semi</w:instrText>
      </w:r>
      <w:r w:rsidR="009F21FF">
        <w:rPr>
          <w:rFonts w:ascii="Cambria Math" w:hAnsi="Cambria Math" w:cs="Cambria Math"/>
          <w:snapToGrid w:val="0"/>
        </w:rPr>
        <w:instrText>‐</w:instrText>
      </w:r>
      <w:r w:rsidR="009F21FF">
        <w:rPr>
          <w:snapToGrid w:val="0"/>
        </w:rPr>
        <w:instrText>arid rangelands affected the probability of persistence of an FMD epizootic, and its impact on the density of feral pigs. A stochastic model of feral pig population dynamics, with death rate linked to vegetation and rainfall, was linked to a deterministic model of FMD in feral pigs.\n                \n                \n                  \n                    Unlike the fully deterministic model, the stochastic model predicted inevitable extinction of the disease. When the transmission coefficient for FMD (β) was set at the mean value of 9 km\n                    2\n                    pig\n                    −1\n                     day\n                    −1\n                    , the mean persistence time of the epizootic (in 1000 simulations) was 3338 days, with a maximum persistence time of 8439 days.\n                  \n                \n                \n                  \n                    On average the FMD epizootic reduced the population density of feral pigs, compared with the density of uninfected pig populations, by between 54% and 43% for transmission coefficients (β) equal to the estimated likely mean and minimum values (9·0 km\n                    2\n                    pig\n                    −1\n                     day\n                    −1\n                    and 2·5 km\n                    2\n                    pig\n                    −1\n                     day\n                    −1\n                    ), respectively. This compares with a suppression of 27% in density for the equivalent deterministic model.\n                  \n                \n                \n                  Further stochasticity was introduced to the linked population and disease model by making the transmission coefficient β stochastic with values based on radio</w:instrText>
      </w:r>
      <w:r w:rsidR="009F21FF">
        <w:rPr>
          <w:rFonts w:ascii="Cambria Math" w:hAnsi="Cambria Math" w:cs="Cambria Math"/>
          <w:snapToGrid w:val="0"/>
        </w:rPr>
        <w:instrText>‐</w:instrText>
      </w:r>
      <w:r w:rsidR="009F21FF">
        <w:rPr>
          <w:snapToGrid w:val="0"/>
        </w:rPr>
        <w:instrText>telemetry of a population of feral pigs in the semi</w:instrText>
      </w:r>
      <w:r w:rsidR="009F21FF">
        <w:rPr>
          <w:rFonts w:ascii="Cambria Math" w:hAnsi="Cambria Math" w:cs="Cambria Math"/>
          <w:snapToGrid w:val="0"/>
        </w:rPr>
        <w:instrText>‐</w:instrText>
      </w:r>
      <w:r w:rsidR="009F21FF">
        <w:rPr>
          <w:snapToGrid w:val="0"/>
        </w:rPr>
        <w:instrText>arid rangelands over an 18</w:instrText>
      </w:r>
      <w:r w:rsidR="009F21FF">
        <w:rPr>
          <w:rFonts w:ascii="Cambria Math" w:hAnsi="Cambria Math" w:cs="Cambria Math"/>
          <w:snapToGrid w:val="0"/>
        </w:rPr>
        <w:instrText>‐</w:instrText>
      </w:r>
      <w:r w:rsidR="009F21FF">
        <w:rPr>
          <w:snapToGrid w:val="0"/>
        </w:rPr>
        <w:instrText>month period.\n                \n                \n                  The addition of a stochastically varying β lowered the mean persistence time of the simulated epizootic to 1037 days in 1000 simulations and reduced the maximum persistence time to 3907 days. Pig density was reduced by 45% compared with uninfected populations.\n                \n                \n                  \n                    Synthesis and applications.\n                    These simulations suggest that any control programme to suppress a FMD outbreak in feral pigs in the semi</w:instrText>
      </w:r>
      <w:r w:rsidR="009F21FF">
        <w:rPr>
          <w:rFonts w:ascii="Cambria Math" w:hAnsi="Cambria Math" w:cs="Cambria Math"/>
          <w:snapToGrid w:val="0"/>
        </w:rPr>
        <w:instrText>‐</w:instrText>
      </w:r>
      <w:r w:rsidR="009F21FF">
        <w:rPr>
          <w:snapToGrid w:val="0"/>
        </w:rPr>
        <w:instrText>arid rangelands of Australia should take account of prevailing environmental conditions when aiming to reduce feral pig populations beneath a threshold density (\n                    N\n                    T\n                    ) below which the disease cannot persist. As the\n                    N\n                    T\n                    is higher than for the equivalent deterministic model, the disease may be easier to control than such models suggest.","container-title":"Journal of Applied Ecology","DOI":"10.1046/j.1365-2664.2003.00792.x","ISSN":"0021-8901, 1365-2664","issue":"2","journalAbbreviation":"Journal of Applied Ecology","language":"en","license":"http://onlinelibrary.wiley.com/termsAndConditions#vor","page":"293-306","source":"DOI.org (Crossref)","title":"Stochastic models of foot and mouth disease in feral pigs in the Australian semi</w:instrText>
      </w:r>
      <w:r w:rsidR="009F21FF">
        <w:rPr>
          <w:rFonts w:ascii="Cambria Math" w:hAnsi="Cambria Math" w:cs="Cambria Math"/>
          <w:snapToGrid w:val="0"/>
        </w:rPr>
        <w:instrText>‐</w:instrText>
      </w:r>
      <w:r w:rsidR="009F21FF">
        <w:rPr>
          <w:snapToGrid w:val="0"/>
        </w:rPr>
        <w:instrText xml:space="preserve">arid rangelands","volume":"40","author":[{"family":"Dexter","given":"N."}],"issued":{"date-parts":[["2003",4]]}}},{"id":515,"uris":["http://zotero.org/users/634364/items/PVP4SD7K"],"itemData":{"id":515,"type":"article-journal","abstract":"Objective\n\nTo use simulation modelling to predict the potential spread and to explore control options for a foot-and-mouth disease (FMD) incursion in a mixed wild pig–domestic cattle ecosystem in northern Australia.\n\n\nDesign\n\nBased on aerial surveys, expert opinion and published data, the wild pig and grazing cattle distributions were simulated. A susceptible–infected–resistant disease-spread model was coded and parameterised according to published literature and expert opinion.\n\n\nMethods\n\nA baseline scenario was simulated in which infection was introduced via wild pigs, with transmission from pigs to cattle and no disease control. Assumptions regarding disease transmission were investigated via sensitivity analyses. Predicted size and length of outbreaks were compared for different control strategies based on movement standstill, surveillance and depopulation.\n\n\nResults\n\nIn most of the simulations, FMD outbreaks were predicted to be ongoing after 6 months, with more cattle herds infected than wild pig herds (median 907 vs 22, respectively). Assuming only pig-to-pig transmission, the infection routinely died out. In contrast, assuming cattle-to-cattle, cattle-to-pig or pig-to-cattle transmission resulted in FMD establishing and spreading in more than 75% of simulations. A control strategy targeting wild pigs only was not predicted to be successful. Control based on cattle only was successful in eradicating the disease. However, control targeting both pigs and cattle resulted in smaller outbreaks.\n\n\nConclusions\n\nIf FMD is controlled in cattle in the modelled ecosystem, it is likely to be self-limiting in wild pigs. However, to eradicate disease as quickly as possible, both wild pigs and cattle should be targeted for control.","container-title":"Australian Veterinary Journal","DOI":"10.1111/avj.12278","ISSN":"1751-0813","issue":"1-2","language":"en","page":"4-12","title":"Modelling foot-and-mouth disease transmission in a wild pig–domestic cattle ecosystem","volume":"93","author":[{"family":"Ward","given":"Mp"},{"family":"Garner","given":"Mg"},{"family":"Cowled","given":"Bd"}],"issued":{"date-parts":[["2015",1]]}}},{"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Pr="00CD6A45">
        <w:rPr>
          <w:snapToGrid w:val="0"/>
        </w:rPr>
        <w:fldChar w:fldCharType="separate"/>
      </w:r>
      <w:r w:rsidR="009F21FF" w:rsidRPr="009F21FF">
        <w:t>(Pech and Hone 1988; Dexter 2003; Ward et al. 2015; Bradhurst et al. 2025)</w:t>
      </w:r>
      <w:r w:rsidRPr="00CD6A45">
        <w:rPr>
          <w:snapToGrid w:val="0"/>
        </w:rPr>
        <w:fldChar w:fldCharType="end"/>
      </w:r>
      <w:r w:rsidR="00DD4489">
        <w:rPr>
          <w:snapToGrid w:val="0"/>
        </w:rPr>
        <w:t xml:space="preserve">. </w:t>
      </w:r>
      <w:r w:rsidRPr="00CD6A45">
        <w:rPr>
          <w:snapToGrid w:val="0"/>
        </w:rPr>
        <w:t xml:space="preserve">A </w:t>
      </w:r>
      <w:r w:rsidR="00F91DE2">
        <w:rPr>
          <w:snapToGrid w:val="0"/>
        </w:rPr>
        <w:t xml:space="preserve">deterministic </w:t>
      </w:r>
      <w:r w:rsidRPr="00CD6A45">
        <w:rPr>
          <w:snapToGrid w:val="0"/>
        </w:rPr>
        <w:t xml:space="preserve">model of FMD incursion into a </w:t>
      </w:r>
      <w:r w:rsidR="00B5722B">
        <w:rPr>
          <w:snapToGrid w:val="0"/>
        </w:rPr>
        <w:t>Feral Pig</w:t>
      </w:r>
      <w:r w:rsidRPr="00CD6A45">
        <w:rPr>
          <w:snapToGrid w:val="0"/>
        </w:rPr>
        <w:t xml:space="preserve"> population by Pech and Hone </w:t>
      </w:r>
      <w:r w:rsidRPr="00CD6A45">
        <w:rPr>
          <w:snapToGrid w:val="0"/>
        </w:rPr>
        <w:fldChar w:fldCharType="begin"/>
      </w:r>
      <w:r w:rsidRPr="00CD6A45">
        <w:rPr>
          <w:snapToGrid w:val="0"/>
        </w:rPr>
        <w:instrText xml:space="preserve"> ADDIN ZOTERO_ITEM CSL_CITATION {"citationID":"P653ulD9","properties":{"formattedCitation":"(1988)","plainCitation":"(1988)","noteIndex":0},"citationItems":[{"id":9468,"uris":["http://zotero.org/users/634364/items/DVW63NPB"],"itemData":{"id":9468,"type":"article-journal","container-title":"Journal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Australia","author":[{"family":"Pech","given":"RP"},{"family":"Hone","given":"J"}],"issued":{"date-parts":[["1988"]]}},"label":"page","suppress-author":true}],"schema":"https://github.com/citation-style-language/schema/raw/master/csl-citation.json"} </w:instrText>
      </w:r>
      <w:r w:rsidRPr="00CD6A45">
        <w:rPr>
          <w:snapToGrid w:val="0"/>
        </w:rPr>
        <w:fldChar w:fldCharType="separate"/>
      </w:r>
      <w:r w:rsidRPr="00CD6A45">
        <w:rPr>
          <w:snapToGrid w:val="0"/>
        </w:rPr>
        <w:t>(1988)</w:t>
      </w:r>
      <w:r w:rsidRPr="00CD6A45">
        <w:rPr>
          <w:snapToGrid w:val="0"/>
        </w:rPr>
        <w:fldChar w:fldCharType="end"/>
      </w:r>
      <w:r w:rsidRPr="00CD6A45">
        <w:rPr>
          <w:snapToGrid w:val="0"/>
        </w:rPr>
        <w:t xml:space="preserve"> suggested that </w:t>
      </w:r>
      <w:r w:rsidR="00B5722B">
        <w:rPr>
          <w:snapToGrid w:val="0"/>
        </w:rPr>
        <w:t>Feral Pigs</w:t>
      </w:r>
      <w:r w:rsidRPr="00CD6A45">
        <w:rPr>
          <w:snapToGrid w:val="0"/>
        </w:rPr>
        <w:t xml:space="preserve"> densities in excess of 2.3 pigs/km</w:t>
      </w:r>
      <w:r w:rsidRPr="005B1CB6">
        <w:rPr>
          <w:snapToGrid w:val="0"/>
          <w:vertAlign w:val="superscript"/>
        </w:rPr>
        <w:t>2</w:t>
      </w:r>
      <w:r w:rsidRPr="00CD6A45">
        <w:rPr>
          <w:snapToGrid w:val="0"/>
        </w:rPr>
        <w:t xml:space="preserve"> would be sufficient for the disease to spread and persist with</w:t>
      </w:r>
      <w:r w:rsidR="009F21FF">
        <w:rPr>
          <w:snapToGrid w:val="0"/>
        </w:rPr>
        <w:t>in</w:t>
      </w:r>
      <w:r w:rsidR="00C679BD">
        <w:rPr>
          <w:snapToGrid w:val="0"/>
        </w:rPr>
        <w:t xml:space="preserve"> a local</w:t>
      </w:r>
      <w:r w:rsidRPr="00CD6A45">
        <w:rPr>
          <w:snapToGrid w:val="0"/>
        </w:rPr>
        <w:t xml:space="preserve"> </w:t>
      </w:r>
      <w:r w:rsidR="00B5722B">
        <w:rPr>
          <w:snapToGrid w:val="0"/>
        </w:rPr>
        <w:t>Feral Pig</w:t>
      </w:r>
      <w:r w:rsidRPr="00CD6A45">
        <w:rPr>
          <w:snapToGrid w:val="0"/>
        </w:rPr>
        <w:t xml:space="preserve"> population</w:t>
      </w:r>
      <w:r w:rsidR="00DD4489">
        <w:rPr>
          <w:snapToGrid w:val="0"/>
        </w:rPr>
        <w:t xml:space="preserve">. </w:t>
      </w:r>
      <w:r w:rsidRPr="00CD6A45">
        <w:rPr>
          <w:snapToGrid w:val="0"/>
        </w:rPr>
        <w:t>However, more recent stud</w:t>
      </w:r>
      <w:r w:rsidR="00C679BD">
        <w:rPr>
          <w:snapToGrid w:val="0"/>
        </w:rPr>
        <w:t>ies</w:t>
      </w:r>
      <w:r w:rsidRPr="00CD6A45">
        <w:rPr>
          <w:snapToGrid w:val="0"/>
        </w:rPr>
        <w:t xml:space="preserve"> </w:t>
      </w:r>
      <w:r w:rsidR="009729A9">
        <w:rPr>
          <w:snapToGrid w:val="0"/>
        </w:rPr>
        <w:t xml:space="preserve">using </w:t>
      </w:r>
      <w:r w:rsidR="00AF265B">
        <w:rPr>
          <w:snapToGrid w:val="0"/>
        </w:rPr>
        <w:t xml:space="preserve">stochastic </w:t>
      </w:r>
      <w:r w:rsidR="009729A9">
        <w:rPr>
          <w:snapToGrid w:val="0"/>
        </w:rPr>
        <w:t xml:space="preserve">spatial models of </w:t>
      </w:r>
      <w:r w:rsidRPr="00CD6A45">
        <w:rPr>
          <w:snapToGrid w:val="0"/>
        </w:rPr>
        <w:t>outbreak</w:t>
      </w:r>
      <w:r w:rsidR="00C679BD">
        <w:rPr>
          <w:snapToGrid w:val="0"/>
        </w:rPr>
        <w:t>s</w:t>
      </w:r>
      <w:r w:rsidRPr="00CD6A45">
        <w:rPr>
          <w:snapToGrid w:val="0"/>
        </w:rPr>
        <w:t xml:space="preserve"> of FMD </w:t>
      </w:r>
      <w:r w:rsidR="000252E9">
        <w:rPr>
          <w:snapToGrid w:val="0"/>
        </w:rPr>
        <w:t xml:space="preserve">in </w:t>
      </w:r>
      <w:r w:rsidR="00B5722B">
        <w:rPr>
          <w:snapToGrid w:val="0"/>
        </w:rPr>
        <w:t>Feral Pigs</w:t>
      </w:r>
      <w:r w:rsidR="000252E9">
        <w:rPr>
          <w:snapToGrid w:val="0"/>
        </w:rPr>
        <w:t xml:space="preserve"> and livestock </w:t>
      </w:r>
      <w:r w:rsidR="00C679BD">
        <w:rPr>
          <w:snapToGrid w:val="0"/>
        </w:rPr>
        <w:t>at la</w:t>
      </w:r>
      <w:r w:rsidR="000252E9">
        <w:rPr>
          <w:snapToGrid w:val="0"/>
        </w:rPr>
        <w:t>rger scales</w:t>
      </w:r>
      <w:r w:rsidRPr="00CD6A45">
        <w:rPr>
          <w:snapToGrid w:val="0"/>
        </w:rPr>
        <w:t xml:space="preserve"> suggested that, if FMD is controlled in domestic livestock, it will be unlikely to persist in </w:t>
      </w:r>
      <w:r w:rsidR="00B5722B">
        <w:rPr>
          <w:snapToGrid w:val="0"/>
        </w:rPr>
        <w:t>Feral Pigs</w:t>
      </w:r>
      <w:r w:rsidRPr="00CD6A45">
        <w:rPr>
          <w:snapToGrid w:val="0"/>
        </w:rPr>
        <w:t xml:space="preserve"> </w:t>
      </w:r>
      <w:r w:rsidRPr="00CD6A45">
        <w:rPr>
          <w:snapToGrid w:val="0"/>
        </w:rPr>
        <w:fldChar w:fldCharType="begin"/>
      </w:r>
      <w:r w:rsidR="000252E9">
        <w:rPr>
          <w:snapToGrid w:val="0"/>
        </w:rPr>
        <w:instrText xml:space="preserve"> ADDIN ZOTERO_ITEM CSL_CITATION {"citationID":"oztfm6v7","properties":{"formattedCitation":"(Ward et al. 2015; Bradhurst et al. 2025)","plainCitation":"(Ward et al. 2015; Bradhurst et al. 2025)","noteIndex":0},"citationItems":[{"id":515,"uris":["http://zotero.org/users/634364/items/PVP4SD7K"],"itemData":{"id":515,"type":"article-journal","abstract":"Objective\n\nTo use simulation modelling to predict the potential spread and to explore control options for a foot-and-mouth disease (FMD) incursion in a mixed wild pig–domestic cattle ecosystem in northern Australia.\n\n\nDesign\n\nBased on aerial surveys, expert opinion and published data, the wild pig and grazing cattle distributions were simulated. A susceptible–infected–resistant disease-spread model was coded and parameterised according to published literature and expert opinion.\n\n\nMethods\n\nA baseline scenario was simulated in which infection was introduced via wild pigs, with transmission from pigs to cattle and no disease control. Assumptions regarding disease transmission were investigated via sensitivity analyses. Predicted size and length of outbreaks were compared for different control strategies based on movement standstill, surveillance and depopulation.\n\n\nResults\n\nIn most of the simulations, FMD outbreaks were predicted to be ongoing after 6 months, with more cattle herds infected than wild pig herds (median 907 vs 22, respectively). Assuming only pig-to-pig transmission, the infection routinely died out. In contrast, assuming cattle-to-cattle, cattle-to-pig or pig-to-cattle transmission resulted in FMD establishing and spreading in more than 75% of simulations. A control strategy targeting wild pigs only was not predicted to be successful. Control based on cattle only was successful in eradicating the disease. However, control targeting both pigs and cattle resulted in smaller outbreaks.\n\n\nConclusions\n\nIf FMD is controlled in cattle in the modelled ecosystem, it is likely to be self-limiting in wild pigs. However, to eradicate disease as quickly as possible, both wild pigs and cattle should be targeted for control.","container-title":"Australian Veterinary Journal","DOI":"10.1111/avj.12278","ISSN":"1751-0813","issue":"1-2","language":"en","page":"4-12","title":"Modelling foot-and-mouth disease transmission in a wild pig–domestic cattle ecosystem","volume":"93","author":[{"family":"Ward","given":"Mp"},{"family":"Garner","given":"Mg"},{"family":"Cowled","given":"Bd"}],"issued":{"date-parts":[["2015",1]]}}},{"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Pr="00CD6A45">
        <w:rPr>
          <w:snapToGrid w:val="0"/>
        </w:rPr>
        <w:fldChar w:fldCharType="separate"/>
      </w:r>
      <w:r w:rsidR="000252E9" w:rsidRPr="000252E9">
        <w:t>(Ward et al. 2015; Bradhurst et al. 2025)</w:t>
      </w:r>
      <w:r w:rsidRPr="00CD6A45">
        <w:rPr>
          <w:snapToGrid w:val="0"/>
        </w:rPr>
        <w:fldChar w:fldCharType="end"/>
      </w:r>
      <w:r w:rsidR="00DD4489">
        <w:rPr>
          <w:snapToGrid w:val="0"/>
        </w:rPr>
        <w:t xml:space="preserve">. </w:t>
      </w:r>
    </w:p>
    <w:p w14:paraId="1D3044F0" w14:textId="1317B3E2" w:rsidR="00B77CEF" w:rsidRDefault="00B77CEF" w:rsidP="00B77CEF">
      <w:r w:rsidRPr="00977CA3">
        <w:rPr>
          <w:snapToGrid w:val="0"/>
        </w:rPr>
        <w:t>We constructed a</w:t>
      </w:r>
      <w:r w:rsidR="00AF265B" w:rsidRPr="00977CA3">
        <w:rPr>
          <w:snapToGrid w:val="0"/>
        </w:rPr>
        <w:t xml:space="preserve"> stochastic, </w:t>
      </w:r>
      <w:r w:rsidRPr="00977CA3">
        <w:rPr>
          <w:snapToGrid w:val="0"/>
        </w:rPr>
        <w:t xml:space="preserve">individual based model for FMD in </w:t>
      </w:r>
      <w:r w:rsidR="00B5722B">
        <w:rPr>
          <w:snapToGrid w:val="0"/>
        </w:rPr>
        <w:t>Feral Pigs</w:t>
      </w:r>
      <w:r w:rsidRPr="00977CA3">
        <w:rPr>
          <w:snapToGrid w:val="0"/>
        </w:rPr>
        <w:t xml:space="preserve"> based on the model of Pech and Hone </w:t>
      </w:r>
      <w:r w:rsidRPr="00977CA3">
        <w:rPr>
          <w:snapToGrid w:val="0"/>
        </w:rPr>
        <w:fldChar w:fldCharType="begin"/>
      </w:r>
      <w:r w:rsidRPr="00977CA3">
        <w:rPr>
          <w:snapToGrid w:val="0"/>
        </w:rPr>
        <w:instrText xml:space="preserve"> ADDIN ZOTERO_ITEM CSL_CITATION {"citationID":"oPXZQ2Nm","properties":{"formattedCitation":"(1988)","plainCitation":"(1988)","noteIndex":0},"citationItems":[{"id":9468,"uris":["http://zotero.org/users/634364/items/DVW63NPB"],"itemData":{"id":9468,"type":"article-journal","container-title":"Journal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Australia","author":[{"family":"Pech","given":"RP"},{"family":"Hone","given":"J"}],"issued":{"date-parts":[["1988"]]}},"label":"page","suppress-author":true}],"schema":"https://github.com/citation-style-language/schema/raw/master/csl-citation.json"} </w:instrText>
      </w:r>
      <w:r w:rsidRPr="00977CA3">
        <w:rPr>
          <w:snapToGrid w:val="0"/>
        </w:rPr>
        <w:fldChar w:fldCharType="separate"/>
      </w:r>
      <w:r w:rsidRPr="00977CA3">
        <w:rPr>
          <w:snapToGrid w:val="0"/>
        </w:rPr>
        <w:t>(1988)</w:t>
      </w:r>
      <w:r w:rsidRPr="00977CA3">
        <w:rPr>
          <w:snapToGrid w:val="0"/>
        </w:rPr>
        <w:fldChar w:fldCharType="end"/>
      </w:r>
      <w:r w:rsidR="00DD4489">
        <w:rPr>
          <w:snapToGrid w:val="0"/>
        </w:rPr>
        <w:t xml:space="preserve">. </w:t>
      </w:r>
      <w:r>
        <w:t>This model was constructed from the following differential equations:</w:t>
      </w:r>
    </w:p>
    <w:p w14:paraId="5FD17045" w14:textId="77777777" w:rsidR="00B77CEF" w:rsidRPr="009F4D0A" w:rsidRDefault="00000000" w:rsidP="00B77CEF">
      <w:pPr>
        <w:spacing w:line="360" w:lineRule="auto"/>
        <w:rPr>
          <w:rFonts w:eastAsiaTheme="minorEastAsia"/>
        </w:rPr>
      </w:pPr>
      <m:oMathPara>
        <m:oMath>
          <m:f>
            <m:fPr>
              <m:ctrlPr>
                <w:rPr>
                  <w:rFonts w:ascii="Cambria Math" w:hAnsi="Cambria Math"/>
                  <w:i/>
                </w:rPr>
              </m:ctrlPr>
            </m:fPr>
            <m:num>
              <m:r>
                <w:rPr>
                  <w:rFonts w:ascii="Cambria Math" w:hAnsi="Cambria Math"/>
                </w:rPr>
                <m:t>dS</m:t>
              </m:r>
            </m:num>
            <m:den>
              <m:r>
                <w:rPr>
                  <w:rFonts w:ascii="Cambria Math" w:hAnsi="Cambria Math"/>
                </w:rPr>
                <m:t>dt</m:t>
              </m:r>
            </m:den>
          </m:f>
          <m:r>
            <m:rPr>
              <m:aln/>
            </m:rPr>
            <w:rPr>
              <w:rFonts w:ascii="Cambria Math" w:hAnsi="Cambria Math"/>
            </w:rPr>
            <m:t>=</m:t>
          </m:r>
          <m:d>
            <m:dPr>
              <m:ctrlPr>
                <w:rPr>
                  <w:rFonts w:ascii="Cambria Math" w:hAnsi="Cambria Math"/>
                  <w:i/>
                </w:rPr>
              </m:ctrlPr>
            </m:dPr>
            <m:e>
              <m:r>
                <w:rPr>
                  <w:rFonts w:ascii="Cambria Math" w:hAnsi="Cambria Math"/>
                </w:rPr>
                <m:t>b-d-gN</m:t>
              </m:r>
            </m:e>
          </m:d>
          <m:r>
            <w:rPr>
              <w:rFonts w:ascii="Cambria Math" w:hAnsi="Cambria Math"/>
            </w:rPr>
            <m:t>S- βSI+ωR</m:t>
          </m:r>
          <m:r>
            <m:rPr>
              <m:sty m:val="p"/>
            </m:rPr>
            <w:rPr>
              <w:rFonts w:ascii="Cambria Math" w:hAnsi="Cambria Math"/>
            </w:rPr>
            <w:br/>
          </m:r>
        </m:oMath>
        <m:oMath>
          <m:f>
            <m:fPr>
              <m:ctrlPr>
                <w:rPr>
                  <w:rFonts w:ascii="Cambria Math" w:eastAsiaTheme="minorEastAsia" w:hAnsi="Cambria Math"/>
                  <w:i/>
                </w:rPr>
              </m:ctrlPr>
            </m:fPr>
            <m:num>
              <m:r>
                <w:rPr>
                  <w:rFonts w:ascii="Cambria Math" w:eastAsiaTheme="minorEastAsia" w:hAnsi="Cambria Math"/>
                </w:rPr>
                <m:t>dE</m:t>
              </m:r>
            </m:num>
            <m:den>
              <m:r>
                <w:rPr>
                  <w:rFonts w:ascii="Cambria Math" w:eastAsiaTheme="minorEastAsia" w:hAnsi="Cambria Math"/>
                </w:rPr>
                <m:t>dt</m:t>
              </m:r>
            </m:den>
          </m:f>
          <m:r>
            <m:rPr>
              <m:aln/>
            </m:rPr>
            <w:rPr>
              <w:rFonts w:ascii="Cambria Math" w:eastAsiaTheme="minorEastAsia" w:hAnsi="Cambria Math"/>
            </w:rPr>
            <m:t xml:space="preserve">=βSI- </m:t>
          </m:r>
          <m:d>
            <m:dPr>
              <m:ctrlPr>
                <w:rPr>
                  <w:rFonts w:ascii="Cambria Math" w:eastAsiaTheme="minorEastAsia" w:hAnsi="Cambria Math"/>
                  <w:i/>
                </w:rPr>
              </m:ctrlPr>
            </m:dPr>
            <m:e>
              <m:r>
                <w:rPr>
                  <w:rFonts w:ascii="Cambria Math" w:eastAsiaTheme="minorEastAsia" w:hAnsi="Cambria Math"/>
                </w:rPr>
                <m:t>d+gN+σ</m:t>
              </m:r>
            </m:e>
          </m:d>
          <m:r>
            <w:rPr>
              <w:rFonts w:ascii="Cambria Math" w:eastAsiaTheme="minorEastAsia" w:hAnsi="Cambria Math"/>
            </w:rPr>
            <m:t>E</m:t>
          </m:r>
          <m:r>
            <m:rPr>
              <m:sty m:val="p"/>
            </m:rPr>
            <w:rPr>
              <w:rFonts w:ascii="Cambria Math" w:eastAsiaTheme="minorEastAsia" w:hAnsi="Cambria Math"/>
            </w:rPr>
            <w:br/>
          </m:r>
        </m:oMath>
        <m:oMath>
          <m:f>
            <m:fPr>
              <m:ctrlPr>
                <w:rPr>
                  <w:rFonts w:ascii="Cambria Math" w:eastAsiaTheme="minorEastAsia" w:hAnsi="Cambria Math"/>
                  <w:i/>
                </w:rPr>
              </m:ctrlPr>
            </m:fPr>
            <m:num>
              <m:r>
                <w:rPr>
                  <w:rFonts w:ascii="Cambria Math" w:eastAsiaTheme="minorEastAsia" w:hAnsi="Cambria Math"/>
                </w:rPr>
                <m:t>dI</m:t>
              </m:r>
            </m:num>
            <m:den>
              <m:r>
                <w:rPr>
                  <w:rFonts w:ascii="Cambria Math" w:eastAsiaTheme="minorEastAsia" w:hAnsi="Cambria Math"/>
                </w:rPr>
                <m:t>dt</m:t>
              </m:r>
            </m:den>
          </m:f>
          <m:r>
            <m:rPr>
              <m:aln/>
            </m:rPr>
            <w:rPr>
              <w:rFonts w:ascii="Cambria Math" w:eastAsiaTheme="minorEastAsia" w:hAnsi="Cambria Math"/>
            </w:rPr>
            <m:t xml:space="preserve">=σE- </m:t>
          </m:r>
          <m:d>
            <m:dPr>
              <m:ctrlPr>
                <w:rPr>
                  <w:rFonts w:ascii="Cambria Math" w:eastAsiaTheme="minorEastAsia" w:hAnsi="Cambria Math"/>
                  <w:i/>
                </w:rPr>
              </m:ctrlPr>
            </m:dPr>
            <m:e>
              <m:r>
                <w:rPr>
                  <w:rFonts w:ascii="Cambria Math" w:eastAsiaTheme="minorEastAsia" w:hAnsi="Cambria Math"/>
                </w:rPr>
                <m:t>α+d+gN+υ</m:t>
              </m:r>
            </m:e>
          </m:d>
          <m:r>
            <w:rPr>
              <w:rFonts w:ascii="Cambria Math" w:eastAsiaTheme="minorEastAsia" w:hAnsi="Cambria Math"/>
            </w:rPr>
            <m:t>I</m:t>
          </m:r>
          <m:r>
            <m:rPr>
              <m:sty m:val="p"/>
            </m:rPr>
            <w:rPr>
              <w:rFonts w:ascii="Cambria Math" w:eastAsiaTheme="minorEastAsia" w:hAnsi="Cambria Math"/>
            </w:rPr>
            <w:br/>
          </m:r>
        </m:oMath>
        <m:oMath>
          <m:f>
            <m:fPr>
              <m:ctrlPr>
                <w:rPr>
                  <w:rFonts w:ascii="Cambria Math" w:eastAsiaTheme="minorEastAsia" w:hAnsi="Cambria Math"/>
                  <w:i/>
                </w:rPr>
              </m:ctrlPr>
            </m:fPr>
            <m:num>
              <m:r>
                <w:rPr>
                  <w:rFonts w:ascii="Cambria Math" w:eastAsiaTheme="minorEastAsia" w:hAnsi="Cambria Math"/>
                </w:rPr>
                <m:t>dR</m:t>
              </m:r>
            </m:num>
            <m:den>
              <m:r>
                <w:rPr>
                  <w:rFonts w:ascii="Cambria Math" w:eastAsiaTheme="minorEastAsia" w:hAnsi="Cambria Math"/>
                </w:rPr>
                <m:t>dt</m:t>
              </m:r>
            </m:den>
          </m:f>
          <m:r>
            <m:rPr>
              <m:aln/>
            </m:rPr>
            <w:rPr>
              <w:rFonts w:ascii="Cambria Math" w:eastAsiaTheme="minorEastAsia" w:hAnsi="Cambria Math"/>
            </w:rPr>
            <m:t>=υI+</m:t>
          </m:r>
          <m:d>
            <m:dPr>
              <m:ctrlPr>
                <w:rPr>
                  <w:rFonts w:ascii="Cambria Math" w:eastAsiaTheme="minorEastAsia" w:hAnsi="Cambria Math"/>
                  <w:i/>
                </w:rPr>
              </m:ctrlPr>
            </m:dPr>
            <m:e>
              <m:r>
                <w:rPr>
                  <w:rFonts w:ascii="Cambria Math" w:eastAsiaTheme="minorEastAsia" w:hAnsi="Cambria Math"/>
                </w:rPr>
                <m:t>b-d-gN-ω</m:t>
              </m:r>
            </m:e>
          </m:d>
          <m:r>
            <w:rPr>
              <w:rFonts w:ascii="Cambria Math" w:eastAsiaTheme="minorEastAsia" w:hAnsi="Cambria Math"/>
            </w:rPr>
            <m:t>R</m:t>
          </m:r>
          <m:r>
            <m:rPr>
              <m:sty m:val="p"/>
            </m:rPr>
            <w:rPr>
              <w:rFonts w:ascii="Cambria Math" w:eastAsiaTheme="minorEastAsia" w:hAnsi="Cambria Math"/>
            </w:rPr>
            <w:br/>
          </m:r>
        </m:oMath>
        <m:oMath>
          <m:r>
            <w:rPr>
              <w:rFonts w:ascii="Cambria Math" w:eastAsiaTheme="minorEastAsia" w:hAnsi="Cambria Math"/>
            </w:rPr>
            <m:t>N</m:t>
          </m:r>
          <m:r>
            <m:rPr>
              <m:aln/>
            </m:rPr>
            <w:rPr>
              <w:rFonts w:ascii="Cambria Math" w:eastAsiaTheme="minorEastAsia" w:hAnsi="Cambria Math"/>
            </w:rPr>
            <m:t>=S+E+I+R</m:t>
          </m:r>
        </m:oMath>
      </m:oMathPara>
    </w:p>
    <w:p w14:paraId="2884D24B" w14:textId="6A6C384D" w:rsidR="0085698F" w:rsidRDefault="00B77CEF" w:rsidP="0085698F">
      <w:pPr>
        <w:rPr>
          <w:rFonts w:eastAsiaTheme="minorEastAsia"/>
        </w:rPr>
      </w:pPr>
      <w:r>
        <w:rPr>
          <w:rFonts w:eastAsiaTheme="minorEastAsia"/>
        </w:rPr>
        <w:t xml:space="preserve">Where </w:t>
      </w:r>
      <m:oMath>
        <m:r>
          <w:rPr>
            <w:rFonts w:ascii="Cambria Math" w:eastAsiaTheme="minorEastAsia" w:hAnsi="Cambria Math"/>
          </w:rPr>
          <m:t>S</m:t>
        </m:r>
      </m:oMath>
      <w:r>
        <w:rPr>
          <w:rFonts w:eastAsiaTheme="minorEastAsia"/>
        </w:rPr>
        <w:t xml:space="preserve"> are susceptible, </w:t>
      </w:r>
      <m:oMath>
        <m:r>
          <w:rPr>
            <w:rFonts w:ascii="Cambria Math" w:eastAsiaTheme="minorEastAsia" w:hAnsi="Cambria Math"/>
          </w:rPr>
          <m:t>E</m:t>
        </m:r>
      </m:oMath>
      <w:r>
        <w:rPr>
          <w:rFonts w:eastAsiaTheme="minorEastAsia"/>
        </w:rPr>
        <w:t xml:space="preserve"> are exposed (latent), </w:t>
      </w:r>
      <m:oMath>
        <m:r>
          <w:rPr>
            <w:rFonts w:ascii="Cambria Math" w:eastAsiaTheme="minorEastAsia" w:hAnsi="Cambria Math"/>
          </w:rPr>
          <m:t>I</m:t>
        </m:r>
      </m:oMath>
      <w:r>
        <w:rPr>
          <w:rFonts w:eastAsiaTheme="minorEastAsia"/>
        </w:rPr>
        <w:t xml:space="preserve"> are infectious and </w:t>
      </w:r>
      <m:oMath>
        <m:r>
          <w:rPr>
            <w:rFonts w:ascii="Cambria Math" w:eastAsiaTheme="minorEastAsia" w:hAnsi="Cambria Math"/>
          </w:rPr>
          <m:t>R</m:t>
        </m:r>
      </m:oMath>
      <w:r>
        <w:rPr>
          <w:rFonts w:eastAsiaTheme="minorEastAsia"/>
        </w:rPr>
        <w:t xml:space="preserve"> are recovered individuals</w:t>
      </w:r>
      <w:r w:rsidR="00DD4489">
        <w:rPr>
          <w:rFonts w:eastAsiaTheme="minorEastAsia"/>
        </w:rPr>
        <w:t xml:space="preserve">. </w:t>
      </w:r>
      <w:r>
        <w:rPr>
          <w:rFonts w:eastAsiaTheme="minorEastAsia"/>
        </w:rPr>
        <w:t xml:space="preserve">The parameter </w:t>
      </w:r>
      <m:oMath>
        <m:r>
          <w:rPr>
            <w:rFonts w:ascii="Cambria Math" w:eastAsiaTheme="minorEastAsia" w:hAnsi="Cambria Math"/>
          </w:rPr>
          <m:t>b</m:t>
        </m:r>
      </m:oMath>
      <w:r>
        <w:rPr>
          <w:rFonts w:eastAsiaTheme="minorEastAsia"/>
        </w:rPr>
        <w:t xml:space="preserve"> is the density-independent per capita birth rate and </w:t>
      </w:r>
      <m:oMath>
        <m:r>
          <w:rPr>
            <w:rFonts w:ascii="Cambria Math" w:eastAsiaTheme="minorEastAsia" w:hAnsi="Cambria Math"/>
          </w:rPr>
          <m:t>d</m:t>
        </m:r>
      </m:oMath>
      <w:r>
        <w:rPr>
          <w:rFonts w:eastAsiaTheme="minorEastAsia"/>
        </w:rPr>
        <w:t xml:space="preserve"> is the density-dependent per capita minimum death rate, with </w:t>
      </w:r>
      <m:oMath>
        <m:r>
          <w:rPr>
            <w:rFonts w:ascii="Cambria Math" w:eastAsiaTheme="minorEastAsia" w:hAnsi="Cambria Math"/>
          </w:rPr>
          <m:t>g</m:t>
        </m:r>
      </m:oMath>
      <w:r>
        <w:rPr>
          <w:rFonts w:eastAsiaTheme="minorEastAsia"/>
        </w:rPr>
        <w:t xml:space="preserve"> governing the strength of density-dependence. This notation differs slightly from the notation given in Pech and Hone </w:t>
      </w:r>
      <w:r>
        <w:rPr>
          <w:rFonts w:eastAsiaTheme="minorEastAsia"/>
        </w:rPr>
        <w:fldChar w:fldCharType="begin"/>
      </w:r>
      <w:r>
        <w:rPr>
          <w:rFonts w:eastAsiaTheme="minorEastAsia"/>
        </w:rPr>
        <w:instrText xml:space="preserve"> ADDIN ZOTERO_ITEM CSL_CITATION {"citationID":"Z4IsHQhb","properties":{"formattedCitation":"(1988)","plainCitation":"(1988)","noteIndex":0},"citationItems":[{"id":9468,"uris":["http://zotero.org/users/634364/items/DVW63NPB"],"itemData":{"id":9468,"type":"article-journal","container-title":"Journal of Applied Ecology","note":"publisher: JSTOR","page":"63–77","title":"A model of the dynamics and control of an outbreak of foot and mouth disease in feral pigs in Australia","author":[{"family":"Pech","given":"RP"},{"family":"Hone","given":"J"}],"issued":{"date-parts":[["1988"]]}},"label":"page","suppress-author":true}],"schema":"https://github.com/citation-style-language/schema/raw/master/csl-citation.json"} </w:instrText>
      </w:r>
      <w:r>
        <w:rPr>
          <w:rFonts w:eastAsiaTheme="minorEastAsia"/>
        </w:rPr>
        <w:fldChar w:fldCharType="separate"/>
      </w:r>
      <w:r w:rsidRPr="0090339B">
        <w:rPr>
          <w:rFonts w:eastAsiaTheme="minorEastAsia"/>
        </w:rPr>
        <w:t>(1988)</w:t>
      </w:r>
      <w:r>
        <w:rPr>
          <w:rFonts w:eastAsiaTheme="minorEastAsia"/>
        </w:rPr>
        <w:fldChar w:fldCharType="end"/>
      </w:r>
      <w:r w:rsidR="00D166FC">
        <w:rPr>
          <w:rFonts w:eastAsiaTheme="minorEastAsia"/>
        </w:rPr>
        <w:t xml:space="preserve">, </w:t>
      </w:r>
      <w:r w:rsidR="00E258D4">
        <w:rPr>
          <w:rFonts w:eastAsiaTheme="minorEastAsia"/>
        </w:rPr>
        <w:t xml:space="preserve">but uses much of the same </w:t>
      </w:r>
      <w:r>
        <w:rPr>
          <w:rFonts w:eastAsiaTheme="minorEastAsia"/>
        </w:rPr>
        <w:t>parameter</w:t>
      </w:r>
      <w:r w:rsidR="00E258D4">
        <w:rPr>
          <w:rFonts w:eastAsiaTheme="minorEastAsia"/>
        </w:rPr>
        <w:t xml:space="preserve"> values (</w:t>
      </w:r>
      <w:r>
        <w:rPr>
          <w:rFonts w:eastAsiaTheme="minorEastAsia"/>
        </w:rPr>
        <w:t xml:space="preserve">Table </w:t>
      </w:r>
      <w:r w:rsidR="00D94610">
        <w:rPr>
          <w:rFonts w:eastAsiaTheme="minorEastAsia"/>
        </w:rPr>
        <w:t>2</w:t>
      </w:r>
      <w:r w:rsidR="00E258D4">
        <w:rPr>
          <w:rFonts w:eastAsiaTheme="minorEastAsia"/>
        </w:rPr>
        <w:t>)</w:t>
      </w:r>
      <w:r w:rsidR="00DD4489">
        <w:rPr>
          <w:rFonts w:eastAsiaTheme="minorEastAsia"/>
        </w:rPr>
        <w:t xml:space="preserve">. </w:t>
      </w:r>
      <w:r w:rsidR="00E258D4">
        <w:rPr>
          <w:rFonts w:eastAsiaTheme="minorEastAsia"/>
        </w:rPr>
        <w:t>The exception was</w:t>
      </w:r>
      <w:r w:rsidR="002A548E">
        <w:rPr>
          <w:rFonts w:eastAsiaTheme="minorEastAsia"/>
        </w:rPr>
        <w:t xml:space="preserve"> for the estimates</w:t>
      </w:r>
      <w:r w:rsidR="00283B98">
        <w:rPr>
          <w:rFonts w:eastAsiaTheme="minorEastAsia"/>
        </w:rPr>
        <w:t xml:space="preserve"> for the latent </w:t>
      </w:r>
      <w:r w:rsidR="007F0240">
        <w:rPr>
          <w:rFonts w:eastAsiaTheme="minorEastAsia"/>
        </w:rPr>
        <w:t xml:space="preserve">and infectious </w:t>
      </w:r>
      <w:r w:rsidR="00283B98">
        <w:rPr>
          <w:rFonts w:eastAsiaTheme="minorEastAsia"/>
        </w:rPr>
        <w:t>period</w:t>
      </w:r>
      <w:r w:rsidR="00C42231">
        <w:rPr>
          <w:rFonts w:eastAsiaTheme="minorEastAsia"/>
        </w:rPr>
        <w:t>s</w:t>
      </w:r>
      <w:r w:rsidR="00417B2E">
        <w:rPr>
          <w:rFonts w:eastAsiaTheme="minorEastAsia"/>
        </w:rPr>
        <w:t xml:space="preserve">, which </w:t>
      </w:r>
      <w:r w:rsidR="002C3116">
        <w:rPr>
          <w:rFonts w:eastAsiaTheme="minorEastAsia"/>
        </w:rPr>
        <w:t xml:space="preserve">used mean values of </w:t>
      </w:r>
      <w:r w:rsidR="00C42231">
        <w:rPr>
          <w:rFonts w:eastAsiaTheme="minorEastAsia"/>
        </w:rPr>
        <w:t>1 and 8</w:t>
      </w:r>
      <w:r w:rsidR="00D166FC">
        <w:rPr>
          <w:rFonts w:eastAsiaTheme="minorEastAsia"/>
        </w:rPr>
        <w:t> </w:t>
      </w:r>
      <w:r w:rsidR="00C42231">
        <w:rPr>
          <w:rFonts w:eastAsiaTheme="minorEastAsia"/>
        </w:rPr>
        <w:t>days, respectively</w:t>
      </w:r>
      <w:r w:rsidR="00C01263">
        <w:rPr>
          <w:rFonts w:eastAsiaTheme="minorEastAsia"/>
        </w:rPr>
        <w:t xml:space="preserve">, and the </w:t>
      </w:r>
      <w:r w:rsidR="00B067C1">
        <w:rPr>
          <w:rFonts w:eastAsiaTheme="minorEastAsia"/>
        </w:rPr>
        <w:t xml:space="preserve">disease </w:t>
      </w:r>
      <w:r w:rsidR="00C01263">
        <w:rPr>
          <w:rFonts w:eastAsiaTheme="minorEastAsia"/>
        </w:rPr>
        <w:t>mortality rate, which was</w:t>
      </w:r>
      <w:r w:rsidR="00B067C1">
        <w:rPr>
          <w:rFonts w:eastAsiaTheme="minorEastAsia"/>
        </w:rPr>
        <w:t xml:space="preserve"> assumed to be 5</w:t>
      </w:r>
      <w:r w:rsidR="00917EF8">
        <w:rPr>
          <w:rFonts w:eastAsiaTheme="minorEastAsia"/>
        </w:rPr>
        <w:t>% over the course of an outbreak</w:t>
      </w:r>
      <w:r w:rsidR="00BA3439">
        <w:rPr>
          <w:rFonts w:eastAsiaTheme="minorEastAsia"/>
        </w:rPr>
        <w:t xml:space="preserve"> </w:t>
      </w:r>
      <w:r w:rsidR="00BA3439">
        <w:rPr>
          <w:rFonts w:eastAsiaTheme="minorEastAsia"/>
        </w:rPr>
        <w:fldChar w:fldCharType="begin"/>
      </w:r>
      <w:r w:rsidR="0037308B">
        <w:rPr>
          <w:rFonts w:eastAsiaTheme="minorEastAsia"/>
        </w:rPr>
        <w:instrText xml:space="preserve"> ADDIN ZOTERO_ITEM CSL_CITATION {"citationID":"5Yg6pt1T","properties":{"formattedCitation":"(Bradhurst et al. 2025)","plainCitation":"(Bradhurst et al. 2025)","noteIndex":0},"citationItems":[{"id":9946,"uris":["http://zotero.org/users/634364/items/QG879YUY"],"itemData":{"id":9946,"type":"report","event-place":"Final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00BA3439">
        <w:rPr>
          <w:rFonts w:eastAsiaTheme="minorEastAsia"/>
        </w:rPr>
        <w:fldChar w:fldCharType="separate"/>
      </w:r>
      <w:r w:rsidR="0037308B" w:rsidRPr="0037308B">
        <w:rPr>
          <w:rFonts w:eastAsiaTheme="minorEastAsia"/>
        </w:rPr>
        <w:t>(Bradhurst et al. 2025)</w:t>
      </w:r>
      <w:r w:rsidR="00BA3439">
        <w:rPr>
          <w:rFonts w:eastAsiaTheme="minorEastAsia"/>
        </w:rPr>
        <w:fldChar w:fldCharType="end"/>
      </w:r>
      <w:r w:rsidR="00DD4489">
        <w:rPr>
          <w:rFonts w:eastAsiaTheme="minorEastAsia"/>
        </w:rPr>
        <w:t xml:space="preserve">. </w:t>
      </w:r>
      <w:r w:rsidR="00B067C1">
        <w:rPr>
          <w:rFonts w:eastAsiaTheme="minorEastAsia"/>
        </w:rPr>
        <w:t>Based on the values</w:t>
      </w:r>
      <w:r w:rsidR="009A3749">
        <w:rPr>
          <w:rFonts w:eastAsiaTheme="minorEastAsia"/>
        </w:rPr>
        <w:t xml:space="preserve"> for the infectious period and mortality rate, the estimates </w:t>
      </w:r>
      <w:r w:rsidR="00B94166">
        <w:rPr>
          <w:rFonts w:eastAsiaTheme="minorEastAsia"/>
        </w:rPr>
        <w:t xml:space="preserve">for </w:t>
      </w:r>
      <w:r w:rsidR="009A3749">
        <w:rPr>
          <w:rFonts w:eastAsiaTheme="minorEastAsia"/>
        </w:rPr>
        <w:t>the</w:t>
      </w:r>
      <w:r w:rsidR="00B94166">
        <w:rPr>
          <w:rFonts w:eastAsiaTheme="minorEastAsia"/>
        </w:rPr>
        <w:t xml:space="preserve"> corresponding values for the recover</w:t>
      </w:r>
      <w:r w:rsidR="00F84049">
        <w:rPr>
          <w:rFonts w:eastAsiaTheme="minorEastAsia"/>
        </w:rPr>
        <w:t>y</w:t>
      </w:r>
      <w:r w:rsidR="00B94166">
        <w:rPr>
          <w:rFonts w:eastAsiaTheme="minorEastAsia"/>
        </w:rPr>
        <w:t xml:space="preserve"> rate (</w:t>
      </w:r>
      <m:oMath>
        <m:r>
          <w:rPr>
            <w:rFonts w:ascii="Cambria Math" w:eastAsiaTheme="minorEastAsia" w:hAnsi="Cambria Math"/>
          </w:rPr>
          <m:t>ν</m:t>
        </m:r>
      </m:oMath>
      <w:r w:rsidR="00B94166">
        <w:rPr>
          <w:rFonts w:eastAsiaTheme="minorEastAsia"/>
        </w:rPr>
        <w:t>) and disease-induced</w:t>
      </w:r>
      <w:r w:rsidR="000F0EEC">
        <w:rPr>
          <w:rFonts w:eastAsiaTheme="minorEastAsia"/>
        </w:rPr>
        <w:t xml:space="preserve"> mortality rate (</w:t>
      </w:r>
      <m:oMath>
        <m:r>
          <w:rPr>
            <w:rFonts w:ascii="Cambria Math" w:eastAsiaTheme="minorEastAsia" w:hAnsi="Cambria Math"/>
          </w:rPr>
          <m:t>α</m:t>
        </m:r>
      </m:oMath>
      <w:r w:rsidR="000F0EEC">
        <w:rPr>
          <w:rFonts w:eastAsiaTheme="minorEastAsia"/>
        </w:rPr>
        <w:t>) were</w:t>
      </w:r>
      <w:r w:rsidR="00B97B3C">
        <w:rPr>
          <w:rFonts w:eastAsiaTheme="minorEastAsia"/>
        </w:rPr>
        <w:t xml:space="preserve"> 0.12 and 0.0063, respectively</w:t>
      </w:r>
      <w:r w:rsidR="00DD4489">
        <w:rPr>
          <w:rFonts w:eastAsiaTheme="minorEastAsia"/>
        </w:rPr>
        <w:t xml:space="preserve">. </w:t>
      </w:r>
      <w:r w:rsidR="009A3749">
        <w:rPr>
          <w:rFonts w:eastAsiaTheme="minorEastAsia"/>
        </w:rPr>
        <w:t xml:space="preserve"> </w:t>
      </w:r>
    </w:p>
    <w:p w14:paraId="0A844BE2" w14:textId="2287FE32" w:rsidR="0085698F" w:rsidRPr="00E15429" w:rsidRDefault="0085698F" w:rsidP="00D94610">
      <w:pPr>
        <w:pStyle w:val="Caption-Table"/>
      </w:pPr>
      <w:bookmarkStart w:id="45" w:name="_Toc224219986"/>
      <w:r w:rsidRPr="00E15429">
        <w:t xml:space="preserve">Table </w:t>
      </w:r>
      <w:r w:rsidR="00D94610" w:rsidRPr="00E15429">
        <w:t>2</w:t>
      </w:r>
      <w:r w:rsidR="00DD4489" w:rsidRPr="00E15429">
        <w:t xml:space="preserve">. </w:t>
      </w:r>
      <w:r w:rsidRPr="00E15429">
        <w:t xml:space="preserve">Parameter values used for the </w:t>
      </w:r>
      <w:r w:rsidR="00B5722B" w:rsidRPr="00E15429">
        <w:t>Feral Pig</w:t>
      </w:r>
      <w:r w:rsidRPr="00E15429">
        <w:t xml:space="preserve"> FMD model</w:t>
      </w:r>
      <w:r w:rsidR="00DD4489" w:rsidRPr="00E15429">
        <w:t xml:space="preserve">. </w:t>
      </w:r>
      <w:r w:rsidRPr="00E15429">
        <w:t>Parameter values are per day</w:t>
      </w:r>
      <w:r w:rsidR="007D1CFF" w:rsidRPr="00E15429">
        <w:t xml:space="preserve"> unless </w:t>
      </w:r>
      <w:r w:rsidR="005F0BBD" w:rsidRPr="00E15429">
        <w:t>otherwise specified</w:t>
      </w:r>
      <w:r w:rsidRPr="00E15429">
        <w:t>.</w:t>
      </w:r>
      <w:r w:rsidR="007C0646" w:rsidRPr="00E15429">
        <w:t xml:space="preserve"> Min and Max </w:t>
      </w:r>
      <w:r w:rsidR="00D12362" w:rsidRPr="00E15429">
        <w:t xml:space="preserve">values were used to </w:t>
      </w:r>
      <w:r w:rsidR="003B3305" w:rsidRPr="00E15429">
        <w:t xml:space="preserve">incorporate </w:t>
      </w:r>
      <w:r w:rsidR="007A390B" w:rsidRPr="00E15429">
        <w:t xml:space="preserve">the effects of </w:t>
      </w:r>
      <w:r w:rsidR="003B3305" w:rsidRPr="00E15429">
        <w:t xml:space="preserve">uncertainty in </w:t>
      </w:r>
      <w:r w:rsidR="007A390B" w:rsidRPr="00E15429">
        <w:t xml:space="preserve">some </w:t>
      </w:r>
      <w:r w:rsidR="003B3305" w:rsidRPr="00E15429">
        <w:t>parameter values</w:t>
      </w:r>
      <w:r w:rsidR="007A390B" w:rsidRPr="00E15429">
        <w:t xml:space="preserve"> in the simulation model</w:t>
      </w:r>
      <w:r w:rsidR="004C5C4D" w:rsidRPr="00E15429">
        <w:t>.</w:t>
      </w:r>
      <w:bookmarkEnd w:id="45"/>
      <w:r w:rsidR="003B3305" w:rsidRPr="00E15429">
        <w:t xml:space="preserve"> </w:t>
      </w:r>
    </w:p>
    <w:tbl>
      <w:tblPr>
        <w:tblStyle w:val="TableGrid10"/>
        <w:tblW w:w="5000" w:type="pct"/>
        <w:tblLook w:val="04A0" w:firstRow="1" w:lastRow="0" w:firstColumn="1" w:lastColumn="0" w:noHBand="0" w:noVBand="1"/>
      </w:tblPr>
      <w:tblGrid>
        <w:gridCol w:w="1566"/>
        <w:gridCol w:w="4133"/>
        <w:gridCol w:w="1978"/>
        <w:gridCol w:w="981"/>
        <w:gridCol w:w="981"/>
      </w:tblGrid>
      <w:tr w:rsidR="004F470C" w14:paraId="6369563B" w14:textId="32C465EA" w:rsidTr="00CA580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2" w:type="pct"/>
          </w:tcPr>
          <w:p w14:paraId="105FDF44" w14:textId="77777777" w:rsidR="004F470C" w:rsidRDefault="004F470C">
            <w:pPr>
              <w:jc w:val="center"/>
              <w:rPr>
                <w:rFonts w:eastAsiaTheme="minorEastAsia"/>
              </w:rPr>
            </w:pPr>
            <w:r>
              <w:rPr>
                <w:rFonts w:eastAsiaTheme="minorEastAsia"/>
              </w:rPr>
              <w:t>Parameter</w:t>
            </w:r>
          </w:p>
        </w:tc>
        <w:tc>
          <w:tcPr>
            <w:tcW w:w="2144" w:type="pct"/>
          </w:tcPr>
          <w:p w14:paraId="4904F617" w14:textId="77777777" w:rsidR="004F470C" w:rsidRDefault="004F470C">
            <w:pPr>
              <w:cnfStyle w:val="100000000000" w:firstRow="1" w:lastRow="0" w:firstColumn="0" w:lastColumn="0" w:oddVBand="0" w:evenVBand="0" w:oddHBand="0" w:evenHBand="0" w:firstRowFirstColumn="0" w:firstRowLastColumn="0" w:lastRowFirstColumn="0" w:lastRowLastColumn="0"/>
              <w:rPr>
                <w:rFonts w:eastAsiaTheme="minorEastAsia"/>
              </w:rPr>
            </w:pPr>
            <w:r>
              <w:rPr>
                <w:rFonts w:eastAsiaTheme="minorEastAsia"/>
              </w:rPr>
              <w:t xml:space="preserve">Description </w:t>
            </w:r>
          </w:p>
        </w:tc>
        <w:tc>
          <w:tcPr>
            <w:tcW w:w="1026" w:type="pct"/>
          </w:tcPr>
          <w:p w14:paraId="5E61A7A5" w14:textId="77777777" w:rsidR="004F470C" w:rsidRDefault="004F470C">
            <w:pPr>
              <w:jc w:val="center"/>
              <w:cnfStyle w:val="100000000000" w:firstRow="1" w:lastRow="0" w:firstColumn="0" w:lastColumn="0" w:oddVBand="0" w:evenVBand="0" w:oddHBand="0" w:evenHBand="0" w:firstRowFirstColumn="0" w:firstRowLastColumn="0" w:lastRowFirstColumn="0" w:lastRowLastColumn="0"/>
              <w:rPr>
                <w:rFonts w:eastAsiaTheme="minorEastAsia"/>
              </w:rPr>
            </w:pPr>
            <w:r>
              <w:rPr>
                <w:rFonts w:eastAsiaTheme="minorEastAsia"/>
              </w:rPr>
              <w:t>Values (day</w:t>
            </w:r>
            <w:r w:rsidRPr="00FC1044">
              <w:rPr>
                <w:rFonts w:eastAsiaTheme="minorEastAsia"/>
                <w:vertAlign w:val="superscript"/>
              </w:rPr>
              <w:t>-1</w:t>
            </w:r>
            <w:r>
              <w:rPr>
                <w:rFonts w:eastAsiaTheme="minorEastAsia"/>
              </w:rPr>
              <w:t>)</w:t>
            </w:r>
          </w:p>
        </w:tc>
        <w:tc>
          <w:tcPr>
            <w:tcW w:w="509" w:type="pct"/>
          </w:tcPr>
          <w:p w14:paraId="2A2B65FB" w14:textId="0AB34F46" w:rsidR="004F470C" w:rsidRDefault="004F470C">
            <w:pPr>
              <w:jc w:val="center"/>
              <w:cnfStyle w:val="100000000000" w:firstRow="1" w:lastRow="0" w:firstColumn="0" w:lastColumn="0" w:oddVBand="0" w:evenVBand="0" w:oddHBand="0" w:evenHBand="0" w:firstRowFirstColumn="0" w:firstRowLastColumn="0" w:lastRowFirstColumn="0" w:lastRowLastColumn="0"/>
              <w:rPr>
                <w:rFonts w:eastAsiaTheme="minorEastAsia"/>
              </w:rPr>
            </w:pPr>
            <w:r>
              <w:rPr>
                <w:rFonts w:eastAsiaTheme="minorEastAsia"/>
              </w:rPr>
              <w:t>Min</w:t>
            </w:r>
            <w:r w:rsidR="00D166FC">
              <w:rPr>
                <w:rFonts w:eastAsiaTheme="minorEastAsia"/>
              </w:rPr>
              <w:t>.</w:t>
            </w:r>
          </w:p>
        </w:tc>
        <w:tc>
          <w:tcPr>
            <w:tcW w:w="509" w:type="pct"/>
          </w:tcPr>
          <w:p w14:paraId="338696C1" w14:textId="5F8EE44E" w:rsidR="004F470C" w:rsidRDefault="004F470C">
            <w:pPr>
              <w:jc w:val="center"/>
              <w:cnfStyle w:val="100000000000" w:firstRow="1" w:lastRow="0" w:firstColumn="0" w:lastColumn="0" w:oddVBand="0" w:evenVBand="0" w:oddHBand="0" w:evenHBand="0" w:firstRowFirstColumn="0" w:firstRowLastColumn="0" w:lastRowFirstColumn="0" w:lastRowLastColumn="0"/>
              <w:rPr>
                <w:rFonts w:eastAsiaTheme="minorEastAsia"/>
              </w:rPr>
            </w:pPr>
            <w:r>
              <w:rPr>
                <w:rFonts w:eastAsiaTheme="minorEastAsia"/>
              </w:rPr>
              <w:t>Max</w:t>
            </w:r>
            <w:r w:rsidR="00D166FC">
              <w:rPr>
                <w:rFonts w:eastAsiaTheme="minorEastAsia"/>
              </w:rPr>
              <w:t>.</w:t>
            </w:r>
          </w:p>
        </w:tc>
      </w:tr>
      <w:tr w:rsidR="004F470C" w14:paraId="392A5A7A" w14:textId="4125810D" w:rsidTr="00E15429">
        <w:tc>
          <w:tcPr>
            <w:cnfStyle w:val="001000000000" w:firstRow="0" w:lastRow="0" w:firstColumn="1" w:lastColumn="0" w:oddVBand="0" w:evenVBand="0" w:oddHBand="0" w:evenHBand="0" w:firstRowFirstColumn="0" w:firstRowLastColumn="0" w:lastRowFirstColumn="0" w:lastRowLastColumn="0"/>
            <w:tcW w:w="812" w:type="pct"/>
          </w:tcPr>
          <w:p w14:paraId="5B1E07D9" w14:textId="77777777" w:rsidR="004F470C" w:rsidRDefault="004F470C">
            <w:pPr>
              <w:spacing w:after="0"/>
              <w:jc w:val="center"/>
              <w:rPr>
                <w:rFonts w:eastAsiaTheme="minorEastAsia"/>
              </w:rPr>
            </w:pPr>
            <m:oMathPara>
              <m:oMath>
                <m:r>
                  <m:rPr>
                    <m:sty m:val="bi"/>
                  </m:rPr>
                  <w:rPr>
                    <w:rFonts w:ascii="Cambria Math" w:eastAsiaTheme="minorEastAsia" w:hAnsi="Cambria Math"/>
                  </w:rPr>
                  <m:t>b</m:t>
                </m:r>
              </m:oMath>
            </m:oMathPara>
          </w:p>
        </w:tc>
        <w:tc>
          <w:tcPr>
            <w:tcW w:w="2144" w:type="pct"/>
            <w:shd w:val="clear" w:color="auto" w:fill="CCDBEA"/>
          </w:tcPr>
          <w:p w14:paraId="2A1FF7AF" w14:textId="77777777" w:rsidR="004F470C"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Per-capita birth rate</w:t>
            </w:r>
          </w:p>
        </w:tc>
        <w:tc>
          <w:tcPr>
            <w:tcW w:w="1026" w:type="pct"/>
          </w:tcPr>
          <w:p w14:paraId="276DC4F9" w14:textId="77777777"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0.0025</w:t>
            </w:r>
          </w:p>
        </w:tc>
        <w:tc>
          <w:tcPr>
            <w:tcW w:w="509" w:type="pct"/>
            <w:shd w:val="clear" w:color="auto" w:fill="CCDBEA"/>
          </w:tcPr>
          <w:p w14:paraId="5A7CD1ED" w14:textId="5CF8DB78"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c>
          <w:tcPr>
            <w:tcW w:w="509" w:type="pct"/>
          </w:tcPr>
          <w:p w14:paraId="56D4A4C4" w14:textId="52086CF9"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r>
      <w:tr w:rsidR="004F470C" w14:paraId="1550F6EE" w14:textId="5B68FE6F" w:rsidTr="00E15429">
        <w:tc>
          <w:tcPr>
            <w:cnfStyle w:val="001000000000" w:firstRow="0" w:lastRow="0" w:firstColumn="1" w:lastColumn="0" w:oddVBand="0" w:evenVBand="0" w:oddHBand="0" w:evenHBand="0" w:firstRowFirstColumn="0" w:firstRowLastColumn="0" w:lastRowFirstColumn="0" w:lastRowLastColumn="0"/>
            <w:tcW w:w="812" w:type="pct"/>
          </w:tcPr>
          <w:p w14:paraId="28DDC1E1" w14:textId="77777777" w:rsidR="004F470C" w:rsidRDefault="004F470C">
            <w:pPr>
              <w:spacing w:after="0"/>
              <w:jc w:val="center"/>
              <w:rPr>
                <w:rFonts w:eastAsiaTheme="minorEastAsia"/>
              </w:rPr>
            </w:pPr>
            <m:oMathPara>
              <m:oMath>
                <m:r>
                  <m:rPr>
                    <m:sty m:val="bi"/>
                  </m:rPr>
                  <w:rPr>
                    <w:rFonts w:ascii="Cambria Math" w:eastAsiaTheme="minorEastAsia" w:hAnsi="Cambria Math"/>
                  </w:rPr>
                  <m:t>d</m:t>
                </m:r>
              </m:oMath>
            </m:oMathPara>
          </w:p>
        </w:tc>
        <w:tc>
          <w:tcPr>
            <w:tcW w:w="2144" w:type="pct"/>
            <w:shd w:val="clear" w:color="auto" w:fill="CCDBEA"/>
          </w:tcPr>
          <w:p w14:paraId="5E639A1F" w14:textId="77777777" w:rsidR="004F470C"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Minimum per-capita death rate</w:t>
            </w:r>
          </w:p>
        </w:tc>
        <w:tc>
          <w:tcPr>
            <w:tcW w:w="1026" w:type="pct"/>
          </w:tcPr>
          <w:p w14:paraId="2E1C78BF" w14:textId="77777777"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0.00089</w:t>
            </w:r>
          </w:p>
        </w:tc>
        <w:tc>
          <w:tcPr>
            <w:tcW w:w="509" w:type="pct"/>
            <w:shd w:val="clear" w:color="auto" w:fill="CCDBEA"/>
          </w:tcPr>
          <w:p w14:paraId="09A42576" w14:textId="28497941"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c>
          <w:tcPr>
            <w:tcW w:w="509" w:type="pct"/>
          </w:tcPr>
          <w:p w14:paraId="65F5D5A5" w14:textId="25BD8290"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r>
      <w:tr w:rsidR="004F470C" w14:paraId="432A6A88" w14:textId="2DCA4B24" w:rsidTr="00E15429">
        <w:tc>
          <w:tcPr>
            <w:cnfStyle w:val="001000000000" w:firstRow="0" w:lastRow="0" w:firstColumn="1" w:lastColumn="0" w:oddVBand="0" w:evenVBand="0" w:oddHBand="0" w:evenHBand="0" w:firstRowFirstColumn="0" w:firstRowLastColumn="0" w:lastRowFirstColumn="0" w:lastRowLastColumn="0"/>
            <w:tcW w:w="812" w:type="pct"/>
          </w:tcPr>
          <w:p w14:paraId="5E1DBD22" w14:textId="77777777" w:rsidR="004F470C" w:rsidRDefault="004F470C">
            <w:pPr>
              <w:spacing w:after="0"/>
              <w:jc w:val="center"/>
              <w:rPr>
                <w:rFonts w:eastAsiaTheme="minorEastAsia"/>
              </w:rPr>
            </w:pPr>
            <m:oMathPara>
              <m:oMath>
                <m:r>
                  <m:rPr>
                    <m:sty m:val="bi"/>
                  </m:rPr>
                  <w:rPr>
                    <w:rFonts w:ascii="Cambria Math" w:eastAsiaTheme="minorEastAsia" w:hAnsi="Cambria Math"/>
                  </w:rPr>
                  <m:t>g</m:t>
                </m:r>
              </m:oMath>
            </m:oMathPara>
          </w:p>
        </w:tc>
        <w:tc>
          <w:tcPr>
            <w:tcW w:w="2144" w:type="pct"/>
            <w:shd w:val="clear" w:color="auto" w:fill="CCDBEA"/>
          </w:tcPr>
          <w:p w14:paraId="35EDB5CB" w14:textId="77777777" w:rsidR="004F470C"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Strength of density-dependence</w:t>
            </w:r>
          </w:p>
        </w:tc>
        <w:tc>
          <w:tcPr>
            <w:tcW w:w="1026" w:type="pct"/>
          </w:tcPr>
          <w:p w14:paraId="7B63EA8F" w14:textId="77777777"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0.00011</w:t>
            </w:r>
          </w:p>
        </w:tc>
        <w:tc>
          <w:tcPr>
            <w:tcW w:w="509" w:type="pct"/>
            <w:shd w:val="clear" w:color="auto" w:fill="CCDBEA"/>
          </w:tcPr>
          <w:p w14:paraId="6633A57F" w14:textId="7246A0E1"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c>
          <w:tcPr>
            <w:tcW w:w="509" w:type="pct"/>
          </w:tcPr>
          <w:p w14:paraId="44B174EE" w14:textId="1A96DE63"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r>
      <w:tr w:rsidR="004F470C" w14:paraId="585A76DD" w14:textId="5760AD4A" w:rsidTr="00E15429">
        <w:tc>
          <w:tcPr>
            <w:cnfStyle w:val="001000000000" w:firstRow="0" w:lastRow="0" w:firstColumn="1" w:lastColumn="0" w:oddVBand="0" w:evenVBand="0" w:oddHBand="0" w:evenHBand="0" w:firstRowFirstColumn="0" w:firstRowLastColumn="0" w:lastRowFirstColumn="0" w:lastRowLastColumn="0"/>
            <w:tcW w:w="812" w:type="pct"/>
          </w:tcPr>
          <w:p w14:paraId="4D45C38A" w14:textId="77777777" w:rsidR="004F470C" w:rsidRDefault="004F470C">
            <w:pPr>
              <w:spacing w:after="0"/>
              <w:jc w:val="center"/>
              <w:rPr>
                <w:rFonts w:eastAsiaTheme="minorEastAsia"/>
              </w:rPr>
            </w:pPr>
            <m:oMathPara>
              <m:oMath>
                <m:r>
                  <m:rPr>
                    <m:sty m:val="bi"/>
                  </m:rPr>
                  <w:rPr>
                    <w:rFonts w:ascii="Cambria Math" w:eastAsiaTheme="minorEastAsia" w:hAnsi="Cambria Math"/>
                  </w:rPr>
                  <m:t>β</m:t>
                </m:r>
              </m:oMath>
            </m:oMathPara>
          </w:p>
        </w:tc>
        <w:tc>
          <w:tcPr>
            <w:tcW w:w="2144" w:type="pct"/>
            <w:shd w:val="clear" w:color="auto" w:fill="CCDBEA"/>
          </w:tcPr>
          <w:p w14:paraId="086B60B3" w14:textId="77777777" w:rsidR="004F470C"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Transmission rate</w:t>
            </w:r>
          </w:p>
        </w:tc>
        <w:tc>
          <w:tcPr>
            <w:tcW w:w="1026" w:type="pct"/>
          </w:tcPr>
          <w:p w14:paraId="1A696528" w14:textId="77777777"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0.026 km</w:t>
            </w:r>
            <w:r w:rsidRPr="00836637">
              <w:rPr>
                <w:rFonts w:eastAsiaTheme="minorEastAsia"/>
                <w:vertAlign w:val="superscript"/>
              </w:rPr>
              <w:t>2</w:t>
            </w:r>
          </w:p>
        </w:tc>
        <w:tc>
          <w:tcPr>
            <w:tcW w:w="509" w:type="pct"/>
            <w:shd w:val="clear" w:color="auto" w:fill="CCDBEA"/>
          </w:tcPr>
          <w:p w14:paraId="3F9BA412" w14:textId="34E18417" w:rsidR="004F470C" w:rsidRDefault="0028229A">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0.013</w:t>
            </w:r>
          </w:p>
        </w:tc>
        <w:tc>
          <w:tcPr>
            <w:tcW w:w="509" w:type="pct"/>
          </w:tcPr>
          <w:p w14:paraId="32E4E286" w14:textId="67C443B0" w:rsidR="004F470C" w:rsidRDefault="0028229A">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0.077</w:t>
            </w:r>
          </w:p>
        </w:tc>
      </w:tr>
      <w:tr w:rsidR="004F470C" w14:paraId="0DB3E231" w14:textId="45646754" w:rsidTr="00E15429">
        <w:tc>
          <w:tcPr>
            <w:cnfStyle w:val="001000000000" w:firstRow="0" w:lastRow="0" w:firstColumn="1" w:lastColumn="0" w:oddVBand="0" w:evenVBand="0" w:oddHBand="0" w:evenHBand="0" w:firstRowFirstColumn="0" w:firstRowLastColumn="0" w:lastRowFirstColumn="0" w:lastRowLastColumn="0"/>
            <w:tcW w:w="812" w:type="pct"/>
          </w:tcPr>
          <w:p w14:paraId="218ED321" w14:textId="77777777" w:rsidR="004F470C" w:rsidRDefault="004F470C">
            <w:pPr>
              <w:spacing w:after="0"/>
              <w:jc w:val="center"/>
              <w:rPr>
                <w:rFonts w:eastAsiaTheme="minorEastAsia"/>
              </w:rPr>
            </w:pPr>
            <m:oMathPara>
              <m:oMath>
                <m:r>
                  <m:rPr>
                    <m:sty m:val="bi"/>
                  </m:rPr>
                  <w:rPr>
                    <w:rFonts w:ascii="Cambria Math" w:eastAsiaTheme="minorEastAsia" w:hAnsi="Cambria Math"/>
                  </w:rPr>
                  <m:t>σ</m:t>
                </m:r>
              </m:oMath>
            </m:oMathPara>
          </w:p>
        </w:tc>
        <w:tc>
          <w:tcPr>
            <w:tcW w:w="2144" w:type="pct"/>
            <w:shd w:val="clear" w:color="auto" w:fill="CCDBEA"/>
          </w:tcPr>
          <w:p w14:paraId="7F466077" w14:textId="4D83D902" w:rsidR="004F470C"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Latent period</w:t>
            </w:r>
            <w:r w:rsidR="00CA580A">
              <w:rPr>
                <w:rFonts w:eastAsiaTheme="minorEastAsia"/>
              </w:rPr>
              <w:t xml:space="preserve"> (1/</w:t>
            </w:r>
            <m:oMath>
              <m:r>
                <w:rPr>
                  <w:rFonts w:ascii="Cambria Math" w:eastAsiaTheme="minorEastAsia" w:hAnsi="Cambria Math"/>
                </w:rPr>
                <m:t>σ</m:t>
              </m:r>
            </m:oMath>
            <w:r w:rsidR="00FD1F65">
              <w:rPr>
                <w:rFonts w:eastAsiaTheme="minorEastAsia"/>
              </w:rPr>
              <w:t>)</w:t>
            </w:r>
          </w:p>
        </w:tc>
        <w:tc>
          <w:tcPr>
            <w:tcW w:w="1026" w:type="pct"/>
          </w:tcPr>
          <w:p w14:paraId="49EFC05F" w14:textId="2125407C"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1</w:t>
            </w:r>
            <w:r w:rsidR="00FD1F65">
              <w:rPr>
                <w:rFonts w:eastAsiaTheme="minorEastAsia"/>
              </w:rPr>
              <w:t xml:space="preserve"> day</w:t>
            </w:r>
          </w:p>
        </w:tc>
        <w:tc>
          <w:tcPr>
            <w:tcW w:w="509" w:type="pct"/>
            <w:shd w:val="clear" w:color="auto" w:fill="CCDBEA"/>
          </w:tcPr>
          <w:p w14:paraId="6D607826" w14:textId="28DE3F2D"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c>
          <w:tcPr>
            <w:tcW w:w="509" w:type="pct"/>
          </w:tcPr>
          <w:p w14:paraId="37DCE4DF" w14:textId="712A7890"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r>
      <w:tr w:rsidR="004F470C" w14:paraId="2AE9707A" w14:textId="2BB96621" w:rsidTr="00E15429">
        <w:tc>
          <w:tcPr>
            <w:cnfStyle w:val="001000000000" w:firstRow="0" w:lastRow="0" w:firstColumn="1" w:lastColumn="0" w:oddVBand="0" w:evenVBand="0" w:oddHBand="0" w:evenHBand="0" w:firstRowFirstColumn="0" w:firstRowLastColumn="0" w:lastRowFirstColumn="0" w:lastRowLastColumn="0"/>
            <w:tcW w:w="812" w:type="pct"/>
          </w:tcPr>
          <w:p w14:paraId="48F937EF" w14:textId="77777777" w:rsidR="004F470C" w:rsidRDefault="004F470C">
            <w:pPr>
              <w:spacing w:after="0"/>
              <w:jc w:val="center"/>
              <w:rPr>
                <w:rFonts w:eastAsiaTheme="minorEastAsia"/>
              </w:rPr>
            </w:pPr>
            <m:oMathPara>
              <m:oMath>
                <m:r>
                  <m:rPr>
                    <m:sty m:val="bi"/>
                  </m:rPr>
                  <w:rPr>
                    <w:rFonts w:ascii="Cambria Math" w:eastAsiaTheme="minorEastAsia" w:hAnsi="Cambria Math"/>
                  </w:rPr>
                  <m:t>υ</m:t>
                </m:r>
              </m:oMath>
            </m:oMathPara>
          </w:p>
        </w:tc>
        <w:tc>
          <w:tcPr>
            <w:tcW w:w="2144" w:type="pct"/>
            <w:shd w:val="clear" w:color="auto" w:fill="CCDBEA"/>
          </w:tcPr>
          <w:p w14:paraId="1BE3A644" w14:textId="47B11EA0" w:rsidR="004F470C" w:rsidRDefault="009F0340">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Infectious period (1/</w:t>
            </w:r>
            <m:oMath>
              <m:r>
                <w:rPr>
                  <w:rFonts w:ascii="Cambria Math" w:eastAsiaTheme="minorEastAsia" w:hAnsi="Cambria Math"/>
                </w:rPr>
                <m:t>ν</m:t>
              </m:r>
            </m:oMath>
            <w:r>
              <w:rPr>
                <w:rFonts w:eastAsiaTheme="minorEastAsia"/>
              </w:rPr>
              <w:t>)</w:t>
            </w:r>
          </w:p>
        </w:tc>
        <w:tc>
          <w:tcPr>
            <w:tcW w:w="1026" w:type="pct"/>
          </w:tcPr>
          <w:p w14:paraId="076E3B66" w14:textId="5550B2A0" w:rsidR="004F470C" w:rsidRDefault="009F0340">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8</w:t>
            </w:r>
            <w:r w:rsidR="00BE0A2C">
              <w:rPr>
                <w:rFonts w:eastAsiaTheme="minorEastAsia"/>
              </w:rPr>
              <w:t xml:space="preserve"> days</w:t>
            </w:r>
          </w:p>
        </w:tc>
        <w:tc>
          <w:tcPr>
            <w:tcW w:w="509" w:type="pct"/>
            <w:shd w:val="clear" w:color="auto" w:fill="CCDBEA"/>
          </w:tcPr>
          <w:p w14:paraId="48344CF5" w14:textId="13E179EC" w:rsidR="004F470C" w:rsidRDefault="00BE0A2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6</w:t>
            </w:r>
          </w:p>
        </w:tc>
        <w:tc>
          <w:tcPr>
            <w:tcW w:w="509" w:type="pct"/>
          </w:tcPr>
          <w:p w14:paraId="028FD8DB" w14:textId="774E78B5" w:rsidR="004F470C" w:rsidRDefault="00BE0A2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10</w:t>
            </w:r>
          </w:p>
        </w:tc>
      </w:tr>
      <w:tr w:rsidR="004F470C" w14:paraId="3DA05715" w14:textId="1406211C" w:rsidTr="00E15429">
        <w:tc>
          <w:tcPr>
            <w:cnfStyle w:val="001000000000" w:firstRow="0" w:lastRow="0" w:firstColumn="1" w:lastColumn="0" w:oddVBand="0" w:evenVBand="0" w:oddHBand="0" w:evenHBand="0" w:firstRowFirstColumn="0" w:firstRowLastColumn="0" w:lastRowFirstColumn="0" w:lastRowLastColumn="0"/>
            <w:tcW w:w="812" w:type="pct"/>
          </w:tcPr>
          <w:p w14:paraId="588CC98B" w14:textId="77777777" w:rsidR="004F470C" w:rsidRDefault="004F470C">
            <w:pPr>
              <w:spacing w:after="0"/>
              <w:jc w:val="center"/>
              <w:rPr>
                <w:rFonts w:eastAsiaTheme="minorEastAsia"/>
              </w:rPr>
            </w:pPr>
            <m:oMathPara>
              <m:oMath>
                <m:r>
                  <m:rPr>
                    <m:sty m:val="bi"/>
                  </m:rPr>
                  <w:rPr>
                    <w:rFonts w:ascii="Cambria Math" w:eastAsiaTheme="minorEastAsia" w:hAnsi="Cambria Math"/>
                  </w:rPr>
                  <m:t>α</m:t>
                </m:r>
              </m:oMath>
            </m:oMathPara>
          </w:p>
        </w:tc>
        <w:tc>
          <w:tcPr>
            <w:tcW w:w="2144" w:type="pct"/>
            <w:shd w:val="clear" w:color="auto" w:fill="CCDBEA"/>
          </w:tcPr>
          <w:p w14:paraId="2C1CAF71" w14:textId="77777777" w:rsidR="004F470C"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Disease-induced mortality rate</w:t>
            </w:r>
          </w:p>
        </w:tc>
        <w:tc>
          <w:tcPr>
            <w:tcW w:w="1026" w:type="pct"/>
          </w:tcPr>
          <w:p w14:paraId="638342A3" w14:textId="7649FA5A"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0.0063</w:t>
            </w:r>
          </w:p>
        </w:tc>
        <w:tc>
          <w:tcPr>
            <w:tcW w:w="509" w:type="pct"/>
            <w:shd w:val="clear" w:color="auto" w:fill="CCDBEA"/>
          </w:tcPr>
          <w:p w14:paraId="08CA631B" w14:textId="056016A4"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c>
          <w:tcPr>
            <w:tcW w:w="509" w:type="pct"/>
          </w:tcPr>
          <w:p w14:paraId="4A30F947" w14:textId="52513B76"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r>
      <w:tr w:rsidR="004F470C" w14:paraId="7FCD63C2" w14:textId="750BF613" w:rsidTr="00E15429">
        <w:tc>
          <w:tcPr>
            <w:cnfStyle w:val="001000000000" w:firstRow="0" w:lastRow="0" w:firstColumn="1" w:lastColumn="0" w:oddVBand="0" w:evenVBand="0" w:oddHBand="0" w:evenHBand="0" w:firstRowFirstColumn="0" w:firstRowLastColumn="0" w:lastRowFirstColumn="0" w:lastRowLastColumn="0"/>
            <w:tcW w:w="812" w:type="pct"/>
          </w:tcPr>
          <w:p w14:paraId="4B39A1BC" w14:textId="77777777" w:rsidR="004F470C" w:rsidRDefault="004F470C">
            <w:pPr>
              <w:spacing w:after="0"/>
              <w:jc w:val="center"/>
              <w:rPr>
                <w:rFonts w:eastAsiaTheme="minorEastAsia"/>
              </w:rPr>
            </w:pPr>
            <m:oMathPara>
              <m:oMath>
                <m:r>
                  <m:rPr>
                    <m:sty m:val="bi"/>
                  </m:rPr>
                  <w:rPr>
                    <w:rFonts w:ascii="Cambria Math" w:eastAsiaTheme="minorEastAsia" w:hAnsi="Cambria Math"/>
                  </w:rPr>
                  <m:t>ω</m:t>
                </m:r>
              </m:oMath>
            </m:oMathPara>
          </w:p>
        </w:tc>
        <w:tc>
          <w:tcPr>
            <w:tcW w:w="2144" w:type="pct"/>
            <w:shd w:val="clear" w:color="auto" w:fill="CCDBEA"/>
          </w:tcPr>
          <w:p w14:paraId="7CFE92B8" w14:textId="45D00A4D" w:rsidR="004F470C" w:rsidRDefault="00E558E5">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I</w:t>
            </w:r>
            <w:r w:rsidR="004F470C">
              <w:rPr>
                <w:rFonts w:eastAsiaTheme="minorEastAsia"/>
              </w:rPr>
              <w:t>mmunity</w:t>
            </w:r>
            <w:r>
              <w:rPr>
                <w:rFonts w:eastAsiaTheme="minorEastAsia"/>
              </w:rPr>
              <w:t xml:space="preserve"> period (1/</w:t>
            </w:r>
            <m:oMath>
              <m:r>
                <w:rPr>
                  <w:rFonts w:ascii="Cambria Math" w:eastAsiaTheme="minorEastAsia" w:hAnsi="Cambria Math"/>
                </w:rPr>
                <m:t>ω</m:t>
              </m:r>
            </m:oMath>
            <w:r>
              <w:rPr>
                <w:rFonts w:eastAsiaTheme="minorEastAsia"/>
              </w:rPr>
              <w:t>)</w:t>
            </w:r>
          </w:p>
        </w:tc>
        <w:tc>
          <w:tcPr>
            <w:tcW w:w="1026" w:type="pct"/>
          </w:tcPr>
          <w:p w14:paraId="4D4F8C7D" w14:textId="7587C8D9" w:rsidR="004F470C" w:rsidRDefault="009B6E78">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12</w:t>
            </w:r>
            <w:r w:rsidR="008649B6">
              <w:rPr>
                <w:rFonts w:eastAsiaTheme="minorEastAsia"/>
              </w:rPr>
              <w:t>0 days</w:t>
            </w:r>
          </w:p>
        </w:tc>
        <w:tc>
          <w:tcPr>
            <w:tcW w:w="509" w:type="pct"/>
            <w:shd w:val="clear" w:color="auto" w:fill="CCDBEA"/>
          </w:tcPr>
          <w:p w14:paraId="4161C7A2" w14:textId="7B9678A2" w:rsidR="004F470C" w:rsidRDefault="009B6E78">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90</w:t>
            </w:r>
          </w:p>
        </w:tc>
        <w:tc>
          <w:tcPr>
            <w:tcW w:w="509" w:type="pct"/>
          </w:tcPr>
          <w:p w14:paraId="66EC33A8" w14:textId="4D18547B" w:rsidR="004F470C" w:rsidRDefault="009B6E78">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180</w:t>
            </w:r>
          </w:p>
        </w:tc>
      </w:tr>
      <w:tr w:rsidR="004F470C" w14:paraId="1B13E950" w14:textId="69A867B0" w:rsidTr="00E15429">
        <w:tc>
          <w:tcPr>
            <w:cnfStyle w:val="001000000000" w:firstRow="0" w:lastRow="0" w:firstColumn="1" w:lastColumn="0" w:oddVBand="0" w:evenVBand="0" w:oddHBand="0" w:evenHBand="0" w:firstRowFirstColumn="0" w:firstRowLastColumn="0" w:lastRowFirstColumn="0" w:lastRowLastColumn="0"/>
            <w:tcW w:w="812" w:type="pct"/>
          </w:tcPr>
          <w:p w14:paraId="05790D34" w14:textId="77777777" w:rsidR="004F470C" w:rsidRPr="00FC1044" w:rsidRDefault="004F470C">
            <w:pPr>
              <w:spacing w:after="0"/>
              <w:jc w:val="center"/>
              <w:rPr>
                <w:rFonts w:eastAsiaTheme="minorEastAsia"/>
                <w:b/>
                <w:bCs/>
              </w:rPr>
            </w:pPr>
            <m:oMathPara>
              <m:oMath>
                <m:r>
                  <m:rPr>
                    <m:sty m:val="bi"/>
                  </m:rPr>
                  <w:rPr>
                    <w:rFonts w:ascii="Cambria Math" w:eastAsiaTheme="minorEastAsia" w:hAnsi="Cambria Math"/>
                  </w:rPr>
                  <m:t>K</m:t>
                </m:r>
              </m:oMath>
            </m:oMathPara>
          </w:p>
        </w:tc>
        <w:tc>
          <w:tcPr>
            <w:tcW w:w="2144" w:type="pct"/>
            <w:shd w:val="clear" w:color="auto" w:fill="CCDBEA"/>
          </w:tcPr>
          <w:p w14:paraId="0FFC43F5" w14:textId="77777777" w:rsidR="004F470C" w:rsidRPr="00FC1044" w:rsidRDefault="004F470C">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sidRPr="00FC1044">
              <w:rPr>
                <w:rFonts w:eastAsiaTheme="minorEastAsia"/>
              </w:rPr>
              <w:t>Carrying capacity</w:t>
            </w:r>
          </w:p>
        </w:tc>
        <w:tc>
          <w:tcPr>
            <w:tcW w:w="1026" w:type="pct"/>
          </w:tcPr>
          <w:p w14:paraId="5BC7CD18" w14:textId="77777777" w:rsidR="004F470C" w:rsidRPr="00FC1044"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500 pigs</w:t>
            </w:r>
          </w:p>
        </w:tc>
        <w:tc>
          <w:tcPr>
            <w:tcW w:w="509" w:type="pct"/>
            <w:shd w:val="clear" w:color="auto" w:fill="CCDBEA"/>
          </w:tcPr>
          <w:p w14:paraId="098D1AEE" w14:textId="11630C51"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c>
          <w:tcPr>
            <w:tcW w:w="509" w:type="pct"/>
          </w:tcPr>
          <w:p w14:paraId="7C9EC5F7" w14:textId="1FDC28DD" w:rsidR="004F470C" w:rsidRDefault="00A8174F">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w:t>
            </w:r>
          </w:p>
        </w:tc>
      </w:tr>
      <w:tr w:rsidR="004F470C" w14:paraId="7570D4F6" w14:textId="0F189543" w:rsidTr="00E15429">
        <w:tc>
          <w:tcPr>
            <w:cnfStyle w:val="001000000000" w:firstRow="0" w:lastRow="0" w:firstColumn="1" w:lastColumn="0" w:oddVBand="0" w:evenVBand="0" w:oddHBand="0" w:evenHBand="0" w:firstRowFirstColumn="0" w:firstRowLastColumn="0" w:lastRowFirstColumn="0" w:lastRowLastColumn="0"/>
            <w:tcW w:w="812" w:type="pct"/>
          </w:tcPr>
          <w:p w14:paraId="7AC1B138" w14:textId="1EBA4F94" w:rsidR="004F470C" w:rsidRDefault="004F470C">
            <w:pPr>
              <w:spacing w:after="0"/>
              <w:jc w:val="center"/>
              <w:rPr>
                <w:b/>
              </w:rPr>
            </w:pPr>
            <m:oMathPara>
              <m:oMath>
                <m:r>
                  <m:rPr>
                    <m:sty m:val="bi"/>
                  </m:rPr>
                  <w:rPr>
                    <w:rFonts w:ascii="Cambria Math" w:hAnsi="Cambria Math"/>
                  </w:rPr>
                  <m:t>η</m:t>
                </m:r>
              </m:oMath>
            </m:oMathPara>
          </w:p>
        </w:tc>
        <w:tc>
          <w:tcPr>
            <w:tcW w:w="2144" w:type="pct"/>
            <w:shd w:val="clear" w:color="auto" w:fill="CCDBEA"/>
          </w:tcPr>
          <w:p w14:paraId="73B8B630" w14:textId="56DE9CC8" w:rsidR="004F470C" w:rsidRPr="00FC1044" w:rsidRDefault="0055102A">
            <w:pPr>
              <w:spacing w:after="0"/>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 xml:space="preserve">Temporary emigration </w:t>
            </w:r>
            <w:r w:rsidR="004F470C">
              <w:rPr>
                <w:rFonts w:eastAsiaTheme="minorEastAsia"/>
              </w:rPr>
              <w:t xml:space="preserve">rate </w:t>
            </w:r>
          </w:p>
        </w:tc>
        <w:tc>
          <w:tcPr>
            <w:tcW w:w="1026" w:type="pct"/>
          </w:tcPr>
          <w:p w14:paraId="10325197" w14:textId="635A832F" w:rsidR="004F470C" w:rsidRDefault="004F470C">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0.05/year</w:t>
            </w:r>
          </w:p>
        </w:tc>
        <w:tc>
          <w:tcPr>
            <w:tcW w:w="509" w:type="pct"/>
            <w:shd w:val="clear" w:color="auto" w:fill="CCDBEA"/>
          </w:tcPr>
          <w:p w14:paraId="314B6460" w14:textId="4D925D47" w:rsidR="004F470C" w:rsidRDefault="009B6E78">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0.01</w:t>
            </w:r>
          </w:p>
        </w:tc>
        <w:tc>
          <w:tcPr>
            <w:tcW w:w="509" w:type="pct"/>
          </w:tcPr>
          <w:p w14:paraId="3D22E077" w14:textId="38F56FDB" w:rsidR="004F470C" w:rsidRDefault="009B6E78">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0.1</w:t>
            </w:r>
          </w:p>
        </w:tc>
      </w:tr>
    </w:tbl>
    <w:p w14:paraId="65EA6280" w14:textId="77777777" w:rsidR="0085698F" w:rsidRDefault="0085698F" w:rsidP="0085698F">
      <w:pPr>
        <w:rPr>
          <w:rFonts w:eastAsiaTheme="minorEastAsia"/>
        </w:rPr>
      </w:pPr>
    </w:p>
    <w:p w14:paraId="6BD1AA6E" w14:textId="562F8D98" w:rsidR="0085698F" w:rsidRPr="00DB59DF" w:rsidRDefault="00700657" w:rsidP="0085698F">
      <w:r>
        <w:t xml:space="preserve">The model </w:t>
      </w:r>
      <w:r w:rsidR="004008DE">
        <w:t>was</w:t>
      </w:r>
      <w:r w:rsidR="0085698F" w:rsidRPr="00DB59DF">
        <w:t xml:space="preserve"> formulated initially as</w:t>
      </w:r>
      <w:r w:rsidR="004008DE">
        <w:t xml:space="preserve"> a</w:t>
      </w:r>
      <w:r w:rsidR="0085698F" w:rsidRPr="00DB59DF">
        <w:t xml:space="preserve"> deterministic </w:t>
      </w:r>
      <w:bookmarkStart w:id="46" w:name="_Hlk196219782"/>
      <w:r w:rsidR="0085698F" w:rsidRPr="00DB59DF">
        <w:t xml:space="preserve">ordinary differential equation (ODE) model </w:t>
      </w:r>
      <w:bookmarkEnd w:id="46"/>
      <w:r w:rsidR="0085698F" w:rsidRPr="00DB59DF">
        <w:fldChar w:fldCharType="begin"/>
      </w:r>
      <w:r w:rsidR="0085698F" w:rsidRPr="00DB59DF">
        <w:instrText xml:space="preserve"> ADDIN ZOTERO_ITEM CSL_CITATION {"citationID":"5R8w9VNE","properties":{"formattedCitation":"(Vynnycky and White 2010)","plainCitation":"(Vynnycky and White 2010)","noteIndex":0},"citationItems":[{"id":4091,"uris":["http://zotero.org/users/634364/items/THN3SQXH"],"itemData":{"id":4091,"type":"book","ISBN":"0-19-856576-3","note":"Citation Key: RN2834","publisher":"Oxford University Press","title":"An introduction to infectious disease modelling","author":[{"family":"Vynnycky","given":"Emilia"},{"family":"White","given":"Richard"}],"issued":{"date-parts":[["2010"]]}}}],"schema":"https://github.com/citation-style-language/schema/raw/master/csl-citation.json"} </w:instrText>
      </w:r>
      <w:r w:rsidR="0085698F" w:rsidRPr="00DB59DF">
        <w:fldChar w:fldCharType="separate"/>
      </w:r>
      <w:r w:rsidR="0085698F" w:rsidRPr="009F541F">
        <w:t>(Vynnycky and White 2010)</w:t>
      </w:r>
      <w:r w:rsidR="0085698F" w:rsidRPr="00DB59DF">
        <w:fldChar w:fldCharType="end"/>
      </w:r>
      <w:r w:rsidR="0085698F" w:rsidRPr="00DB59DF">
        <w:t>.</w:t>
      </w:r>
      <w:r w:rsidR="0085698F">
        <w:t xml:space="preserve"> </w:t>
      </w:r>
      <w:r w:rsidR="0085698F" w:rsidRPr="00DB59DF">
        <w:t xml:space="preserve">However, deterministic models </w:t>
      </w:r>
      <w:r w:rsidR="00D166FC">
        <w:t>a</w:t>
      </w:r>
      <w:r w:rsidR="0085698F" w:rsidRPr="00DB59DF">
        <w:t xml:space="preserve">re likely to underestimate the impacts of disease </w:t>
      </w:r>
      <w:r w:rsidR="00D937A6">
        <w:t xml:space="preserve">control </w:t>
      </w:r>
      <w:r w:rsidR="0085698F" w:rsidRPr="00DB59DF">
        <w:t xml:space="preserve">on small populations where the influence of ‘chance </w:t>
      </w:r>
      <w:proofErr w:type="gramStart"/>
      <w:r w:rsidR="0085698F" w:rsidRPr="00DB59DF">
        <w:t>events’</w:t>
      </w:r>
      <w:proofErr w:type="gramEnd"/>
      <w:r w:rsidR="0085698F" w:rsidRPr="00DB59DF">
        <w:t xml:space="preserve"> may result in an increase in </w:t>
      </w:r>
      <w:r w:rsidR="00D937A6">
        <w:t xml:space="preserve">disease </w:t>
      </w:r>
      <w:r w:rsidR="0085698F" w:rsidRPr="00DB59DF">
        <w:t xml:space="preserve">extinction </w:t>
      </w:r>
      <w:r w:rsidR="0085698F" w:rsidRPr="00DB59DF">
        <w:lastRenderedPageBreak/>
        <w:t>risks.</w:t>
      </w:r>
      <w:r w:rsidR="0085698F">
        <w:t xml:space="preserve"> T</w:t>
      </w:r>
      <w:r w:rsidR="0085698F" w:rsidRPr="00DB59DF">
        <w:t xml:space="preserve">o capture uncertainty around the impacts of </w:t>
      </w:r>
      <w:r w:rsidR="004E6C3D">
        <w:t>an FMD</w:t>
      </w:r>
      <w:r w:rsidR="0085698F" w:rsidRPr="00DB59DF">
        <w:t xml:space="preserve"> incursion </w:t>
      </w:r>
      <w:r w:rsidR="004E6C3D">
        <w:t xml:space="preserve">in the </w:t>
      </w:r>
      <w:r w:rsidR="0085698F" w:rsidRPr="00DB59DF">
        <w:t>population</w:t>
      </w:r>
      <w:r w:rsidR="0085698F">
        <w:t>,</w:t>
      </w:r>
      <w:r w:rsidR="0085698F" w:rsidRPr="00DB59DF">
        <w:t xml:space="preserve"> it was necessary to develop </w:t>
      </w:r>
      <w:r w:rsidR="001A5DA4">
        <w:t xml:space="preserve">a </w:t>
      </w:r>
      <w:r w:rsidR="0085698F" w:rsidRPr="00DB59DF">
        <w:t xml:space="preserve">stochastic version of the deterministic model. The stochastic approach used here was to recast the deterministic equations as an </w:t>
      </w:r>
      <w:bookmarkStart w:id="47" w:name="_Hlk196219863"/>
      <w:r w:rsidR="0085698F" w:rsidRPr="00DB59DF">
        <w:t>individual-based model</w:t>
      </w:r>
      <w:r w:rsidR="0085698F">
        <w:t xml:space="preserve"> (IBM)</w:t>
      </w:r>
      <w:r w:rsidR="0085698F" w:rsidRPr="00DB59DF">
        <w:t xml:space="preserve"> </w:t>
      </w:r>
      <w:bookmarkEnd w:id="47"/>
      <w:r w:rsidR="0085698F" w:rsidRPr="00DB59DF">
        <w:t>incorporating demographic stochasticity</w:t>
      </w:r>
      <w:r w:rsidR="0085698F">
        <w:t xml:space="preserve"> (Keeling and Rohani 2008)</w:t>
      </w:r>
      <w:r w:rsidR="0085698F" w:rsidRPr="00DB59DF">
        <w:t xml:space="preserve">. </w:t>
      </w:r>
      <w:r w:rsidR="002A3B23">
        <w:t>T</w:t>
      </w:r>
      <w:r w:rsidR="0085698F" w:rsidRPr="00DB59DF">
        <w:t>his approach simulates the fates of individuals with each individual subject to competing ‘events’ (</w:t>
      </w:r>
      <w:r w:rsidR="0085698F">
        <w:t xml:space="preserve">e.g. </w:t>
      </w:r>
      <w:r w:rsidR="0085698F" w:rsidRPr="00DB59DF">
        <w:t>births, deaths, infection, and recovery). Events occur in continuous time and incorporate stochastic outcomes by simulating a random time-to-the-next-event based on the underlying rate for that event. The times for each event type are then sorted in chronological order</w:t>
      </w:r>
      <w:r w:rsidR="0085698F">
        <w:t>,</w:t>
      </w:r>
      <w:r w:rsidR="0085698F" w:rsidRPr="00DB59DF">
        <w:t xml:space="preserve"> with events occurring before the next ‘time horizon’ (e.g. 1 day) queued for processing. For example, if the transmission rate of a disease is given by </w:t>
      </w:r>
      <m:oMath>
        <m:r>
          <w:rPr>
            <w:rFonts w:ascii="Cambria Math" w:hAnsi="Cambria Math"/>
          </w:rPr>
          <m:t>λ</m:t>
        </m:r>
      </m:oMath>
      <w:r w:rsidR="0085698F" w:rsidRPr="00DB59DF">
        <w:t>, then a random time to the next transmission event is generated using:</w:t>
      </w:r>
    </w:p>
    <w:p w14:paraId="6584274F" w14:textId="77777777" w:rsidR="0085698F" w:rsidRPr="00DB59DF" w:rsidRDefault="0085698F" w:rsidP="0085698F">
      <m:oMathPara>
        <m:oMath>
          <m:r>
            <w:rPr>
              <w:rFonts w:ascii="Cambria Math" w:hAnsi="Cambria Math"/>
            </w:rPr>
            <m:t>∂t=</m:t>
          </m:r>
          <m:f>
            <m:fPr>
              <m:ctrlPr>
                <w:rPr>
                  <w:rFonts w:ascii="Cambria Math" w:hAnsi="Cambria Math"/>
                </w:rPr>
              </m:ctrlPr>
            </m:fPr>
            <m:num>
              <m:r>
                <w:rPr>
                  <w:rFonts w:ascii="Cambria Math" w:hAnsi="Cambria Math"/>
                </w:rPr>
                <m:t>-</m:t>
              </m:r>
              <m:r>
                <m:rPr>
                  <m:nor/>
                </m:rPr>
                <m:t>log</m:t>
              </m:r>
              <m:d>
                <m:dPr>
                  <m:ctrlPr>
                    <w:rPr>
                      <w:rFonts w:ascii="Cambria Math" w:hAnsi="Cambria Math"/>
                    </w:rPr>
                  </m:ctrlPr>
                </m:dPr>
                <m:e>
                  <m:r>
                    <w:rPr>
                      <w:rFonts w:ascii="Cambria Math" w:hAnsi="Cambria Math"/>
                    </w:rPr>
                    <m:t>U</m:t>
                  </m:r>
                </m:e>
              </m:d>
            </m:num>
            <m:den>
              <m:r>
                <w:rPr>
                  <w:rFonts w:ascii="Cambria Math" w:hAnsi="Cambria Math"/>
                </w:rPr>
                <m:t>λ</m:t>
              </m:r>
            </m:den>
          </m:f>
        </m:oMath>
      </m:oMathPara>
    </w:p>
    <w:p w14:paraId="7E05F4F0" w14:textId="77777777" w:rsidR="0085698F" w:rsidRDefault="0085698F" w:rsidP="0085698F">
      <w:r w:rsidRPr="00DB59DF">
        <w:rPr>
          <w:rFonts w:eastAsiaTheme="minorEastAsia"/>
        </w:rPr>
        <w:t xml:space="preserve">Where </w:t>
      </w:r>
      <m:oMath>
        <m:r>
          <w:rPr>
            <w:rFonts w:ascii="Cambria Math" w:hAnsi="Cambria Math"/>
          </w:rPr>
          <m:t>U</m:t>
        </m:r>
      </m:oMath>
      <w:r w:rsidRPr="00DB59DF">
        <w:t xml:space="preserve"> is a random uniform deviate [0,1] and </w:t>
      </w:r>
      <m:oMath>
        <m:r>
          <w:rPr>
            <w:rFonts w:ascii="Cambria Math" w:hAnsi="Cambria Math"/>
          </w:rPr>
          <m:t>∂t</m:t>
        </m:r>
      </m:oMath>
      <w:r w:rsidRPr="00DB59DF">
        <w:t xml:space="preserve"> is the time elapsed until the infection event occurs. If </w:t>
      </w:r>
      <m:oMath>
        <m:r>
          <w:rPr>
            <w:rFonts w:ascii="Cambria Math" w:hAnsi="Cambria Math"/>
          </w:rPr>
          <m:t>∂t</m:t>
        </m:r>
      </m:oMath>
      <w:r w:rsidRPr="00DB59DF">
        <w:t xml:space="preserve"> is less than the time horizon (i.e. 1 day)</w:t>
      </w:r>
      <w:r>
        <w:t>,</w:t>
      </w:r>
      <w:r w:rsidRPr="00DB59DF">
        <w:t xml:space="preserve"> then the infection event occurs for that individual. This equation assumes that all events can be described as stochastic competing Poisson processes. This type of stochastic model is generally termed an ‘event driven’ model and is one of the most popular ways of incorporating demographic stochasticity into simulation models </w:t>
      </w:r>
      <w:r w:rsidRPr="00DB59DF">
        <w:fldChar w:fldCharType="begin"/>
      </w:r>
      <w:r w:rsidRPr="00DB59DF">
        <w:instrText xml:space="preserve"> ADDIN ZOTERO_ITEM CSL_CITATION {"citationID":"ZYn9Ez0W","properties":{"formattedCitation":"(Keeling and Rohani 2008)","plainCitation":"(Keeling and Rohani 2008)","noteIndex":0},"citationItems":[{"id":1886,"uris":["http://zotero.org/users/634364/items/GBYT2YRD"],"itemData":{"id":1886,"type":"book","publisher":"Princeton University Press, Princeton, New Jersey","title":"Modelling Infectious Diseases in Humans and Animals","author":[{"family":"Keeling","given":"M. J."},{"family":"Rohani","given":"P."}],"issued":{"date-parts":[["2008"]]}}}],"schema":"https://github.com/citation-style-language/schema/raw/master/csl-citation.json"} </w:instrText>
      </w:r>
      <w:r w:rsidRPr="00DB59DF">
        <w:fldChar w:fldCharType="separate"/>
      </w:r>
      <w:r w:rsidRPr="009F541F">
        <w:t>(Keeling and Rohani 2008)</w:t>
      </w:r>
      <w:r w:rsidRPr="00DB59DF">
        <w:fldChar w:fldCharType="end"/>
      </w:r>
      <w:r w:rsidRPr="00DB59DF">
        <w:t>.</w:t>
      </w:r>
    </w:p>
    <w:p w14:paraId="04A7FC47" w14:textId="4CFD3C59" w:rsidR="00B52727" w:rsidRPr="00DB59DF" w:rsidRDefault="00B52727" w:rsidP="0085698F">
      <w:r>
        <w:t xml:space="preserve">One additional </w:t>
      </w:r>
      <w:r w:rsidR="0050523A">
        <w:t>feature</w:t>
      </w:r>
      <w:r>
        <w:t xml:space="preserve"> to the </w:t>
      </w:r>
      <w:r w:rsidR="00236F01">
        <w:t xml:space="preserve">IBM model was included by </w:t>
      </w:r>
      <w:r w:rsidR="00557585">
        <w:t xml:space="preserve">indicating whether </w:t>
      </w:r>
      <w:r w:rsidR="00236F01">
        <w:t xml:space="preserve">individuals </w:t>
      </w:r>
      <w:r w:rsidR="00557585">
        <w:t xml:space="preserve">had </w:t>
      </w:r>
      <w:r w:rsidR="009D36CE">
        <w:t>undertake</w:t>
      </w:r>
      <w:r w:rsidR="00557585">
        <w:t>n</w:t>
      </w:r>
      <w:r w:rsidR="009D36CE">
        <w:t xml:space="preserve"> </w:t>
      </w:r>
      <w:r w:rsidR="005E5318">
        <w:t xml:space="preserve">temporary </w:t>
      </w:r>
      <w:r w:rsidR="007B2947">
        <w:t>emigration</w:t>
      </w:r>
      <w:r w:rsidR="009D36CE">
        <w:t xml:space="preserve"> outside the population</w:t>
      </w:r>
      <w:r w:rsidR="007F2493">
        <w:t>. Temporary emigra</w:t>
      </w:r>
      <w:r w:rsidR="00255789">
        <w:t xml:space="preserve">tion is defined as individuals leaving and then returning to the focal population during some period of time </w:t>
      </w:r>
      <w:r w:rsidR="003E556C">
        <w:fldChar w:fldCharType="begin"/>
      </w:r>
      <w:r w:rsidR="0077220C">
        <w:instrText xml:space="preserve"> ADDIN ZOTERO_ITEM CSL_CITATION {"citationID":"RZ9awUY7","properties":{"formattedCitation":"(e.g., Kendall et al. 1997; Chandler et al. 2011)","plainCitation":"(e.g., Kendall et al. 1997; Chandler et al. 2011)","noteIndex":0},"citationItems":[{"id":3063,"uris":["http://zotero.org/users/634364/items/E7NYK3E7"],"itemData":{"id":3063,"type":"article-journal","container-title":"Ecology","issue":"2","note":"Citation Key: RN2048","page":"563-578","title":"Estimating temporary emigration using capture-recapture data with Pollocks robust design","volume":"78","author":[{"family":"Kendall","given":"W L"},{"family":"Nichol","given":"J D"},{"family":"Hines","given":"J E"}],"issued":{"date-parts":[["1997"]]}},"prefix":"e.g., "},{"id":4868,"uris":["http://zotero.org/users/634364/items/K4ZUSBNA"],"itemData":{"id":4868,"type":"article-journal","abstract":"Few species are distributed uniformly in space, and populations of mobile organisms are rarely closed with respect to movement, yet many models of density rely upon these assumptions. We present a hierarchical model allowing inference about the density of unmarked populations subject to temporary emigration and imperfect detection. The model can be fit to data collected using a variety of standard survey methods such as repeated point counts in which removal sampling, double-observer sampling, or distance sampling is used during each count. Simulation studies demonstrated that parameter estimators are unbiased when temporary emigration is either “completely random” or is determined by the size and location of home ranges relative to survey points. We also applied the model to repeated removal sampling data collected on Chestnut-sided Warblers (Dendroica pensylvancia) in the White Mountain National Forest, USA. The density estimate from our model, 1.09 birds/ha, was similar to an estimate of 1.11 birds/ha produced by an intensive spot-mapping effort. Our model is also applicable when processes other than temporary emigration affect the probability of being available for detection, such as in studies using cue counts. Functions to implement the model have been added to the R package unmarked.","container-title":"Ecology","DOI":"10.1890/10-2433.1","ISSN":"0012-9658","issue":"7","page":"1429-1435","title":"Inference about density and temporary emigration in unmarked populations","volume":"92","author":[{"family":"Chandler","given":"Richard B."},{"family":"Royle","given":"J. Andrew"},{"family":"King","given":"David I."}],"issued":{"date-parts":[["2011",3]]}}}],"schema":"https://github.com/citation-style-language/schema/raw/master/csl-citation.json"} </w:instrText>
      </w:r>
      <w:r w:rsidR="003E556C">
        <w:fldChar w:fldCharType="separate"/>
      </w:r>
      <w:r w:rsidR="0077220C" w:rsidRPr="0077220C">
        <w:t>(e.g. Kendall et al. 1997; Chandler et al. 2011)</w:t>
      </w:r>
      <w:r w:rsidR="003E556C">
        <w:fldChar w:fldCharType="end"/>
      </w:r>
      <w:r w:rsidR="009D36CE">
        <w:t>.</w:t>
      </w:r>
      <w:r w:rsidR="00826AC8">
        <w:t xml:space="preserve"> </w:t>
      </w:r>
      <w:r w:rsidR="00B5722B">
        <w:t>Feral Pigs</w:t>
      </w:r>
      <w:r w:rsidR="00826AC8">
        <w:t xml:space="preserve"> are known to occasionally undertake long-distance movements outside their home range </w:t>
      </w:r>
      <w:r w:rsidR="00826AC8">
        <w:fldChar w:fldCharType="begin"/>
      </w:r>
      <w:r w:rsidR="00826AC8">
        <w:instrText xml:space="preserve"> ADDIN ZOTERO_ITEM CSL_CITATION {"citationID":"JG6DCb0D","properties":{"formattedCitation":"(Caley 1997)","plainCitation":"(Caley 1997)","noteIndex":0},"citationItems":[{"id":9986,"uris":["http://zotero.org/users/634364/items/DBSRQJ3U"],"itemData":{"id":9986,"type":"article-journal","abstract":"Movements, activity patterns and habitat use of feral pigs were studied in a tropical woodland habitat by radio-telemetry, live-trapping and hunter returns. The mean aggregate home-range size was 33.5 km2 for boars and 24.1 km2 for sows. Feral pigs were rather sedentary, with no tendency to disperse great distances from their initial home ranges. Pigs were most active at night, with peaks of activity in the late afternoon and early morning. Pigs preferentially used the riparian vegetation strip bordering major rivers, and grain crops, when available. The implications for the management of pigs are discussed.","container-title":"Wildlife Research","DOI":"10.1071/WR94075","ISSN":"1035-3712","issue":"1","journalAbbreviation":"Wildl Res","page":"77-87","source":"Silverchair","title":"Movements, Activity Patterns and Habitat Use of Feral Pigs (Sus scrofa) in a Tropical Habitat","volume":"24","author":[{"family":"Caley","given":"Peter"}],"issued":{"date-parts":[["1997",2,4]]}}}],"schema":"https://github.com/citation-style-language/schema/raw/master/csl-citation.json"} </w:instrText>
      </w:r>
      <w:r w:rsidR="00826AC8">
        <w:fldChar w:fldCharType="separate"/>
      </w:r>
      <w:r w:rsidR="00826AC8" w:rsidRPr="005222F1">
        <w:t>(Caley 1997)</w:t>
      </w:r>
      <w:r w:rsidR="00826AC8">
        <w:fldChar w:fldCharType="end"/>
      </w:r>
      <w:r w:rsidR="00BF5ABD">
        <w:t>, which could facilitate disease spread</w:t>
      </w:r>
      <w:r w:rsidR="00DD4489">
        <w:t xml:space="preserve">. </w:t>
      </w:r>
      <w:r w:rsidR="00C5037E">
        <w:t xml:space="preserve">Although the model </w:t>
      </w:r>
      <w:r w:rsidR="009312B2">
        <w:t xml:space="preserve">did not simulate actual movement of </w:t>
      </w:r>
      <w:r w:rsidR="008E2A86">
        <w:t>individuals</w:t>
      </w:r>
      <w:r w:rsidR="00C4401F">
        <w:t>,</w:t>
      </w:r>
      <w:r w:rsidR="007C333E">
        <w:t xml:space="preserve"> </w:t>
      </w:r>
      <w:r w:rsidR="005C178B">
        <w:t xml:space="preserve">the model </w:t>
      </w:r>
      <w:r w:rsidR="00BF5ABD">
        <w:t xml:space="preserve">allowed </w:t>
      </w:r>
      <w:r w:rsidR="007C333E">
        <w:t xml:space="preserve">individuals </w:t>
      </w:r>
      <w:r w:rsidR="00DB6654">
        <w:t xml:space="preserve">to </w:t>
      </w:r>
      <w:r w:rsidR="00131A88">
        <w:t xml:space="preserve">be </w:t>
      </w:r>
      <w:r w:rsidR="003E273E">
        <w:t xml:space="preserve">subject to </w:t>
      </w:r>
      <w:r w:rsidR="00D166FC">
        <w:t>‘</w:t>
      </w:r>
      <w:r w:rsidR="004A3C2D">
        <w:t>temporary emigr</w:t>
      </w:r>
      <w:r w:rsidR="003E273E">
        <w:t>ation</w:t>
      </w:r>
      <w:r w:rsidR="00D166FC">
        <w:t>’</w:t>
      </w:r>
      <w:r w:rsidR="003E273E">
        <w:t xml:space="preserve"> events</w:t>
      </w:r>
      <w:r w:rsidR="009C466F">
        <w:t>, which signified that they had mad</w:t>
      </w:r>
      <w:r w:rsidR="006D3B22">
        <w:t>e</w:t>
      </w:r>
      <w:r w:rsidR="009C466F">
        <w:t xml:space="preserve"> a foray outside the population. </w:t>
      </w:r>
      <w:r w:rsidR="00C4401F">
        <w:t xml:space="preserve">We assumed that 5% of individuals </w:t>
      </w:r>
      <w:r w:rsidR="000D3811">
        <w:t xml:space="preserve">per year </w:t>
      </w:r>
      <w:r w:rsidR="00C64802">
        <w:t>could undertake</w:t>
      </w:r>
      <w:r w:rsidR="00120215">
        <w:t xml:space="preserve"> long distance</w:t>
      </w:r>
      <w:r w:rsidR="00C64802">
        <w:t xml:space="preserve"> </w:t>
      </w:r>
      <w:r w:rsidR="00D166FC">
        <w:t>‘</w:t>
      </w:r>
      <w:r w:rsidR="00706C9F">
        <w:t>temporary emigration</w:t>
      </w:r>
      <w:r w:rsidR="00D166FC">
        <w:t>’</w:t>
      </w:r>
      <w:r w:rsidR="00120215">
        <w:t xml:space="preserve"> movements</w:t>
      </w:r>
      <w:r w:rsidR="00131A88">
        <w:t xml:space="preserve"> </w:t>
      </w:r>
      <w:r w:rsidR="00272A63">
        <w:fldChar w:fldCharType="begin"/>
      </w:r>
      <w:r w:rsidR="00A4105C">
        <w:instrText xml:space="preserve"> ADDIN ZOTERO_ITEM CSL_CITATION {"citationID":"ja9qEKnV","properties":{"formattedCitation":"(e.g., Cowled et al. 2012)","plainCitation":"(e.g., Cowled et al. 2012)","noteIndex":0},"citationItems":[{"id":9954,"uris":["http://zotero.org/users/634364/items/92CUNULI"],"itemData":{"id":9954,"type":"article-journal","abstract":"Disease modelling is one approach for providing new insights into wildlife disease epidemiology. This paper describes a spatio-temporal, stochastic, susceptible- exposed-infected-recovered process model that simulates the potential spread of classical swine fever through a documented, large and free living wild pig population following a simulated incursion. The study area (300 000 km2) was in northern Australia. Published data on wild pig ecology from Australia, and international Classical Swine Fever data was used to parameterise the model. Sensitivity analyses revealed that herd density (best estimate 1-3 pigs km-2), daily herd movement distances (best estimate approximately 1 km), probability of infection transmission between herds (best estimate 0.75) and disease related herd mortality (best estimate 42%) were highly influential on epidemic size but that extraordinary movements of pigs and the yearly home range size of a pig herd were not. CSF generally established (98% of simulations) following a single point introduction. CSF spread at approximately 9 km2 per day with low incidence rates (&lt; 2 herds per day) in an epidemic wave along contiguous habitat for several years, before dying out (when the epidemic arrived at the end of a contiguous sub-population or at a low density wild pig area). The low incidence rate indicates that surveillance for wildlife disease epidemics caused by short lived infections will be most efficient when surveillance is based on detection and investigation of clinical events, although this may not always be practical. Epidemics could be contained and eradicated with culling (aerial shooting) or vaccination when these were adequately implemented. It was apparent that the spatial structure, ecology and behaviour of wild populations must be accounted for during disease management in wildlife. An important finding was that it may only be necessary to cull or vaccinate relatively small proportions of a population to successfully contain and eradicate some wildlife disease epidemics.","container-title":"Veterinary Research","DOI":"10.1186/1297-9716-43-3","ISSN":"1297-9716","issue":"1","journalAbbreviation":"Vet Res","language":"en","page":"3","source":"DOI.org (Crossref)","title":"Controlling disease outbreaks in wildlife using limited culling: modelling classical swine fever incursions in wild pigs in Australia","title-short":"Controlling disease outbreaks in wildlife using limited culling","volume":"43","author":[{"family":"Cowled","given":"Brendan D"},{"family":"Garner","given":"M Graeme"},{"family":"Negus","given":"Katherine"},{"family":"Ward","given":"Michael P"}],"issued":{"date-parts":[["2012",12]]}},"prefix":"e.g., "}],"schema":"https://github.com/citation-style-language/schema/raw/master/csl-citation.json"} </w:instrText>
      </w:r>
      <w:r w:rsidR="00272A63">
        <w:fldChar w:fldCharType="separate"/>
      </w:r>
      <w:r w:rsidR="00A4105C" w:rsidRPr="00A4105C">
        <w:t>(e.g. Cowled et al. 2012)</w:t>
      </w:r>
      <w:r w:rsidR="00272A63">
        <w:fldChar w:fldCharType="end"/>
      </w:r>
      <w:r w:rsidR="00120215">
        <w:t xml:space="preserve"> </w:t>
      </w:r>
      <w:r w:rsidR="00131A88">
        <w:t xml:space="preserve">with the </w:t>
      </w:r>
      <w:r w:rsidR="009B4CCB">
        <w:t xml:space="preserve">number of </w:t>
      </w:r>
      <w:r w:rsidR="009D7E65">
        <w:t xml:space="preserve">daily temporary emigration </w:t>
      </w:r>
      <w:r w:rsidR="00272A63">
        <w:t>event</w:t>
      </w:r>
      <w:r w:rsidR="009D7E65">
        <w:t>s</w:t>
      </w:r>
      <w:r w:rsidR="00272A63">
        <w:t xml:space="preserve"> simulated as detailed above</w:t>
      </w:r>
      <w:r w:rsidR="007C273D">
        <w:t>.</w:t>
      </w:r>
      <w:r w:rsidR="00C64802">
        <w:t xml:space="preserve"> </w:t>
      </w:r>
      <w:r w:rsidR="007C273D">
        <w:t>T</w:t>
      </w:r>
      <w:r w:rsidR="00706C9F">
        <w:t>emporary emigration</w:t>
      </w:r>
      <w:r w:rsidR="001D738B">
        <w:t xml:space="preserve"> </w:t>
      </w:r>
      <w:r w:rsidR="007C273D">
        <w:t xml:space="preserve">events </w:t>
      </w:r>
      <w:r w:rsidR="00E840E1">
        <w:t xml:space="preserve">that occurred for </w:t>
      </w:r>
      <w:r w:rsidR="00D166FC">
        <w:t>‘</w:t>
      </w:r>
      <w:r w:rsidR="007F4623">
        <w:t>exposed</w:t>
      </w:r>
      <w:r w:rsidR="00D166FC">
        <w:t>’</w:t>
      </w:r>
      <w:r w:rsidR="007F4623">
        <w:t xml:space="preserve"> o</w:t>
      </w:r>
      <w:r w:rsidR="00146447">
        <w:t>r</w:t>
      </w:r>
      <w:r w:rsidR="007F4623">
        <w:t xml:space="preserve"> </w:t>
      </w:r>
      <w:r w:rsidR="00D166FC">
        <w:t>‘</w:t>
      </w:r>
      <w:r w:rsidR="007F4623">
        <w:t>infected</w:t>
      </w:r>
      <w:r w:rsidR="00D166FC">
        <w:t>’</w:t>
      </w:r>
      <w:r w:rsidR="007F4623">
        <w:t xml:space="preserve"> individuals </w:t>
      </w:r>
      <w:r w:rsidR="001D738B">
        <w:t xml:space="preserve">were </w:t>
      </w:r>
      <w:r w:rsidR="007F4623">
        <w:t xml:space="preserve">then </w:t>
      </w:r>
      <w:r w:rsidR="001D738B">
        <w:t xml:space="preserve">tallied </w:t>
      </w:r>
      <w:r w:rsidR="00E840E1">
        <w:t>for each simulation</w:t>
      </w:r>
      <w:r w:rsidR="00DD4489">
        <w:t xml:space="preserve">. </w:t>
      </w:r>
      <w:r w:rsidR="00D166FC">
        <w:t>Therefore</w:t>
      </w:r>
      <w:r w:rsidR="006B48DF">
        <w:t xml:space="preserve">, </w:t>
      </w:r>
      <w:r w:rsidR="00D65497">
        <w:t xml:space="preserve">a higher number of infected individuals recorded undertaking </w:t>
      </w:r>
      <w:r w:rsidR="00A46811">
        <w:t>temporary emigration</w:t>
      </w:r>
      <w:r w:rsidR="00D65497">
        <w:t xml:space="preserve"> </w:t>
      </w:r>
      <w:r w:rsidR="00782D78">
        <w:t>w</w:t>
      </w:r>
      <w:r w:rsidR="00146447">
        <w:t>ere</w:t>
      </w:r>
      <w:r w:rsidR="00782D78">
        <w:t xml:space="preserve"> used as an index of potential disease spread</w:t>
      </w:r>
      <w:r w:rsidR="00DD4489">
        <w:t xml:space="preserve">. </w:t>
      </w:r>
    </w:p>
    <w:p w14:paraId="20C8CB04" w14:textId="0B5E47C4" w:rsidR="00CC7140" w:rsidRDefault="00B75013" w:rsidP="0085698F">
      <w:r>
        <w:t xml:space="preserve">In addition to demographic </w:t>
      </w:r>
      <w:r w:rsidR="001524FB">
        <w:t xml:space="preserve">stochasticity, we also included the effects of parameter uncertainty for </w:t>
      </w:r>
      <w:r w:rsidR="00F57634">
        <w:t>some</w:t>
      </w:r>
      <w:r w:rsidR="001524FB">
        <w:t xml:space="preserve"> parameters</w:t>
      </w:r>
      <w:r w:rsidR="00653A46">
        <w:t>, notabl</w:t>
      </w:r>
      <w:r w:rsidR="004703BB">
        <w:t>y</w:t>
      </w:r>
      <w:r w:rsidR="00653A46">
        <w:t xml:space="preserve"> the disease transmission rate (</w:t>
      </w:r>
      <m:oMath>
        <m:r>
          <w:rPr>
            <w:rFonts w:ascii="Cambria Math" w:hAnsi="Cambria Math"/>
          </w:rPr>
          <m:t>β</m:t>
        </m:r>
      </m:oMath>
      <w:r w:rsidR="00653A46">
        <w:t>), the</w:t>
      </w:r>
      <w:r w:rsidR="004703BB">
        <w:t xml:space="preserve"> recovery rate (</w:t>
      </w:r>
      <m:oMath>
        <m:r>
          <w:rPr>
            <w:rFonts w:ascii="Cambria Math" w:hAnsi="Cambria Math"/>
          </w:rPr>
          <m:t>ν</m:t>
        </m:r>
      </m:oMath>
      <w:r w:rsidR="00354A42">
        <w:t>), the period of natural immunity (</w:t>
      </w:r>
      <m:oMath>
        <m:r>
          <w:rPr>
            <w:rFonts w:ascii="Cambria Math" w:hAnsi="Cambria Math"/>
          </w:rPr>
          <m:t>ω</m:t>
        </m:r>
      </m:oMath>
      <w:r w:rsidR="00603732">
        <w:t>)</w:t>
      </w:r>
      <w:r w:rsidR="00653A46">
        <w:t xml:space="preserve"> </w:t>
      </w:r>
      <w:r w:rsidR="00603732">
        <w:t xml:space="preserve">and the frequency of </w:t>
      </w:r>
      <w:r w:rsidR="00435915">
        <w:t>temporary emigration</w:t>
      </w:r>
      <w:r w:rsidR="00CC7140">
        <w:t xml:space="preserve"> (</w:t>
      </w:r>
      <m:oMath>
        <m:r>
          <w:rPr>
            <w:rFonts w:ascii="Cambria Math" w:hAnsi="Cambria Math"/>
          </w:rPr>
          <m:t>η</m:t>
        </m:r>
      </m:oMath>
      <w:r w:rsidR="00CC7140">
        <w:t>)</w:t>
      </w:r>
      <w:r w:rsidR="00DD4489">
        <w:t xml:space="preserve">. </w:t>
      </w:r>
      <w:r w:rsidR="00CC7140">
        <w:t>These were vari</w:t>
      </w:r>
      <w:r w:rsidR="00600EB5">
        <w:t>ed by providing minimum, most likely and maximum plausible values and then</w:t>
      </w:r>
      <w:r w:rsidR="00AD1EAE">
        <w:t xml:space="preserve"> generating random values of these </w:t>
      </w:r>
      <w:r w:rsidR="00125915">
        <w:t xml:space="preserve">for </w:t>
      </w:r>
      <w:r w:rsidR="009B6C1D">
        <w:t xml:space="preserve">each simulated outbreak </w:t>
      </w:r>
      <w:r w:rsidR="00AD1EAE">
        <w:t xml:space="preserve">using </w:t>
      </w:r>
      <w:proofErr w:type="spellStart"/>
      <w:r w:rsidR="00AD1EAE">
        <w:t>BetaPERT</w:t>
      </w:r>
      <w:proofErr w:type="spellEnd"/>
      <w:r>
        <w:t xml:space="preserve"> </w:t>
      </w:r>
      <w:r w:rsidR="005D2E67">
        <w:t>distributions</w:t>
      </w:r>
      <w:r w:rsidR="00125915">
        <w:t xml:space="preserve"> (Table 1)</w:t>
      </w:r>
      <w:r w:rsidR="00DD4489">
        <w:t xml:space="preserve">. </w:t>
      </w:r>
      <w:r w:rsidR="00662AF5">
        <w:t xml:space="preserve">All simulations </w:t>
      </w:r>
      <w:r w:rsidR="00F23257">
        <w:t>of the model</w:t>
      </w:r>
      <w:r w:rsidR="00662AF5">
        <w:t xml:space="preserve"> were undertaken in R</w:t>
      </w:r>
      <w:r w:rsidR="00F23257">
        <w:t xml:space="preserve"> using custom written functions</w:t>
      </w:r>
      <w:r w:rsidR="00662AF5">
        <w:t>.</w:t>
      </w:r>
    </w:p>
    <w:p w14:paraId="4592885C" w14:textId="3AF3D3B7" w:rsidR="0085698F" w:rsidRPr="00DB59DF" w:rsidRDefault="00274D43" w:rsidP="0085698F">
      <w:r>
        <w:t>T</w:t>
      </w:r>
      <w:r w:rsidR="00934D53">
        <w:t xml:space="preserve">his </w:t>
      </w:r>
      <w:r>
        <w:t xml:space="preserve">stochastic IBM </w:t>
      </w:r>
      <w:r w:rsidR="00934D53">
        <w:t xml:space="preserve">model had the following set </w:t>
      </w:r>
      <w:r w:rsidR="0085698F" w:rsidRPr="00DB59DF">
        <w:t>of assumptions</w:t>
      </w:r>
      <w:r w:rsidR="00581398">
        <w:t>:</w:t>
      </w:r>
    </w:p>
    <w:p w14:paraId="2185FDED" w14:textId="289C8748" w:rsidR="0085698F" w:rsidRPr="00DB59DF" w:rsidRDefault="00366082" w:rsidP="0085698F">
      <w:pPr>
        <w:pStyle w:val="dotpointindented"/>
      </w:pPr>
      <w:r>
        <w:t>The m</w:t>
      </w:r>
      <w:r w:rsidR="0085698F" w:rsidRPr="00DB59DF">
        <w:t>ode</w:t>
      </w:r>
      <w:r>
        <w:t>l</w:t>
      </w:r>
      <w:r w:rsidR="0085698F" w:rsidRPr="00DB59DF">
        <w:t xml:space="preserve"> represent</w:t>
      </w:r>
      <w:r w:rsidR="0085698F">
        <w:t>ed</w:t>
      </w:r>
      <w:r w:rsidR="0085698F" w:rsidRPr="00DB59DF">
        <w:t xml:space="preserve"> a discrete population</w:t>
      </w:r>
      <w:r>
        <w:t xml:space="preserve"> of </w:t>
      </w:r>
      <w:r w:rsidR="00B5722B">
        <w:t>Feral Pigs</w:t>
      </w:r>
      <w:r w:rsidR="0085698F" w:rsidRPr="00DB59DF">
        <w:t xml:space="preserve"> and </w:t>
      </w:r>
      <w:r w:rsidR="0085698F">
        <w:t>therefore</w:t>
      </w:r>
      <w:r w:rsidR="0085698F" w:rsidRPr="00DB59DF">
        <w:t>, assume</w:t>
      </w:r>
      <w:r w:rsidR="0085698F">
        <w:t>d</w:t>
      </w:r>
      <w:r w:rsidR="0085698F" w:rsidRPr="00DB59DF">
        <w:t xml:space="preserve"> that the population </w:t>
      </w:r>
      <w:r w:rsidR="0085698F">
        <w:t>wa</w:t>
      </w:r>
      <w:r w:rsidR="0085698F" w:rsidRPr="00DB59DF">
        <w:t>s closed to immigration and emigration</w:t>
      </w:r>
      <w:r w:rsidR="00DD4489">
        <w:t xml:space="preserve">. </w:t>
      </w:r>
      <w:r w:rsidR="003623A0">
        <w:t xml:space="preserve">However, we explored the likelihood of disease </w:t>
      </w:r>
      <w:r w:rsidR="00F6486D">
        <w:t>spreading</w:t>
      </w:r>
      <w:r w:rsidR="00B32FC8">
        <w:t xml:space="preserve"> to </w:t>
      </w:r>
      <w:r w:rsidR="00F6486D">
        <w:t xml:space="preserve">any </w:t>
      </w:r>
      <w:r w:rsidR="00B32FC8">
        <w:t xml:space="preserve">neighbouring </w:t>
      </w:r>
      <w:r w:rsidR="00B5722B">
        <w:t>Feral Pig</w:t>
      </w:r>
      <w:r w:rsidR="00B32FC8">
        <w:t xml:space="preserve"> populations </w:t>
      </w:r>
      <w:r w:rsidR="00CC3C8E">
        <w:t xml:space="preserve">by allowing some individuals to undertake an </w:t>
      </w:r>
      <w:r w:rsidR="00581398">
        <w:t>‘</w:t>
      </w:r>
      <w:r w:rsidR="00B41323">
        <w:t>temporary emigration</w:t>
      </w:r>
      <w:r w:rsidR="00581398">
        <w:t>’</w:t>
      </w:r>
      <w:r w:rsidR="00C720E0">
        <w:t xml:space="preserve"> to a putative neighbouring population</w:t>
      </w:r>
      <w:r w:rsidR="00DD4489">
        <w:t xml:space="preserve">. </w:t>
      </w:r>
    </w:p>
    <w:p w14:paraId="2C6B3209" w14:textId="77777777" w:rsidR="0085698F" w:rsidRPr="00DB59DF" w:rsidRDefault="0085698F" w:rsidP="0085698F">
      <w:pPr>
        <w:pStyle w:val="dotpointindented"/>
      </w:pPr>
      <w:r w:rsidRPr="00DB59DF">
        <w:t xml:space="preserve">Transmission of disease </w:t>
      </w:r>
      <w:r>
        <w:t>wa</w:t>
      </w:r>
      <w:r w:rsidRPr="00DB59DF">
        <w:t xml:space="preserve">s </w:t>
      </w:r>
      <w:r>
        <w:t>considered</w:t>
      </w:r>
      <w:r w:rsidRPr="00DB59DF">
        <w:t xml:space="preserve"> to be density-dependent, which assume</w:t>
      </w:r>
      <w:r>
        <w:t>d</w:t>
      </w:r>
      <w:r w:rsidRPr="00DB59DF">
        <w:t xml:space="preserve"> disease transmission scale</w:t>
      </w:r>
      <w:r>
        <w:t>d</w:t>
      </w:r>
      <w:r w:rsidRPr="00DB59DF">
        <w:t xml:space="preserve"> linearly with host density </w:t>
      </w:r>
      <w:r w:rsidRPr="00DB59DF">
        <w:fldChar w:fldCharType="begin"/>
      </w:r>
      <w:r>
        <w:instrText xml:space="preserve"> ADDIN ZOTERO_ITEM CSL_CITATION {"citationID":"IkvA1EXR","properties":{"formattedCitation":"(McCallum et al. 2001)","plainCitation":"(McCallum et al. 2001)","noteIndex":0},"citationItems":[{"id":5376,"uris":["http://zotero.org/users/634364/items/BD99SLQI"],"itemData":{"id":5376,"type":"article-journal","abstract":"Host–pathogen models are essential for designing strategies for managing disease threats to humans, wild animals and domestic animals. The behaviour of these models is greatly affected by the way in which transmission between infected and susceptible hosts is modelled. Since host–pathogen models were first developed at the beginning of the 20th century, the ‘mass action’ assumption has almost always been used for transmission. Recently, however, it has been suggested that mass action has often been modelled wrongly. Alternative models of transmission are beginning to appear, as are empirical tests of transmission dynamics.","container-title":"Trends in Ecology &amp; Evolution","DOI":"10.1016/S0169-5347(01)02144-9","ISSN":"0169-5347","issue":"6","page":"295-300","title":"How should pathogen transmission be modelled?","volume":"16","author":[{"family":"McCallum","given":"Hamish"},{"family":"Barlow","given":"Nigel"},{"family":"Hone","given":"Jim"}],"issued":{"date-parts":[["2001",6]]}}}],"schema":"https://github.com/citation-style-language/schema/raw/master/csl-citation.json"} </w:instrText>
      </w:r>
      <w:r w:rsidRPr="00DB59DF">
        <w:fldChar w:fldCharType="separate"/>
      </w:r>
      <w:r w:rsidRPr="009F21FF">
        <w:t>(McCallum et al. 2001)</w:t>
      </w:r>
      <w:r w:rsidRPr="00DB59DF">
        <w:fldChar w:fldCharType="end"/>
      </w:r>
      <w:r w:rsidRPr="00DB59DF">
        <w:t>.</w:t>
      </w:r>
      <w:r>
        <w:t xml:space="preserve"> </w:t>
      </w:r>
    </w:p>
    <w:p w14:paraId="276B3AF1" w14:textId="24A21F7E" w:rsidR="0085698F" w:rsidRPr="00DB59DF" w:rsidRDefault="0085698F" w:rsidP="0085698F">
      <w:pPr>
        <w:pStyle w:val="dotpointindented"/>
      </w:pPr>
      <w:r w:rsidRPr="00DB59DF">
        <w:t xml:space="preserve">With respect to disease transmission, each population </w:t>
      </w:r>
      <w:r>
        <w:t>was</w:t>
      </w:r>
      <w:r w:rsidRPr="00DB59DF">
        <w:t xml:space="preserve"> assumed to be homogenously mixed.</w:t>
      </w:r>
      <w:r>
        <w:t xml:space="preserve"> </w:t>
      </w:r>
      <w:r w:rsidRPr="00DB59DF">
        <w:t xml:space="preserve">This </w:t>
      </w:r>
      <w:r>
        <w:t>was</w:t>
      </w:r>
      <w:r w:rsidRPr="00DB59DF">
        <w:t xml:space="preserve"> tantamount to saying that contact rates among individuals in the population </w:t>
      </w:r>
      <w:r>
        <w:t>we</w:t>
      </w:r>
      <w:r w:rsidRPr="00DB59DF">
        <w:t>re similar.</w:t>
      </w:r>
      <w:r>
        <w:t xml:space="preserve"> </w:t>
      </w:r>
    </w:p>
    <w:p w14:paraId="226CA549" w14:textId="1B7EB882" w:rsidR="00673694" w:rsidRDefault="0085698F" w:rsidP="00E15429">
      <w:pPr>
        <w:pStyle w:val="dotpointindented"/>
      </w:pPr>
      <w:r w:rsidRPr="00DB59DF">
        <w:t xml:space="preserve">Host dynamics </w:t>
      </w:r>
      <w:r w:rsidR="00595103">
        <w:t xml:space="preserve">of </w:t>
      </w:r>
      <w:r w:rsidR="00B5722B">
        <w:t>Feral Pigs</w:t>
      </w:r>
      <w:r w:rsidR="00595103">
        <w:t xml:space="preserve"> </w:t>
      </w:r>
      <w:r w:rsidRPr="00DB59DF">
        <w:t>were generally assumed to be subject</w:t>
      </w:r>
      <w:r>
        <w:t>ed</w:t>
      </w:r>
      <w:r w:rsidRPr="00DB59DF">
        <w:t xml:space="preserve"> to population regulation, governed by density-dependence</w:t>
      </w:r>
      <w:r w:rsidR="00346924">
        <w:t xml:space="preserve"> in</w:t>
      </w:r>
      <w:r w:rsidRPr="00DB59DF">
        <w:t xml:space="preserve"> </w:t>
      </w:r>
      <w:r w:rsidR="00595103">
        <w:t xml:space="preserve">the </w:t>
      </w:r>
      <w:r w:rsidRPr="00DB59DF">
        <w:t xml:space="preserve">birth rate </w:t>
      </w:r>
      <w:r w:rsidRPr="00DB59DF">
        <w:fldChar w:fldCharType="begin"/>
      </w:r>
      <w:r>
        <w:instrText xml:space="preserve"> ADDIN ZOTERO_ITEM CSL_CITATION {"citationID":"pMqQqDUI","properties":{"formattedCitation":"(e.g., Bellows 1981; Barlow 2000)","plainCitation":"(e.g., Bellows 1981; Barlow 2000)","dontUpdate":true,"noteIndex":0},"citationItems":[{"id":1407,"uris":["http://zotero.org/users/634364/items/64GRLTU7"],"itemData":{"id":1407,"type":"article-journal","container-title":"Journal of Animal Ecology","page":"139-156","title":"The descriptive properties of some models for density dependence","volume":"50","author":[{"family":"Bellows","given":"T. S."}],"issued":{"date-parts":[["1981"]]}},"label":"page","prefix":"e.g., "},{"id":541,"uris":["http://zotero.org/users/634364/items/T4ET3XQR"],"itemData":{"id":541,"type":"article-journal","abstract":"1. A new model is presented for a possum–tuberculosis (TB) system (Trichosurus vulpecula–Mycobacterium bovis) that is both realistic and parsimonious. The model includes a phenomenological treatment of heterogeneity of risk for susceptible hosts, similar to that used in insect host–parasitoid systems. 2. Parameter values for the model reflect current knowledge and differ significantly from those in other recent models of this system. Associated with these structural and parametric changes are substantially different predictions for the dynamics and control of TB in possums. 3. The model predictions include (i) only limited host suppression due to the disease (&lt; 10%, cf. several earlier simple models for TB in both possums and badgers); (ii) asymptotically stable disease dynamics (cf. homogeneous-mixing models that predict either extremely weak stability such that disease fails to recover when host density is temporarily reduced, or oscillatory behaviour and potential elimination of disease following such a perturbation); (iii) TB that is harder to control than in the homogeneous-mixing model equivalents, in line with practical experience; and (iv) a threshold host density for disease elimination that differs substantially from the host equilibrium density in the presence of disease. 4. Homogeneous-mixing models are unable to reproduce this behaviour, whatever parameter values are chosen. Heterogeneous-mixing models with non-linear transmission may therefore be worth consideration in other endemic wildlife disease systems, as is now commonplace for insect–parasitoid and insect–pathogen ones.","container-title":"Journal of Animal Ecology","DOI":"10.1046/j.1365-2656.2000.00428.x","ISSN":"1365-2656","issue":"4","language":"en","page":"703-713","title":"Non-linear transmission and simple models for bovine tuberculosis","volume":"69","author":[{"family":"Barlow","given":"N. D."}],"issued":{"date-parts":[["2000",7]]}}}],"schema":"https://github.com/citation-style-language/schema/raw/master/csl-citation.json"} </w:instrText>
      </w:r>
      <w:r w:rsidRPr="00DB59DF">
        <w:fldChar w:fldCharType="separate"/>
      </w:r>
      <w:r w:rsidRPr="009F541F">
        <w:t>(</w:t>
      </w:r>
      <w:r>
        <w:t xml:space="preserve">e.g. </w:t>
      </w:r>
      <w:r w:rsidRPr="009F541F">
        <w:t>Bellows 1981; Barlow 2000)</w:t>
      </w:r>
      <w:r w:rsidRPr="00DB59DF">
        <w:fldChar w:fldCharType="end"/>
      </w:r>
      <w:r w:rsidRPr="00DB59DF">
        <w:t xml:space="preserve">. </w:t>
      </w:r>
    </w:p>
    <w:p w14:paraId="189A645E" w14:textId="48F2B73E" w:rsidR="008F7E84" w:rsidRPr="00DB59DF" w:rsidRDefault="008F7E84" w:rsidP="008F7E84">
      <w:pPr>
        <w:pStyle w:val="Heading4"/>
      </w:pPr>
      <w:r w:rsidRPr="00DB59DF">
        <w:t xml:space="preserve">Disease mitigation </w:t>
      </w:r>
      <w:r w:rsidR="004C1A82">
        <w:t>scenarios</w:t>
      </w:r>
    </w:p>
    <w:p w14:paraId="3090BDF6" w14:textId="3C5AA9AA" w:rsidR="0002780D" w:rsidRPr="0002780D" w:rsidRDefault="0052064F" w:rsidP="0002780D">
      <w:pPr>
        <w:rPr>
          <w:rFonts w:eastAsiaTheme="minorEastAsia"/>
        </w:rPr>
      </w:pPr>
      <w:r>
        <w:t>W</w:t>
      </w:r>
      <w:r w:rsidR="008F7E84" w:rsidRPr="00DB59DF">
        <w:t xml:space="preserve">e assessed the impact of potential disease mitigation actions </w:t>
      </w:r>
      <w:r>
        <w:t xml:space="preserve">for eradicating </w:t>
      </w:r>
      <w:r w:rsidR="00CF5824">
        <w:t xml:space="preserve">an </w:t>
      </w:r>
      <w:r>
        <w:t xml:space="preserve">FMD </w:t>
      </w:r>
      <w:r w:rsidR="00CF5824">
        <w:t xml:space="preserve">outbreak </w:t>
      </w:r>
      <w:r>
        <w:t xml:space="preserve">within a </w:t>
      </w:r>
      <w:r w:rsidR="00B5722B">
        <w:t>Feral Pig</w:t>
      </w:r>
      <w:r>
        <w:t xml:space="preserve"> population</w:t>
      </w:r>
      <w:r w:rsidR="00182069">
        <w:t xml:space="preserve"> by</w:t>
      </w:r>
      <w:r w:rsidR="0002780D" w:rsidRPr="0002780D">
        <w:rPr>
          <w:rFonts w:eastAsiaTheme="minorEastAsia"/>
        </w:rPr>
        <w:t xml:space="preserve"> conduct</w:t>
      </w:r>
      <w:r w:rsidR="00182069">
        <w:rPr>
          <w:rFonts w:eastAsiaTheme="minorEastAsia"/>
        </w:rPr>
        <w:t>ing</w:t>
      </w:r>
      <w:r w:rsidR="0002780D" w:rsidRPr="0002780D">
        <w:rPr>
          <w:rFonts w:eastAsiaTheme="minorEastAsia"/>
        </w:rPr>
        <w:t xml:space="preserve"> simulations</w:t>
      </w:r>
      <w:r w:rsidR="00A13D0B">
        <w:rPr>
          <w:rFonts w:eastAsiaTheme="minorEastAsia"/>
        </w:rPr>
        <w:t xml:space="preserve"> </w:t>
      </w:r>
      <w:r w:rsidR="0002780D" w:rsidRPr="0002780D">
        <w:rPr>
          <w:rFonts w:eastAsiaTheme="minorEastAsia"/>
        </w:rPr>
        <w:t xml:space="preserve">based on </w:t>
      </w:r>
      <w:r w:rsidR="002B6099">
        <w:rPr>
          <w:rFonts w:eastAsiaTheme="minorEastAsia"/>
        </w:rPr>
        <w:t xml:space="preserve">a </w:t>
      </w:r>
      <w:r w:rsidR="0002780D" w:rsidRPr="0002780D">
        <w:rPr>
          <w:rFonts w:eastAsiaTheme="minorEastAsia"/>
        </w:rPr>
        <w:t xml:space="preserve">hypothetical population of </w:t>
      </w:r>
      <w:r w:rsidR="00B5722B">
        <w:rPr>
          <w:rFonts w:eastAsiaTheme="minorEastAsia"/>
        </w:rPr>
        <w:t>Feral Pigs</w:t>
      </w:r>
      <w:r w:rsidR="0002780D" w:rsidRPr="0002780D">
        <w:rPr>
          <w:rFonts w:eastAsiaTheme="minorEastAsia"/>
        </w:rPr>
        <w:t xml:space="preserve"> inhabiting </w:t>
      </w:r>
      <w:r w:rsidR="00816854">
        <w:rPr>
          <w:rFonts w:eastAsiaTheme="minorEastAsia"/>
        </w:rPr>
        <w:t>a</w:t>
      </w:r>
      <w:r w:rsidR="00DD27FB">
        <w:rPr>
          <w:rFonts w:eastAsiaTheme="minorEastAsia"/>
        </w:rPr>
        <w:t xml:space="preserve"> </w:t>
      </w:r>
      <w:r w:rsidR="00816854">
        <w:rPr>
          <w:rFonts w:eastAsiaTheme="minorEastAsia"/>
        </w:rPr>
        <w:t>100</w:t>
      </w:r>
      <w:r w:rsidR="00581398">
        <w:rPr>
          <w:rFonts w:eastAsiaTheme="minorEastAsia"/>
        </w:rPr>
        <w:t>-</w:t>
      </w:r>
      <w:r w:rsidR="00816854">
        <w:rPr>
          <w:rFonts w:eastAsiaTheme="minorEastAsia"/>
        </w:rPr>
        <w:t>km</w:t>
      </w:r>
      <w:r w:rsidR="00816854" w:rsidRPr="00DD27FB">
        <w:rPr>
          <w:rFonts w:eastAsiaTheme="minorEastAsia"/>
          <w:vertAlign w:val="superscript"/>
        </w:rPr>
        <w:t>2</w:t>
      </w:r>
      <w:r w:rsidR="00816854">
        <w:rPr>
          <w:rFonts w:eastAsiaTheme="minorEastAsia"/>
        </w:rPr>
        <w:t xml:space="preserve"> area </w:t>
      </w:r>
      <w:r w:rsidR="00DD27FB">
        <w:rPr>
          <w:rFonts w:eastAsiaTheme="minorEastAsia"/>
        </w:rPr>
        <w:t xml:space="preserve">of </w:t>
      </w:r>
      <w:r w:rsidR="0002780D" w:rsidRPr="0002780D">
        <w:rPr>
          <w:rFonts w:eastAsiaTheme="minorEastAsia"/>
        </w:rPr>
        <w:t xml:space="preserve">mixed forest/agricultural habitat at </w:t>
      </w:r>
      <w:r w:rsidR="00816854">
        <w:rPr>
          <w:rFonts w:eastAsiaTheme="minorEastAsia"/>
        </w:rPr>
        <w:t>a density of 5</w:t>
      </w:r>
      <w:r w:rsidR="0002780D" w:rsidRPr="0002780D">
        <w:rPr>
          <w:rFonts w:eastAsiaTheme="minorEastAsia"/>
        </w:rPr>
        <w:t xml:space="preserve"> pigs/km</w:t>
      </w:r>
      <w:r w:rsidR="0002780D" w:rsidRPr="0002780D">
        <w:rPr>
          <w:rFonts w:eastAsiaTheme="minorEastAsia"/>
          <w:vertAlign w:val="superscript"/>
        </w:rPr>
        <w:t>2</w:t>
      </w:r>
      <w:r w:rsidR="00DD4489">
        <w:rPr>
          <w:rFonts w:eastAsiaTheme="minorEastAsia"/>
        </w:rPr>
        <w:t xml:space="preserve">. </w:t>
      </w:r>
      <w:r w:rsidR="0002780D" w:rsidRPr="0002780D">
        <w:rPr>
          <w:rFonts w:eastAsiaTheme="minorEastAsia"/>
        </w:rPr>
        <w:t>We then simulated an incursion of FMD</w:t>
      </w:r>
      <w:r w:rsidR="00A13D0B">
        <w:rPr>
          <w:rFonts w:eastAsiaTheme="minorEastAsia"/>
        </w:rPr>
        <w:t xml:space="preserve"> into the population </w:t>
      </w:r>
      <w:r w:rsidR="0002780D" w:rsidRPr="0002780D">
        <w:rPr>
          <w:rFonts w:eastAsiaTheme="minorEastAsia"/>
        </w:rPr>
        <w:t xml:space="preserve">and then investigated the level of management intervention (i.e. effort and cost) required to </w:t>
      </w:r>
      <w:r w:rsidR="0047657C">
        <w:rPr>
          <w:rFonts w:eastAsiaTheme="minorEastAsia"/>
        </w:rPr>
        <w:t>eradicate the outbreak</w:t>
      </w:r>
      <w:r w:rsidR="00DD4489">
        <w:rPr>
          <w:rFonts w:eastAsiaTheme="minorEastAsia"/>
        </w:rPr>
        <w:t xml:space="preserve">. </w:t>
      </w:r>
      <w:r w:rsidR="008546EF">
        <w:rPr>
          <w:rFonts w:eastAsiaTheme="minorEastAsia"/>
        </w:rPr>
        <w:t>We also investigated</w:t>
      </w:r>
      <w:r w:rsidR="000B28BF">
        <w:rPr>
          <w:rFonts w:eastAsiaTheme="minorEastAsia"/>
        </w:rPr>
        <w:t xml:space="preserve"> the </w:t>
      </w:r>
      <w:r w:rsidR="005B60CD">
        <w:rPr>
          <w:rFonts w:eastAsiaTheme="minorEastAsia"/>
        </w:rPr>
        <w:t>efficacy of various management s</w:t>
      </w:r>
      <w:r w:rsidR="008546EF">
        <w:rPr>
          <w:rFonts w:eastAsiaTheme="minorEastAsia"/>
        </w:rPr>
        <w:t>cenarios</w:t>
      </w:r>
      <w:r w:rsidR="005B60CD">
        <w:rPr>
          <w:rFonts w:eastAsiaTheme="minorEastAsia"/>
        </w:rPr>
        <w:t xml:space="preserve"> for limiting disease spread to neighbouring </w:t>
      </w:r>
      <w:r w:rsidR="00B5722B">
        <w:rPr>
          <w:rFonts w:eastAsiaTheme="minorEastAsia"/>
        </w:rPr>
        <w:t>Feral Pig</w:t>
      </w:r>
      <w:r w:rsidR="005B60CD">
        <w:rPr>
          <w:rFonts w:eastAsiaTheme="minorEastAsia"/>
        </w:rPr>
        <w:t xml:space="preserve"> populations through </w:t>
      </w:r>
      <w:r w:rsidR="00213F94">
        <w:rPr>
          <w:rFonts w:eastAsiaTheme="minorEastAsia"/>
        </w:rPr>
        <w:t xml:space="preserve">temporary </w:t>
      </w:r>
      <w:r w:rsidR="005B60CD">
        <w:rPr>
          <w:rFonts w:eastAsiaTheme="minorEastAsia"/>
        </w:rPr>
        <w:t>emigration of infected individuals</w:t>
      </w:r>
      <w:r w:rsidR="00DD4489">
        <w:rPr>
          <w:rFonts w:eastAsiaTheme="minorEastAsia"/>
        </w:rPr>
        <w:t xml:space="preserve">. </w:t>
      </w:r>
    </w:p>
    <w:p w14:paraId="35285851" w14:textId="2972FBC3" w:rsidR="00460576" w:rsidRDefault="00B5722B" w:rsidP="0002780D">
      <w:pPr>
        <w:rPr>
          <w:rFonts w:eastAsiaTheme="minorEastAsia"/>
        </w:rPr>
      </w:pPr>
      <w:r>
        <w:rPr>
          <w:rFonts w:eastAsiaTheme="minorEastAsia"/>
        </w:rPr>
        <w:t>Feral Pig</w:t>
      </w:r>
      <w:r w:rsidR="00392E24">
        <w:rPr>
          <w:rFonts w:eastAsiaTheme="minorEastAsia"/>
        </w:rPr>
        <w:t xml:space="preserve"> control was assumed to be undertaken primarily through aerial shooting, which has been shown to be the most effective method for </w:t>
      </w:r>
      <w:r>
        <w:rPr>
          <w:rFonts w:eastAsiaTheme="minorEastAsia"/>
        </w:rPr>
        <w:t>Feral Pig</w:t>
      </w:r>
      <w:r w:rsidR="00392E24">
        <w:rPr>
          <w:rFonts w:eastAsiaTheme="minorEastAsia"/>
        </w:rPr>
        <w:t xml:space="preserve"> control in mixed forest/agricultural habitat, especially when combined with thermal detection devices </w:t>
      </w:r>
      <w:r w:rsidR="00392E24">
        <w:rPr>
          <w:rFonts w:eastAsiaTheme="minorEastAsia"/>
        </w:rPr>
        <w:fldChar w:fldCharType="begin"/>
      </w:r>
      <w:r w:rsidR="00392E24">
        <w:rPr>
          <w:rFonts w:eastAsiaTheme="minorEastAsia"/>
        </w:rPr>
        <w:instrText xml:space="preserve"> ADDIN ZOTERO_ITEM CSL_CITATION {"citationID":"dQoiMpzK","properties":{"formattedCitation":"(Hamnett et al. 2024)","plainCitation":"(Hamnett et al. 2024)","noteIndex":0},"citationItems":[{"id":9943,"uris":["http://zotero.org/users/634364/items/5YPB7HGS"],"itemData":{"id":9943,"type":"article-journal","abstract":"Eradicating feral pigs from island ecosystems can assist in restoring damaged biodiversity values and protect commercial industries such as agriculture. Although many feral pig eradications have been attempted, management decisions are often led by practitioner experience rather than empirical evidence. Few interventions have been guided by population models to identify harvest intensity necessary to achieve eradication within a specified time frame, nor have they applied data on control effort and costs to evaluate the relative cost-effectiveness of proposed control strategies. We used effort and cost data from a feral pig-control program on Kangaroo Island, South Australia, over 17 months to derive functional-response relationships between control effort (in hours per pig) and pig abundance for four control methods: (1) ground-based shooting, (2) trapping with remote triggers, (3) poison baiting, and (4) thermal-assisted aerial culling. We developed a stochastic Leslie matrix with compensatory density feedback on survival to project population trajectories from an initial population (N0) of 250 female pigs with an estimated island-wide carrying capacity (K) of 2500 over 3 and 10 years for populations subjected to an annual harvest of 35%–95%. We built functional-response models to calculate annual effort and cost for six cull scenarios across all harvest rates. We derived total cost and effort over 3- and 10-year projections from the sum of annual cost and effort within the projection intervals. Pig populations were reduced to &lt;10% N0 based on harvest rates &gt;80% and 60% for culls of 3- and 10-year durations, respectively. In all scenarios above, the minimum required harvest rate and the total cost to reduce population to ≤10% of N0 decreased with increasing harvest proportion, with lower total costs incurred over 3 years compared to 10 years. The simulations suggest that the most cost-effective approach for most scenarios is to maximize annual harvest and complete eradication effort over the shortest periods.","container-title":"Ecosphere","DOI":"10.1002/ecs2.70082","ISSN":"2150-8925, 2150-8925","issue":"12","journalAbbreviation":"Ecosphere","language":"en","page":"e70082","source":"DOI.org (Cro</w:instrText>
      </w:r>
      <w:r w:rsidR="00392E24">
        <w:rPr>
          <w:rFonts w:eastAsiaTheme="minorEastAsia" w:hint="eastAsia"/>
        </w:rPr>
        <w:instrText>ssref)","title":"Stochastic population models to identify optimal and cost</w:instrText>
      </w:r>
      <w:r w:rsidR="00392E24">
        <w:rPr>
          <w:rFonts w:eastAsiaTheme="minorEastAsia" w:hint="eastAsia"/>
        </w:rPr>
        <w:instrText>‐</w:instrText>
      </w:r>
      <w:r w:rsidR="00392E24">
        <w:rPr>
          <w:rFonts w:eastAsiaTheme="minorEastAsia" w:hint="eastAsia"/>
        </w:rPr>
        <w:instrText>effective harvest strategies for feral pig eradication","volume":"15","author":[{"family":"Hamnett","given":"Peter W."},{"family":"Saltré","given":"Frédérik"},{"family":"Page","giv</w:instrText>
      </w:r>
      <w:r w:rsidR="00392E24">
        <w:rPr>
          <w:rFonts w:eastAsiaTheme="minorEastAsia"/>
        </w:rPr>
        <w:instrText xml:space="preserve">en":"Brad"},{"family":"Tarran","given":"Myall"},{"family":"Korcz","given":"Matt"},{"family":"Fielder","given":"Kate"},{"family":"Andrews","given":"Lindell"},{"family":"Bradshaw","given":"Corey J. A."}],"issued":{"date-parts":[["2024",12]]}}}],"schema":"https://github.com/citation-style-language/schema/raw/master/csl-citation.json"} </w:instrText>
      </w:r>
      <w:r w:rsidR="00392E24">
        <w:rPr>
          <w:rFonts w:eastAsiaTheme="minorEastAsia"/>
        </w:rPr>
        <w:fldChar w:fldCharType="separate"/>
      </w:r>
      <w:r w:rsidR="00392E24" w:rsidRPr="00EE508A">
        <w:rPr>
          <w:rFonts w:eastAsiaTheme="minorEastAsia"/>
        </w:rPr>
        <w:t>(Hamnett et al. 2024)</w:t>
      </w:r>
      <w:r w:rsidR="00392E24">
        <w:rPr>
          <w:rFonts w:eastAsiaTheme="minorEastAsia"/>
        </w:rPr>
        <w:fldChar w:fldCharType="end"/>
      </w:r>
      <w:r w:rsidR="00DD4489">
        <w:rPr>
          <w:rFonts w:eastAsiaTheme="minorEastAsia"/>
        </w:rPr>
        <w:t xml:space="preserve">. </w:t>
      </w:r>
      <w:r w:rsidR="000955AE">
        <w:rPr>
          <w:rFonts w:eastAsiaTheme="minorEastAsia"/>
        </w:rPr>
        <w:t xml:space="preserve">We examined various intensities of aerial </w:t>
      </w:r>
      <w:r w:rsidR="000955AE">
        <w:rPr>
          <w:rFonts w:eastAsiaTheme="minorEastAsia"/>
        </w:rPr>
        <w:lastRenderedPageBreak/>
        <w:t>control that removed a proportion of the total population at varying times after the introduction of the disease</w:t>
      </w:r>
      <w:r w:rsidR="00D03BC1">
        <w:rPr>
          <w:rFonts w:eastAsiaTheme="minorEastAsia"/>
        </w:rPr>
        <w:t xml:space="preserve"> representing rapid or slower response times to the outbreak</w:t>
      </w:r>
      <w:r w:rsidR="000955AE">
        <w:rPr>
          <w:rFonts w:eastAsiaTheme="minorEastAsia"/>
        </w:rPr>
        <w:t>. For these scenarios</w:t>
      </w:r>
      <w:r w:rsidR="00581398">
        <w:rPr>
          <w:rFonts w:eastAsiaTheme="minorEastAsia"/>
        </w:rPr>
        <w:t>,</w:t>
      </w:r>
      <w:r w:rsidR="000955AE">
        <w:rPr>
          <w:rFonts w:eastAsiaTheme="minorEastAsia"/>
        </w:rPr>
        <w:t xml:space="preserve"> we examined culling intensities </w:t>
      </w:r>
      <w:r w:rsidR="00CE3F26">
        <w:rPr>
          <w:rFonts w:eastAsiaTheme="minorEastAsia"/>
        </w:rPr>
        <w:t xml:space="preserve">varying between </w:t>
      </w:r>
      <w:r w:rsidR="000955AE">
        <w:rPr>
          <w:rFonts w:eastAsiaTheme="minorEastAsia"/>
        </w:rPr>
        <w:t>20</w:t>
      </w:r>
      <w:r w:rsidR="00CE3F26">
        <w:rPr>
          <w:rFonts w:eastAsiaTheme="minorEastAsia"/>
        </w:rPr>
        <w:t xml:space="preserve"> and 80% </w:t>
      </w:r>
      <w:r w:rsidR="000955AE">
        <w:rPr>
          <w:rFonts w:eastAsiaTheme="minorEastAsia"/>
        </w:rPr>
        <w:t>of the population being removed by control</w:t>
      </w:r>
      <w:r w:rsidR="00581398">
        <w:rPr>
          <w:rFonts w:eastAsiaTheme="minorEastAsia"/>
        </w:rPr>
        <w:t>,</w:t>
      </w:r>
      <w:r w:rsidR="000955AE">
        <w:rPr>
          <w:rFonts w:eastAsiaTheme="minorEastAsia"/>
        </w:rPr>
        <w:t xml:space="preserve"> with the culls initiated either </w:t>
      </w:r>
      <w:r w:rsidR="00A32805">
        <w:rPr>
          <w:rFonts w:eastAsiaTheme="minorEastAsia"/>
        </w:rPr>
        <w:t>7- or 30-days</w:t>
      </w:r>
      <w:r w:rsidR="000955AE">
        <w:rPr>
          <w:rFonts w:eastAsiaTheme="minorEastAsia"/>
        </w:rPr>
        <w:t xml:space="preserve"> post FMD incursion</w:t>
      </w:r>
      <w:r w:rsidR="00CE3F26">
        <w:rPr>
          <w:rFonts w:eastAsiaTheme="minorEastAsia"/>
        </w:rPr>
        <w:t xml:space="preserve"> (Table 3)</w:t>
      </w:r>
      <w:r w:rsidR="000955AE">
        <w:rPr>
          <w:rFonts w:eastAsiaTheme="minorEastAsia"/>
        </w:rPr>
        <w:t>. In addition, we also examined repeat</w:t>
      </w:r>
      <w:r w:rsidR="005B1B5F">
        <w:rPr>
          <w:rFonts w:eastAsiaTheme="minorEastAsia"/>
        </w:rPr>
        <w:t>ed</w:t>
      </w:r>
      <w:r w:rsidR="000955AE">
        <w:rPr>
          <w:rFonts w:eastAsiaTheme="minorEastAsia"/>
        </w:rPr>
        <w:t xml:space="preserve"> culls </w:t>
      </w:r>
      <w:r w:rsidR="005B1B5F">
        <w:rPr>
          <w:rFonts w:eastAsiaTheme="minorEastAsia"/>
        </w:rPr>
        <w:t xml:space="preserve">where each culling intensity was </w:t>
      </w:r>
      <w:r w:rsidR="000955AE">
        <w:rPr>
          <w:rFonts w:eastAsiaTheme="minorEastAsia"/>
        </w:rPr>
        <w:t>repeated every 7 days over a 3-week period</w:t>
      </w:r>
      <w:r w:rsidR="00E503B4">
        <w:rPr>
          <w:rFonts w:eastAsiaTheme="minorEastAsia"/>
        </w:rPr>
        <w:t xml:space="preserve"> again initiated either 7- or 30-days post FMD incursion</w:t>
      </w:r>
      <w:r w:rsidR="00CE3F26">
        <w:rPr>
          <w:rFonts w:eastAsiaTheme="minorEastAsia"/>
        </w:rPr>
        <w:t xml:space="preserve"> (Table 3)</w:t>
      </w:r>
      <w:r w:rsidR="00E503B4">
        <w:rPr>
          <w:rFonts w:eastAsiaTheme="minorEastAsia"/>
        </w:rPr>
        <w:t>.</w:t>
      </w:r>
    </w:p>
    <w:p w14:paraId="6641C8F9" w14:textId="7E9FCFF9" w:rsidR="00D6209E" w:rsidRPr="00E15429" w:rsidRDefault="00D6209E" w:rsidP="00D6209E">
      <w:pPr>
        <w:pStyle w:val="Caption-Table"/>
      </w:pPr>
      <w:bookmarkStart w:id="48" w:name="_Toc224219987"/>
      <w:r w:rsidRPr="00E15429">
        <w:t>Table 3</w:t>
      </w:r>
      <w:r w:rsidR="00DD4489" w:rsidRPr="00E15429">
        <w:t xml:space="preserve">. </w:t>
      </w:r>
      <w:r w:rsidR="00B5722B" w:rsidRPr="00E15429">
        <w:t>Feral Pig</w:t>
      </w:r>
      <w:r w:rsidR="009A6CB2" w:rsidRPr="00E15429">
        <w:t xml:space="preserve"> management scenarios examined using the FMD epidemiological model.</w:t>
      </w:r>
      <w:r w:rsidR="00CE3F26" w:rsidRPr="00E15429">
        <w:t xml:space="preserve"> A total of four culling intensities were examined representing the percentage of the population culled.</w:t>
      </w:r>
      <w:r w:rsidR="00581398" w:rsidRPr="00E15429">
        <w:t xml:space="preserve"> </w:t>
      </w:r>
      <w:r w:rsidR="008202E6" w:rsidRPr="00E15429">
        <w:t xml:space="preserve">Response </w:t>
      </w:r>
      <w:r w:rsidR="009A6CB2" w:rsidRPr="00E15429">
        <w:t xml:space="preserve">day refers to the number of days </w:t>
      </w:r>
      <w:r w:rsidR="008202E6" w:rsidRPr="00E15429">
        <w:t>after disease incursion</w:t>
      </w:r>
      <w:r w:rsidR="009A6CB2" w:rsidRPr="00E15429">
        <w:t xml:space="preserve"> </w:t>
      </w:r>
      <w:r w:rsidR="00CE3F26" w:rsidRPr="00E15429">
        <w:t>before</w:t>
      </w:r>
      <w:r w:rsidR="009A6CB2" w:rsidRPr="00E15429">
        <w:t xml:space="preserve"> management commenced</w:t>
      </w:r>
      <w:r w:rsidR="00DD4489" w:rsidRPr="00E15429">
        <w:t xml:space="preserve">. </w:t>
      </w:r>
      <w:r w:rsidR="009A6CB2" w:rsidRPr="00E15429">
        <w:t xml:space="preserve">Frequency indicates either a single application of each culling intensity (once-off) or repeat application of each culling intensity every 7 days </w:t>
      </w:r>
      <w:r w:rsidR="0083196C">
        <w:t xml:space="preserve">for three weeks </w:t>
      </w:r>
      <w:r w:rsidR="009A6CB2" w:rsidRPr="00E15429">
        <w:t>(</w:t>
      </w:r>
      <w:r w:rsidR="00581398" w:rsidRPr="00E15429">
        <w:t>r</w:t>
      </w:r>
      <w:r w:rsidR="009A6CB2" w:rsidRPr="00E15429">
        <w:t>epeated)</w:t>
      </w:r>
      <w:r w:rsidR="00DD4489" w:rsidRPr="00E15429">
        <w:t>.</w:t>
      </w:r>
      <w:bookmarkEnd w:id="48"/>
      <w:r w:rsidR="00DD4489" w:rsidRPr="00E15429">
        <w:t xml:space="preserve"> </w:t>
      </w:r>
    </w:p>
    <w:tbl>
      <w:tblPr>
        <w:tblStyle w:val="TableGrid10"/>
        <w:tblW w:w="5000" w:type="pct"/>
        <w:tblLook w:val="04A0" w:firstRow="1" w:lastRow="0" w:firstColumn="1" w:lastColumn="0" w:noHBand="0" w:noVBand="1"/>
      </w:tblPr>
      <w:tblGrid>
        <w:gridCol w:w="2786"/>
        <w:gridCol w:w="4436"/>
        <w:gridCol w:w="2417"/>
      </w:tblGrid>
      <w:tr w:rsidR="00D6209E" w14:paraId="14FB6E45" w14:textId="77777777" w:rsidTr="00831D7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5" w:type="pct"/>
          </w:tcPr>
          <w:p w14:paraId="04C7F66A" w14:textId="2BE7C4F9" w:rsidR="00D6209E" w:rsidRDefault="008202E6" w:rsidP="009A6CB2">
            <w:pPr>
              <w:jc w:val="center"/>
              <w:rPr>
                <w:rFonts w:eastAsiaTheme="minorEastAsia"/>
              </w:rPr>
            </w:pPr>
            <w:r>
              <w:rPr>
                <w:rFonts w:eastAsiaTheme="minorEastAsia"/>
              </w:rPr>
              <w:t xml:space="preserve">Response </w:t>
            </w:r>
            <w:r w:rsidR="009A6CB2">
              <w:rPr>
                <w:rFonts w:eastAsiaTheme="minorEastAsia"/>
              </w:rPr>
              <w:t>day</w:t>
            </w:r>
          </w:p>
        </w:tc>
        <w:tc>
          <w:tcPr>
            <w:tcW w:w="2301" w:type="pct"/>
          </w:tcPr>
          <w:p w14:paraId="064500F3" w14:textId="39F323E9" w:rsidR="00D6209E" w:rsidRDefault="009A6CB2" w:rsidP="00831D71">
            <w:pPr>
              <w:jc w:val="center"/>
              <w:cnfStyle w:val="100000000000" w:firstRow="1" w:lastRow="0" w:firstColumn="0" w:lastColumn="0" w:oddVBand="0" w:evenVBand="0" w:oddHBand="0" w:evenHBand="0" w:firstRowFirstColumn="0" w:firstRowLastColumn="0" w:lastRowFirstColumn="0" w:lastRowLastColumn="0"/>
              <w:rPr>
                <w:rFonts w:eastAsiaTheme="minorEastAsia"/>
              </w:rPr>
            </w:pPr>
            <w:r>
              <w:rPr>
                <w:rFonts w:eastAsiaTheme="minorEastAsia"/>
              </w:rPr>
              <w:t>Culling intensities (%)</w:t>
            </w:r>
          </w:p>
        </w:tc>
        <w:tc>
          <w:tcPr>
            <w:tcW w:w="1254" w:type="pct"/>
          </w:tcPr>
          <w:p w14:paraId="204225D9" w14:textId="6F94CBF2" w:rsidR="00D6209E" w:rsidRDefault="009A6CB2" w:rsidP="009A6CB2">
            <w:pPr>
              <w:jc w:val="center"/>
              <w:cnfStyle w:val="100000000000" w:firstRow="1" w:lastRow="0" w:firstColumn="0" w:lastColumn="0" w:oddVBand="0" w:evenVBand="0" w:oddHBand="0" w:evenHBand="0" w:firstRowFirstColumn="0" w:firstRowLastColumn="0" w:lastRowFirstColumn="0" w:lastRowLastColumn="0"/>
              <w:rPr>
                <w:rFonts w:eastAsiaTheme="minorEastAsia"/>
              </w:rPr>
            </w:pPr>
            <w:r>
              <w:rPr>
                <w:rFonts w:eastAsiaTheme="minorEastAsia"/>
              </w:rPr>
              <w:t>Frequency</w:t>
            </w:r>
          </w:p>
        </w:tc>
      </w:tr>
      <w:tr w:rsidR="00D6209E" w14:paraId="61D6B742" w14:textId="77777777" w:rsidTr="00E15429">
        <w:tc>
          <w:tcPr>
            <w:cnfStyle w:val="001000000000" w:firstRow="0" w:lastRow="0" w:firstColumn="1" w:lastColumn="0" w:oddVBand="0" w:evenVBand="0" w:oddHBand="0" w:evenHBand="0" w:firstRowFirstColumn="0" w:firstRowLastColumn="0" w:lastRowFirstColumn="0" w:lastRowLastColumn="0"/>
            <w:tcW w:w="1445" w:type="pct"/>
            <w:shd w:val="clear" w:color="auto" w:fill="CCDBEA"/>
          </w:tcPr>
          <w:p w14:paraId="0CC21C1F" w14:textId="115EEF97" w:rsidR="00D6209E" w:rsidRDefault="009A6CB2" w:rsidP="009A6CB2">
            <w:pPr>
              <w:spacing w:after="0"/>
              <w:jc w:val="center"/>
              <w:rPr>
                <w:rFonts w:eastAsiaTheme="minorEastAsia"/>
              </w:rPr>
            </w:pPr>
            <w:r>
              <w:rPr>
                <w:rFonts w:eastAsiaTheme="minorEastAsia"/>
              </w:rPr>
              <w:t>7</w:t>
            </w:r>
          </w:p>
        </w:tc>
        <w:tc>
          <w:tcPr>
            <w:tcW w:w="2301" w:type="pct"/>
          </w:tcPr>
          <w:p w14:paraId="0DBD7694" w14:textId="5A8378A0" w:rsidR="00D6209E" w:rsidRDefault="009A6CB2" w:rsidP="00831D71">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20, 40, 60, 80</w:t>
            </w:r>
          </w:p>
        </w:tc>
        <w:tc>
          <w:tcPr>
            <w:tcW w:w="1254" w:type="pct"/>
            <w:shd w:val="clear" w:color="auto" w:fill="CCDBEA"/>
          </w:tcPr>
          <w:p w14:paraId="387AD0C6" w14:textId="2161F469" w:rsidR="00D6209E" w:rsidRDefault="009A6CB2" w:rsidP="009A6CB2">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Once-off</w:t>
            </w:r>
          </w:p>
        </w:tc>
      </w:tr>
      <w:tr w:rsidR="00D6209E" w14:paraId="6F79F301" w14:textId="77777777" w:rsidTr="00E15429">
        <w:tc>
          <w:tcPr>
            <w:cnfStyle w:val="001000000000" w:firstRow="0" w:lastRow="0" w:firstColumn="1" w:lastColumn="0" w:oddVBand="0" w:evenVBand="0" w:oddHBand="0" w:evenHBand="0" w:firstRowFirstColumn="0" w:firstRowLastColumn="0" w:lastRowFirstColumn="0" w:lastRowLastColumn="0"/>
            <w:tcW w:w="1445" w:type="pct"/>
            <w:shd w:val="clear" w:color="auto" w:fill="CCDBEA"/>
          </w:tcPr>
          <w:p w14:paraId="05413ED0" w14:textId="128FC0B5" w:rsidR="00D6209E" w:rsidRDefault="009A6CB2" w:rsidP="009A6CB2">
            <w:pPr>
              <w:spacing w:after="0"/>
              <w:jc w:val="center"/>
              <w:rPr>
                <w:rFonts w:eastAsiaTheme="minorEastAsia"/>
              </w:rPr>
            </w:pPr>
            <w:r>
              <w:rPr>
                <w:rFonts w:eastAsiaTheme="minorEastAsia"/>
              </w:rPr>
              <w:t>30</w:t>
            </w:r>
          </w:p>
        </w:tc>
        <w:tc>
          <w:tcPr>
            <w:tcW w:w="2301" w:type="pct"/>
          </w:tcPr>
          <w:p w14:paraId="33137141" w14:textId="6FE2E54D" w:rsidR="00D6209E" w:rsidRDefault="009A6CB2" w:rsidP="00831D71">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20, 40, 60, 80</w:t>
            </w:r>
          </w:p>
        </w:tc>
        <w:tc>
          <w:tcPr>
            <w:tcW w:w="1254" w:type="pct"/>
            <w:shd w:val="clear" w:color="auto" w:fill="CCDBEA"/>
          </w:tcPr>
          <w:p w14:paraId="0BEC8D3A" w14:textId="32C8A679" w:rsidR="00D6209E" w:rsidRDefault="009A6CB2" w:rsidP="009A6CB2">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Once-off</w:t>
            </w:r>
          </w:p>
        </w:tc>
      </w:tr>
      <w:tr w:rsidR="009A6CB2" w14:paraId="58C59D2D" w14:textId="77777777" w:rsidTr="00E15429">
        <w:tc>
          <w:tcPr>
            <w:cnfStyle w:val="001000000000" w:firstRow="0" w:lastRow="0" w:firstColumn="1" w:lastColumn="0" w:oddVBand="0" w:evenVBand="0" w:oddHBand="0" w:evenHBand="0" w:firstRowFirstColumn="0" w:firstRowLastColumn="0" w:lastRowFirstColumn="0" w:lastRowLastColumn="0"/>
            <w:tcW w:w="1445" w:type="pct"/>
            <w:shd w:val="clear" w:color="auto" w:fill="CCDBEA"/>
          </w:tcPr>
          <w:p w14:paraId="346C7103" w14:textId="35A8261F" w:rsidR="009A6CB2" w:rsidRDefault="009A6CB2" w:rsidP="009A6CB2">
            <w:pPr>
              <w:spacing w:after="0"/>
              <w:jc w:val="center"/>
              <w:rPr>
                <w:rFonts w:eastAsiaTheme="minorEastAsia"/>
              </w:rPr>
            </w:pPr>
            <w:r>
              <w:rPr>
                <w:rFonts w:eastAsiaTheme="minorEastAsia"/>
              </w:rPr>
              <w:t>7</w:t>
            </w:r>
          </w:p>
        </w:tc>
        <w:tc>
          <w:tcPr>
            <w:tcW w:w="2301" w:type="pct"/>
          </w:tcPr>
          <w:p w14:paraId="3F385F79" w14:textId="0ECB326E" w:rsidR="009A6CB2" w:rsidRDefault="009A6CB2" w:rsidP="00831D71">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20, 40, 60, 80</w:t>
            </w:r>
          </w:p>
        </w:tc>
        <w:tc>
          <w:tcPr>
            <w:tcW w:w="1254" w:type="pct"/>
            <w:shd w:val="clear" w:color="auto" w:fill="CCDBEA"/>
          </w:tcPr>
          <w:p w14:paraId="70B3878F" w14:textId="3F7475C0" w:rsidR="009A6CB2" w:rsidRDefault="009A6CB2" w:rsidP="009A6CB2">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Repeated</w:t>
            </w:r>
          </w:p>
        </w:tc>
      </w:tr>
      <w:tr w:rsidR="009A6CB2" w14:paraId="6F547ED4" w14:textId="77777777" w:rsidTr="00E15429">
        <w:tc>
          <w:tcPr>
            <w:cnfStyle w:val="001000000000" w:firstRow="0" w:lastRow="0" w:firstColumn="1" w:lastColumn="0" w:oddVBand="0" w:evenVBand="0" w:oddHBand="0" w:evenHBand="0" w:firstRowFirstColumn="0" w:firstRowLastColumn="0" w:lastRowFirstColumn="0" w:lastRowLastColumn="0"/>
            <w:tcW w:w="1445" w:type="pct"/>
            <w:shd w:val="clear" w:color="auto" w:fill="CCDBEA"/>
          </w:tcPr>
          <w:p w14:paraId="302BBF4F" w14:textId="39DB0736" w:rsidR="009A6CB2" w:rsidRDefault="009A6CB2" w:rsidP="009A6CB2">
            <w:pPr>
              <w:spacing w:after="0"/>
              <w:jc w:val="center"/>
              <w:rPr>
                <w:rFonts w:eastAsiaTheme="minorEastAsia"/>
              </w:rPr>
            </w:pPr>
            <w:r>
              <w:rPr>
                <w:rFonts w:eastAsiaTheme="minorEastAsia"/>
              </w:rPr>
              <w:t>30</w:t>
            </w:r>
          </w:p>
        </w:tc>
        <w:tc>
          <w:tcPr>
            <w:tcW w:w="2301" w:type="pct"/>
          </w:tcPr>
          <w:p w14:paraId="19570C1F" w14:textId="22B084ED" w:rsidR="009A6CB2" w:rsidRDefault="009A6CB2" w:rsidP="00831D71">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20, 40, 60, 80</w:t>
            </w:r>
          </w:p>
        </w:tc>
        <w:tc>
          <w:tcPr>
            <w:tcW w:w="1254" w:type="pct"/>
            <w:shd w:val="clear" w:color="auto" w:fill="CCDBEA"/>
          </w:tcPr>
          <w:p w14:paraId="3B78D39C" w14:textId="42DA210A" w:rsidR="009A6CB2" w:rsidRDefault="009A6CB2" w:rsidP="009A6CB2">
            <w:pPr>
              <w:spacing w:after="0"/>
              <w:jc w:val="center"/>
              <w:cnfStyle w:val="000000000000" w:firstRow="0" w:lastRow="0" w:firstColumn="0" w:lastColumn="0" w:oddVBand="0" w:evenVBand="0" w:oddHBand="0" w:evenHBand="0" w:firstRowFirstColumn="0" w:firstRowLastColumn="0" w:lastRowFirstColumn="0" w:lastRowLastColumn="0"/>
              <w:rPr>
                <w:rFonts w:eastAsiaTheme="minorEastAsia"/>
              </w:rPr>
            </w:pPr>
            <w:r>
              <w:rPr>
                <w:rFonts w:eastAsiaTheme="minorEastAsia"/>
              </w:rPr>
              <w:t>Repeated</w:t>
            </w:r>
          </w:p>
        </w:tc>
      </w:tr>
    </w:tbl>
    <w:p w14:paraId="326874DE" w14:textId="77777777" w:rsidR="00D6209E" w:rsidRDefault="00D6209E" w:rsidP="00D6209E">
      <w:pPr>
        <w:rPr>
          <w:rFonts w:eastAsiaTheme="minorEastAsia"/>
        </w:rPr>
      </w:pPr>
    </w:p>
    <w:p w14:paraId="09B667B1" w14:textId="0FD1EE8F" w:rsidR="00EF324F" w:rsidRDefault="00460576" w:rsidP="0002780D">
      <w:pPr>
        <w:rPr>
          <w:rFonts w:eastAsiaTheme="minorEastAsia"/>
        </w:rPr>
      </w:pPr>
      <w:r>
        <w:rPr>
          <w:rFonts w:eastAsiaTheme="minorEastAsia"/>
        </w:rPr>
        <w:t>For each management scenario, we calculated the likely cost of the control operation</w:t>
      </w:r>
      <w:r w:rsidR="00FC62A1">
        <w:rPr>
          <w:rFonts w:eastAsiaTheme="minorEastAsia"/>
        </w:rPr>
        <w:t xml:space="preserve"> based on </w:t>
      </w:r>
      <w:r w:rsidR="001E0EE0">
        <w:rPr>
          <w:rFonts w:eastAsiaTheme="minorEastAsia"/>
        </w:rPr>
        <w:t xml:space="preserve">a relationship between the helicopter search time and </w:t>
      </w:r>
      <w:r w:rsidR="00B5722B">
        <w:rPr>
          <w:rFonts w:eastAsiaTheme="minorEastAsia"/>
        </w:rPr>
        <w:t>Feral Pig</w:t>
      </w:r>
      <w:r w:rsidR="001E0EE0">
        <w:rPr>
          <w:rFonts w:eastAsiaTheme="minorEastAsia"/>
        </w:rPr>
        <w:t xml:space="preserve"> density and the hourly cost of a single helicopter shooting team</w:t>
      </w:r>
      <w:r w:rsidR="0037753D">
        <w:rPr>
          <w:rFonts w:eastAsiaTheme="minorEastAsia"/>
        </w:rPr>
        <w:t>.</w:t>
      </w:r>
      <w:r>
        <w:rPr>
          <w:rFonts w:eastAsiaTheme="minorEastAsia"/>
        </w:rPr>
        <w:t xml:space="preserve"> </w:t>
      </w:r>
      <w:r w:rsidR="0002780D" w:rsidRPr="0002780D">
        <w:rPr>
          <w:rFonts w:eastAsiaTheme="minorEastAsia"/>
        </w:rPr>
        <w:t>The hourly operation of the helicopter, shooting team and associated costs were estimated as $3</w:t>
      </w:r>
      <w:r w:rsidR="00321C2E">
        <w:rPr>
          <w:rFonts w:eastAsiaTheme="minorEastAsia"/>
        </w:rPr>
        <w:t>5</w:t>
      </w:r>
      <w:r w:rsidR="0002780D" w:rsidRPr="0002780D">
        <w:rPr>
          <w:rFonts w:eastAsiaTheme="minorEastAsia"/>
        </w:rPr>
        <w:t xml:space="preserve">00 per hour, based on a </w:t>
      </w:r>
      <w:r w:rsidR="00256EE2">
        <w:rPr>
          <w:rFonts w:eastAsiaTheme="minorEastAsia"/>
        </w:rPr>
        <w:t xml:space="preserve">similar </w:t>
      </w:r>
      <w:r w:rsidR="0002780D" w:rsidRPr="0002780D">
        <w:rPr>
          <w:rFonts w:eastAsiaTheme="minorEastAsia"/>
        </w:rPr>
        <w:t xml:space="preserve">cost analysis for aerial deer control </w:t>
      </w:r>
      <w:r w:rsidR="0002780D" w:rsidRPr="0002780D">
        <w:rPr>
          <w:rFonts w:eastAsiaTheme="minorEastAsia"/>
        </w:rPr>
        <w:fldChar w:fldCharType="begin"/>
      </w:r>
      <w:r w:rsidR="0002780D" w:rsidRPr="0002780D">
        <w:rPr>
          <w:rFonts w:eastAsiaTheme="minorEastAsia"/>
        </w:rPr>
        <w:instrText xml:space="preserve"> ADDIN ZOTERO_ITEM CSL_CITATION {"citationID":"4LNncDGz","properties":{"formattedCitation":"(Bengsen et al. 2022)","plainCitation":"(Bengsen et al. 2022)","noteIndex":0},"citationItems":[{"id":5070,"uris":["http://zotero.org/users/634364/items/92ZFJXYP"],"itemData":{"id":5070,"type":"article-journal","container-title":"Wildife Research","DOI":"10.1071/WR21156","title":"Effectiveness and costs of helicopter-based shooting of deer","author":[{"family":"Bengsen","given":"Andrew J"},{"family":"Forsyth","given":"David M"},{"family":"Pople","given":"Anthony R."},{"family":"Brennan","given":"Michael"},{"family":"Amos","given":"Matt"},{"family":"Leeson","given":"Mal"},{"family":"Cox","given":"Tarnya E"},{"family":"Gray","given":"Bec"},{"family":"Orgill","given":"Ollie"},{"family":"Hampton","given":"Jordan O"},{"family":"Crittle","given":"Troy"},{"family":"Haebich","given":"Kym"}],"issued":{"date-parts":[["2022"]]}}}],"schema":"https://github.com/citation-style-language/schema/raw/master/csl-citation.json"} </w:instrText>
      </w:r>
      <w:r w:rsidR="0002780D" w:rsidRPr="0002780D">
        <w:rPr>
          <w:rFonts w:eastAsiaTheme="minorEastAsia"/>
        </w:rPr>
        <w:fldChar w:fldCharType="separate"/>
      </w:r>
      <w:r w:rsidR="0002780D" w:rsidRPr="0002780D">
        <w:rPr>
          <w:rFonts w:eastAsiaTheme="minorEastAsia"/>
        </w:rPr>
        <w:t>(Bengsen et al. 2022)</w:t>
      </w:r>
      <w:r w:rsidR="0002780D" w:rsidRPr="0002780D">
        <w:rPr>
          <w:rFonts w:eastAsiaTheme="minorEastAsia"/>
        </w:rPr>
        <w:fldChar w:fldCharType="end"/>
      </w:r>
      <w:r w:rsidR="00DD4489">
        <w:rPr>
          <w:rFonts w:eastAsiaTheme="minorEastAsia"/>
        </w:rPr>
        <w:t xml:space="preserve">. </w:t>
      </w:r>
      <w:r w:rsidR="00BF5175">
        <w:rPr>
          <w:rFonts w:eastAsiaTheme="minorEastAsia"/>
        </w:rPr>
        <w:t>However, t</w:t>
      </w:r>
      <w:r w:rsidR="005C071D">
        <w:rPr>
          <w:rFonts w:eastAsiaTheme="minorEastAsia"/>
        </w:rPr>
        <w:t>h</w:t>
      </w:r>
      <w:r w:rsidR="008153C3">
        <w:rPr>
          <w:rFonts w:eastAsiaTheme="minorEastAsia"/>
        </w:rPr>
        <w:t>e hourly cost does</w:t>
      </w:r>
      <w:r w:rsidR="005C67CB">
        <w:rPr>
          <w:rFonts w:eastAsiaTheme="minorEastAsia"/>
        </w:rPr>
        <w:t xml:space="preserve"> </w:t>
      </w:r>
      <w:r w:rsidR="008153C3">
        <w:rPr>
          <w:rFonts w:eastAsiaTheme="minorEastAsia"/>
        </w:rPr>
        <w:t>n</w:t>
      </w:r>
      <w:r w:rsidR="005C67CB">
        <w:rPr>
          <w:rFonts w:eastAsiaTheme="minorEastAsia"/>
        </w:rPr>
        <w:t>o</w:t>
      </w:r>
      <w:r w:rsidR="008153C3">
        <w:rPr>
          <w:rFonts w:eastAsiaTheme="minorEastAsia"/>
        </w:rPr>
        <w:t>t include other fixed and variable costs that might also be incurred when conducting aerial shooting operations</w:t>
      </w:r>
      <w:r w:rsidR="009D55B3">
        <w:rPr>
          <w:rFonts w:eastAsiaTheme="minorEastAsia"/>
        </w:rPr>
        <w:t>.</w:t>
      </w:r>
      <w:r w:rsidR="00EF324F">
        <w:rPr>
          <w:rFonts w:eastAsiaTheme="minorEastAsia"/>
        </w:rPr>
        <w:t xml:space="preserve"> </w:t>
      </w:r>
      <w:r w:rsidR="009D55B3">
        <w:rPr>
          <w:rFonts w:eastAsiaTheme="minorEastAsia"/>
        </w:rPr>
        <w:t>N</w:t>
      </w:r>
      <w:r w:rsidR="009B066A">
        <w:rPr>
          <w:rFonts w:eastAsiaTheme="minorEastAsia"/>
        </w:rPr>
        <w:t>evertheless</w:t>
      </w:r>
      <w:r w:rsidR="003B18F3">
        <w:rPr>
          <w:rFonts w:eastAsiaTheme="minorEastAsia"/>
        </w:rPr>
        <w:t>,</w:t>
      </w:r>
      <w:r w:rsidR="009B066A">
        <w:rPr>
          <w:rFonts w:eastAsiaTheme="minorEastAsia"/>
        </w:rPr>
        <w:t xml:space="preserve"> </w:t>
      </w:r>
      <w:r w:rsidR="009D55B3">
        <w:rPr>
          <w:rFonts w:eastAsiaTheme="minorEastAsia"/>
        </w:rPr>
        <w:t xml:space="preserve">the variable cost calculation used </w:t>
      </w:r>
      <w:r w:rsidR="009B066A">
        <w:rPr>
          <w:rFonts w:eastAsiaTheme="minorEastAsia"/>
        </w:rPr>
        <w:t>sho</w:t>
      </w:r>
      <w:r w:rsidR="00EF324F">
        <w:rPr>
          <w:rFonts w:eastAsiaTheme="minorEastAsia"/>
        </w:rPr>
        <w:t>uld be suitable for gauging the relative cost-effectiveness of various strategies.</w:t>
      </w:r>
    </w:p>
    <w:p w14:paraId="3BD45677" w14:textId="131410B7" w:rsidR="0002780D" w:rsidRDefault="0002780D" w:rsidP="0002780D">
      <w:pPr>
        <w:rPr>
          <w:rFonts w:eastAsiaTheme="minorEastAsia"/>
        </w:rPr>
      </w:pPr>
      <w:r w:rsidRPr="0002780D">
        <w:rPr>
          <w:rFonts w:eastAsiaTheme="minorEastAsia"/>
        </w:rPr>
        <w:t xml:space="preserve">The kill rate of </w:t>
      </w:r>
      <w:r w:rsidR="00B5722B">
        <w:rPr>
          <w:rFonts w:eastAsiaTheme="minorEastAsia"/>
        </w:rPr>
        <w:t>Feral Pigs</w:t>
      </w:r>
      <w:r w:rsidRPr="0002780D">
        <w:rPr>
          <w:rFonts w:eastAsiaTheme="minorEastAsia"/>
        </w:rPr>
        <w:t xml:space="preserve"> </w:t>
      </w:r>
      <w:r w:rsidR="009170E6">
        <w:rPr>
          <w:rFonts w:eastAsiaTheme="minorEastAsia"/>
        </w:rPr>
        <w:t>through</w:t>
      </w:r>
      <w:r w:rsidRPr="0002780D">
        <w:rPr>
          <w:rFonts w:eastAsiaTheme="minorEastAsia"/>
        </w:rPr>
        <w:t xml:space="preserve"> aerial shooting was dependent on </w:t>
      </w:r>
      <w:r w:rsidR="00B5722B">
        <w:rPr>
          <w:rFonts w:eastAsiaTheme="minorEastAsia"/>
        </w:rPr>
        <w:t>Feral Pig</w:t>
      </w:r>
      <w:r w:rsidRPr="0002780D">
        <w:rPr>
          <w:rFonts w:eastAsiaTheme="minorEastAsia"/>
        </w:rPr>
        <w:t xml:space="preserve"> density, which assumed that the kill rate declined as </w:t>
      </w:r>
      <w:r w:rsidR="00B5722B">
        <w:rPr>
          <w:rFonts w:eastAsiaTheme="minorEastAsia"/>
        </w:rPr>
        <w:t>Feral Pig</w:t>
      </w:r>
      <w:r w:rsidRPr="0002780D">
        <w:rPr>
          <w:rFonts w:eastAsiaTheme="minorEastAsia"/>
        </w:rPr>
        <w:t xml:space="preserve"> density declined according to a functional response </w:t>
      </w:r>
      <w:r w:rsidRPr="0002780D">
        <w:rPr>
          <w:rFonts w:eastAsiaTheme="minorEastAsia"/>
        </w:rPr>
        <w:fldChar w:fldCharType="begin"/>
      </w:r>
      <w:r w:rsidRPr="0002780D">
        <w:rPr>
          <w:rFonts w:eastAsiaTheme="minorEastAsia"/>
        </w:rPr>
        <w:instrText xml:space="preserve"> ADDIN ZOTERO_ITEM CSL_CITATION {"citationID":"ZWvVVJVo","properties":{"formattedCitation":"(Choquenot et al. 1999; Bengsen et al. 2022)","plainCitation":"(Choquenot et al. 1999; Bengsen et al. 2022)","noteIndex":0},"citationItems":[{"id":9937,"uris":["http://zotero.org/users/634364/items/PTTUUJGD"],"itemData":{"id":9937,"type":"article-journal","abstract":"Because it achieves rapid reductions in pig density, helicopter shooting is perceived to be a cost-effective option for feral pig control. In order to evaluate the cost effectiveness of the technique and develop predictive models of variation in costs, functional response models derived from predatorñprey theory were fitted to 3 data-sets describing variation in kill rates with feral pig density. The data-sets were collected during shooting programs conducted on the Mary River floodplain in northern Australia, and on the Macquarie Marshes and Paroo River floodplain in western New South Wales. Fitted models indicated that variation in kill rates with pig density took the form of a Type 3 functional response for all 3 data sets, kill rates approaching a constant maximum at high pig densities and declining toward 0 at pig densities greater than 0. While maximum kill rates were similar for the 3 shooting programs (average 60.49 kill hñ1, range 49.64ñ76.28), densities below which no pigs would theoretically be killed varied significantly (average 2.79 pigs kmñ2, range 1.34ñ5.02). Similar maximum kill rates for the 3 shooting programs indicates that, once located, the time taken by shooting teams to dispatch pigs was relatively constant (0.023 h). Variation in threshold densities below which no more pigs would theoretically be shot, indicates that as the density of pigs was reduced, their vulnerability to shooting teams differed between the 3 shooting programs. This may have reflected differences between sites in either the capacity of resident pigs to learn to evade shooting teams or, more likely, the availability of refuge habitat. For 2 of the shooting programs, too few data were available to estimate the effect of declining pig density on kill rate, precluding detailed examination of differences in the efficiency with which pigs were found (search efficiency). Using estimates of pig density below which no pigs would theoretically be shot to set a limit to the effectiveness of shooting programs, models predicting variation in hours per kill with pig density were derived from each data set. These models demonstrated that hours per kill increased exponentially as shooting reduced pig populations below threshold densities of approximately 2ñ6 pigs kmñ2. Generalised models relating variation in cost per kill to pig density for the 3 shooting programs are described.","container-title":"Wildlife Research","DOI":"10.1071/WR98006","ISSN":"1035-3712, 1448-5494","issue":"3","language":"en","license":"https://doi.org/10.1071/journalslicense","page":"251-261","source":"DOI.org (Crossref)","title":"Using aspects of predator-prey theory to evaluate helicopter shooting for feral pig control","volume":"26","author":[{"family":"Choquenot","given":"David"},{"family":"Hone","given":"Jim"},{"family":"Saunders","given":"Glen"}],"issued":{"date-parts":[["1999",5,7]]}}},{"id":5070,"uris":["http://zotero.org/users/634364/items/92ZFJXYP"],"itemData":{"id":5070,"type":"article-journal","container-title":"Wildife Research","DOI":"10.1071/WR21156","title":"Effectiveness and costs of helicopter-based shooting of deer","author":[{"family":"Bengsen","given":"Andrew J"},{"family":"Forsyth","given":"David M"},{"family":"Pople","given":"Anthony R."},{"family":"Brennan","given":"Michael"},{"family":"Amos","given":"Matt"},{"family":"Leeson","given":"Mal"},{"family":"Cox","given":"Tarnya E"},{"family":"Gray","given":"Bec"},{"family":"Orgill","given":"Ollie"},{"family":"Hampton","given":"Jordan O"},{"family":"Crittle","given":"Troy"},{"family":"Haebich","given":"Kym"}],"issued":{"date-parts":[["2022"]]}}}],"schema":"https://github.com/citation-style-language/schema/raw/master/csl-citation.json"} </w:instrText>
      </w:r>
      <w:r w:rsidRPr="0002780D">
        <w:rPr>
          <w:rFonts w:eastAsiaTheme="minorEastAsia"/>
        </w:rPr>
        <w:fldChar w:fldCharType="separate"/>
      </w:r>
      <w:r w:rsidRPr="0002780D">
        <w:rPr>
          <w:rFonts w:eastAsiaTheme="minorEastAsia"/>
        </w:rPr>
        <w:t>(Choquenot et al. 1999; Bengsen et al. 2022)</w:t>
      </w:r>
      <w:r w:rsidRPr="0002780D">
        <w:rPr>
          <w:rFonts w:eastAsiaTheme="minorEastAsia"/>
        </w:rPr>
        <w:fldChar w:fldCharType="end"/>
      </w:r>
      <w:r w:rsidRPr="0002780D">
        <w:rPr>
          <w:rFonts w:eastAsiaTheme="minorEastAsia"/>
        </w:rPr>
        <w:t xml:space="preserve"> (Figure 2)</w:t>
      </w:r>
      <w:r w:rsidR="00DD4489">
        <w:rPr>
          <w:rFonts w:eastAsiaTheme="minorEastAsia"/>
        </w:rPr>
        <w:t xml:space="preserve">. </w:t>
      </w:r>
      <w:r w:rsidR="006862B3" w:rsidRPr="0002780D">
        <w:rPr>
          <w:rFonts w:eastAsiaTheme="minorEastAsia"/>
        </w:rPr>
        <w:t>Equally</w:t>
      </w:r>
      <w:r w:rsidRPr="0002780D">
        <w:rPr>
          <w:rFonts w:eastAsiaTheme="minorEastAsia"/>
        </w:rPr>
        <w:t xml:space="preserve">, this meant that per-capita costs of </w:t>
      </w:r>
      <w:r w:rsidR="00B5722B">
        <w:rPr>
          <w:rFonts w:eastAsiaTheme="minorEastAsia"/>
        </w:rPr>
        <w:t>Feral Pig</w:t>
      </w:r>
      <w:r w:rsidRPr="0002780D">
        <w:rPr>
          <w:rFonts w:eastAsiaTheme="minorEastAsia"/>
        </w:rPr>
        <w:t xml:space="preserve"> control were also dependent on </w:t>
      </w:r>
      <w:r w:rsidR="00B5722B">
        <w:rPr>
          <w:rFonts w:eastAsiaTheme="minorEastAsia"/>
        </w:rPr>
        <w:t>Feral Pig</w:t>
      </w:r>
      <w:r w:rsidRPr="0002780D">
        <w:rPr>
          <w:rFonts w:eastAsiaTheme="minorEastAsia"/>
        </w:rPr>
        <w:t xml:space="preserve"> density </w:t>
      </w:r>
      <w:r w:rsidRPr="0002780D">
        <w:rPr>
          <w:rFonts w:eastAsiaTheme="minorEastAsia"/>
        </w:rPr>
        <w:fldChar w:fldCharType="begin"/>
      </w:r>
      <w:r w:rsidRPr="0002780D">
        <w:rPr>
          <w:rFonts w:eastAsiaTheme="minorEastAsia"/>
        </w:rPr>
        <w:instrText xml:space="preserve"> ADDIN ZOTERO_ITEM CSL_CITATION {"citationID":"0nsG3h4T","properties":{"formattedCitation":"(Choquenot et al. 1999)","plainCitation":"(Choquenot et al. 1999)","noteIndex":0},"citationItems":[{"id":9937,"uris":["http://zotero.org/users/634364/items/PTTUUJGD"],"itemData":{"id":9937,"type":"article-journal","abstract":"Because it achieves rapid reductions in pig density, helicopter shooting is perceived to be a cost-effective option for feral pig control. In order to evaluate the cost effectiveness of the technique and develop predictive models of variation in costs, functional response models derived from predatorñprey theory were fitted to 3 data-sets describing variation in kill rates with feral pig density. The data-sets were collected during shooting programs conducted on the Mary River floodplain in northern Australia, and on the Macquarie Marshes and Paroo River floodplain in western New South Wales. Fitted models indicated that variation in kill rates with pig density took the form of a Type 3 functional response for all 3 data sets, kill rates approaching a constant maximum at high pig densities and declining toward 0 at pig densities greater than 0. While maximum kill rates were similar for the 3 shooting programs (average 60.49 kill hñ1, range 49.64ñ76.28), densities below which no pigs would theoretically be killed varied significantly (average 2.79 pigs kmñ2, range 1.34ñ5.02). Similar maximum kill rates for the 3 shooting programs indicates that, once located, the time taken by shooting teams to dispatch pigs was relatively constant (0.023 h). Variation in threshold densities below which no more pigs would theoretically be shot, indicates that as the density of pigs was reduced, their vulnerability to shooting teams differed between the 3 shooting programs. This may have reflected differences between sites in either the capacity of resident pigs to learn to evade shooting teams or, more likely, the availability of refuge habitat. For 2 of the shooting programs, too few data were available to estimate the effect of declining pig density on kill rate, precluding detailed examination of differences in the efficiency with which pigs were found (search efficiency). Using estimates of pig density below which no pigs would theoretically be shot to set a limit to the effectiveness of shooting programs, models predicting variation in hours per kill with pig density were derived from each data set. These models demonstrated that hours per kill increased exponentially as shooting reduced pig populations below threshold densities of approximately 2ñ6 pigs kmñ2. Generalised models relating variation in cost per kill to pig density for the 3 shooting programs are described.","container-title":"Wildlife Research","DOI":"10.1071/WR98006","ISSN":"1035-3712, 1448-5494","issue":"3","language":"en","license":"https://doi.org/10.1071/journalslicense","page":"251-261","source":"DOI.org (Crossref)","title":"Using aspects of predator-prey theory to evaluate helicopter shooting for feral pig control","volume":"26","author":[{"family":"Choquenot","given":"David"},{"family":"Hone","given":"Jim"},{"family":"Saunders","given":"Glen"}],"issued":{"date-parts":[["1999",5,7]]}}}],"schema":"https://github.com/citation-style-language/schema/raw/master/csl-citation.json"} </w:instrText>
      </w:r>
      <w:r w:rsidRPr="0002780D">
        <w:rPr>
          <w:rFonts w:eastAsiaTheme="minorEastAsia"/>
        </w:rPr>
        <w:fldChar w:fldCharType="separate"/>
      </w:r>
      <w:r w:rsidRPr="0002780D">
        <w:rPr>
          <w:rFonts w:eastAsiaTheme="minorEastAsia"/>
        </w:rPr>
        <w:t>(Choquenot et al. 1999)</w:t>
      </w:r>
      <w:r w:rsidRPr="0002780D">
        <w:rPr>
          <w:rFonts w:eastAsiaTheme="minorEastAsia"/>
        </w:rPr>
        <w:fldChar w:fldCharType="end"/>
      </w:r>
      <w:r w:rsidRPr="0002780D">
        <w:rPr>
          <w:rFonts w:eastAsiaTheme="minorEastAsia"/>
        </w:rPr>
        <w:t xml:space="preserve">. We assumed a functional form of the relationship between the kill rate and per capita costs of </w:t>
      </w:r>
      <w:r w:rsidR="00B5722B">
        <w:rPr>
          <w:rFonts w:eastAsiaTheme="minorEastAsia"/>
        </w:rPr>
        <w:t>Feral Pig</w:t>
      </w:r>
      <w:r w:rsidRPr="0002780D">
        <w:rPr>
          <w:rFonts w:eastAsiaTheme="minorEastAsia"/>
        </w:rPr>
        <w:t xml:space="preserve"> control </w:t>
      </w:r>
      <w:proofErr w:type="gramStart"/>
      <w:r w:rsidRPr="0002780D">
        <w:rPr>
          <w:rFonts w:eastAsiaTheme="minorEastAsia"/>
        </w:rPr>
        <w:t>similar to</w:t>
      </w:r>
      <w:proofErr w:type="gramEnd"/>
      <w:r w:rsidRPr="0002780D">
        <w:rPr>
          <w:rFonts w:eastAsiaTheme="minorEastAsia"/>
        </w:rPr>
        <w:t xml:space="preserve"> that identified by </w:t>
      </w:r>
      <w:proofErr w:type="spellStart"/>
      <w:r w:rsidRPr="0002780D">
        <w:rPr>
          <w:rFonts w:eastAsiaTheme="minorEastAsia"/>
        </w:rPr>
        <w:t>Choquenot</w:t>
      </w:r>
      <w:proofErr w:type="spellEnd"/>
      <w:r w:rsidRPr="0002780D">
        <w:rPr>
          <w:rFonts w:eastAsiaTheme="minorEastAsia"/>
        </w:rPr>
        <w:t xml:space="preserve"> et al</w:t>
      </w:r>
      <w:r w:rsidR="00581398">
        <w:rPr>
          <w:rFonts w:eastAsiaTheme="minorEastAsia"/>
        </w:rPr>
        <w:t>.</w:t>
      </w:r>
      <w:r w:rsidRPr="0002780D">
        <w:rPr>
          <w:rFonts w:eastAsiaTheme="minorEastAsia"/>
        </w:rPr>
        <w:t xml:space="preserve"> (1999)</w:t>
      </w:r>
      <w:r w:rsidR="00D53082">
        <w:rPr>
          <w:rFonts w:eastAsiaTheme="minorEastAsia"/>
        </w:rPr>
        <w:t xml:space="preserve">. These relationships suggest that the </w:t>
      </w:r>
      <w:r w:rsidR="00BC20D4">
        <w:rPr>
          <w:rFonts w:eastAsiaTheme="minorEastAsia"/>
        </w:rPr>
        <w:t xml:space="preserve">per-capita search time (time per kill) increases rapidly once </w:t>
      </w:r>
      <w:r w:rsidR="00B5722B">
        <w:rPr>
          <w:rFonts w:eastAsiaTheme="minorEastAsia"/>
        </w:rPr>
        <w:t>Feral Pig</w:t>
      </w:r>
      <w:r w:rsidR="00BC20D4">
        <w:rPr>
          <w:rFonts w:eastAsiaTheme="minorEastAsia"/>
        </w:rPr>
        <w:t xml:space="preserve"> density is reduced below 3 pigs</w:t>
      </w:r>
      <w:r w:rsidR="00DE6D4A">
        <w:rPr>
          <w:rFonts w:eastAsiaTheme="minorEastAsia"/>
        </w:rPr>
        <w:t>/km</w:t>
      </w:r>
      <w:r w:rsidR="00DE6D4A" w:rsidRPr="00DE6D4A">
        <w:rPr>
          <w:rFonts w:eastAsiaTheme="minorEastAsia"/>
          <w:vertAlign w:val="superscript"/>
        </w:rPr>
        <w:t>2</w:t>
      </w:r>
      <w:r w:rsidR="00581398">
        <w:rPr>
          <w:rFonts w:eastAsiaTheme="minorEastAsia"/>
        </w:rPr>
        <w:t xml:space="preserve">, </w:t>
      </w:r>
      <w:r w:rsidR="00DE6D4A">
        <w:rPr>
          <w:rFonts w:eastAsiaTheme="minorEastAsia"/>
        </w:rPr>
        <w:t xml:space="preserve">with </w:t>
      </w:r>
      <w:r w:rsidR="009D63BE">
        <w:rPr>
          <w:rFonts w:eastAsiaTheme="minorEastAsia"/>
        </w:rPr>
        <w:t xml:space="preserve">per-capita </w:t>
      </w:r>
      <w:r w:rsidR="00DE6D4A">
        <w:rPr>
          <w:rFonts w:eastAsiaTheme="minorEastAsia"/>
        </w:rPr>
        <w:t>search time</w:t>
      </w:r>
      <w:r w:rsidR="009D63BE">
        <w:rPr>
          <w:rFonts w:eastAsiaTheme="minorEastAsia"/>
        </w:rPr>
        <w:t xml:space="preserve"> at 0.5 pigs/km</w:t>
      </w:r>
      <w:r w:rsidR="009D63BE" w:rsidRPr="009D63BE">
        <w:rPr>
          <w:rFonts w:eastAsiaTheme="minorEastAsia"/>
          <w:vertAlign w:val="superscript"/>
        </w:rPr>
        <w:t>2</w:t>
      </w:r>
      <w:r w:rsidR="009D63BE">
        <w:rPr>
          <w:rFonts w:eastAsiaTheme="minorEastAsia"/>
        </w:rPr>
        <w:t xml:space="preserve"> assumed to take approximately 1 hour </w:t>
      </w:r>
      <w:r w:rsidRPr="0002780D">
        <w:rPr>
          <w:rFonts w:eastAsiaTheme="minorEastAsia"/>
        </w:rPr>
        <w:t>(Figure 2).</w:t>
      </w:r>
    </w:p>
    <w:p w14:paraId="63118EBE" w14:textId="77777777" w:rsidR="00AE5093" w:rsidRDefault="00AE5093" w:rsidP="0002780D">
      <w:pPr>
        <w:rPr>
          <w:rFonts w:eastAsiaTheme="minorEastAsia"/>
        </w:rPr>
      </w:pPr>
    </w:p>
    <w:p w14:paraId="1417F326" w14:textId="77777777" w:rsidR="00AE5093" w:rsidRDefault="00AE5093" w:rsidP="00AE5093">
      <w:r>
        <w:rPr>
          <w:noProof/>
          <w14:ligatures w14:val="standardContextual"/>
        </w:rPr>
        <w:drawing>
          <wp:inline distT="0" distB="0" distL="0" distR="0" wp14:anchorId="3953D680" wp14:editId="6058B70D">
            <wp:extent cx="5731510" cy="2436495"/>
            <wp:effectExtent l="0" t="0" r="2540" b="1905"/>
            <wp:docPr id="1451542394" name="Picture 1" descr="A graph of a func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1542394" name="Picture 1" descr="A graph of a function&#10;&#10;AI-generated content may be incorrect."/>
                    <pic:cNvPicPr/>
                  </pic:nvPicPr>
                  <pic:blipFill>
                    <a:blip r:embed="rId40" cstate="print">
                      <a:extLst>
                        <a:ext uri="{28A0092B-C50C-407E-A947-70E740481C1C}">
                          <a14:useLocalDpi xmlns:a14="http://schemas.microsoft.com/office/drawing/2010/main" val="0"/>
                        </a:ext>
                      </a:extLst>
                    </a:blip>
                    <a:stretch>
                      <a:fillRect/>
                    </a:stretch>
                  </pic:blipFill>
                  <pic:spPr>
                    <a:xfrm>
                      <a:off x="0" y="0"/>
                      <a:ext cx="5731510" cy="2436495"/>
                    </a:xfrm>
                    <a:prstGeom prst="rect">
                      <a:avLst/>
                    </a:prstGeom>
                  </pic:spPr>
                </pic:pic>
              </a:graphicData>
            </a:graphic>
          </wp:inline>
        </w:drawing>
      </w:r>
    </w:p>
    <w:p w14:paraId="75D7AB87" w14:textId="77777777" w:rsidR="00AE5093" w:rsidRDefault="00AE5093" w:rsidP="00AE5093"/>
    <w:p w14:paraId="6DDC591E" w14:textId="0F157701" w:rsidR="00AE5093" w:rsidRPr="00BB5E8D" w:rsidRDefault="00AE5093" w:rsidP="00790AE9">
      <w:pPr>
        <w:pStyle w:val="Caption-Figure"/>
      </w:pPr>
      <w:bookmarkStart w:id="49" w:name="_Toc224219994"/>
      <w:r w:rsidRPr="00BB5E8D">
        <w:t>Figure 2</w:t>
      </w:r>
      <w:r w:rsidR="00DD4489">
        <w:t xml:space="preserve">. </w:t>
      </w:r>
      <w:r w:rsidRPr="00BB5E8D">
        <w:t>Functional responses of the kill rate for aerial shooting v</w:t>
      </w:r>
      <w:r w:rsidR="00581398">
        <w:t>er</w:t>
      </w:r>
      <w:r w:rsidRPr="00BB5E8D">
        <w:t>s</w:t>
      </w:r>
      <w:r w:rsidR="00581398">
        <w:t>us</w:t>
      </w:r>
      <w:r w:rsidRPr="00BB5E8D">
        <w:t xml:space="preserve"> </w:t>
      </w:r>
      <w:r w:rsidR="00B5722B">
        <w:t>Feral Pig</w:t>
      </w:r>
      <w:r w:rsidRPr="00BB5E8D">
        <w:t xml:space="preserve"> density (left plot) and the per capita time taken per kill v</w:t>
      </w:r>
      <w:r w:rsidR="00581398">
        <w:t>ersu</w:t>
      </w:r>
      <w:r w:rsidRPr="00BB5E8D">
        <w:t xml:space="preserve">s </w:t>
      </w:r>
      <w:r w:rsidR="00B5722B">
        <w:t>Feral Pig</w:t>
      </w:r>
      <w:r w:rsidRPr="00BB5E8D">
        <w:t xml:space="preserve"> density</w:t>
      </w:r>
      <w:r w:rsidR="005121FC">
        <w:t xml:space="preserve"> </w:t>
      </w:r>
      <w:r w:rsidRPr="00BB5E8D">
        <w:t>(right plot).</w:t>
      </w:r>
      <w:bookmarkEnd w:id="49"/>
    </w:p>
    <w:p w14:paraId="0D3DBA12" w14:textId="77777777" w:rsidR="00AE5093" w:rsidRPr="0002780D" w:rsidRDefault="00AE5093" w:rsidP="0002780D">
      <w:pPr>
        <w:rPr>
          <w:rFonts w:eastAsiaTheme="minorEastAsia"/>
        </w:rPr>
      </w:pPr>
    </w:p>
    <w:p w14:paraId="4BA86766" w14:textId="61D23C34" w:rsidR="008F7E84" w:rsidRDefault="00145E47" w:rsidP="008F7E84">
      <w:pPr>
        <w:pStyle w:val="dotpointindented"/>
        <w:numPr>
          <w:ilvl w:val="0"/>
          <w:numId w:val="0"/>
        </w:numPr>
      </w:pPr>
      <w:r>
        <w:lastRenderedPageBreak/>
        <w:t xml:space="preserve">We simulated the total time </w:t>
      </w:r>
      <w:r w:rsidR="00746CB3">
        <w:t xml:space="preserve">required to achieve </w:t>
      </w:r>
      <w:r w:rsidR="00EE3074">
        <w:t>a fixed proportion</w:t>
      </w:r>
      <w:r w:rsidR="00D0723D">
        <w:t>al</w:t>
      </w:r>
      <w:r w:rsidR="00EE3074">
        <w:t xml:space="preserve"> reduction in </w:t>
      </w:r>
      <w:r w:rsidR="00B5722B">
        <w:t>Feral Pig</w:t>
      </w:r>
      <w:r w:rsidR="00EE3074">
        <w:t xml:space="preserve"> density by progressively removing </w:t>
      </w:r>
      <w:r w:rsidR="007F1D8F">
        <w:t xml:space="preserve">single pigs from the population, calculating the </w:t>
      </w:r>
      <w:r w:rsidR="00BE1D81">
        <w:t>corresponding search time</w:t>
      </w:r>
      <w:r w:rsidR="007F1D8F">
        <w:t xml:space="preserve"> </w:t>
      </w:r>
      <w:r w:rsidR="00BE1D81">
        <w:t xml:space="preserve">and then </w:t>
      </w:r>
      <w:r w:rsidR="00714C2E">
        <w:t>re-</w:t>
      </w:r>
      <w:r w:rsidR="00083C50">
        <w:t>calculating the marginal change in pig density</w:t>
      </w:r>
      <w:r w:rsidR="00DD4489">
        <w:t xml:space="preserve">. </w:t>
      </w:r>
      <w:r w:rsidR="00083C50">
        <w:t xml:space="preserve">This was repeated for every </w:t>
      </w:r>
      <w:r w:rsidR="00F56644">
        <w:t>removal event until the required proportional reduction in the population was achieved</w:t>
      </w:r>
      <w:r w:rsidR="00DD4489">
        <w:t xml:space="preserve">. </w:t>
      </w:r>
      <w:r w:rsidR="00217345">
        <w:t>This sequential accumulation of search time should more closely mimic the actual changes in search</w:t>
      </w:r>
      <w:r w:rsidR="00ED7888">
        <w:t xml:space="preserve"> effort experienced during aerial shooting operations.</w:t>
      </w:r>
      <w:r w:rsidR="00F56644">
        <w:t xml:space="preserve"> The total cost was then calculated by summing up search times </w:t>
      </w:r>
      <w:r w:rsidR="00D70116">
        <w:t xml:space="preserve">(in hours) </w:t>
      </w:r>
      <w:r w:rsidR="00F56644">
        <w:t xml:space="preserve">for each </w:t>
      </w:r>
      <w:r w:rsidR="00D70116">
        <w:t>pig removed and multiplying by the hourly operational cost.</w:t>
      </w:r>
      <w:r w:rsidR="007F1D8F">
        <w:t xml:space="preserve"> </w:t>
      </w:r>
    </w:p>
    <w:p w14:paraId="08BF2897" w14:textId="4CF2A9DC" w:rsidR="0085698F" w:rsidRDefault="00D77594" w:rsidP="00B77CEF">
      <w:r>
        <w:t>For each management scenario</w:t>
      </w:r>
      <w:r w:rsidR="00F1707E">
        <w:t>, simulations were conducted</w:t>
      </w:r>
      <w:r w:rsidR="00656F9F">
        <w:t xml:space="preserve"> by initiating FMD infection in a single</w:t>
      </w:r>
      <w:r>
        <w:t xml:space="preserve"> </w:t>
      </w:r>
      <w:r w:rsidR="00656F9F">
        <w:t>pig at time zero</w:t>
      </w:r>
      <w:r w:rsidR="00D27875">
        <w:t xml:space="preserve">, with simulated outbreaks allowed to run for a total of </w:t>
      </w:r>
      <w:r w:rsidR="00DA6888">
        <w:t>two years (730 days)</w:t>
      </w:r>
      <w:r w:rsidR="00DD4489">
        <w:t xml:space="preserve">. </w:t>
      </w:r>
      <w:r w:rsidR="00DA362C">
        <w:t>In addition to the cost,</w:t>
      </w:r>
      <w:r w:rsidR="00B113B2">
        <w:t xml:space="preserve"> </w:t>
      </w:r>
      <w:r w:rsidR="00F26397">
        <w:t xml:space="preserve">for each scenario </w:t>
      </w:r>
      <w:r w:rsidR="00B113B2">
        <w:t xml:space="preserve">we </w:t>
      </w:r>
      <w:r w:rsidR="008015B2">
        <w:t xml:space="preserve">also </w:t>
      </w:r>
      <w:r w:rsidR="00B113B2">
        <w:t>recorded the time of the last infection (</w:t>
      </w:r>
      <w:r w:rsidR="00293F7A">
        <w:t xml:space="preserve">i.e. total </w:t>
      </w:r>
      <w:r w:rsidR="00A84A93">
        <w:t xml:space="preserve">length of the </w:t>
      </w:r>
      <w:r w:rsidR="00293F7A">
        <w:t>outbreak</w:t>
      </w:r>
      <w:r w:rsidR="00A84A93">
        <w:t>), the peak FMD prevalence reached</w:t>
      </w:r>
      <w:r w:rsidR="008015B2">
        <w:t xml:space="preserve"> and the number of infected pigs that </w:t>
      </w:r>
      <w:r w:rsidR="00926CEF">
        <w:t xml:space="preserve">undertook temporary emigration </w:t>
      </w:r>
      <w:r w:rsidR="008015B2">
        <w:t>from the population</w:t>
      </w:r>
      <w:r w:rsidR="00A84A93">
        <w:t xml:space="preserve"> </w:t>
      </w:r>
      <w:r w:rsidR="00F26397">
        <w:t>(a measure of likely spread to neighbouring populations).</w:t>
      </w:r>
    </w:p>
    <w:p w14:paraId="652E69F6" w14:textId="02C6C861" w:rsidR="00F56413" w:rsidRDefault="00F56413" w:rsidP="00F56413"/>
    <w:p w14:paraId="796822CC" w14:textId="7FAF8B7B" w:rsidR="004A4A5B" w:rsidRPr="001749B2" w:rsidRDefault="004A4A5B" w:rsidP="004B2988">
      <w:pPr>
        <w:pStyle w:val="Heading1-Numbered"/>
      </w:pPr>
      <w:r>
        <w:br w:type="page"/>
      </w:r>
      <w:bookmarkStart w:id="50" w:name="_Toc224211966"/>
      <w:r>
        <w:lastRenderedPageBreak/>
        <w:t>Results</w:t>
      </w:r>
      <w:bookmarkEnd w:id="50"/>
    </w:p>
    <w:p w14:paraId="6B06C2D6" w14:textId="146B418E" w:rsidR="004A4A5B" w:rsidRPr="007D16B0" w:rsidRDefault="00471144" w:rsidP="00923FFD">
      <w:pPr>
        <w:pStyle w:val="Heading2-Numbered"/>
      </w:pPr>
      <w:bookmarkStart w:id="51" w:name="_Toc224211967"/>
      <w:r>
        <w:t xml:space="preserve">Abundance and distribution of </w:t>
      </w:r>
      <w:r w:rsidR="00B5722B">
        <w:t>Feral Pigs</w:t>
      </w:r>
      <w:bookmarkEnd w:id="51"/>
    </w:p>
    <w:p w14:paraId="7D6D8EB7" w14:textId="2B407DE8" w:rsidR="004A4A5B" w:rsidRDefault="00B4366D" w:rsidP="004A4A5B">
      <w:r>
        <w:t xml:space="preserve">We detected </w:t>
      </w:r>
      <w:r w:rsidR="00B5722B">
        <w:t>Feral Pigs</w:t>
      </w:r>
      <w:r>
        <w:t xml:space="preserve"> at</w:t>
      </w:r>
      <w:r w:rsidR="009833D1">
        <w:t xml:space="preserve"> </w:t>
      </w:r>
      <w:r w:rsidR="004B0C89">
        <w:t xml:space="preserve">85 camera sites out of all </w:t>
      </w:r>
      <w:r w:rsidR="006E5833">
        <w:t>1,611 camera sites that were used in th</w:t>
      </w:r>
      <w:r w:rsidR="00333D87">
        <w:t xml:space="preserve">is study. </w:t>
      </w:r>
      <w:r w:rsidR="00413928">
        <w:t>Seventy-nine (</w:t>
      </w:r>
      <w:r w:rsidR="00096E10">
        <w:t>79</w:t>
      </w:r>
      <w:r w:rsidR="00413928">
        <w:t>)</w:t>
      </w:r>
      <w:r w:rsidR="00872823">
        <w:t xml:space="preserve"> out of the </w:t>
      </w:r>
      <w:r w:rsidR="00A877FD">
        <w:t>667 camera sites that employed CTDS recorded pigs with</w:t>
      </w:r>
      <w:r w:rsidR="008E77BB">
        <w:t xml:space="preserve"> 24 out of the 1</w:t>
      </w:r>
      <w:r w:rsidR="00B96525">
        <w:t>63 camera sites from this study’s designated fieldwork detecting pigs</w:t>
      </w:r>
      <w:r w:rsidR="00DF1411">
        <w:t xml:space="preserve"> (Figure 3)</w:t>
      </w:r>
      <w:r w:rsidR="00DD4489">
        <w:t xml:space="preserve">. </w:t>
      </w:r>
    </w:p>
    <w:p w14:paraId="1722B875" w14:textId="77777777" w:rsidR="00F4010A" w:rsidRDefault="00F4010A" w:rsidP="004A4A5B"/>
    <w:p w14:paraId="5D0AD6D6" w14:textId="77777777" w:rsidR="005D7807" w:rsidRDefault="005D7807" w:rsidP="005D7807">
      <w:pPr>
        <w:keepNext/>
      </w:pPr>
      <w:r>
        <w:rPr>
          <w:noProof/>
        </w:rPr>
        <w:drawing>
          <wp:inline distT="0" distB="0" distL="0" distR="0" wp14:anchorId="3EEDD9F5" wp14:editId="11DF7F16">
            <wp:extent cx="6120765" cy="3817620"/>
            <wp:effectExtent l="0" t="0" r="635" b="5080"/>
            <wp:docPr id="1939479784" name="Picture 19" descr="A map of australia with different colored sp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9479784" name="Picture 19" descr="A map of australia with different colored spots&#10;&#10;AI-generated content may be incorrect."/>
                    <pic:cNvPicPr/>
                  </pic:nvPicPr>
                  <pic:blipFill rotWithShape="1">
                    <a:blip r:embed="rId41"/>
                    <a:srcRect t="8632" b="8203"/>
                    <a:stretch>
                      <a:fillRect/>
                    </a:stretch>
                  </pic:blipFill>
                  <pic:spPr bwMode="auto">
                    <a:xfrm>
                      <a:off x="0" y="0"/>
                      <a:ext cx="6120765" cy="3817620"/>
                    </a:xfrm>
                    <a:prstGeom prst="rect">
                      <a:avLst/>
                    </a:prstGeom>
                    <a:ln>
                      <a:noFill/>
                    </a:ln>
                    <a:extLst>
                      <a:ext uri="{53640926-AAD7-44D8-BBD7-CCE9431645EC}">
                        <a14:shadowObscured xmlns:a14="http://schemas.microsoft.com/office/drawing/2010/main"/>
                      </a:ext>
                    </a:extLst>
                  </pic:spPr>
                </pic:pic>
              </a:graphicData>
            </a:graphic>
          </wp:inline>
        </w:drawing>
      </w:r>
    </w:p>
    <w:p w14:paraId="0826BD8C" w14:textId="6463ED5B" w:rsidR="00F4010A" w:rsidRDefault="005D7807" w:rsidP="000550C9">
      <w:pPr>
        <w:pStyle w:val="Caption-Figure"/>
      </w:pPr>
      <w:bookmarkStart w:id="52" w:name="_Toc224219995"/>
      <w:r>
        <w:t xml:space="preserve">Figure </w:t>
      </w:r>
      <w:r w:rsidR="00DF1411">
        <w:t>3.</w:t>
      </w:r>
      <w:r>
        <w:t xml:space="preserve"> Locations </w:t>
      </w:r>
      <w:r w:rsidR="000313C7">
        <w:t>of all camera traps</w:t>
      </w:r>
      <w:r w:rsidR="0089031E">
        <w:t xml:space="preserve"> (n = 1,611)</w:t>
      </w:r>
      <w:r w:rsidR="000313C7">
        <w:t xml:space="preserve"> used in this analysis with point colour filled depending on </w:t>
      </w:r>
      <w:r w:rsidR="007839B2">
        <w:t>whether</w:t>
      </w:r>
      <w:r w:rsidR="000313C7">
        <w:t xml:space="preserve"> pigs were detected</w:t>
      </w:r>
      <w:r w:rsidR="0089031E">
        <w:t>.</w:t>
      </w:r>
      <w:bookmarkEnd w:id="52"/>
    </w:p>
    <w:p w14:paraId="6AC6A3C2" w14:textId="77777777" w:rsidR="00471144" w:rsidRDefault="00471144" w:rsidP="00E15429"/>
    <w:p w14:paraId="5CFE1686" w14:textId="7B56B782" w:rsidR="004A4A5B" w:rsidRPr="007D16B0" w:rsidRDefault="00471144" w:rsidP="00831D71">
      <w:pPr>
        <w:pStyle w:val="Heading3-Numbered"/>
      </w:pPr>
      <w:bookmarkStart w:id="53" w:name="_Toc224211968"/>
      <w:r>
        <w:t>Camera trap d</w:t>
      </w:r>
      <w:r w:rsidR="007839B2">
        <w:t>istance sampling</w:t>
      </w:r>
      <w:bookmarkEnd w:id="53"/>
      <w:r w:rsidR="007839B2">
        <w:t xml:space="preserve"> </w:t>
      </w:r>
    </w:p>
    <w:p w14:paraId="7451E21B" w14:textId="4D549E81" w:rsidR="00AD5DAF" w:rsidRDefault="00411C5C" w:rsidP="00C35AEE">
      <w:r>
        <w:t xml:space="preserve">We compared the predictive performance of four distance-sampling detection models (when group size = 1). The top performing model (according to AIC) was a </w:t>
      </w:r>
      <w:r w:rsidR="00725B32">
        <w:t>half-normal</w:t>
      </w:r>
      <w:r>
        <w:t xml:space="preserve"> function with </w:t>
      </w:r>
      <w:r w:rsidR="00725B32">
        <w:t xml:space="preserve">a </w:t>
      </w:r>
      <w:r w:rsidR="00413928">
        <w:t>second-</w:t>
      </w:r>
      <w:r w:rsidR="00D26CF3">
        <w:t>order cosine adjustment</w:t>
      </w:r>
      <w:r>
        <w:t xml:space="preserve"> (</w:t>
      </w:r>
      <w:r w:rsidR="00D26CF3">
        <w:t xml:space="preserve">Table </w:t>
      </w:r>
      <w:r w:rsidR="00CE3F26">
        <w:t>4</w:t>
      </w:r>
      <w:r>
        <w:t xml:space="preserve">). When this function was incorporated into a Bayesian model, it provided an average detection rate for the area in front of the camera of </w:t>
      </w:r>
      <w:r w:rsidRPr="006762A5">
        <w:t>0.</w:t>
      </w:r>
      <w:r w:rsidR="00E635FB">
        <w:t>1</w:t>
      </w:r>
      <w:r w:rsidR="00781B79">
        <w:t>3</w:t>
      </w:r>
      <w:r w:rsidR="00E635FB">
        <w:t xml:space="preserve"> (9</w:t>
      </w:r>
      <w:r w:rsidR="00901B40">
        <w:t>0% CI: 0.13</w:t>
      </w:r>
      <w:r w:rsidR="00413928">
        <w:t>–</w:t>
      </w:r>
      <w:r w:rsidR="00901B40">
        <w:t>0.14</w:t>
      </w:r>
      <w:r w:rsidR="00E635FB">
        <w:t>)</w:t>
      </w:r>
      <w:r w:rsidR="00901B40">
        <w:t xml:space="preserve"> </w:t>
      </w:r>
      <w:r w:rsidR="00AD5DAF">
        <w:t>for a single individual in the camera field of view.</w:t>
      </w:r>
    </w:p>
    <w:p w14:paraId="0F916248" w14:textId="52FE25AB" w:rsidR="0005457A" w:rsidRDefault="0005457A" w:rsidP="00C35AEE">
      <w:pPr>
        <w:pStyle w:val="Caption-Table"/>
      </w:pPr>
      <w:bookmarkStart w:id="54" w:name="_Toc224219988"/>
      <w:r>
        <w:t xml:space="preserve">Table </w:t>
      </w:r>
      <w:r w:rsidR="00CE3F26">
        <w:t>4</w:t>
      </w:r>
      <w:r w:rsidR="008D1190">
        <w:t>.</w:t>
      </w:r>
      <w:r>
        <w:t xml:space="preserve"> </w:t>
      </w:r>
      <w:r w:rsidR="0034636F">
        <w:t>Model-based selection of the detection function used in CTDS</w:t>
      </w:r>
      <w:r w:rsidR="00AE3BA8">
        <w:t xml:space="preserve">. </w:t>
      </w:r>
      <m:oMath>
        <m:acc>
          <m:accPr>
            <m:ctrlPr>
              <w:rPr>
                <w:rFonts w:ascii="Cambria Math" w:hAnsi="Cambria Math"/>
                <w:i/>
              </w:rPr>
            </m:ctrlPr>
          </m:accPr>
          <m:e>
            <m:r>
              <m:rPr>
                <m:sty m:val="bi"/>
              </m:rPr>
              <w:rPr>
                <w:rFonts w:ascii="Cambria Math" w:hAnsi="Cambria Math"/>
              </w:rPr>
              <m:t>p</m:t>
            </m:r>
          </m:e>
        </m:acc>
      </m:oMath>
      <w:r w:rsidR="00680346">
        <w:t xml:space="preserve"> </w:t>
      </w:r>
      <w:r w:rsidR="00AE3BA8">
        <w:t xml:space="preserve">– probability of detection for a single individual, se – standard error, </w:t>
      </w:r>
      <m:oMath>
        <m:r>
          <m:rPr>
            <m:sty m:val="bi"/>
          </m:rPr>
          <w:rPr>
            <w:rFonts w:ascii="Cambria Math" w:hAnsi="Cambria Math"/>
          </w:rPr>
          <m:t>∆AIC</m:t>
        </m:r>
      </m:oMath>
      <w:r w:rsidR="006B3FC7">
        <w:t xml:space="preserve"> – difference in Akaike’s Information Criterion</w:t>
      </w:r>
      <w:r w:rsidR="00916026">
        <w:t xml:space="preserve"> between the top model and alternatives.</w:t>
      </w:r>
      <w:bookmarkEnd w:id="54"/>
    </w:p>
    <w:tbl>
      <w:tblPr>
        <w:tblStyle w:val="TableGrid10"/>
        <w:tblW w:w="0" w:type="auto"/>
        <w:tblLook w:val="04A0" w:firstRow="1" w:lastRow="0" w:firstColumn="1" w:lastColumn="0" w:noHBand="0" w:noVBand="1"/>
      </w:tblPr>
      <w:tblGrid>
        <w:gridCol w:w="771"/>
        <w:gridCol w:w="4728"/>
        <w:gridCol w:w="727"/>
        <w:gridCol w:w="727"/>
        <w:gridCol w:w="838"/>
      </w:tblGrid>
      <w:tr w:rsidR="005E0749" w:rsidRPr="000E524E" w14:paraId="47F99621" w14:textId="77777777" w:rsidTr="00D439B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3D94A15E" w14:textId="77777777" w:rsidR="005E0749" w:rsidRPr="00E15429" w:rsidRDefault="005E0749" w:rsidP="00E15429">
            <w:pPr>
              <w:jc w:val="center"/>
              <w:rPr>
                <w:rFonts w:eastAsiaTheme="minorEastAsia"/>
              </w:rPr>
            </w:pPr>
            <w:r w:rsidRPr="00E15429">
              <w:rPr>
                <w:rFonts w:eastAsiaTheme="minorEastAsia"/>
              </w:rPr>
              <w:t>Model</w:t>
            </w:r>
          </w:p>
        </w:tc>
        <w:tc>
          <w:tcPr>
            <w:tcW w:w="0" w:type="auto"/>
            <w:hideMark/>
          </w:tcPr>
          <w:p w14:paraId="09FF7934" w14:textId="77777777" w:rsidR="005E0749" w:rsidRPr="00E15429" w:rsidRDefault="005E0749" w:rsidP="00E15429">
            <w:pPr>
              <w:jc w:val="center"/>
              <w:cnfStyle w:val="100000000000" w:firstRow="1" w:lastRow="0" w:firstColumn="0" w:lastColumn="0" w:oddVBand="0" w:evenVBand="0" w:oddHBand="0" w:evenHBand="0" w:firstRowFirstColumn="0" w:firstRowLastColumn="0" w:lastRowFirstColumn="0" w:lastRowLastColumn="0"/>
              <w:rPr>
                <w:rFonts w:eastAsiaTheme="minorEastAsia"/>
              </w:rPr>
            </w:pPr>
            <w:r w:rsidRPr="00E15429">
              <w:rPr>
                <w:rFonts w:eastAsiaTheme="minorEastAsia"/>
              </w:rPr>
              <w:t>Key function</w:t>
            </w:r>
          </w:p>
        </w:tc>
        <w:tc>
          <w:tcPr>
            <w:tcW w:w="0" w:type="auto"/>
            <w:hideMark/>
          </w:tcPr>
          <w:p w14:paraId="3E8E7BF0" w14:textId="7AF7E317" w:rsidR="005E0749" w:rsidRPr="00E15429" w:rsidRDefault="00000000" w:rsidP="00E15429">
            <w:pPr>
              <w:jc w:val="center"/>
              <w:cnfStyle w:val="100000000000" w:firstRow="1" w:lastRow="0" w:firstColumn="0" w:lastColumn="0" w:oddVBand="0" w:evenVBand="0" w:oddHBand="0" w:evenHBand="0" w:firstRowFirstColumn="0" w:firstRowLastColumn="0" w:lastRowFirstColumn="0" w:lastRowLastColumn="0"/>
              <w:rPr>
                <w:rFonts w:eastAsiaTheme="minorEastAsia"/>
              </w:rPr>
            </w:pPr>
            <m:oMathPara>
              <m:oMath>
                <m:acc>
                  <m:accPr>
                    <m:ctrlPr>
                      <w:rPr>
                        <w:rFonts w:ascii="Cambria Math" w:eastAsiaTheme="minorEastAsia" w:hAnsi="Cambria Math"/>
                      </w:rPr>
                    </m:ctrlPr>
                  </m:accPr>
                  <m:e>
                    <m:r>
                      <w:rPr>
                        <w:rFonts w:ascii="Cambria Math" w:eastAsiaTheme="minorEastAsia" w:hAnsi="Cambria Math"/>
                      </w:rPr>
                      <m:t>p</m:t>
                    </m:r>
                  </m:e>
                </m:acc>
              </m:oMath>
            </m:oMathPara>
          </w:p>
          <w:p w14:paraId="5F6E1597" w14:textId="7A513E78" w:rsidR="005E0749" w:rsidRPr="00E15429" w:rsidRDefault="005E0749" w:rsidP="00E15429">
            <w:pPr>
              <w:jc w:val="center"/>
              <w:cnfStyle w:val="100000000000" w:firstRow="1" w:lastRow="0" w:firstColumn="0" w:lastColumn="0" w:oddVBand="0" w:evenVBand="0" w:oddHBand="0" w:evenHBand="0" w:firstRowFirstColumn="0" w:firstRowLastColumn="0" w:lastRowFirstColumn="0" w:lastRowLastColumn="0"/>
              <w:rPr>
                <w:rFonts w:eastAsiaTheme="minorEastAsia"/>
              </w:rPr>
            </w:pPr>
          </w:p>
        </w:tc>
        <w:tc>
          <w:tcPr>
            <w:tcW w:w="0" w:type="auto"/>
            <w:hideMark/>
          </w:tcPr>
          <w:p w14:paraId="11BD00F5" w14:textId="12CFDE9F" w:rsidR="005E0749" w:rsidRPr="00E15429" w:rsidRDefault="005E0749" w:rsidP="00E15429">
            <w:pPr>
              <w:jc w:val="center"/>
              <w:cnfStyle w:val="100000000000" w:firstRow="1" w:lastRow="0" w:firstColumn="0" w:lastColumn="0" w:oddVBand="0" w:evenVBand="0" w:oddHBand="0" w:evenHBand="0" w:firstRowFirstColumn="0" w:firstRowLastColumn="0" w:lastRowFirstColumn="0" w:lastRowLastColumn="0"/>
              <w:rPr>
                <w:rFonts w:eastAsiaTheme="minorEastAsia"/>
              </w:rPr>
            </w:pPr>
            <m:oMathPara>
              <m:oMath>
                <m:r>
                  <w:rPr>
                    <w:rFonts w:ascii="Cambria Math" w:eastAsiaTheme="minorEastAsia" w:hAnsi="Cambria Math"/>
                  </w:rPr>
                  <m:t>se</m:t>
                </m:r>
                <m:d>
                  <m:dPr>
                    <m:ctrlPr>
                      <w:rPr>
                        <w:rFonts w:ascii="Cambria Math" w:eastAsiaTheme="minorEastAsia" w:hAnsi="Cambria Math"/>
                      </w:rPr>
                    </m:ctrlPr>
                  </m:dPr>
                  <m:e>
                    <m:acc>
                      <m:accPr>
                        <m:ctrlPr>
                          <w:rPr>
                            <w:rFonts w:ascii="Cambria Math" w:eastAsiaTheme="minorEastAsia" w:hAnsi="Cambria Math"/>
                          </w:rPr>
                        </m:ctrlPr>
                      </m:accPr>
                      <m:e>
                        <m:r>
                          <w:rPr>
                            <w:rFonts w:ascii="Cambria Math" w:eastAsiaTheme="minorEastAsia" w:hAnsi="Cambria Math"/>
                          </w:rPr>
                          <m:t>p</m:t>
                        </m:r>
                      </m:e>
                    </m:acc>
                  </m:e>
                </m:d>
              </m:oMath>
            </m:oMathPara>
          </w:p>
          <w:p w14:paraId="1D3F3566" w14:textId="02BF2DF0" w:rsidR="005E0749" w:rsidRPr="00E15429" w:rsidRDefault="005E0749" w:rsidP="00E15429">
            <w:pPr>
              <w:jc w:val="center"/>
              <w:cnfStyle w:val="100000000000" w:firstRow="1" w:lastRow="0" w:firstColumn="0" w:lastColumn="0" w:oddVBand="0" w:evenVBand="0" w:oddHBand="0" w:evenHBand="0" w:firstRowFirstColumn="0" w:firstRowLastColumn="0" w:lastRowFirstColumn="0" w:lastRowLastColumn="0"/>
              <w:rPr>
                <w:rFonts w:eastAsiaTheme="minorEastAsia"/>
              </w:rPr>
            </w:pPr>
          </w:p>
        </w:tc>
        <w:tc>
          <w:tcPr>
            <w:tcW w:w="0" w:type="auto"/>
            <w:hideMark/>
          </w:tcPr>
          <w:p w14:paraId="1CF040FB" w14:textId="7D1BFBAE" w:rsidR="005E0749" w:rsidRPr="00E15429" w:rsidRDefault="005E0749" w:rsidP="00E15429">
            <w:pPr>
              <w:jc w:val="center"/>
              <w:cnfStyle w:val="100000000000" w:firstRow="1" w:lastRow="0" w:firstColumn="0" w:lastColumn="0" w:oddVBand="0" w:evenVBand="0" w:oddHBand="0" w:evenHBand="0" w:firstRowFirstColumn="0" w:firstRowLastColumn="0" w:lastRowFirstColumn="0" w:lastRowLastColumn="0"/>
              <w:rPr>
                <w:rFonts w:eastAsiaTheme="minorEastAsia"/>
              </w:rPr>
            </w:pPr>
            <m:oMathPara>
              <m:oMath>
                <m:r>
                  <m:rPr>
                    <m:sty m:val="p"/>
                  </m:rPr>
                  <w:rPr>
                    <w:rFonts w:ascii="Cambria Math" w:eastAsiaTheme="minorEastAsia" w:hAnsi="Cambria Math"/>
                  </w:rPr>
                  <m:t xml:space="preserve">Δ </m:t>
                </m:r>
                <m:r>
                  <w:rPr>
                    <w:rFonts w:ascii="Cambria Math" w:eastAsiaTheme="minorEastAsia" w:hAnsi="Cambria Math"/>
                  </w:rPr>
                  <m:t>AIC</m:t>
                </m:r>
              </m:oMath>
            </m:oMathPara>
          </w:p>
        </w:tc>
      </w:tr>
      <w:tr w:rsidR="005E0749" w:rsidRPr="000E524E" w14:paraId="14DAEE1B" w14:textId="77777777" w:rsidTr="00D439B7">
        <w:tc>
          <w:tcPr>
            <w:cnfStyle w:val="001000000000" w:firstRow="0" w:lastRow="0" w:firstColumn="1" w:lastColumn="0" w:oddVBand="0" w:evenVBand="0" w:oddHBand="0" w:evenHBand="0" w:firstRowFirstColumn="0" w:firstRowLastColumn="0" w:lastRowFirstColumn="0" w:lastRowLastColumn="0"/>
            <w:tcW w:w="0" w:type="auto"/>
            <w:hideMark/>
          </w:tcPr>
          <w:p w14:paraId="45BF1895" w14:textId="77777777" w:rsidR="005E0749" w:rsidRPr="00E15429" w:rsidRDefault="005E0749" w:rsidP="00E15429">
            <w:pPr>
              <w:pStyle w:val="Tablebodytext"/>
              <w:rPr>
                <w:color w:val="000000"/>
              </w:rPr>
            </w:pPr>
            <w:r w:rsidRPr="00E15429">
              <w:rPr>
                <w:color w:val="000000"/>
              </w:rPr>
              <w:t>hn1</w:t>
            </w:r>
          </w:p>
        </w:tc>
        <w:tc>
          <w:tcPr>
            <w:tcW w:w="0" w:type="auto"/>
            <w:shd w:val="clear" w:color="auto" w:fill="CCDBEA"/>
            <w:hideMark/>
          </w:tcPr>
          <w:p w14:paraId="4F1EF5B4"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Half-normal with cosine adjustment term of order 2</w:t>
            </w:r>
          </w:p>
        </w:tc>
        <w:tc>
          <w:tcPr>
            <w:tcW w:w="0" w:type="auto"/>
            <w:shd w:val="clear" w:color="auto" w:fill="CCDBEA"/>
            <w:hideMark/>
          </w:tcPr>
          <w:p w14:paraId="65734419"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0.101</w:t>
            </w:r>
          </w:p>
        </w:tc>
        <w:tc>
          <w:tcPr>
            <w:tcW w:w="0" w:type="auto"/>
            <w:shd w:val="clear" w:color="auto" w:fill="CCDBEA"/>
            <w:hideMark/>
          </w:tcPr>
          <w:p w14:paraId="12086188" w14:textId="75D9FE9A"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0.00</w:t>
            </w:r>
            <w:r w:rsidR="001C71F6" w:rsidRPr="00E15429">
              <w:rPr>
                <w:color w:val="000000"/>
              </w:rPr>
              <w:t>1</w:t>
            </w:r>
          </w:p>
        </w:tc>
        <w:tc>
          <w:tcPr>
            <w:tcW w:w="0" w:type="auto"/>
            <w:shd w:val="clear" w:color="auto" w:fill="CCDBEA"/>
            <w:hideMark/>
          </w:tcPr>
          <w:p w14:paraId="669247D7"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0.000</w:t>
            </w:r>
          </w:p>
        </w:tc>
      </w:tr>
      <w:tr w:rsidR="005E0749" w:rsidRPr="000E524E" w14:paraId="6C9215FD" w14:textId="77777777" w:rsidTr="00D439B7">
        <w:tc>
          <w:tcPr>
            <w:cnfStyle w:val="001000000000" w:firstRow="0" w:lastRow="0" w:firstColumn="1" w:lastColumn="0" w:oddVBand="0" w:evenVBand="0" w:oddHBand="0" w:evenHBand="0" w:firstRowFirstColumn="0" w:firstRowLastColumn="0" w:lastRowFirstColumn="0" w:lastRowLastColumn="0"/>
            <w:tcW w:w="0" w:type="auto"/>
            <w:hideMark/>
          </w:tcPr>
          <w:p w14:paraId="025569D9" w14:textId="77777777" w:rsidR="005E0749" w:rsidRPr="00E15429" w:rsidRDefault="005E0749" w:rsidP="00E15429">
            <w:pPr>
              <w:pStyle w:val="Tablebodytext"/>
              <w:rPr>
                <w:color w:val="000000"/>
              </w:rPr>
            </w:pPr>
            <w:r w:rsidRPr="00E15429">
              <w:rPr>
                <w:color w:val="000000"/>
              </w:rPr>
              <w:t>hr0</w:t>
            </w:r>
          </w:p>
        </w:tc>
        <w:tc>
          <w:tcPr>
            <w:tcW w:w="0" w:type="auto"/>
            <w:shd w:val="clear" w:color="auto" w:fill="CCDBEA"/>
            <w:hideMark/>
          </w:tcPr>
          <w:p w14:paraId="21CA5AC3"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Hazard-rate</w:t>
            </w:r>
          </w:p>
        </w:tc>
        <w:tc>
          <w:tcPr>
            <w:tcW w:w="0" w:type="auto"/>
            <w:shd w:val="clear" w:color="auto" w:fill="CCDBEA"/>
            <w:hideMark/>
          </w:tcPr>
          <w:p w14:paraId="4773978C"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0.096</w:t>
            </w:r>
          </w:p>
        </w:tc>
        <w:tc>
          <w:tcPr>
            <w:tcW w:w="0" w:type="auto"/>
            <w:shd w:val="clear" w:color="auto" w:fill="CCDBEA"/>
            <w:hideMark/>
          </w:tcPr>
          <w:p w14:paraId="3889A715"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0.001</w:t>
            </w:r>
          </w:p>
        </w:tc>
        <w:tc>
          <w:tcPr>
            <w:tcW w:w="0" w:type="auto"/>
            <w:shd w:val="clear" w:color="auto" w:fill="CCDBEA"/>
            <w:hideMark/>
          </w:tcPr>
          <w:p w14:paraId="13DBA693" w14:textId="331BC171"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1525.2</w:t>
            </w:r>
          </w:p>
        </w:tc>
      </w:tr>
      <w:tr w:rsidR="005E0749" w:rsidRPr="000E524E" w14:paraId="586DC485" w14:textId="77777777" w:rsidTr="00D439B7">
        <w:tc>
          <w:tcPr>
            <w:cnfStyle w:val="001000000000" w:firstRow="0" w:lastRow="0" w:firstColumn="1" w:lastColumn="0" w:oddVBand="0" w:evenVBand="0" w:oddHBand="0" w:evenHBand="0" w:firstRowFirstColumn="0" w:firstRowLastColumn="0" w:lastRowFirstColumn="0" w:lastRowLastColumn="0"/>
            <w:tcW w:w="0" w:type="auto"/>
            <w:hideMark/>
          </w:tcPr>
          <w:p w14:paraId="4C0D0579" w14:textId="77777777" w:rsidR="005E0749" w:rsidRPr="00E15429" w:rsidRDefault="005E0749" w:rsidP="00E15429">
            <w:pPr>
              <w:pStyle w:val="Tablebodytext"/>
              <w:rPr>
                <w:color w:val="000000"/>
              </w:rPr>
            </w:pPr>
            <w:r w:rsidRPr="00E15429">
              <w:rPr>
                <w:color w:val="000000"/>
              </w:rPr>
              <w:t>hr1</w:t>
            </w:r>
          </w:p>
        </w:tc>
        <w:tc>
          <w:tcPr>
            <w:tcW w:w="0" w:type="auto"/>
            <w:shd w:val="clear" w:color="auto" w:fill="CCDBEA"/>
            <w:hideMark/>
          </w:tcPr>
          <w:p w14:paraId="2A97E35A"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Hazard-rate with cosine adjustment term of order 2</w:t>
            </w:r>
          </w:p>
        </w:tc>
        <w:tc>
          <w:tcPr>
            <w:tcW w:w="0" w:type="auto"/>
            <w:shd w:val="clear" w:color="auto" w:fill="CCDBEA"/>
            <w:hideMark/>
          </w:tcPr>
          <w:p w14:paraId="0001E89F"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0.096</w:t>
            </w:r>
          </w:p>
        </w:tc>
        <w:tc>
          <w:tcPr>
            <w:tcW w:w="0" w:type="auto"/>
            <w:shd w:val="clear" w:color="auto" w:fill="CCDBEA"/>
            <w:hideMark/>
          </w:tcPr>
          <w:p w14:paraId="6445CF4F"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0.001</w:t>
            </w:r>
          </w:p>
        </w:tc>
        <w:tc>
          <w:tcPr>
            <w:tcW w:w="0" w:type="auto"/>
            <w:shd w:val="clear" w:color="auto" w:fill="CCDBEA"/>
            <w:hideMark/>
          </w:tcPr>
          <w:p w14:paraId="652F08B4" w14:textId="7B98A2BA"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1527.2</w:t>
            </w:r>
          </w:p>
        </w:tc>
      </w:tr>
      <w:tr w:rsidR="005E0749" w:rsidRPr="000E524E" w14:paraId="02BEAACF" w14:textId="77777777" w:rsidTr="00D439B7">
        <w:tc>
          <w:tcPr>
            <w:cnfStyle w:val="001000000000" w:firstRow="0" w:lastRow="0" w:firstColumn="1" w:lastColumn="0" w:oddVBand="0" w:evenVBand="0" w:oddHBand="0" w:evenHBand="0" w:firstRowFirstColumn="0" w:firstRowLastColumn="0" w:lastRowFirstColumn="0" w:lastRowLastColumn="0"/>
            <w:tcW w:w="0" w:type="auto"/>
            <w:hideMark/>
          </w:tcPr>
          <w:p w14:paraId="095767A5" w14:textId="77777777" w:rsidR="005E0749" w:rsidRPr="00E15429" w:rsidRDefault="005E0749" w:rsidP="00E15429">
            <w:pPr>
              <w:pStyle w:val="Tablebodytext"/>
              <w:rPr>
                <w:color w:val="000000"/>
              </w:rPr>
            </w:pPr>
            <w:r w:rsidRPr="00E15429">
              <w:rPr>
                <w:color w:val="000000"/>
              </w:rPr>
              <w:t>hn0</w:t>
            </w:r>
          </w:p>
        </w:tc>
        <w:tc>
          <w:tcPr>
            <w:tcW w:w="0" w:type="auto"/>
            <w:shd w:val="clear" w:color="auto" w:fill="CCDBEA"/>
            <w:hideMark/>
          </w:tcPr>
          <w:p w14:paraId="792FD4E4"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Half-normal</w:t>
            </w:r>
          </w:p>
        </w:tc>
        <w:tc>
          <w:tcPr>
            <w:tcW w:w="0" w:type="auto"/>
            <w:shd w:val="clear" w:color="auto" w:fill="CCDBEA"/>
            <w:hideMark/>
          </w:tcPr>
          <w:p w14:paraId="5E613407" w14:textId="77777777"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0.136</w:t>
            </w:r>
          </w:p>
        </w:tc>
        <w:tc>
          <w:tcPr>
            <w:tcW w:w="0" w:type="auto"/>
            <w:shd w:val="clear" w:color="auto" w:fill="CCDBEA"/>
            <w:hideMark/>
          </w:tcPr>
          <w:p w14:paraId="5215EA9A" w14:textId="0DB2C90E"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0.0</w:t>
            </w:r>
            <w:r w:rsidR="001C71F6" w:rsidRPr="00E15429">
              <w:rPr>
                <w:color w:val="000000"/>
              </w:rPr>
              <w:t>01</w:t>
            </w:r>
          </w:p>
        </w:tc>
        <w:tc>
          <w:tcPr>
            <w:tcW w:w="0" w:type="auto"/>
            <w:shd w:val="clear" w:color="auto" w:fill="CCDBEA"/>
            <w:hideMark/>
          </w:tcPr>
          <w:p w14:paraId="2DD5EBAA" w14:textId="7819BAA4" w:rsidR="005E0749" w:rsidRPr="00E15429" w:rsidRDefault="005E0749" w:rsidP="00E15429">
            <w:pPr>
              <w:pStyle w:val="Tablebodytext"/>
              <w:cnfStyle w:val="000000000000" w:firstRow="0" w:lastRow="0" w:firstColumn="0" w:lastColumn="0" w:oddVBand="0" w:evenVBand="0" w:oddHBand="0" w:evenHBand="0" w:firstRowFirstColumn="0" w:firstRowLastColumn="0" w:lastRowFirstColumn="0" w:lastRowLastColumn="0"/>
              <w:rPr>
                <w:color w:val="000000"/>
              </w:rPr>
            </w:pPr>
            <w:r w:rsidRPr="00E15429">
              <w:rPr>
                <w:color w:val="000000"/>
              </w:rPr>
              <w:t>4721.2</w:t>
            </w:r>
          </w:p>
        </w:tc>
      </w:tr>
    </w:tbl>
    <w:p w14:paraId="7DA89030" w14:textId="77777777" w:rsidR="005F78D9" w:rsidRDefault="005F78D9" w:rsidP="00E15429">
      <w:pPr>
        <w:pStyle w:val="Heading3-Numbered"/>
        <w:numPr>
          <w:ilvl w:val="0"/>
          <w:numId w:val="0"/>
        </w:numPr>
        <w:ind w:left="720" w:hanging="720"/>
      </w:pPr>
    </w:p>
    <w:p w14:paraId="69FA824C" w14:textId="009F6313" w:rsidR="00AD5DAF" w:rsidRDefault="00AD5DAF" w:rsidP="00AD5DAF">
      <w:pPr>
        <w:pStyle w:val="Heading3-Numbered"/>
      </w:pPr>
      <w:bookmarkStart w:id="55" w:name="_Toc224211969"/>
      <w:r>
        <w:t>Abundance model</w:t>
      </w:r>
      <w:bookmarkEnd w:id="55"/>
    </w:p>
    <w:p w14:paraId="2470020E" w14:textId="73D1B1A7" w:rsidR="00AD5DAF" w:rsidRDefault="00745C82" w:rsidP="00831D71">
      <w:r>
        <w:t>Fitting of the Bayesian model (</w:t>
      </w:r>
      <w:r w:rsidR="00FE272F">
        <w:t>E</w:t>
      </w:r>
      <w:r>
        <w:t>quation</w:t>
      </w:r>
      <w:r w:rsidR="00FE272F">
        <w:t>’</w:t>
      </w:r>
      <w:r>
        <w:t xml:space="preserve">s 1–3), to the camera trap distance sampling data was judged to have converged after 500 iterations, based on visual inspections of the </w:t>
      </w:r>
      <w:proofErr w:type="spellStart"/>
      <w:r>
        <w:t>traceplots</w:t>
      </w:r>
      <w:proofErr w:type="spellEnd"/>
      <w:r>
        <w:t xml:space="preserve"> and values for </w:t>
      </w:r>
      <m:oMath>
        <m:acc>
          <m:accPr>
            <m:ctrlPr>
              <w:rPr>
                <w:rFonts w:ascii="Cambria Math" w:hAnsi="Cambria Math"/>
                <w:i/>
              </w:rPr>
            </m:ctrlPr>
          </m:accPr>
          <m:e>
            <m:r>
              <w:rPr>
                <w:rFonts w:ascii="Cambria Math" w:hAnsi="Cambria Math"/>
              </w:rPr>
              <m:t>R</m:t>
            </m:r>
          </m:e>
        </m:acc>
      </m:oMath>
      <w:r>
        <w:rPr>
          <w:rFonts w:eastAsiaTheme="minorEastAsia"/>
        </w:rPr>
        <w:t xml:space="preserve"> &lt; 1.01</w:t>
      </w:r>
      <w:r w:rsidR="000C700D">
        <w:rPr>
          <w:rFonts w:eastAsiaTheme="minorEastAsia"/>
        </w:rPr>
        <w:t xml:space="preserve">. </w:t>
      </w:r>
      <w:r>
        <w:t xml:space="preserve">The model also appeared to provide an adequate fit to the data, as judged by the posterior predictive checks of the counts of </w:t>
      </w:r>
      <w:r w:rsidR="00B5722B">
        <w:t>Feral Pig</w:t>
      </w:r>
      <w:r>
        <w:t xml:space="preserve"> detections at camera sites compared with that predicted by the model (Figure </w:t>
      </w:r>
      <w:r w:rsidR="000C700D">
        <w:t>A</w:t>
      </w:r>
      <w:r>
        <w:t xml:space="preserve">1 – </w:t>
      </w:r>
      <w:r w:rsidR="000C700D">
        <w:t>Appendix</w:t>
      </w:r>
      <w:r>
        <w:t>)</w:t>
      </w:r>
      <w:r w:rsidR="00DD4489">
        <w:t xml:space="preserve">. </w:t>
      </w:r>
      <w:r w:rsidR="00F23257">
        <w:t xml:space="preserve">However, the model tended to slightly underpredict both the variation and maximum </w:t>
      </w:r>
      <w:proofErr w:type="gramStart"/>
      <w:r w:rsidR="00F23257">
        <w:t>counts  (</w:t>
      </w:r>
      <w:proofErr w:type="gramEnd"/>
      <w:r w:rsidR="00F23257">
        <w:t>Figure A1).</w:t>
      </w:r>
    </w:p>
    <w:p w14:paraId="7AE64495" w14:textId="364C33E7" w:rsidR="00AD5DAF" w:rsidRDefault="00AD5DAF" w:rsidP="00831D71">
      <w:pPr>
        <w:pStyle w:val="Heading4"/>
      </w:pPr>
      <w:r>
        <w:t>Drivers of occupancy and abundance</w:t>
      </w:r>
    </w:p>
    <w:p w14:paraId="303B18C2" w14:textId="333D43F5" w:rsidR="00AD5DAF" w:rsidRDefault="00AD5DAF" w:rsidP="00AD5DAF">
      <w:r w:rsidRPr="616868AA">
        <w:t xml:space="preserve">The </w:t>
      </w:r>
      <w:r>
        <w:t>occupancy</w:t>
      </w:r>
      <w:r w:rsidRPr="616868AA">
        <w:t xml:space="preserve"> and abundance of </w:t>
      </w:r>
      <w:r>
        <w:t>pigs</w:t>
      </w:r>
      <w:r w:rsidRPr="616868AA">
        <w:t xml:space="preserve"> were </w:t>
      </w:r>
      <w:r>
        <w:t>dependent upon</w:t>
      </w:r>
      <w:r w:rsidRPr="616868AA">
        <w:t xml:space="preserve"> spatial, environmental, climate and topographic variables. </w:t>
      </w:r>
      <w:r>
        <w:t>The z</w:t>
      </w:r>
      <w:r w:rsidRPr="616868AA">
        <w:t>ero-inflation</w:t>
      </w:r>
      <w:r>
        <w:t xml:space="preserve"> process (occupancy)</w:t>
      </w:r>
      <w:r w:rsidRPr="616868AA">
        <w:t xml:space="preserve"> was </w:t>
      </w:r>
      <w:r>
        <w:t>derived</w:t>
      </w:r>
      <w:r w:rsidRPr="616868AA">
        <w:t xml:space="preserve"> solely by a spatial random effect</w:t>
      </w:r>
      <w:r>
        <w:t xml:space="preserve"> (GP – </w:t>
      </w:r>
      <w:r w:rsidR="00FE272F">
        <w:t>E</w:t>
      </w:r>
      <w:r>
        <w:t>quation 3)</w:t>
      </w:r>
      <w:r w:rsidRPr="616868AA">
        <w:t xml:space="preserve">. The </w:t>
      </w:r>
      <w:r>
        <w:t xml:space="preserve">spatial random effect </w:t>
      </w:r>
      <w:r w:rsidRPr="616868AA">
        <w:t>had substantial but variable contribution</w:t>
      </w:r>
      <w:r>
        <w:t>s</w:t>
      </w:r>
      <w:r w:rsidRPr="616868AA">
        <w:t xml:space="preserve"> </w:t>
      </w:r>
      <w:r>
        <w:t>across</w:t>
      </w:r>
      <w:r w:rsidRPr="616868AA">
        <w:t xml:space="preserve"> latitude and longitude (length scale = </w:t>
      </w:r>
      <w:r w:rsidR="00B444D5">
        <w:t>2.1</w:t>
      </w:r>
      <w:r>
        <w:t xml:space="preserve"> </w:t>
      </w:r>
      <w:r w:rsidRPr="616868AA">
        <w:t xml:space="preserve">km [95% CI: </w:t>
      </w:r>
      <w:r w:rsidR="00B444D5">
        <w:t>1</w:t>
      </w:r>
      <w:r>
        <w:t>.</w:t>
      </w:r>
      <w:r w:rsidR="00B444D5">
        <w:t>4</w:t>
      </w:r>
      <w:r w:rsidRPr="616868AA">
        <w:t>–</w:t>
      </w:r>
      <w:r w:rsidR="00B444D5">
        <w:t>3.0</w:t>
      </w:r>
      <w:r w:rsidRPr="616868AA">
        <w:t xml:space="preserve"> km], σ = </w:t>
      </w:r>
      <w:r w:rsidR="00B444D5">
        <w:t>2</w:t>
      </w:r>
      <w:r w:rsidRPr="616868AA">
        <w:t>.</w:t>
      </w:r>
      <w:r w:rsidR="00B444D5">
        <w:t>13</w:t>
      </w:r>
      <w:r w:rsidRPr="616868AA">
        <w:t xml:space="preserve"> [95% CI: </w:t>
      </w:r>
      <w:r w:rsidR="00B444D5">
        <w:t>1.53</w:t>
      </w:r>
      <w:r w:rsidRPr="616868AA">
        <w:t>–</w:t>
      </w:r>
      <w:r w:rsidR="00B444D5">
        <w:t>2</w:t>
      </w:r>
      <w:r>
        <w:t>.</w:t>
      </w:r>
      <w:r w:rsidR="00B444D5">
        <w:t>84</w:t>
      </w:r>
      <w:r w:rsidRPr="616868AA">
        <w:t xml:space="preserve">]). </w:t>
      </w:r>
      <w:r>
        <w:t xml:space="preserve">Covariates that had non-negligible effects on pig abundance included </w:t>
      </w:r>
      <w:r w:rsidRPr="616868AA">
        <w:t>‘</w:t>
      </w:r>
      <w:r>
        <w:t>slope’, ‘amount of forest edge in surrounding landscape’, ‘</w:t>
      </w:r>
      <w:r w:rsidR="00276A7B">
        <w:t>MRVBF</w:t>
      </w:r>
      <w:r>
        <w:t>’, ‘soil nitrogen’,</w:t>
      </w:r>
      <w:r w:rsidRPr="616868AA">
        <w:t xml:space="preserve"> </w:t>
      </w:r>
      <w:r>
        <w:t>‘</w:t>
      </w:r>
      <w:r w:rsidR="00FE272F">
        <w:t>t</w:t>
      </w:r>
      <w:r w:rsidRPr="00A83527">
        <w:t>emperature variation</w:t>
      </w:r>
      <w:r>
        <w:t>’ and ‘</w:t>
      </w:r>
      <w:r w:rsidR="00FE272F">
        <w:t>t</w:t>
      </w:r>
      <w:r w:rsidRPr="00A83527">
        <w:t>emperature of driest quarter</w:t>
      </w:r>
      <w:r>
        <w:t>’. Additionally, two interaction terms were also shown to have effects on abundance</w:t>
      </w:r>
      <w:r w:rsidR="00FE272F">
        <w:t>;</w:t>
      </w:r>
      <w:r>
        <w:t xml:space="preserve"> the</w:t>
      </w:r>
      <w:r w:rsidR="00FE272F">
        <w:t>se</w:t>
      </w:r>
      <w:r>
        <w:t xml:space="preserve"> were </w:t>
      </w:r>
      <w:r w:rsidRPr="008A2FC6">
        <w:t xml:space="preserve">TWIND </w:t>
      </w:r>
      <w:r>
        <w:t>and</w:t>
      </w:r>
      <w:r w:rsidRPr="008A2FC6">
        <w:t xml:space="preserve"> Forest edge</w:t>
      </w:r>
      <w:r w:rsidR="00FE272F">
        <w:t>,</w:t>
      </w:r>
      <w:r>
        <w:t xml:space="preserve"> and </w:t>
      </w:r>
      <w:r w:rsidRPr="008A2FC6">
        <w:t xml:space="preserve">Temperature variation </w:t>
      </w:r>
      <w:r>
        <w:t>and</w:t>
      </w:r>
      <w:r w:rsidRPr="008A2FC6">
        <w:t xml:space="preserve"> Temperature of driest quarter</w:t>
      </w:r>
      <w:r>
        <w:t xml:space="preserve"> (Table </w:t>
      </w:r>
      <w:r w:rsidR="00CE3F26">
        <w:t>5</w:t>
      </w:r>
      <w:r>
        <w:t xml:space="preserve">). </w:t>
      </w:r>
    </w:p>
    <w:p w14:paraId="66318571" w14:textId="11BF5786" w:rsidR="00AD5DAF" w:rsidRDefault="00AD5DAF" w:rsidP="00AD5DAF">
      <w:pPr>
        <w:pStyle w:val="Caption-Table"/>
      </w:pPr>
      <w:bookmarkStart w:id="56" w:name="_Toc224219989"/>
      <w:r>
        <w:t xml:space="preserve">Table </w:t>
      </w:r>
      <w:r w:rsidR="00CE3F26">
        <w:t>5</w:t>
      </w:r>
      <w:r>
        <w:t xml:space="preserve">. Covariate effects on the abundance process for </w:t>
      </w:r>
      <w:r w:rsidR="00B5722B">
        <w:t>Feral Pigs</w:t>
      </w:r>
      <w:r>
        <w:t xml:space="preserve">. Covariate effects with confidence intervals not overlapping zero are shown in bold. </w:t>
      </w:r>
      <w:r w:rsidR="00FE272F">
        <w:t>MRVBF = m</w:t>
      </w:r>
      <w:r w:rsidR="00FE272F" w:rsidRPr="6911FBC4">
        <w:t>ulti-resolution valley-bottom flatness</w:t>
      </w:r>
      <w:r w:rsidR="00FE272F">
        <w:t xml:space="preserve">; TWIND = </w:t>
      </w:r>
      <w:r w:rsidR="00FE272F" w:rsidRPr="6911FBC4">
        <w:t xml:space="preserve">Topographic </w:t>
      </w:r>
      <w:r w:rsidR="00FE272F">
        <w:t>W</w:t>
      </w:r>
      <w:r w:rsidR="00FE272F" w:rsidRPr="6911FBC4">
        <w:t xml:space="preserve">etness </w:t>
      </w:r>
      <w:r w:rsidR="00FE272F">
        <w:t>I</w:t>
      </w:r>
      <w:r w:rsidR="00FE272F" w:rsidRPr="6911FBC4">
        <w:t>ndex</w:t>
      </w:r>
      <w:r w:rsidR="00FE272F">
        <w:t>.</w:t>
      </w:r>
      <w:bookmarkEnd w:id="56"/>
      <w:r w:rsidR="00FE272F" w:rsidRPr="00FE272F">
        <w:t xml:space="preserve"> </w:t>
      </w:r>
    </w:p>
    <w:tbl>
      <w:tblPr>
        <w:tblStyle w:val="TableGrid10"/>
        <w:tblW w:w="4194" w:type="pct"/>
        <w:tblLook w:val="04A0" w:firstRow="1" w:lastRow="0" w:firstColumn="1" w:lastColumn="0" w:noHBand="0" w:noVBand="1"/>
      </w:tblPr>
      <w:tblGrid>
        <w:gridCol w:w="5372"/>
        <w:gridCol w:w="727"/>
        <w:gridCol w:w="727"/>
        <w:gridCol w:w="682"/>
        <w:gridCol w:w="682"/>
      </w:tblGrid>
      <w:tr w:rsidR="00B444D5" w:rsidRPr="00AD096B" w14:paraId="4F8E9EA9" w14:textId="77777777" w:rsidTr="00B444D5">
        <w:trPr>
          <w:cnfStyle w:val="100000000000" w:firstRow="1" w:lastRow="0" w:firstColumn="0" w:lastColumn="0" w:oddVBand="0" w:evenVBand="0" w:oddHBand="0" w:evenHBand="0" w:firstRowFirstColumn="0" w:firstRowLastColumn="0" w:lastRowFirstColumn="0" w:lastRowLastColumn="0"/>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14D93E62" w14:textId="77777777" w:rsidR="00B444D5" w:rsidRPr="00AD096B" w:rsidRDefault="00B444D5" w:rsidP="00A07027">
            <w:pPr>
              <w:pStyle w:val="Tablebodytext"/>
              <w:rPr>
                <w:lang w:eastAsia="en-GB"/>
              </w:rPr>
            </w:pPr>
            <w:r>
              <w:rPr>
                <w:lang w:eastAsia="en-GB"/>
              </w:rPr>
              <w:t>Covariate</w:t>
            </w:r>
          </w:p>
        </w:tc>
        <w:tc>
          <w:tcPr>
            <w:tcW w:w="450" w:type="pct"/>
            <w:noWrap/>
            <w:hideMark/>
          </w:tcPr>
          <w:p w14:paraId="6D3AF284" w14:textId="77777777" w:rsidR="00B444D5" w:rsidRPr="00AD096B" w:rsidRDefault="00B444D5" w:rsidP="00A07027">
            <w:pPr>
              <w:pStyle w:val="Tablebodytext"/>
              <w:cnfStyle w:val="100000000000" w:firstRow="1" w:lastRow="0" w:firstColumn="0" w:lastColumn="0" w:oddVBand="0" w:evenVBand="0" w:oddHBand="0" w:evenHBand="0" w:firstRowFirstColumn="0" w:firstRowLastColumn="0" w:lastRowFirstColumn="0" w:lastRowLastColumn="0"/>
              <w:rPr>
                <w:lang w:eastAsia="en-GB"/>
              </w:rPr>
            </w:pPr>
            <w:r>
              <w:rPr>
                <w:lang w:eastAsia="en-GB"/>
              </w:rPr>
              <w:t>M</w:t>
            </w:r>
            <w:r w:rsidRPr="00AD096B">
              <w:rPr>
                <w:lang w:eastAsia="en-GB"/>
              </w:rPr>
              <w:t>ean</w:t>
            </w:r>
          </w:p>
        </w:tc>
        <w:tc>
          <w:tcPr>
            <w:tcW w:w="381" w:type="pct"/>
            <w:noWrap/>
            <w:hideMark/>
          </w:tcPr>
          <w:p w14:paraId="27BD6FCD" w14:textId="77777777" w:rsidR="00B444D5" w:rsidRPr="00AD096B" w:rsidRDefault="00B444D5" w:rsidP="00A07027">
            <w:pPr>
              <w:pStyle w:val="Tablebodytext"/>
              <w:cnfStyle w:val="100000000000" w:firstRow="1" w:lastRow="0" w:firstColumn="0" w:lastColumn="0" w:oddVBand="0" w:evenVBand="0" w:oddHBand="0" w:evenHBand="0" w:firstRowFirstColumn="0" w:firstRowLastColumn="0" w:lastRowFirstColumn="0" w:lastRowLastColumn="0"/>
              <w:rPr>
                <w:lang w:eastAsia="en-GB"/>
              </w:rPr>
            </w:pPr>
            <w:r>
              <w:rPr>
                <w:lang w:eastAsia="en-GB"/>
              </w:rPr>
              <w:t>SD</w:t>
            </w:r>
          </w:p>
        </w:tc>
        <w:tc>
          <w:tcPr>
            <w:tcW w:w="422" w:type="pct"/>
            <w:noWrap/>
            <w:hideMark/>
          </w:tcPr>
          <w:p w14:paraId="50DDA485" w14:textId="748D712A" w:rsidR="00B444D5" w:rsidRPr="00AD096B" w:rsidRDefault="00B444D5" w:rsidP="00A07027">
            <w:pPr>
              <w:pStyle w:val="Tablebodytext"/>
              <w:cnfStyle w:val="100000000000" w:firstRow="1" w:lastRow="0" w:firstColumn="0" w:lastColumn="0" w:oddVBand="0" w:evenVBand="0" w:oddHBand="0" w:evenHBand="0" w:firstRowFirstColumn="0" w:firstRowLastColumn="0" w:lastRowFirstColumn="0" w:lastRowLastColumn="0"/>
              <w:rPr>
                <w:lang w:eastAsia="en-GB"/>
              </w:rPr>
            </w:pPr>
            <w:r w:rsidRPr="00AD096B">
              <w:rPr>
                <w:lang w:eastAsia="en-GB"/>
              </w:rPr>
              <w:t>5</w:t>
            </w:r>
            <w:r>
              <w:rPr>
                <w:lang w:eastAsia="en-GB"/>
              </w:rPr>
              <w:t>%</w:t>
            </w:r>
          </w:p>
        </w:tc>
        <w:tc>
          <w:tcPr>
            <w:tcW w:w="425" w:type="pct"/>
            <w:noWrap/>
            <w:hideMark/>
          </w:tcPr>
          <w:p w14:paraId="61FD5ABB" w14:textId="713B4F04" w:rsidR="00B444D5" w:rsidRPr="00AD096B" w:rsidRDefault="00B444D5" w:rsidP="00A07027">
            <w:pPr>
              <w:pStyle w:val="Tablebodytext"/>
              <w:cnfStyle w:val="100000000000" w:firstRow="1" w:lastRow="0" w:firstColumn="0" w:lastColumn="0" w:oddVBand="0" w:evenVBand="0" w:oddHBand="0" w:evenHBand="0" w:firstRowFirstColumn="0" w:firstRowLastColumn="0" w:lastRowFirstColumn="0" w:lastRowLastColumn="0"/>
              <w:rPr>
                <w:lang w:eastAsia="en-GB"/>
              </w:rPr>
            </w:pPr>
            <w:r w:rsidRPr="00AD096B">
              <w:rPr>
                <w:lang w:eastAsia="en-GB"/>
              </w:rPr>
              <w:t>95</w:t>
            </w:r>
            <w:r>
              <w:rPr>
                <w:lang w:eastAsia="en-GB"/>
              </w:rPr>
              <w:t>%</w:t>
            </w:r>
          </w:p>
        </w:tc>
      </w:tr>
      <w:tr w:rsidR="00B444D5" w:rsidRPr="00AD096B" w14:paraId="4B403774"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2D69945C" w14:textId="77777777" w:rsidR="00B444D5" w:rsidRPr="00AD096B" w:rsidRDefault="00B444D5" w:rsidP="00B444D5">
            <w:pPr>
              <w:pStyle w:val="Tablebodytext"/>
              <w:rPr>
                <w:lang w:eastAsia="en-GB"/>
              </w:rPr>
            </w:pPr>
            <w:r w:rsidRPr="00AD096B">
              <w:rPr>
                <w:lang w:eastAsia="en-GB"/>
              </w:rPr>
              <w:t>Intercept</w:t>
            </w:r>
          </w:p>
        </w:tc>
        <w:tc>
          <w:tcPr>
            <w:tcW w:w="450" w:type="pct"/>
            <w:shd w:val="clear" w:color="auto" w:fill="CCDBEA"/>
            <w:noWrap/>
            <w:hideMark/>
          </w:tcPr>
          <w:p w14:paraId="466D5487" w14:textId="2F952CB0"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0.37</w:t>
            </w:r>
          </w:p>
        </w:tc>
        <w:tc>
          <w:tcPr>
            <w:tcW w:w="381" w:type="pct"/>
            <w:shd w:val="clear" w:color="auto" w:fill="CCDBEA"/>
            <w:noWrap/>
            <w:hideMark/>
          </w:tcPr>
          <w:p w14:paraId="1030AED1" w14:textId="1BF4CB0C"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0.180</w:t>
            </w:r>
          </w:p>
        </w:tc>
        <w:tc>
          <w:tcPr>
            <w:tcW w:w="422" w:type="pct"/>
            <w:shd w:val="clear" w:color="auto" w:fill="CCDBEA"/>
            <w:noWrap/>
            <w:hideMark/>
          </w:tcPr>
          <w:p w14:paraId="7D021F04" w14:textId="389406F5"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0.06</w:t>
            </w:r>
          </w:p>
        </w:tc>
        <w:tc>
          <w:tcPr>
            <w:tcW w:w="425" w:type="pct"/>
            <w:shd w:val="clear" w:color="auto" w:fill="CCDBEA"/>
            <w:noWrap/>
            <w:hideMark/>
          </w:tcPr>
          <w:p w14:paraId="556CD550" w14:textId="1B054106"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0.37</w:t>
            </w:r>
          </w:p>
        </w:tc>
      </w:tr>
      <w:tr w:rsidR="00B444D5" w:rsidRPr="00AD096B" w14:paraId="15C18C31"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799C2B5D" w14:textId="77777777" w:rsidR="00B444D5" w:rsidRPr="00AD096B" w:rsidRDefault="00B444D5" w:rsidP="00B444D5">
            <w:pPr>
              <w:pStyle w:val="Tablebodytext"/>
              <w:rPr>
                <w:lang w:eastAsia="en-GB"/>
              </w:rPr>
            </w:pPr>
            <w:r w:rsidRPr="00AD096B">
              <w:rPr>
                <w:lang w:eastAsia="en-GB"/>
              </w:rPr>
              <w:t>Distance to pasture</w:t>
            </w:r>
          </w:p>
        </w:tc>
        <w:tc>
          <w:tcPr>
            <w:tcW w:w="450" w:type="pct"/>
            <w:shd w:val="clear" w:color="auto" w:fill="CCDBEA"/>
            <w:noWrap/>
            <w:hideMark/>
          </w:tcPr>
          <w:p w14:paraId="773880E6" w14:textId="05E799A3"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0.20</w:t>
            </w:r>
          </w:p>
        </w:tc>
        <w:tc>
          <w:tcPr>
            <w:tcW w:w="381" w:type="pct"/>
            <w:shd w:val="clear" w:color="auto" w:fill="CCDBEA"/>
            <w:noWrap/>
            <w:hideMark/>
          </w:tcPr>
          <w:p w14:paraId="56DDB705" w14:textId="3F8C4058"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0.131</w:t>
            </w:r>
          </w:p>
        </w:tc>
        <w:tc>
          <w:tcPr>
            <w:tcW w:w="422" w:type="pct"/>
            <w:shd w:val="clear" w:color="auto" w:fill="CCDBEA"/>
            <w:noWrap/>
            <w:hideMark/>
          </w:tcPr>
          <w:p w14:paraId="609D66F8" w14:textId="01F93481"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-0.02</w:t>
            </w:r>
          </w:p>
        </w:tc>
        <w:tc>
          <w:tcPr>
            <w:tcW w:w="425" w:type="pct"/>
            <w:shd w:val="clear" w:color="auto" w:fill="CCDBEA"/>
            <w:noWrap/>
            <w:hideMark/>
          </w:tcPr>
          <w:p w14:paraId="11842664" w14:textId="0A3A4498"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0.20</w:t>
            </w:r>
          </w:p>
        </w:tc>
      </w:tr>
      <w:tr w:rsidR="00B444D5" w:rsidRPr="00AD096B" w14:paraId="532B0C29"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3D2C00AD" w14:textId="77777777" w:rsidR="00B444D5" w:rsidRPr="00276A7B" w:rsidRDefault="00B444D5" w:rsidP="00B444D5">
            <w:pPr>
              <w:pStyle w:val="Tablebodytext"/>
              <w:rPr>
                <w:b/>
                <w:bCs/>
                <w:lang w:eastAsia="en-GB"/>
              </w:rPr>
            </w:pPr>
            <w:r w:rsidRPr="00276A7B">
              <w:rPr>
                <w:b/>
                <w:bCs/>
                <w:lang w:eastAsia="en-GB"/>
              </w:rPr>
              <w:t>MRVBF</w:t>
            </w:r>
          </w:p>
        </w:tc>
        <w:tc>
          <w:tcPr>
            <w:tcW w:w="450" w:type="pct"/>
            <w:shd w:val="clear" w:color="auto" w:fill="CCDBEA"/>
            <w:noWrap/>
            <w:hideMark/>
          </w:tcPr>
          <w:p w14:paraId="5C22D49F" w14:textId="0A345734"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0.34</w:t>
            </w:r>
          </w:p>
        </w:tc>
        <w:tc>
          <w:tcPr>
            <w:tcW w:w="381" w:type="pct"/>
            <w:shd w:val="clear" w:color="auto" w:fill="CCDBEA"/>
            <w:noWrap/>
            <w:hideMark/>
          </w:tcPr>
          <w:p w14:paraId="264B6CBA" w14:textId="0C603F27"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0.185</w:t>
            </w:r>
          </w:p>
        </w:tc>
        <w:tc>
          <w:tcPr>
            <w:tcW w:w="422" w:type="pct"/>
            <w:shd w:val="clear" w:color="auto" w:fill="CCDBEA"/>
            <w:noWrap/>
            <w:hideMark/>
          </w:tcPr>
          <w:p w14:paraId="5585CF04" w14:textId="782586C8"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0.04</w:t>
            </w:r>
          </w:p>
        </w:tc>
        <w:tc>
          <w:tcPr>
            <w:tcW w:w="425" w:type="pct"/>
            <w:shd w:val="clear" w:color="auto" w:fill="CCDBEA"/>
            <w:noWrap/>
            <w:hideMark/>
          </w:tcPr>
          <w:p w14:paraId="0963C28B" w14:textId="06367084"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0.34</w:t>
            </w:r>
          </w:p>
        </w:tc>
      </w:tr>
      <w:tr w:rsidR="00B444D5" w:rsidRPr="00AD096B" w14:paraId="2A3BE22E"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357E6D8B" w14:textId="77777777" w:rsidR="00B444D5" w:rsidRPr="00276A7B" w:rsidRDefault="00B444D5" w:rsidP="00B444D5">
            <w:pPr>
              <w:pStyle w:val="Tablebodytext"/>
              <w:rPr>
                <w:b/>
                <w:bCs/>
                <w:lang w:eastAsia="en-GB"/>
              </w:rPr>
            </w:pPr>
            <w:r w:rsidRPr="00276A7B">
              <w:rPr>
                <w:b/>
                <w:bCs/>
                <w:lang w:eastAsia="en-GB"/>
              </w:rPr>
              <w:t>Slope</w:t>
            </w:r>
          </w:p>
        </w:tc>
        <w:tc>
          <w:tcPr>
            <w:tcW w:w="450" w:type="pct"/>
            <w:shd w:val="clear" w:color="auto" w:fill="CCDBEA"/>
            <w:noWrap/>
            <w:hideMark/>
          </w:tcPr>
          <w:p w14:paraId="4E3D2F82" w14:textId="5FA1C4C9"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0.87</w:t>
            </w:r>
          </w:p>
        </w:tc>
        <w:tc>
          <w:tcPr>
            <w:tcW w:w="381" w:type="pct"/>
            <w:shd w:val="clear" w:color="auto" w:fill="CCDBEA"/>
            <w:noWrap/>
            <w:hideMark/>
          </w:tcPr>
          <w:p w14:paraId="6D4E842A" w14:textId="1D1C8565"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0.152</w:t>
            </w:r>
          </w:p>
        </w:tc>
        <w:tc>
          <w:tcPr>
            <w:tcW w:w="422" w:type="pct"/>
            <w:shd w:val="clear" w:color="auto" w:fill="CCDBEA"/>
            <w:noWrap/>
            <w:hideMark/>
          </w:tcPr>
          <w:p w14:paraId="12039EB9" w14:textId="3BEAFE63"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0.62</w:t>
            </w:r>
          </w:p>
        </w:tc>
        <w:tc>
          <w:tcPr>
            <w:tcW w:w="425" w:type="pct"/>
            <w:shd w:val="clear" w:color="auto" w:fill="CCDBEA"/>
            <w:noWrap/>
            <w:hideMark/>
          </w:tcPr>
          <w:p w14:paraId="2FECCB31" w14:textId="6AF2DD1D"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0.87</w:t>
            </w:r>
          </w:p>
        </w:tc>
      </w:tr>
      <w:tr w:rsidR="00B444D5" w:rsidRPr="00AD096B" w14:paraId="39E96BCE"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5660CE35" w14:textId="77777777" w:rsidR="00B444D5" w:rsidRPr="00276A7B" w:rsidRDefault="00B444D5" w:rsidP="00B444D5">
            <w:pPr>
              <w:pStyle w:val="Tablebodytext"/>
              <w:rPr>
                <w:b/>
                <w:bCs/>
                <w:lang w:eastAsia="en-GB"/>
              </w:rPr>
            </w:pPr>
            <w:r w:rsidRPr="00276A7B">
              <w:rPr>
                <w:b/>
                <w:bCs/>
                <w:lang w:eastAsia="en-GB"/>
              </w:rPr>
              <w:t>Forest edge</w:t>
            </w:r>
          </w:p>
        </w:tc>
        <w:tc>
          <w:tcPr>
            <w:tcW w:w="450" w:type="pct"/>
            <w:shd w:val="clear" w:color="auto" w:fill="CCDBEA"/>
            <w:noWrap/>
            <w:hideMark/>
          </w:tcPr>
          <w:p w14:paraId="5AD3BCBD" w14:textId="19F12062"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-2.38</w:t>
            </w:r>
          </w:p>
        </w:tc>
        <w:tc>
          <w:tcPr>
            <w:tcW w:w="381" w:type="pct"/>
            <w:shd w:val="clear" w:color="auto" w:fill="CCDBEA"/>
            <w:noWrap/>
            <w:hideMark/>
          </w:tcPr>
          <w:p w14:paraId="00536260" w14:textId="499DF14E"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0.367</w:t>
            </w:r>
          </w:p>
        </w:tc>
        <w:tc>
          <w:tcPr>
            <w:tcW w:w="422" w:type="pct"/>
            <w:shd w:val="clear" w:color="auto" w:fill="CCDBEA"/>
            <w:noWrap/>
            <w:hideMark/>
          </w:tcPr>
          <w:p w14:paraId="69C1EA73" w14:textId="4F7FBE79"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-3.00</w:t>
            </w:r>
          </w:p>
        </w:tc>
        <w:tc>
          <w:tcPr>
            <w:tcW w:w="425" w:type="pct"/>
            <w:shd w:val="clear" w:color="auto" w:fill="CCDBEA"/>
            <w:noWrap/>
            <w:hideMark/>
          </w:tcPr>
          <w:p w14:paraId="4F4C3711" w14:textId="27345CE6"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-2.38</w:t>
            </w:r>
          </w:p>
        </w:tc>
      </w:tr>
      <w:tr w:rsidR="00B444D5" w:rsidRPr="00AD096B" w14:paraId="2E516AD4"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4AD99580" w14:textId="77777777" w:rsidR="00B444D5" w:rsidRPr="00B444D5" w:rsidRDefault="00B444D5" w:rsidP="00B444D5">
            <w:pPr>
              <w:pStyle w:val="Tablebodytext"/>
              <w:rPr>
                <w:lang w:eastAsia="en-GB"/>
              </w:rPr>
            </w:pPr>
            <w:r w:rsidRPr="00B444D5">
              <w:rPr>
                <w:lang w:eastAsia="en-GB"/>
              </w:rPr>
              <w:t>Bare soil</w:t>
            </w:r>
          </w:p>
        </w:tc>
        <w:tc>
          <w:tcPr>
            <w:tcW w:w="450" w:type="pct"/>
            <w:shd w:val="clear" w:color="auto" w:fill="CCDBEA"/>
            <w:noWrap/>
            <w:hideMark/>
          </w:tcPr>
          <w:p w14:paraId="18493D46" w14:textId="0E853B27"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-0.37</w:t>
            </w:r>
          </w:p>
        </w:tc>
        <w:tc>
          <w:tcPr>
            <w:tcW w:w="381" w:type="pct"/>
            <w:shd w:val="clear" w:color="auto" w:fill="CCDBEA"/>
            <w:noWrap/>
            <w:hideMark/>
          </w:tcPr>
          <w:p w14:paraId="0ADE441A" w14:textId="7821AF75"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0.075</w:t>
            </w:r>
          </w:p>
        </w:tc>
        <w:tc>
          <w:tcPr>
            <w:tcW w:w="422" w:type="pct"/>
            <w:shd w:val="clear" w:color="auto" w:fill="CCDBEA"/>
            <w:noWrap/>
            <w:hideMark/>
          </w:tcPr>
          <w:p w14:paraId="4530D7E1" w14:textId="3E00CCEB"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-0.50</w:t>
            </w:r>
          </w:p>
        </w:tc>
        <w:tc>
          <w:tcPr>
            <w:tcW w:w="425" w:type="pct"/>
            <w:shd w:val="clear" w:color="auto" w:fill="CCDBEA"/>
            <w:noWrap/>
            <w:hideMark/>
          </w:tcPr>
          <w:p w14:paraId="7DD6A3A8" w14:textId="12F66FEA"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-0.37</w:t>
            </w:r>
          </w:p>
        </w:tc>
      </w:tr>
      <w:tr w:rsidR="00B444D5" w:rsidRPr="00AD096B" w14:paraId="03A8194B"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047C182B" w14:textId="77777777" w:rsidR="00B444D5" w:rsidRPr="00276A7B" w:rsidRDefault="00B444D5" w:rsidP="00B444D5">
            <w:pPr>
              <w:pStyle w:val="Tablebodytext"/>
              <w:rPr>
                <w:b/>
                <w:bCs/>
                <w:lang w:eastAsia="en-GB"/>
              </w:rPr>
            </w:pPr>
            <w:r w:rsidRPr="00276A7B">
              <w:rPr>
                <w:b/>
                <w:bCs/>
                <w:lang w:eastAsia="en-GB"/>
              </w:rPr>
              <w:t>Nitrogen</w:t>
            </w:r>
          </w:p>
        </w:tc>
        <w:tc>
          <w:tcPr>
            <w:tcW w:w="450" w:type="pct"/>
            <w:shd w:val="clear" w:color="auto" w:fill="CCDBEA"/>
            <w:noWrap/>
            <w:hideMark/>
          </w:tcPr>
          <w:p w14:paraId="27B7D23C" w14:textId="14538490"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-0.21</w:t>
            </w:r>
          </w:p>
        </w:tc>
        <w:tc>
          <w:tcPr>
            <w:tcW w:w="381" w:type="pct"/>
            <w:shd w:val="clear" w:color="auto" w:fill="CCDBEA"/>
            <w:noWrap/>
            <w:hideMark/>
          </w:tcPr>
          <w:p w14:paraId="4031A05B" w14:textId="29CD47EC"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0.118</w:t>
            </w:r>
          </w:p>
        </w:tc>
        <w:tc>
          <w:tcPr>
            <w:tcW w:w="422" w:type="pct"/>
            <w:shd w:val="clear" w:color="auto" w:fill="CCDBEA"/>
            <w:noWrap/>
            <w:hideMark/>
          </w:tcPr>
          <w:p w14:paraId="4DEAE29A" w14:textId="7C2C35C9"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-0.41</w:t>
            </w:r>
          </w:p>
        </w:tc>
        <w:tc>
          <w:tcPr>
            <w:tcW w:w="425" w:type="pct"/>
            <w:shd w:val="clear" w:color="auto" w:fill="CCDBEA"/>
            <w:noWrap/>
            <w:hideMark/>
          </w:tcPr>
          <w:p w14:paraId="47041BB7" w14:textId="3AA517D1"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-0.21</w:t>
            </w:r>
          </w:p>
        </w:tc>
      </w:tr>
      <w:tr w:rsidR="00B444D5" w:rsidRPr="00AD096B" w14:paraId="6F80B018"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62DF159B" w14:textId="0B5348EA" w:rsidR="00B444D5" w:rsidRPr="00B444D5" w:rsidRDefault="00B444D5" w:rsidP="00B444D5">
            <w:pPr>
              <w:pStyle w:val="Tablebodytext"/>
              <w:rPr>
                <w:lang w:eastAsia="en-GB"/>
              </w:rPr>
            </w:pPr>
            <w:r w:rsidRPr="00B444D5">
              <w:rPr>
                <w:lang w:eastAsia="en-GB"/>
              </w:rPr>
              <w:t>Non-photosynthetic vegetation</w:t>
            </w:r>
          </w:p>
        </w:tc>
        <w:tc>
          <w:tcPr>
            <w:tcW w:w="450" w:type="pct"/>
            <w:shd w:val="clear" w:color="auto" w:fill="CCDBEA"/>
            <w:noWrap/>
            <w:hideMark/>
          </w:tcPr>
          <w:p w14:paraId="234CC077" w14:textId="0E978C37"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0.07</w:t>
            </w:r>
          </w:p>
        </w:tc>
        <w:tc>
          <w:tcPr>
            <w:tcW w:w="381" w:type="pct"/>
            <w:shd w:val="clear" w:color="auto" w:fill="CCDBEA"/>
            <w:noWrap/>
            <w:hideMark/>
          </w:tcPr>
          <w:p w14:paraId="1FAE4B34" w14:textId="5C11CE0F"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0.118</w:t>
            </w:r>
          </w:p>
        </w:tc>
        <w:tc>
          <w:tcPr>
            <w:tcW w:w="422" w:type="pct"/>
            <w:shd w:val="clear" w:color="auto" w:fill="CCDBEA"/>
            <w:noWrap/>
            <w:hideMark/>
          </w:tcPr>
          <w:p w14:paraId="7F758570" w14:textId="4F439114"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-0.11</w:t>
            </w:r>
          </w:p>
        </w:tc>
        <w:tc>
          <w:tcPr>
            <w:tcW w:w="425" w:type="pct"/>
            <w:shd w:val="clear" w:color="auto" w:fill="CCDBEA"/>
            <w:noWrap/>
            <w:hideMark/>
          </w:tcPr>
          <w:p w14:paraId="5A8D0835" w14:textId="204012B8" w:rsidR="00B444D5" w:rsidRPr="00AD096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lang w:eastAsia="en-GB"/>
              </w:rPr>
            </w:pPr>
            <w:r w:rsidRPr="00544475">
              <w:t>0.07</w:t>
            </w:r>
          </w:p>
        </w:tc>
      </w:tr>
      <w:tr w:rsidR="00B444D5" w:rsidRPr="00AD096B" w14:paraId="78153EE9"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36F07691" w14:textId="77777777" w:rsidR="00B444D5" w:rsidRPr="00B444D5" w:rsidRDefault="00B444D5" w:rsidP="00B444D5">
            <w:pPr>
              <w:pStyle w:val="Tablebodytext"/>
              <w:rPr>
                <w:lang w:eastAsia="en-GB"/>
              </w:rPr>
            </w:pPr>
            <w:r w:rsidRPr="00B444D5">
              <w:rPr>
                <w:lang w:eastAsia="en-GB"/>
              </w:rPr>
              <w:t>TWIND</w:t>
            </w:r>
          </w:p>
        </w:tc>
        <w:tc>
          <w:tcPr>
            <w:tcW w:w="450" w:type="pct"/>
            <w:shd w:val="clear" w:color="auto" w:fill="CCDBEA"/>
            <w:noWrap/>
            <w:hideMark/>
          </w:tcPr>
          <w:p w14:paraId="4201573E" w14:textId="18C91879"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0.09</w:t>
            </w:r>
          </w:p>
        </w:tc>
        <w:tc>
          <w:tcPr>
            <w:tcW w:w="381" w:type="pct"/>
            <w:shd w:val="clear" w:color="auto" w:fill="CCDBEA"/>
            <w:noWrap/>
            <w:hideMark/>
          </w:tcPr>
          <w:p w14:paraId="72E05A4F" w14:textId="5EAFDFCE"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0.240</w:t>
            </w:r>
          </w:p>
        </w:tc>
        <w:tc>
          <w:tcPr>
            <w:tcW w:w="422" w:type="pct"/>
            <w:shd w:val="clear" w:color="auto" w:fill="CCDBEA"/>
            <w:noWrap/>
            <w:hideMark/>
          </w:tcPr>
          <w:p w14:paraId="1E63AE27" w14:textId="083FAB74"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-0.29</w:t>
            </w:r>
          </w:p>
        </w:tc>
        <w:tc>
          <w:tcPr>
            <w:tcW w:w="425" w:type="pct"/>
            <w:shd w:val="clear" w:color="auto" w:fill="CCDBEA"/>
            <w:noWrap/>
            <w:hideMark/>
          </w:tcPr>
          <w:p w14:paraId="711CC743" w14:textId="05D5707E" w:rsidR="00B444D5" w:rsidRPr="00353DBA"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544475">
              <w:t>0.09</w:t>
            </w:r>
          </w:p>
        </w:tc>
      </w:tr>
      <w:tr w:rsidR="00B444D5" w:rsidRPr="00AD096B" w14:paraId="0E832EFB"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621B6E4C" w14:textId="1520E13F" w:rsidR="00B444D5" w:rsidRPr="00276A7B" w:rsidRDefault="00B444D5" w:rsidP="00B444D5">
            <w:pPr>
              <w:pStyle w:val="Tablebodytext"/>
              <w:rPr>
                <w:b/>
                <w:bCs/>
                <w:lang w:eastAsia="en-GB"/>
              </w:rPr>
            </w:pPr>
            <w:r w:rsidRPr="00276A7B">
              <w:rPr>
                <w:b/>
                <w:bCs/>
                <w:lang w:eastAsia="en-GB"/>
              </w:rPr>
              <w:t>TWIND X Forest edge</w:t>
            </w:r>
          </w:p>
        </w:tc>
        <w:tc>
          <w:tcPr>
            <w:tcW w:w="450" w:type="pct"/>
            <w:shd w:val="clear" w:color="auto" w:fill="CCDBEA"/>
            <w:noWrap/>
            <w:hideMark/>
          </w:tcPr>
          <w:p w14:paraId="51634AFA" w14:textId="7DF91138"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2.47</w:t>
            </w:r>
          </w:p>
        </w:tc>
        <w:tc>
          <w:tcPr>
            <w:tcW w:w="381" w:type="pct"/>
            <w:shd w:val="clear" w:color="auto" w:fill="CCDBEA"/>
            <w:noWrap/>
            <w:hideMark/>
          </w:tcPr>
          <w:p w14:paraId="5DDEBAD5" w14:textId="18CBEEBF"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0.381</w:t>
            </w:r>
          </w:p>
        </w:tc>
        <w:tc>
          <w:tcPr>
            <w:tcW w:w="422" w:type="pct"/>
            <w:shd w:val="clear" w:color="auto" w:fill="CCDBEA"/>
            <w:noWrap/>
            <w:hideMark/>
          </w:tcPr>
          <w:p w14:paraId="0D2CBE74" w14:textId="35082E42"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1.86</w:t>
            </w:r>
          </w:p>
        </w:tc>
        <w:tc>
          <w:tcPr>
            <w:tcW w:w="425" w:type="pct"/>
            <w:shd w:val="clear" w:color="auto" w:fill="CCDBEA"/>
            <w:noWrap/>
            <w:hideMark/>
          </w:tcPr>
          <w:p w14:paraId="08931B18" w14:textId="5DF839A9"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2.47</w:t>
            </w:r>
          </w:p>
        </w:tc>
      </w:tr>
      <w:tr w:rsidR="00B444D5" w:rsidRPr="00AD096B" w14:paraId="442437BF"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59ADFCB1" w14:textId="77777777" w:rsidR="00B444D5" w:rsidRPr="00276A7B" w:rsidRDefault="00B444D5" w:rsidP="00B444D5">
            <w:pPr>
              <w:pStyle w:val="Tablebodytext"/>
              <w:rPr>
                <w:b/>
                <w:bCs/>
                <w:lang w:eastAsia="en-GB"/>
              </w:rPr>
            </w:pPr>
            <w:r w:rsidRPr="00276A7B">
              <w:rPr>
                <w:b/>
                <w:bCs/>
                <w:lang w:eastAsia="en-GB"/>
              </w:rPr>
              <w:t>Temperature variation</w:t>
            </w:r>
          </w:p>
        </w:tc>
        <w:tc>
          <w:tcPr>
            <w:tcW w:w="450" w:type="pct"/>
            <w:shd w:val="clear" w:color="auto" w:fill="CCDBEA"/>
            <w:noWrap/>
            <w:hideMark/>
          </w:tcPr>
          <w:p w14:paraId="02C40445" w14:textId="517A4F20"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1.70</w:t>
            </w:r>
          </w:p>
        </w:tc>
        <w:tc>
          <w:tcPr>
            <w:tcW w:w="381" w:type="pct"/>
            <w:shd w:val="clear" w:color="auto" w:fill="CCDBEA"/>
            <w:noWrap/>
            <w:hideMark/>
          </w:tcPr>
          <w:p w14:paraId="3E6CB9F0" w14:textId="43EDCF96"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0.190</w:t>
            </w:r>
          </w:p>
        </w:tc>
        <w:tc>
          <w:tcPr>
            <w:tcW w:w="422" w:type="pct"/>
            <w:shd w:val="clear" w:color="auto" w:fill="CCDBEA"/>
            <w:noWrap/>
            <w:hideMark/>
          </w:tcPr>
          <w:p w14:paraId="068BF135" w14:textId="0D0E83C5"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1.39</w:t>
            </w:r>
          </w:p>
        </w:tc>
        <w:tc>
          <w:tcPr>
            <w:tcW w:w="425" w:type="pct"/>
            <w:shd w:val="clear" w:color="auto" w:fill="CCDBEA"/>
            <w:noWrap/>
            <w:hideMark/>
          </w:tcPr>
          <w:p w14:paraId="41B126A4" w14:textId="380E3642"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1.70</w:t>
            </w:r>
          </w:p>
        </w:tc>
      </w:tr>
      <w:tr w:rsidR="00B444D5" w:rsidRPr="00AD096B" w14:paraId="4E616EA0"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3C7B6FE1" w14:textId="77777777" w:rsidR="00B444D5" w:rsidRPr="00276A7B" w:rsidRDefault="00B444D5" w:rsidP="00B444D5">
            <w:pPr>
              <w:pStyle w:val="Tablebodytext"/>
              <w:rPr>
                <w:b/>
                <w:bCs/>
                <w:lang w:eastAsia="en-GB"/>
              </w:rPr>
            </w:pPr>
            <w:r w:rsidRPr="00276A7B">
              <w:rPr>
                <w:b/>
                <w:bCs/>
                <w:lang w:eastAsia="en-GB"/>
              </w:rPr>
              <w:t>Temperature of driest quarter</w:t>
            </w:r>
          </w:p>
        </w:tc>
        <w:tc>
          <w:tcPr>
            <w:tcW w:w="450" w:type="pct"/>
            <w:shd w:val="clear" w:color="auto" w:fill="CCDBEA"/>
            <w:noWrap/>
            <w:hideMark/>
          </w:tcPr>
          <w:p w14:paraId="667FEE3E" w14:textId="74B1883D"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4.33</w:t>
            </w:r>
          </w:p>
        </w:tc>
        <w:tc>
          <w:tcPr>
            <w:tcW w:w="381" w:type="pct"/>
            <w:shd w:val="clear" w:color="auto" w:fill="CCDBEA"/>
            <w:noWrap/>
            <w:hideMark/>
          </w:tcPr>
          <w:p w14:paraId="3BE7A4F9" w14:textId="63A010A0"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0.649</w:t>
            </w:r>
          </w:p>
        </w:tc>
        <w:tc>
          <w:tcPr>
            <w:tcW w:w="422" w:type="pct"/>
            <w:shd w:val="clear" w:color="auto" w:fill="CCDBEA"/>
            <w:noWrap/>
            <w:hideMark/>
          </w:tcPr>
          <w:p w14:paraId="5741FE20" w14:textId="4518D89E"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3.26</w:t>
            </w:r>
          </w:p>
        </w:tc>
        <w:tc>
          <w:tcPr>
            <w:tcW w:w="425" w:type="pct"/>
            <w:shd w:val="clear" w:color="auto" w:fill="CCDBEA"/>
            <w:noWrap/>
            <w:hideMark/>
          </w:tcPr>
          <w:p w14:paraId="19BEF8F4" w14:textId="1A589712"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4.33</w:t>
            </w:r>
          </w:p>
        </w:tc>
      </w:tr>
      <w:tr w:rsidR="00B444D5" w:rsidRPr="00AD096B" w14:paraId="12FBF9EF" w14:textId="77777777" w:rsidTr="00B444D5">
        <w:trPr>
          <w:trHeight w:val="320"/>
        </w:trPr>
        <w:tc>
          <w:tcPr>
            <w:cnfStyle w:val="001000000000" w:firstRow="0" w:lastRow="0" w:firstColumn="1" w:lastColumn="0" w:oddVBand="0" w:evenVBand="0" w:oddHBand="0" w:evenHBand="0" w:firstRowFirstColumn="0" w:firstRowLastColumn="0" w:lastRowFirstColumn="0" w:lastRowLastColumn="0"/>
            <w:tcW w:w="3322" w:type="pct"/>
            <w:noWrap/>
            <w:hideMark/>
          </w:tcPr>
          <w:p w14:paraId="0ADDBCA1" w14:textId="77777777" w:rsidR="00B444D5" w:rsidRPr="00276A7B" w:rsidRDefault="00B444D5" w:rsidP="00B444D5">
            <w:pPr>
              <w:pStyle w:val="Tablebodytext"/>
              <w:rPr>
                <w:b/>
                <w:bCs/>
                <w:lang w:eastAsia="en-GB"/>
              </w:rPr>
            </w:pPr>
            <w:r w:rsidRPr="00276A7B">
              <w:rPr>
                <w:b/>
                <w:bCs/>
                <w:lang w:eastAsia="en-GB"/>
              </w:rPr>
              <w:t>Temperature variation X Temperature of driest quarter</w:t>
            </w:r>
          </w:p>
        </w:tc>
        <w:tc>
          <w:tcPr>
            <w:tcW w:w="450" w:type="pct"/>
            <w:shd w:val="clear" w:color="auto" w:fill="CCDBEA"/>
            <w:noWrap/>
            <w:hideMark/>
          </w:tcPr>
          <w:p w14:paraId="779A316B" w14:textId="20CC5673"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-5.41</w:t>
            </w:r>
          </w:p>
        </w:tc>
        <w:tc>
          <w:tcPr>
            <w:tcW w:w="381" w:type="pct"/>
            <w:shd w:val="clear" w:color="auto" w:fill="CCDBEA"/>
            <w:noWrap/>
            <w:hideMark/>
          </w:tcPr>
          <w:p w14:paraId="11D06169" w14:textId="2FBF215C"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0.808</w:t>
            </w:r>
          </w:p>
        </w:tc>
        <w:tc>
          <w:tcPr>
            <w:tcW w:w="422" w:type="pct"/>
            <w:shd w:val="clear" w:color="auto" w:fill="CCDBEA"/>
            <w:noWrap/>
            <w:hideMark/>
          </w:tcPr>
          <w:p w14:paraId="61121716" w14:textId="1D6732E8"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-6.72</w:t>
            </w:r>
          </w:p>
        </w:tc>
        <w:tc>
          <w:tcPr>
            <w:tcW w:w="425" w:type="pct"/>
            <w:shd w:val="clear" w:color="auto" w:fill="CCDBEA"/>
            <w:noWrap/>
            <w:hideMark/>
          </w:tcPr>
          <w:p w14:paraId="0E0C8FF9" w14:textId="7A70F580" w:rsidR="00B444D5" w:rsidRPr="00276A7B" w:rsidRDefault="00B444D5" w:rsidP="00B444D5">
            <w:pPr>
              <w:pStyle w:val="Tablebodytext"/>
              <w:cnfStyle w:val="000000000000" w:firstRow="0" w:lastRow="0" w:firstColumn="0" w:lastColumn="0" w:oddVBand="0" w:evenVBand="0" w:oddHBand="0" w:evenHBand="0" w:firstRowFirstColumn="0" w:firstRowLastColumn="0" w:lastRowFirstColumn="0" w:lastRowLastColumn="0"/>
              <w:rPr>
                <w:b/>
                <w:bCs/>
                <w:lang w:eastAsia="en-GB"/>
              </w:rPr>
            </w:pPr>
            <w:r w:rsidRPr="00276A7B">
              <w:rPr>
                <w:b/>
                <w:bCs/>
              </w:rPr>
              <w:t>-5.41</w:t>
            </w:r>
          </w:p>
        </w:tc>
      </w:tr>
    </w:tbl>
    <w:p w14:paraId="67AFFB52" w14:textId="77777777" w:rsidR="00AD5DAF" w:rsidRDefault="00AD5DAF" w:rsidP="00AD5DAF"/>
    <w:p w14:paraId="4BB1FD3B" w14:textId="6EE8FCF2" w:rsidR="00C50984" w:rsidRDefault="00C50984" w:rsidP="00831D71">
      <w:pPr>
        <w:pStyle w:val="Heading4"/>
      </w:pPr>
      <w:r>
        <w:t>Site-level estimates</w:t>
      </w:r>
    </w:p>
    <w:p w14:paraId="66A85A6F" w14:textId="268E2B0D" w:rsidR="005C3221" w:rsidRDefault="004B5B84" w:rsidP="0071429D">
      <w:pPr>
        <w:rPr>
          <w:lang w:val="en-US"/>
        </w:rPr>
      </w:pPr>
      <w:r w:rsidRPr="00C50984">
        <w:t>Amongst sites that were subject to CTDS s</w:t>
      </w:r>
      <w:r w:rsidR="00C266EB" w:rsidRPr="00C50984">
        <w:t xml:space="preserve">urveys, density ranged from </w:t>
      </w:r>
      <w:r w:rsidR="005D6B43" w:rsidRPr="00C50984">
        <w:t xml:space="preserve">0 to </w:t>
      </w:r>
      <w:r w:rsidR="00276A7B">
        <w:t>6</w:t>
      </w:r>
      <w:r w:rsidR="005D6B43" w:rsidRPr="00C50984">
        <w:t xml:space="preserve"> pigs per km</w:t>
      </w:r>
      <w:r w:rsidR="005D6B43" w:rsidRPr="00C50984">
        <w:rPr>
          <w:vertAlign w:val="superscript"/>
        </w:rPr>
        <w:t>2</w:t>
      </w:r>
      <w:r w:rsidR="00E37D82" w:rsidRPr="00C50984">
        <w:t>, with the mean being 0.</w:t>
      </w:r>
      <w:r w:rsidR="00276A7B">
        <w:t>20</w:t>
      </w:r>
      <w:r w:rsidR="00044A8F">
        <w:t> </w:t>
      </w:r>
      <w:r w:rsidR="00E37D82" w:rsidRPr="00C50984">
        <w:t>(median = 0.0</w:t>
      </w:r>
      <w:r w:rsidR="00276A7B">
        <w:t>7</w:t>
      </w:r>
      <w:r w:rsidR="00E37D82" w:rsidRPr="00C50984">
        <w:t>) pigs per km</w:t>
      </w:r>
      <w:r w:rsidR="00E37D82" w:rsidRPr="00C50984">
        <w:rPr>
          <w:vertAlign w:val="superscript"/>
        </w:rPr>
        <w:t>2</w:t>
      </w:r>
      <w:r w:rsidR="00E37D82" w:rsidRPr="00C50984">
        <w:t>.</w:t>
      </w:r>
    </w:p>
    <w:p w14:paraId="63A244A4" w14:textId="3FEE4FEB" w:rsidR="005C3221" w:rsidRPr="00243764" w:rsidRDefault="005C3221" w:rsidP="00831D71">
      <w:pPr>
        <w:pStyle w:val="Heading4"/>
      </w:pPr>
      <w:r>
        <w:t>Regional and statewide estimates</w:t>
      </w:r>
    </w:p>
    <w:p w14:paraId="2D7A7010" w14:textId="4A542AD9" w:rsidR="001C3D8D" w:rsidRDefault="00C50984" w:rsidP="0071429D">
      <w:r>
        <w:t xml:space="preserve">Predictions from the fitted model across public land suggested that </w:t>
      </w:r>
      <w:r w:rsidR="00B5722B">
        <w:t>Feral Pigs</w:t>
      </w:r>
      <w:r w:rsidR="00AC04F1">
        <w:t xml:space="preserve"> were widely distributed across </w:t>
      </w:r>
      <w:r w:rsidR="002859D8">
        <w:t>Victoria,</w:t>
      </w:r>
      <w:r w:rsidR="00AC04F1">
        <w:t xml:space="preserve"> but the distribution </w:t>
      </w:r>
      <w:r w:rsidR="00D06C29">
        <w:t>was</w:t>
      </w:r>
      <w:r w:rsidR="00AC04F1">
        <w:t xml:space="preserve"> </w:t>
      </w:r>
      <w:r>
        <w:t>patchy</w:t>
      </w:r>
      <w:r w:rsidR="00044A8F">
        <w:t>,</w:t>
      </w:r>
      <w:r w:rsidR="00AC04F1">
        <w:t xml:space="preserve"> with most areas consisting </w:t>
      </w:r>
      <w:r w:rsidR="00C53BF8">
        <w:t xml:space="preserve">mainly of </w:t>
      </w:r>
      <w:r w:rsidR="00AC04F1">
        <w:t xml:space="preserve">isolated, disparate populations </w:t>
      </w:r>
      <w:r w:rsidR="00D06C29">
        <w:t xml:space="preserve">occupying </w:t>
      </w:r>
      <w:r w:rsidR="00AC04F1">
        <w:t xml:space="preserve">relatively </w:t>
      </w:r>
      <w:r w:rsidR="00F23257">
        <w:t xml:space="preserve">restricted </w:t>
      </w:r>
      <w:r w:rsidR="00C53BF8">
        <w:t>areas</w:t>
      </w:r>
      <w:r w:rsidR="00DD4489">
        <w:rPr>
          <w:lang w:val="en-US"/>
        </w:rPr>
        <w:t xml:space="preserve">. </w:t>
      </w:r>
      <w:r w:rsidR="00744EE6">
        <w:rPr>
          <w:lang w:val="en-US"/>
        </w:rPr>
        <w:t>Highest density</w:t>
      </w:r>
      <w:r w:rsidR="00FA714B">
        <w:rPr>
          <w:lang w:val="en-US"/>
        </w:rPr>
        <w:t xml:space="preserve"> </w:t>
      </w:r>
      <w:r>
        <w:rPr>
          <w:lang w:val="en-US"/>
        </w:rPr>
        <w:t>estimates</w:t>
      </w:r>
      <w:r w:rsidR="00FA714B">
        <w:rPr>
          <w:lang w:val="en-US"/>
        </w:rPr>
        <w:t xml:space="preserve"> were in the </w:t>
      </w:r>
      <w:r w:rsidR="00FE4424">
        <w:rPr>
          <w:lang w:val="en-US"/>
        </w:rPr>
        <w:t>n</w:t>
      </w:r>
      <w:r w:rsidR="00FA714B">
        <w:rPr>
          <w:lang w:val="en-US"/>
        </w:rPr>
        <w:t>orth</w:t>
      </w:r>
      <w:r w:rsidR="00FE4424">
        <w:rPr>
          <w:lang w:val="en-US"/>
        </w:rPr>
        <w:t>-</w:t>
      </w:r>
      <w:r w:rsidR="00FA714B">
        <w:rPr>
          <w:lang w:val="en-US"/>
        </w:rPr>
        <w:t>east</w:t>
      </w:r>
      <w:r w:rsidR="002B61CA">
        <w:rPr>
          <w:lang w:val="en-US"/>
        </w:rPr>
        <w:t xml:space="preserve"> of Victoria </w:t>
      </w:r>
      <w:r w:rsidR="00705D14">
        <w:rPr>
          <w:lang w:val="en-US"/>
        </w:rPr>
        <w:t>(e.g.</w:t>
      </w:r>
      <w:r w:rsidR="00044A8F">
        <w:rPr>
          <w:lang w:val="en-US"/>
        </w:rPr>
        <w:t> </w:t>
      </w:r>
      <w:proofErr w:type="spellStart"/>
      <w:r w:rsidR="00705D14" w:rsidRPr="00705D14">
        <w:rPr>
          <w:lang w:val="en-US"/>
        </w:rPr>
        <w:t>Wulgulmerang</w:t>
      </w:r>
      <w:proofErr w:type="spellEnd"/>
      <w:r w:rsidR="00705D14">
        <w:rPr>
          <w:lang w:val="en-US"/>
        </w:rPr>
        <w:t>),</w:t>
      </w:r>
      <w:r w:rsidR="007921A5">
        <w:rPr>
          <w:lang w:val="en-US"/>
        </w:rPr>
        <w:t xml:space="preserve"> </w:t>
      </w:r>
      <w:r w:rsidR="00AA4494">
        <w:rPr>
          <w:lang w:val="en-US"/>
        </w:rPr>
        <w:t>along</w:t>
      </w:r>
      <w:r w:rsidR="007921A5">
        <w:rPr>
          <w:lang w:val="en-US"/>
        </w:rPr>
        <w:t xml:space="preserve"> the upper </w:t>
      </w:r>
      <w:r w:rsidR="00044A8F">
        <w:rPr>
          <w:lang w:val="en-US"/>
        </w:rPr>
        <w:t>Goulburn River</w:t>
      </w:r>
      <w:r w:rsidR="007921A5">
        <w:rPr>
          <w:lang w:val="en-US"/>
        </w:rPr>
        <w:t xml:space="preserve"> and </w:t>
      </w:r>
      <w:r w:rsidR="00AA4494">
        <w:rPr>
          <w:lang w:val="en-US"/>
        </w:rPr>
        <w:t xml:space="preserve">Murray </w:t>
      </w:r>
      <w:r w:rsidR="00044A8F">
        <w:rPr>
          <w:lang w:val="en-US"/>
        </w:rPr>
        <w:t>Ri</w:t>
      </w:r>
      <w:r w:rsidR="00AA4494">
        <w:rPr>
          <w:lang w:val="en-US"/>
        </w:rPr>
        <w:t>ver (e.g. Barmah</w:t>
      </w:r>
      <w:r w:rsidR="00117AD3">
        <w:rPr>
          <w:lang w:val="en-US"/>
        </w:rPr>
        <w:t>, Hattah</w:t>
      </w:r>
      <w:r w:rsidR="00AA4494">
        <w:rPr>
          <w:lang w:val="en-US"/>
        </w:rPr>
        <w:t xml:space="preserve"> and</w:t>
      </w:r>
      <w:r w:rsidR="00543CEF">
        <w:rPr>
          <w:lang w:val="en-US"/>
        </w:rPr>
        <w:t xml:space="preserve"> Ned’s Corner</w:t>
      </w:r>
      <w:r w:rsidR="00685B91">
        <w:rPr>
          <w:lang w:val="en-US"/>
        </w:rPr>
        <w:t>), the central west</w:t>
      </w:r>
      <w:r w:rsidR="00744EE6">
        <w:rPr>
          <w:lang w:val="en-US"/>
        </w:rPr>
        <w:t xml:space="preserve"> </w:t>
      </w:r>
      <w:r w:rsidR="00474600">
        <w:rPr>
          <w:lang w:val="en-US"/>
        </w:rPr>
        <w:t xml:space="preserve">(Enfield and Langi </w:t>
      </w:r>
      <w:proofErr w:type="spellStart"/>
      <w:r w:rsidR="00474600">
        <w:rPr>
          <w:lang w:val="en-US"/>
        </w:rPr>
        <w:t>Ghiran</w:t>
      </w:r>
      <w:proofErr w:type="spellEnd"/>
      <w:r w:rsidR="00474600">
        <w:rPr>
          <w:lang w:val="en-US"/>
        </w:rPr>
        <w:t xml:space="preserve"> State Park</w:t>
      </w:r>
      <w:r w:rsidR="00044A8F">
        <w:rPr>
          <w:lang w:val="en-US"/>
        </w:rPr>
        <w:t>’</w:t>
      </w:r>
      <w:r w:rsidR="00474600">
        <w:rPr>
          <w:lang w:val="en-US"/>
        </w:rPr>
        <w:t xml:space="preserve">s) </w:t>
      </w:r>
      <w:r w:rsidR="00744EE6">
        <w:rPr>
          <w:lang w:val="en-US"/>
        </w:rPr>
        <w:t xml:space="preserve">as well as </w:t>
      </w:r>
      <w:r w:rsidR="00685B91">
        <w:rPr>
          <w:lang w:val="en-US"/>
        </w:rPr>
        <w:t>s</w:t>
      </w:r>
      <w:r w:rsidR="00744EE6">
        <w:rPr>
          <w:lang w:val="en-US"/>
        </w:rPr>
        <w:t>outh</w:t>
      </w:r>
      <w:r w:rsidR="00044A8F">
        <w:rPr>
          <w:lang w:val="en-US"/>
        </w:rPr>
        <w:t>-</w:t>
      </w:r>
      <w:r w:rsidR="00744EE6">
        <w:rPr>
          <w:lang w:val="en-US"/>
        </w:rPr>
        <w:t>west Victoria (</w:t>
      </w:r>
      <w:r w:rsidR="00685B91">
        <w:rPr>
          <w:lang w:val="en-US"/>
        </w:rPr>
        <w:t>around Heywood)</w:t>
      </w:r>
      <w:r w:rsidR="00236EE8">
        <w:rPr>
          <w:lang w:val="en-US"/>
        </w:rPr>
        <w:t xml:space="preserve"> (Figure </w:t>
      </w:r>
      <w:r w:rsidR="00117AD3">
        <w:rPr>
          <w:lang w:val="en-US"/>
        </w:rPr>
        <w:t>4</w:t>
      </w:r>
      <w:r w:rsidR="006C45CE">
        <w:rPr>
          <w:lang w:val="en-US"/>
        </w:rPr>
        <w:t>)</w:t>
      </w:r>
      <w:r w:rsidR="00744EE6">
        <w:rPr>
          <w:lang w:val="en-US"/>
        </w:rPr>
        <w:t xml:space="preserve">. </w:t>
      </w:r>
      <w:r w:rsidR="00B82F14">
        <w:rPr>
          <w:lang w:val="en-US"/>
        </w:rPr>
        <w:t>In total</w:t>
      </w:r>
      <w:r w:rsidR="00AD5D91">
        <w:rPr>
          <w:lang w:val="en-US"/>
        </w:rPr>
        <w:t>,</w:t>
      </w:r>
      <w:r w:rsidR="00B82F14">
        <w:rPr>
          <w:lang w:val="en-US"/>
        </w:rPr>
        <w:t xml:space="preserve"> across </w:t>
      </w:r>
      <w:r w:rsidR="00B82F14">
        <w:t>74,902 km</w:t>
      </w:r>
      <w:r w:rsidR="00B82F14" w:rsidRPr="008C5A5B">
        <w:rPr>
          <w:vertAlign w:val="superscript"/>
        </w:rPr>
        <w:t>2</w:t>
      </w:r>
      <w:r w:rsidR="00B82F14">
        <w:t xml:space="preserve"> of suitable public tenured land, </w:t>
      </w:r>
      <w:r w:rsidR="00B5722B">
        <w:t>Feral Pig</w:t>
      </w:r>
      <w:r w:rsidR="00AD5D91">
        <w:t xml:space="preserve"> abundance was estimated at </w:t>
      </w:r>
      <w:r w:rsidR="00542628">
        <w:t>2</w:t>
      </w:r>
      <w:r w:rsidR="00F316CC">
        <w:t>2</w:t>
      </w:r>
      <w:r w:rsidR="00542628">
        <w:t>,</w:t>
      </w:r>
      <w:r w:rsidR="00F316CC">
        <w:t>464</w:t>
      </w:r>
      <w:r w:rsidR="00542628">
        <w:t xml:space="preserve"> (90 % CI: 1</w:t>
      </w:r>
      <w:r w:rsidR="00F316CC">
        <w:t>4</w:t>
      </w:r>
      <w:r w:rsidR="00542628">
        <w:t>,3</w:t>
      </w:r>
      <w:r w:rsidR="00F316CC">
        <w:t>00</w:t>
      </w:r>
      <w:r w:rsidR="00737667">
        <w:t>–</w:t>
      </w:r>
      <w:r w:rsidR="00F316CC">
        <w:t>33</w:t>
      </w:r>
      <w:r w:rsidR="00737667">
        <w:t>,</w:t>
      </w:r>
      <w:r w:rsidR="00F316CC">
        <w:t>599</w:t>
      </w:r>
      <w:r w:rsidR="00737667">
        <w:t>)</w:t>
      </w:r>
      <w:r w:rsidR="00B82F14">
        <w:t>.</w:t>
      </w:r>
      <w:r w:rsidR="00737667">
        <w:t xml:space="preserve"> This gives an average density estimate of </w:t>
      </w:r>
      <w:r w:rsidR="00737667" w:rsidRPr="00737667">
        <w:t>0.3</w:t>
      </w:r>
      <w:r w:rsidR="00F316CC">
        <w:t>0</w:t>
      </w:r>
      <w:r w:rsidR="00F32A3E">
        <w:t xml:space="preserve"> pigs/km</w:t>
      </w:r>
      <w:r w:rsidR="00F32A3E" w:rsidRPr="001C3D8D">
        <w:rPr>
          <w:vertAlign w:val="superscript"/>
        </w:rPr>
        <w:t>2</w:t>
      </w:r>
      <w:r w:rsidR="00737667" w:rsidRPr="00737667">
        <w:t xml:space="preserve"> (</w:t>
      </w:r>
      <w:r w:rsidR="00737667">
        <w:t xml:space="preserve">90% CI: </w:t>
      </w:r>
      <w:r w:rsidR="00737667" w:rsidRPr="00737667">
        <w:t>0.</w:t>
      </w:r>
      <w:r w:rsidR="00F316CC">
        <w:t>19</w:t>
      </w:r>
      <w:r w:rsidR="00737667" w:rsidRPr="00737667">
        <w:t>, 0.</w:t>
      </w:r>
      <w:r w:rsidR="00F316CC">
        <w:t>45</w:t>
      </w:r>
      <w:r w:rsidR="00737667" w:rsidRPr="00737667">
        <w:t>)</w:t>
      </w:r>
      <w:r w:rsidR="00DD4489">
        <w:t xml:space="preserve">. </w:t>
      </w:r>
      <w:r w:rsidR="00065588">
        <w:t>The</w:t>
      </w:r>
      <w:r w:rsidR="00BC553A">
        <w:t xml:space="preserve"> largest </w:t>
      </w:r>
      <w:r w:rsidR="00B5722B">
        <w:t>Feral Pig</w:t>
      </w:r>
      <w:r w:rsidR="00BC553A">
        <w:t xml:space="preserve"> populations were </w:t>
      </w:r>
      <w:r>
        <w:t>predicted to be</w:t>
      </w:r>
      <w:r w:rsidR="00BC553A">
        <w:t xml:space="preserve"> in the Gippsland region</w:t>
      </w:r>
      <w:r w:rsidR="009477E0">
        <w:t xml:space="preserve">, </w:t>
      </w:r>
      <w:r w:rsidR="00DE31A6">
        <w:t xml:space="preserve">while </w:t>
      </w:r>
      <w:r w:rsidR="00DE31A6">
        <w:lastRenderedPageBreak/>
        <w:t xml:space="preserve">the </w:t>
      </w:r>
      <w:r w:rsidR="009477E0">
        <w:t>Hume</w:t>
      </w:r>
      <w:r w:rsidR="00F316CC">
        <w:t xml:space="preserve"> and</w:t>
      </w:r>
      <w:r w:rsidR="009477E0">
        <w:t xml:space="preserve"> Lodd</w:t>
      </w:r>
      <w:r w:rsidR="000C0C03">
        <w:t>o</w:t>
      </w:r>
      <w:r w:rsidR="009477E0">
        <w:t xml:space="preserve">n Mallee regions </w:t>
      </w:r>
      <w:r>
        <w:t>were predicted to have</w:t>
      </w:r>
      <w:r w:rsidR="009477E0">
        <w:t xml:space="preserve"> a similar </w:t>
      </w:r>
      <w:r w:rsidR="00B5722B">
        <w:t>Feral Pig</w:t>
      </w:r>
      <w:r w:rsidR="009477E0">
        <w:t xml:space="preserve"> abundance</w:t>
      </w:r>
      <w:r w:rsidR="008D1190">
        <w:t xml:space="preserve"> </w:t>
      </w:r>
      <w:r w:rsidR="009477E0">
        <w:t>(T</w:t>
      </w:r>
      <w:r w:rsidR="00A932AE">
        <w:t xml:space="preserve">able </w:t>
      </w:r>
      <w:r w:rsidR="00CE3F26">
        <w:t>6</w:t>
      </w:r>
      <w:r w:rsidR="00DE31A6">
        <w:t>;</w:t>
      </w:r>
      <w:r w:rsidR="003E4C18">
        <w:t xml:space="preserve"> Figure </w:t>
      </w:r>
      <w:r w:rsidR="00452434">
        <w:t>4</w:t>
      </w:r>
      <w:r w:rsidR="009477E0">
        <w:t>)</w:t>
      </w:r>
      <w:r w:rsidR="00A932AE">
        <w:t xml:space="preserve">. </w:t>
      </w:r>
    </w:p>
    <w:p w14:paraId="5AE1C21A" w14:textId="17DCEB4C" w:rsidR="001C3D8D" w:rsidRDefault="001C3D8D" w:rsidP="005D049E">
      <w:pPr>
        <w:pStyle w:val="Caption-Table"/>
      </w:pPr>
      <w:bookmarkStart w:id="57" w:name="_Toc224219990"/>
      <w:r>
        <w:t xml:space="preserve">Table </w:t>
      </w:r>
      <w:r w:rsidR="00CE3F26">
        <w:t>6</w:t>
      </w:r>
      <w:r>
        <w:t>. Abundance estimate</w:t>
      </w:r>
      <w:r w:rsidR="00001A28">
        <w:t>s</w:t>
      </w:r>
      <w:r>
        <w:t xml:space="preserve"> for </w:t>
      </w:r>
      <w:r w:rsidR="00B5722B">
        <w:t>Feral Pigs</w:t>
      </w:r>
      <w:r w:rsidR="00C145D1">
        <w:t xml:space="preserve"> </w:t>
      </w:r>
      <w:r w:rsidR="0006538D">
        <w:t xml:space="preserve">in Victoria </w:t>
      </w:r>
      <w:r w:rsidR="00173516">
        <w:t xml:space="preserve">(total) </w:t>
      </w:r>
      <w:r w:rsidR="0006538D">
        <w:t xml:space="preserve">as well as </w:t>
      </w:r>
      <w:r w:rsidR="00C145D1">
        <w:t>within each</w:t>
      </w:r>
      <w:r w:rsidR="00DE31A6">
        <w:t xml:space="preserve"> </w:t>
      </w:r>
      <w:r w:rsidR="00DE31A6" w:rsidRPr="00DE31A6">
        <w:t>Department of Energy, Environment and Climate Action</w:t>
      </w:r>
      <w:r w:rsidR="00C145D1">
        <w:t xml:space="preserve"> </w:t>
      </w:r>
      <w:r w:rsidR="00DE31A6">
        <w:t>(</w:t>
      </w:r>
      <w:r w:rsidR="00C145D1">
        <w:t>DEECA</w:t>
      </w:r>
      <w:r w:rsidR="00DE31A6">
        <w:t>)</w:t>
      </w:r>
      <w:r w:rsidR="00C145D1">
        <w:t xml:space="preserve"> region</w:t>
      </w:r>
      <w:r w:rsidR="005D049E">
        <w:t>.</w:t>
      </w:r>
      <w:bookmarkEnd w:id="57"/>
    </w:p>
    <w:tbl>
      <w:tblPr>
        <w:tblStyle w:val="TableGrid10"/>
        <w:tblW w:w="5000" w:type="pct"/>
        <w:tblLook w:val="04A0" w:firstRow="1" w:lastRow="0" w:firstColumn="1" w:lastColumn="0" w:noHBand="0" w:noVBand="1"/>
      </w:tblPr>
      <w:tblGrid>
        <w:gridCol w:w="2104"/>
        <w:gridCol w:w="1474"/>
        <w:gridCol w:w="727"/>
        <w:gridCol w:w="617"/>
        <w:gridCol w:w="839"/>
        <w:gridCol w:w="839"/>
        <w:gridCol w:w="972"/>
        <w:gridCol w:w="2067"/>
      </w:tblGrid>
      <w:tr w:rsidR="00C160E8" w:rsidRPr="008D17C4" w14:paraId="205EB02C" w14:textId="77777777" w:rsidTr="00F316C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2" w:type="pct"/>
            <w:hideMark/>
          </w:tcPr>
          <w:p w14:paraId="2D4AAD9D" w14:textId="77777777" w:rsidR="00C160E8" w:rsidRPr="00276A7B" w:rsidRDefault="00C160E8">
            <w:pPr>
              <w:pStyle w:val="Tablebodytext"/>
              <w:rPr>
                <w:b/>
                <w:bCs/>
                <w:color w:val="FFFFFF" w:themeColor="background1"/>
                <w:lang w:eastAsia="en-GB"/>
              </w:rPr>
            </w:pPr>
            <w:r w:rsidRPr="00276A7B">
              <w:rPr>
                <w:b/>
                <w:bCs/>
                <w:color w:val="FFFFFF" w:themeColor="background1"/>
                <w:lang w:eastAsia="en-GB"/>
              </w:rPr>
              <w:t>Region</w:t>
            </w:r>
          </w:p>
        </w:tc>
        <w:tc>
          <w:tcPr>
            <w:tcW w:w="765" w:type="pct"/>
            <w:hideMark/>
          </w:tcPr>
          <w:p w14:paraId="24F337B4" w14:textId="12E9B2C2" w:rsidR="00C160E8" w:rsidRPr="00276A7B" w:rsidRDefault="00A230D5"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Estimate</w:t>
            </w:r>
          </w:p>
        </w:tc>
        <w:tc>
          <w:tcPr>
            <w:tcW w:w="377" w:type="pct"/>
            <w:hideMark/>
          </w:tcPr>
          <w:p w14:paraId="21ACBBCD" w14:textId="77777777"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SD</w:t>
            </w:r>
          </w:p>
        </w:tc>
        <w:tc>
          <w:tcPr>
            <w:tcW w:w="320" w:type="pct"/>
            <w:hideMark/>
          </w:tcPr>
          <w:p w14:paraId="7AAD5EEB" w14:textId="77777777"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CV</w:t>
            </w:r>
          </w:p>
        </w:tc>
        <w:tc>
          <w:tcPr>
            <w:tcW w:w="435" w:type="pct"/>
            <w:hideMark/>
          </w:tcPr>
          <w:p w14:paraId="681F4718" w14:textId="113B7EA1"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5%</w:t>
            </w:r>
          </w:p>
        </w:tc>
        <w:tc>
          <w:tcPr>
            <w:tcW w:w="435" w:type="pct"/>
            <w:hideMark/>
          </w:tcPr>
          <w:p w14:paraId="12F748F3" w14:textId="3275ACEC"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95%</w:t>
            </w:r>
          </w:p>
        </w:tc>
        <w:tc>
          <w:tcPr>
            <w:tcW w:w="504" w:type="pct"/>
            <w:hideMark/>
          </w:tcPr>
          <w:p w14:paraId="33B654F7" w14:textId="761D8E84"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Area</w:t>
            </w:r>
          </w:p>
          <w:p w14:paraId="74E65487" w14:textId="77777777"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(km2)</w:t>
            </w:r>
          </w:p>
        </w:tc>
        <w:tc>
          <w:tcPr>
            <w:tcW w:w="1072" w:type="pct"/>
            <w:hideMark/>
          </w:tcPr>
          <w:p w14:paraId="4345C637" w14:textId="5B047D79"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Density</w:t>
            </w:r>
          </w:p>
          <w:p w14:paraId="66D1F987" w14:textId="77777777" w:rsidR="00C160E8" w:rsidRPr="00276A7B" w:rsidRDefault="00C160E8" w:rsidP="00001A28">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276A7B">
              <w:rPr>
                <w:b/>
                <w:bCs/>
                <w:color w:val="FFFFFF" w:themeColor="background1"/>
                <w:lang w:eastAsia="en-GB"/>
              </w:rPr>
              <w:t>(90% CI)</w:t>
            </w:r>
          </w:p>
        </w:tc>
      </w:tr>
      <w:tr w:rsidR="00F316CC" w:rsidRPr="008D17C4" w14:paraId="227F41DF" w14:textId="77777777" w:rsidTr="00F316CC">
        <w:tc>
          <w:tcPr>
            <w:cnfStyle w:val="001000000000" w:firstRow="0" w:lastRow="0" w:firstColumn="1" w:lastColumn="0" w:oddVBand="0" w:evenVBand="0" w:oddHBand="0" w:evenHBand="0" w:firstRowFirstColumn="0" w:firstRowLastColumn="0" w:lastRowFirstColumn="0" w:lastRowLastColumn="0"/>
            <w:tcW w:w="1092" w:type="pct"/>
            <w:hideMark/>
          </w:tcPr>
          <w:p w14:paraId="6B9952B0" w14:textId="77777777" w:rsidR="00F316CC" w:rsidRPr="00AA4359" w:rsidRDefault="00F316CC" w:rsidP="00F316CC">
            <w:pPr>
              <w:pStyle w:val="Tablebodytext"/>
              <w:rPr>
                <w:color w:val="222222"/>
                <w:szCs w:val="20"/>
                <w:lang w:eastAsia="en-GB"/>
              </w:rPr>
            </w:pPr>
            <w:r w:rsidRPr="00AA4359">
              <w:rPr>
                <w:color w:val="222222"/>
                <w:szCs w:val="20"/>
                <w:lang w:eastAsia="en-GB"/>
              </w:rPr>
              <w:t xml:space="preserve">Barwon </w:t>
            </w:r>
            <w:proofErr w:type="gramStart"/>
            <w:r w:rsidRPr="00AA4359">
              <w:rPr>
                <w:color w:val="222222"/>
                <w:szCs w:val="20"/>
                <w:lang w:eastAsia="en-GB"/>
              </w:rPr>
              <w:t>South West</w:t>
            </w:r>
            <w:proofErr w:type="gramEnd"/>
          </w:p>
        </w:tc>
        <w:tc>
          <w:tcPr>
            <w:tcW w:w="765" w:type="pct"/>
            <w:shd w:val="clear" w:color="auto" w:fill="CCDBEA"/>
            <w:hideMark/>
          </w:tcPr>
          <w:p w14:paraId="74060772" w14:textId="0879572E"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881</w:t>
            </w:r>
          </w:p>
        </w:tc>
        <w:tc>
          <w:tcPr>
            <w:tcW w:w="377" w:type="pct"/>
            <w:hideMark/>
          </w:tcPr>
          <w:p w14:paraId="265894A1" w14:textId="7D84FE27"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342</w:t>
            </w:r>
          </w:p>
        </w:tc>
        <w:tc>
          <w:tcPr>
            <w:tcW w:w="320" w:type="pct"/>
            <w:shd w:val="clear" w:color="auto" w:fill="CCDBEA"/>
            <w:hideMark/>
          </w:tcPr>
          <w:p w14:paraId="2F4AB3D7" w14:textId="79E12C41"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0.39</w:t>
            </w:r>
          </w:p>
        </w:tc>
        <w:tc>
          <w:tcPr>
            <w:tcW w:w="435" w:type="pct"/>
            <w:hideMark/>
          </w:tcPr>
          <w:p w14:paraId="5FE2004B" w14:textId="1711C9AC"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424</w:t>
            </w:r>
          </w:p>
        </w:tc>
        <w:tc>
          <w:tcPr>
            <w:tcW w:w="435" w:type="pct"/>
            <w:shd w:val="clear" w:color="auto" w:fill="CCDBEA"/>
            <w:hideMark/>
          </w:tcPr>
          <w:p w14:paraId="7C321821" w14:textId="6790E617"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1,476</w:t>
            </w:r>
          </w:p>
        </w:tc>
        <w:tc>
          <w:tcPr>
            <w:tcW w:w="504" w:type="pct"/>
            <w:hideMark/>
          </w:tcPr>
          <w:p w14:paraId="28D4B6DB" w14:textId="4591A002"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4,785</w:t>
            </w:r>
          </w:p>
        </w:tc>
        <w:tc>
          <w:tcPr>
            <w:tcW w:w="1072" w:type="pct"/>
            <w:shd w:val="clear" w:color="auto" w:fill="CCDBEA"/>
            <w:hideMark/>
          </w:tcPr>
          <w:p w14:paraId="0377B59F" w14:textId="66CD05C8"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0.18 (0.09, 0.31)</w:t>
            </w:r>
          </w:p>
        </w:tc>
      </w:tr>
      <w:tr w:rsidR="00F316CC" w:rsidRPr="008D17C4" w14:paraId="0E8CEE0E" w14:textId="77777777" w:rsidTr="00F316CC">
        <w:tc>
          <w:tcPr>
            <w:cnfStyle w:val="001000000000" w:firstRow="0" w:lastRow="0" w:firstColumn="1" w:lastColumn="0" w:oddVBand="0" w:evenVBand="0" w:oddHBand="0" w:evenHBand="0" w:firstRowFirstColumn="0" w:firstRowLastColumn="0" w:lastRowFirstColumn="0" w:lastRowLastColumn="0"/>
            <w:tcW w:w="1092" w:type="pct"/>
            <w:hideMark/>
          </w:tcPr>
          <w:p w14:paraId="070EC8D4" w14:textId="77777777" w:rsidR="00F316CC" w:rsidRPr="00AA4359" w:rsidRDefault="00F316CC" w:rsidP="00F316CC">
            <w:pPr>
              <w:pStyle w:val="Tablebodytext"/>
              <w:rPr>
                <w:color w:val="222222"/>
                <w:szCs w:val="20"/>
                <w:lang w:eastAsia="en-GB"/>
              </w:rPr>
            </w:pPr>
            <w:r w:rsidRPr="00AA4359">
              <w:rPr>
                <w:color w:val="222222"/>
                <w:szCs w:val="20"/>
                <w:lang w:eastAsia="en-GB"/>
              </w:rPr>
              <w:t>Gippsland</w:t>
            </w:r>
          </w:p>
        </w:tc>
        <w:tc>
          <w:tcPr>
            <w:tcW w:w="765" w:type="pct"/>
            <w:shd w:val="clear" w:color="auto" w:fill="CCDBEA"/>
            <w:hideMark/>
          </w:tcPr>
          <w:p w14:paraId="5D3B250F" w14:textId="28BF948B"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12,696</w:t>
            </w:r>
          </w:p>
        </w:tc>
        <w:tc>
          <w:tcPr>
            <w:tcW w:w="377" w:type="pct"/>
            <w:hideMark/>
          </w:tcPr>
          <w:p w14:paraId="4109AB8F" w14:textId="5071A392"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3,946</w:t>
            </w:r>
          </w:p>
        </w:tc>
        <w:tc>
          <w:tcPr>
            <w:tcW w:w="320" w:type="pct"/>
            <w:shd w:val="clear" w:color="auto" w:fill="CCDBEA"/>
            <w:hideMark/>
          </w:tcPr>
          <w:p w14:paraId="2B075123" w14:textId="49235FFB"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0.31</w:t>
            </w:r>
          </w:p>
        </w:tc>
        <w:tc>
          <w:tcPr>
            <w:tcW w:w="435" w:type="pct"/>
            <w:hideMark/>
          </w:tcPr>
          <w:p w14:paraId="52C06A6E" w14:textId="64998DFD"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7,611</w:t>
            </w:r>
          </w:p>
        </w:tc>
        <w:tc>
          <w:tcPr>
            <w:tcW w:w="435" w:type="pct"/>
            <w:shd w:val="clear" w:color="auto" w:fill="CCDBEA"/>
            <w:hideMark/>
          </w:tcPr>
          <w:p w14:paraId="3ABFD913" w14:textId="14AD86F9"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19,992</w:t>
            </w:r>
          </w:p>
        </w:tc>
        <w:tc>
          <w:tcPr>
            <w:tcW w:w="504" w:type="pct"/>
            <w:hideMark/>
          </w:tcPr>
          <w:p w14:paraId="6CF782F2" w14:textId="3D0AD7B3"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25,333</w:t>
            </w:r>
          </w:p>
        </w:tc>
        <w:tc>
          <w:tcPr>
            <w:tcW w:w="1072" w:type="pct"/>
            <w:shd w:val="clear" w:color="auto" w:fill="CCDBEA"/>
            <w:hideMark/>
          </w:tcPr>
          <w:p w14:paraId="6E675DF8" w14:textId="6A3A7B51"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0.5</w:t>
            </w:r>
            <w:r>
              <w:t>0</w:t>
            </w:r>
            <w:r w:rsidRPr="00D0705A">
              <w:t xml:space="preserve"> (0.3</w:t>
            </w:r>
            <w:r>
              <w:t>0</w:t>
            </w:r>
            <w:r w:rsidRPr="00D0705A">
              <w:t>, 0.79)</w:t>
            </w:r>
          </w:p>
        </w:tc>
      </w:tr>
      <w:tr w:rsidR="00F316CC" w:rsidRPr="008D17C4" w14:paraId="1CED3D4F" w14:textId="77777777" w:rsidTr="00F316CC">
        <w:tc>
          <w:tcPr>
            <w:cnfStyle w:val="001000000000" w:firstRow="0" w:lastRow="0" w:firstColumn="1" w:lastColumn="0" w:oddVBand="0" w:evenVBand="0" w:oddHBand="0" w:evenHBand="0" w:firstRowFirstColumn="0" w:firstRowLastColumn="0" w:lastRowFirstColumn="0" w:lastRowLastColumn="0"/>
            <w:tcW w:w="1092" w:type="pct"/>
            <w:hideMark/>
          </w:tcPr>
          <w:p w14:paraId="4F954569" w14:textId="77777777" w:rsidR="00F316CC" w:rsidRPr="00AA4359" w:rsidRDefault="00F316CC" w:rsidP="00F316CC">
            <w:pPr>
              <w:pStyle w:val="Tablebodytext"/>
              <w:rPr>
                <w:color w:val="222222"/>
                <w:szCs w:val="20"/>
                <w:lang w:eastAsia="en-GB"/>
              </w:rPr>
            </w:pPr>
            <w:r w:rsidRPr="00AA4359">
              <w:rPr>
                <w:color w:val="222222"/>
                <w:szCs w:val="20"/>
                <w:lang w:eastAsia="en-GB"/>
              </w:rPr>
              <w:t>Grampians</w:t>
            </w:r>
          </w:p>
        </w:tc>
        <w:tc>
          <w:tcPr>
            <w:tcW w:w="765" w:type="pct"/>
            <w:shd w:val="clear" w:color="auto" w:fill="CCDBEA"/>
            <w:hideMark/>
          </w:tcPr>
          <w:p w14:paraId="2C949B12" w14:textId="4A514A0D"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1,755</w:t>
            </w:r>
          </w:p>
        </w:tc>
        <w:tc>
          <w:tcPr>
            <w:tcW w:w="377" w:type="pct"/>
            <w:hideMark/>
          </w:tcPr>
          <w:p w14:paraId="5C0DD7C8" w14:textId="3636D0DD"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666</w:t>
            </w:r>
          </w:p>
        </w:tc>
        <w:tc>
          <w:tcPr>
            <w:tcW w:w="320" w:type="pct"/>
            <w:shd w:val="clear" w:color="auto" w:fill="CCDBEA"/>
            <w:hideMark/>
          </w:tcPr>
          <w:p w14:paraId="1A1BF01F" w14:textId="04BE15DB"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0.38</w:t>
            </w:r>
          </w:p>
        </w:tc>
        <w:tc>
          <w:tcPr>
            <w:tcW w:w="435" w:type="pct"/>
            <w:hideMark/>
          </w:tcPr>
          <w:p w14:paraId="3CD78E48" w14:textId="74998A02"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856</w:t>
            </w:r>
          </w:p>
        </w:tc>
        <w:tc>
          <w:tcPr>
            <w:tcW w:w="435" w:type="pct"/>
            <w:shd w:val="clear" w:color="auto" w:fill="CCDBEA"/>
            <w:hideMark/>
          </w:tcPr>
          <w:p w14:paraId="347A42C3" w14:textId="46B3A716"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2,994</w:t>
            </w:r>
          </w:p>
        </w:tc>
        <w:tc>
          <w:tcPr>
            <w:tcW w:w="504" w:type="pct"/>
            <w:hideMark/>
          </w:tcPr>
          <w:p w14:paraId="51600E2D" w14:textId="137CB195"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9,919</w:t>
            </w:r>
          </w:p>
        </w:tc>
        <w:tc>
          <w:tcPr>
            <w:tcW w:w="1072" w:type="pct"/>
            <w:shd w:val="clear" w:color="auto" w:fill="CCDBEA"/>
            <w:hideMark/>
          </w:tcPr>
          <w:p w14:paraId="6D0CBE4B" w14:textId="17030744"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0.18 (0.09, 0.3</w:t>
            </w:r>
            <w:r>
              <w:t>0</w:t>
            </w:r>
            <w:r w:rsidRPr="00D0705A">
              <w:t>)</w:t>
            </w:r>
          </w:p>
        </w:tc>
      </w:tr>
      <w:tr w:rsidR="00F316CC" w:rsidRPr="008D17C4" w14:paraId="2991358D" w14:textId="77777777" w:rsidTr="00F316CC">
        <w:tc>
          <w:tcPr>
            <w:cnfStyle w:val="001000000000" w:firstRow="0" w:lastRow="0" w:firstColumn="1" w:lastColumn="0" w:oddVBand="0" w:evenVBand="0" w:oddHBand="0" w:evenHBand="0" w:firstRowFirstColumn="0" w:firstRowLastColumn="0" w:lastRowFirstColumn="0" w:lastRowLastColumn="0"/>
            <w:tcW w:w="1092" w:type="pct"/>
            <w:hideMark/>
          </w:tcPr>
          <w:p w14:paraId="5455AF21" w14:textId="77777777" w:rsidR="00F316CC" w:rsidRPr="00AA4359" w:rsidRDefault="00F316CC" w:rsidP="00F316CC">
            <w:pPr>
              <w:pStyle w:val="Tablebodytext"/>
              <w:rPr>
                <w:color w:val="222222"/>
                <w:szCs w:val="20"/>
                <w:lang w:eastAsia="en-GB"/>
              </w:rPr>
            </w:pPr>
            <w:r w:rsidRPr="00AA4359">
              <w:rPr>
                <w:color w:val="222222"/>
                <w:szCs w:val="20"/>
                <w:lang w:eastAsia="en-GB"/>
              </w:rPr>
              <w:t>Hume</w:t>
            </w:r>
          </w:p>
        </w:tc>
        <w:tc>
          <w:tcPr>
            <w:tcW w:w="765" w:type="pct"/>
            <w:shd w:val="clear" w:color="auto" w:fill="CCDBEA"/>
            <w:hideMark/>
          </w:tcPr>
          <w:p w14:paraId="762C5E00" w14:textId="5269E0AC"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4,205</w:t>
            </w:r>
          </w:p>
        </w:tc>
        <w:tc>
          <w:tcPr>
            <w:tcW w:w="377" w:type="pct"/>
            <w:hideMark/>
          </w:tcPr>
          <w:p w14:paraId="1F1F1E1D" w14:textId="3595A87A"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1,599</w:t>
            </w:r>
          </w:p>
        </w:tc>
        <w:tc>
          <w:tcPr>
            <w:tcW w:w="320" w:type="pct"/>
            <w:shd w:val="clear" w:color="auto" w:fill="CCDBEA"/>
            <w:hideMark/>
          </w:tcPr>
          <w:p w14:paraId="07D2F89C" w14:textId="7B957CF6"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0.38</w:t>
            </w:r>
          </w:p>
        </w:tc>
        <w:tc>
          <w:tcPr>
            <w:tcW w:w="435" w:type="pct"/>
            <w:hideMark/>
          </w:tcPr>
          <w:p w14:paraId="43982362" w14:textId="49E76F95"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2,025</w:t>
            </w:r>
          </w:p>
        </w:tc>
        <w:tc>
          <w:tcPr>
            <w:tcW w:w="435" w:type="pct"/>
            <w:shd w:val="clear" w:color="auto" w:fill="CCDBEA"/>
            <w:hideMark/>
          </w:tcPr>
          <w:p w14:paraId="3E922E9C" w14:textId="63F1A008"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7,217</w:t>
            </w:r>
          </w:p>
        </w:tc>
        <w:tc>
          <w:tcPr>
            <w:tcW w:w="504" w:type="pct"/>
            <w:hideMark/>
          </w:tcPr>
          <w:p w14:paraId="0912DF81" w14:textId="43F329C1"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16,928</w:t>
            </w:r>
          </w:p>
        </w:tc>
        <w:tc>
          <w:tcPr>
            <w:tcW w:w="1072" w:type="pct"/>
            <w:shd w:val="clear" w:color="auto" w:fill="CCDBEA"/>
            <w:hideMark/>
          </w:tcPr>
          <w:p w14:paraId="3415209F" w14:textId="20DADAB0"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0.25 (0.12, 0.43)</w:t>
            </w:r>
          </w:p>
        </w:tc>
      </w:tr>
      <w:tr w:rsidR="00F316CC" w:rsidRPr="008D17C4" w14:paraId="1CAA2436" w14:textId="77777777" w:rsidTr="00F316CC">
        <w:tc>
          <w:tcPr>
            <w:cnfStyle w:val="001000000000" w:firstRow="0" w:lastRow="0" w:firstColumn="1" w:lastColumn="0" w:oddVBand="0" w:evenVBand="0" w:oddHBand="0" w:evenHBand="0" w:firstRowFirstColumn="0" w:firstRowLastColumn="0" w:lastRowFirstColumn="0" w:lastRowLastColumn="0"/>
            <w:tcW w:w="1092" w:type="pct"/>
            <w:hideMark/>
          </w:tcPr>
          <w:p w14:paraId="42C02822" w14:textId="77777777" w:rsidR="00F316CC" w:rsidRPr="00AA4359" w:rsidRDefault="00F316CC" w:rsidP="00F316CC">
            <w:pPr>
              <w:pStyle w:val="Tablebodytext"/>
              <w:rPr>
                <w:color w:val="222222"/>
                <w:szCs w:val="20"/>
                <w:lang w:eastAsia="en-GB"/>
              </w:rPr>
            </w:pPr>
            <w:r w:rsidRPr="00AA4359">
              <w:rPr>
                <w:color w:val="222222"/>
                <w:szCs w:val="20"/>
                <w:lang w:eastAsia="en-GB"/>
              </w:rPr>
              <w:t>Loddon Mallee</w:t>
            </w:r>
          </w:p>
        </w:tc>
        <w:tc>
          <w:tcPr>
            <w:tcW w:w="765" w:type="pct"/>
            <w:shd w:val="clear" w:color="auto" w:fill="CCDBEA"/>
            <w:hideMark/>
          </w:tcPr>
          <w:p w14:paraId="60D065E2" w14:textId="4D31FF49"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2,559</w:t>
            </w:r>
          </w:p>
        </w:tc>
        <w:tc>
          <w:tcPr>
            <w:tcW w:w="377" w:type="pct"/>
            <w:hideMark/>
          </w:tcPr>
          <w:p w14:paraId="35E17E85" w14:textId="44333215"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1,078</w:t>
            </w:r>
          </w:p>
        </w:tc>
        <w:tc>
          <w:tcPr>
            <w:tcW w:w="320" w:type="pct"/>
            <w:shd w:val="clear" w:color="auto" w:fill="CCDBEA"/>
            <w:hideMark/>
          </w:tcPr>
          <w:p w14:paraId="26BF91FB" w14:textId="7460A3B9"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0.42</w:t>
            </w:r>
          </w:p>
        </w:tc>
        <w:tc>
          <w:tcPr>
            <w:tcW w:w="435" w:type="pct"/>
            <w:hideMark/>
          </w:tcPr>
          <w:p w14:paraId="1E4FFF9C" w14:textId="56A95F84"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1,270</w:t>
            </w:r>
          </w:p>
        </w:tc>
        <w:tc>
          <w:tcPr>
            <w:tcW w:w="435" w:type="pct"/>
            <w:shd w:val="clear" w:color="auto" w:fill="CCDBEA"/>
            <w:hideMark/>
          </w:tcPr>
          <w:p w14:paraId="7E0DCAB3" w14:textId="459CEAD3"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4,479</w:t>
            </w:r>
          </w:p>
        </w:tc>
        <w:tc>
          <w:tcPr>
            <w:tcW w:w="504" w:type="pct"/>
            <w:hideMark/>
          </w:tcPr>
          <w:p w14:paraId="72263CB8" w14:textId="283B85E8"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15,651</w:t>
            </w:r>
          </w:p>
        </w:tc>
        <w:tc>
          <w:tcPr>
            <w:tcW w:w="1072" w:type="pct"/>
            <w:shd w:val="clear" w:color="auto" w:fill="CCDBEA"/>
            <w:hideMark/>
          </w:tcPr>
          <w:p w14:paraId="3FF45D40" w14:textId="4F766D2B"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0.16 (0.08, 0.29)</w:t>
            </w:r>
          </w:p>
        </w:tc>
      </w:tr>
      <w:tr w:rsidR="00F316CC" w:rsidRPr="008D17C4" w14:paraId="08421F17" w14:textId="77777777" w:rsidTr="00F316CC">
        <w:tc>
          <w:tcPr>
            <w:cnfStyle w:val="001000000000" w:firstRow="0" w:lastRow="0" w:firstColumn="1" w:lastColumn="0" w:oddVBand="0" w:evenVBand="0" w:oddHBand="0" w:evenHBand="0" w:firstRowFirstColumn="0" w:firstRowLastColumn="0" w:lastRowFirstColumn="0" w:lastRowLastColumn="0"/>
            <w:tcW w:w="1092" w:type="pct"/>
            <w:tcBorders>
              <w:bottom w:val="single" w:sz="18" w:space="0" w:color="auto"/>
            </w:tcBorders>
            <w:hideMark/>
          </w:tcPr>
          <w:p w14:paraId="463BFBCA" w14:textId="77777777" w:rsidR="00F316CC" w:rsidRPr="00AA4359" w:rsidRDefault="00F316CC" w:rsidP="00F316CC">
            <w:pPr>
              <w:pStyle w:val="Tablebodytext"/>
              <w:rPr>
                <w:color w:val="222222"/>
                <w:szCs w:val="20"/>
                <w:lang w:eastAsia="en-GB"/>
              </w:rPr>
            </w:pPr>
            <w:r w:rsidRPr="00AA4359">
              <w:rPr>
                <w:color w:val="222222"/>
                <w:szCs w:val="20"/>
                <w:lang w:eastAsia="en-GB"/>
              </w:rPr>
              <w:t>Port Phillip</w:t>
            </w:r>
          </w:p>
        </w:tc>
        <w:tc>
          <w:tcPr>
            <w:tcW w:w="765" w:type="pct"/>
            <w:tcBorders>
              <w:bottom w:val="single" w:sz="18" w:space="0" w:color="auto"/>
            </w:tcBorders>
            <w:shd w:val="clear" w:color="auto" w:fill="CCDBEA"/>
            <w:hideMark/>
          </w:tcPr>
          <w:p w14:paraId="06375BDD" w14:textId="71D74A22"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367</w:t>
            </w:r>
          </w:p>
        </w:tc>
        <w:tc>
          <w:tcPr>
            <w:tcW w:w="377" w:type="pct"/>
            <w:tcBorders>
              <w:bottom w:val="single" w:sz="18" w:space="0" w:color="auto"/>
            </w:tcBorders>
            <w:hideMark/>
          </w:tcPr>
          <w:p w14:paraId="14CBDAD8" w14:textId="29859032"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273</w:t>
            </w:r>
          </w:p>
        </w:tc>
        <w:tc>
          <w:tcPr>
            <w:tcW w:w="320" w:type="pct"/>
            <w:tcBorders>
              <w:bottom w:val="single" w:sz="18" w:space="0" w:color="auto"/>
            </w:tcBorders>
            <w:shd w:val="clear" w:color="auto" w:fill="CCDBEA"/>
            <w:hideMark/>
          </w:tcPr>
          <w:p w14:paraId="6B9754BA" w14:textId="17D22C87"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0.74</w:t>
            </w:r>
          </w:p>
        </w:tc>
        <w:tc>
          <w:tcPr>
            <w:tcW w:w="435" w:type="pct"/>
            <w:tcBorders>
              <w:bottom w:val="single" w:sz="18" w:space="0" w:color="auto"/>
            </w:tcBorders>
            <w:hideMark/>
          </w:tcPr>
          <w:p w14:paraId="279A4F9E" w14:textId="0B9585DF"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86</w:t>
            </w:r>
          </w:p>
        </w:tc>
        <w:tc>
          <w:tcPr>
            <w:tcW w:w="435" w:type="pct"/>
            <w:tcBorders>
              <w:bottom w:val="single" w:sz="18" w:space="0" w:color="auto"/>
            </w:tcBorders>
            <w:shd w:val="clear" w:color="auto" w:fill="CCDBEA"/>
            <w:hideMark/>
          </w:tcPr>
          <w:p w14:paraId="65ED3763" w14:textId="0B21521E"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908</w:t>
            </w:r>
          </w:p>
        </w:tc>
        <w:tc>
          <w:tcPr>
            <w:tcW w:w="504" w:type="pct"/>
            <w:tcBorders>
              <w:bottom w:val="single" w:sz="18" w:space="0" w:color="auto"/>
            </w:tcBorders>
            <w:hideMark/>
          </w:tcPr>
          <w:p w14:paraId="5872CCBF" w14:textId="04B2FDF0"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2,286</w:t>
            </w:r>
          </w:p>
        </w:tc>
        <w:tc>
          <w:tcPr>
            <w:tcW w:w="1072" w:type="pct"/>
            <w:tcBorders>
              <w:bottom w:val="single" w:sz="18" w:space="0" w:color="auto"/>
            </w:tcBorders>
            <w:shd w:val="clear" w:color="auto" w:fill="CCDBEA"/>
            <w:hideMark/>
          </w:tcPr>
          <w:p w14:paraId="472597EC" w14:textId="3E1F4834" w:rsidR="00F316CC" w:rsidRPr="008D17C4"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color w:val="222222"/>
                <w:szCs w:val="20"/>
                <w:lang w:eastAsia="en-GB"/>
              </w:rPr>
            </w:pPr>
            <w:r w:rsidRPr="00D0705A">
              <w:t xml:space="preserve"> 0.16 (0.04, 0.4</w:t>
            </w:r>
            <w:r>
              <w:t>0</w:t>
            </w:r>
            <w:r w:rsidRPr="00D0705A">
              <w:t>)</w:t>
            </w:r>
          </w:p>
        </w:tc>
      </w:tr>
      <w:tr w:rsidR="00F316CC" w:rsidRPr="008D17C4" w14:paraId="4B5C11D9" w14:textId="77777777" w:rsidTr="00F316CC">
        <w:tc>
          <w:tcPr>
            <w:cnfStyle w:val="001000000000" w:firstRow="0" w:lastRow="0" w:firstColumn="1" w:lastColumn="0" w:oddVBand="0" w:evenVBand="0" w:oddHBand="0" w:evenHBand="0" w:firstRowFirstColumn="0" w:firstRowLastColumn="0" w:lastRowFirstColumn="0" w:lastRowLastColumn="0"/>
            <w:tcW w:w="1092" w:type="pct"/>
            <w:tcBorders>
              <w:top w:val="single" w:sz="18" w:space="0" w:color="auto"/>
            </w:tcBorders>
            <w:hideMark/>
          </w:tcPr>
          <w:p w14:paraId="6BAF6D79" w14:textId="77777777" w:rsidR="00F316CC" w:rsidRPr="008D17C4" w:rsidRDefault="00F316CC" w:rsidP="00F316CC">
            <w:pPr>
              <w:pStyle w:val="Tablebodytext"/>
              <w:rPr>
                <w:b/>
                <w:bCs/>
                <w:color w:val="000000"/>
                <w:szCs w:val="20"/>
                <w:lang w:eastAsia="en-GB"/>
              </w:rPr>
            </w:pPr>
            <w:r w:rsidRPr="008D17C4">
              <w:rPr>
                <w:b/>
                <w:bCs/>
                <w:color w:val="000000"/>
                <w:szCs w:val="20"/>
                <w:lang w:eastAsia="en-GB"/>
              </w:rPr>
              <w:t>Total</w:t>
            </w:r>
          </w:p>
        </w:tc>
        <w:tc>
          <w:tcPr>
            <w:tcW w:w="765" w:type="pct"/>
            <w:tcBorders>
              <w:top w:val="single" w:sz="18" w:space="0" w:color="auto"/>
            </w:tcBorders>
            <w:shd w:val="clear" w:color="auto" w:fill="CCDBEA"/>
            <w:hideMark/>
          </w:tcPr>
          <w:p w14:paraId="4407BD08" w14:textId="4EF51ECE"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22,463</w:t>
            </w:r>
          </w:p>
        </w:tc>
        <w:tc>
          <w:tcPr>
            <w:tcW w:w="377" w:type="pct"/>
            <w:tcBorders>
              <w:top w:val="single" w:sz="18" w:space="0" w:color="auto"/>
            </w:tcBorders>
            <w:hideMark/>
          </w:tcPr>
          <w:p w14:paraId="77EBC255" w14:textId="50129796"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6,005</w:t>
            </w:r>
          </w:p>
        </w:tc>
        <w:tc>
          <w:tcPr>
            <w:tcW w:w="320" w:type="pct"/>
            <w:tcBorders>
              <w:top w:val="single" w:sz="18" w:space="0" w:color="auto"/>
            </w:tcBorders>
            <w:shd w:val="clear" w:color="auto" w:fill="CCDBEA"/>
            <w:hideMark/>
          </w:tcPr>
          <w:p w14:paraId="2A8B1C55" w14:textId="77E4D141"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0.27</w:t>
            </w:r>
          </w:p>
        </w:tc>
        <w:tc>
          <w:tcPr>
            <w:tcW w:w="435" w:type="pct"/>
            <w:tcBorders>
              <w:top w:val="single" w:sz="18" w:space="0" w:color="auto"/>
            </w:tcBorders>
            <w:hideMark/>
          </w:tcPr>
          <w:p w14:paraId="35CAC079" w14:textId="4F4D09E2"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14,300</w:t>
            </w:r>
          </w:p>
        </w:tc>
        <w:tc>
          <w:tcPr>
            <w:tcW w:w="435" w:type="pct"/>
            <w:tcBorders>
              <w:top w:val="single" w:sz="18" w:space="0" w:color="auto"/>
            </w:tcBorders>
            <w:shd w:val="clear" w:color="auto" w:fill="CCDBEA"/>
            <w:hideMark/>
          </w:tcPr>
          <w:p w14:paraId="3E46A265" w14:textId="45E18ACC"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33,599</w:t>
            </w:r>
          </w:p>
        </w:tc>
        <w:tc>
          <w:tcPr>
            <w:tcW w:w="504" w:type="pct"/>
            <w:tcBorders>
              <w:top w:val="single" w:sz="18" w:space="0" w:color="auto"/>
            </w:tcBorders>
            <w:hideMark/>
          </w:tcPr>
          <w:p w14:paraId="36D0DEA0" w14:textId="44CD3E0F"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74,902</w:t>
            </w:r>
          </w:p>
        </w:tc>
        <w:tc>
          <w:tcPr>
            <w:tcW w:w="1072" w:type="pct"/>
            <w:tcBorders>
              <w:top w:val="single" w:sz="18" w:space="0" w:color="auto"/>
            </w:tcBorders>
            <w:shd w:val="clear" w:color="auto" w:fill="CCDBEA"/>
            <w:hideMark/>
          </w:tcPr>
          <w:p w14:paraId="05F9631D" w14:textId="7B132D1A" w:rsidR="00F316CC" w:rsidRPr="00F316CC" w:rsidRDefault="00F316CC" w:rsidP="00F316CC">
            <w:pPr>
              <w:pStyle w:val="Tablebodytext"/>
              <w:jc w:val="center"/>
              <w:cnfStyle w:val="000000000000" w:firstRow="0" w:lastRow="0" w:firstColumn="0" w:lastColumn="0" w:oddVBand="0" w:evenVBand="0" w:oddHBand="0" w:evenHBand="0" w:firstRowFirstColumn="0" w:firstRowLastColumn="0" w:lastRowFirstColumn="0" w:lastRowLastColumn="0"/>
              <w:rPr>
                <w:b/>
                <w:bCs/>
                <w:color w:val="000000"/>
                <w:szCs w:val="20"/>
                <w:lang w:eastAsia="en-GB"/>
              </w:rPr>
            </w:pPr>
            <w:r w:rsidRPr="00F316CC">
              <w:rPr>
                <w:b/>
                <w:bCs/>
              </w:rPr>
              <w:t xml:space="preserve"> 0.3 (0.19, 0.45)</w:t>
            </w:r>
          </w:p>
        </w:tc>
      </w:tr>
    </w:tbl>
    <w:p w14:paraId="0AD366F0" w14:textId="77777777" w:rsidR="00A932AE" w:rsidRDefault="00A932AE" w:rsidP="0071429D"/>
    <w:p w14:paraId="07D64829" w14:textId="77777777" w:rsidR="0061238A" w:rsidRDefault="0061238A" w:rsidP="0071429D"/>
    <w:p w14:paraId="71BD7C8D" w14:textId="77777777" w:rsidR="00F248A4" w:rsidRDefault="00F248A4" w:rsidP="0071429D">
      <w:pPr>
        <w:sectPr w:rsidR="00F248A4" w:rsidSect="00E15429">
          <w:pgSz w:w="11907" w:h="16840" w:code="9"/>
          <w:pgMar w:top="1134" w:right="1134" w:bottom="1134" w:left="1134" w:header="709" w:footer="567" w:gutter="0"/>
          <w:pgNumType w:start="1"/>
          <w:cols w:space="708"/>
          <w:formProt w:val="0"/>
          <w:titlePg/>
          <w:docGrid w:linePitch="360"/>
        </w:sectPr>
      </w:pPr>
    </w:p>
    <w:p w14:paraId="5019664B" w14:textId="77777777" w:rsidR="0061238A" w:rsidRDefault="0061238A" w:rsidP="0071429D"/>
    <w:p w14:paraId="74348E12" w14:textId="3D298EE4" w:rsidR="00A30D54" w:rsidRDefault="00A30D54" w:rsidP="0071429D">
      <w:r>
        <w:rPr>
          <w:noProof/>
        </w:rPr>
        <w:drawing>
          <wp:inline distT="0" distB="0" distL="0" distR="0" wp14:anchorId="7E5B9199" wp14:editId="25D6D91C">
            <wp:extent cx="9760266" cy="5619824"/>
            <wp:effectExtent l="0" t="0" r="0" b="0"/>
            <wp:docPr id="7906940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694098" name="Picture 1"/>
                    <pic:cNvPicPr/>
                  </pic:nvPicPr>
                  <pic:blipFill>
                    <a:blip r:embed="rId42"/>
                    <a:srcRect t="6816" b="6816"/>
                    <a:stretch>
                      <a:fillRect/>
                    </a:stretch>
                  </pic:blipFill>
                  <pic:spPr bwMode="auto">
                    <a:xfrm>
                      <a:off x="0" y="0"/>
                      <a:ext cx="9760266" cy="5619824"/>
                    </a:xfrm>
                    <a:prstGeom prst="rect">
                      <a:avLst/>
                    </a:prstGeom>
                    <a:ln>
                      <a:noFill/>
                    </a:ln>
                    <a:extLst>
                      <a:ext uri="{53640926-AAD7-44D8-BBD7-CCE9431645EC}">
                        <a14:shadowObscured xmlns:a14="http://schemas.microsoft.com/office/drawing/2010/main"/>
                      </a:ext>
                    </a:extLst>
                  </pic:spPr>
                </pic:pic>
              </a:graphicData>
            </a:graphic>
          </wp:inline>
        </w:drawing>
      </w:r>
    </w:p>
    <w:p w14:paraId="1ADA4032" w14:textId="129E3AC9" w:rsidR="0061238A" w:rsidRDefault="007F3581" w:rsidP="002076DD">
      <w:pPr>
        <w:pStyle w:val="Caption-Figure"/>
      </w:pPr>
      <w:bookmarkStart w:id="58" w:name="_Toc224219996"/>
      <w:r>
        <w:t xml:space="preserve">Figure </w:t>
      </w:r>
      <w:r w:rsidR="00452434">
        <w:t>4</w:t>
      </w:r>
      <w:r w:rsidR="00DD4489">
        <w:t xml:space="preserve">. </w:t>
      </w:r>
      <w:r w:rsidR="0036329D">
        <w:t xml:space="preserve">Spatial variation in the density of </w:t>
      </w:r>
      <w:r w:rsidR="00B5722B">
        <w:t>Feral Pigs</w:t>
      </w:r>
      <w:r w:rsidR="0036329D">
        <w:t xml:space="preserve"> across Victoria</w:t>
      </w:r>
      <w:r w:rsidR="00DD4489">
        <w:t xml:space="preserve">. </w:t>
      </w:r>
      <w:r w:rsidR="00065B97">
        <w:t xml:space="preserve">Grey shading includes all public land that was subject to </w:t>
      </w:r>
      <w:r w:rsidR="0061238A">
        <w:t>monitoring.</w:t>
      </w:r>
      <w:bookmarkEnd w:id="58"/>
    </w:p>
    <w:p w14:paraId="30E9378D" w14:textId="77777777" w:rsidR="00055BC9" w:rsidRDefault="00055BC9" w:rsidP="0071429D">
      <w:pPr>
        <w:sectPr w:rsidR="00055BC9" w:rsidSect="00055BC9">
          <w:pgSz w:w="16840" w:h="11907" w:orient="landscape" w:code="9"/>
          <w:pgMar w:top="1134" w:right="1134" w:bottom="1134" w:left="1134" w:header="709" w:footer="567" w:gutter="0"/>
          <w:cols w:space="708"/>
          <w:formProt w:val="0"/>
          <w:titlePg/>
          <w:docGrid w:linePitch="360"/>
        </w:sectPr>
      </w:pPr>
    </w:p>
    <w:p w14:paraId="59D3810A" w14:textId="074DE591" w:rsidR="00AF6AA3" w:rsidRDefault="00AF6AA3" w:rsidP="00AF6AA3">
      <w:pPr>
        <w:pStyle w:val="Heading2-Numbered"/>
      </w:pPr>
      <w:bookmarkStart w:id="59" w:name="_Toc224209951"/>
      <w:bookmarkStart w:id="60" w:name="_Toc224210039"/>
      <w:bookmarkStart w:id="61" w:name="_Toc224211970"/>
      <w:bookmarkStart w:id="62" w:name="_Toc224211971"/>
      <w:bookmarkEnd w:id="59"/>
      <w:bookmarkEnd w:id="60"/>
      <w:bookmarkEnd w:id="61"/>
      <w:r>
        <w:lastRenderedPageBreak/>
        <w:t xml:space="preserve">Risk </w:t>
      </w:r>
      <w:r w:rsidR="0077443D">
        <w:t>to livestock</w:t>
      </w:r>
      <w:bookmarkEnd w:id="62"/>
    </w:p>
    <w:p w14:paraId="63B87CBD" w14:textId="52299069" w:rsidR="00881B04" w:rsidRDefault="004503F9" w:rsidP="0071429D">
      <w:r>
        <w:t>Highest risk</w:t>
      </w:r>
      <w:r w:rsidR="00DE31A6">
        <w:t>s</w:t>
      </w:r>
      <w:r>
        <w:t xml:space="preserve"> </w:t>
      </w:r>
      <w:r w:rsidR="00510F58">
        <w:t xml:space="preserve">of </w:t>
      </w:r>
      <w:r>
        <w:t xml:space="preserve">livestock </w:t>
      </w:r>
      <w:r w:rsidR="00510F58">
        <w:t xml:space="preserve">exposure </w:t>
      </w:r>
      <w:r w:rsidR="0011331F">
        <w:t>(</w:t>
      </w:r>
      <m:oMath>
        <m:r>
          <w:rPr>
            <w:rFonts w:ascii="Cambria Math" w:hAnsi="Cambria Math"/>
          </w:rPr>
          <m:t>LE</m:t>
        </m:r>
      </m:oMath>
      <w:r w:rsidR="0011331F">
        <w:t xml:space="preserve">) </w:t>
      </w:r>
      <w:r w:rsidR="00510F58">
        <w:t xml:space="preserve">to </w:t>
      </w:r>
      <w:r>
        <w:t xml:space="preserve">potential EAD transmission </w:t>
      </w:r>
      <w:r w:rsidR="0011331F">
        <w:t xml:space="preserve">from </w:t>
      </w:r>
      <w:r w:rsidR="00B5722B">
        <w:t>Feral Pigs</w:t>
      </w:r>
      <w:r>
        <w:t xml:space="preserve"> </w:t>
      </w:r>
      <w:r w:rsidR="005A6D5C">
        <w:t xml:space="preserve">were found in </w:t>
      </w:r>
      <w:r>
        <w:t>locations characterised by high numbers of livestock, especially cattle and sheep, that intersect</w:t>
      </w:r>
      <w:r w:rsidR="005A6D5C">
        <w:t>ed</w:t>
      </w:r>
      <w:r>
        <w:t xml:space="preserve"> with areas of high </w:t>
      </w:r>
      <w:r w:rsidR="00B5722B">
        <w:t>Feral Pig</w:t>
      </w:r>
      <w:r>
        <w:t xml:space="preserve"> pressure (Figure </w:t>
      </w:r>
      <w:r w:rsidR="005558A3">
        <w:t>5</w:t>
      </w:r>
      <w:r>
        <w:t>)</w:t>
      </w:r>
      <w:r w:rsidR="00DD4489">
        <w:t xml:space="preserve">. </w:t>
      </w:r>
      <w:proofErr w:type="gramStart"/>
      <w:r w:rsidR="00B72A59">
        <w:t xml:space="preserve">In particular, </w:t>
      </w:r>
      <w:r w:rsidR="0011204E">
        <w:t>high</w:t>
      </w:r>
      <w:proofErr w:type="gramEnd"/>
      <w:r w:rsidR="0011204E">
        <w:t xml:space="preserve"> </w:t>
      </w:r>
      <m:oMath>
        <m:r>
          <w:rPr>
            <w:rFonts w:ascii="Cambria Math" w:hAnsi="Cambria Math"/>
          </w:rPr>
          <m:t>LE</m:t>
        </m:r>
      </m:oMath>
      <w:r w:rsidR="0011204E">
        <w:t xml:space="preserve"> values were found over an extensive area </w:t>
      </w:r>
      <w:r w:rsidR="00430FBD">
        <w:t>between Bendoc and the Omeo Valley</w:t>
      </w:r>
      <w:r w:rsidR="00231AEC">
        <w:t xml:space="preserve">, </w:t>
      </w:r>
      <w:r w:rsidR="00742839">
        <w:t>near</w:t>
      </w:r>
      <w:r w:rsidR="00231AEC">
        <w:t xml:space="preserve"> the Victorian/NSW border</w:t>
      </w:r>
      <w:r w:rsidR="00742839">
        <w:t xml:space="preserve"> in East Gippsland</w:t>
      </w:r>
      <w:r w:rsidR="00231AEC">
        <w:t xml:space="preserve">. </w:t>
      </w:r>
      <w:r w:rsidR="0048212F">
        <w:t>Other notable high</w:t>
      </w:r>
      <w:r w:rsidR="007F1DB7">
        <w:t>-</w:t>
      </w:r>
      <w:r w:rsidR="00482643">
        <w:t xml:space="preserve">risk areas included the </w:t>
      </w:r>
      <w:r w:rsidR="00275925">
        <w:t>nort</w:t>
      </w:r>
      <w:r w:rsidR="00482643">
        <w:t>h</w:t>
      </w:r>
      <w:r w:rsidR="00275925">
        <w:t>-e</w:t>
      </w:r>
      <w:r w:rsidR="00482643">
        <w:t xml:space="preserve">ast </w:t>
      </w:r>
      <w:r w:rsidR="00AF4054">
        <w:t xml:space="preserve">around </w:t>
      </w:r>
      <w:r w:rsidR="004A2738">
        <w:t xml:space="preserve">Beechworth, </w:t>
      </w:r>
      <w:r w:rsidR="004621F1">
        <w:t xml:space="preserve">the area around </w:t>
      </w:r>
      <w:r w:rsidR="0080651F">
        <w:t xml:space="preserve">Echuca and </w:t>
      </w:r>
      <w:r w:rsidR="004621F1">
        <w:t>Barmah National Park</w:t>
      </w:r>
      <w:r w:rsidR="0080651F">
        <w:t xml:space="preserve">, </w:t>
      </w:r>
      <w:r w:rsidR="006D32B8">
        <w:t xml:space="preserve">the area surrounding Enfield State Park, the area surrounding Langi </w:t>
      </w:r>
      <w:proofErr w:type="spellStart"/>
      <w:r w:rsidR="006D32B8">
        <w:t>Ghiran</w:t>
      </w:r>
      <w:proofErr w:type="spellEnd"/>
      <w:r w:rsidR="006D32B8">
        <w:t xml:space="preserve"> State Park (including Mount Buangor State Park and Ben Major Conservation Reserve), and the area around Heywood in the south-west</w:t>
      </w:r>
      <w:r w:rsidR="00124CB0">
        <w:t xml:space="preserve"> </w:t>
      </w:r>
      <w:r w:rsidR="00881B04">
        <w:t xml:space="preserve">(Figure </w:t>
      </w:r>
      <w:r w:rsidR="005558A3">
        <w:t>5</w:t>
      </w:r>
      <w:r w:rsidR="00881B04">
        <w:t>).</w:t>
      </w:r>
    </w:p>
    <w:p w14:paraId="770D71CB" w14:textId="17613B6D" w:rsidR="00AF6AA3" w:rsidRDefault="00BA795C" w:rsidP="0071429D">
      <w:r>
        <w:t>Overall</w:t>
      </w:r>
      <w:r w:rsidR="00803136">
        <w:t>,</w:t>
      </w:r>
      <w:r>
        <w:t xml:space="preserve"> 40</w:t>
      </w:r>
      <w:r w:rsidR="00504838">
        <w:t>4</w:t>
      </w:r>
      <w:r>
        <w:t xml:space="preserve"> PIC grid cells were classified as </w:t>
      </w:r>
      <w:r w:rsidR="00DE31A6">
        <w:t>‘</w:t>
      </w:r>
      <w:r>
        <w:t>High</w:t>
      </w:r>
      <w:r w:rsidR="00DE31A6">
        <w:t>’</w:t>
      </w:r>
      <w:r>
        <w:t xml:space="preserve"> risk with 161</w:t>
      </w:r>
      <w:r w:rsidR="00504838">
        <w:t>6</w:t>
      </w:r>
      <w:r>
        <w:t xml:space="preserve"> PIC grid cells classified as </w:t>
      </w:r>
      <w:r w:rsidR="00DE31A6">
        <w:t>‘</w:t>
      </w:r>
      <w:r>
        <w:t>Moderate</w:t>
      </w:r>
      <w:r w:rsidR="00DE31A6">
        <w:t>’</w:t>
      </w:r>
      <w:r>
        <w:t xml:space="preserve"> risk</w:t>
      </w:r>
      <w:r w:rsidR="00563855">
        <w:t xml:space="preserve"> (Table </w:t>
      </w:r>
      <w:r w:rsidR="00CE3F26">
        <w:t>7</w:t>
      </w:r>
      <w:r w:rsidR="00563855">
        <w:t>)</w:t>
      </w:r>
      <w:r w:rsidR="00DD4489">
        <w:t xml:space="preserve">. </w:t>
      </w:r>
      <w:r w:rsidR="00132C2A">
        <w:t>Livestock exposure risk</w:t>
      </w:r>
      <w:r w:rsidR="00835E32">
        <w:t>s</w:t>
      </w:r>
      <w:r w:rsidR="00AE3475">
        <w:t xml:space="preserve"> to </w:t>
      </w:r>
      <w:r w:rsidR="000330BD">
        <w:t>c</w:t>
      </w:r>
      <w:r w:rsidR="00AE3475">
        <w:t>attle, sheep and domestic pig farms</w:t>
      </w:r>
      <w:r w:rsidR="002C4211">
        <w:t xml:space="preserve"> </w:t>
      </w:r>
      <w:r w:rsidR="00A1668E">
        <w:t xml:space="preserve">are given in Figure </w:t>
      </w:r>
      <w:r w:rsidR="005558A3">
        <w:t>6</w:t>
      </w:r>
      <w:r w:rsidR="00A1668E">
        <w:t>.</w:t>
      </w:r>
    </w:p>
    <w:p w14:paraId="58BB50A1" w14:textId="77777777" w:rsidR="00A84107" w:rsidRDefault="00A84107" w:rsidP="0071429D">
      <w:pPr>
        <w:sectPr w:rsidR="00A84107" w:rsidSect="002076DD">
          <w:pgSz w:w="11907" w:h="16840" w:code="9"/>
          <w:pgMar w:top="1134" w:right="1134" w:bottom="1134" w:left="1134" w:header="709" w:footer="567" w:gutter="0"/>
          <w:cols w:space="708"/>
          <w:formProt w:val="0"/>
          <w:titlePg/>
          <w:docGrid w:linePitch="360"/>
        </w:sectPr>
      </w:pPr>
    </w:p>
    <w:p w14:paraId="50692AF6" w14:textId="7C51FBDC" w:rsidR="000B300C" w:rsidRDefault="000B300C" w:rsidP="0071429D">
      <w:r>
        <w:rPr>
          <w:noProof/>
        </w:rPr>
        <w:lastRenderedPageBreak/>
        <w:drawing>
          <wp:inline distT="0" distB="0" distL="0" distR="0" wp14:anchorId="70381AD5" wp14:editId="68C4BC08">
            <wp:extent cx="9005011" cy="5373828"/>
            <wp:effectExtent l="0" t="0" r="5715" b="0"/>
            <wp:docPr id="26778054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780543" name="Picture 2"/>
                    <pic:cNvPicPr/>
                  </pic:nvPicPr>
                  <pic:blipFill rotWithShape="1">
                    <a:blip r:embed="rId43"/>
                    <a:srcRect t="14033" b="14254"/>
                    <a:stretch>
                      <a:fillRect/>
                    </a:stretch>
                  </pic:blipFill>
                  <pic:spPr bwMode="auto">
                    <a:xfrm>
                      <a:off x="0" y="0"/>
                      <a:ext cx="9031186" cy="5389448"/>
                    </a:xfrm>
                    <a:prstGeom prst="rect">
                      <a:avLst/>
                    </a:prstGeom>
                    <a:ln>
                      <a:noFill/>
                    </a:ln>
                    <a:extLst>
                      <a:ext uri="{53640926-AAD7-44D8-BBD7-CCE9431645EC}">
                        <a14:shadowObscured xmlns:a14="http://schemas.microsoft.com/office/drawing/2010/main"/>
                      </a:ext>
                    </a:extLst>
                  </pic:spPr>
                </pic:pic>
              </a:graphicData>
            </a:graphic>
          </wp:inline>
        </w:drawing>
      </w:r>
    </w:p>
    <w:p w14:paraId="6BAF2BA0" w14:textId="1922FB61" w:rsidR="000B300C" w:rsidRDefault="000B300C" w:rsidP="00C463D1">
      <w:pPr>
        <w:pStyle w:val="Caption-Figure"/>
      </w:pPr>
      <w:bookmarkStart w:id="63" w:name="_Toc224219997"/>
      <w:r>
        <w:t xml:space="preserve">Figure </w:t>
      </w:r>
      <w:r w:rsidR="005558A3">
        <w:t>5</w:t>
      </w:r>
      <w:r w:rsidR="00DD4489">
        <w:t xml:space="preserve">. </w:t>
      </w:r>
      <w:r w:rsidR="00344EB8">
        <w:t>Estimates of the</w:t>
      </w:r>
      <w:r w:rsidR="00EC2947">
        <w:t xml:space="preserve"> livestock exposure (LE) for each 1</w:t>
      </w:r>
      <w:r w:rsidR="00DE31A6">
        <w:t>-</w:t>
      </w:r>
      <w:r w:rsidR="00EC2947">
        <w:t xml:space="preserve">km grid cell containing </w:t>
      </w:r>
      <w:r w:rsidR="00E91E65">
        <w:t>livestock</w:t>
      </w:r>
      <w:r w:rsidR="00C463D1">
        <w:t>.</w:t>
      </w:r>
      <w:r w:rsidR="00E91E65">
        <w:t xml:space="preserve"> </w:t>
      </w:r>
      <w:r w:rsidR="00835E32">
        <w:t xml:space="preserve">Coloured </w:t>
      </w:r>
      <w:r w:rsidR="00122AEA">
        <w:t>points represent 1</w:t>
      </w:r>
      <w:r w:rsidR="00DE31A6">
        <w:t>-</w:t>
      </w:r>
      <w:r w:rsidR="00122AEA">
        <w:t xml:space="preserve">km grid cells containing at least one domestic </w:t>
      </w:r>
      <w:r w:rsidR="0092501C">
        <w:t xml:space="preserve">ungulate </w:t>
      </w:r>
      <w:r w:rsidR="00122AEA">
        <w:t>livestock farm</w:t>
      </w:r>
      <w:r w:rsidR="0092501C">
        <w:t>.</w:t>
      </w:r>
      <w:bookmarkEnd w:id="63"/>
    </w:p>
    <w:p w14:paraId="6A91F0A7" w14:textId="77777777" w:rsidR="000B300C" w:rsidRDefault="000B300C" w:rsidP="0071429D"/>
    <w:p w14:paraId="081EB810" w14:textId="77777777" w:rsidR="00A37BAA" w:rsidRDefault="00A37BAA" w:rsidP="0071429D">
      <w:pPr>
        <w:sectPr w:rsidR="00A37BAA" w:rsidSect="00D946AB">
          <w:pgSz w:w="16840" w:h="11907" w:orient="landscape" w:code="9"/>
          <w:pgMar w:top="1134" w:right="1134" w:bottom="1134" w:left="1134" w:header="709" w:footer="567" w:gutter="0"/>
          <w:cols w:space="708"/>
          <w:formProt w:val="0"/>
          <w:titlePg/>
          <w:docGrid w:linePitch="360"/>
        </w:sectPr>
      </w:pPr>
    </w:p>
    <w:p w14:paraId="5DCB6BA5" w14:textId="0BBBE72E" w:rsidR="002664DA" w:rsidRDefault="00A37BAA" w:rsidP="002664DA">
      <w:pPr>
        <w:keepNext/>
      </w:pPr>
      <w:r>
        <w:rPr>
          <w:noProof/>
        </w:rPr>
        <w:lastRenderedPageBreak/>
        <w:drawing>
          <wp:inline distT="0" distB="0" distL="0" distR="0" wp14:anchorId="42A08EBA" wp14:editId="3D6A3672">
            <wp:extent cx="5882408" cy="8857227"/>
            <wp:effectExtent l="0" t="0" r="4445" b="1270"/>
            <wp:docPr id="195367907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3679073" name="Picture 3"/>
                    <pic:cNvPicPr/>
                  </pic:nvPicPr>
                  <pic:blipFill>
                    <a:blip r:embed="rId44"/>
                    <a:stretch>
                      <a:fillRect/>
                    </a:stretch>
                  </pic:blipFill>
                  <pic:spPr>
                    <a:xfrm>
                      <a:off x="0" y="0"/>
                      <a:ext cx="5882408" cy="8857227"/>
                    </a:xfrm>
                    <a:prstGeom prst="rect">
                      <a:avLst/>
                    </a:prstGeom>
                  </pic:spPr>
                </pic:pic>
              </a:graphicData>
            </a:graphic>
          </wp:inline>
        </w:drawing>
      </w:r>
    </w:p>
    <w:p w14:paraId="72A4B7AB" w14:textId="6E341E1E" w:rsidR="004F50B2" w:rsidRDefault="002664DA" w:rsidP="00DC60ED">
      <w:pPr>
        <w:pStyle w:val="Caption-Figure"/>
      </w:pPr>
      <w:bookmarkStart w:id="64" w:name="_Toc224219998"/>
      <w:r>
        <w:t xml:space="preserve">Figure </w:t>
      </w:r>
      <w:r w:rsidR="005558A3">
        <w:t>6.</w:t>
      </w:r>
      <w:r>
        <w:t xml:space="preserve"> Species-specific </w:t>
      </w:r>
      <w:r w:rsidR="005558A3">
        <w:t>livestock exposure</w:t>
      </w:r>
      <w:r w:rsidR="00DC60ED">
        <w:t xml:space="preserve"> (</w:t>
      </w:r>
      <w:r w:rsidR="005558A3">
        <w:t>LE</w:t>
      </w:r>
      <w:r w:rsidR="00DC60ED">
        <w:t>) risk</w:t>
      </w:r>
      <w:r w:rsidR="00012B7B">
        <w:t xml:space="preserve"> categories for </w:t>
      </w:r>
      <w:r w:rsidR="003875A8">
        <w:t xml:space="preserve">domestic </w:t>
      </w:r>
      <w:r w:rsidR="0092501C">
        <w:t xml:space="preserve">ungulate </w:t>
      </w:r>
      <w:r w:rsidR="00012B7B">
        <w:t xml:space="preserve">livestock </w:t>
      </w:r>
      <w:r w:rsidR="003875A8">
        <w:t>species (c</w:t>
      </w:r>
      <w:r w:rsidR="00012B7B">
        <w:t xml:space="preserve">attle, </w:t>
      </w:r>
      <w:r w:rsidR="003875A8">
        <w:t>s</w:t>
      </w:r>
      <w:r w:rsidR="00012B7B">
        <w:t xml:space="preserve">heep and </w:t>
      </w:r>
      <w:r w:rsidR="003875A8">
        <w:t>pigs)</w:t>
      </w:r>
      <w:r w:rsidR="00012B7B">
        <w:t>.</w:t>
      </w:r>
      <w:bookmarkEnd w:id="64"/>
    </w:p>
    <w:p w14:paraId="6F30BA27" w14:textId="1261F284" w:rsidR="00BC38E6" w:rsidRPr="00BC38E6" w:rsidRDefault="00BC38E6" w:rsidP="0074147A">
      <w:pPr>
        <w:pStyle w:val="Caption-Table"/>
      </w:pPr>
      <w:bookmarkStart w:id="65" w:name="_Toc224219991"/>
      <w:r>
        <w:lastRenderedPageBreak/>
        <w:t xml:space="preserve">Table </w:t>
      </w:r>
      <w:r w:rsidR="00CE3F26">
        <w:t>7</w:t>
      </w:r>
      <w:r w:rsidR="00DD4489">
        <w:t xml:space="preserve">. </w:t>
      </w:r>
      <w:r>
        <w:t>Number of 1</w:t>
      </w:r>
      <w:r w:rsidR="00DE31A6">
        <w:t>-</w:t>
      </w:r>
      <w:r>
        <w:t>km PIC grid cells</w:t>
      </w:r>
      <w:r w:rsidR="00FF5309">
        <w:t xml:space="preserve"> within each </w:t>
      </w:r>
      <w:r w:rsidR="0042576C">
        <w:t>livestock exposure</w:t>
      </w:r>
      <w:r w:rsidR="00FF5309">
        <w:t xml:space="preserve"> </w:t>
      </w:r>
      <w:r w:rsidR="0042576C">
        <w:t xml:space="preserve">(LE) </w:t>
      </w:r>
      <w:r w:rsidR="00FF5309">
        <w:t>risk category</w:t>
      </w:r>
      <w:r w:rsidR="00FF38F3">
        <w:t xml:space="preserve"> (Low, Moderate, High)</w:t>
      </w:r>
      <w:r w:rsidR="0074147A">
        <w:t xml:space="preserve"> for different livestock species, within each region</w:t>
      </w:r>
      <w:r w:rsidR="00DD4489">
        <w:t xml:space="preserve">. </w:t>
      </w:r>
      <w:r w:rsidR="00DE31A6">
        <w:t>LE</w:t>
      </w:r>
      <w:r w:rsidR="00301320">
        <w:t xml:space="preserve"> is defined as the product of the </w:t>
      </w:r>
      <w:r w:rsidR="0081070D">
        <w:t>(</w:t>
      </w:r>
      <w:r w:rsidR="00DC0C04">
        <w:t xml:space="preserve">geographically </w:t>
      </w:r>
      <w:r w:rsidR="0081070D">
        <w:t xml:space="preserve">weighted) </w:t>
      </w:r>
      <w:r w:rsidR="00FE0DD3">
        <w:t xml:space="preserve">risk from </w:t>
      </w:r>
      <w:r w:rsidR="00B5722B">
        <w:t>Feral Pig</w:t>
      </w:r>
      <w:r w:rsidR="00FE0DD3">
        <w:t xml:space="preserve"> populations and the</w:t>
      </w:r>
      <w:r w:rsidR="00925F8D">
        <w:t xml:space="preserve"> density of livestock within each PIC grid cell.</w:t>
      </w:r>
      <w:bookmarkEnd w:id="65"/>
    </w:p>
    <w:tbl>
      <w:tblPr>
        <w:tblStyle w:val="TableGrid10"/>
        <w:tblW w:w="5000" w:type="pct"/>
        <w:tblLook w:val="04A0" w:firstRow="1" w:lastRow="0" w:firstColumn="1" w:lastColumn="0" w:noHBand="0" w:noVBand="1"/>
      </w:tblPr>
      <w:tblGrid>
        <w:gridCol w:w="1369"/>
        <w:gridCol w:w="3965"/>
        <w:gridCol w:w="929"/>
        <w:gridCol w:w="2539"/>
        <w:gridCol w:w="837"/>
      </w:tblGrid>
      <w:tr w:rsidR="00954F96" w:rsidRPr="003D3FD4" w14:paraId="08B4E191" w14:textId="77777777" w:rsidTr="0050483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0" w:type="pct"/>
            <w:noWrap/>
            <w:hideMark/>
          </w:tcPr>
          <w:p w14:paraId="664DA028" w14:textId="4B061538" w:rsidR="003D3FD4" w:rsidRPr="00E15429" w:rsidRDefault="000D18B2" w:rsidP="00E15429">
            <w:pPr>
              <w:pStyle w:val="Tablebodytext"/>
              <w:rPr>
                <w:b/>
                <w:bCs/>
                <w:color w:val="FFFFFF" w:themeColor="background1"/>
                <w:lang w:eastAsia="en-GB"/>
              </w:rPr>
            </w:pPr>
            <w:r w:rsidRPr="00E15429">
              <w:rPr>
                <w:b/>
                <w:bCs/>
                <w:color w:val="FFFFFF" w:themeColor="background1"/>
                <w:lang w:eastAsia="en-GB"/>
              </w:rPr>
              <w:t>S</w:t>
            </w:r>
            <w:r w:rsidR="003D3FD4" w:rsidRPr="00E15429">
              <w:rPr>
                <w:b/>
                <w:bCs/>
                <w:color w:val="FFFFFF" w:themeColor="background1"/>
                <w:lang w:eastAsia="en-GB"/>
              </w:rPr>
              <w:t>pecies</w:t>
            </w:r>
          </w:p>
          <w:p w14:paraId="41242D30" w14:textId="3C26B808" w:rsidR="00FA464E" w:rsidRPr="00E15429" w:rsidRDefault="00FA464E" w:rsidP="00E15429">
            <w:pPr>
              <w:pStyle w:val="Tablebodytext"/>
              <w:rPr>
                <w:b/>
                <w:bCs/>
                <w:color w:val="FFFFFF" w:themeColor="background1"/>
                <w:lang w:eastAsia="en-GB"/>
              </w:rPr>
            </w:pPr>
          </w:p>
        </w:tc>
        <w:tc>
          <w:tcPr>
            <w:tcW w:w="2057" w:type="pct"/>
            <w:noWrap/>
            <w:hideMark/>
          </w:tcPr>
          <w:p w14:paraId="23E65777" w14:textId="27A8F25F" w:rsidR="003D3FD4" w:rsidRPr="00E15429" w:rsidRDefault="000D18B2" w:rsidP="00E15429">
            <w:pPr>
              <w:pStyle w:val="Tablebodytext"/>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E15429">
              <w:rPr>
                <w:b/>
                <w:bCs/>
                <w:color w:val="FFFFFF" w:themeColor="background1"/>
                <w:lang w:eastAsia="en-GB"/>
              </w:rPr>
              <w:t>Region</w:t>
            </w:r>
          </w:p>
        </w:tc>
        <w:tc>
          <w:tcPr>
            <w:tcW w:w="482" w:type="pct"/>
            <w:noWrap/>
            <w:hideMark/>
          </w:tcPr>
          <w:p w14:paraId="05A547F0" w14:textId="77777777" w:rsidR="00FA464E" w:rsidRPr="00E15429" w:rsidRDefault="00FA464E" w:rsidP="00E15429">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p>
          <w:p w14:paraId="56B63F94" w14:textId="62663251" w:rsidR="003D3FD4" w:rsidRPr="00E15429" w:rsidRDefault="003D3FD4" w:rsidP="00E15429">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E15429">
              <w:rPr>
                <w:b/>
                <w:bCs/>
                <w:color w:val="FFFFFF" w:themeColor="background1"/>
                <w:lang w:eastAsia="en-GB"/>
              </w:rPr>
              <w:t>Low</w:t>
            </w:r>
          </w:p>
        </w:tc>
        <w:tc>
          <w:tcPr>
            <w:tcW w:w="1317" w:type="pct"/>
            <w:noWrap/>
            <w:hideMark/>
          </w:tcPr>
          <w:p w14:paraId="2225ED99" w14:textId="6C249D29" w:rsidR="00FA464E" w:rsidRPr="00E15429" w:rsidRDefault="00954F96" w:rsidP="00E15429">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E15429">
              <w:rPr>
                <w:b/>
                <w:bCs/>
                <w:color w:val="FFFFFF" w:themeColor="background1"/>
                <w:lang w:eastAsia="en-GB"/>
              </w:rPr>
              <w:t>Livestock</w:t>
            </w:r>
            <w:r w:rsidR="00FA464E" w:rsidRPr="00E15429">
              <w:rPr>
                <w:b/>
                <w:bCs/>
                <w:color w:val="FFFFFF" w:themeColor="background1"/>
                <w:lang w:eastAsia="en-GB"/>
              </w:rPr>
              <w:t xml:space="preserve"> </w:t>
            </w:r>
            <w:r w:rsidRPr="00E15429">
              <w:rPr>
                <w:b/>
                <w:bCs/>
                <w:color w:val="FFFFFF" w:themeColor="background1"/>
                <w:lang w:eastAsia="en-GB"/>
              </w:rPr>
              <w:t>exposure</w:t>
            </w:r>
            <w:r w:rsidR="00FA464E" w:rsidRPr="00E15429">
              <w:rPr>
                <w:b/>
                <w:bCs/>
                <w:color w:val="FFFFFF" w:themeColor="background1"/>
                <w:lang w:eastAsia="en-GB"/>
              </w:rPr>
              <w:t xml:space="preserve"> (</w:t>
            </w:r>
            <w:r w:rsidRPr="00E15429">
              <w:rPr>
                <w:b/>
                <w:bCs/>
                <w:color w:val="FFFFFF" w:themeColor="background1"/>
                <w:lang w:eastAsia="en-GB"/>
              </w:rPr>
              <w:t>LE</w:t>
            </w:r>
            <w:r w:rsidR="00FA464E" w:rsidRPr="00E15429">
              <w:rPr>
                <w:b/>
                <w:bCs/>
                <w:color w:val="FFFFFF" w:themeColor="background1"/>
                <w:lang w:eastAsia="en-GB"/>
              </w:rPr>
              <w:t>)</w:t>
            </w:r>
          </w:p>
          <w:p w14:paraId="28B1F851" w14:textId="30C574FD" w:rsidR="003D3FD4" w:rsidRPr="00E15429" w:rsidRDefault="003D3FD4" w:rsidP="00E15429">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E15429">
              <w:rPr>
                <w:b/>
                <w:bCs/>
                <w:color w:val="FFFFFF" w:themeColor="background1"/>
                <w:lang w:eastAsia="en-GB"/>
              </w:rPr>
              <w:t>M</w:t>
            </w:r>
            <w:r w:rsidR="00FF38F3" w:rsidRPr="00E15429">
              <w:rPr>
                <w:b/>
                <w:bCs/>
                <w:color w:val="FFFFFF" w:themeColor="background1"/>
                <w:lang w:eastAsia="en-GB"/>
              </w:rPr>
              <w:t>oderate</w:t>
            </w:r>
          </w:p>
        </w:tc>
        <w:tc>
          <w:tcPr>
            <w:tcW w:w="434" w:type="pct"/>
            <w:noWrap/>
            <w:hideMark/>
          </w:tcPr>
          <w:p w14:paraId="63648618" w14:textId="77777777" w:rsidR="00FA464E" w:rsidRPr="00E15429" w:rsidRDefault="00FA464E" w:rsidP="00E15429">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p>
          <w:p w14:paraId="4E901650" w14:textId="2418B856" w:rsidR="003D3FD4" w:rsidRPr="00E15429" w:rsidRDefault="003D3FD4" w:rsidP="00E15429">
            <w:pPr>
              <w:pStyle w:val="Tablebodytext"/>
              <w:jc w:val="center"/>
              <w:cnfStyle w:val="100000000000" w:firstRow="1" w:lastRow="0" w:firstColumn="0" w:lastColumn="0" w:oddVBand="0" w:evenVBand="0" w:oddHBand="0" w:evenHBand="0" w:firstRowFirstColumn="0" w:firstRowLastColumn="0" w:lastRowFirstColumn="0" w:lastRowLastColumn="0"/>
              <w:rPr>
                <w:b/>
                <w:bCs/>
                <w:color w:val="FFFFFF" w:themeColor="background1"/>
                <w:lang w:eastAsia="en-GB"/>
              </w:rPr>
            </w:pPr>
            <w:r w:rsidRPr="00E15429">
              <w:rPr>
                <w:b/>
                <w:bCs/>
                <w:color w:val="FFFFFF" w:themeColor="background1"/>
                <w:lang w:eastAsia="en-GB"/>
              </w:rPr>
              <w:t>High</w:t>
            </w:r>
          </w:p>
        </w:tc>
      </w:tr>
      <w:tr w:rsidR="00504838" w:rsidRPr="003D3FD4" w14:paraId="632D5CE8"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bottom w:val="nil"/>
            </w:tcBorders>
            <w:shd w:val="clear" w:color="auto" w:fill="CCDBEA"/>
            <w:noWrap/>
            <w:hideMark/>
          </w:tcPr>
          <w:p w14:paraId="1E3E3DBC" w14:textId="77777777" w:rsidR="00504838" w:rsidRPr="003D3FD4" w:rsidRDefault="00504838" w:rsidP="00504838">
            <w:pPr>
              <w:spacing w:after="0"/>
              <w:rPr>
                <w:color w:val="000000"/>
                <w:szCs w:val="20"/>
                <w:lang w:eastAsia="en-AU"/>
              </w:rPr>
            </w:pPr>
            <w:r w:rsidRPr="003D3FD4">
              <w:rPr>
                <w:color w:val="000000"/>
                <w:szCs w:val="20"/>
                <w:lang w:eastAsia="en-AU"/>
              </w:rPr>
              <w:t>Sheep</w:t>
            </w:r>
          </w:p>
        </w:tc>
        <w:tc>
          <w:tcPr>
            <w:tcW w:w="2057" w:type="pct"/>
            <w:tcBorders>
              <w:bottom w:val="nil"/>
            </w:tcBorders>
            <w:noWrap/>
            <w:hideMark/>
          </w:tcPr>
          <w:p w14:paraId="54D328C4" w14:textId="06C36ECA"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 xml:space="preserve">Barwon </w:t>
            </w:r>
            <w:proofErr w:type="gramStart"/>
            <w:r w:rsidRPr="003D3FD4">
              <w:rPr>
                <w:color w:val="000000"/>
                <w:szCs w:val="20"/>
                <w:lang w:eastAsia="en-AU"/>
              </w:rPr>
              <w:t>South</w:t>
            </w:r>
            <w:r>
              <w:rPr>
                <w:color w:val="000000"/>
                <w:szCs w:val="20"/>
                <w:lang w:eastAsia="en-AU"/>
              </w:rPr>
              <w:t xml:space="preserve"> </w:t>
            </w:r>
            <w:r w:rsidRPr="003D3FD4">
              <w:rPr>
                <w:color w:val="000000"/>
                <w:szCs w:val="20"/>
                <w:lang w:eastAsia="en-AU"/>
              </w:rPr>
              <w:t>West</w:t>
            </w:r>
            <w:proofErr w:type="gramEnd"/>
          </w:p>
        </w:tc>
        <w:tc>
          <w:tcPr>
            <w:tcW w:w="482" w:type="pct"/>
            <w:tcBorders>
              <w:bottom w:val="nil"/>
            </w:tcBorders>
            <w:shd w:val="clear" w:color="auto" w:fill="CCDBEA"/>
            <w:noWrap/>
            <w:hideMark/>
          </w:tcPr>
          <w:p w14:paraId="43CFCE61" w14:textId="6215DCA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4288</w:t>
            </w:r>
          </w:p>
        </w:tc>
        <w:tc>
          <w:tcPr>
            <w:tcW w:w="1317" w:type="pct"/>
            <w:tcBorders>
              <w:bottom w:val="nil"/>
            </w:tcBorders>
            <w:noWrap/>
            <w:hideMark/>
          </w:tcPr>
          <w:p w14:paraId="162D3DA7" w14:textId="7A161042"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340</w:t>
            </w:r>
          </w:p>
        </w:tc>
        <w:tc>
          <w:tcPr>
            <w:tcW w:w="434" w:type="pct"/>
            <w:tcBorders>
              <w:bottom w:val="nil"/>
            </w:tcBorders>
            <w:shd w:val="clear" w:color="auto" w:fill="CCDBEA"/>
            <w:noWrap/>
            <w:hideMark/>
          </w:tcPr>
          <w:p w14:paraId="60A2DE0C" w14:textId="6CB2A237"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47</w:t>
            </w:r>
          </w:p>
        </w:tc>
      </w:tr>
      <w:tr w:rsidR="00504838" w:rsidRPr="003D3FD4" w14:paraId="1ABB4BBF"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5E52155C" w14:textId="40CF0FC5"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0E0A458A" w14:textId="78B80230"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Gippsland</w:t>
            </w:r>
          </w:p>
        </w:tc>
        <w:tc>
          <w:tcPr>
            <w:tcW w:w="482" w:type="pct"/>
            <w:tcBorders>
              <w:top w:val="nil"/>
              <w:bottom w:val="nil"/>
            </w:tcBorders>
            <w:shd w:val="clear" w:color="auto" w:fill="CCDBEA"/>
            <w:noWrap/>
            <w:hideMark/>
          </w:tcPr>
          <w:p w14:paraId="3B1A6DD0" w14:textId="2EA44E60"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3773</w:t>
            </w:r>
          </w:p>
        </w:tc>
        <w:tc>
          <w:tcPr>
            <w:tcW w:w="1317" w:type="pct"/>
            <w:tcBorders>
              <w:top w:val="nil"/>
              <w:bottom w:val="nil"/>
            </w:tcBorders>
            <w:noWrap/>
            <w:hideMark/>
          </w:tcPr>
          <w:p w14:paraId="7FF3A49E" w14:textId="1AC0885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45</w:t>
            </w:r>
          </w:p>
        </w:tc>
        <w:tc>
          <w:tcPr>
            <w:tcW w:w="434" w:type="pct"/>
            <w:tcBorders>
              <w:top w:val="nil"/>
              <w:bottom w:val="nil"/>
            </w:tcBorders>
            <w:shd w:val="clear" w:color="auto" w:fill="CCDBEA"/>
            <w:noWrap/>
            <w:hideMark/>
          </w:tcPr>
          <w:p w14:paraId="40FF3C5B" w14:textId="7E47EE8D"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53</w:t>
            </w:r>
          </w:p>
        </w:tc>
      </w:tr>
      <w:tr w:rsidR="00504838" w:rsidRPr="003D3FD4" w14:paraId="5FEA8C93"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1E55AC51" w14:textId="629CD746"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57C04F4E" w14:textId="0D9B6806"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Grampians</w:t>
            </w:r>
          </w:p>
        </w:tc>
        <w:tc>
          <w:tcPr>
            <w:tcW w:w="482" w:type="pct"/>
            <w:tcBorders>
              <w:top w:val="nil"/>
              <w:bottom w:val="nil"/>
            </w:tcBorders>
            <w:shd w:val="clear" w:color="auto" w:fill="CCDBEA"/>
            <w:noWrap/>
            <w:hideMark/>
          </w:tcPr>
          <w:p w14:paraId="07AF3FCD" w14:textId="5CCC68F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5166</w:t>
            </w:r>
          </w:p>
        </w:tc>
        <w:tc>
          <w:tcPr>
            <w:tcW w:w="1317" w:type="pct"/>
            <w:tcBorders>
              <w:top w:val="nil"/>
              <w:bottom w:val="nil"/>
            </w:tcBorders>
            <w:noWrap/>
            <w:hideMark/>
          </w:tcPr>
          <w:p w14:paraId="692F547E" w14:textId="6EFB2A5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367</w:t>
            </w:r>
          </w:p>
        </w:tc>
        <w:tc>
          <w:tcPr>
            <w:tcW w:w="434" w:type="pct"/>
            <w:tcBorders>
              <w:top w:val="nil"/>
              <w:bottom w:val="nil"/>
            </w:tcBorders>
            <w:shd w:val="clear" w:color="auto" w:fill="CCDBEA"/>
            <w:noWrap/>
            <w:hideMark/>
          </w:tcPr>
          <w:p w14:paraId="57C94861" w14:textId="52E941F2"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99</w:t>
            </w:r>
          </w:p>
        </w:tc>
      </w:tr>
      <w:tr w:rsidR="00504838" w:rsidRPr="003D3FD4" w14:paraId="69BDE049"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441FCD5A" w14:textId="35FB890C"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1315C965" w14:textId="758DE7BA"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Hume</w:t>
            </w:r>
          </w:p>
        </w:tc>
        <w:tc>
          <w:tcPr>
            <w:tcW w:w="482" w:type="pct"/>
            <w:tcBorders>
              <w:top w:val="nil"/>
              <w:bottom w:val="nil"/>
            </w:tcBorders>
            <w:shd w:val="clear" w:color="auto" w:fill="CCDBEA"/>
            <w:noWrap/>
            <w:hideMark/>
          </w:tcPr>
          <w:p w14:paraId="45DBD70C" w14:textId="14AF616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5400</w:t>
            </w:r>
          </w:p>
        </w:tc>
        <w:tc>
          <w:tcPr>
            <w:tcW w:w="1317" w:type="pct"/>
            <w:tcBorders>
              <w:top w:val="nil"/>
              <w:bottom w:val="nil"/>
            </w:tcBorders>
            <w:noWrap/>
            <w:hideMark/>
          </w:tcPr>
          <w:p w14:paraId="1DD5B969" w14:textId="67206FE0"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198</w:t>
            </w:r>
          </w:p>
        </w:tc>
        <w:tc>
          <w:tcPr>
            <w:tcW w:w="434" w:type="pct"/>
            <w:tcBorders>
              <w:top w:val="nil"/>
              <w:bottom w:val="nil"/>
            </w:tcBorders>
            <w:shd w:val="clear" w:color="auto" w:fill="CCDBEA"/>
            <w:noWrap/>
            <w:hideMark/>
          </w:tcPr>
          <w:p w14:paraId="2B36A0A7" w14:textId="1CCA984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46</w:t>
            </w:r>
          </w:p>
        </w:tc>
      </w:tr>
      <w:tr w:rsidR="00504838" w:rsidRPr="003D3FD4" w14:paraId="7E79F285"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4524482" w14:textId="0DC56B6D"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531B0FF5" w14:textId="289D2983"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Loddon Mallee</w:t>
            </w:r>
          </w:p>
        </w:tc>
        <w:tc>
          <w:tcPr>
            <w:tcW w:w="482" w:type="pct"/>
            <w:tcBorders>
              <w:top w:val="nil"/>
              <w:bottom w:val="nil"/>
            </w:tcBorders>
            <w:shd w:val="clear" w:color="auto" w:fill="CCDBEA"/>
            <w:noWrap/>
            <w:hideMark/>
          </w:tcPr>
          <w:p w14:paraId="504016F3" w14:textId="1EFC08B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5290</w:t>
            </w:r>
          </w:p>
        </w:tc>
        <w:tc>
          <w:tcPr>
            <w:tcW w:w="1317" w:type="pct"/>
            <w:tcBorders>
              <w:top w:val="nil"/>
              <w:bottom w:val="nil"/>
            </w:tcBorders>
            <w:noWrap/>
            <w:hideMark/>
          </w:tcPr>
          <w:p w14:paraId="45BD462A" w14:textId="3E7BC5A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143</w:t>
            </w:r>
          </w:p>
        </w:tc>
        <w:tc>
          <w:tcPr>
            <w:tcW w:w="434" w:type="pct"/>
            <w:tcBorders>
              <w:top w:val="nil"/>
              <w:bottom w:val="nil"/>
            </w:tcBorders>
            <w:shd w:val="clear" w:color="auto" w:fill="CCDBEA"/>
            <w:noWrap/>
            <w:hideMark/>
          </w:tcPr>
          <w:p w14:paraId="09398397" w14:textId="31491677"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29</w:t>
            </w:r>
          </w:p>
        </w:tc>
      </w:tr>
      <w:tr w:rsidR="00504838" w:rsidRPr="003D3FD4" w14:paraId="4922D11D"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tcBorders>
            <w:shd w:val="clear" w:color="auto" w:fill="CCDBEA"/>
            <w:noWrap/>
          </w:tcPr>
          <w:p w14:paraId="2759E123" w14:textId="69B6F4CF" w:rsidR="00504838" w:rsidRPr="003D3FD4" w:rsidRDefault="00504838" w:rsidP="00504838">
            <w:pPr>
              <w:spacing w:after="0"/>
              <w:rPr>
                <w:color w:val="000000"/>
                <w:szCs w:val="20"/>
                <w:lang w:eastAsia="en-AU"/>
              </w:rPr>
            </w:pPr>
          </w:p>
        </w:tc>
        <w:tc>
          <w:tcPr>
            <w:tcW w:w="2057" w:type="pct"/>
            <w:tcBorders>
              <w:top w:val="nil"/>
            </w:tcBorders>
            <w:noWrap/>
            <w:hideMark/>
          </w:tcPr>
          <w:p w14:paraId="3E1EC944" w14:textId="4885DCC4"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Port Phillip</w:t>
            </w:r>
          </w:p>
        </w:tc>
        <w:tc>
          <w:tcPr>
            <w:tcW w:w="482" w:type="pct"/>
            <w:tcBorders>
              <w:top w:val="nil"/>
            </w:tcBorders>
            <w:shd w:val="clear" w:color="auto" w:fill="CCDBEA"/>
            <w:noWrap/>
            <w:hideMark/>
          </w:tcPr>
          <w:p w14:paraId="3E1C0F78" w14:textId="109F2D7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2086</w:t>
            </w:r>
          </w:p>
        </w:tc>
        <w:tc>
          <w:tcPr>
            <w:tcW w:w="1317" w:type="pct"/>
            <w:tcBorders>
              <w:top w:val="nil"/>
            </w:tcBorders>
            <w:noWrap/>
            <w:hideMark/>
          </w:tcPr>
          <w:p w14:paraId="558A394C" w14:textId="10B6D15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w:t>
            </w:r>
          </w:p>
        </w:tc>
        <w:tc>
          <w:tcPr>
            <w:tcW w:w="434" w:type="pct"/>
            <w:tcBorders>
              <w:top w:val="nil"/>
            </w:tcBorders>
            <w:shd w:val="clear" w:color="auto" w:fill="CCDBEA"/>
            <w:noWrap/>
            <w:hideMark/>
          </w:tcPr>
          <w:p w14:paraId="32C4F61F" w14:textId="3494EA91"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0</w:t>
            </w:r>
          </w:p>
        </w:tc>
      </w:tr>
      <w:tr w:rsidR="00504838" w:rsidRPr="003D3FD4" w14:paraId="4D69A712"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bottom w:val="nil"/>
            </w:tcBorders>
            <w:shd w:val="clear" w:color="auto" w:fill="CCDBEA"/>
            <w:noWrap/>
            <w:hideMark/>
          </w:tcPr>
          <w:p w14:paraId="57BD14CF" w14:textId="77777777" w:rsidR="00504838" w:rsidRPr="003D3FD4" w:rsidRDefault="00504838" w:rsidP="00504838">
            <w:pPr>
              <w:spacing w:after="0"/>
              <w:rPr>
                <w:color w:val="000000"/>
                <w:szCs w:val="20"/>
                <w:lang w:eastAsia="en-AU"/>
              </w:rPr>
            </w:pPr>
            <w:r w:rsidRPr="003D3FD4">
              <w:rPr>
                <w:color w:val="000000"/>
                <w:szCs w:val="20"/>
                <w:lang w:eastAsia="en-AU"/>
              </w:rPr>
              <w:t>Beef</w:t>
            </w:r>
          </w:p>
        </w:tc>
        <w:tc>
          <w:tcPr>
            <w:tcW w:w="2057" w:type="pct"/>
            <w:tcBorders>
              <w:bottom w:val="nil"/>
            </w:tcBorders>
            <w:noWrap/>
            <w:hideMark/>
          </w:tcPr>
          <w:p w14:paraId="0BD429C9" w14:textId="6ED2E9FD"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 xml:space="preserve">Barwon </w:t>
            </w:r>
            <w:proofErr w:type="gramStart"/>
            <w:r w:rsidRPr="003D3FD4">
              <w:rPr>
                <w:color w:val="000000"/>
                <w:szCs w:val="20"/>
                <w:lang w:eastAsia="en-AU"/>
              </w:rPr>
              <w:t>South West</w:t>
            </w:r>
            <w:proofErr w:type="gramEnd"/>
          </w:p>
        </w:tc>
        <w:tc>
          <w:tcPr>
            <w:tcW w:w="482" w:type="pct"/>
            <w:tcBorders>
              <w:bottom w:val="nil"/>
            </w:tcBorders>
            <w:shd w:val="clear" w:color="auto" w:fill="CCDBEA"/>
            <w:noWrap/>
            <w:hideMark/>
          </w:tcPr>
          <w:p w14:paraId="6553BCAA" w14:textId="682AF990"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5706</w:t>
            </w:r>
          </w:p>
        </w:tc>
        <w:tc>
          <w:tcPr>
            <w:tcW w:w="1317" w:type="pct"/>
            <w:tcBorders>
              <w:bottom w:val="nil"/>
            </w:tcBorders>
            <w:noWrap/>
            <w:hideMark/>
          </w:tcPr>
          <w:p w14:paraId="5879ABE2" w14:textId="60ED992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338</w:t>
            </w:r>
          </w:p>
        </w:tc>
        <w:tc>
          <w:tcPr>
            <w:tcW w:w="434" w:type="pct"/>
            <w:tcBorders>
              <w:bottom w:val="nil"/>
            </w:tcBorders>
            <w:shd w:val="clear" w:color="auto" w:fill="CCDBEA"/>
            <w:noWrap/>
            <w:hideMark/>
          </w:tcPr>
          <w:p w14:paraId="4EC3ED0B" w14:textId="4BD5519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54</w:t>
            </w:r>
          </w:p>
        </w:tc>
      </w:tr>
      <w:tr w:rsidR="00504838" w:rsidRPr="003D3FD4" w14:paraId="4FE5727D"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693B42D7" w14:textId="2ADA9C97"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21802220" w14:textId="19663A41"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Gippsland</w:t>
            </w:r>
          </w:p>
        </w:tc>
        <w:tc>
          <w:tcPr>
            <w:tcW w:w="482" w:type="pct"/>
            <w:tcBorders>
              <w:top w:val="nil"/>
              <w:bottom w:val="nil"/>
            </w:tcBorders>
            <w:shd w:val="clear" w:color="auto" w:fill="CCDBEA"/>
            <w:noWrap/>
            <w:hideMark/>
          </w:tcPr>
          <w:p w14:paraId="4BA9EE4E" w14:textId="50C7206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6808</w:t>
            </w:r>
          </w:p>
        </w:tc>
        <w:tc>
          <w:tcPr>
            <w:tcW w:w="1317" w:type="pct"/>
            <w:tcBorders>
              <w:top w:val="nil"/>
              <w:bottom w:val="nil"/>
            </w:tcBorders>
            <w:noWrap/>
            <w:hideMark/>
          </w:tcPr>
          <w:p w14:paraId="51280784" w14:textId="602C37F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153</w:t>
            </w:r>
          </w:p>
        </w:tc>
        <w:tc>
          <w:tcPr>
            <w:tcW w:w="434" w:type="pct"/>
            <w:tcBorders>
              <w:top w:val="nil"/>
              <w:bottom w:val="nil"/>
            </w:tcBorders>
            <w:shd w:val="clear" w:color="auto" w:fill="CCDBEA"/>
            <w:noWrap/>
            <w:hideMark/>
          </w:tcPr>
          <w:p w14:paraId="07B54359" w14:textId="43D3B3A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86</w:t>
            </w:r>
          </w:p>
        </w:tc>
      </w:tr>
      <w:tr w:rsidR="00504838" w:rsidRPr="003D3FD4" w14:paraId="0E8DD0EA"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066185A" w14:textId="1FB61C35"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57C10099" w14:textId="7868EBA2"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Grampians</w:t>
            </w:r>
          </w:p>
        </w:tc>
        <w:tc>
          <w:tcPr>
            <w:tcW w:w="482" w:type="pct"/>
            <w:tcBorders>
              <w:top w:val="nil"/>
              <w:bottom w:val="nil"/>
            </w:tcBorders>
            <w:shd w:val="clear" w:color="auto" w:fill="CCDBEA"/>
            <w:noWrap/>
            <w:hideMark/>
          </w:tcPr>
          <w:p w14:paraId="2240C780" w14:textId="4E8D5DD2"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3655</w:t>
            </w:r>
          </w:p>
        </w:tc>
        <w:tc>
          <w:tcPr>
            <w:tcW w:w="1317" w:type="pct"/>
            <w:tcBorders>
              <w:top w:val="nil"/>
              <w:bottom w:val="nil"/>
            </w:tcBorders>
            <w:noWrap/>
            <w:hideMark/>
          </w:tcPr>
          <w:p w14:paraId="2A322BC7" w14:textId="7F06AFBD"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211</w:t>
            </w:r>
          </w:p>
        </w:tc>
        <w:tc>
          <w:tcPr>
            <w:tcW w:w="434" w:type="pct"/>
            <w:tcBorders>
              <w:top w:val="nil"/>
              <w:bottom w:val="nil"/>
            </w:tcBorders>
            <w:shd w:val="clear" w:color="auto" w:fill="CCDBEA"/>
            <w:noWrap/>
            <w:hideMark/>
          </w:tcPr>
          <w:p w14:paraId="61C6468F" w14:textId="57B82211"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66</w:t>
            </w:r>
          </w:p>
        </w:tc>
      </w:tr>
      <w:tr w:rsidR="00504838" w:rsidRPr="003D3FD4" w14:paraId="33F3F12A"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7194693C" w14:textId="2864DE71"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659626E5" w14:textId="56312241"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Hume</w:t>
            </w:r>
          </w:p>
        </w:tc>
        <w:tc>
          <w:tcPr>
            <w:tcW w:w="482" w:type="pct"/>
            <w:tcBorders>
              <w:top w:val="nil"/>
              <w:bottom w:val="nil"/>
            </w:tcBorders>
            <w:shd w:val="clear" w:color="auto" w:fill="CCDBEA"/>
            <w:noWrap/>
            <w:hideMark/>
          </w:tcPr>
          <w:p w14:paraId="4C5F0205" w14:textId="67A1492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8371</w:t>
            </w:r>
          </w:p>
        </w:tc>
        <w:tc>
          <w:tcPr>
            <w:tcW w:w="1317" w:type="pct"/>
            <w:tcBorders>
              <w:top w:val="nil"/>
              <w:bottom w:val="nil"/>
            </w:tcBorders>
            <w:noWrap/>
            <w:hideMark/>
          </w:tcPr>
          <w:p w14:paraId="73DD6A0E" w14:textId="4EF3CEB8"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474</w:t>
            </w:r>
          </w:p>
        </w:tc>
        <w:tc>
          <w:tcPr>
            <w:tcW w:w="434" w:type="pct"/>
            <w:tcBorders>
              <w:top w:val="nil"/>
              <w:bottom w:val="nil"/>
            </w:tcBorders>
            <w:shd w:val="clear" w:color="auto" w:fill="CCDBEA"/>
            <w:noWrap/>
            <w:hideMark/>
          </w:tcPr>
          <w:p w14:paraId="103A9F0A" w14:textId="28D9944E"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90</w:t>
            </w:r>
          </w:p>
        </w:tc>
      </w:tr>
      <w:tr w:rsidR="00504838" w:rsidRPr="003D3FD4" w14:paraId="445C1AB8"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077AA61" w14:textId="40B66FF0"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79D02812" w14:textId="2130955C"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Loddon Mallee</w:t>
            </w:r>
          </w:p>
        </w:tc>
        <w:tc>
          <w:tcPr>
            <w:tcW w:w="482" w:type="pct"/>
            <w:tcBorders>
              <w:top w:val="nil"/>
              <w:bottom w:val="nil"/>
            </w:tcBorders>
            <w:shd w:val="clear" w:color="auto" w:fill="CCDBEA"/>
            <w:noWrap/>
            <w:hideMark/>
          </w:tcPr>
          <w:p w14:paraId="419E3CC4" w14:textId="381A2B7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4766</w:t>
            </w:r>
          </w:p>
        </w:tc>
        <w:tc>
          <w:tcPr>
            <w:tcW w:w="1317" w:type="pct"/>
            <w:tcBorders>
              <w:top w:val="nil"/>
              <w:bottom w:val="nil"/>
            </w:tcBorders>
            <w:noWrap/>
            <w:hideMark/>
          </w:tcPr>
          <w:p w14:paraId="6E8DF95A" w14:textId="625AC1F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179</w:t>
            </w:r>
          </w:p>
        </w:tc>
        <w:tc>
          <w:tcPr>
            <w:tcW w:w="434" w:type="pct"/>
            <w:tcBorders>
              <w:top w:val="nil"/>
              <w:bottom w:val="nil"/>
            </w:tcBorders>
            <w:shd w:val="clear" w:color="auto" w:fill="CCDBEA"/>
            <w:noWrap/>
            <w:hideMark/>
          </w:tcPr>
          <w:p w14:paraId="57A3DCD7" w14:textId="18DB6699"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44</w:t>
            </w:r>
          </w:p>
        </w:tc>
      </w:tr>
      <w:tr w:rsidR="00504838" w:rsidRPr="003D3FD4" w14:paraId="7CFDB030"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tcBorders>
            <w:shd w:val="clear" w:color="auto" w:fill="CCDBEA"/>
            <w:noWrap/>
          </w:tcPr>
          <w:p w14:paraId="1C79CCED" w14:textId="31F130B1" w:rsidR="00504838" w:rsidRPr="003D3FD4" w:rsidRDefault="00504838" w:rsidP="00504838">
            <w:pPr>
              <w:spacing w:after="0"/>
              <w:rPr>
                <w:color w:val="000000"/>
                <w:szCs w:val="20"/>
                <w:lang w:eastAsia="en-AU"/>
              </w:rPr>
            </w:pPr>
          </w:p>
        </w:tc>
        <w:tc>
          <w:tcPr>
            <w:tcW w:w="2057" w:type="pct"/>
            <w:tcBorders>
              <w:top w:val="nil"/>
            </w:tcBorders>
            <w:noWrap/>
            <w:hideMark/>
          </w:tcPr>
          <w:p w14:paraId="07B76FE6" w14:textId="7F80D6FE"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Port Phillip</w:t>
            </w:r>
          </w:p>
        </w:tc>
        <w:tc>
          <w:tcPr>
            <w:tcW w:w="482" w:type="pct"/>
            <w:tcBorders>
              <w:top w:val="nil"/>
            </w:tcBorders>
            <w:shd w:val="clear" w:color="auto" w:fill="CCDBEA"/>
            <w:noWrap/>
            <w:hideMark/>
          </w:tcPr>
          <w:p w14:paraId="234C8F31" w14:textId="5A3B1B5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2970</w:t>
            </w:r>
          </w:p>
        </w:tc>
        <w:tc>
          <w:tcPr>
            <w:tcW w:w="1317" w:type="pct"/>
            <w:tcBorders>
              <w:top w:val="nil"/>
            </w:tcBorders>
            <w:noWrap/>
            <w:hideMark/>
          </w:tcPr>
          <w:p w14:paraId="4B1E0CF6" w14:textId="587DACAE"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w:t>
            </w:r>
          </w:p>
        </w:tc>
        <w:tc>
          <w:tcPr>
            <w:tcW w:w="434" w:type="pct"/>
            <w:tcBorders>
              <w:top w:val="nil"/>
            </w:tcBorders>
            <w:shd w:val="clear" w:color="auto" w:fill="CCDBEA"/>
            <w:noWrap/>
            <w:hideMark/>
          </w:tcPr>
          <w:p w14:paraId="5AE4221E" w14:textId="5847CF87"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0</w:t>
            </w:r>
          </w:p>
        </w:tc>
      </w:tr>
      <w:tr w:rsidR="00504838" w:rsidRPr="003D3FD4" w14:paraId="21428774"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bottom w:val="nil"/>
            </w:tcBorders>
            <w:shd w:val="clear" w:color="auto" w:fill="CCDBEA"/>
            <w:noWrap/>
            <w:hideMark/>
          </w:tcPr>
          <w:p w14:paraId="2B5D12BB" w14:textId="77777777" w:rsidR="00504838" w:rsidRPr="003D3FD4" w:rsidRDefault="00504838" w:rsidP="00504838">
            <w:pPr>
              <w:spacing w:after="0"/>
              <w:rPr>
                <w:color w:val="000000"/>
                <w:szCs w:val="20"/>
                <w:lang w:eastAsia="en-AU"/>
              </w:rPr>
            </w:pPr>
            <w:r w:rsidRPr="003D3FD4">
              <w:rPr>
                <w:color w:val="000000"/>
                <w:szCs w:val="20"/>
                <w:lang w:eastAsia="en-AU"/>
              </w:rPr>
              <w:t>Dairy</w:t>
            </w:r>
          </w:p>
        </w:tc>
        <w:tc>
          <w:tcPr>
            <w:tcW w:w="2057" w:type="pct"/>
            <w:tcBorders>
              <w:bottom w:val="nil"/>
            </w:tcBorders>
            <w:noWrap/>
            <w:hideMark/>
          </w:tcPr>
          <w:p w14:paraId="2CA45BFD" w14:textId="73FB7E08"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 xml:space="preserve">Barwon </w:t>
            </w:r>
            <w:proofErr w:type="gramStart"/>
            <w:r w:rsidRPr="003D3FD4">
              <w:rPr>
                <w:color w:val="000000"/>
                <w:szCs w:val="20"/>
                <w:lang w:eastAsia="en-AU"/>
              </w:rPr>
              <w:t>South West</w:t>
            </w:r>
            <w:proofErr w:type="gramEnd"/>
          </w:p>
        </w:tc>
        <w:tc>
          <w:tcPr>
            <w:tcW w:w="482" w:type="pct"/>
            <w:tcBorders>
              <w:bottom w:val="nil"/>
            </w:tcBorders>
            <w:shd w:val="clear" w:color="auto" w:fill="CCDBEA"/>
            <w:noWrap/>
            <w:hideMark/>
          </w:tcPr>
          <w:p w14:paraId="3869BA66" w14:textId="27451969"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1457</w:t>
            </w:r>
          </w:p>
        </w:tc>
        <w:tc>
          <w:tcPr>
            <w:tcW w:w="1317" w:type="pct"/>
            <w:tcBorders>
              <w:bottom w:val="nil"/>
            </w:tcBorders>
            <w:noWrap/>
            <w:hideMark/>
          </w:tcPr>
          <w:p w14:paraId="4B20AB74" w14:textId="2E3B075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61</w:t>
            </w:r>
          </w:p>
        </w:tc>
        <w:tc>
          <w:tcPr>
            <w:tcW w:w="434" w:type="pct"/>
            <w:tcBorders>
              <w:bottom w:val="nil"/>
            </w:tcBorders>
            <w:shd w:val="clear" w:color="auto" w:fill="CCDBEA"/>
            <w:noWrap/>
            <w:hideMark/>
          </w:tcPr>
          <w:p w14:paraId="3F5E5729" w14:textId="5330E718"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10</w:t>
            </w:r>
          </w:p>
        </w:tc>
      </w:tr>
      <w:tr w:rsidR="00504838" w:rsidRPr="003D3FD4" w14:paraId="6721A611"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10533287" w14:textId="0CE5BC5D"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62C62029" w14:textId="47F72820"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Gippsland</w:t>
            </w:r>
          </w:p>
        </w:tc>
        <w:tc>
          <w:tcPr>
            <w:tcW w:w="482" w:type="pct"/>
            <w:tcBorders>
              <w:top w:val="nil"/>
              <w:bottom w:val="nil"/>
            </w:tcBorders>
            <w:shd w:val="clear" w:color="auto" w:fill="CCDBEA"/>
            <w:noWrap/>
            <w:hideMark/>
          </w:tcPr>
          <w:p w14:paraId="65CCAACC" w14:textId="24B6171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1686</w:t>
            </w:r>
          </w:p>
        </w:tc>
        <w:tc>
          <w:tcPr>
            <w:tcW w:w="1317" w:type="pct"/>
            <w:tcBorders>
              <w:top w:val="nil"/>
              <w:bottom w:val="nil"/>
            </w:tcBorders>
            <w:noWrap/>
            <w:hideMark/>
          </w:tcPr>
          <w:p w14:paraId="77C12F25" w14:textId="5D56B0A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36</w:t>
            </w:r>
          </w:p>
        </w:tc>
        <w:tc>
          <w:tcPr>
            <w:tcW w:w="434" w:type="pct"/>
            <w:tcBorders>
              <w:top w:val="nil"/>
              <w:bottom w:val="nil"/>
            </w:tcBorders>
            <w:shd w:val="clear" w:color="auto" w:fill="CCDBEA"/>
            <w:noWrap/>
            <w:hideMark/>
          </w:tcPr>
          <w:p w14:paraId="493A92E1" w14:textId="5DA250DE"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w:t>
            </w:r>
          </w:p>
        </w:tc>
      </w:tr>
      <w:tr w:rsidR="00504838" w:rsidRPr="003D3FD4" w14:paraId="1FC08F53"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10ECBC56" w14:textId="6477E8E4"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6501E0C5" w14:textId="60262534"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Grampians</w:t>
            </w:r>
          </w:p>
        </w:tc>
        <w:tc>
          <w:tcPr>
            <w:tcW w:w="482" w:type="pct"/>
            <w:tcBorders>
              <w:top w:val="nil"/>
              <w:bottom w:val="nil"/>
            </w:tcBorders>
            <w:shd w:val="clear" w:color="auto" w:fill="CCDBEA"/>
            <w:noWrap/>
            <w:hideMark/>
          </w:tcPr>
          <w:p w14:paraId="1418C1E2" w14:textId="60F153B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242</w:t>
            </w:r>
          </w:p>
        </w:tc>
        <w:tc>
          <w:tcPr>
            <w:tcW w:w="1317" w:type="pct"/>
            <w:tcBorders>
              <w:top w:val="nil"/>
              <w:bottom w:val="nil"/>
            </w:tcBorders>
            <w:noWrap/>
            <w:hideMark/>
          </w:tcPr>
          <w:p w14:paraId="14D2A630" w14:textId="59BA7641"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12</w:t>
            </w:r>
          </w:p>
        </w:tc>
        <w:tc>
          <w:tcPr>
            <w:tcW w:w="434" w:type="pct"/>
            <w:tcBorders>
              <w:top w:val="nil"/>
              <w:bottom w:val="nil"/>
            </w:tcBorders>
            <w:shd w:val="clear" w:color="auto" w:fill="CCDBEA"/>
            <w:noWrap/>
            <w:hideMark/>
          </w:tcPr>
          <w:p w14:paraId="703E43EB" w14:textId="7375727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7</w:t>
            </w:r>
          </w:p>
        </w:tc>
      </w:tr>
      <w:tr w:rsidR="00504838" w:rsidRPr="003D3FD4" w14:paraId="755392F1"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9472DDB" w14:textId="672E5A01"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7AB70811" w14:textId="46891E7B"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Hume</w:t>
            </w:r>
          </w:p>
        </w:tc>
        <w:tc>
          <w:tcPr>
            <w:tcW w:w="482" w:type="pct"/>
            <w:tcBorders>
              <w:top w:val="nil"/>
              <w:bottom w:val="nil"/>
            </w:tcBorders>
            <w:shd w:val="clear" w:color="auto" w:fill="CCDBEA"/>
            <w:noWrap/>
            <w:hideMark/>
          </w:tcPr>
          <w:p w14:paraId="5ABD6863" w14:textId="0A9ECA98"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944</w:t>
            </w:r>
          </w:p>
        </w:tc>
        <w:tc>
          <w:tcPr>
            <w:tcW w:w="1317" w:type="pct"/>
            <w:tcBorders>
              <w:top w:val="nil"/>
              <w:bottom w:val="nil"/>
            </w:tcBorders>
            <w:noWrap/>
            <w:hideMark/>
          </w:tcPr>
          <w:p w14:paraId="2F5A93AE" w14:textId="03E6DF7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52</w:t>
            </w:r>
          </w:p>
        </w:tc>
        <w:tc>
          <w:tcPr>
            <w:tcW w:w="434" w:type="pct"/>
            <w:tcBorders>
              <w:top w:val="nil"/>
              <w:bottom w:val="nil"/>
            </w:tcBorders>
            <w:shd w:val="clear" w:color="auto" w:fill="CCDBEA"/>
            <w:noWrap/>
            <w:hideMark/>
          </w:tcPr>
          <w:p w14:paraId="40E03B66" w14:textId="7262EC1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13</w:t>
            </w:r>
          </w:p>
        </w:tc>
      </w:tr>
      <w:tr w:rsidR="00504838" w:rsidRPr="003D3FD4" w14:paraId="0E145212"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22390E0E" w14:textId="783FB6C5"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01DCF526" w14:textId="1AA60937"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Loddon Mallee</w:t>
            </w:r>
          </w:p>
        </w:tc>
        <w:tc>
          <w:tcPr>
            <w:tcW w:w="482" w:type="pct"/>
            <w:tcBorders>
              <w:top w:val="nil"/>
              <w:bottom w:val="nil"/>
            </w:tcBorders>
            <w:shd w:val="clear" w:color="auto" w:fill="CCDBEA"/>
            <w:noWrap/>
            <w:hideMark/>
          </w:tcPr>
          <w:p w14:paraId="14B55FEA" w14:textId="637AF202"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790</w:t>
            </w:r>
          </w:p>
        </w:tc>
        <w:tc>
          <w:tcPr>
            <w:tcW w:w="1317" w:type="pct"/>
            <w:tcBorders>
              <w:top w:val="nil"/>
              <w:bottom w:val="nil"/>
            </w:tcBorders>
            <w:noWrap/>
            <w:hideMark/>
          </w:tcPr>
          <w:p w14:paraId="0D2D54D4" w14:textId="536E5D70"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68</w:t>
            </w:r>
          </w:p>
        </w:tc>
        <w:tc>
          <w:tcPr>
            <w:tcW w:w="434" w:type="pct"/>
            <w:tcBorders>
              <w:top w:val="nil"/>
              <w:bottom w:val="nil"/>
            </w:tcBorders>
            <w:shd w:val="clear" w:color="auto" w:fill="CCDBEA"/>
            <w:noWrap/>
            <w:hideMark/>
          </w:tcPr>
          <w:p w14:paraId="1F1BF1B4" w14:textId="3C1296C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23</w:t>
            </w:r>
          </w:p>
        </w:tc>
      </w:tr>
      <w:tr w:rsidR="00504838" w:rsidRPr="003D3FD4" w14:paraId="2C9BEAB5"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tcBorders>
            <w:shd w:val="clear" w:color="auto" w:fill="CCDBEA"/>
            <w:noWrap/>
          </w:tcPr>
          <w:p w14:paraId="3C9D418C" w14:textId="3F539EAD" w:rsidR="00504838" w:rsidRPr="003D3FD4" w:rsidRDefault="00504838" w:rsidP="00504838">
            <w:pPr>
              <w:spacing w:after="0"/>
              <w:rPr>
                <w:color w:val="000000"/>
                <w:szCs w:val="20"/>
                <w:lang w:eastAsia="en-AU"/>
              </w:rPr>
            </w:pPr>
          </w:p>
        </w:tc>
        <w:tc>
          <w:tcPr>
            <w:tcW w:w="2057" w:type="pct"/>
            <w:tcBorders>
              <w:top w:val="nil"/>
            </w:tcBorders>
            <w:noWrap/>
            <w:hideMark/>
          </w:tcPr>
          <w:p w14:paraId="77E87CDC" w14:textId="4606323A"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Port Phillip</w:t>
            </w:r>
          </w:p>
        </w:tc>
        <w:tc>
          <w:tcPr>
            <w:tcW w:w="482" w:type="pct"/>
            <w:tcBorders>
              <w:top w:val="nil"/>
            </w:tcBorders>
            <w:shd w:val="clear" w:color="auto" w:fill="CCDBEA"/>
            <w:noWrap/>
            <w:hideMark/>
          </w:tcPr>
          <w:p w14:paraId="2D0AFE6E" w14:textId="08CF8E17"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400</w:t>
            </w:r>
          </w:p>
        </w:tc>
        <w:tc>
          <w:tcPr>
            <w:tcW w:w="1317" w:type="pct"/>
            <w:tcBorders>
              <w:top w:val="nil"/>
            </w:tcBorders>
            <w:noWrap/>
            <w:hideMark/>
          </w:tcPr>
          <w:p w14:paraId="19CF9B34" w14:textId="6CF5FBD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w:t>
            </w:r>
          </w:p>
        </w:tc>
        <w:tc>
          <w:tcPr>
            <w:tcW w:w="434" w:type="pct"/>
            <w:tcBorders>
              <w:top w:val="nil"/>
            </w:tcBorders>
            <w:shd w:val="clear" w:color="auto" w:fill="CCDBEA"/>
            <w:noWrap/>
            <w:hideMark/>
          </w:tcPr>
          <w:p w14:paraId="4C81DA2E" w14:textId="06D2161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0</w:t>
            </w:r>
          </w:p>
        </w:tc>
      </w:tr>
      <w:tr w:rsidR="00504838" w:rsidRPr="003D3FD4" w14:paraId="12BADA2C"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bottom w:val="nil"/>
            </w:tcBorders>
            <w:shd w:val="clear" w:color="auto" w:fill="CCDBEA"/>
            <w:noWrap/>
            <w:hideMark/>
          </w:tcPr>
          <w:p w14:paraId="7487ECFB" w14:textId="77777777" w:rsidR="00504838" w:rsidRPr="003D3FD4" w:rsidRDefault="00504838" w:rsidP="00504838">
            <w:pPr>
              <w:spacing w:after="0"/>
              <w:rPr>
                <w:color w:val="000000"/>
                <w:szCs w:val="20"/>
                <w:lang w:eastAsia="en-AU"/>
              </w:rPr>
            </w:pPr>
            <w:r w:rsidRPr="003D3FD4">
              <w:rPr>
                <w:color w:val="000000"/>
                <w:szCs w:val="20"/>
                <w:lang w:eastAsia="en-AU"/>
              </w:rPr>
              <w:t>Pigs</w:t>
            </w:r>
          </w:p>
        </w:tc>
        <w:tc>
          <w:tcPr>
            <w:tcW w:w="2057" w:type="pct"/>
            <w:tcBorders>
              <w:bottom w:val="nil"/>
            </w:tcBorders>
            <w:noWrap/>
            <w:hideMark/>
          </w:tcPr>
          <w:p w14:paraId="1D9B411D" w14:textId="008B1D37"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 xml:space="preserve">Barwon </w:t>
            </w:r>
            <w:proofErr w:type="gramStart"/>
            <w:r w:rsidRPr="003D3FD4">
              <w:rPr>
                <w:color w:val="000000"/>
                <w:szCs w:val="20"/>
                <w:lang w:eastAsia="en-AU"/>
              </w:rPr>
              <w:t>South West</w:t>
            </w:r>
            <w:proofErr w:type="gramEnd"/>
          </w:p>
        </w:tc>
        <w:tc>
          <w:tcPr>
            <w:tcW w:w="482" w:type="pct"/>
            <w:tcBorders>
              <w:bottom w:val="nil"/>
            </w:tcBorders>
            <w:shd w:val="clear" w:color="auto" w:fill="CCDBEA"/>
            <w:noWrap/>
            <w:hideMark/>
          </w:tcPr>
          <w:p w14:paraId="681DA69C" w14:textId="460CCC80"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322</w:t>
            </w:r>
          </w:p>
        </w:tc>
        <w:tc>
          <w:tcPr>
            <w:tcW w:w="1317" w:type="pct"/>
            <w:tcBorders>
              <w:bottom w:val="nil"/>
            </w:tcBorders>
            <w:noWrap/>
            <w:hideMark/>
          </w:tcPr>
          <w:p w14:paraId="548DADE6" w14:textId="5EF0BFA1"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9</w:t>
            </w:r>
          </w:p>
        </w:tc>
        <w:tc>
          <w:tcPr>
            <w:tcW w:w="434" w:type="pct"/>
            <w:tcBorders>
              <w:bottom w:val="nil"/>
            </w:tcBorders>
            <w:shd w:val="clear" w:color="auto" w:fill="CCDBEA"/>
            <w:noWrap/>
            <w:hideMark/>
          </w:tcPr>
          <w:p w14:paraId="5A553ABA" w14:textId="3DA1B1B5"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w:t>
            </w:r>
          </w:p>
        </w:tc>
      </w:tr>
      <w:tr w:rsidR="00504838" w:rsidRPr="003D3FD4" w14:paraId="55DB13ED"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25509357" w14:textId="05FB171C"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1F3143C7" w14:textId="548410C2"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Gippsland</w:t>
            </w:r>
          </w:p>
        </w:tc>
        <w:tc>
          <w:tcPr>
            <w:tcW w:w="482" w:type="pct"/>
            <w:tcBorders>
              <w:top w:val="nil"/>
              <w:bottom w:val="nil"/>
            </w:tcBorders>
            <w:shd w:val="clear" w:color="auto" w:fill="CCDBEA"/>
            <w:noWrap/>
            <w:hideMark/>
          </w:tcPr>
          <w:p w14:paraId="4001F499" w14:textId="36E76D6E"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418</w:t>
            </w:r>
          </w:p>
        </w:tc>
        <w:tc>
          <w:tcPr>
            <w:tcW w:w="1317" w:type="pct"/>
            <w:tcBorders>
              <w:top w:val="nil"/>
              <w:bottom w:val="nil"/>
            </w:tcBorders>
            <w:noWrap/>
            <w:hideMark/>
          </w:tcPr>
          <w:p w14:paraId="26115A1D" w14:textId="199F002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w:t>
            </w:r>
          </w:p>
        </w:tc>
        <w:tc>
          <w:tcPr>
            <w:tcW w:w="434" w:type="pct"/>
            <w:tcBorders>
              <w:top w:val="nil"/>
              <w:bottom w:val="nil"/>
            </w:tcBorders>
            <w:shd w:val="clear" w:color="auto" w:fill="CCDBEA"/>
            <w:noWrap/>
            <w:hideMark/>
          </w:tcPr>
          <w:p w14:paraId="02BADDC9" w14:textId="2C8A0D9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w:t>
            </w:r>
          </w:p>
        </w:tc>
      </w:tr>
      <w:tr w:rsidR="00504838" w:rsidRPr="003D3FD4" w14:paraId="51CA321C"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509855DF" w14:textId="0CB252DC"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7F2336A2" w14:textId="00D31EF6"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Grampians</w:t>
            </w:r>
          </w:p>
        </w:tc>
        <w:tc>
          <w:tcPr>
            <w:tcW w:w="482" w:type="pct"/>
            <w:tcBorders>
              <w:top w:val="nil"/>
              <w:bottom w:val="nil"/>
            </w:tcBorders>
            <w:shd w:val="clear" w:color="auto" w:fill="CCDBEA"/>
            <w:noWrap/>
            <w:hideMark/>
          </w:tcPr>
          <w:p w14:paraId="04F3D0E7" w14:textId="670694C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316</w:t>
            </w:r>
          </w:p>
        </w:tc>
        <w:tc>
          <w:tcPr>
            <w:tcW w:w="1317" w:type="pct"/>
            <w:tcBorders>
              <w:top w:val="nil"/>
              <w:bottom w:val="nil"/>
            </w:tcBorders>
            <w:noWrap/>
            <w:hideMark/>
          </w:tcPr>
          <w:p w14:paraId="18A1DEB3" w14:textId="0CD6073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27</w:t>
            </w:r>
          </w:p>
        </w:tc>
        <w:tc>
          <w:tcPr>
            <w:tcW w:w="434" w:type="pct"/>
            <w:tcBorders>
              <w:top w:val="nil"/>
              <w:bottom w:val="nil"/>
            </w:tcBorders>
            <w:shd w:val="clear" w:color="auto" w:fill="CCDBEA"/>
            <w:noWrap/>
            <w:hideMark/>
          </w:tcPr>
          <w:p w14:paraId="14E93606" w14:textId="6E54BDC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11</w:t>
            </w:r>
          </w:p>
        </w:tc>
      </w:tr>
      <w:tr w:rsidR="00504838" w:rsidRPr="003D3FD4" w14:paraId="2C136C39"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54F14346" w14:textId="3021728D"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46AEABDF" w14:textId="3A54E6B7"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Hume</w:t>
            </w:r>
          </w:p>
        </w:tc>
        <w:tc>
          <w:tcPr>
            <w:tcW w:w="482" w:type="pct"/>
            <w:tcBorders>
              <w:top w:val="nil"/>
              <w:bottom w:val="nil"/>
            </w:tcBorders>
            <w:shd w:val="clear" w:color="auto" w:fill="CCDBEA"/>
            <w:noWrap/>
            <w:hideMark/>
          </w:tcPr>
          <w:p w14:paraId="360462E1" w14:textId="730CED42"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428</w:t>
            </w:r>
          </w:p>
        </w:tc>
        <w:tc>
          <w:tcPr>
            <w:tcW w:w="1317" w:type="pct"/>
            <w:tcBorders>
              <w:top w:val="nil"/>
              <w:bottom w:val="nil"/>
            </w:tcBorders>
            <w:noWrap/>
            <w:hideMark/>
          </w:tcPr>
          <w:p w14:paraId="6152158C" w14:textId="0A7E497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19</w:t>
            </w:r>
          </w:p>
        </w:tc>
        <w:tc>
          <w:tcPr>
            <w:tcW w:w="434" w:type="pct"/>
            <w:tcBorders>
              <w:top w:val="nil"/>
              <w:bottom w:val="nil"/>
            </w:tcBorders>
            <w:shd w:val="clear" w:color="auto" w:fill="CCDBEA"/>
            <w:noWrap/>
            <w:hideMark/>
          </w:tcPr>
          <w:p w14:paraId="25118476" w14:textId="194ED1A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w:t>
            </w:r>
          </w:p>
        </w:tc>
      </w:tr>
      <w:tr w:rsidR="00504838" w:rsidRPr="003D3FD4" w14:paraId="44108EF3"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002B99E2" w14:textId="0E3460A5"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23BB180B" w14:textId="05D79383"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Loddon Mallee</w:t>
            </w:r>
          </w:p>
        </w:tc>
        <w:tc>
          <w:tcPr>
            <w:tcW w:w="482" w:type="pct"/>
            <w:tcBorders>
              <w:top w:val="nil"/>
              <w:bottom w:val="nil"/>
            </w:tcBorders>
            <w:shd w:val="clear" w:color="auto" w:fill="CCDBEA"/>
            <w:noWrap/>
            <w:hideMark/>
          </w:tcPr>
          <w:p w14:paraId="5B962687" w14:textId="2AB5AF89"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461</w:t>
            </w:r>
          </w:p>
        </w:tc>
        <w:tc>
          <w:tcPr>
            <w:tcW w:w="1317" w:type="pct"/>
            <w:tcBorders>
              <w:top w:val="nil"/>
              <w:bottom w:val="nil"/>
            </w:tcBorders>
            <w:noWrap/>
            <w:hideMark/>
          </w:tcPr>
          <w:p w14:paraId="2A50EAAD" w14:textId="22C98148"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33</w:t>
            </w:r>
          </w:p>
        </w:tc>
        <w:tc>
          <w:tcPr>
            <w:tcW w:w="434" w:type="pct"/>
            <w:tcBorders>
              <w:top w:val="nil"/>
              <w:bottom w:val="nil"/>
            </w:tcBorders>
            <w:shd w:val="clear" w:color="auto" w:fill="CCDBEA"/>
            <w:noWrap/>
            <w:hideMark/>
          </w:tcPr>
          <w:p w14:paraId="7D47BC52" w14:textId="466EDF5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w:t>
            </w:r>
          </w:p>
        </w:tc>
      </w:tr>
      <w:tr w:rsidR="00504838" w:rsidRPr="003D3FD4" w14:paraId="370DC271"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tcBorders>
            <w:shd w:val="clear" w:color="auto" w:fill="CCDBEA"/>
            <w:noWrap/>
          </w:tcPr>
          <w:p w14:paraId="4A48CF2D" w14:textId="0A6C501E" w:rsidR="00504838" w:rsidRPr="003D3FD4" w:rsidRDefault="00504838" w:rsidP="00504838">
            <w:pPr>
              <w:spacing w:after="0"/>
              <w:rPr>
                <w:color w:val="000000"/>
                <w:szCs w:val="20"/>
                <w:lang w:eastAsia="en-AU"/>
              </w:rPr>
            </w:pPr>
          </w:p>
        </w:tc>
        <w:tc>
          <w:tcPr>
            <w:tcW w:w="2057" w:type="pct"/>
            <w:tcBorders>
              <w:top w:val="nil"/>
            </w:tcBorders>
            <w:noWrap/>
            <w:hideMark/>
          </w:tcPr>
          <w:p w14:paraId="6640D573" w14:textId="2B21E1C6"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Port Phillip</w:t>
            </w:r>
          </w:p>
        </w:tc>
        <w:tc>
          <w:tcPr>
            <w:tcW w:w="482" w:type="pct"/>
            <w:tcBorders>
              <w:top w:val="nil"/>
            </w:tcBorders>
            <w:shd w:val="clear" w:color="auto" w:fill="CCDBEA"/>
            <w:noWrap/>
            <w:hideMark/>
          </w:tcPr>
          <w:p w14:paraId="60499064" w14:textId="4349347D"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257</w:t>
            </w:r>
          </w:p>
        </w:tc>
        <w:tc>
          <w:tcPr>
            <w:tcW w:w="1317" w:type="pct"/>
            <w:tcBorders>
              <w:top w:val="nil"/>
            </w:tcBorders>
            <w:noWrap/>
            <w:hideMark/>
          </w:tcPr>
          <w:p w14:paraId="01353096" w14:textId="51631FB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0</w:t>
            </w:r>
          </w:p>
        </w:tc>
        <w:tc>
          <w:tcPr>
            <w:tcW w:w="434" w:type="pct"/>
            <w:tcBorders>
              <w:top w:val="nil"/>
            </w:tcBorders>
            <w:shd w:val="clear" w:color="auto" w:fill="CCDBEA"/>
            <w:noWrap/>
            <w:hideMark/>
          </w:tcPr>
          <w:p w14:paraId="70959F50" w14:textId="42A8370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0</w:t>
            </w:r>
          </w:p>
        </w:tc>
      </w:tr>
      <w:tr w:rsidR="00504838" w:rsidRPr="003D3FD4" w14:paraId="38DA7CD9"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bottom w:val="nil"/>
            </w:tcBorders>
            <w:shd w:val="clear" w:color="auto" w:fill="CCDBEA"/>
            <w:noWrap/>
            <w:hideMark/>
          </w:tcPr>
          <w:p w14:paraId="25E92A2A" w14:textId="77777777" w:rsidR="00504838" w:rsidRPr="003D3FD4" w:rsidRDefault="00504838" w:rsidP="00504838">
            <w:pPr>
              <w:spacing w:after="0"/>
              <w:rPr>
                <w:color w:val="000000"/>
                <w:szCs w:val="20"/>
                <w:lang w:eastAsia="en-AU"/>
              </w:rPr>
            </w:pPr>
            <w:r w:rsidRPr="003D3FD4">
              <w:rPr>
                <w:color w:val="000000"/>
                <w:szCs w:val="20"/>
                <w:lang w:eastAsia="en-AU"/>
              </w:rPr>
              <w:t>Goats</w:t>
            </w:r>
          </w:p>
        </w:tc>
        <w:tc>
          <w:tcPr>
            <w:tcW w:w="2057" w:type="pct"/>
            <w:tcBorders>
              <w:bottom w:val="nil"/>
            </w:tcBorders>
            <w:noWrap/>
            <w:hideMark/>
          </w:tcPr>
          <w:p w14:paraId="7D03612D" w14:textId="08453A6D"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 xml:space="preserve">Barwon </w:t>
            </w:r>
            <w:proofErr w:type="gramStart"/>
            <w:r w:rsidRPr="003D3FD4">
              <w:rPr>
                <w:color w:val="000000"/>
                <w:szCs w:val="20"/>
                <w:lang w:eastAsia="en-AU"/>
              </w:rPr>
              <w:t>South West</w:t>
            </w:r>
            <w:proofErr w:type="gramEnd"/>
          </w:p>
        </w:tc>
        <w:tc>
          <w:tcPr>
            <w:tcW w:w="482" w:type="pct"/>
            <w:tcBorders>
              <w:bottom w:val="nil"/>
            </w:tcBorders>
            <w:shd w:val="clear" w:color="auto" w:fill="CCDBEA"/>
            <w:noWrap/>
            <w:hideMark/>
          </w:tcPr>
          <w:p w14:paraId="05B3E5F9" w14:textId="77828C90"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616</w:t>
            </w:r>
          </w:p>
        </w:tc>
        <w:tc>
          <w:tcPr>
            <w:tcW w:w="1317" w:type="pct"/>
            <w:tcBorders>
              <w:bottom w:val="nil"/>
            </w:tcBorders>
            <w:noWrap/>
            <w:hideMark/>
          </w:tcPr>
          <w:p w14:paraId="618A4737" w14:textId="40A46AC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17</w:t>
            </w:r>
          </w:p>
        </w:tc>
        <w:tc>
          <w:tcPr>
            <w:tcW w:w="434" w:type="pct"/>
            <w:tcBorders>
              <w:bottom w:val="nil"/>
            </w:tcBorders>
            <w:shd w:val="clear" w:color="auto" w:fill="CCDBEA"/>
            <w:noWrap/>
            <w:hideMark/>
          </w:tcPr>
          <w:p w14:paraId="10DAE6F2" w14:textId="348BC429"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w:t>
            </w:r>
          </w:p>
        </w:tc>
      </w:tr>
      <w:tr w:rsidR="00504838" w:rsidRPr="003D3FD4" w14:paraId="7341BD66"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0F46DBF" w14:textId="784A4EE2"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2C22F4DB" w14:textId="21E8330E"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Gippsland</w:t>
            </w:r>
          </w:p>
        </w:tc>
        <w:tc>
          <w:tcPr>
            <w:tcW w:w="482" w:type="pct"/>
            <w:tcBorders>
              <w:top w:val="nil"/>
              <w:bottom w:val="nil"/>
            </w:tcBorders>
            <w:shd w:val="clear" w:color="auto" w:fill="CCDBEA"/>
            <w:noWrap/>
            <w:hideMark/>
          </w:tcPr>
          <w:p w14:paraId="54183F70" w14:textId="7108DE65"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1045</w:t>
            </w:r>
          </w:p>
        </w:tc>
        <w:tc>
          <w:tcPr>
            <w:tcW w:w="1317" w:type="pct"/>
            <w:tcBorders>
              <w:top w:val="nil"/>
              <w:bottom w:val="nil"/>
            </w:tcBorders>
            <w:noWrap/>
            <w:hideMark/>
          </w:tcPr>
          <w:p w14:paraId="41468946" w14:textId="0F89485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14</w:t>
            </w:r>
          </w:p>
        </w:tc>
        <w:tc>
          <w:tcPr>
            <w:tcW w:w="434" w:type="pct"/>
            <w:tcBorders>
              <w:top w:val="nil"/>
              <w:bottom w:val="nil"/>
            </w:tcBorders>
            <w:shd w:val="clear" w:color="auto" w:fill="CCDBEA"/>
            <w:noWrap/>
            <w:hideMark/>
          </w:tcPr>
          <w:p w14:paraId="4A0D1740" w14:textId="218A9DE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w:t>
            </w:r>
          </w:p>
        </w:tc>
      </w:tr>
      <w:tr w:rsidR="00504838" w:rsidRPr="003D3FD4" w14:paraId="106436F6"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C0BF960" w14:textId="55C138F3"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326AB383" w14:textId="3C9EE307"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Grampians</w:t>
            </w:r>
          </w:p>
        </w:tc>
        <w:tc>
          <w:tcPr>
            <w:tcW w:w="482" w:type="pct"/>
            <w:tcBorders>
              <w:top w:val="nil"/>
              <w:bottom w:val="nil"/>
            </w:tcBorders>
            <w:shd w:val="clear" w:color="auto" w:fill="CCDBEA"/>
            <w:noWrap/>
            <w:hideMark/>
          </w:tcPr>
          <w:p w14:paraId="4275880C" w14:textId="42D67EB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744</w:t>
            </w:r>
          </w:p>
        </w:tc>
        <w:tc>
          <w:tcPr>
            <w:tcW w:w="1317" w:type="pct"/>
            <w:tcBorders>
              <w:top w:val="nil"/>
              <w:bottom w:val="nil"/>
            </w:tcBorders>
            <w:noWrap/>
            <w:hideMark/>
          </w:tcPr>
          <w:p w14:paraId="31F11DEF" w14:textId="421BD8B7"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52</w:t>
            </w:r>
          </w:p>
        </w:tc>
        <w:tc>
          <w:tcPr>
            <w:tcW w:w="434" w:type="pct"/>
            <w:tcBorders>
              <w:top w:val="nil"/>
              <w:bottom w:val="nil"/>
            </w:tcBorders>
            <w:shd w:val="clear" w:color="auto" w:fill="CCDBEA"/>
            <w:noWrap/>
            <w:hideMark/>
          </w:tcPr>
          <w:p w14:paraId="0A16310B" w14:textId="101FF0B9"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33</w:t>
            </w:r>
          </w:p>
        </w:tc>
      </w:tr>
      <w:tr w:rsidR="00504838" w:rsidRPr="003D3FD4" w14:paraId="4521F623"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6F9D252D" w14:textId="70B29E10"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7AA816D2" w14:textId="41027D07"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Hume</w:t>
            </w:r>
          </w:p>
        </w:tc>
        <w:tc>
          <w:tcPr>
            <w:tcW w:w="482" w:type="pct"/>
            <w:tcBorders>
              <w:top w:val="nil"/>
              <w:bottom w:val="nil"/>
            </w:tcBorders>
            <w:shd w:val="clear" w:color="auto" w:fill="CCDBEA"/>
            <w:noWrap/>
            <w:hideMark/>
          </w:tcPr>
          <w:p w14:paraId="1D8070A6" w14:textId="49F30B4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1164</w:t>
            </w:r>
          </w:p>
        </w:tc>
        <w:tc>
          <w:tcPr>
            <w:tcW w:w="1317" w:type="pct"/>
            <w:tcBorders>
              <w:top w:val="nil"/>
              <w:bottom w:val="nil"/>
            </w:tcBorders>
            <w:noWrap/>
            <w:hideMark/>
          </w:tcPr>
          <w:p w14:paraId="636E5B9B" w14:textId="201A87F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86</w:t>
            </w:r>
          </w:p>
        </w:tc>
        <w:tc>
          <w:tcPr>
            <w:tcW w:w="434" w:type="pct"/>
            <w:tcBorders>
              <w:top w:val="nil"/>
              <w:bottom w:val="nil"/>
            </w:tcBorders>
            <w:shd w:val="clear" w:color="auto" w:fill="CCDBEA"/>
            <w:noWrap/>
            <w:hideMark/>
          </w:tcPr>
          <w:p w14:paraId="1BBD3834" w14:textId="5D7A633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10</w:t>
            </w:r>
          </w:p>
        </w:tc>
      </w:tr>
      <w:tr w:rsidR="00504838" w:rsidRPr="003D3FD4" w14:paraId="0B819912"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42EC6EFC" w14:textId="0F66B936" w:rsidR="00504838" w:rsidRPr="003D3FD4" w:rsidRDefault="00504838" w:rsidP="00504838">
            <w:pPr>
              <w:spacing w:after="0"/>
              <w:rPr>
                <w:color w:val="000000"/>
                <w:szCs w:val="20"/>
                <w:lang w:eastAsia="en-AU"/>
              </w:rPr>
            </w:pPr>
          </w:p>
        </w:tc>
        <w:tc>
          <w:tcPr>
            <w:tcW w:w="2057" w:type="pct"/>
            <w:tcBorders>
              <w:top w:val="nil"/>
              <w:bottom w:val="nil"/>
            </w:tcBorders>
            <w:noWrap/>
            <w:hideMark/>
          </w:tcPr>
          <w:p w14:paraId="036AA453" w14:textId="2108311E"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Loddon Mallee</w:t>
            </w:r>
          </w:p>
        </w:tc>
        <w:tc>
          <w:tcPr>
            <w:tcW w:w="482" w:type="pct"/>
            <w:tcBorders>
              <w:top w:val="nil"/>
              <w:bottom w:val="nil"/>
            </w:tcBorders>
            <w:shd w:val="clear" w:color="auto" w:fill="CCDBEA"/>
            <w:noWrap/>
            <w:hideMark/>
          </w:tcPr>
          <w:p w14:paraId="2D2EB169" w14:textId="23B2B29E"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1099</w:t>
            </w:r>
          </w:p>
        </w:tc>
        <w:tc>
          <w:tcPr>
            <w:tcW w:w="1317" w:type="pct"/>
            <w:tcBorders>
              <w:top w:val="nil"/>
              <w:bottom w:val="nil"/>
            </w:tcBorders>
            <w:noWrap/>
            <w:hideMark/>
          </w:tcPr>
          <w:p w14:paraId="7358D7E4" w14:textId="24FD4FC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67</w:t>
            </w:r>
          </w:p>
        </w:tc>
        <w:tc>
          <w:tcPr>
            <w:tcW w:w="434" w:type="pct"/>
            <w:tcBorders>
              <w:top w:val="nil"/>
              <w:bottom w:val="nil"/>
            </w:tcBorders>
            <w:shd w:val="clear" w:color="auto" w:fill="CCDBEA"/>
            <w:noWrap/>
            <w:hideMark/>
          </w:tcPr>
          <w:p w14:paraId="325F425C" w14:textId="3B848584"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11</w:t>
            </w:r>
          </w:p>
        </w:tc>
      </w:tr>
      <w:tr w:rsidR="00504838" w:rsidRPr="003D3FD4" w14:paraId="4686CB24"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single" w:sz="4" w:space="0" w:color="auto"/>
            </w:tcBorders>
            <w:shd w:val="clear" w:color="auto" w:fill="CCDBEA"/>
            <w:noWrap/>
          </w:tcPr>
          <w:p w14:paraId="05D9EC42" w14:textId="72DC0795" w:rsidR="00504838" w:rsidRPr="003D3FD4" w:rsidRDefault="00504838" w:rsidP="00504838">
            <w:pPr>
              <w:spacing w:after="0"/>
              <w:rPr>
                <w:color w:val="000000"/>
                <w:szCs w:val="20"/>
                <w:lang w:eastAsia="en-AU"/>
              </w:rPr>
            </w:pPr>
          </w:p>
        </w:tc>
        <w:tc>
          <w:tcPr>
            <w:tcW w:w="2057" w:type="pct"/>
            <w:tcBorders>
              <w:top w:val="nil"/>
              <w:bottom w:val="single" w:sz="4" w:space="0" w:color="auto"/>
            </w:tcBorders>
            <w:noWrap/>
            <w:hideMark/>
          </w:tcPr>
          <w:p w14:paraId="1449539B" w14:textId="080E7B4D"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Port Phillip</w:t>
            </w:r>
          </w:p>
        </w:tc>
        <w:tc>
          <w:tcPr>
            <w:tcW w:w="482" w:type="pct"/>
            <w:tcBorders>
              <w:top w:val="nil"/>
              <w:bottom w:val="single" w:sz="4" w:space="0" w:color="auto"/>
            </w:tcBorders>
            <w:shd w:val="clear" w:color="auto" w:fill="CCDBEA"/>
            <w:noWrap/>
            <w:hideMark/>
          </w:tcPr>
          <w:p w14:paraId="5C191A8D" w14:textId="191533D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1204</w:t>
            </w:r>
          </w:p>
        </w:tc>
        <w:tc>
          <w:tcPr>
            <w:tcW w:w="1317" w:type="pct"/>
            <w:tcBorders>
              <w:top w:val="nil"/>
              <w:bottom w:val="single" w:sz="4" w:space="0" w:color="auto"/>
            </w:tcBorders>
            <w:noWrap/>
            <w:hideMark/>
          </w:tcPr>
          <w:p w14:paraId="4A1C8ABC" w14:textId="069D7E1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12</w:t>
            </w:r>
          </w:p>
        </w:tc>
        <w:tc>
          <w:tcPr>
            <w:tcW w:w="434" w:type="pct"/>
            <w:tcBorders>
              <w:top w:val="nil"/>
              <w:bottom w:val="single" w:sz="4" w:space="0" w:color="auto"/>
            </w:tcBorders>
            <w:shd w:val="clear" w:color="auto" w:fill="CCDBEA"/>
            <w:noWrap/>
            <w:hideMark/>
          </w:tcPr>
          <w:p w14:paraId="44031D45" w14:textId="6304B7EB"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C63EAB">
              <w:t>0</w:t>
            </w:r>
          </w:p>
        </w:tc>
      </w:tr>
      <w:tr w:rsidR="00504838" w:rsidRPr="003D3FD4" w14:paraId="3026352D"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single" w:sz="4" w:space="0" w:color="auto"/>
              <w:bottom w:val="nil"/>
            </w:tcBorders>
            <w:shd w:val="clear" w:color="auto" w:fill="CCDBEA"/>
            <w:noWrap/>
          </w:tcPr>
          <w:p w14:paraId="01AB3121" w14:textId="53C6AE42" w:rsidR="00504838" w:rsidRPr="0022268B" w:rsidRDefault="00504838" w:rsidP="00504838">
            <w:pPr>
              <w:spacing w:after="0"/>
              <w:rPr>
                <w:b/>
                <w:bCs/>
                <w:color w:val="000000"/>
                <w:szCs w:val="20"/>
                <w:lang w:eastAsia="en-AU"/>
              </w:rPr>
            </w:pPr>
            <w:r w:rsidRPr="0022268B">
              <w:rPr>
                <w:b/>
                <w:bCs/>
                <w:color w:val="000000"/>
                <w:szCs w:val="20"/>
                <w:lang w:eastAsia="en-AU"/>
              </w:rPr>
              <w:t>Total</w:t>
            </w:r>
          </w:p>
        </w:tc>
        <w:tc>
          <w:tcPr>
            <w:tcW w:w="2057" w:type="pct"/>
            <w:tcBorders>
              <w:top w:val="single" w:sz="4" w:space="0" w:color="auto"/>
              <w:bottom w:val="nil"/>
            </w:tcBorders>
            <w:noWrap/>
          </w:tcPr>
          <w:p w14:paraId="1F886847" w14:textId="1DAF8D65"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 xml:space="preserve">Barwon </w:t>
            </w:r>
            <w:proofErr w:type="gramStart"/>
            <w:r w:rsidRPr="003D3FD4">
              <w:rPr>
                <w:color w:val="000000"/>
                <w:szCs w:val="20"/>
                <w:lang w:eastAsia="en-AU"/>
              </w:rPr>
              <w:t>South West</w:t>
            </w:r>
            <w:proofErr w:type="gramEnd"/>
          </w:p>
        </w:tc>
        <w:tc>
          <w:tcPr>
            <w:tcW w:w="482" w:type="pct"/>
            <w:tcBorders>
              <w:top w:val="single" w:sz="4" w:space="0" w:color="auto"/>
              <w:bottom w:val="nil"/>
            </w:tcBorders>
            <w:shd w:val="clear" w:color="auto" w:fill="CCDBEA"/>
            <w:noWrap/>
          </w:tcPr>
          <w:p w14:paraId="4F15227E" w14:textId="14A0E75F"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6551</w:t>
            </w:r>
          </w:p>
        </w:tc>
        <w:tc>
          <w:tcPr>
            <w:tcW w:w="1317" w:type="pct"/>
            <w:tcBorders>
              <w:top w:val="single" w:sz="4" w:space="0" w:color="auto"/>
              <w:bottom w:val="nil"/>
            </w:tcBorders>
            <w:noWrap/>
          </w:tcPr>
          <w:p w14:paraId="78D91D2D" w14:textId="4BC89163"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399</w:t>
            </w:r>
          </w:p>
        </w:tc>
        <w:tc>
          <w:tcPr>
            <w:tcW w:w="434" w:type="pct"/>
            <w:tcBorders>
              <w:top w:val="single" w:sz="4" w:space="0" w:color="auto"/>
              <w:bottom w:val="nil"/>
            </w:tcBorders>
            <w:shd w:val="clear" w:color="auto" w:fill="CCDBEA"/>
            <w:noWrap/>
          </w:tcPr>
          <w:p w14:paraId="3C414CA5" w14:textId="560276BE"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68</w:t>
            </w:r>
          </w:p>
        </w:tc>
      </w:tr>
      <w:tr w:rsidR="00504838" w:rsidRPr="003D3FD4" w14:paraId="38A7BD83"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1D0832A7" w14:textId="77777777" w:rsidR="00504838" w:rsidRPr="003D3FD4" w:rsidRDefault="00504838" w:rsidP="00504838">
            <w:pPr>
              <w:spacing w:after="0"/>
              <w:rPr>
                <w:color w:val="000000"/>
                <w:szCs w:val="20"/>
                <w:lang w:eastAsia="en-AU"/>
              </w:rPr>
            </w:pPr>
          </w:p>
        </w:tc>
        <w:tc>
          <w:tcPr>
            <w:tcW w:w="2057" w:type="pct"/>
            <w:tcBorders>
              <w:top w:val="nil"/>
              <w:bottom w:val="nil"/>
            </w:tcBorders>
            <w:noWrap/>
          </w:tcPr>
          <w:p w14:paraId="5E8BEB8F" w14:textId="72D0116A"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Gippsland</w:t>
            </w:r>
          </w:p>
        </w:tc>
        <w:tc>
          <w:tcPr>
            <w:tcW w:w="482" w:type="pct"/>
            <w:tcBorders>
              <w:top w:val="nil"/>
              <w:bottom w:val="nil"/>
            </w:tcBorders>
            <w:shd w:val="clear" w:color="auto" w:fill="CCDBEA"/>
            <w:noWrap/>
          </w:tcPr>
          <w:p w14:paraId="38D8C450" w14:textId="01FB76D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7247</w:t>
            </w:r>
          </w:p>
        </w:tc>
        <w:tc>
          <w:tcPr>
            <w:tcW w:w="1317" w:type="pct"/>
            <w:tcBorders>
              <w:top w:val="nil"/>
              <w:bottom w:val="nil"/>
            </w:tcBorders>
            <w:noWrap/>
          </w:tcPr>
          <w:p w14:paraId="6EEFF219" w14:textId="5D277866"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74</w:t>
            </w:r>
          </w:p>
        </w:tc>
        <w:tc>
          <w:tcPr>
            <w:tcW w:w="434" w:type="pct"/>
            <w:tcBorders>
              <w:top w:val="nil"/>
              <w:bottom w:val="nil"/>
            </w:tcBorders>
            <w:shd w:val="clear" w:color="auto" w:fill="CCDBEA"/>
            <w:noWrap/>
          </w:tcPr>
          <w:p w14:paraId="06279C67" w14:textId="71451225"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84</w:t>
            </w:r>
          </w:p>
        </w:tc>
      </w:tr>
      <w:tr w:rsidR="00504838" w:rsidRPr="003D3FD4" w14:paraId="1796B7D8"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7A7B28C6" w14:textId="77777777" w:rsidR="00504838" w:rsidRPr="003D3FD4" w:rsidRDefault="00504838" w:rsidP="00504838">
            <w:pPr>
              <w:spacing w:after="0"/>
              <w:rPr>
                <w:color w:val="000000"/>
                <w:szCs w:val="20"/>
                <w:lang w:eastAsia="en-AU"/>
              </w:rPr>
            </w:pPr>
          </w:p>
        </w:tc>
        <w:tc>
          <w:tcPr>
            <w:tcW w:w="2057" w:type="pct"/>
            <w:tcBorders>
              <w:top w:val="nil"/>
              <w:bottom w:val="nil"/>
            </w:tcBorders>
            <w:noWrap/>
          </w:tcPr>
          <w:p w14:paraId="61D81B07" w14:textId="3338F26A"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Grampians</w:t>
            </w:r>
          </w:p>
        </w:tc>
        <w:tc>
          <w:tcPr>
            <w:tcW w:w="482" w:type="pct"/>
            <w:tcBorders>
              <w:top w:val="nil"/>
              <w:bottom w:val="nil"/>
            </w:tcBorders>
            <w:shd w:val="clear" w:color="auto" w:fill="CCDBEA"/>
            <w:noWrap/>
          </w:tcPr>
          <w:p w14:paraId="3A91D959" w14:textId="0B7F5E7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5466</w:t>
            </w:r>
          </w:p>
        </w:tc>
        <w:tc>
          <w:tcPr>
            <w:tcW w:w="1317" w:type="pct"/>
            <w:tcBorders>
              <w:top w:val="nil"/>
              <w:bottom w:val="nil"/>
            </w:tcBorders>
            <w:noWrap/>
          </w:tcPr>
          <w:p w14:paraId="084C0433" w14:textId="4BF98ED1"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516</w:t>
            </w:r>
          </w:p>
        </w:tc>
        <w:tc>
          <w:tcPr>
            <w:tcW w:w="434" w:type="pct"/>
            <w:tcBorders>
              <w:top w:val="nil"/>
              <w:bottom w:val="nil"/>
            </w:tcBorders>
            <w:shd w:val="clear" w:color="auto" w:fill="CCDBEA"/>
            <w:noWrap/>
          </w:tcPr>
          <w:p w14:paraId="6749DC56" w14:textId="62C99675"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107</w:t>
            </w:r>
          </w:p>
        </w:tc>
      </w:tr>
      <w:tr w:rsidR="00504838" w:rsidRPr="003D3FD4" w14:paraId="2B39C562"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313DF206" w14:textId="77777777" w:rsidR="00504838" w:rsidRPr="003D3FD4" w:rsidRDefault="00504838" w:rsidP="00504838">
            <w:pPr>
              <w:spacing w:after="0"/>
              <w:rPr>
                <w:color w:val="000000"/>
                <w:szCs w:val="20"/>
                <w:lang w:eastAsia="en-AU"/>
              </w:rPr>
            </w:pPr>
          </w:p>
        </w:tc>
        <w:tc>
          <w:tcPr>
            <w:tcW w:w="2057" w:type="pct"/>
            <w:tcBorders>
              <w:top w:val="nil"/>
              <w:bottom w:val="nil"/>
            </w:tcBorders>
            <w:noWrap/>
          </w:tcPr>
          <w:p w14:paraId="307A956A" w14:textId="2AB89D5B"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Hume</w:t>
            </w:r>
          </w:p>
        </w:tc>
        <w:tc>
          <w:tcPr>
            <w:tcW w:w="482" w:type="pct"/>
            <w:tcBorders>
              <w:top w:val="nil"/>
              <w:bottom w:val="nil"/>
            </w:tcBorders>
            <w:shd w:val="clear" w:color="auto" w:fill="CCDBEA"/>
            <w:noWrap/>
          </w:tcPr>
          <w:p w14:paraId="69C2D70D" w14:textId="46C8553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9198</w:t>
            </w:r>
          </w:p>
        </w:tc>
        <w:tc>
          <w:tcPr>
            <w:tcW w:w="1317" w:type="pct"/>
            <w:tcBorders>
              <w:top w:val="nil"/>
              <w:bottom w:val="nil"/>
            </w:tcBorders>
            <w:noWrap/>
          </w:tcPr>
          <w:p w14:paraId="72C0FBDD" w14:textId="07AD70C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350</w:t>
            </w:r>
          </w:p>
        </w:tc>
        <w:tc>
          <w:tcPr>
            <w:tcW w:w="434" w:type="pct"/>
            <w:tcBorders>
              <w:top w:val="nil"/>
              <w:bottom w:val="nil"/>
            </w:tcBorders>
            <w:shd w:val="clear" w:color="auto" w:fill="CCDBEA"/>
            <w:noWrap/>
          </w:tcPr>
          <w:p w14:paraId="708B4DEF" w14:textId="7C6E5D7D"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89</w:t>
            </w:r>
          </w:p>
        </w:tc>
      </w:tr>
      <w:tr w:rsidR="00504838" w:rsidRPr="003D3FD4" w14:paraId="2101859B"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nil"/>
            </w:tcBorders>
            <w:shd w:val="clear" w:color="auto" w:fill="CCDBEA"/>
            <w:noWrap/>
          </w:tcPr>
          <w:p w14:paraId="5BA02C55" w14:textId="77777777" w:rsidR="00504838" w:rsidRPr="003D3FD4" w:rsidRDefault="00504838" w:rsidP="00504838">
            <w:pPr>
              <w:spacing w:after="0"/>
              <w:rPr>
                <w:color w:val="000000"/>
                <w:szCs w:val="20"/>
                <w:lang w:eastAsia="en-AU"/>
              </w:rPr>
            </w:pPr>
          </w:p>
        </w:tc>
        <w:tc>
          <w:tcPr>
            <w:tcW w:w="2057" w:type="pct"/>
            <w:tcBorders>
              <w:top w:val="nil"/>
              <w:bottom w:val="nil"/>
            </w:tcBorders>
            <w:noWrap/>
          </w:tcPr>
          <w:p w14:paraId="2AD1A7C6" w14:textId="07798587"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Loddon Mallee</w:t>
            </w:r>
          </w:p>
        </w:tc>
        <w:tc>
          <w:tcPr>
            <w:tcW w:w="482" w:type="pct"/>
            <w:tcBorders>
              <w:top w:val="nil"/>
              <w:bottom w:val="nil"/>
            </w:tcBorders>
            <w:shd w:val="clear" w:color="auto" w:fill="CCDBEA"/>
            <w:noWrap/>
          </w:tcPr>
          <w:p w14:paraId="481E2A2D" w14:textId="3AFF9551"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6401</w:t>
            </w:r>
          </w:p>
        </w:tc>
        <w:tc>
          <w:tcPr>
            <w:tcW w:w="1317" w:type="pct"/>
            <w:tcBorders>
              <w:top w:val="nil"/>
              <w:bottom w:val="nil"/>
            </w:tcBorders>
            <w:noWrap/>
          </w:tcPr>
          <w:p w14:paraId="4844D29E" w14:textId="58E4372C"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275</w:t>
            </w:r>
          </w:p>
        </w:tc>
        <w:tc>
          <w:tcPr>
            <w:tcW w:w="434" w:type="pct"/>
            <w:tcBorders>
              <w:top w:val="nil"/>
              <w:bottom w:val="nil"/>
            </w:tcBorders>
            <w:shd w:val="clear" w:color="auto" w:fill="CCDBEA"/>
            <w:noWrap/>
          </w:tcPr>
          <w:p w14:paraId="1350E22D" w14:textId="28D77DC5"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56</w:t>
            </w:r>
          </w:p>
        </w:tc>
      </w:tr>
      <w:tr w:rsidR="00504838" w:rsidRPr="003D3FD4" w14:paraId="3AE7370B" w14:textId="77777777" w:rsidTr="00504838">
        <w:trPr>
          <w:trHeight w:val="300"/>
        </w:trPr>
        <w:tc>
          <w:tcPr>
            <w:cnfStyle w:val="001000000000" w:firstRow="0" w:lastRow="0" w:firstColumn="1" w:lastColumn="0" w:oddVBand="0" w:evenVBand="0" w:oddHBand="0" w:evenHBand="0" w:firstRowFirstColumn="0" w:firstRowLastColumn="0" w:lastRowFirstColumn="0" w:lastRowLastColumn="0"/>
            <w:tcW w:w="710" w:type="pct"/>
            <w:tcBorders>
              <w:top w:val="nil"/>
              <w:bottom w:val="single" w:sz="4" w:space="0" w:color="auto"/>
            </w:tcBorders>
            <w:shd w:val="clear" w:color="auto" w:fill="CCDBEA"/>
            <w:noWrap/>
          </w:tcPr>
          <w:p w14:paraId="14924953" w14:textId="77777777" w:rsidR="00504838" w:rsidRPr="003D3FD4" w:rsidRDefault="00504838" w:rsidP="00504838">
            <w:pPr>
              <w:spacing w:after="0"/>
              <w:rPr>
                <w:color w:val="000000"/>
                <w:szCs w:val="20"/>
                <w:lang w:eastAsia="en-AU"/>
              </w:rPr>
            </w:pPr>
          </w:p>
        </w:tc>
        <w:tc>
          <w:tcPr>
            <w:tcW w:w="2057" w:type="pct"/>
            <w:tcBorders>
              <w:top w:val="nil"/>
              <w:bottom w:val="single" w:sz="4" w:space="0" w:color="auto"/>
            </w:tcBorders>
            <w:noWrap/>
          </w:tcPr>
          <w:p w14:paraId="4B13A9D4" w14:textId="53377C8F" w:rsidR="00504838" w:rsidRPr="003D3FD4" w:rsidRDefault="00504838" w:rsidP="00504838">
            <w:pPr>
              <w:spacing w:after="0"/>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3D3FD4">
              <w:rPr>
                <w:color w:val="000000"/>
                <w:szCs w:val="20"/>
                <w:lang w:eastAsia="en-AU"/>
              </w:rPr>
              <w:t>Port Phillip</w:t>
            </w:r>
          </w:p>
        </w:tc>
        <w:tc>
          <w:tcPr>
            <w:tcW w:w="482" w:type="pct"/>
            <w:tcBorders>
              <w:top w:val="nil"/>
              <w:bottom w:val="single" w:sz="4" w:space="0" w:color="auto"/>
            </w:tcBorders>
            <w:shd w:val="clear" w:color="auto" w:fill="CCDBEA"/>
            <w:noWrap/>
          </w:tcPr>
          <w:p w14:paraId="4C66F817" w14:textId="2B26FCB8"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3488</w:t>
            </w:r>
          </w:p>
        </w:tc>
        <w:tc>
          <w:tcPr>
            <w:tcW w:w="1317" w:type="pct"/>
            <w:tcBorders>
              <w:top w:val="nil"/>
              <w:bottom w:val="single" w:sz="4" w:space="0" w:color="auto"/>
            </w:tcBorders>
            <w:noWrap/>
          </w:tcPr>
          <w:p w14:paraId="25486E89" w14:textId="2424BEAA"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2</w:t>
            </w:r>
          </w:p>
        </w:tc>
        <w:tc>
          <w:tcPr>
            <w:tcW w:w="434" w:type="pct"/>
            <w:tcBorders>
              <w:top w:val="nil"/>
              <w:bottom w:val="single" w:sz="4" w:space="0" w:color="auto"/>
            </w:tcBorders>
            <w:shd w:val="clear" w:color="auto" w:fill="CCDBEA"/>
            <w:noWrap/>
          </w:tcPr>
          <w:p w14:paraId="66C551FD" w14:textId="6A226408" w:rsidR="00504838" w:rsidRPr="003D3FD4" w:rsidRDefault="00504838" w:rsidP="00504838">
            <w:pPr>
              <w:spacing w:after="0"/>
              <w:jc w:val="center"/>
              <w:cnfStyle w:val="000000000000" w:firstRow="0" w:lastRow="0" w:firstColumn="0" w:lastColumn="0" w:oddVBand="0" w:evenVBand="0" w:oddHBand="0" w:evenHBand="0" w:firstRowFirstColumn="0" w:firstRowLastColumn="0" w:lastRowFirstColumn="0" w:lastRowLastColumn="0"/>
              <w:rPr>
                <w:color w:val="000000"/>
                <w:szCs w:val="20"/>
                <w:lang w:eastAsia="en-AU"/>
              </w:rPr>
            </w:pPr>
            <w:r w:rsidRPr="00774518">
              <w:t>0</w:t>
            </w:r>
          </w:p>
        </w:tc>
      </w:tr>
    </w:tbl>
    <w:p w14:paraId="5E45243A" w14:textId="77777777" w:rsidR="003D3FD4" w:rsidRDefault="003D3FD4" w:rsidP="003D3FD4"/>
    <w:p w14:paraId="40CE89B0" w14:textId="3B78FD77" w:rsidR="00FF38F3" w:rsidRDefault="00FF38F3">
      <w:pPr>
        <w:spacing w:after="0"/>
      </w:pPr>
      <w:r>
        <w:br w:type="page"/>
      </w:r>
    </w:p>
    <w:p w14:paraId="3B1332CE" w14:textId="770DBB69" w:rsidR="008166DD" w:rsidRDefault="008166DD" w:rsidP="008166DD">
      <w:pPr>
        <w:pStyle w:val="Heading2-Numbered"/>
      </w:pPr>
      <w:bookmarkStart w:id="66" w:name="_Toc224211972"/>
      <w:r>
        <w:lastRenderedPageBreak/>
        <w:t>Cost-effective Feral Pig management</w:t>
      </w:r>
      <w:bookmarkEnd w:id="66"/>
    </w:p>
    <w:p w14:paraId="06FD160F" w14:textId="6BF3E3E2" w:rsidR="006E2279" w:rsidRDefault="006E2279" w:rsidP="009C6EC0">
      <w:pPr>
        <w:pStyle w:val="Heading3-Numbered"/>
        <w:rPr>
          <w:rFonts w:eastAsiaTheme="minorEastAsia"/>
        </w:rPr>
      </w:pPr>
      <w:bookmarkStart w:id="67" w:name="_Toc224209954"/>
      <w:bookmarkStart w:id="68" w:name="_Toc224210042"/>
      <w:bookmarkStart w:id="69" w:name="_Toc224211973"/>
      <w:bookmarkStart w:id="70" w:name="_Toc224209955"/>
      <w:bookmarkStart w:id="71" w:name="_Toc224210043"/>
      <w:bookmarkStart w:id="72" w:name="_Toc224211974"/>
      <w:bookmarkStart w:id="73" w:name="_Toc224211975"/>
      <w:bookmarkEnd w:id="67"/>
      <w:bookmarkEnd w:id="68"/>
      <w:bookmarkEnd w:id="69"/>
      <w:bookmarkEnd w:id="70"/>
      <w:bookmarkEnd w:id="71"/>
      <w:bookmarkEnd w:id="72"/>
      <w:r>
        <w:rPr>
          <w:rFonts w:eastAsiaTheme="minorEastAsia"/>
        </w:rPr>
        <w:t xml:space="preserve">Simulated FMD outbreak in </w:t>
      </w:r>
      <w:r w:rsidR="00B5722B">
        <w:rPr>
          <w:rFonts w:eastAsiaTheme="minorEastAsia"/>
        </w:rPr>
        <w:t>Feral Pigs</w:t>
      </w:r>
      <w:bookmarkEnd w:id="73"/>
    </w:p>
    <w:p w14:paraId="3643F8F1" w14:textId="52BCA186" w:rsidR="006E2279" w:rsidRDefault="006E2279" w:rsidP="006E2279">
      <w:pPr>
        <w:rPr>
          <w:rFonts w:eastAsiaTheme="minorEastAsia"/>
        </w:rPr>
      </w:pPr>
      <w:r>
        <w:rPr>
          <w:rFonts w:eastAsiaTheme="minorEastAsia"/>
        </w:rPr>
        <w:t xml:space="preserve">For the </w:t>
      </w:r>
      <w:r w:rsidR="0065438B">
        <w:rPr>
          <w:rFonts w:eastAsiaTheme="minorEastAsia"/>
        </w:rPr>
        <w:t>stochastic IBM</w:t>
      </w:r>
      <w:r>
        <w:rPr>
          <w:rFonts w:eastAsiaTheme="minorEastAsia"/>
        </w:rPr>
        <w:t xml:space="preserve"> model, the progress of an FMD outbreak in </w:t>
      </w:r>
      <w:r w:rsidR="00B5722B">
        <w:rPr>
          <w:rFonts w:eastAsiaTheme="minorEastAsia"/>
        </w:rPr>
        <w:t>Feral Pigs</w:t>
      </w:r>
      <w:r w:rsidR="007C3B24">
        <w:rPr>
          <w:rFonts w:eastAsiaTheme="minorEastAsia"/>
        </w:rPr>
        <w:t xml:space="preserve"> for simulations where an outbreak </w:t>
      </w:r>
      <w:r w:rsidR="00137636">
        <w:rPr>
          <w:rFonts w:eastAsiaTheme="minorEastAsia"/>
        </w:rPr>
        <w:t>was initiated,</w:t>
      </w:r>
      <w:r>
        <w:rPr>
          <w:rFonts w:eastAsiaTheme="minorEastAsia"/>
        </w:rPr>
        <w:t xml:space="preserve"> was characterised by a rapid increase in prevalence, with the proportion of exposed and infectious pigs reaching</w:t>
      </w:r>
      <w:r w:rsidR="00CA6F1D">
        <w:rPr>
          <w:rFonts w:eastAsiaTheme="minorEastAsia"/>
        </w:rPr>
        <w:t xml:space="preserve"> a median value of</w:t>
      </w:r>
      <w:r>
        <w:rPr>
          <w:rFonts w:eastAsiaTheme="minorEastAsia"/>
        </w:rPr>
        <w:t xml:space="preserve"> </w:t>
      </w:r>
      <w:r w:rsidR="000D525A">
        <w:rPr>
          <w:rFonts w:eastAsiaTheme="minorEastAsia"/>
        </w:rPr>
        <w:t>2</w:t>
      </w:r>
      <w:r w:rsidR="005E005D">
        <w:rPr>
          <w:rFonts w:eastAsiaTheme="minorEastAsia"/>
        </w:rPr>
        <w:t>6</w:t>
      </w:r>
      <w:r>
        <w:rPr>
          <w:rFonts w:eastAsiaTheme="minorEastAsia"/>
        </w:rPr>
        <w:t>% approximately 3</w:t>
      </w:r>
      <w:r w:rsidR="008A5383">
        <w:rPr>
          <w:rFonts w:eastAsiaTheme="minorEastAsia"/>
        </w:rPr>
        <w:t>3</w:t>
      </w:r>
      <w:r>
        <w:rPr>
          <w:rFonts w:eastAsiaTheme="minorEastAsia"/>
        </w:rPr>
        <w:t xml:space="preserve"> days from the start of the outbreak (Figure </w:t>
      </w:r>
      <w:r w:rsidR="001D7C7D">
        <w:rPr>
          <w:rFonts w:eastAsiaTheme="minorEastAsia"/>
        </w:rPr>
        <w:t>7</w:t>
      </w:r>
      <w:r>
        <w:rPr>
          <w:rFonts w:eastAsiaTheme="minorEastAsia"/>
        </w:rPr>
        <w:t xml:space="preserve">). Following the initial peak prevalence, the proportion of exposed and infectious pigs declined </w:t>
      </w:r>
      <w:r w:rsidR="001B5037">
        <w:rPr>
          <w:rFonts w:eastAsiaTheme="minorEastAsia"/>
        </w:rPr>
        <w:t>steadily</w:t>
      </w:r>
      <w:r w:rsidR="00DE31A6">
        <w:rPr>
          <w:rFonts w:eastAsiaTheme="minorEastAsia"/>
        </w:rPr>
        <w:t>,</w:t>
      </w:r>
      <w:r w:rsidR="001B5037">
        <w:rPr>
          <w:rFonts w:eastAsiaTheme="minorEastAsia"/>
        </w:rPr>
        <w:t xml:space="preserve"> </w:t>
      </w:r>
      <w:r w:rsidR="00F35504">
        <w:rPr>
          <w:rFonts w:eastAsiaTheme="minorEastAsia"/>
        </w:rPr>
        <w:t xml:space="preserve">with disease fadeout occurring </w:t>
      </w:r>
      <w:r w:rsidR="00A965D8">
        <w:rPr>
          <w:rFonts w:eastAsiaTheme="minorEastAsia"/>
        </w:rPr>
        <w:t>(i.e. median prevalence of 0)</w:t>
      </w:r>
      <w:r w:rsidR="00F35504">
        <w:rPr>
          <w:rFonts w:eastAsiaTheme="minorEastAsia"/>
        </w:rPr>
        <w:t xml:space="preserve"> a</w:t>
      </w:r>
      <w:r>
        <w:rPr>
          <w:rFonts w:eastAsiaTheme="minorEastAsia"/>
        </w:rPr>
        <w:t>t</w:t>
      </w:r>
      <w:r w:rsidR="00A965D8">
        <w:rPr>
          <w:rFonts w:eastAsiaTheme="minorEastAsia"/>
        </w:rPr>
        <w:t xml:space="preserve"> </w:t>
      </w:r>
      <w:r w:rsidR="004363CC">
        <w:rPr>
          <w:rFonts w:eastAsiaTheme="minorEastAsia"/>
        </w:rPr>
        <w:t>448</w:t>
      </w:r>
      <w:r w:rsidR="00A965D8">
        <w:rPr>
          <w:rFonts w:eastAsiaTheme="minorEastAsia"/>
        </w:rPr>
        <w:t xml:space="preserve"> days post infection</w:t>
      </w:r>
      <w:r w:rsidR="00515BB7">
        <w:rPr>
          <w:rFonts w:eastAsiaTheme="minorEastAsia"/>
        </w:rPr>
        <w:t xml:space="preserve"> (Figure </w:t>
      </w:r>
      <w:r w:rsidR="001D7C7D">
        <w:rPr>
          <w:rFonts w:eastAsiaTheme="minorEastAsia"/>
        </w:rPr>
        <w:t>7</w:t>
      </w:r>
      <w:r w:rsidR="00515BB7">
        <w:rPr>
          <w:rFonts w:eastAsiaTheme="minorEastAsia"/>
        </w:rPr>
        <w:t>)</w:t>
      </w:r>
      <w:r w:rsidR="00DD4489">
        <w:rPr>
          <w:rFonts w:eastAsiaTheme="minorEastAsia"/>
        </w:rPr>
        <w:t xml:space="preserve">. </w:t>
      </w:r>
      <w:r w:rsidR="00897B2C">
        <w:rPr>
          <w:rFonts w:eastAsiaTheme="minorEastAsia"/>
        </w:rPr>
        <w:t>Only 40% of simulated outbreaks lasted</w:t>
      </w:r>
      <w:r w:rsidR="00375487">
        <w:rPr>
          <w:rFonts w:eastAsiaTheme="minorEastAsia"/>
        </w:rPr>
        <w:t xml:space="preserve"> the full two years.</w:t>
      </w:r>
      <w:r w:rsidR="00897B2C">
        <w:rPr>
          <w:rFonts w:eastAsiaTheme="minorEastAsia"/>
        </w:rPr>
        <w:t xml:space="preserve"> </w:t>
      </w:r>
      <w:r w:rsidR="00515BB7">
        <w:rPr>
          <w:rFonts w:eastAsiaTheme="minorEastAsia"/>
        </w:rPr>
        <w:t>T</w:t>
      </w:r>
      <w:r>
        <w:rPr>
          <w:rFonts w:eastAsiaTheme="minorEastAsia"/>
        </w:rPr>
        <w:t xml:space="preserve">he proportion of recovered </w:t>
      </w:r>
      <w:r w:rsidR="00D5257D">
        <w:rPr>
          <w:rFonts w:eastAsiaTheme="minorEastAsia"/>
        </w:rPr>
        <w:t xml:space="preserve">(and immune) </w:t>
      </w:r>
      <w:r>
        <w:rPr>
          <w:rFonts w:eastAsiaTheme="minorEastAsia"/>
        </w:rPr>
        <w:t>individuals peak</w:t>
      </w:r>
      <w:r w:rsidR="00D5257D">
        <w:rPr>
          <w:rFonts w:eastAsiaTheme="minorEastAsia"/>
        </w:rPr>
        <w:t>ed</w:t>
      </w:r>
      <w:r>
        <w:rPr>
          <w:rFonts w:eastAsiaTheme="minorEastAsia"/>
        </w:rPr>
        <w:t xml:space="preserve"> at </w:t>
      </w:r>
      <w:r w:rsidR="00672DEA">
        <w:rPr>
          <w:rFonts w:eastAsiaTheme="minorEastAsia"/>
        </w:rPr>
        <w:t>75</w:t>
      </w:r>
      <w:r>
        <w:rPr>
          <w:rFonts w:eastAsiaTheme="minorEastAsia"/>
        </w:rPr>
        <w:t xml:space="preserve">% before steadily declining. Total population size declined by around </w:t>
      </w:r>
      <w:r w:rsidR="005C424C">
        <w:rPr>
          <w:rFonts w:eastAsiaTheme="minorEastAsia"/>
        </w:rPr>
        <w:t>10</w:t>
      </w:r>
      <w:r>
        <w:rPr>
          <w:rFonts w:eastAsiaTheme="minorEastAsia"/>
        </w:rPr>
        <w:t xml:space="preserve">% over the course of the </w:t>
      </w:r>
      <w:r w:rsidR="000E4872">
        <w:rPr>
          <w:rFonts w:eastAsiaTheme="minorEastAsia"/>
        </w:rPr>
        <w:t>2</w:t>
      </w:r>
      <w:r>
        <w:rPr>
          <w:rFonts w:eastAsiaTheme="minorEastAsia"/>
        </w:rPr>
        <w:t xml:space="preserve">-year outbreak (Figure </w:t>
      </w:r>
      <w:r w:rsidR="001D7C7D">
        <w:rPr>
          <w:rFonts w:eastAsiaTheme="minorEastAsia"/>
        </w:rPr>
        <w:t>7</w:t>
      </w:r>
      <w:r>
        <w:rPr>
          <w:rFonts w:eastAsiaTheme="minorEastAsia"/>
        </w:rPr>
        <w:t>).</w:t>
      </w:r>
      <w:r w:rsidR="00040CCC">
        <w:rPr>
          <w:rFonts w:eastAsiaTheme="minorEastAsia"/>
        </w:rPr>
        <w:t xml:space="preserve"> </w:t>
      </w:r>
    </w:p>
    <w:p w14:paraId="55155FAB" w14:textId="77777777" w:rsidR="006E2279" w:rsidRDefault="006E2279" w:rsidP="006E2279">
      <w:pPr>
        <w:rPr>
          <w:rFonts w:eastAsiaTheme="minorEastAsia"/>
        </w:rPr>
      </w:pPr>
    </w:p>
    <w:p w14:paraId="30040368" w14:textId="77777777" w:rsidR="006E2279" w:rsidRDefault="006E2279" w:rsidP="006E2279">
      <w:pPr>
        <w:rPr>
          <w:rFonts w:eastAsiaTheme="minorEastAsia"/>
        </w:rPr>
      </w:pPr>
      <w:r>
        <w:rPr>
          <w:rFonts w:eastAsiaTheme="minorEastAsia"/>
          <w:noProof/>
        </w:rPr>
        <w:drawing>
          <wp:inline distT="0" distB="0" distL="0" distR="0" wp14:anchorId="4A94535F" wp14:editId="68729762">
            <wp:extent cx="6120763" cy="4066241"/>
            <wp:effectExtent l="0" t="0" r="0" b="0"/>
            <wp:docPr id="171363714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3637142" name="Picture 12"/>
                    <pic:cNvPicPr/>
                  </pic:nvPicPr>
                  <pic:blipFill>
                    <a:blip r:embed="rId45"/>
                    <a:stretch>
                      <a:fillRect/>
                    </a:stretch>
                  </pic:blipFill>
                  <pic:spPr>
                    <a:xfrm>
                      <a:off x="0" y="0"/>
                      <a:ext cx="6120763" cy="4066241"/>
                    </a:xfrm>
                    <a:prstGeom prst="rect">
                      <a:avLst/>
                    </a:prstGeom>
                  </pic:spPr>
                </pic:pic>
              </a:graphicData>
            </a:graphic>
          </wp:inline>
        </w:drawing>
      </w:r>
    </w:p>
    <w:p w14:paraId="25036FEB" w14:textId="19F1637F" w:rsidR="006E2279" w:rsidRDefault="006E2279" w:rsidP="006E2279">
      <w:pPr>
        <w:pStyle w:val="Caption-Figure"/>
      </w:pPr>
      <w:bookmarkStart w:id="74" w:name="_Toc198634156"/>
      <w:bookmarkStart w:id="75" w:name="_Toc224219999"/>
      <w:r>
        <w:t xml:space="preserve">Figure </w:t>
      </w:r>
      <w:r w:rsidR="001D7C7D">
        <w:t>7</w:t>
      </w:r>
      <w:r>
        <w:t xml:space="preserve">. </w:t>
      </w:r>
      <w:r w:rsidR="00EE1234">
        <w:t xml:space="preserve">The progression of an outbreak of FMD in </w:t>
      </w:r>
      <w:r w:rsidR="00B5722B">
        <w:t>Feral Pigs</w:t>
      </w:r>
      <w:r w:rsidR="00EE1234">
        <w:t xml:space="preserve"> over a 2-year period from the</w:t>
      </w:r>
      <w:r w:rsidR="00DA1E3B">
        <w:t xml:space="preserve"> stochastic </w:t>
      </w:r>
      <w:r w:rsidR="008F2639">
        <w:t>Individual-based model</w:t>
      </w:r>
      <w:r w:rsidR="00DD4489">
        <w:t xml:space="preserve">. </w:t>
      </w:r>
      <w:r>
        <w:t>Predict</w:t>
      </w:r>
      <w:r w:rsidR="00DA1E3B">
        <w:t xml:space="preserve">ions show the trajectories </w:t>
      </w:r>
      <w:r w:rsidR="008F2639">
        <w:t>from</w:t>
      </w:r>
      <w:r w:rsidR="00DA1E3B">
        <w:t xml:space="preserve"> 50</w:t>
      </w:r>
      <w:r w:rsidR="00CF5BFE">
        <w:t>0</w:t>
      </w:r>
      <w:r w:rsidR="00DA1E3B">
        <w:t xml:space="preserve"> simulated outbreaks</w:t>
      </w:r>
      <w:r w:rsidR="004D798E">
        <w:t>.</w:t>
      </w:r>
      <w:r w:rsidR="00DA1E3B">
        <w:t xml:space="preserve"> </w:t>
      </w:r>
      <w:r>
        <w:t xml:space="preserve">Solid black line – </w:t>
      </w:r>
      <w:r w:rsidR="002859D8">
        <w:t>median, coloured</w:t>
      </w:r>
      <w:r w:rsidR="004D798E">
        <w:t xml:space="preserve"> lines – individual trajectories</w:t>
      </w:r>
      <w:r w:rsidR="00DD4489">
        <w:t xml:space="preserve">. </w:t>
      </w:r>
      <w:r>
        <w:t>N – total relative population size, S</w:t>
      </w:r>
      <w:r w:rsidR="00DE31A6">
        <w:t> </w:t>
      </w:r>
      <w:r>
        <w:t>– susceptible,</w:t>
      </w:r>
      <w:r w:rsidR="00CC51A0">
        <w:t xml:space="preserve"> R – recovered,</w:t>
      </w:r>
      <w:r>
        <w:t xml:space="preserve"> I – exposed + infected (prevalence).</w:t>
      </w:r>
      <w:bookmarkEnd w:id="74"/>
      <w:bookmarkEnd w:id="75"/>
      <w:r>
        <w:t xml:space="preserve"> </w:t>
      </w:r>
    </w:p>
    <w:p w14:paraId="0FE95A9F" w14:textId="77777777" w:rsidR="006E2279" w:rsidRPr="00337556" w:rsidRDefault="006E2279" w:rsidP="006E2279">
      <w:pPr>
        <w:pStyle w:val="Caption-Figure"/>
      </w:pPr>
    </w:p>
    <w:p w14:paraId="06464DD9" w14:textId="08CB80FC" w:rsidR="006E2279" w:rsidRPr="00980B2F" w:rsidRDefault="006E2279" w:rsidP="00FD6BAB">
      <w:pPr>
        <w:pStyle w:val="Heading3-Numbered"/>
        <w:rPr>
          <w:rFonts w:eastAsiaTheme="minorEastAsia"/>
        </w:rPr>
      </w:pPr>
      <w:bookmarkStart w:id="76" w:name="_Toc224211976"/>
      <w:r>
        <w:rPr>
          <w:rFonts w:eastAsiaTheme="minorEastAsia"/>
        </w:rPr>
        <w:t xml:space="preserve">Effects of </w:t>
      </w:r>
      <w:r w:rsidR="00635617">
        <w:rPr>
          <w:rFonts w:eastAsiaTheme="minorEastAsia"/>
        </w:rPr>
        <w:t>disease management scenarios</w:t>
      </w:r>
      <w:bookmarkEnd w:id="76"/>
    </w:p>
    <w:p w14:paraId="52252744" w14:textId="394FF3B5" w:rsidR="006E2279" w:rsidRDefault="006E2279" w:rsidP="006E2279">
      <w:r>
        <w:t xml:space="preserve">Using the stochastic model, simulations assessed the effectiveness of one-off </w:t>
      </w:r>
      <w:r w:rsidR="00763924">
        <w:t>or repeated aerial culls</w:t>
      </w:r>
      <w:r>
        <w:t xml:space="preserve"> of varying timing and intensity on the persistence of </w:t>
      </w:r>
      <w:r w:rsidR="00311B5F">
        <w:t>FMD</w:t>
      </w:r>
      <w:r>
        <w:t xml:space="preserve">. Under no (0%) culling of </w:t>
      </w:r>
      <w:r w:rsidR="00B5722B">
        <w:t>Feral Pigs</w:t>
      </w:r>
      <w:r>
        <w:t xml:space="preserve">, the FMD outbreak lasted for an average of </w:t>
      </w:r>
      <w:r w:rsidR="007479B3">
        <w:t>448</w:t>
      </w:r>
      <w:r>
        <w:t xml:space="preserve"> </w:t>
      </w:r>
      <w:r w:rsidR="007479B3">
        <w:t>days</w:t>
      </w:r>
      <w:r>
        <w:t xml:space="preserve"> (Figure </w:t>
      </w:r>
      <w:r w:rsidR="001D7C7D">
        <w:t>8</w:t>
      </w:r>
      <w:r>
        <w:t xml:space="preserve">). In contrast, one-off 80% culls had </w:t>
      </w:r>
      <w:r w:rsidR="003E048D">
        <w:t xml:space="preserve">a </w:t>
      </w:r>
      <w:r w:rsidR="00017C98">
        <w:t>mean</w:t>
      </w:r>
      <w:r>
        <w:t xml:space="preserve"> </w:t>
      </w:r>
      <w:r w:rsidR="00F22D98">
        <w:t>outbreak length of 8</w:t>
      </w:r>
      <w:r w:rsidR="00E87428">
        <w:t xml:space="preserve"> </w:t>
      </w:r>
      <w:r w:rsidR="00F22D98">
        <w:t>days</w:t>
      </w:r>
      <w:r w:rsidR="001F0415">
        <w:t xml:space="preserve"> </w:t>
      </w:r>
      <w:r w:rsidR="00DB51F9">
        <w:t xml:space="preserve">(95% CI, </w:t>
      </w:r>
      <w:r w:rsidR="00CA226F">
        <w:t>4</w:t>
      </w:r>
      <w:r w:rsidR="008F4E92">
        <w:t>–</w:t>
      </w:r>
      <w:r w:rsidR="00CA226F">
        <w:t>103</w:t>
      </w:r>
      <w:r w:rsidR="00EC7F33">
        <w:t xml:space="preserve">) </w:t>
      </w:r>
      <w:r w:rsidR="001F0415">
        <w:t>if</w:t>
      </w:r>
      <w:r w:rsidR="00D60742">
        <w:t xml:space="preserve"> initiated 7 days post </w:t>
      </w:r>
      <w:r w:rsidR="008954B1">
        <w:t xml:space="preserve">incursion or </w:t>
      </w:r>
      <w:r w:rsidR="00CA226F">
        <w:t>63 days</w:t>
      </w:r>
      <w:r w:rsidR="008954B1">
        <w:t>, if initiated 30 days</w:t>
      </w:r>
      <w:r w:rsidR="001F0415">
        <w:t xml:space="preserve"> post incursion (Figure </w:t>
      </w:r>
      <w:r w:rsidR="00F83D6C">
        <w:t>8</w:t>
      </w:r>
      <w:r w:rsidR="001F0415">
        <w:t>).</w:t>
      </w:r>
      <w:r w:rsidR="00965832">
        <w:t xml:space="preserve"> </w:t>
      </w:r>
      <w:r w:rsidR="006B33C9">
        <w:t>Repeated 80% culls had a similar outbreak length to the one-off control if initiated 7</w:t>
      </w:r>
      <w:r w:rsidR="008F4E92">
        <w:t> </w:t>
      </w:r>
      <w:r w:rsidR="006B33C9">
        <w:t>days post incursion</w:t>
      </w:r>
      <w:r w:rsidR="008F4E92">
        <w:t>,</w:t>
      </w:r>
      <w:r w:rsidR="006B33C9">
        <w:t xml:space="preserve"> but outbreak length was reduced to 44 days (from 63) if initiated 30 days post incursion. </w:t>
      </w:r>
      <w:r w:rsidR="00EC7F33">
        <w:t xml:space="preserve">A </w:t>
      </w:r>
      <w:r w:rsidR="006B33C9">
        <w:t xml:space="preserve">repeated </w:t>
      </w:r>
      <w:r w:rsidR="00EC7F33">
        <w:t xml:space="preserve">40% </w:t>
      </w:r>
      <w:r w:rsidR="006B33C9">
        <w:t xml:space="preserve">and 60% </w:t>
      </w:r>
      <w:r w:rsidR="00EC7F33">
        <w:t>cull</w:t>
      </w:r>
      <w:r w:rsidR="00716EFC">
        <w:t xml:space="preserve"> </w:t>
      </w:r>
      <w:r w:rsidR="006B33C9">
        <w:t xml:space="preserve">initiated 7 days post incursion </w:t>
      </w:r>
      <w:r w:rsidR="00716EFC">
        <w:t>was similarly effective at reduc</w:t>
      </w:r>
      <w:r w:rsidR="006B33C9">
        <w:t>ing</w:t>
      </w:r>
      <w:r w:rsidR="00716EFC">
        <w:t xml:space="preserve"> the total length of the outbreak</w:t>
      </w:r>
      <w:r w:rsidR="008F4E92">
        <w:t>,</w:t>
      </w:r>
      <w:r w:rsidR="00716EFC">
        <w:t xml:space="preserve"> with mean</w:t>
      </w:r>
      <w:r w:rsidR="006014D2">
        <w:t xml:space="preserve"> outbreak length</w:t>
      </w:r>
      <w:r w:rsidR="008F4E92">
        <w:t>s</w:t>
      </w:r>
      <w:r w:rsidR="006014D2">
        <w:t xml:space="preserve"> of </w:t>
      </w:r>
      <w:r w:rsidR="0099041F">
        <w:t>24</w:t>
      </w:r>
      <w:r w:rsidR="006014D2">
        <w:t xml:space="preserve"> </w:t>
      </w:r>
      <w:r w:rsidR="006B33C9">
        <w:t xml:space="preserve">and 14 </w:t>
      </w:r>
      <w:r w:rsidR="0099041F">
        <w:t>days</w:t>
      </w:r>
      <w:r w:rsidR="006B33C9">
        <w:t>, respectively</w:t>
      </w:r>
      <w:r w:rsidR="00DB51F9">
        <w:t xml:space="preserve"> (Figure </w:t>
      </w:r>
      <w:r w:rsidR="00F83D6C">
        <w:t>8</w:t>
      </w:r>
      <w:r w:rsidR="00DB51F9">
        <w:t>)</w:t>
      </w:r>
      <w:r w:rsidR="00DD4489">
        <w:t xml:space="preserve">. </w:t>
      </w:r>
      <w:r>
        <w:t xml:space="preserve">One-off culls of 60% </w:t>
      </w:r>
      <w:r w:rsidR="0078611D">
        <w:t xml:space="preserve">were less effective with </w:t>
      </w:r>
      <w:r w:rsidR="008A2F8A">
        <w:t>mean</w:t>
      </w:r>
      <w:r w:rsidR="0078611D">
        <w:t xml:space="preserve"> </w:t>
      </w:r>
      <w:r w:rsidR="00A9597D">
        <w:t>outbreak lengths</w:t>
      </w:r>
      <w:r w:rsidR="003E048D">
        <w:t xml:space="preserve"> of </w:t>
      </w:r>
      <w:r w:rsidR="002570A8">
        <w:t xml:space="preserve">35 </w:t>
      </w:r>
      <w:r w:rsidR="007243A0">
        <w:t xml:space="preserve">and </w:t>
      </w:r>
      <w:r w:rsidR="002570A8">
        <w:t>86</w:t>
      </w:r>
      <w:r w:rsidR="007243A0">
        <w:t xml:space="preserve"> </w:t>
      </w:r>
      <w:r w:rsidR="002570A8">
        <w:t>days</w:t>
      </w:r>
      <w:r w:rsidR="007243A0">
        <w:t>, if initiated 7 or 30 days post incursion, respectively.</w:t>
      </w:r>
      <w:r w:rsidR="0078611D">
        <w:t xml:space="preserve"> </w:t>
      </w:r>
      <w:r w:rsidR="00A63EE7">
        <w:t>Under</w:t>
      </w:r>
      <w:r>
        <w:t xml:space="preserve"> less intense </w:t>
      </w:r>
      <w:r w:rsidR="005F4EB2">
        <w:t xml:space="preserve">one-off </w:t>
      </w:r>
      <w:r>
        <w:t xml:space="preserve">culls of 20% or 40%, </w:t>
      </w:r>
      <w:r w:rsidR="00176485">
        <w:t>or repeated</w:t>
      </w:r>
      <w:r w:rsidR="00ED680F">
        <w:t xml:space="preserve"> low intensity</w:t>
      </w:r>
      <w:r w:rsidR="00176485">
        <w:t xml:space="preserve"> 20</w:t>
      </w:r>
      <w:r w:rsidR="00352C6B">
        <w:t>%</w:t>
      </w:r>
      <w:r w:rsidR="00176485">
        <w:t xml:space="preserve"> culls</w:t>
      </w:r>
      <w:r w:rsidR="008F4E92">
        <w:t>,</w:t>
      </w:r>
      <w:r w:rsidR="00176485">
        <w:t xml:space="preserve"> </w:t>
      </w:r>
      <w:r>
        <w:t xml:space="preserve">the </w:t>
      </w:r>
      <w:r w:rsidR="00D531C0">
        <w:t>outbreak length</w:t>
      </w:r>
      <w:r>
        <w:t xml:space="preserve"> was longer and more variable, with mean </w:t>
      </w:r>
      <w:r w:rsidR="00352C6B">
        <w:t>outbreak lengths</w:t>
      </w:r>
      <w:r w:rsidR="00BF377F">
        <w:t xml:space="preserve"> </w:t>
      </w:r>
      <w:r w:rsidR="008F4E92">
        <w:t xml:space="preserve">of </w:t>
      </w:r>
      <w:r w:rsidR="00AA319F">
        <w:t>between 100 and 180 days</w:t>
      </w:r>
      <w:r w:rsidR="00503244">
        <w:t xml:space="preserve"> </w:t>
      </w:r>
      <w:r>
        <w:t xml:space="preserve">(Figure </w:t>
      </w:r>
      <w:r w:rsidR="00F83D6C">
        <w:t>8</w:t>
      </w:r>
      <w:r>
        <w:t xml:space="preserve">). </w:t>
      </w:r>
    </w:p>
    <w:p w14:paraId="0B30BD13" w14:textId="62B28ED7" w:rsidR="00A553D0" w:rsidRDefault="00A22392" w:rsidP="00A553D0">
      <w:r>
        <w:lastRenderedPageBreak/>
        <w:t>One-off c</w:t>
      </w:r>
      <w:r w:rsidR="00CC7061">
        <w:t>ulling intensities of 60%</w:t>
      </w:r>
      <w:r w:rsidR="003170E3">
        <w:t xml:space="preserve"> or </w:t>
      </w:r>
      <w:r w:rsidR="001C4749">
        <w:t xml:space="preserve">80% and </w:t>
      </w:r>
      <w:r w:rsidR="003170E3">
        <w:t>repeated</w:t>
      </w:r>
      <w:r>
        <w:t xml:space="preserve"> culls of at least</w:t>
      </w:r>
      <w:r w:rsidR="003170E3">
        <w:t xml:space="preserve"> 40%</w:t>
      </w:r>
      <w:r w:rsidR="00CC7061">
        <w:t>, initiating within 7 days post FMD incursion</w:t>
      </w:r>
      <w:r w:rsidR="001C4749">
        <w:t>,</w:t>
      </w:r>
      <w:r w:rsidR="00CC7061">
        <w:t xml:space="preserve"> were required to </w:t>
      </w:r>
      <w:r w:rsidR="00626651">
        <w:t xml:space="preserve">virtually </w:t>
      </w:r>
      <w:r w:rsidR="00CC7061">
        <w:t>eliminate</w:t>
      </w:r>
      <w:r w:rsidR="00D964A8">
        <w:t xml:space="preserve"> disease spread</w:t>
      </w:r>
      <w:r w:rsidR="00544E3A">
        <w:t xml:space="preserve"> from temporary </w:t>
      </w:r>
      <w:r w:rsidR="00D964A8">
        <w:t xml:space="preserve">emigration (Figure </w:t>
      </w:r>
      <w:r w:rsidR="00F83D6C">
        <w:t>9</w:t>
      </w:r>
      <w:r w:rsidR="00D964A8">
        <w:t>)</w:t>
      </w:r>
      <w:r w:rsidR="00DD4489">
        <w:t xml:space="preserve">. </w:t>
      </w:r>
      <w:r w:rsidR="00B048A6">
        <w:t>While l</w:t>
      </w:r>
      <w:r>
        <w:t xml:space="preserve">ater culls </w:t>
      </w:r>
      <w:r w:rsidR="00B048A6">
        <w:t xml:space="preserve">reduced the number of infected emigrants, they </w:t>
      </w:r>
      <w:r>
        <w:t xml:space="preserve">were never </w:t>
      </w:r>
      <w:r w:rsidR="00E01048">
        <w:t>guaranteed</w:t>
      </w:r>
      <w:r>
        <w:t xml:space="preserve"> </w:t>
      </w:r>
      <w:r w:rsidR="00B048A6">
        <w:t xml:space="preserve">to eliminate disease spread (Figure </w:t>
      </w:r>
      <w:r w:rsidR="00F83D6C">
        <w:t>9</w:t>
      </w:r>
      <w:r w:rsidR="00B048A6">
        <w:t>).</w:t>
      </w:r>
      <w:r w:rsidR="00E01048">
        <w:t xml:space="preserve"> </w:t>
      </w:r>
    </w:p>
    <w:p w14:paraId="766046B3" w14:textId="67D24AE1" w:rsidR="006E2279" w:rsidRDefault="006E2279" w:rsidP="006E2279"/>
    <w:p w14:paraId="55720391" w14:textId="18C2934B" w:rsidR="006E2279" w:rsidRDefault="00531F56" w:rsidP="006E2279">
      <w:pPr>
        <w:jc w:val="center"/>
      </w:pPr>
      <w:r>
        <w:rPr>
          <w:noProof/>
        </w:rPr>
        <w:drawing>
          <wp:inline distT="0" distB="0" distL="0" distR="0" wp14:anchorId="7B995386" wp14:editId="538AE54F">
            <wp:extent cx="6120765" cy="6120765"/>
            <wp:effectExtent l="0" t="0" r="0" b="0"/>
            <wp:docPr id="107147333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1473334" name="Picture 2"/>
                    <pic:cNvPicPr/>
                  </pic:nvPicPr>
                  <pic:blipFill>
                    <a:blip r:embed="rId46"/>
                    <a:stretch>
                      <a:fillRect/>
                    </a:stretch>
                  </pic:blipFill>
                  <pic:spPr>
                    <a:xfrm>
                      <a:off x="0" y="0"/>
                      <a:ext cx="6120765" cy="6120765"/>
                    </a:xfrm>
                    <a:prstGeom prst="rect">
                      <a:avLst/>
                    </a:prstGeom>
                  </pic:spPr>
                </pic:pic>
              </a:graphicData>
            </a:graphic>
          </wp:inline>
        </w:drawing>
      </w:r>
    </w:p>
    <w:p w14:paraId="11FFC478" w14:textId="771EB9B3" w:rsidR="006E2279" w:rsidRDefault="006E2279" w:rsidP="006E2279">
      <w:pPr>
        <w:pStyle w:val="Caption-Figure"/>
      </w:pPr>
      <w:bookmarkStart w:id="77" w:name="_Toc198634158"/>
      <w:bookmarkStart w:id="78" w:name="_Toc224220000"/>
      <w:r>
        <w:t xml:space="preserve">Figure </w:t>
      </w:r>
      <w:r w:rsidR="00F83D6C">
        <w:t>8</w:t>
      </w:r>
      <w:r>
        <w:t xml:space="preserve">. </w:t>
      </w:r>
      <w:r w:rsidR="004901B0">
        <w:t>Total length of outbreak</w:t>
      </w:r>
      <w:r>
        <w:t xml:space="preserve"> (in </w:t>
      </w:r>
      <w:r w:rsidR="00AE2E29">
        <w:t>days</w:t>
      </w:r>
      <w:r>
        <w:t>) for simulated FMD outbreaks</w:t>
      </w:r>
      <w:r w:rsidR="008F4E92">
        <w:t>,</w:t>
      </w:r>
      <w:r>
        <w:t xml:space="preserve"> with one-off </w:t>
      </w:r>
      <w:r w:rsidR="00CF0762">
        <w:t xml:space="preserve">and repeated </w:t>
      </w:r>
      <w:r>
        <w:t xml:space="preserve">culling operations of varying intensity (0, 20, 40, 60 or 80%) at either 7 or </w:t>
      </w:r>
      <w:r w:rsidR="00CF0762">
        <w:t>30</w:t>
      </w:r>
      <w:r>
        <w:t> </w:t>
      </w:r>
      <w:proofErr w:type="gramStart"/>
      <w:r>
        <w:t>days</w:t>
      </w:r>
      <w:proofErr w:type="gramEnd"/>
      <w:r>
        <w:t xml:space="preserve"> after the initiation of the outbreak. Black </w:t>
      </w:r>
      <w:r w:rsidR="00F8499E">
        <w:t>points</w:t>
      </w:r>
      <w:r>
        <w:t xml:space="preserve"> give the me</w:t>
      </w:r>
      <w:r w:rsidR="00D268A6">
        <w:t>dian</w:t>
      </w:r>
      <w:r w:rsidR="00F92167">
        <w:t xml:space="preserve">, thick </w:t>
      </w:r>
      <w:r w:rsidR="00A45E79">
        <w:t>lines</w:t>
      </w:r>
      <w:r w:rsidR="00F92167">
        <w:t xml:space="preserve"> </w:t>
      </w:r>
      <w:r w:rsidR="00A45E79">
        <w:t xml:space="preserve">give the width </w:t>
      </w:r>
      <w:r w:rsidR="001E61A5">
        <w:t xml:space="preserve">of the </w:t>
      </w:r>
      <w:r w:rsidR="00F57586">
        <w:t>80</w:t>
      </w:r>
      <w:r w:rsidR="001E61A5">
        <w:t>% confidence interval</w:t>
      </w:r>
      <w:r w:rsidR="008F4E92">
        <w:t>,</w:t>
      </w:r>
      <w:r w:rsidR="00A45E79">
        <w:t xml:space="preserve"> and thin lines</w:t>
      </w:r>
      <w:r w:rsidR="008F4E92">
        <w:t xml:space="preserve"> give</w:t>
      </w:r>
      <w:r w:rsidR="00A45E79">
        <w:t xml:space="preserve"> the width of the 95% confidence interval</w:t>
      </w:r>
      <w:r w:rsidR="00DD4489">
        <w:t xml:space="preserve">. </w:t>
      </w:r>
      <w:r w:rsidR="00A45E79">
        <w:t xml:space="preserve">Coloured </w:t>
      </w:r>
      <w:r w:rsidR="00BC50B0">
        <w:t xml:space="preserve">bars give the </w:t>
      </w:r>
      <w:r w:rsidR="00ED680F">
        <w:t>distribution of outbreak length</w:t>
      </w:r>
      <w:bookmarkEnd w:id="77"/>
      <w:r w:rsidR="00A933F1">
        <w:t>.</w:t>
      </w:r>
      <w:bookmarkEnd w:id="78"/>
      <w:r>
        <w:t xml:space="preserve"> </w:t>
      </w:r>
    </w:p>
    <w:p w14:paraId="1C20ED90" w14:textId="77777777" w:rsidR="006E2279" w:rsidRPr="00164AB4" w:rsidRDefault="006E2279" w:rsidP="006E2279"/>
    <w:p w14:paraId="3646691B" w14:textId="77777777" w:rsidR="006E2279" w:rsidRDefault="006E2279" w:rsidP="006E2279"/>
    <w:p w14:paraId="463B08B3" w14:textId="45CFA5FA" w:rsidR="006E2279" w:rsidRDefault="006E2279" w:rsidP="006E2279"/>
    <w:p w14:paraId="0DBFB60E" w14:textId="77777777" w:rsidR="006E2279" w:rsidRDefault="006E2279" w:rsidP="006E2279">
      <w:pPr>
        <w:pStyle w:val="Caption-Figure"/>
        <w:rPr>
          <w:sz w:val="18"/>
          <w:szCs w:val="18"/>
        </w:rPr>
      </w:pPr>
    </w:p>
    <w:p w14:paraId="4647ED1E" w14:textId="7C0F17D0" w:rsidR="006E2279" w:rsidRDefault="002B4E5A" w:rsidP="006E2279">
      <w:r>
        <w:rPr>
          <w:noProof/>
        </w:rPr>
        <w:lastRenderedPageBreak/>
        <w:drawing>
          <wp:inline distT="0" distB="0" distL="0" distR="0" wp14:anchorId="6A1178E7" wp14:editId="5F21E180">
            <wp:extent cx="6120765" cy="6120765"/>
            <wp:effectExtent l="0" t="0" r="0" b="0"/>
            <wp:docPr id="53815197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8151973" name="Picture 4"/>
                    <pic:cNvPicPr/>
                  </pic:nvPicPr>
                  <pic:blipFill>
                    <a:blip r:embed="rId47"/>
                    <a:stretch>
                      <a:fillRect/>
                    </a:stretch>
                  </pic:blipFill>
                  <pic:spPr>
                    <a:xfrm>
                      <a:off x="0" y="0"/>
                      <a:ext cx="6120765" cy="6120765"/>
                    </a:xfrm>
                    <a:prstGeom prst="rect">
                      <a:avLst/>
                    </a:prstGeom>
                  </pic:spPr>
                </pic:pic>
              </a:graphicData>
            </a:graphic>
          </wp:inline>
        </w:drawing>
      </w:r>
    </w:p>
    <w:p w14:paraId="4AE48344" w14:textId="7D2D6C68" w:rsidR="007D565C" w:rsidRPr="00DB59DF" w:rsidRDefault="002B4E5A" w:rsidP="008300A1">
      <w:pPr>
        <w:pStyle w:val="Caption-Figure"/>
      </w:pPr>
      <w:bookmarkStart w:id="79" w:name="_Toc224220001"/>
      <w:r w:rsidRPr="00E84CE2">
        <w:t>Figure</w:t>
      </w:r>
      <w:r>
        <w:t xml:space="preserve"> </w:t>
      </w:r>
      <w:r w:rsidR="00F83D6C">
        <w:t>9</w:t>
      </w:r>
      <w:r>
        <w:t xml:space="preserve">. </w:t>
      </w:r>
      <w:r w:rsidR="007E7713">
        <w:t xml:space="preserve">Mean number of infected pigs emigrating from the site (a measure of disease spread) </w:t>
      </w:r>
      <w:r w:rsidRPr="00E84CE2">
        <w:t xml:space="preserve">for simulated FMD outbreaks </w:t>
      </w:r>
      <w:r>
        <w:t>under</w:t>
      </w:r>
      <w:r w:rsidRPr="00E84CE2">
        <w:t xml:space="preserve"> one-off </w:t>
      </w:r>
      <w:r>
        <w:t xml:space="preserve">and repeated aerial </w:t>
      </w:r>
      <w:r w:rsidRPr="00E84CE2">
        <w:t>culling operations of varying intensity (</w:t>
      </w:r>
      <w:r>
        <w:t xml:space="preserve">0, </w:t>
      </w:r>
      <w:r w:rsidRPr="00E84CE2">
        <w:t xml:space="preserve">20, 40, 60 or 80%) at either 7, or </w:t>
      </w:r>
      <w:r>
        <w:t>30</w:t>
      </w:r>
      <w:r w:rsidRPr="00E84CE2">
        <w:t xml:space="preserve"> days after the initiation of the outbreak. </w:t>
      </w:r>
      <w:r w:rsidR="006D762D">
        <w:t>Points</w:t>
      </w:r>
      <w:r w:rsidR="00F11B26">
        <w:t xml:space="preserve"> give the median </w:t>
      </w:r>
      <w:r w:rsidR="006D762D">
        <w:t>value, thick line the 80%</w:t>
      </w:r>
      <w:r w:rsidR="008F4E92">
        <w:t>,</w:t>
      </w:r>
      <w:r w:rsidR="006D762D">
        <w:t xml:space="preserve"> and thin line the 90% confidence interval, respectively.</w:t>
      </w:r>
      <w:bookmarkEnd w:id="79"/>
    </w:p>
    <w:p w14:paraId="38B1FB7B" w14:textId="5B40EC3B" w:rsidR="00FE0DDC" w:rsidRDefault="00FE0DDC" w:rsidP="00FE0DDC"/>
    <w:p w14:paraId="1F0969AA" w14:textId="67F6E414" w:rsidR="00FE0DDC" w:rsidRPr="00E15429" w:rsidRDefault="00DB35C2" w:rsidP="00E15429">
      <w:pPr>
        <w:pStyle w:val="Heading3-Numbered"/>
        <w:tabs>
          <w:tab w:val="clear" w:pos="720"/>
        </w:tabs>
        <w:rPr>
          <w:rFonts w:eastAsiaTheme="minorEastAsia"/>
        </w:rPr>
      </w:pPr>
      <w:bookmarkStart w:id="80" w:name="_Toc224211977"/>
      <w:r w:rsidRPr="00E15429">
        <w:rPr>
          <w:rFonts w:eastAsiaTheme="minorEastAsia"/>
        </w:rPr>
        <w:t>Cost efficacy</w:t>
      </w:r>
      <w:bookmarkEnd w:id="80"/>
    </w:p>
    <w:p w14:paraId="72F4FBEC" w14:textId="6770B563" w:rsidR="00043366" w:rsidRDefault="004648B0" w:rsidP="0071429D">
      <w:r>
        <w:t xml:space="preserve">Comparisons of the costs </w:t>
      </w:r>
      <w:r w:rsidR="00F57E20">
        <w:t>versus</w:t>
      </w:r>
      <w:r w:rsidR="0096790A">
        <w:t xml:space="preserve"> the efficacy </w:t>
      </w:r>
      <w:r>
        <w:t xml:space="preserve">of the various </w:t>
      </w:r>
      <w:r w:rsidR="006F110F">
        <w:t>disease management scenarios</w:t>
      </w:r>
      <w:r w:rsidR="0096790A">
        <w:t xml:space="preserve"> for reducing the length of an FMD outbreak </w:t>
      </w:r>
      <w:r w:rsidR="009571D8">
        <w:t>revealed that</w:t>
      </w:r>
      <w:r w:rsidR="009205B9">
        <w:t>, while</w:t>
      </w:r>
      <w:r w:rsidR="009571D8">
        <w:t xml:space="preserve"> </w:t>
      </w:r>
      <w:r w:rsidR="00AA319F">
        <w:t xml:space="preserve">a one-off 80% cull or repeated 60% or </w:t>
      </w:r>
      <w:r w:rsidR="009571D8">
        <w:t>80% cull</w:t>
      </w:r>
      <w:r w:rsidR="00AA319F">
        <w:t>s</w:t>
      </w:r>
      <w:r w:rsidR="004D328A">
        <w:t xml:space="preserve"> were the most effective at reducing the length of an FMD outbreak in </w:t>
      </w:r>
      <w:r w:rsidR="00B5722B">
        <w:t>Feral Pigs</w:t>
      </w:r>
      <w:r w:rsidR="009205B9">
        <w:t xml:space="preserve">, they were also the most </w:t>
      </w:r>
      <w:r w:rsidR="00444C9D">
        <w:t>costly</w:t>
      </w:r>
      <w:r w:rsidR="00AC4969">
        <w:t xml:space="preserve"> </w:t>
      </w:r>
      <w:r w:rsidR="008F4E92">
        <w:t xml:space="preserve">– </w:t>
      </w:r>
      <w:r w:rsidR="00AA319F">
        <w:t xml:space="preserve">being twice to four-times more </w:t>
      </w:r>
      <w:r w:rsidR="008F4E92">
        <w:t xml:space="preserve">expensive </w:t>
      </w:r>
      <w:r w:rsidR="00AA319F">
        <w:t xml:space="preserve">than </w:t>
      </w:r>
      <w:r w:rsidR="00862BFD">
        <w:t xml:space="preserve">a one-off 60% cull </w:t>
      </w:r>
      <w:r w:rsidR="00AC4969">
        <w:t xml:space="preserve">(Figure </w:t>
      </w:r>
      <w:r w:rsidR="00F83D6C">
        <w:t>10</w:t>
      </w:r>
      <w:r w:rsidR="00AC4969">
        <w:t>)</w:t>
      </w:r>
      <w:r w:rsidR="00DD4489">
        <w:t xml:space="preserve">. </w:t>
      </w:r>
      <w:r w:rsidR="00AB02C8">
        <w:t xml:space="preserve">This was due to the increase in helicopter search time required </w:t>
      </w:r>
      <w:r w:rsidR="00BC2F38">
        <w:t xml:space="preserve">to achieve an 80% reduction in </w:t>
      </w:r>
      <w:r w:rsidR="00B5722B">
        <w:t>Feral Pig</w:t>
      </w:r>
      <w:r w:rsidR="00BC2F38">
        <w:t xml:space="preserve"> abundance</w:t>
      </w:r>
      <w:r w:rsidR="00DD4489">
        <w:t xml:space="preserve">. </w:t>
      </w:r>
      <w:r w:rsidR="00221D26">
        <w:t xml:space="preserve">Although a one-off 60% </w:t>
      </w:r>
      <w:r w:rsidR="00112BF0">
        <w:t xml:space="preserve">cull </w:t>
      </w:r>
      <w:r w:rsidR="00221D26">
        <w:t xml:space="preserve">was slightly less effective at reducing the outbreak length, </w:t>
      </w:r>
      <w:r w:rsidR="007B2654">
        <w:t xml:space="preserve">it was </w:t>
      </w:r>
      <w:r w:rsidR="00E57595">
        <w:t xml:space="preserve">just as </w:t>
      </w:r>
      <w:r w:rsidR="007B2654">
        <w:t xml:space="preserve">effective at reducing disease spread as a one-off 80% cull or </w:t>
      </w:r>
      <w:r w:rsidR="00EF153F">
        <w:t xml:space="preserve">repeated 40% cull (Figure </w:t>
      </w:r>
      <w:r w:rsidR="007C1D20">
        <w:t>1</w:t>
      </w:r>
      <w:r w:rsidR="00403F52">
        <w:t>1</w:t>
      </w:r>
      <w:r w:rsidR="00EF153F">
        <w:t>)</w:t>
      </w:r>
      <w:r w:rsidR="00DD4489">
        <w:t xml:space="preserve">. </w:t>
      </w:r>
    </w:p>
    <w:p w14:paraId="2E46A8C0" w14:textId="17934000" w:rsidR="00BC2F38" w:rsidRDefault="00BC2F38" w:rsidP="0071429D"/>
    <w:p w14:paraId="40E6A2A9" w14:textId="2E145D07" w:rsidR="0096790A" w:rsidRDefault="00410951" w:rsidP="0071429D">
      <w:r>
        <w:rPr>
          <w:noProof/>
        </w:rPr>
        <w:lastRenderedPageBreak/>
        <w:drawing>
          <wp:inline distT="0" distB="0" distL="0" distR="0" wp14:anchorId="5E41B394" wp14:editId="389D8451">
            <wp:extent cx="4328017" cy="7253999"/>
            <wp:effectExtent l="0" t="0" r="0" b="4445"/>
            <wp:docPr id="44592544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5925444" name="Picture 2"/>
                    <pic:cNvPicPr/>
                  </pic:nvPicPr>
                  <pic:blipFill>
                    <a:blip r:embed="rId48"/>
                    <a:stretch>
                      <a:fillRect/>
                    </a:stretch>
                  </pic:blipFill>
                  <pic:spPr>
                    <a:xfrm>
                      <a:off x="0" y="0"/>
                      <a:ext cx="4328017" cy="7253999"/>
                    </a:xfrm>
                    <a:prstGeom prst="rect">
                      <a:avLst/>
                    </a:prstGeom>
                  </pic:spPr>
                </pic:pic>
              </a:graphicData>
            </a:graphic>
          </wp:inline>
        </w:drawing>
      </w:r>
    </w:p>
    <w:p w14:paraId="651F2774" w14:textId="483335BC" w:rsidR="009018E3" w:rsidRDefault="00EF4673" w:rsidP="00D867A4">
      <w:pPr>
        <w:pStyle w:val="Caption-Figure"/>
      </w:pPr>
      <w:bookmarkStart w:id="81" w:name="_Toc224220002"/>
      <w:r>
        <w:t>Figure 10</w:t>
      </w:r>
      <w:r w:rsidR="00DD4489">
        <w:t xml:space="preserve">. </w:t>
      </w:r>
      <w:r>
        <w:t xml:space="preserve"> Comparison of the cost</w:t>
      </w:r>
      <w:r w:rsidR="006215E0">
        <w:t xml:space="preserve">s </w:t>
      </w:r>
      <w:r w:rsidR="00EB0A82">
        <w:t xml:space="preserve">and </w:t>
      </w:r>
      <w:r w:rsidR="009770AD">
        <w:t xml:space="preserve">the efficacy (total outbreak length) </w:t>
      </w:r>
      <w:r w:rsidR="00F04AF3">
        <w:t>under</w:t>
      </w:r>
      <w:r w:rsidR="00F04AF3" w:rsidRPr="00E84CE2">
        <w:t xml:space="preserve"> one-off </w:t>
      </w:r>
      <w:r w:rsidR="00F04AF3">
        <w:t xml:space="preserve">and repeated aerial </w:t>
      </w:r>
      <w:r w:rsidR="00F04AF3" w:rsidRPr="00E84CE2">
        <w:t>culling operations of varying intensity (</w:t>
      </w:r>
      <w:r w:rsidR="00F04AF3">
        <w:t xml:space="preserve">0, </w:t>
      </w:r>
      <w:r w:rsidR="00F04AF3" w:rsidRPr="00E84CE2">
        <w:t xml:space="preserve">20, 40, 60 or 80%) </w:t>
      </w:r>
      <w:bookmarkStart w:id="82" w:name="_Ref369778966"/>
      <w:bookmarkStart w:id="83" w:name="_Toc409798415"/>
      <w:bookmarkStart w:id="84" w:name="_Toc286018768"/>
      <w:r w:rsidR="00E65F83">
        <w:t>undertaken</w:t>
      </w:r>
      <w:r w:rsidR="00EB0A82">
        <w:t xml:space="preserve"> </w:t>
      </w:r>
      <w:r w:rsidR="00D867A4" w:rsidRPr="00E84CE2">
        <w:t xml:space="preserve">at either 7, or </w:t>
      </w:r>
      <w:r w:rsidR="00D867A4">
        <w:t>30</w:t>
      </w:r>
      <w:r w:rsidR="00D867A4" w:rsidRPr="00E84CE2">
        <w:t xml:space="preserve"> days after the initiation of the outbreak</w:t>
      </w:r>
      <w:r w:rsidR="00DD4489">
        <w:t>.</w:t>
      </w:r>
      <w:bookmarkEnd w:id="81"/>
      <w:r w:rsidR="00DD4489">
        <w:t xml:space="preserve"> </w:t>
      </w:r>
    </w:p>
    <w:p w14:paraId="73C57399" w14:textId="77777777" w:rsidR="009018E3" w:rsidRDefault="009018E3" w:rsidP="00D867A4">
      <w:pPr>
        <w:pStyle w:val="Caption-Figure"/>
      </w:pPr>
    </w:p>
    <w:p w14:paraId="43BC2721" w14:textId="47BD987F" w:rsidR="009018E3" w:rsidRDefault="009018E3" w:rsidP="00362BF1">
      <w:r>
        <w:rPr>
          <w:noProof/>
        </w:rPr>
        <w:lastRenderedPageBreak/>
        <w:drawing>
          <wp:inline distT="0" distB="0" distL="0" distR="0" wp14:anchorId="4F90097E" wp14:editId="594B10AB">
            <wp:extent cx="4327199" cy="7252630"/>
            <wp:effectExtent l="0" t="0" r="0" b="5715"/>
            <wp:docPr id="198574949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5749496" name="Picture 3"/>
                    <pic:cNvPicPr/>
                  </pic:nvPicPr>
                  <pic:blipFill>
                    <a:blip r:embed="rId49"/>
                    <a:stretch>
                      <a:fillRect/>
                    </a:stretch>
                  </pic:blipFill>
                  <pic:spPr>
                    <a:xfrm>
                      <a:off x="0" y="0"/>
                      <a:ext cx="4327199" cy="7252630"/>
                    </a:xfrm>
                    <a:prstGeom prst="rect">
                      <a:avLst/>
                    </a:prstGeom>
                  </pic:spPr>
                </pic:pic>
              </a:graphicData>
            </a:graphic>
          </wp:inline>
        </w:drawing>
      </w:r>
    </w:p>
    <w:p w14:paraId="2977C540" w14:textId="7CE63C21" w:rsidR="009018E3" w:rsidRPr="009018E3" w:rsidRDefault="009018E3" w:rsidP="00362BF1">
      <w:pPr>
        <w:pStyle w:val="Caption-Figure"/>
      </w:pPr>
      <w:bookmarkStart w:id="85" w:name="_Toc224220003"/>
      <w:r w:rsidRPr="00362BF1">
        <w:t>Figure</w:t>
      </w:r>
      <w:r>
        <w:t xml:space="preserve"> </w:t>
      </w:r>
      <w:r w:rsidR="007C1D20">
        <w:t>11</w:t>
      </w:r>
      <w:r>
        <w:t>. Comparison of the costs and the efficacy (</w:t>
      </w:r>
      <w:r w:rsidR="00015A5C">
        <w:t xml:space="preserve">number of infected pigs </w:t>
      </w:r>
      <w:r w:rsidR="00DC035B">
        <w:t xml:space="preserve">undertaking temporary </w:t>
      </w:r>
      <w:r w:rsidR="00015A5C">
        <w:t>emigrat</w:t>
      </w:r>
      <w:r w:rsidR="00DC035B">
        <w:t>ion</w:t>
      </w:r>
      <w:r w:rsidR="00015A5C">
        <w:t xml:space="preserve"> – a measure of disease spread</w:t>
      </w:r>
      <w:r>
        <w:t>) under</w:t>
      </w:r>
      <w:r w:rsidRPr="00E84CE2">
        <w:t xml:space="preserve"> one-off </w:t>
      </w:r>
      <w:r>
        <w:t xml:space="preserve">and repeated aerial </w:t>
      </w:r>
      <w:r w:rsidRPr="00E84CE2">
        <w:t>culling operations of varying intensity (</w:t>
      </w:r>
      <w:r>
        <w:t xml:space="preserve">0, </w:t>
      </w:r>
      <w:r w:rsidRPr="00E84CE2">
        <w:t xml:space="preserve">20, 40, 60 or 80%) </w:t>
      </w:r>
      <w:r>
        <w:t xml:space="preserve">undertaken </w:t>
      </w:r>
      <w:r w:rsidRPr="00E84CE2">
        <w:t xml:space="preserve">at either 7, or </w:t>
      </w:r>
      <w:r>
        <w:t>30</w:t>
      </w:r>
      <w:r w:rsidRPr="00E84CE2">
        <w:t xml:space="preserve"> days after the initiation of the outbreak</w:t>
      </w:r>
      <w:r w:rsidR="008F4E92">
        <w:t>.</w:t>
      </w:r>
      <w:bookmarkEnd w:id="85"/>
    </w:p>
    <w:p w14:paraId="2CA30D48" w14:textId="78F0AA24" w:rsidR="00980E26" w:rsidRPr="00243764" w:rsidRDefault="005B531E" w:rsidP="005E6285">
      <w:pPr>
        <w:pStyle w:val="Heading1-Numbered"/>
      </w:pPr>
      <w:r>
        <w:rPr>
          <w:color w:val="FF0000"/>
        </w:rPr>
        <w:br w:type="page"/>
      </w:r>
      <w:bookmarkStart w:id="86" w:name="_Toc196540910"/>
      <w:bookmarkStart w:id="87" w:name="_Toc286018775"/>
      <w:bookmarkStart w:id="88" w:name="_Toc409798435"/>
      <w:bookmarkStart w:id="89" w:name="_Toc224211978"/>
      <w:bookmarkEnd w:id="82"/>
      <w:bookmarkEnd w:id="83"/>
      <w:bookmarkEnd w:id="84"/>
      <w:r w:rsidR="00980E26" w:rsidRPr="00243764">
        <w:lastRenderedPageBreak/>
        <w:t>Discussion</w:t>
      </w:r>
      <w:bookmarkEnd w:id="86"/>
      <w:bookmarkEnd w:id="87"/>
      <w:bookmarkEnd w:id="88"/>
      <w:bookmarkEnd w:id="89"/>
    </w:p>
    <w:p w14:paraId="06414F10" w14:textId="5BFCFC33" w:rsidR="00CC50A9" w:rsidRDefault="006E15C8" w:rsidP="006E15C8">
      <w:r>
        <w:t>We have undertaken the f</w:t>
      </w:r>
      <w:r w:rsidR="00803D6B">
        <w:t xml:space="preserve">irst </w:t>
      </w:r>
      <w:r w:rsidR="00FA77B6">
        <w:t xml:space="preserve">statewide assessment of </w:t>
      </w:r>
      <w:r w:rsidR="00B5722B">
        <w:t>Feral Pig</w:t>
      </w:r>
      <w:r w:rsidR="00FA77B6">
        <w:t xml:space="preserve"> populations </w:t>
      </w:r>
      <w:r w:rsidR="004010CF">
        <w:t xml:space="preserve">on public land </w:t>
      </w:r>
      <w:r w:rsidR="00FA77B6">
        <w:t>in Victoria</w:t>
      </w:r>
      <w:r w:rsidR="00654B13">
        <w:t xml:space="preserve"> by assembling </w:t>
      </w:r>
      <w:r w:rsidR="000C6D45">
        <w:t>and integrating data from 1611 remote infrared cameras</w:t>
      </w:r>
      <w:r w:rsidR="00DD4489">
        <w:t xml:space="preserve">. </w:t>
      </w:r>
      <w:r w:rsidR="00B5722B">
        <w:t>Feral Pigs</w:t>
      </w:r>
      <w:r w:rsidR="00445F34">
        <w:t xml:space="preserve"> were recorded at 85 different sites across the state</w:t>
      </w:r>
      <w:r w:rsidR="00FE4424">
        <w:t>,</w:t>
      </w:r>
      <w:r w:rsidR="00445F34">
        <w:t xml:space="preserve"> with densities </w:t>
      </w:r>
      <w:r w:rsidR="000E48A4">
        <w:t xml:space="preserve">up to </w:t>
      </w:r>
      <w:r w:rsidR="00203919">
        <w:t>6</w:t>
      </w:r>
      <w:r w:rsidR="000E48A4">
        <w:t xml:space="preserve"> pigs/km</w:t>
      </w:r>
      <w:r w:rsidR="000E48A4" w:rsidRPr="00C16CE9">
        <w:rPr>
          <w:vertAlign w:val="superscript"/>
        </w:rPr>
        <w:t>2</w:t>
      </w:r>
      <w:r w:rsidR="000E48A4">
        <w:t xml:space="preserve"> recorded at some locatio</w:t>
      </w:r>
      <w:r w:rsidR="00C16CE9">
        <w:t>ns</w:t>
      </w:r>
      <w:r w:rsidR="00DD4489">
        <w:t xml:space="preserve">. </w:t>
      </w:r>
      <w:r w:rsidR="00C16CE9">
        <w:t xml:space="preserve">The total abundance of </w:t>
      </w:r>
      <w:r w:rsidR="00B5722B">
        <w:t>Feral Pigs</w:t>
      </w:r>
      <w:r w:rsidR="00C16CE9">
        <w:t xml:space="preserve"> was estimated to be </w:t>
      </w:r>
      <w:r w:rsidR="004127B3">
        <w:t>around 2</w:t>
      </w:r>
      <w:r w:rsidR="000E6CAA">
        <w:t>2</w:t>
      </w:r>
      <w:r w:rsidR="004127B3">
        <w:t>,</w:t>
      </w:r>
      <w:r w:rsidR="000E6CAA">
        <w:t>5</w:t>
      </w:r>
      <w:r w:rsidR="004127B3">
        <w:t xml:space="preserve">00 </w:t>
      </w:r>
      <w:r w:rsidR="004010CF">
        <w:t>(90% CI: 1</w:t>
      </w:r>
      <w:r w:rsidR="000E6CAA">
        <w:t>4</w:t>
      </w:r>
      <w:r w:rsidR="004010CF">
        <w:t>,</w:t>
      </w:r>
      <w:r w:rsidR="000E6CAA">
        <w:t>3</w:t>
      </w:r>
      <w:r w:rsidR="004010CF">
        <w:t>00–</w:t>
      </w:r>
      <w:r w:rsidR="000E6CAA">
        <w:t>33</w:t>
      </w:r>
      <w:r w:rsidR="004010CF">
        <w:t>,</w:t>
      </w:r>
      <w:r w:rsidR="000E6CAA">
        <w:t>6</w:t>
      </w:r>
      <w:r w:rsidR="004010CF">
        <w:t xml:space="preserve">00) </w:t>
      </w:r>
      <w:r w:rsidR="004127B3">
        <w:t>distributed across 75,000 km</w:t>
      </w:r>
      <w:r w:rsidR="004127B3" w:rsidRPr="00113DD6">
        <w:rPr>
          <w:vertAlign w:val="superscript"/>
        </w:rPr>
        <w:t>2</w:t>
      </w:r>
      <w:r w:rsidR="004127B3">
        <w:t xml:space="preserve"> of public land at an average density of </w:t>
      </w:r>
      <w:r w:rsidR="00110249">
        <w:t>0.3</w:t>
      </w:r>
      <w:r w:rsidR="000E6CAA">
        <w:t>0</w:t>
      </w:r>
      <w:r w:rsidR="00110249">
        <w:t>/km</w:t>
      </w:r>
      <w:r w:rsidR="00110249" w:rsidRPr="00110249">
        <w:rPr>
          <w:vertAlign w:val="superscript"/>
        </w:rPr>
        <w:t>2</w:t>
      </w:r>
      <w:r w:rsidR="00DD4489">
        <w:t xml:space="preserve">. </w:t>
      </w:r>
      <w:r w:rsidR="00110249">
        <w:t>Hi</w:t>
      </w:r>
      <w:r w:rsidR="00F41902">
        <w:t>ghest densities of pigs occurred in north</w:t>
      </w:r>
      <w:r w:rsidR="00FF2033">
        <w:t>-</w:t>
      </w:r>
      <w:r w:rsidR="00F41902">
        <w:t>east Victoria</w:t>
      </w:r>
      <w:r w:rsidR="00D256F3">
        <w:t xml:space="preserve">, </w:t>
      </w:r>
      <w:r w:rsidR="00445953">
        <w:t xml:space="preserve">the </w:t>
      </w:r>
      <w:r w:rsidR="00D256F3">
        <w:t>upper Goulburn and Murray Rivers</w:t>
      </w:r>
      <w:r w:rsidR="005E5168">
        <w:t>, the central</w:t>
      </w:r>
      <w:r w:rsidR="00B80D19">
        <w:t>-</w:t>
      </w:r>
      <w:r w:rsidR="005E5168">
        <w:t>west</w:t>
      </w:r>
      <w:r w:rsidR="00D256F3">
        <w:t xml:space="preserve"> and in south-west Victoria</w:t>
      </w:r>
      <w:r w:rsidR="00DD4489">
        <w:t xml:space="preserve">. </w:t>
      </w:r>
      <w:r w:rsidR="00B5722B">
        <w:t>Feral Pigs</w:t>
      </w:r>
      <w:r w:rsidR="00C22E82">
        <w:t xml:space="preserve"> are widely distributed across </w:t>
      </w:r>
      <w:r w:rsidR="00A7541D">
        <w:t>all regions of Victoria</w:t>
      </w:r>
      <w:r w:rsidR="00DD4489">
        <w:t xml:space="preserve">. </w:t>
      </w:r>
      <w:r w:rsidR="00A7541D">
        <w:t>However, the distribution is not contiguous</w:t>
      </w:r>
      <w:r w:rsidR="00FE4424">
        <w:t>,</w:t>
      </w:r>
      <w:r w:rsidR="00A7541D">
        <w:t xml:space="preserve"> </w:t>
      </w:r>
      <w:r w:rsidR="00515D7A">
        <w:t>with most areas consisting of</w:t>
      </w:r>
      <w:r w:rsidR="00EB7FE1">
        <w:t xml:space="preserve"> relatively </w:t>
      </w:r>
      <w:r w:rsidR="00385774">
        <w:t xml:space="preserve">isolated, disparate populations </w:t>
      </w:r>
      <w:r w:rsidR="00751CF3">
        <w:t xml:space="preserve">occurring over relatively </w:t>
      </w:r>
      <w:r w:rsidR="00503244">
        <w:t>restricted areas</w:t>
      </w:r>
      <w:r w:rsidR="00DD4489">
        <w:t xml:space="preserve">. </w:t>
      </w:r>
      <w:r w:rsidR="00671AF5">
        <w:t>R</w:t>
      </w:r>
      <w:r w:rsidR="00751CF3">
        <w:t xml:space="preserve">ecent genetic evidence suggests that </w:t>
      </w:r>
      <w:r w:rsidR="00B5722B">
        <w:t>Feral Pig</w:t>
      </w:r>
      <w:r w:rsidR="009213ED">
        <w:t xml:space="preserve"> populations </w:t>
      </w:r>
      <w:r w:rsidR="00671AF5">
        <w:t>have relatively short dispersal distances (</w:t>
      </w:r>
      <w:r w:rsidR="00BE6F96">
        <w:t>average</w:t>
      </w:r>
      <w:r w:rsidR="00FE4424">
        <w:t> </w:t>
      </w:r>
      <w:r w:rsidR="00671AF5">
        <w:t>&lt;</w:t>
      </w:r>
      <w:r w:rsidR="00FE4424">
        <w:t> </w:t>
      </w:r>
      <w:r w:rsidR="00671AF5">
        <w:t>5</w:t>
      </w:r>
      <w:r w:rsidR="00FE4424">
        <w:t> </w:t>
      </w:r>
      <w:r w:rsidR="00671AF5">
        <w:t>km</w:t>
      </w:r>
      <w:r w:rsidR="00BE6F96">
        <w:t>) and that several populations, notably in south-west Victoria</w:t>
      </w:r>
      <w:r w:rsidR="00403E00">
        <w:t>,</w:t>
      </w:r>
      <w:r w:rsidR="00BE6F96">
        <w:t xml:space="preserve"> are more closely related to population</w:t>
      </w:r>
      <w:r w:rsidR="00403E00">
        <w:t>s</w:t>
      </w:r>
      <w:r w:rsidR="00BE6F96">
        <w:t xml:space="preserve"> in NSW</w:t>
      </w:r>
      <w:r w:rsidR="00403E00">
        <w:t xml:space="preserve"> suggesting that many populations of </w:t>
      </w:r>
      <w:r w:rsidR="00B5722B">
        <w:t>Feral Pigs</w:t>
      </w:r>
      <w:r w:rsidR="00403E00">
        <w:t xml:space="preserve"> in Victoria arose through illegal translocations (White et al</w:t>
      </w:r>
      <w:r w:rsidR="00FE4424">
        <w:t>.</w:t>
      </w:r>
      <w:r w:rsidR="00403E00">
        <w:t xml:space="preserve"> unpublished</w:t>
      </w:r>
      <w:r w:rsidR="00FE4424">
        <w:t xml:space="preserve"> data</w:t>
      </w:r>
      <w:r w:rsidR="00403E00">
        <w:t>).</w:t>
      </w:r>
    </w:p>
    <w:p w14:paraId="667AA5A7" w14:textId="5DF25EE9" w:rsidR="00D256F3" w:rsidRDefault="00445953" w:rsidP="006E15C8">
      <w:r>
        <w:t xml:space="preserve">To our knowledge, this is the largest contiguous survey of </w:t>
      </w:r>
      <w:r w:rsidR="00B5722B">
        <w:t>Feral Pigs</w:t>
      </w:r>
      <w:r>
        <w:t xml:space="preserve"> ever undertaken in Australia</w:t>
      </w:r>
      <w:r w:rsidR="00DD4489">
        <w:t xml:space="preserve">. </w:t>
      </w:r>
      <w:r w:rsidR="000043A3">
        <w:t xml:space="preserve">Previous surveys of </w:t>
      </w:r>
      <w:r w:rsidR="00B5722B">
        <w:t>Feral Pigs</w:t>
      </w:r>
      <w:r w:rsidR="000043A3">
        <w:t xml:space="preserve"> to estimate population density have usually been undertaken at relative</w:t>
      </w:r>
      <w:r w:rsidR="0055313D">
        <w:t>ly</w:t>
      </w:r>
      <w:r w:rsidR="000043A3">
        <w:t xml:space="preserve"> small spatial scales</w:t>
      </w:r>
      <w:r w:rsidR="0055313D">
        <w:t xml:space="preserve">, </w:t>
      </w:r>
      <w:r w:rsidR="00FE4424">
        <w:t xml:space="preserve">often </w:t>
      </w:r>
      <w:r w:rsidR="0055313D">
        <w:t>less than 500 km</w:t>
      </w:r>
      <w:r w:rsidR="0055313D" w:rsidRPr="0055313D">
        <w:rPr>
          <w:vertAlign w:val="superscript"/>
        </w:rPr>
        <w:t>2</w:t>
      </w:r>
      <w:r w:rsidR="0055313D">
        <w:t xml:space="preserve"> </w:t>
      </w:r>
      <w:r w:rsidR="00AC706E">
        <w:fldChar w:fldCharType="begin"/>
      </w:r>
      <w:r w:rsidR="00AC706E">
        <w:instrText xml:space="preserve"> ADDIN ZOTERO_ITEM CSL_CITATION {"citationID":"5KbMHMcE","properties":{"formattedCitation":"(Hone 2019)","plainCitation":"(Hone 2019)","noteIndex":0},"citationItems":[{"id":9960,"uris":["http://zotero.org/users/634364/items/LXDJSY4X"],"itemData":{"id":9960,"type":"article-journal","abstract":"The abundance of feral pigs in Australia has been estimated previously and been a topic of some debate. This study aims to update a previous estimate of abundance (13.5 million, 95% CI: 3.5 million to 23.5 million) of feral pigs in Australia. Abundance estimates for the 1970s, 1980s, 1990s, 2000s and 2010s were collated from published literature. Mean abundances in the middle decades were estimated using the ratio method. The average abundance of feral pigs varied from 4.4 million (95% CI: 2.4 million to 6.3 million) in the 1980s, to 3.0 million (95% CI: 2.3 million to 3.7 million) in the 1990s, to 3.2 million (95% CI: 2.4 million to 4.0 million) in the 2000s. Mean density across all 142 studies was 1.03 pigs km–2. The average abundance of feral pigs in Australia during the 1980s to 2000s was much lower and more precise than estimated previously, so scientists and managers should update their use of abundance estimates. Density estimates are above, and below, estimates of threshold host densities for infectious exotic disease establishment.","container-title":"Australian Journal of Zoology","DOI":"10.1071/ZO20077","ISSN":"0004-959X, 1446-5698","issue":"4","language":"en","license":"https://doi.org/10.1071/journalslicense","page":"215-220","source":"DOI.org (Crossref)","title":"How many feral pigs in Australia? An update","title-short":"How many feral pigs in Australia?","volume":"67","author":[{"family":"Hone","given":"Jim"}],"issued":{"date-parts":[["2019"]]}}}],"schema":"https://github.com/citation-style-language/schema/raw/master/csl-citation.json"} </w:instrText>
      </w:r>
      <w:r w:rsidR="00AC706E">
        <w:fldChar w:fldCharType="separate"/>
      </w:r>
      <w:r w:rsidR="00AC706E" w:rsidRPr="00AC706E">
        <w:t>(Hone 2019)</w:t>
      </w:r>
      <w:r w:rsidR="00AC706E">
        <w:fldChar w:fldCharType="end"/>
      </w:r>
      <w:r w:rsidR="00DD4489">
        <w:t xml:space="preserve">. </w:t>
      </w:r>
      <w:r w:rsidR="002E2607">
        <w:t xml:space="preserve">However, </w:t>
      </w:r>
      <w:r w:rsidR="00AC706E">
        <w:t xml:space="preserve">large scale surveys of </w:t>
      </w:r>
      <w:r w:rsidR="00B5722B">
        <w:t>Feral Pigs</w:t>
      </w:r>
      <w:r w:rsidR="00AC706E">
        <w:t xml:space="preserve"> ha</w:t>
      </w:r>
      <w:r w:rsidR="00576933">
        <w:t>ve been undertaken using aerial surveys in Queensland</w:t>
      </w:r>
      <w:r w:rsidR="00CE14D9">
        <w:t xml:space="preserve"> over areas ranging from</w:t>
      </w:r>
      <w:r w:rsidR="00CC76AA">
        <w:t xml:space="preserve"> approximately</w:t>
      </w:r>
      <w:r w:rsidR="00CE14D9">
        <w:t xml:space="preserve"> </w:t>
      </w:r>
      <w:r w:rsidR="00A52014">
        <w:t>7,500–16,500 km</w:t>
      </w:r>
      <w:r w:rsidR="00A52014" w:rsidRPr="00A52014">
        <w:rPr>
          <w:vertAlign w:val="superscript"/>
        </w:rPr>
        <w:t>2</w:t>
      </w:r>
      <w:r w:rsidR="00A52014">
        <w:t xml:space="preserve"> </w:t>
      </w:r>
      <w:r w:rsidR="00A52014">
        <w:fldChar w:fldCharType="begin"/>
      </w:r>
      <w:r w:rsidR="00A52014">
        <w:instrText xml:space="preserve"> ADDIN ZOTERO_ITEM CSL_CITATION {"citationID":"DamXkt6k","properties":{"formattedCitation":"(Gentle et al. 2019)","plainCitation":"(Gentle et al. 2019)","noteIndex":0},"citationItems":[{"id":9996,"uris":["http://zotero.org/users/634364/items/7VKBIJYL"],"itemData":{"id":9996,"type":"article-journal","abstract":"Context. Feral pigs (Sus scrofa) are highly fecund, and populations can increase rapidly under favourable conditions. Population size can also ﬂuctuate widely, driven largely by changes in juvenile mortality in response to food availability, but these relationships have only been explored on a limited number of sites and over short periods.","container-title":"Wildlife Research","DOI":"10.1071/WR17176","ISSN":"1035-3712, 1448-5494","issue":"3","language":"en","license":"https://doi.org/10.1071/journalslicense","page":"191-204","source":"DOI.org (Crossref)","title":"The dynamics of feral pig (Sus scrofa) populations in response to food supply","volume":"46","author":[{"family":"Gentle","given":"Matthew"},{"family":"Pople","given":"Anthony"},{"family":"Scanlan","given":"Joseph C."},{"family":"Carter","given":"John"}],"issued":{"date-parts":[["2019",5,13]]}}}],"schema":"https://github.com/citation-style-language/schema/raw/master/csl-citation.json"} </w:instrText>
      </w:r>
      <w:r w:rsidR="00A52014">
        <w:fldChar w:fldCharType="separate"/>
      </w:r>
      <w:r w:rsidR="00A52014" w:rsidRPr="00A52014">
        <w:t>(Gentle et al. 2019)</w:t>
      </w:r>
      <w:r w:rsidR="00A52014">
        <w:fldChar w:fldCharType="end"/>
      </w:r>
      <w:r w:rsidR="00DD4489">
        <w:t xml:space="preserve">. </w:t>
      </w:r>
      <w:r w:rsidR="00422986">
        <w:t>The</w:t>
      </w:r>
      <w:r w:rsidR="00611773">
        <w:t xml:space="preserve"> abundance of </w:t>
      </w:r>
      <w:r w:rsidR="00B5722B">
        <w:t>Feral Pigs</w:t>
      </w:r>
      <w:r w:rsidR="00611773">
        <w:t xml:space="preserve"> in Australia has previously been estimated</w:t>
      </w:r>
      <w:r w:rsidR="00F73789">
        <w:t xml:space="preserve"> from 124</w:t>
      </w:r>
      <w:r w:rsidR="00FE4424">
        <w:t> </w:t>
      </w:r>
      <w:r w:rsidR="00F73789">
        <w:t>studies carried out between the 1980s and 2000s</w:t>
      </w:r>
      <w:r w:rsidR="00FE4424">
        <w:t>,</w:t>
      </w:r>
      <w:r w:rsidR="00F73789">
        <w:t xml:space="preserve"> </w:t>
      </w:r>
      <w:r w:rsidR="00F0383E">
        <w:t xml:space="preserve">with estimates ranging from </w:t>
      </w:r>
      <w:r w:rsidR="00FF47C2">
        <w:t>3.</w:t>
      </w:r>
      <w:r w:rsidR="00F73789">
        <w:t>2</w:t>
      </w:r>
      <w:r w:rsidR="00FF47C2">
        <w:t>M to 4.4M</w:t>
      </w:r>
      <w:r w:rsidR="00F73789">
        <w:t xml:space="preserve"> pigs</w:t>
      </w:r>
      <w:r w:rsidR="00F0383E">
        <w:t xml:space="preserve"> </w:t>
      </w:r>
      <w:r w:rsidR="00F0383E">
        <w:fldChar w:fldCharType="begin"/>
      </w:r>
      <w:r w:rsidR="00F0383E">
        <w:instrText xml:space="preserve"> ADDIN ZOTERO_ITEM CSL_CITATION {"citationID":"njgVT76J","properties":{"formattedCitation":"(Hone 2019)","plainCitation":"(Hone 2019)","noteIndex":0},"citationItems":[{"id":9960,"uris":["http://zotero.org/users/634364/items/LXDJSY4X"],"itemData":{"id":9960,"type":"article-journal","abstract":"The abundance of feral pigs in Australia has been estimated previously and been a topic of some debate. This study aims to update a previous estimate of abundance (13.5 million, 95% CI: 3.5 million to 23.5 million) of feral pigs in Australia. Abundance estimates for the 1970s, 1980s, 1990s, 2000s and 2010s were collated from published literature. Mean abundances in the middle decades were estimated using the ratio method. The average abundance of feral pigs varied from 4.4 million (95% CI: 2.4 million to 6.3 million) in the 1980s, to 3.0 million (95% CI: 2.3 million to 3.7 million) in the 1990s, to 3.2 million (95% CI: 2.4 million to 4.0 million) in the 2000s. Mean density across all 142 studies was 1.03 pigs km–2. The average abundance of feral pigs in Australia during the 1980s to 2000s was much lower and more precise than estimated previously, so scientists and managers should update their use of abundance estimates. Density estimates are above, and below, estimates of threshold host densities for infectious exotic disease establishment.","container-title":"Australian Journal of Zoology","DOI":"10.1071/ZO20077","ISSN":"0004-959X, 1446-5698","issue":"4","language":"en","license":"https://doi.org/10.1071/journalslicense","page":"215-220","source":"DOI.org (Crossref)","title":"How many feral pigs in Australia? An update","title-short":"How many feral pigs in Australia?","volume":"67","author":[{"family":"Hone","given":"Jim"}],"issued":{"date-parts":[["2019"]]}}}],"schema":"https://github.com/citation-style-language/schema/raw/master/csl-citation.json"} </w:instrText>
      </w:r>
      <w:r w:rsidR="00F0383E">
        <w:fldChar w:fldCharType="separate"/>
      </w:r>
      <w:r w:rsidR="00F0383E" w:rsidRPr="00F0383E">
        <w:t>(Hone 2019)</w:t>
      </w:r>
      <w:r w:rsidR="00F0383E">
        <w:fldChar w:fldCharType="end"/>
      </w:r>
      <w:r w:rsidR="00DD4489">
        <w:t xml:space="preserve">. </w:t>
      </w:r>
      <w:r w:rsidR="00F0383E">
        <w:t>However, th</w:t>
      </w:r>
      <w:r w:rsidR="00C56202">
        <w:t xml:space="preserve">e individual </w:t>
      </w:r>
      <w:r w:rsidR="001E3D67">
        <w:t xml:space="preserve">field </w:t>
      </w:r>
      <w:r w:rsidR="00C56202">
        <w:t xml:space="preserve">studies contributing to that estimate </w:t>
      </w:r>
      <w:r w:rsidR="001E3D67">
        <w:t>originated mainly from N</w:t>
      </w:r>
      <w:r w:rsidR="00AB718A">
        <w:t>ew South Wales</w:t>
      </w:r>
      <w:r w:rsidR="001E3D67">
        <w:t>, Q</w:t>
      </w:r>
      <w:r w:rsidR="00AB718A">
        <w:t>ueensland</w:t>
      </w:r>
      <w:r w:rsidR="001E3D67">
        <w:t xml:space="preserve"> and the Northern Territory, with no field studies originating fr</w:t>
      </w:r>
      <w:r w:rsidR="00AB718A">
        <w:t>o</w:t>
      </w:r>
      <w:r w:rsidR="001E3D67">
        <w:t>m Victoria</w:t>
      </w:r>
      <w:r w:rsidR="006B14C9">
        <w:t xml:space="preserve">. </w:t>
      </w:r>
      <w:r w:rsidR="00FE4424">
        <w:t>Therefore</w:t>
      </w:r>
      <w:r w:rsidR="006B14C9">
        <w:t xml:space="preserve">, the </w:t>
      </w:r>
      <w:r w:rsidR="00737A10">
        <w:t xml:space="preserve">present </w:t>
      </w:r>
      <w:r w:rsidR="006B14C9">
        <w:t xml:space="preserve">study provides valuable information about the </w:t>
      </w:r>
      <w:proofErr w:type="gramStart"/>
      <w:r w:rsidR="00737A10">
        <w:t xml:space="preserve">current </w:t>
      </w:r>
      <w:r w:rsidR="0016050A">
        <w:t>status</w:t>
      </w:r>
      <w:proofErr w:type="gramEnd"/>
      <w:r w:rsidR="0016050A">
        <w:t xml:space="preserve"> </w:t>
      </w:r>
      <w:r w:rsidR="00521E55">
        <w:t xml:space="preserve">of </w:t>
      </w:r>
      <w:r w:rsidR="00B5722B">
        <w:t>Feral Pigs</w:t>
      </w:r>
      <w:r w:rsidR="00521E55">
        <w:t xml:space="preserve"> in Victoria</w:t>
      </w:r>
      <w:r w:rsidR="00DD4489">
        <w:t xml:space="preserve">. </w:t>
      </w:r>
      <w:r w:rsidR="00E44432">
        <w:t xml:space="preserve">The overall average density of </w:t>
      </w:r>
      <w:r w:rsidR="00B5722B">
        <w:t>Feral Pigs</w:t>
      </w:r>
      <w:r w:rsidR="00E44432">
        <w:t xml:space="preserve"> in Victoria</w:t>
      </w:r>
      <w:r w:rsidR="00980691">
        <w:t xml:space="preserve"> </w:t>
      </w:r>
      <w:r w:rsidR="00C70609">
        <w:t xml:space="preserve">was much lower than the average </w:t>
      </w:r>
      <w:r w:rsidR="00B5722B">
        <w:t>Feral Pig</w:t>
      </w:r>
      <w:r w:rsidR="00C70609">
        <w:t xml:space="preserve"> densities in </w:t>
      </w:r>
      <w:r w:rsidR="00657007">
        <w:t>other parts of Australia (</w:t>
      </w:r>
      <w:r w:rsidR="006F1091">
        <w:t>1.03 pigs/km</w:t>
      </w:r>
      <w:r w:rsidR="006F1091" w:rsidRPr="00B51F3F">
        <w:rPr>
          <w:vertAlign w:val="superscript"/>
        </w:rPr>
        <w:t>2</w:t>
      </w:r>
      <w:r w:rsidR="00B51F3F">
        <w:t>)</w:t>
      </w:r>
      <w:r w:rsidR="00DD4489">
        <w:t xml:space="preserve">. </w:t>
      </w:r>
      <w:r w:rsidR="00F05872">
        <w:t xml:space="preserve">Similarly, the abundance of </w:t>
      </w:r>
      <w:r w:rsidR="00B5722B">
        <w:t>Feral Pigs</w:t>
      </w:r>
      <w:r w:rsidR="00F05872">
        <w:t xml:space="preserve"> in Victoria </w:t>
      </w:r>
      <w:r w:rsidR="00997649">
        <w:t>is</w:t>
      </w:r>
      <w:r w:rsidR="0085204C">
        <w:t xml:space="preserve"> </w:t>
      </w:r>
      <w:r w:rsidR="00B02590">
        <w:t xml:space="preserve">less than 1% of the </w:t>
      </w:r>
      <w:r w:rsidR="00A349E5">
        <w:t>total Australia</w:t>
      </w:r>
      <w:r w:rsidR="004108D2">
        <w:t xml:space="preserve">n </w:t>
      </w:r>
      <w:r w:rsidR="00D52AEB">
        <w:t xml:space="preserve">abundance </w:t>
      </w:r>
      <w:r w:rsidR="004108D2">
        <w:t>estimate</w:t>
      </w:r>
      <w:r w:rsidR="009F3550">
        <w:t xml:space="preserve"> </w:t>
      </w:r>
      <w:r w:rsidR="009F3550">
        <w:fldChar w:fldCharType="begin"/>
      </w:r>
      <w:r w:rsidR="009F3550">
        <w:instrText xml:space="preserve"> ADDIN ZOTERO_ITEM CSL_CITATION {"citationID":"ztSjsslr","properties":{"formattedCitation":"(Hone 2019)","plainCitation":"(Hone 2019)","noteIndex":0},"citationItems":[{"id":9960,"uris":["http://zotero.org/users/634364/items/LXDJSY4X"],"itemData":{"id":9960,"type":"article-journal","abstract":"The abundance of feral pigs in Australia has been estimated previously and been a topic of some debate. This study aims to update a previous estimate of abundance (13.5 million, 95% CI: 3.5 million to 23.5 million) of feral pigs in Australia. Abundance estimates for the 1970s, 1980s, 1990s, 2000s and 2010s were collated from published literature. Mean abundances in the middle decades were estimated using the ratio method. The average abundance of feral pigs varied from 4.4 million (95% CI: 2.4 million to 6.3 million) in the 1980s, to 3.0 million (95% CI: 2.3 million to 3.7 million) in the 1990s, to 3.2 million (95% CI: 2.4 million to 4.0 million) in the 2000s. Mean density across all 142 studies was 1.03 pigs km–2. The average abundance of feral pigs in Australia during the 1980s to 2000s was much lower and more precise than estimated previously, so scientists and managers should update their use of abundance estimates. Density estimates are above, and below, estimates of threshold host densities for infectious exotic disease establishment.","container-title":"Australian Journal of Zoology","DOI":"10.1071/ZO20077","ISSN":"0004-959X, 1446-5698","issue":"4","language":"en","license":"https://doi.org/10.1071/journalslicense","page":"215-220","source":"DOI.org (Crossref)","title":"How many feral pigs in Australia? An update","title-short":"How many feral pigs in Australia?","volume":"67","author":[{"family":"Hone","given":"Jim"}],"issued":{"date-parts":[["2019"]]}}}],"schema":"https://github.com/citation-style-language/schema/raw/master/csl-citation.json"} </w:instrText>
      </w:r>
      <w:r w:rsidR="009F3550">
        <w:fldChar w:fldCharType="separate"/>
      </w:r>
      <w:r w:rsidR="009F3550" w:rsidRPr="009F3550">
        <w:t>(Hone 2019)</w:t>
      </w:r>
      <w:r w:rsidR="009F3550">
        <w:fldChar w:fldCharType="end"/>
      </w:r>
      <w:r w:rsidR="009F3550">
        <w:t>.</w:t>
      </w:r>
      <w:r w:rsidR="002438F8">
        <w:t xml:space="preserve"> </w:t>
      </w:r>
    </w:p>
    <w:p w14:paraId="614BE7CF" w14:textId="5D53B71C" w:rsidR="002438F8" w:rsidRDefault="002438F8" w:rsidP="006E15C8">
      <w:r>
        <w:t xml:space="preserve">The abundance estimate of </w:t>
      </w:r>
      <w:r w:rsidR="00B5722B">
        <w:t>Feral Pigs</w:t>
      </w:r>
      <w:r>
        <w:t xml:space="preserve"> for Victoria had reasonable precision, with a coefficient of variation (CV) of 2</w:t>
      </w:r>
      <w:r w:rsidR="000E6CAA">
        <w:t>7</w:t>
      </w:r>
      <w:r>
        <w:t>%</w:t>
      </w:r>
      <w:r w:rsidR="00DD4489">
        <w:t xml:space="preserve">. </w:t>
      </w:r>
      <w:r>
        <w:t xml:space="preserve">However, </w:t>
      </w:r>
      <w:r w:rsidR="0075349B">
        <w:t xml:space="preserve">the </w:t>
      </w:r>
      <w:r>
        <w:t>estimates for DEECA regions w</w:t>
      </w:r>
      <w:r w:rsidR="000E6CAA">
        <w:t>ere</w:t>
      </w:r>
      <w:r>
        <w:t xml:space="preserve"> </w:t>
      </w:r>
      <w:r w:rsidR="000E6CAA">
        <w:t>somewhat less precise</w:t>
      </w:r>
      <w:r>
        <w:t xml:space="preserve">, with </w:t>
      </w:r>
      <w:r w:rsidR="000E6CAA">
        <w:t xml:space="preserve">all </w:t>
      </w:r>
      <w:r>
        <w:t>estimate</w:t>
      </w:r>
      <w:r w:rsidR="000E6CAA">
        <w:t>s</w:t>
      </w:r>
      <w:r>
        <w:t xml:space="preserve"> </w:t>
      </w:r>
      <w:r w:rsidR="000E6CAA">
        <w:t xml:space="preserve">having </w:t>
      </w:r>
      <w:r>
        <w:t>CV</w:t>
      </w:r>
      <w:r w:rsidR="000E6CAA">
        <w:t>’s</w:t>
      </w:r>
      <w:r>
        <w:t xml:space="preserve"> </w:t>
      </w:r>
      <w:r w:rsidR="000E6CAA">
        <w:t>greater than</w:t>
      </w:r>
      <w:r>
        <w:t xml:space="preserve"> 30%</w:t>
      </w:r>
      <w:r w:rsidR="000E6CAA">
        <w:t xml:space="preserve">, with precision </w:t>
      </w:r>
      <w:r w:rsidR="00F20FC5">
        <w:t xml:space="preserve">(inversely) </w:t>
      </w:r>
      <w:r w:rsidR="000E6CAA">
        <w:t>related to</w:t>
      </w:r>
      <w:r>
        <w:t xml:space="preserve"> sampling intensity </w:t>
      </w:r>
      <w:r w:rsidR="0075349B">
        <w:t>in</w:t>
      </w:r>
      <w:r w:rsidR="000E6CAA">
        <w:t xml:space="preserve"> each</w:t>
      </w:r>
      <w:r w:rsidR="00152769">
        <w:t xml:space="preserve"> region</w:t>
      </w:r>
      <w:r w:rsidR="00F20FC5">
        <w:t xml:space="preserve"> as well as the extremely patchy distribution of Feral Pigs in these landscapes.</w:t>
      </w:r>
      <w:r w:rsidR="00DD4489">
        <w:t xml:space="preserve"> </w:t>
      </w:r>
      <w:r w:rsidR="00F1355F">
        <w:t>This patchy distribution poses sampling difficulties at a statewide scale</w:t>
      </w:r>
      <w:r w:rsidR="0075349B">
        <w:t>, because</w:t>
      </w:r>
      <w:r w:rsidR="00F1355F">
        <w:t xml:space="preserve"> it can be very easy for isolated pockets of pigs to escape </w:t>
      </w:r>
      <w:r w:rsidR="00503244">
        <w:t>detection</w:t>
      </w:r>
      <w:r w:rsidR="00DD4489">
        <w:t xml:space="preserve">. </w:t>
      </w:r>
      <w:r w:rsidR="0075349B">
        <w:t>Consequently</w:t>
      </w:r>
      <w:r w:rsidR="00F1355F">
        <w:t xml:space="preserve">, the distribution of pigs estimated in this study </w:t>
      </w:r>
      <w:r w:rsidR="003E1AC3">
        <w:t xml:space="preserve">may not reflect the presence of other </w:t>
      </w:r>
      <w:r w:rsidR="00A77A3F">
        <w:t xml:space="preserve">small undetected </w:t>
      </w:r>
      <w:r w:rsidR="003E1AC3">
        <w:t>populations or sporadic occurrences of pigs in the landscape</w:t>
      </w:r>
      <w:r w:rsidR="00F1355F">
        <w:t>.</w:t>
      </w:r>
      <w:r w:rsidR="006D32B8" w:rsidRPr="006D32B8">
        <w:t xml:space="preserve"> </w:t>
      </w:r>
      <w:r w:rsidR="006D32B8">
        <w:t>Since supplemental surveys occurred between 2021 and 2025, the resulting abundance estimates necessarily represent average Feral Pig densities that occurred over this period.</w:t>
      </w:r>
    </w:p>
    <w:p w14:paraId="55FC65E2" w14:textId="3A28FA5A" w:rsidR="002C54FD" w:rsidRDefault="0021284F" w:rsidP="00E41A95">
      <w:r>
        <w:t xml:space="preserve">The distribution and abundance of </w:t>
      </w:r>
      <w:r w:rsidR="00B5722B">
        <w:t>Feral Pigs</w:t>
      </w:r>
      <w:r w:rsidR="008865FF">
        <w:t xml:space="preserve"> was related to </w:t>
      </w:r>
      <w:r w:rsidR="002859D8">
        <w:t>several</w:t>
      </w:r>
      <w:r w:rsidR="008865FF">
        <w:t xml:space="preserve"> habitat variables, including slope,</w:t>
      </w:r>
      <w:r w:rsidR="006D32B8">
        <w:t xml:space="preserve"> multi-resolution valley-bottom flatness (MRVBF),</w:t>
      </w:r>
      <w:r w:rsidR="008865FF">
        <w:t xml:space="preserve"> </w:t>
      </w:r>
      <w:r w:rsidR="0044513F">
        <w:t>topographic wetness index (TWI)</w:t>
      </w:r>
      <w:r w:rsidR="00BC2ADE">
        <w:t>, the amount of forest edge habitat</w:t>
      </w:r>
      <w:r w:rsidR="0004037D">
        <w:t>,</w:t>
      </w:r>
      <w:r w:rsidR="00BC2ADE">
        <w:t xml:space="preserve"> and temperature</w:t>
      </w:r>
      <w:r w:rsidR="00DD4489">
        <w:t xml:space="preserve">. </w:t>
      </w:r>
      <w:r w:rsidR="00FF7B3E">
        <w:t xml:space="preserve">Elsewhere, </w:t>
      </w:r>
      <w:r w:rsidR="00B5722B">
        <w:t>Feral Pigs</w:t>
      </w:r>
      <w:r w:rsidR="00FF7B3E">
        <w:t xml:space="preserve"> are known </w:t>
      </w:r>
      <w:r w:rsidR="007F4E2B">
        <w:t>to be</w:t>
      </w:r>
      <w:r w:rsidR="00FF7B3E">
        <w:t xml:space="preserve"> habitat generalists </w:t>
      </w:r>
      <w:r w:rsidR="00DC24D4">
        <w:t>and prefer areas</w:t>
      </w:r>
      <w:r w:rsidR="00BC2ADE">
        <w:t xml:space="preserve"> </w:t>
      </w:r>
      <w:r w:rsidR="00DC24D4">
        <w:t xml:space="preserve">close to </w:t>
      </w:r>
      <w:r w:rsidR="00AF4D11">
        <w:t>permanent</w:t>
      </w:r>
      <w:r w:rsidR="00DC24D4">
        <w:t xml:space="preserve"> water</w:t>
      </w:r>
      <w:r w:rsidR="00AF4D11">
        <w:t xml:space="preserve"> that offer sufficient thermal refuge</w:t>
      </w:r>
      <w:r w:rsidR="00675C6E">
        <w:t xml:space="preserve"> during hot weather.</w:t>
      </w:r>
      <w:r w:rsidR="00235050">
        <w:t xml:space="preserve"> </w:t>
      </w:r>
      <w:r w:rsidR="002859D8">
        <w:t>Consequently</w:t>
      </w:r>
      <w:r w:rsidR="00235050">
        <w:t>, their distribution appears to be</w:t>
      </w:r>
      <w:r w:rsidR="008E5526">
        <w:t xml:space="preserve"> primarily governed by </w:t>
      </w:r>
      <w:r w:rsidR="007440C8">
        <w:t>the interaction between temperature and available thermal refugia</w:t>
      </w:r>
      <w:r w:rsidR="00AF4D11">
        <w:t xml:space="preserve"> </w:t>
      </w:r>
      <w:r w:rsidR="00AF4D11">
        <w:fldChar w:fldCharType="begin"/>
      </w:r>
      <w:r w:rsidR="00407A26">
        <w:instrText xml:space="preserve"> ADDIN ZOTERO_ITEM CSL_CITATION {"citationID":"mCei6XFE","properties":{"formattedCitation":"(Choquenot et al. 1996; Caley 1997; Caley et al. 2011)","plainCitation":"(Choquenot et al. 1996; Caley 1997; Caley et al. 2011)","noteIndex":0},"citationItems":[{"id":148,"uris":["http://zotero.org/users/634364/items/P6G2CEH7"],"itemData":{"id":148,"type":"book","event-place":"Canberra, Australia","publisher":"Bureau of Resource Sciences, Australian Government Publishing Service","publisher-place":"Canberra, Australia","title":"Managing Vertebrate Pests: Feral Pigs","author":[{"family":"Choquenot","given":"D."},{"family":"McIlroy","given":"J."},{"family":"Korn","given":"T"}],"issued":{"date-parts":[["1996"]]}}},{"id":9986,"uris":["http://zotero.org/users/634364/items/DBSRQJ3U"],"itemData":{"id":9986,"type":"article-journal","abstract":"Movements, activity patterns and habitat use of feral pigs were studied in a tropical woodland habitat by radio-telemetry, live-trapping and hunter returns. The mean aggregate home-range size was 33.5 km2 for boars and 24.1 km2 for sows. Feral pigs were rather sedentary, with no tendency to disperse great distances from their initial home ranges. Pigs were most active at night, with peaks of activity in the late afternoon and early morning. Pigs preferentially used the riparian vegetation strip bordering major rivers, and grain crops, when available. The implications for the management of pigs are discussed.","container-title":"Wildlife Research","DOI":"10.1071/WR94075","ISSN":"1035-3712","issue":"1","journalAbbreviation":"Wildl Res","page":"77-87","source":"Silverchair","title":"Movements, Activity Patterns and Habitat Use of Feral Pigs (Sus scrofa) in a Tropical Habitat","volume":"24","author":[{"family":"Caley","given":"Peter"}],"issued":{"date-parts":[["1997",2,4]]}}},{"id":5010,"uris":["http://zotero.org/users/634364/items/X7WMVZAJ"],"itemData":{"id":5010,"type":"report","abstract":"This project, funded by the Invasive Animals Cooperative Research Centre on behalf of the New South Wales Department of Environment, Climate Change and Water, develops and applies tools to model the distribution and abundance of vertebrate pest species in relation to climatic and biophysical variables. Such models are needed to predict how the distribution of pest species may vary under a changing climate. We assembled a priority list of vertebrate pests affecting biodiversity in New South Wales (NSW) based on reported threats to species, populations and ecological communities. Feral goats, feral cats, red foxes, European rabbits, and feral pigs are the most common recorded threats to ‘endangered’ or ‘vulnerable’ terrestrial species in NSW, affecting 84.5% of threatened species listed. This report covers these species—as well as cane toads, Indian mynas, starlings, wild dogs and wild deer. It uses quantitative and, where necessary, qualitative species distribution models to predict the distribution and abundance of these species using land manager desk-top surveys undertaken in 2004. Using the 2004 data, the species distribution models generally predicted the ranges of each species extremely well, but performed poorly in identifying areas where animals were considered to be at a high density. This may have resulted in part from data issues, including the effect of having multiple ‘observers’ and the scale of the analyses (5 km x 5 km grids). These models were then used to predict the distribution and abundance of these pests under 2050 climate forecasts. Climate scenarios for 2050 were generated from four global circulation models (GCMs)—CSIRO, MIROC, ECHO and ECHAM—that performed reasonably well in modelling current Australian climate. As expected under a warmer climate, cane toads, which have tropical origins, are predicted to expand their range considerably (fourfold). Predictions varied more for species with temperate origins. Rabbits are predicted to generally decline in distribution and abundance. Foxes are predicted to increase in density in some areas and decrease in others, with their overall distribution changing little. Feral cats are predicted to have a slight decrease in abundance, but to maintain a similar range. The current distributions of some species, such as feral pigs, wild dogs and feral goats, are affected by land use, particularly the intensity of agriculture. To make sensible predictions, therefore, changes in land use need to be modelled first. After predicting land use as a function of forecast climates, the resulting land use layers can then be fed into species distribution models. Using this modelling approach, feral pigs are predicted to change their distribution considerably, with conditions in the central western areas, east of the Darling River, becoming more favourable. This may be a result of predicted land use change. Under most of the GCMs we used, the proportion of land suitable for intensive agriculture in 2050 decreases, with a commensurate increase in the amount of land classified as suitable for extensive grazing. Such low-intensity land use appears favourable to feral pig presence. It is also considered that feral pigs have not yet fully colonised all the currently suitable habitat in NSW, particularly in coastal areas, so there will be ongoing range expansion regardless of a changing climate. The five deer species existing as free-ranging populations in NSW are predicted to have the collective ability to colonise all but the most arid interior. Dingoes are expected to increase their range largely as a result of changing land use, and this will have implications for the distribution of goats, and possibly the abundance of the smaller deer species. The ability of the modelling process to predict the 2004 distribution of starlings was poor, so how their distribution will change in future is largely unknown. The forecasts from GCMs are constantly changing as the models improve and emissions scenarios change, hence the predictions arising from this report should be revisited on a regular basis. To facilitate regular analysis the density and distribution of vertebrate pests needs to be quantified in a consistent, standardised manner.","event-place":"Canberra, ACT","note":"ISBN: 9781921777080","publisher":"Invasive Animals Cooperative Research Centre","publisher-place":"Canberra, ACT","title":"Modelling the distribution of vertebrate pests in New South Wales under climate change","author":[{"family":"Caley","given":"Peter"},{"family":"Tennant","given":"Philip"},{"family":"Hood","given":"Greg"}],"issued":{"date-parts":[["2011"]]}}}],"schema":"https://github.com/citation-style-language/schema/raw/master/csl-citation.json"} </w:instrText>
      </w:r>
      <w:r w:rsidR="00AF4D11">
        <w:fldChar w:fldCharType="separate"/>
      </w:r>
      <w:r w:rsidR="00407A26" w:rsidRPr="00407A26">
        <w:t>(Choquenot et al. 1996; Caley 1997; Caley et al. 2011)</w:t>
      </w:r>
      <w:r w:rsidR="00AF4D11">
        <w:fldChar w:fldCharType="end"/>
      </w:r>
      <w:r w:rsidR="00DD4489">
        <w:t xml:space="preserve">. </w:t>
      </w:r>
      <w:r w:rsidR="00CE68A0">
        <w:t xml:space="preserve">The habitat interactions identified by our analyses, in particular, </w:t>
      </w:r>
      <w:r w:rsidR="0004037D">
        <w:t>TWI</w:t>
      </w:r>
      <w:r w:rsidR="006C60A4">
        <w:t xml:space="preserve"> and amount or forest edge, as well as temperature during the dryest quarter and temperature variation, </w:t>
      </w:r>
      <w:r w:rsidR="00525134">
        <w:t xml:space="preserve">generally support the findings on </w:t>
      </w:r>
      <w:r w:rsidR="00B5722B">
        <w:t>Feral Pig</w:t>
      </w:r>
      <w:r w:rsidR="00525134">
        <w:t xml:space="preserve"> habitat associations </w:t>
      </w:r>
      <w:r w:rsidR="00E41A95">
        <w:t>found in previous studies</w:t>
      </w:r>
      <w:r w:rsidR="00E15429">
        <w:t xml:space="preserve"> </w:t>
      </w:r>
      <w:r w:rsidR="00E15429">
        <w:fldChar w:fldCharType="begin"/>
      </w:r>
      <w:r w:rsidR="00E15429">
        <w:instrText xml:space="preserve"> ADDIN ZOTERO_ITEM CSL_CITATION {"citationID":"mCei6XFE","properties":{"formattedCitation":"(Choquenot et al. 1996; Caley 1997; Caley et al. 2011)","plainCitation":"(Choquenot et al. 1996; Caley 1997; Caley et al. 2011)","noteIndex":0},"citationItems":[{"id":148,"uris":["http://zotero.org/users/634364/items/P6G2CEH7"],"itemData":{"id":148,"type":"book","event-place":"Canberra, Australia","publisher":"Bureau of Resource Sciences, Australian Government Publishing Service","publisher-place":"Canberra, Australia","title":"Managing Vertebrate Pests: Feral Pigs","author":[{"family":"Choquenot","given":"D."},{"family":"McIlroy","given":"J."},{"family":"Korn","given":"T"}],"issued":{"date-parts":[["1996"]]}}},{"id":9986,"uris":["http://zotero.org/users/634364/items/DBSRQJ3U"],"itemData":{"id":9986,"type":"article-journal","abstract":"Movements, activity patterns and habitat use of feral pigs were studied in a tropical woodland habitat by radio-telemetry, live-trapping and hunter returns. The mean aggregate home-range size was 33.5 km2 for boars and 24.1 km2 for sows. Feral pigs were rather sedentary, with no tendency to disperse great distances from their initial home ranges. Pigs were most active at night, with peaks of activity in the late afternoon and early morning. Pigs preferentially used the riparian vegetation strip bordering major rivers, and grain crops, when available. The implications for the management of pigs are discussed.","container-title":"Wildlife Research","DOI":"10.1071/WR94075","ISSN":"1035-3712","issue":"1","journalAbbreviation":"Wildl Res","page":"77-87","source":"Silverchair","title":"Movements, Activity Patterns and Habitat Use of Feral Pigs (Sus scrofa) in a Tropical Habitat","volume":"24","author":[{"family":"Caley","given":"Peter"}],"issued":{"date-parts":[["1997",2,4]]}}},{"id":5010,"uris":["http://zotero.org/users/634364/items/X7WMVZAJ"],"itemData":{"id":5010,"type":"report","abstract":"This project, funded by the Invasive Animals Cooperative Research Centre on behalf of the New South Wales Department of Environment, Climate Change and Water, develops and applies tools to model the distribution and abundance of vertebrate pest species in relation to climatic and biophysical variables. Such models are needed to predict how the distribution of pest species may vary under a changing climate. We assembled a priority list of vertebrate pests affecting biodiversity in New South Wales (NSW) based on reported threats to species, populations and ecological communities. Feral goats, feral cats, red foxes, European rabbits, and feral pigs are the most common recorded threats to ‘endangered’ or ‘vulnerable’ terrestrial species in NSW, affecting 84.5% of threatened species listed. This report covers these species—as well as cane toads, Indian mynas, starlings, wild dogs and wild deer. It uses quantitative and, where necessary, qualitative species distribution models to predict the distribution and abundance of these species using land manager desk-top surveys undertaken in 2004. Using the 2004 data, the species distribution models generally predicted the ranges of each species extremely well, but performed poorly in identifying areas where animals were considered to be at a high density. This may have resulted in part from data issues, including the effect of having multiple ‘observers’ and the scale of the analyses (5 km x 5 km grids). These models were then used to predict the distribution and abundance of these pests under 2050 climate forecasts. Climate scenarios for 2050 were generated from four global circulation models (GCMs)—CSIRO, MIROC, ECHO and ECHAM—that performed reasonably well in modelling current Australian climate. As expected under a warmer climate, cane toads, which have tropical origins, are predicted to expand their range considerably (fourfold). Predictions varied more for species with temperate origins. Rabbits are predicted to generally decline in distribution and abundance. Foxes are predicted to increase in density in some areas and decrease in others, with their overall distribution changing little. Feral cats are predicted to have a slight decrease in abundance, but to maintain a similar range. The current distributions of some species, such as feral pigs, wild dogs and feral goats, are affected by land use, particularly the intensity of agriculture. To make sensible predictions, therefore, changes in land use need to be modelled first. After predicting land use as a function of forecast climates, the resulting land use layers can then be fed into species distribution models. Using this modelling approach, feral pigs are predicted to change their distribution considerably, with conditions in the central western areas, east of the Darling River, becoming more favourable. This may be a result of predicted land use change. Under most of the GCMs we used, the proportion of land suitable for intensive agriculture in 2050 decreases, with a commensurate increase in the amount of land classified as suitable for extensive grazing. Such low-intensity land use appears favourable to feral pig presence. It is also considered that feral pigs have not yet fully colonised all the currently suitable habitat in NSW, particularly in coastal areas, so there will be ongoing range expansion regardless of a changing climate. The five deer species existing as free-ranging populations in NSW are predicted to have the collective ability to colonise all but the most arid interior. Dingoes are expected to increase their range largely as a result of changing land use, and this will have implications for the distribution of goats, and possibly the abundance of the smaller deer species. The ability of the modelling process to predict the 2004 distribution of starlings was poor, so how their distribution will change in future is largely unknown. The forecasts from GCMs are constantly changing as the models improve and emissions scenarios change, hence the predictions arising from this report should be revisited on a regular basis. To facilitate regular analysis the density and distribution of vertebrate pests needs to be quantified in a consistent, standardised manner.","event-place":"Canberra, ACT","note":"ISBN: 9781921777080","publisher":"Invasive Animals Cooperative Research Centre","publisher-place":"Canberra, ACT","title":"Modelling the distribution of vertebrate pests in New South Wales under climate change","author":[{"family":"Caley","given":"Peter"},{"family":"Tennant","given":"Philip"},{"family":"Hood","given":"Greg"}],"issued":{"date-parts":[["2011"]]}}}],"schema":"https://github.com/citation-style-language/schema/raw/master/csl-citation.json"} </w:instrText>
      </w:r>
      <w:r w:rsidR="00E15429">
        <w:fldChar w:fldCharType="separate"/>
      </w:r>
      <w:r w:rsidR="00E15429" w:rsidRPr="00407A26">
        <w:t>(Choquenot et al. 1996; Caley 1997; Caley et al. 2011)</w:t>
      </w:r>
      <w:r w:rsidR="00E15429">
        <w:fldChar w:fldCharType="end"/>
      </w:r>
      <w:r w:rsidR="00E41A95">
        <w:t>.</w:t>
      </w:r>
    </w:p>
    <w:p w14:paraId="75FC843B" w14:textId="4A21C65B" w:rsidR="002C54FD" w:rsidRDefault="002C54FD" w:rsidP="002C54FD">
      <w:pPr>
        <w:pStyle w:val="ListBullet"/>
        <w:numPr>
          <w:ilvl w:val="0"/>
          <w:numId w:val="0"/>
        </w:numPr>
      </w:pPr>
      <w:r>
        <w:t xml:space="preserve">Spatial information on </w:t>
      </w:r>
      <w:r w:rsidR="005F0707">
        <w:t xml:space="preserve">variation in </w:t>
      </w:r>
      <w:r w:rsidR="00B5722B">
        <w:t>Feral Pig</w:t>
      </w:r>
      <w:r w:rsidR="005F0707">
        <w:t xml:space="preserve"> </w:t>
      </w:r>
      <w:r w:rsidR="000F7BBE">
        <w:t xml:space="preserve">and livestock </w:t>
      </w:r>
      <w:r w:rsidR="005F0707">
        <w:t>densities w</w:t>
      </w:r>
      <w:r w:rsidR="006D32B8">
        <w:t>as</w:t>
      </w:r>
      <w:r w:rsidR="005F0707">
        <w:t xml:space="preserve"> used to quantify the relative </w:t>
      </w:r>
      <w:r w:rsidR="001C0455">
        <w:t xml:space="preserve">risk of exposure of livestock to potential </w:t>
      </w:r>
      <w:r w:rsidR="005F65DD">
        <w:t>EAD</w:t>
      </w:r>
      <w:r w:rsidR="001F3D61">
        <w:t xml:space="preserve"> transmission from a </w:t>
      </w:r>
      <w:r w:rsidR="00B5722B">
        <w:t>Feral Pig</w:t>
      </w:r>
      <w:r w:rsidR="001F3D61">
        <w:t xml:space="preserve"> source.</w:t>
      </w:r>
      <w:r w:rsidR="00DD32B2">
        <w:t xml:space="preserve"> </w:t>
      </w:r>
      <w:r w:rsidR="00E40E73">
        <w:t>These analyses identified several</w:t>
      </w:r>
      <w:r w:rsidR="002C1E4E">
        <w:t xml:space="preserve"> ‘hotspots’ where the risk of exposure of </w:t>
      </w:r>
      <w:r w:rsidR="00F76204">
        <w:t xml:space="preserve">livestock to </w:t>
      </w:r>
      <w:r w:rsidR="002C1E4E">
        <w:t xml:space="preserve">potential </w:t>
      </w:r>
      <w:r w:rsidR="005F65DD">
        <w:t>EAD</w:t>
      </w:r>
      <w:r w:rsidR="002C1E4E">
        <w:t xml:space="preserve"> transmission</w:t>
      </w:r>
      <w:r w:rsidR="00F76204">
        <w:t xml:space="preserve"> from </w:t>
      </w:r>
      <w:r w:rsidR="00B5722B">
        <w:t>Feral Pigs</w:t>
      </w:r>
      <w:r w:rsidR="00F76204">
        <w:t xml:space="preserve"> was high. Overall</w:t>
      </w:r>
      <w:r w:rsidR="000F7BBE">
        <w:t>,</w:t>
      </w:r>
      <w:r w:rsidR="00F76204">
        <w:t xml:space="preserve"> </w:t>
      </w:r>
      <w:r w:rsidR="00CD5D50">
        <w:t xml:space="preserve">a total of 404 locations containing </w:t>
      </w:r>
      <w:r w:rsidR="00376CE2">
        <w:t>one or more livestock farms were designated to be in the high</w:t>
      </w:r>
      <w:r w:rsidR="000F7BBE">
        <w:t>-</w:t>
      </w:r>
      <w:r w:rsidR="00376CE2">
        <w:t>risk category</w:t>
      </w:r>
      <w:r w:rsidR="00715A96">
        <w:t xml:space="preserve"> due to their proximity </w:t>
      </w:r>
      <w:r w:rsidR="0081107D">
        <w:t>to large</w:t>
      </w:r>
      <w:r w:rsidR="00715A96">
        <w:t xml:space="preserve"> </w:t>
      </w:r>
      <w:r w:rsidR="00B5722B">
        <w:t>Feral Pig</w:t>
      </w:r>
      <w:r w:rsidR="00715A96">
        <w:t xml:space="preserve"> populations</w:t>
      </w:r>
      <w:r w:rsidR="008B72B4">
        <w:t>, with a</w:t>
      </w:r>
      <w:r w:rsidR="002F64BB">
        <w:t xml:space="preserve"> further 16</w:t>
      </w:r>
      <w:r w:rsidR="001A7F04">
        <w:t>18</w:t>
      </w:r>
      <w:r w:rsidR="00F75ADD">
        <w:t xml:space="preserve"> locations </w:t>
      </w:r>
      <w:r w:rsidR="008B72B4">
        <w:t>c</w:t>
      </w:r>
      <w:r w:rsidR="00F75ADD">
        <w:t>ategorised as moderate risk</w:t>
      </w:r>
      <w:r w:rsidR="002444E5">
        <w:t xml:space="preserve">. High-risk </w:t>
      </w:r>
      <w:r w:rsidR="00F13A8C">
        <w:t>farm</w:t>
      </w:r>
      <w:r w:rsidR="00D5236F">
        <w:t>s</w:t>
      </w:r>
      <w:r w:rsidR="00760180">
        <w:t xml:space="preserve"> </w:t>
      </w:r>
      <w:proofErr w:type="gramStart"/>
      <w:r w:rsidR="002859D8">
        <w:t xml:space="preserve">were </w:t>
      </w:r>
      <w:r w:rsidR="00D37492">
        <w:t xml:space="preserve">located </w:t>
      </w:r>
      <w:r w:rsidR="002859D8">
        <w:t>in</w:t>
      </w:r>
      <w:proofErr w:type="gramEnd"/>
      <w:r w:rsidR="00760180">
        <w:t xml:space="preserve"> the area</w:t>
      </w:r>
      <w:r w:rsidR="00316FED">
        <w:t>s</w:t>
      </w:r>
      <w:r w:rsidR="00760180">
        <w:t xml:space="preserve"> between Bendoc and the Omeo Valley along the NSW border, </w:t>
      </w:r>
      <w:r w:rsidR="00316FED">
        <w:t>t</w:t>
      </w:r>
      <w:r w:rsidR="00BC61E4">
        <w:t>he region around Beechworth</w:t>
      </w:r>
      <w:r w:rsidR="00B737DB">
        <w:t xml:space="preserve">, </w:t>
      </w:r>
      <w:r w:rsidR="00400D7F">
        <w:t xml:space="preserve">the region around </w:t>
      </w:r>
      <w:r w:rsidR="00B737DB">
        <w:t>Ech</w:t>
      </w:r>
      <w:r w:rsidR="00936117">
        <w:t>u</w:t>
      </w:r>
      <w:r w:rsidR="00B737DB">
        <w:t>ca</w:t>
      </w:r>
      <w:r w:rsidR="00936117">
        <w:t xml:space="preserve"> and the upper Goulburn</w:t>
      </w:r>
      <w:r w:rsidR="00870BF2">
        <w:t xml:space="preserve"> </w:t>
      </w:r>
      <w:r w:rsidR="00316FED">
        <w:t>R</w:t>
      </w:r>
      <w:r w:rsidR="00870BF2">
        <w:t>iver</w:t>
      </w:r>
      <w:r w:rsidR="00936117">
        <w:t>,</w:t>
      </w:r>
      <w:r w:rsidR="00EB1238">
        <w:t xml:space="preserve"> </w:t>
      </w:r>
      <w:r w:rsidR="004156D8">
        <w:t xml:space="preserve">the area surrounding Enfield State Park, </w:t>
      </w:r>
      <w:r w:rsidR="008A4F61">
        <w:t>the area surrounding Langi</w:t>
      </w:r>
      <w:r w:rsidR="003D2125">
        <w:t xml:space="preserve"> </w:t>
      </w:r>
      <w:proofErr w:type="spellStart"/>
      <w:r w:rsidR="003D2125">
        <w:t>Ghiran</w:t>
      </w:r>
      <w:proofErr w:type="spellEnd"/>
      <w:r w:rsidR="003D2125">
        <w:t xml:space="preserve"> State Park</w:t>
      </w:r>
      <w:r w:rsidR="00E2407B">
        <w:t xml:space="preserve"> (including </w:t>
      </w:r>
      <w:r w:rsidR="00E5733A">
        <w:t>M</w:t>
      </w:r>
      <w:r w:rsidR="00316FED">
        <w:t>oun</w:t>
      </w:r>
      <w:r w:rsidR="00E5733A">
        <w:t>t Buangor State Park and Ben Major Conservation Reserve)</w:t>
      </w:r>
      <w:r w:rsidR="00857AE3">
        <w:t xml:space="preserve">, and the area around Heywood. </w:t>
      </w:r>
      <w:r w:rsidR="00316FED">
        <w:t>Therefore</w:t>
      </w:r>
      <w:r w:rsidR="00F01484">
        <w:t xml:space="preserve">, </w:t>
      </w:r>
      <w:r w:rsidR="00B5722B">
        <w:t>Feral Pig</w:t>
      </w:r>
      <w:r w:rsidR="00F01484">
        <w:t xml:space="preserve"> populations in the vicinity of these </w:t>
      </w:r>
      <w:r w:rsidR="00733595">
        <w:t>livestock farms could be prioritised for control in the event of an EAD outbreak</w:t>
      </w:r>
      <w:r w:rsidR="00DD4489">
        <w:t xml:space="preserve">. </w:t>
      </w:r>
      <w:r w:rsidR="00733595">
        <w:t xml:space="preserve"> Alternatively, </w:t>
      </w:r>
      <w:r w:rsidR="00457BA1">
        <w:t>preventive</w:t>
      </w:r>
      <w:r w:rsidR="00733595">
        <w:t xml:space="preserve"> </w:t>
      </w:r>
      <w:r w:rsidR="008F4DF4">
        <w:t>control could be considered to either locally eradicate these population</w:t>
      </w:r>
      <w:r w:rsidR="00316FED">
        <w:t>s</w:t>
      </w:r>
      <w:r w:rsidR="008F4DF4">
        <w:t xml:space="preserve"> or reduce them to very low densities</w:t>
      </w:r>
      <w:r w:rsidR="00531635">
        <w:t xml:space="preserve">, below which, the risk of them being a </w:t>
      </w:r>
      <w:r w:rsidR="00C156E3">
        <w:t>reservoir</w:t>
      </w:r>
      <w:r w:rsidR="00531635">
        <w:t xml:space="preserve"> for EADs such as FMD, CSF or ASF, would be </w:t>
      </w:r>
      <w:r w:rsidR="00C156E3">
        <w:t>greatly reduced.</w:t>
      </w:r>
      <w:r w:rsidR="008F4DF4">
        <w:t xml:space="preserve"> </w:t>
      </w:r>
      <w:r w:rsidR="00A56ED7">
        <w:t xml:space="preserve">Based on our modelling assumptions and </w:t>
      </w:r>
      <w:r w:rsidR="00A56ED7">
        <w:lastRenderedPageBreak/>
        <w:t xml:space="preserve">previous research, reducing local </w:t>
      </w:r>
      <w:r w:rsidR="00B5722B">
        <w:t>Feral Pig</w:t>
      </w:r>
      <w:r w:rsidR="00A56ED7">
        <w:t xml:space="preserve"> densities to less than 2 pigs/km</w:t>
      </w:r>
      <w:r w:rsidR="00A56ED7" w:rsidRPr="000E3B10">
        <w:rPr>
          <w:vertAlign w:val="superscript"/>
        </w:rPr>
        <w:t>2</w:t>
      </w:r>
      <w:r w:rsidR="00A56ED7">
        <w:t xml:space="preserve"> should greatly reduce the risk of a prolonged outbreak of EADs such as FMD, CSF or ASF.</w:t>
      </w:r>
    </w:p>
    <w:p w14:paraId="42C279E2" w14:textId="6C8ED8DB" w:rsidR="00392089" w:rsidRDefault="009A342C" w:rsidP="00392089">
      <w:pPr>
        <w:pStyle w:val="ListBullet"/>
        <w:numPr>
          <w:ilvl w:val="0"/>
          <w:numId w:val="0"/>
        </w:numPr>
        <w:spacing w:after="0"/>
      </w:pPr>
      <w:r>
        <w:t xml:space="preserve">Modelling the efficacy of various </w:t>
      </w:r>
      <w:r w:rsidR="00FA1223">
        <w:t xml:space="preserve">disease management </w:t>
      </w:r>
      <w:r w:rsidR="0013019E">
        <w:t xml:space="preserve">strategies on the persistence of </w:t>
      </w:r>
      <w:r w:rsidR="00D11D31">
        <w:t xml:space="preserve">an example EAD outbreak (based on </w:t>
      </w:r>
      <w:r w:rsidR="0043005D">
        <w:t>FMD</w:t>
      </w:r>
      <w:r w:rsidR="00D11D31">
        <w:t>)</w:t>
      </w:r>
      <w:r w:rsidR="0043005D">
        <w:t xml:space="preserve"> in </w:t>
      </w:r>
      <w:r w:rsidR="00B5722B">
        <w:t>Feral Pigs</w:t>
      </w:r>
      <w:r w:rsidR="0043005D">
        <w:t xml:space="preserve"> reveale</w:t>
      </w:r>
      <w:r w:rsidR="00D11D31">
        <w:t xml:space="preserve">d the level and timing of </w:t>
      </w:r>
      <w:r w:rsidR="00773752">
        <w:t xml:space="preserve">aerial </w:t>
      </w:r>
      <w:r w:rsidR="00D11D31">
        <w:t>culling intensities required to</w:t>
      </w:r>
      <w:r w:rsidR="0013019E">
        <w:t xml:space="preserve"> </w:t>
      </w:r>
      <w:r w:rsidR="007C764C">
        <w:t>eradicate the disease</w:t>
      </w:r>
      <w:r w:rsidR="00DD4489">
        <w:t xml:space="preserve">. </w:t>
      </w:r>
      <w:r w:rsidR="00225425">
        <w:t xml:space="preserve">Aerial culling was selected as the chosen management </w:t>
      </w:r>
      <w:r w:rsidR="002453F5">
        <w:t>technique</w:t>
      </w:r>
      <w:r w:rsidR="00316FED">
        <w:t>, because</w:t>
      </w:r>
      <w:r w:rsidR="002453F5">
        <w:t xml:space="preserve"> it has previously be</w:t>
      </w:r>
      <w:r w:rsidR="00316FED">
        <w:t>en</w:t>
      </w:r>
      <w:r w:rsidR="002453F5">
        <w:t xml:space="preserve"> identified to be the quickest and most efficient method for reducing </w:t>
      </w:r>
      <w:r w:rsidR="00B5722B">
        <w:t>Feral Pig</w:t>
      </w:r>
      <w:r w:rsidR="002453F5">
        <w:t xml:space="preserve"> abundance</w:t>
      </w:r>
      <w:r w:rsidR="00BE13F7">
        <w:t>, especially if using thermal detection devices</w:t>
      </w:r>
      <w:r w:rsidR="002453F5">
        <w:t xml:space="preserve"> </w:t>
      </w:r>
      <w:r w:rsidR="002453F5">
        <w:fldChar w:fldCharType="begin"/>
      </w:r>
      <w:r w:rsidR="0083270D">
        <w:instrText xml:space="preserve"> ADDIN ZOTERO_ITEM CSL_CITATION {"citationID":"XsD1TrjO","properties":{"formattedCitation":"(Hamnett et al. 2024; Cox et al. 2025)","plainCitation":"(Hamnett et al. 2024; Cox et al. 2025)","noteIndex":0},"citationItems":[{"id":9943,"uris":["http://zotero.org/users/634364/items/5YPB7HGS"],"itemData":{"id":9943,"type":"article-journal","abstract":"Eradicating feral pigs from island ecosystems can assist in restoring damaged biodiversity values and protect commercial industries such as agriculture. Although many feral pig eradications have been attempted, management decisions are often led by practitioner experience rather than empirical evidence. Few interventions have been guided by population models to identify harvest intensity necessary to achieve eradication within a specified time frame, nor have they applied data on control effort and costs to evaluate the relative cost-effectiveness of proposed control strategies. We used effort and cost data from a feral pig-control program on Kangaroo Island, South Australia, over 17 months to derive functional-response relationships between control effort (in hours per pig) and pig abundance for four control methods: (1) ground-based shooting, (2) trapping with remote triggers, (3) poison baiting, and (4) thermal-assisted aerial culling. We developed a stochastic Leslie matrix with compensatory density feedback on survival to project population trajectories from an initial population (N0) of 250 female pigs with an estimated island-wide carrying capacity (K) of 2500 over 3 and 10 years for populations subjected to an annual harvest of 35%–95%. We built functional-response models to calculate annual effort and cost for six cull scenarios across all harvest rates. We derived total cost and effort over 3- and 10-year projections from the sum of annual cost and effort within the projection intervals. Pig populations were reduced to &lt;10% N0 based on harvest rates &gt;80% and 60% for culls of 3- and 10-year durations, respectively. In all scenarios above, the minimum required harvest rate and the total cost to reduce population to ≤10% of N0 decreased with increasing harvest proportion, with lower total costs incurred over 3 years compared to 10 years. The simulations suggest that the most cost-effective approach for most scenarios is to maximize annual harvest and complete eradication effort over the shortest periods.","container-title":"Ecosphere","DOI":"10.1002/ecs2.70082","ISSN":"2150-8925, 2150-8925","issue":"12","journalAbbreviation":"Ecosphere","language":"en","page":"e70082","source":"DOI.org (Crossref)","title":"Stochastic population models to identify optimal and cost</w:instrText>
      </w:r>
      <w:r w:rsidR="0083270D">
        <w:rPr>
          <w:rFonts w:ascii="Cambria Math" w:hAnsi="Cambria Math" w:cs="Cambria Math"/>
        </w:rPr>
        <w:instrText>‐</w:instrText>
      </w:r>
      <w:r w:rsidR="0083270D">
        <w:instrText xml:space="preserve">effective harvest strategies for feral pig eradication","volume":"15","author":[{"family":"Hamnett","given":"Peter W."},{"family":"Saltré","given":"Frédérik"},{"family":"Page","given":"Brad"},{"family":"Tarran","given":"Myall"},{"family":"Korcz","given":"Matt"},{"family":"Fielder","given":"Kate"},{"family":"Andrews","given":"Lindell"},{"family":"Bradshaw","given":"Corey J. A."}],"issued":{"date-parts":[["2024",12]]}}},{"id":9945,"uris":["http://zotero.org/users/634364/items/MQWPBM4T"],"itemData":{"id":9945,"type":"article-journal","abstract":"Context. Invasive animals continue to have a signiﬁcant impact on the Australian landscape despite continual control efforts. Aerial shooting from helicopters is the most common tool used to control these animals at the landscape scale. However, most aerial shooting programs are generally applied ad hoc, prioritise effort based on assumed spatial distribution and are based primarily on visual sightings of the target species. Aims. To determine whether a systematic search approach using thermal technology could improve removal rates during invasive animal shooting campaigns to maximise management outcomes. Methods. We evaluated the impact of following-up two standard habitat-informed aerial shooting programs (one with thermal and one without) with a program that utilised a systematic search pattern utilising thermal equipment. We assessed the effectiveness of each program in reducing invasive animal populations and provide a cost comparison of each technique. Key results. Neither habitat-informed approach achieved management level reductions for any species targeted. The systematic approach reduced pig populations at both sites by &gt;95%; a similar result was not achieved for goats or deer. Multi-species aerial shooting programs may decrease overall program effectiveness and non-participating landholders can provide areas of refuge to allow for rapid reinvasion. During both systematic search programs, 26% and 10% of animals were found outside of the effective search areas of the visual and thermal habitat-informed programs respectively. Conclusions. The systematic-with-thermal search approach can result in rapid local removal of pigs when it follows a habitat-informed approach. The systematic approach resulted in detections of target animals in areas the crew did not expect to ﬁnd them. Targeting multiple species in a program appears to reduce program effectiveness. Implications. Our results demonstrated that following a habitat-informed aerial shooting program with a systematic-with-thermal program can result in a rapid removal of &gt;95% of feral pigs. For habitat-informed programs the addition of a thermographer can improve program outcomes. Multi-species aerial shooting programs may result in decreased effectiveness overall, although further research on the functional response in multispecies programs is required before any conclusions can be drawn.","container-title":"Wildlife Research","DOI":"10.1071/WR25020","ISSN":"1035-3712, 1448-5494","issue":"11","language":"en","license":"https://creativecommons.org/licenses/by-nc-nd/4.0/","page":"WR25020","source":"DOI.org (Crossref)","title":"Investigations into aerial shooting approaches to achieve rapid removal of feral and pest animals","volume":"52","author":[{"family":"Cox","given":"T. E."},{"family":"Leane","given":"M."},{"family":"Baker","given":"R."},{"family":"Sparkes","given":"J."},{"family":"Matthews","given":"R."}],"editor":[{"family":"Fisher","given":"Penny"}],"issued":{"date-parts":[["2025",11,21]]}}}],"schema":"https://github.com/citation-style-language/schema/raw/master/csl-citation.json"} </w:instrText>
      </w:r>
      <w:r w:rsidR="002453F5">
        <w:fldChar w:fldCharType="separate"/>
      </w:r>
      <w:r w:rsidR="0083270D" w:rsidRPr="0083270D">
        <w:t>(Hamnett et al. 2024; Cox et al. 2025)</w:t>
      </w:r>
      <w:r w:rsidR="002453F5">
        <w:fldChar w:fldCharType="end"/>
      </w:r>
      <w:r w:rsidR="00B973BB">
        <w:t>.</w:t>
      </w:r>
      <w:r w:rsidR="002453F5">
        <w:t xml:space="preserve"> </w:t>
      </w:r>
      <w:r w:rsidR="00CE1691">
        <w:t xml:space="preserve">Modelling </w:t>
      </w:r>
      <w:r w:rsidR="00766F38">
        <w:t xml:space="preserve">the efficacy </w:t>
      </w:r>
      <w:r w:rsidR="00356370">
        <w:t xml:space="preserve">and cost </w:t>
      </w:r>
      <w:r w:rsidR="00766F38">
        <w:t xml:space="preserve">of aerial culling </w:t>
      </w:r>
      <w:r w:rsidR="00356370">
        <w:t xml:space="preserve">from a helicopter </w:t>
      </w:r>
      <w:r w:rsidR="00CE1691">
        <w:t xml:space="preserve">revealed that </w:t>
      </w:r>
      <w:r w:rsidR="00503244">
        <w:t xml:space="preserve">a </w:t>
      </w:r>
      <w:r w:rsidR="00831D71">
        <w:t xml:space="preserve">rapid response to disease incursions reduced the length of an outbreak substantially. </w:t>
      </w:r>
      <w:r w:rsidR="00A64286">
        <w:t>High</w:t>
      </w:r>
      <w:r w:rsidR="00CE1691">
        <w:t xml:space="preserve"> culling intensities that removed</w:t>
      </w:r>
      <w:r w:rsidR="00DD2A59">
        <w:t xml:space="preserve"> 80% of the population </w:t>
      </w:r>
      <w:r w:rsidR="0022442D">
        <w:t xml:space="preserve">initiated </w:t>
      </w:r>
      <w:r w:rsidR="006C0E1E">
        <w:t>7</w:t>
      </w:r>
      <w:r w:rsidR="00316FED">
        <w:t> </w:t>
      </w:r>
      <w:r w:rsidR="006C0E1E">
        <w:t xml:space="preserve">days post-outbreak </w:t>
      </w:r>
      <w:r w:rsidR="00DD2A59">
        <w:t xml:space="preserve">were required to </w:t>
      </w:r>
      <w:r w:rsidR="006C0E1E">
        <w:t xml:space="preserve">reduce the average outbreak length </w:t>
      </w:r>
      <w:r w:rsidR="00A64286">
        <w:t xml:space="preserve">of FMD </w:t>
      </w:r>
      <w:r w:rsidR="006C0E1E">
        <w:t>fr</w:t>
      </w:r>
      <w:r w:rsidR="00877C5F">
        <w:t>o</w:t>
      </w:r>
      <w:r w:rsidR="006C0E1E">
        <w:t xml:space="preserve">m 448 days to </w:t>
      </w:r>
      <w:r w:rsidR="001670A1">
        <w:t>8</w:t>
      </w:r>
      <w:r w:rsidR="006C0E1E">
        <w:t xml:space="preserve"> days</w:t>
      </w:r>
      <w:r w:rsidR="00DD4489">
        <w:t xml:space="preserve">. </w:t>
      </w:r>
      <w:r w:rsidR="00877C5F">
        <w:t xml:space="preserve">Alternatively, 40% culls undertaken </w:t>
      </w:r>
      <w:r w:rsidR="00D91396">
        <w:t>at weekly intervals over a three</w:t>
      </w:r>
      <w:r w:rsidR="00737936">
        <w:t>-</w:t>
      </w:r>
      <w:r w:rsidR="00D91396">
        <w:t>week period had similar efficacy. Culling intensities of at least 60% were</w:t>
      </w:r>
      <w:r w:rsidR="00CB177C">
        <w:t xml:space="preserve"> required to eliminate disease spread from the focal population due to dispersal</w:t>
      </w:r>
      <w:r w:rsidR="00EB58FD">
        <w:t xml:space="preserve"> of infected individuals</w:t>
      </w:r>
      <w:r w:rsidR="00737936">
        <w:t>.</w:t>
      </w:r>
      <w:r w:rsidR="00CB177C">
        <w:t xml:space="preserve"> </w:t>
      </w:r>
      <w:r w:rsidR="00815961">
        <w:t>Overall removing at least 60% of the population in a one-off cull</w:t>
      </w:r>
      <w:r w:rsidR="003160EA">
        <w:t xml:space="preserve"> offered </w:t>
      </w:r>
      <w:r w:rsidR="00E50459">
        <w:t xml:space="preserve">a good </w:t>
      </w:r>
      <w:r w:rsidR="003160EA">
        <w:t xml:space="preserve">balance between </w:t>
      </w:r>
      <w:r w:rsidR="002B0D45">
        <w:t>reduction in outbreak length and the cost of management</w:t>
      </w:r>
      <w:r w:rsidR="00DD4489">
        <w:t xml:space="preserve">. </w:t>
      </w:r>
      <w:r w:rsidR="00A64286">
        <w:t>However, repeated lower intensity culls or a single high-intensity cull provided more certainty for disease eradication in the shortest possible time, albeit at greater expense</w:t>
      </w:r>
      <w:r w:rsidR="00DD4489">
        <w:t xml:space="preserve">. </w:t>
      </w:r>
    </w:p>
    <w:p w14:paraId="7F1590BD" w14:textId="3F22402C" w:rsidR="00AC257E" w:rsidRDefault="00070C37" w:rsidP="00070C37">
      <w:pPr>
        <w:pStyle w:val="Heading2-Numbered"/>
      </w:pPr>
      <w:bookmarkStart w:id="90" w:name="_Toc224211979"/>
      <w:r>
        <w:t>Relationship between the current work and</w:t>
      </w:r>
      <w:r w:rsidR="00652CE9">
        <w:t xml:space="preserve"> the Australian Animal Disease Spread (AADIS) model</w:t>
      </w:r>
      <w:bookmarkEnd w:id="90"/>
    </w:p>
    <w:p w14:paraId="027A837E" w14:textId="134BE325" w:rsidR="00901EAE" w:rsidRDefault="00263931" w:rsidP="004C0803">
      <w:r>
        <w:t xml:space="preserve">The Australian Animal Disease Spread (AADIS) model was developed </w:t>
      </w:r>
      <w:r w:rsidR="00770A96">
        <w:t>as a tool</w:t>
      </w:r>
      <w:r w:rsidR="00934D89">
        <w:t xml:space="preserve"> to support </w:t>
      </w:r>
      <w:r w:rsidR="00515F0A">
        <w:t xml:space="preserve">government </w:t>
      </w:r>
      <w:r w:rsidR="004C0803">
        <w:t>and the livestock industry in the event of a</w:t>
      </w:r>
      <w:r w:rsidR="005A27DC">
        <w:t xml:space="preserve"> </w:t>
      </w:r>
      <w:r w:rsidR="00652CE9">
        <w:t>FMD</w:t>
      </w:r>
      <w:r w:rsidR="004C0803">
        <w:t xml:space="preserve"> outbreak</w:t>
      </w:r>
      <w:r w:rsidR="007742F3">
        <w:t xml:space="preserve"> </w:t>
      </w:r>
      <w:r w:rsidR="00AC7921">
        <w:fldChar w:fldCharType="begin"/>
      </w:r>
      <w:r w:rsidR="00AC7921">
        <w:instrText xml:space="preserve"> ADDIN ZOTERO_ITEM CSL_CITATION {"citationID":"GV8IyOrD","properties":{"formattedCitation":"(Bradhurst et al. 2015)","plainCitation":"(Bradhurst et al. 2015)","noteIndex":0},"citationItems":[{"id":10006,"uris":["http://zotero.org/users/634364/items/F2JRBR5C"],"itemData":{"id":10006,"type":"article-journal","abstract":"Foot-and-mouth disease (FMD) is a highly contagious and economically important viral disease of cloven-hoofed animals. Australia’s freedom from FMD underpins a valuable trade in live animals and animal products. An outbreak of FMD would result in the loss of export markets and cause severe disruption to domestic markets. The prevention of, and contingency planning for, FMD are of key importance to government, industry, producers and the community. The spread and control of FMD is complex and dynamic due to a highly contagious multi-host pathogen operating in a heterogeneous environment across multiple jurisdictions. Epidemiological modeling is increasingly being recognized as a valuable tool for investigating the spread of disease under different conditions and the effectiveness of control strategies. Models of infectious disease can be broadly classiﬁed as: population-based models that are formulated from the top-down and employ population-level relationships to describe individual-level behavior; individual-based models that are formulated from the bottom-up and aggregate individual-level behavior to reveal population-level relationships; and hybrid models which combine the two approaches into a single model. The Australian Animal Disease Spread (AADIS) hybrid model employs a deterministic equation-based model (EBM) to model within-herd spread of FMD, and a stochastic, spatially-explicit agent-based model (ABM) to model between-herd spread and control. The EBM provides concise and computationally efﬁcient predictions of herd prevalence and clinical signs over time. The ABM captures the complex, stochastic and heterogeneous environment in which an FMD epidemic operates. The AADIS event-driven hybrid EBM/ABM architecture is a ﬂexible, efﬁcient and extensible framework for modeling the spread and control of disease in livestock on a national scale. We present an overview of the AADIS hybrid approach, a description of the model’s epidemiological capabilities, and a sample case study comparing two strategies for the control of FMD that illustrates some of AADIS’s functionality.","container-title":"Frontiers in Environmental Science","DOI":"10.3389/fenvs.2015.00017","ISSN":"2296-665X","journalAbbreviation":"Front. Environ. Sci.","language":"en","source":"DOI.org (Crossref)","title":"A hybrid modeling approach to simulating foot-and-mouth disease outbreaks in Australian livestock","URL":"http://www.frontiersin.org/Environmental_Informatics/10.3389/fenvs.2015.00017/abstract","volume":"3","author":[{"family":"Bradhurst","given":"Richard A."},{"family":"Roche","given":"Sharon E."},{"family":"East","given":"Iain J."},{"family":"Kwan","given":"Paul"},{"family":"Garner","given":"M. Graeme"}],"accessed":{"date-parts":[["2026",1,23]]},"issued":{"date-parts":[["2015",3,19]]}}}],"schema":"https://github.com/citation-style-language/schema/raw/master/csl-citation.json"} </w:instrText>
      </w:r>
      <w:r w:rsidR="00AC7921">
        <w:fldChar w:fldCharType="separate"/>
      </w:r>
      <w:r w:rsidR="00AC7921" w:rsidRPr="00AC7921">
        <w:t>(Bradhurst et al. 2015)</w:t>
      </w:r>
      <w:r w:rsidR="00AC7921">
        <w:fldChar w:fldCharType="end"/>
      </w:r>
      <w:r w:rsidR="004C0803">
        <w:t>.</w:t>
      </w:r>
      <w:r w:rsidR="00553384">
        <w:t xml:space="preserve"> The </w:t>
      </w:r>
      <w:r w:rsidR="00254BD7">
        <w:t xml:space="preserve">core capability of the </w:t>
      </w:r>
      <w:r w:rsidR="00553384">
        <w:t>AADIS model</w:t>
      </w:r>
      <w:r w:rsidR="00021A55">
        <w:t xml:space="preserve"> </w:t>
      </w:r>
      <w:r w:rsidR="00254BD7">
        <w:t>was</w:t>
      </w:r>
      <w:r w:rsidR="00CA10C2">
        <w:t xml:space="preserve"> to </w:t>
      </w:r>
      <w:r w:rsidR="00AB0D7E">
        <w:t xml:space="preserve">simulate </w:t>
      </w:r>
      <w:r w:rsidR="00831D71">
        <w:t>spatially explicit</w:t>
      </w:r>
      <w:r w:rsidR="00AB0D7E">
        <w:t xml:space="preserve"> disease spread and </w:t>
      </w:r>
      <w:r w:rsidR="007742F3">
        <w:t xml:space="preserve">control scenarios </w:t>
      </w:r>
      <w:r w:rsidR="00CA10C2">
        <w:t xml:space="preserve">in domestic </w:t>
      </w:r>
      <w:proofErr w:type="gramStart"/>
      <w:r w:rsidR="00CA10C2">
        <w:t>livestock</w:t>
      </w:r>
      <w:r w:rsidR="00652CE9">
        <w:t>,</w:t>
      </w:r>
      <w:r w:rsidR="00CA10C2">
        <w:t xml:space="preserve"> </w:t>
      </w:r>
      <w:r w:rsidR="000F55D5">
        <w:t>but</w:t>
      </w:r>
      <w:proofErr w:type="gramEnd"/>
      <w:r w:rsidR="00AC7921">
        <w:t xml:space="preserve"> has recently been </w:t>
      </w:r>
      <w:r w:rsidR="00254BD7">
        <w:t>extended</w:t>
      </w:r>
      <w:r w:rsidR="007742F3">
        <w:t xml:space="preserve"> </w:t>
      </w:r>
      <w:r w:rsidR="000F55D5">
        <w:t xml:space="preserve">to include disease spread from wildlife sources, especially </w:t>
      </w:r>
      <w:r w:rsidR="00B5722B">
        <w:t>Feral Pigs</w:t>
      </w:r>
      <w:r w:rsidR="00DD4489">
        <w:t xml:space="preserve">. </w:t>
      </w:r>
      <w:r w:rsidR="000F55D5">
        <w:t xml:space="preserve">Currently, there exists capability </w:t>
      </w:r>
      <w:r w:rsidR="00F92D81">
        <w:t xml:space="preserve">to model the spread </w:t>
      </w:r>
      <w:r w:rsidR="009E1795">
        <w:t xml:space="preserve">of </w:t>
      </w:r>
      <w:r w:rsidR="00F92D81">
        <w:t xml:space="preserve">EAD’s in </w:t>
      </w:r>
      <w:r w:rsidR="00B5722B">
        <w:t>Feral Pigs</w:t>
      </w:r>
      <w:r w:rsidR="00F92D81">
        <w:t xml:space="preserve"> </w:t>
      </w:r>
      <w:r w:rsidR="0038448B">
        <w:t xml:space="preserve">and livestock </w:t>
      </w:r>
      <w:r w:rsidR="00F92D81">
        <w:t>such</w:t>
      </w:r>
      <w:r w:rsidR="00A971B2">
        <w:t xml:space="preserve"> as FMD and ASF </w:t>
      </w:r>
      <w:r w:rsidR="00A971B2">
        <w:fldChar w:fldCharType="begin"/>
      </w:r>
      <w:r w:rsidR="00A971B2">
        <w:instrText xml:space="preserve"> ADDIN ZOTERO_ITEM CSL_CITATION {"citationID":"6zjo2A7c","properties":{"formattedCitation":"(Bradhurst et al. 2025)","plainCitation":"(Bradhurst et al. 2025)","noteIndex":0},"citationItems":[{"id":9946,"uris":["http://zotero.org/users/634364/items/QG879YUY"],"itemData":{"id":9946,"type":"report","event-place":"Final report on CEBRA Project 23F, prepared for the Department of Agriculture, Fisheries and Forestry.","page":"107","publisher-place":"Final report on CEBRA Project 23F, prepared for the Department of Agriculture, Fisheries and Forestry.","title":"Assessing the potential role of feral pigs in an outbreak of foot-and-mouth disease in Australia","author":[{"family":"Bradhurst","given":"Richard A."},{"family":"Sellens","given":"Emily"},{"family":"Al Riyami","given":"Shumoos"},{"family":"Burns","given":"Rebekah"},{"family":"Breed","given":"Andrew"}],"issued":{"date-parts":[["2025"]]}}}],"schema":"https://github.com/citation-style-language/schema/raw/master/csl-citation.json"} </w:instrText>
      </w:r>
      <w:r w:rsidR="00A971B2">
        <w:fldChar w:fldCharType="separate"/>
      </w:r>
      <w:r w:rsidR="00A971B2" w:rsidRPr="00A971B2">
        <w:t>(Bradhurst et al. 2025)</w:t>
      </w:r>
      <w:r w:rsidR="00A971B2">
        <w:fldChar w:fldCharType="end"/>
      </w:r>
      <w:r w:rsidR="00102ED8">
        <w:t xml:space="preserve"> as well </w:t>
      </w:r>
      <w:r w:rsidR="00901EAE">
        <w:t>as the ability to explore candidate disease control measures.</w:t>
      </w:r>
    </w:p>
    <w:p w14:paraId="1282CC5E" w14:textId="6372F514" w:rsidR="00CC50A9" w:rsidRDefault="00842569" w:rsidP="004C0803">
      <w:r>
        <w:t>The AADIS model represents</w:t>
      </w:r>
      <w:r w:rsidR="00F73924">
        <w:t xml:space="preserve"> </w:t>
      </w:r>
      <w:r w:rsidR="00B5722B">
        <w:t>Feral Pig</w:t>
      </w:r>
      <w:r w:rsidR="00F73924">
        <w:t xml:space="preserve"> populations as </w:t>
      </w:r>
      <w:r w:rsidR="00677101">
        <w:t xml:space="preserve">a </w:t>
      </w:r>
      <w:r w:rsidR="00F73924">
        <w:t xml:space="preserve">raster layer, indicating </w:t>
      </w:r>
      <w:r w:rsidR="00677101">
        <w:t xml:space="preserve">the </w:t>
      </w:r>
      <w:r w:rsidR="004955EA">
        <w:t>abundances</w:t>
      </w:r>
      <w:r w:rsidR="00021A55">
        <w:t xml:space="preserve"> </w:t>
      </w:r>
      <w:r w:rsidR="00F73924">
        <w:t xml:space="preserve">of </w:t>
      </w:r>
      <w:r w:rsidR="00B5722B">
        <w:t>Feral Pigs</w:t>
      </w:r>
      <w:r w:rsidR="00F73924">
        <w:t xml:space="preserve"> within each grid cell</w:t>
      </w:r>
      <w:r w:rsidR="004955EA">
        <w:t xml:space="preserve"> at a 2</w:t>
      </w:r>
      <w:r w:rsidR="00652CE9">
        <w:t>-</w:t>
      </w:r>
      <w:r w:rsidR="004955EA">
        <w:t>km resolution</w:t>
      </w:r>
      <w:r w:rsidR="00DD4489">
        <w:t xml:space="preserve">. </w:t>
      </w:r>
      <w:r w:rsidR="00B5722B">
        <w:t>Feral Pig</w:t>
      </w:r>
      <w:r w:rsidR="00955B11">
        <w:t xml:space="preserve"> populations are dynamic, with seasonal changes in abundance simulated </w:t>
      </w:r>
      <w:r w:rsidR="00C33941">
        <w:t>at monthly time-steps, with dynamics governed by</w:t>
      </w:r>
      <w:r w:rsidR="00D55FFC">
        <w:t xml:space="preserve"> </w:t>
      </w:r>
      <w:r w:rsidR="00790F5A">
        <w:t>prevailing environmental conditions</w:t>
      </w:r>
      <w:r w:rsidR="00457D51">
        <w:t xml:space="preserve"> </w:t>
      </w:r>
      <w:r w:rsidR="00457D51">
        <w:fldChar w:fldCharType="begin"/>
      </w:r>
      <w:r w:rsidR="00457D51">
        <w:instrText xml:space="preserve"> ADDIN ZOTERO_ITEM CSL_CITATION {"citationID":"YafDFAj4","properties":{"formattedCitation":"(Bradhurst et al. 2021)","plainCitation":"(Bradhurst et al. 2021)","noteIndex":0},"citationItems":[{"id":10008,"uris":["http://zotero.org/users/634364/items/EB2UWYRQ"],"itemData":{"id":10008,"type":"report","publisher":"University of Melbourne","title":"Modelling the spread and control of African swine fever in domestic and feral pigs","URL":"https://minerva-access.unimelb.edu.au/items/61021c1d-b7c2-5e82-b749-b4948c0f387c","author":[{"family":"Bradhurst","given":"R"},{"family":"Garner","given":"G"},{"family":"Roche","given":"S"},{"family":"Iglesias","given":"R"},{"family":"Kung","given":"N"},{"family":"Robinson","given":"B"},{"family":"Willis","given":"S"},{"family":"Cozens","given":"M"},{"family":"Richards","given":"K"},{"family":"Cowled","given":"B"},{"family":"Oberin","given":"M"},{"family":"Tharle","given":"C"},{"family":"Firestone","given":"S"},{"family":"Stevenson","given":"M"}],"accessed":{"date-parts":[["2026",1,23]]},"issued":{"date-parts":[["2021"]]}}}],"schema":"https://github.com/citation-style-language/schema/raw/master/csl-citation.json"} </w:instrText>
      </w:r>
      <w:r w:rsidR="00457D51">
        <w:fldChar w:fldCharType="separate"/>
      </w:r>
      <w:r w:rsidR="00457D51" w:rsidRPr="00457D51">
        <w:t>(Bradhurst et al. 2021)</w:t>
      </w:r>
      <w:r w:rsidR="00457D51">
        <w:fldChar w:fldCharType="end"/>
      </w:r>
      <w:r w:rsidR="00DD4489">
        <w:t xml:space="preserve">. </w:t>
      </w:r>
      <w:r w:rsidR="001F0B25">
        <w:t xml:space="preserve">However, information on </w:t>
      </w:r>
      <w:r w:rsidR="00B5722B">
        <w:t>Feral Pig</w:t>
      </w:r>
      <w:r w:rsidR="001F0B25">
        <w:t xml:space="preserve"> </w:t>
      </w:r>
      <w:r w:rsidR="00171C31">
        <w:t>abundance</w:t>
      </w:r>
      <w:r w:rsidR="001F0B25">
        <w:t xml:space="preserve"> is </w:t>
      </w:r>
      <w:r w:rsidR="00171C31">
        <w:t xml:space="preserve">largely </w:t>
      </w:r>
      <w:r w:rsidR="001F0B25">
        <w:t xml:space="preserve">governed by </w:t>
      </w:r>
      <w:r w:rsidR="00171C31">
        <w:t xml:space="preserve">variation in pig densities across broad </w:t>
      </w:r>
      <w:r w:rsidR="00B31EBE">
        <w:t>bioclimatic regions</w:t>
      </w:r>
      <w:r w:rsidR="001E198F">
        <w:t xml:space="preserve"> (</w:t>
      </w:r>
      <w:r w:rsidR="00A77A3F">
        <w:t>e</w:t>
      </w:r>
      <w:r w:rsidR="001E198F">
        <w:t>coregions)</w:t>
      </w:r>
      <w:r w:rsidR="00652CE9">
        <w:t xml:space="preserve">, </w:t>
      </w:r>
      <w:r w:rsidR="00B31EBE">
        <w:t>which provides a relatively course-grained understanding of spatial variation</w:t>
      </w:r>
      <w:r w:rsidR="001E198F">
        <w:t xml:space="preserve"> </w:t>
      </w:r>
      <w:r w:rsidR="001E198F">
        <w:fldChar w:fldCharType="begin"/>
      </w:r>
      <w:r w:rsidR="001E198F">
        <w:instrText xml:space="preserve"> ADDIN ZOTERO_ITEM CSL_CITATION {"citationID":"ttY6XUMs","properties":{"formattedCitation":"(Bradhurst et al. 2021)","plainCitation":"(Bradhurst et al. 2021)","noteIndex":0},"citationItems":[{"id":10008,"uris":["http://zotero.org/users/634364/items/EB2UWYRQ"],"itemData":{"id":10008,"type":"report","publisher":"University of Melbourne","title":"Modelling the spread and control of African swine fever in domestic and feral pigs","URL":"https://minerva-access.unimelb.edu.au/items/61021c1d-b7c2-5e82-b749-b4948c0f387c","author":[{"family":"Bradhurst","given":"R"},{"family":"Garner","given":"G"},{"family":"Roche","given":"S"},{"family":"Iglesias","given":"R"},{"family":"Kung","given":"N"},{"family":"Robinson","given":"B"},{"family":"Willis","given":"S"},{"family":"Cozens","given":"M"},{"family":"Richards","given":"K"},{"family":"Cowled","given":"B"},{"family":"Oberin","given":"M"},{"family":"Tharle","given":"C"},{"family":"Firestone","given":"S"},{"family":"Stevenson","given":"M"}],"accessed":{"date-parts":[["2026",1,23]]},"issued":{"date-parts":[["2021"]]}}}],"schema":"https://github.com/citation-style-language/schema/raw/master/csl-citation.json"} </w:instrText>
      </w:r>
      <w:r w:rsidR="001E198F">
        <w:fldChar w:fldCharType="separate"/>
      </w:r>
      <w:r w:rsidR="001E198F" w:rsidRPr="001E198F">
        <w:t>(Bradhurst et al. 2021)</w:t>
      </w:r>
      <w:r w:rsidR="001E198F">
        <w:fldChar w:fldCharType="end"/>
      </w:r>
      <w:r w:rsidR="00DD4489">
        <w:t xml:space="preserve">. </w:t>
      </w:r>
      <w:r w:rsidR="00B31EBE">
        <w:t xml:space="preserve">In addition, </w:t>
      </w:r>
      <w:r w:rsidR="00D97FDA">
        <w:t xml:space="preserve">under the AADIS model, </w:t>
      </w:r>
      <w:r w:rsidR="00B5722B">
        <w:t>Feral Pigs</w:t>
      </w:r>
      <w:r w:rsidR="00D97FDA">
        <w:t xml:space="preserve"> in Victoria are represented mainly by a single ecoregion</w:t>
      </w:r>
      <w:r w:rsidR="002A5C9C">
        <w:t>, which potentially overestimates the abundance</w:t>
      </w:r>
      <w:r w:rsidR="00394007">
        <w:t xml:space="preserve"> and distribution</w:t>
      </w:r>
      <w:r w:rsidR="002A5C9C">
        <w:t xml:space="preserve"> of </w:t>
      </w:r>
      <w:r w:rsidR="00B5722B">
        <w:t>Feral Pigs</w:t>
      </w:r>
      <w:r w:rsidR="00F60A37">
        <w:t xml:space="preserve"> in the state</w:t>
      </w:r>
      <w:r w:rsidR="00817EAC">
        <w:t xml:space="preserve"> and </w:t>
      </w:r>
      <w:r w:rsidR="00652CE9">
        <w:t>subsequently</w:t>
      </w:r>
      <w:r w:rsidR="00817EAC">
        <w:t xml:space="preserve">, </w:t>
      </w:r>
      <w:r w:rsidR="00DA563C">
        <w:t xml:space="preserve">may not accurately represent the </w:t>
      </w:r>
      <w:r w:rsidR="000655CE">
        <w:t>EAD risk to domestic livestock</w:t>
      </w:r>
      <w:r w:rsidR="00DA563C">
        <w:t xml:space="preserve"> from </w:t>
      </w:r>
      <w:r w:rsidR="00B5722B">
        <w:t>Feral Pigs</w:t>
      </w:r>
      <w:r w:rsidR="00F60A37">
        <w:t xml:space="preserve">. </w:t>
      </w:r>
      <w:r w:rsidR="00535060">
        <w:t xml:space="preserve">This is </w:t>
      </w:r>
      <w:r w:rsidR="00CA1196">
        <w:t>not a criticism of AADIS</w:t>
      </w:r>
      <w:r w:rsidR="00652CE9">
        <w:t>,</w:t>
      </w:r>
      <w:r w:rsidR="00CA1196">
        <w:t xml:space="preserve"> but a reflection </w:t>
      </w:r>
      <w:r w:rsidR="00183A97">
        <w:t xml:space="preserve">of the </w:t>
      </w:r>
      <w:r w:rsidR="00535060">
        <w:t xml:space="preserve">paucity of </w:t>
      </w:r>
      <w:r w:rsidR="00AC6FA8">
        <w:t xml:space="preserve">survey data for </w:t>
      </w:r>
      <w:r w:rsidR="00B5722B">
        <w:t>Feral Pigs</w:t>
      </w:r>
      <w:r w:rsidR="00AC6FA8">
        <w:t xml:space="preserve"> in Victoria</w:t>
      </w:r>
      <w:r w:rsidR="00183A97">
        <w:t xml:space="preserve"> at the relevant scales</w:t>
      </w:r>
      <w:r w:rsidR="00257979">
        <w:t>.</w:t>
      </w:r>
    </w:p>
    <w:p w14:paraId="0EA60FAC" w14:textId="4B4B0561" w:rsidR="008E4522" w:rsidRPr="00243764" w:rsidRDefault="001B4610" w:rsidP="00EB3904">
      <w:r>
        <w:t>The current work</w:t>
      </w:r>
      <w:r w:rsidR="00931AE2">
        <w:t xml:space="preserve"> is a static representation of spatial variation in EAD exposure risk </w:t>
      </w:r>
      <w:r w:rsidR="000F3C85">
        <w:t>to livestock fr</w:t>
      </w:r>
      <w:r w:rsidR="0053381F">
        <w:t>o</w:t>
      </w:r>
      <w:r w:rsidR="000F3C85">
        <w:t xml:space="preserve">m </w:t>
      </w:r>
      <w:r w:rsidR="00B5722B">
        <w:t>Feral Pigs</w:t>
      </w:r>
      <w:r w:rsidR="000F3C85">
        <w:t xml:space="preserve"> and </w:t>
      </w:r>
      <w:r w:rsidR="0047671D">
        <w:t>therefore</w:t>
      </w:r>
      <w:r w:rsidR="000F3C85">
        <w:t>, does not</w:t>
      </w:r>
      <w:r w:rsidR="0053381F">
        <w:t xml:space="preserve"> attempt </w:t>
      </w:r>
      <w:r w:rsidR="00E02224">
        <w:t xml:space="preserve">to predict how any </w:t>
      </w:r>
      <w:r w:rsidR="002859D8">
        <w:t>EAD</w:t>
      </w:r>
      <w:r w:rsidR="00E02224">
        <w:t xml:space="preserve"> incursion might spread. This </w:t>
      </w:r>
      <w:r w:rsidR="005C51B3">
        <w:t>functionality is the core purpose of AADIS. However,</w:t>
      </w:r>
      <w:r w:rsidR="000F3C85">
        <w:t xml:space="preserve"> </w:t>
      </w:r>
      <w:r w:rsidR="0078591D">
        <w:t xml:space="preserve">by </w:t>
      </w:r>
      <w:r>
        <w:t>provid</w:t>
      </w:r>
      <w:r w:rsidR="0078591D">
        <w:t>ing</w:t>
      </w:r>
      <w:r>
        <w:t xml:space="preserve"> a more acc</w:t>
      </w:r>
      <w:r w:rsidR="0078591D">
        <w:t xml:space="preserve">urate and up-to-date estimate of the distribution and abundance of </w:t>
      </w:r>
      <w:r w:rsidR="00B5722B">
        <w:t>Feral Pigs</w:t>
      </w:r>
      <w:r w:rsidR="0078591D">
        <w:t xml:space="preserve"> in Victoria</w:t>
      </w:r>
      <w:r w:rsidR="0047671D">
        <w:t xml:space="preserve">, </w:t>
      </w:r>
      <w:r w:rsidR="005C51B3">
        <w:t xml:space="preserve">the current work </w:t>
      </w:r>
      <w:r w:rsidR="004216DB">
        <w:t xml:space="preserve">could potentially be </w:t>
      </w:r>
      <w:r w:rsidR="00EB2902">
        <w:t xml:space="preserve">incorporated into </w:t>
      </w:r>
      <w:r w:rsidR="004216DB">
        <w:t>the AADIS</w:t>
      </w:r>
      <w:r w:rsidR="0001321B">
        <w:t xml:space="preserve"> model </w:t>
      </w:r>
      <w:r w:rsidR="00D83CB9">
        <w:t>to more accurately predict the</w:t>
      </w:r>
      <w:r w:rsidR="00A571B7">
        <w:t xml:space="preserve"> role of </w:t>
      </w:r>
      <w:r w:rsidR="00B5722B">
        <w:t>Feral Pigs</w:t>
      </w:r>
      <w:r w:rsidR="00A571B7">
        <w:t xml:space="preserve"> in the </w:t>
      </w:r>
      <w:r w:rsidR="00D83CB9">
        <w:t>potential spread of an EAD incursion</w:t>
      </w:r>
      <w:r w:rsidR="00A571B7">
        <w:t>.</w:t>
      </w:r>
    </w:p>
    <w:p w14:paraId="05C5897B" w14:textId="77777777" w:rsidR="00DC4C4F" w:rsidRPr="007D16B0" w:rsidRDefault="00DC4C4F" w:rsidP="00923FFD">
      <w:pPr>
        <w:pStyle w:val="Heading2-Numbered"/>
      </w:pPr>
      <w:bookmarkStart w:id="91" w:name="_Toc286018779"/>
      <w:bookmarkStart w:id="92" w:name="_Toc409798451"/>
      <w:bookmarkStart w:id="93" w:name="_Toc224211980"/>
      <w:r w:rsidRPr="007D16B0">
        <w:t>Conclusion</w:t>
      </w:r>
      <w:bookmarkEnd w:id="91"/>
      <w:bookmarkEnd w:id="92"/>
      <w:bookmarkEnd w:id="93"/>
    </w:p>
    <w:p w14:paraId="0637ECEF" w14:textId="0541AEC7" w:rsidR="00304778" w:rsidRPr="00243764" w:rsidRDefault="00B5722B" w:rsidP="00DC3852">
      <w:r>
        <w:t>Feral Pigs</w:t>
      </w:r>
      <w:r w:rsidR="008054ED">
        <w:t xml:space="preserve"> represent a significant biosecurity risk in Victoria. </w:t>
      </w:r>
      <w:r w:rsidR="00A909F5">
        <w:t xml:space="preserve">Results from this project suggest that surveys undertaken at large-spatial scales were able to provide contemporary estimates of </w:t>
      </w:r>
      <w:r>
        <w:t>Feral Pig</w:t>
      </w:r>
      <w:r w:rsidR="00A909F5">
        <w:t xml:space="preserve"> abundance suitable for quantifying </w:t>
      </w:r>
      <w:r w:rsidR="00CA74A5">
        <w:t>spatially explicit</w:t>
      </w:r>
      <w:r w:rsidR="00A909F5">
        <w:t xml:space="preserve"> predictions of the biosecurity risk to livestock. The generally isolated and sporadic occurrence of </w:t>
      </w:r>
      <w:r>
        <w:t>Feral Pigs</w:t>
      </w:r>
      <w:r w:rsidR="00A909F5">
        <w:t xml:space="preserve"> across Victoria suggests that high risks to livestock from </w:t>
      </w:r>
      <w:r>
        <w:t>Feral Pigs</w:t>
      </w:r>
      <w:r w:rsidR="00A909F5">
        <w:t xml:space="preserve"> are contained to relatively few areas. </w:t>
      </w:r>
      <w:r w:rsidR="00303A3A">
        <w:t>Consequently</w:t>
      </w:r>
      <w:r w:rsidR="00831D71">
        <w:t>, r</w:t>
      </w:r>
      <w:r w:rsidR="008054ED">
        <w:t xml:space="preserve">apid, high-intensity control </w:t>
      </w:r>
      <w:r w:rsidR="00831D71">
        <w:t xml:space="preserve">of </w:t>
      </w:r>
      <w:r>
        <w:t>Feral Pigs</w:t>
      </w:r>
      <w:r w:rsidR="00831D71">
        <w:t xml:space="preserve"> </w:t>
      </w:r>
      <w:r w:rsidR="008054ED">
        <w:t xml:space="preserve">in high-risk zones </w:t>
      </w:r>
      <w:r w:rsidR="009D1541">
        <w:t xml:space="preserve">should be </w:t>
      </w:r>
      <w:r w:rsidR="00831D71">
        <w:t xml:space="preserve">feasible </w:t>
      </w:r>
      <w:r w:rsidR="008054ED">
        <w:t>for EAD containment</w:t>
      </w:r>
      <w:r w:rsidR="009D1541">
        <w:t xml:space="preserve"> in the event of an outbreak to reduce the risk of </w:t>
      </w:r>
      <w:r w:rsidR="00245406">
        <w:t xml:space="preserve">spillover (and spillback) transmission </w:t>
      </w:r>
      <w:r w:rsidR="00420D7E">
        <w:t xml:space="preserve">between livestock and </w:t>
      </w:r>
      <w:r>
        <w:t>Feral Pig</w:t>
      </w:r>
      <w:r w:rsidR="00420D7E">
        <w:t xml:space="preserve"> populations</w:t>
      </w:r>
      <w:r w:rsidR="008054ED">
        <w:t xml:space="preserve">. Further research is needed on </w:t>
      </w:r>
      <w:r w:rsidR="003E3ED0">
        <w:t xml:space="preserve">estimating contact rates between </w:t>
      </w:r>
      <w:r>
        <w:t>Feral Pigs</w:t>
      </w:r>
      <w:r w:rsidR="003E3ED0">
        <w:t xml:space="preserve"> and livestock</w:t>
      </w:r>
      <w:r w:rsidR="008054ED">
        <w:t xml:space="preserve"> and integration with livestock biosecurity measures</w:t>
      </w:r>
      <w:r w:rsidR="003E3ED0">
        <w:t>, to better predict the risks of EAD tra</w:t>
      </w:r>
      <w:r w:rsidR="00A82D5C">
        <w:t>nsmission</w:t>
      </w:r>
      <w:r w:rsidR="002D486C">
        <w:t xml:space="preserve"> from wildlife sources</w:t>
      </w:r>
      <w:r w:rsidR="00DD4489">
        <w:t xml:space="preserve">. </w:t>
      </w:r>
      <w:r w:rsidR="00575977">
        <w:t xml:space="preserve">We also recommend that </w:t>
      </w:r>
      <w:r w:rsidR="00CE37BA">
        <w:t>decision support tools</w:t>
      </w:r>
      <w:r w:rsidR="00303A3A">
        <w:t>,</w:t>
      </w:r>
      <w:r w:rsidR="00CE37BA">
        <w:t xml:space="preserve"> such as AADIS</w:t>
      </w:r>
      <w:r w:rsidR="00303A3A">
        <w:t>,</w:t>
      </w:r>
      <w:r w:rsidR="00CE37BA">
        <w:t xml:space="preserve"> could benefit from having </w:t>
      </w:r>
      <w:r w:rsidR="00B95AC7">
        <w:t xml:space="preserve">more accurate information </w:t>
      </w:r>
      <w:r w:rsidR="008372A8">
        <w:t xml:space="preserve">on </w:t>
      </w:r>
      <w:r w:rsidR="00B95AC7">
        <w:t xml:space="preserve">the spatial distribution and abundance of </w:t>
      </w:r>
      <w:r>
        <w:t>Feral Pigs</w:t>
      </w:r>
      <w:r w:rsidR="008372A8">
        <w:t xml:space="preserve"> in Victoria</w:t>
      </w:r>
      <w:r w:rsidR="00B95AC7">
        <w:t xml:space="preserve">, which should result in improved predictions about the role of wildlife in </w:t>
      </w:r>
      <w:r w:rsidR="00125188">
        <w:t>any EAD outbreak.</w:t>
      </w:r>
    </w:p>
    <w:p w14:paraId="2A89379C" w14:textId="77777777" w:rsidR="00980E26" w:rsidRPr="00DC3852" w:rsidRDefault="00297481" w:rsidP="00DC3852">
      <w:pPr>
        <w:pStyle w:val="Heading1"/>
      </w:pPr>
      <w:r w:rsidRPr="00243764">
        <w:br w:type="page"/>
      </w:r>
      <w:bookmarkStart w:id="94" w:name="_Toc409798452"/>
      <w:bookmarkStart w:id="95" w:name="_Toc286018780"/>
      <w:bookmarkStart w:id="96" w:name="_Toc224211981"/>
      <w:r w:rsidR="00980E26" w:rsidRPr="00DC3852">
        <w:lastRenderedPageBreak/>
        <w:t>References</w:t>
      </w:r>
      <w:bookmarkEnd w:id="94"/>
      <w:bookmarkEnd w:id="95"/>
      <w:bookmarkEnd w:id="96"/>
    </w:p>
    <w:p w14:paraId="09A88155" w14:textId="74D8F8AB" w:rsidR="00C866A1" w:rsidRDefault="00ED7B36" w:rsidP="00C866A1">
      <w:pPr>
        <w:pStyle w:val="Bibliography"/>
      </w:pPr>
      <w:r>
        <w:fldChar w:fldCharType="begin"/>
      </w:r>
      <w:r w:rsidR="00E74128">
        <w:instrText xml:space="preserve"> ADDIN ZOTERO_BIBL {"uncited":[],"omitted":[],"custom":[]} CSL_BIBLIOGRAPHY </w:instrText>
      </w:r>
      <w:r>
        <w:fldChar w:fldCharType="separate"/>
      </w:r>
      <w:r w:rsidR="00C866A1">
        <w:t xml:space="preserve">ABARES (2022). </w:t>
      </w:r>
      <w:r w:rsidR="00C866A1" w:rsidRPr="00E15429">
        <w:rPr>
          <w:i/>
          <w:iCs/>
        </w:rPr>
        <w:t xml:space="preserve">Direct </w:t>
      </w:r>
      <w:r w:rsidR="00C03167" w:rsidRPr="00E15429">
        <w:rPr>
          <w:i/>
          <w:iCs/>
        </w:rPr>
        <w:t>E</w:t>
      </w:r>
      <w:r w:rsidR="00C866A1" w:rsidRPr="00E15429">
        <w:rPr>
          <w:i/>
          <w:iCs/>
        </w:rPr>
        <w:t xml:space="preserve">conomic </w:t>
      </w:r>
      <w:r w:rsidR="00C03167" w:rsidRPr="00E15429">
        <w:rPr>
          <w:i/>
          <w:iCs/>
        </w:rPr>
        <w:t>I</w:t>
      </w:r>
      <w:r w:rsidR="00C866A1" w:rsidRPr="00E15429">
        <w:rPr>
          <w:i/>
          <w:iCs/>
        </w:rPr>
        <w:t xml:space="preserve">mpacts of a </w:t>
      </w:r>
      <w:r w:rsidR="00C03167" w:rsidRPr="00E15429">
        <w:rPr>
          <w:i/>
          <w:iCs/>
        </w:rPr>
        <w:t>F</w:t>
      </w:r>
      <w:r w:rsidR="00C866A1" w:rsidRPr="00E15429">
        <w:rPr>
          <w:i/>
          <w:iCs/>
        </w:rPr>
        <w:t>oot-and-</w:t>
      </w:r>
      <w:r w:rsidR="00C03167" w:rsidRPr="00E15429">
        <w:rPr>
          <w:i/>
          <w:iCs/>
        </w:rPr>
        <w:t>M</w:t>
      </w:r>
      <w:r w:rsidR="00C866A1" w:rsidRPr="00E15429">
        <w:rPr>
          <w:i/>
          <w:iCs/>
        </w:rPr>
        <w:t xml:space="preserve">outh (FMD) </w:t>
      </w:r>
      <w:r w:rsidR="00C03167" w:rsidRPr="00E15429">
        <w:rPr>
          <w:i/>
          <w:iCs/>
        </w:rPr>
        <w:t>D</w:t>
      </w:r>
      <w:r w:rsidR="00C866A1" w:rsidRPr="00E15429">
        <w:rPr>
          <w:i/>
          <w:iCs/>
        </w:rPr>
        <w:t xml:space="preserve">isease </w:t>
      </w:r>
      <w:r w:rsidR="00C03167" w:rsidRPr="00E15429">
        <w:rPr>
          <w:i/>
          <w:iCs/>
        </w:rPr>
        <w:t>I</w:t>
      </w:r>
      <w:r w:rsidR="00C866A1" w:rsidRPr="00E15429">
        <w:rPr>
          <w:i/>
          <w:iCs/>
        </w:rPr>
        <w:t xml:space="preserve">ncursion in Australia, </w:t>
      </w:r>
      <w:r w:rsidR="00C03167" w:rsidRPr="00E15429">
        <w:rPr>
          <w:i/>
          <w:iCs/>
        </w:rPr>
        <w:t>A</w:t>
      </w:r>
      <w:r w:rsidR="00C866A1" w:rsidRPr="00E15429">
        <w:rPr>
          <w:i/>
          <w:iCs/>
        </w:rPr>
        <w:t xml:space="preserve">n </w:t>
      </w:r>
      <w:r w:rsidR="00C03167" w:rsidRPr="00E15429">
        <w:rPr>
          <w:i/>
          <w:iCs/>
        </w:rPr>
        <w:t>U</w:t>
      </w:r>
      <w:r w:rsidR="00C866A1" w:rsidRPr="00E15429">
        <w:rPr>
          <w:i/>
          <w:iCs/>
        </w:rPr>
        <w:t xml:space="preserve">pdate of ABARES 2013 </w:t>
      </w:r>
      <w:r w:rsidR="00C03167" w:rsidRPr="00E15429">
        <w:rPr>
          <w:i/>
          <w:iCs/>
        </w:rPr>
        <w:t>E</w:t>
      </w:r>
      <w:r w:rsidR="00C866A1" w:rsidRPr="00E15429">
        <w:rPr>
          <w:i/>
          <w:iCs/>
        </w:rPr>
        <w:t>stimate.</w:t>
      </w:r>
      <w:r w:rsidR="00C866A1">
        <w:t xml:space="preserve"> Australian Bureau of Agricultural and Resource Economics and Sciences report. https://www.agriculture.gov.au/abares/research-topics/biosecurity/biosecurity-economics/fmd-update-of-2013-estimate#daff-page-main </w:t>
      </w:r>
      <w:r w:rsidR="00D834AA">
        <w:t>(</w:t>
      </w:r>
      <w:r w:rsidR="00C866A1">
        <w:t>accessed 1 October 2024</w:t>
      </w:r>
      <w:r w:rsidR="00D834AA">
        <w:t>).</w:t>
      </w:r>
    </w:p>
    <w:p w14:paraId="20765FDD" w14:textId="76CC536F" w:rsidR="00C866A1" w:rsidRDefault="00C866A1" w:rsidP="00C866A1">
      <w:pPr>
        <w:pStyle w:val="Bibliography"/>
      </w:pPr>
      <w:r>
        <w:t xml:space="preserve">ABARES (Australian Bureau of Agricultural and Resource Economics and Sciences) </w:t>
      </w:r>
      <w:r w:rsidR="00D834AA">
        <w:t>and</w:t>
      </w:r>
      <w:r>
        <w:t xml:space="preserve"> CSIRO (Commonwealth Scientific and Industrial Research Organisation) (2024). </w:t>
      </w:r>
      <w:r w:rsidRPr="00E15429">
        <w:rPr>
          <w:i/>
          <w:iCs/>
        </w:rPr>
        <w:t xml:space="preserve">National </w:t>
      </w:r>
      <w:r w:rsidR="00B5722B" w:rsidRPr="00E15429">
        <w:rPr>
          <w:i/>
          <w:iCs/>
        </w:rPr>
        <w:t>Feral Pig</w:t>
      </w:r>
      <w:r w:rsidRPr="00E15429">
        <w:rPr>
          <w:i/>
          <w:iCs/>
        </w:rPr>
        <w:t xml:space="preserve"> Current Distribution in Australia.</w:t>
      </w:r>
      <w:r>
        <w:t xml:space="preserve"> Australian Bureau of Agricultural and Resource Economics and Sciences, Canberra. https://www.agriculture.gov.au/abares/research-topics/invasive-species/national-feral-pig-current-distribution-australia </w:t>
      </w:r>
      <w:r w:rsidR="00D834AA">
        <w:t>(</w:t>
      </w:r>
      <w:r>
        <w:t>accessed 10 October 2025</w:t>
      </w:r>
      <w:r w:rsidR="00D834AA">
        <w:t>).</w:t>
      </w:r>
    </w:p>
    <w:p w14:paraId="78486DC9" w14:textId="2C3B1091" w:rsidR="00C866A1" w:rsidRDefault="00C866A1" w:rsidP="00C866A1">
      <w:pPr>
        <w:pStyle w:val="Bibliography"/>
      </w:pPr>
      <w:r>
        <w:t xml:space="preserve">AHA (2023). </w:t>
      </w:r>
      <w:r w:rsidRPr="00E15429">
        <w:rPr>
          <w:i/>
          <w:iCs/>
        </w:rPr>
        <w:t xml:space="preserve">Australian Veterinary Emergency Plan (AUSVETPLAN) </w:t>
      </w:r>
      <w:r w:rsidR="006D7EB9" w:rsidRPr="00E15429">
        <w:rPr>
          <w:i/>
          <w:iCs/>
        </w:rPr>
        <w:t>P</w:t>
      </w:r>
      <w:r w:rsidRPr="00E15429">
        <w:rPr>
          <w:i/>
          <w:iCs/>
        </w:rPr>
        <w:t>ublications</w:t>
      </w:r>
      <w:r>
        <w:t xml:space="preserve">. Animal Health Australia report. https://animalhealthaustralia.com.au/ausvetplan/ </w:t>
      </w:r>
      <w:r w:rsidR="006D7EB9">
        <w:t>(</w:t>
      </w:r>
      <w:r>
        <w:t>accessed 1 November 2024</w:t>
      </w:r>
      <w:r w:rsidR="006D7EB9">
        <w:t>).</w:t>
      </w:r>
    </w:p>
    <w:p w14:paraId="0DA8A352" w14:textId="70F74AD0" w:rsidR="00C866A1" w:rsidRDefault="00C866A1" w:rsidP="00C866A1">
      <w:pPr>
        <w:pStyle w:val="Bibliography"/>
      </w:pPr>
      <w:r>
        <w:t>Barlow</w:t>
      </w:r>
      <w:r w:rsidR="003D2B83">
        <w:t>,</w:t>
      </w:r>
      <w:r>
        <w:t xml:space="preserve"> N</w:t>
      </w:r>
      <w:r w:rsidR="006D7EB9">
        <w:t>.</w:t>
      </w:r>
      <w:r>
        <w:t>D</w:t>
      </w:r>
      <w:r w:rsidR="006D7EB9">
        <w:t>.</w:t>
      </w:r>
      <w:r>
        <w:t xml:space="preserve"> (2000). Non-linear transmission and simple models for bovine tuberculosis. </w:t>
      </w:r>
      <w:r>
        <w:rPr>
          <w:i/>
          <w:iCs/>
        </w:rPr>
        <w:t>Journal of Animal Ecology</w:t>
      </w:r>
      <w:r>
        <w:t xml:space="preserve"> </w:t>
      </w:r>
      <w:r>
        <w:rPr>
          <w:b/>
          <w:bCs/>
        </w:rPr>
        <w:t>69</w:t>
      </w:r>
      <w:r>
        <w:t>, 703–713 doi:10.1046/j.1365-2656.2000.00428.x</w:t>
      </w:r>
    </w:p>
    <w:p w14:paraId="198E3877" w14:textId="3C551B0E" w:rsidR="00C866A1" w:rsidRDefault="00C866A1" w:rsidP="00C866A1">
      <w:pPr>
        <w:pStyle w:val="Bibliography"/>
      </w:pPr>
      <w:r>
        <w:t>Bellows</w:t>
      </w:r>
      <w:r w:rsidR="003D2B83">
        <w:t>,</w:t>
      </w:r>
      <w:r>
        <w:t xml:space="preserve"> T</w:t>
      </w:r>
      <w:r w:rsidR="003D2B83">
        <w:t>.</w:t>
      </w:r>
      <w:r>
        <w:t>S</w:t>
      </w:r>
      <w:r w:rsidR="003D2B83">
        <w:t>.</w:t>
      </w:r>
      <w:r>
        <w:t xml:space="preserve"> (1981). The descriptive properties of some models for density dependence. </w:t>
      </w:r>
      <w:r>
        <w:rPr>
          <w:i/>
          <w:iCs/>
        </w:rPr>
        <w:t>Journal of Animal Ecology</w:t>
      </w:r>
      <w:r>
        <w:t xml:space="preserve"> </w:t>
      </w:r>
      <w:r>
        <w:rPr>
          <w:b/>
          <w:bCs/>
        </w:rPr>
        <w:t>50</w:t>
      </w:r>
      <w:r>
        <w:t>, 139–156.</w:t>
      </w:r>
    </w:p>
    <w:p w14:paraId="0018DF23" w14:textId="59FDF9FC" w:rsidR="00C866A1" w:rsidRDefault="00C866A1" w:rsidP="00C866A1">
      <w:pPr>
        <w:pStyle w:val="Bibliography"/>
      </w:pPr>
      <w:r>
        <w:t>Bengsen</w:t>
      </w:r>
      <w:r w:rsidR="003D2B83">
        <w:t>,</w:t>
      </w:r>
      <w:r>
        <w:t xml:space="preserve"> A</w:t>
      </w:r>
      <w:r w:rsidR="003D2B83">
        <w:t>.</w:t>
      </w:r>
      <w:r>
        <w:t>J</w:t>
      </w:r>
      <w:r w:rsidR="003D2B83">
        <w:t>.</w:t>
      </w:r>
      <w:r>
        <w:t>, Forsyth</w:t>
      </w:r>
      <w:r w:rsidR="003D2B83">
        <w:t>,</w:t>
      </w:r>
      <w:r>
        <w:t xml:space="preserve"> D</w:t>
      </w:r>
      <w:r w:rsidR="003D2B83">
        <w:t>.</w:t>
      </w:r>
      <w:r>
        <w:t>M</w:t>
      </w:r>
      <w:r w:rsidR="003D2B83">
        <w:t>.</w:t>
      </w:r>
      <w:r>
        <w:t>, Pople</w:t>
      </w:r>
      <w:r w:rsidR="003D2B83">
        <w:t>,</w:t>
      </w:r>
      <w:r>
        <w:t xml:space="preserve"> A</w:t>
      </w:r>
      <w:r w:rsidR="003D2B83">
        <w:t>.</w:t>
      </w:r>
      <w:r>
        <w:t>R</w:t>
      </w:r>
      <w:r w:rsidR="003D2B83">
        <w:t>.</w:t>
      </w:r>
      <w:r>
        <w:t>, Brennan</w:t>
      </w:r>
      <w:r w:rsidR="003D2B83">
        <w:t>,</w:t>
      </w:r>
      <w:r>
        <w:t xml:space="preserve"> M</w:t>
      </w:r>
      <w:r w:rsidR="003D2B83">
        <w:t>.</w:t>
      </w:r>
      <w:r>
        <w:t>, Amos</w:t>
      </w:r>
      <w:r w:rsidR="003D2B83">
        <w:t>,</w:t>
      </w:r>
      <w:r>
        <w:t xml:space="preserve"> M</w:t>
      </w:r>
      <w:r w:rsidR="003D2B83">
        <w:t>.</w:t>
      </w:r>
      <w:r>
        <w:t>, Leeson</w:t>
      </w:r>
      <w:r w:rsidR="003D2B83">
        <w:t>,</w:t>
      </w:r>
      <w:r>
        <w:t xml:space="preserve"> M</w:t>
      </w:r>
      <w:r w:rsidR="003D2B83">
        <w:t>.</w:t>
      </w:r>
      <w:r>
        <w:t>, Cox</w:t>
      </w:r>
      <w:r w:rsidR="003D2B83">
        <w:t>,</w:t>
      </w:r>
      <w:r>
        <w:t xml:space="preserve"> T</w:t>
      </w:r>
      <w:r w:rsidR="003D2B83">
        <w:t>.</w:t>
      </w:r>
      <w:r>
        <w:t>E</w:t>
      </w:r>
      <w:r w:rsidR="003D2B83">
        <w:t>.</w:t>
      </w:r>
      <w:r>
        <w:t>, Gray</w:t>
      </w:r>
      <w:r w:rsidR="003D2B83">
        <w:t>,</w:t>
      </w:r>
      <w:r>
        <w:t xml:space="preserve"> B</w:t>
      </w:r>
      <w:r w:rsidR="003D2B83">
        <w:t>.</w:t>
      </w:r>
      <w:r>
        <w:t>, Orgill</w:t>
      </w:r>
      <w:r w:rsidR="003D2B83">
        <w:t>,</w:t>
      </w:r>
      <w:r>
        <w:t xml:space="preserve"> O</w:t>
      </w:r>
      <w:r w:rsidR="003D2B83">
        <w:t>.</w:t>
      </w:r>
      <w:r>
        <w:t>, Hampton</w:t>
      </w:r>
      <w:r w:rsidR="003D2B83">
        <w:t>,</w:t>
      </w:r>
      <w:r>
        <w:t xml:space="preserve"> J</w:t>
      </w:r>
      <w:r w:rsidR="003D2B83">
        <w:t>.</w:t>
      </w:r>
      <w:r>
        <w:t>O</w:t>
      </w:r>
      <w:r w:rsidR="003D2B83">
        <w:t>.</w:t>
      </w:r>
      <w:r>
        <w:t>, Crittle</w:t>
      </w:r>
      <w:r w:rsidR="003D2B83">
        <w:t>,</w:t>
      </w:r>
      <w:r>
        <w:t xml:space="preserve"> T</w:t>
      </w:r>
      <w:r w:rsidR="003D2B83">
        <w:t>.</w:t>
      </w:r>
      <w:r>
        <w:t xml:space="preserve"> and Haebich</w:t>
      </w:r>
      <w:r w:rsidR="003D2B83">
        <w:t>,</w:t>
      </w:r>
      <w:r>
        <w:t xml:space="preserve"> K</w:t>
      </w:r>
      <w:r w:rsidR="003D2B83">
        <w:t>.</w:t>
      </w:r>
      <w:r>
        <w:t xml:space="preserve"> (2022). Effectiveness and costs of helicopter-based shooting of deer. </w:t>
      </w:r>
      <w:r>
        <w:rPr>
          <w:i/>
          <w:iCs/>
        </w:rPr>
        <w:t>Wildife Research</w:t>
      </w:r>
      <w:r>
        <w:t xml:space="preserve"> doi:10.1071/WR21156</w:t>
      </w:r>
    </w:p>
    <w:p w14:paraId="5534F424" w14:textId="0784C4F7" w:rsidR="00C866A1" w:rsidRDefault="00C866A1" w:rsidP="00C866A1">
      <w:pPr>
        <w:pStyle w:val="Bibliography"/>
      </w:pPr>
      <w:r>
        <w:t>Bengsen</w:t>
      </w:r>
      <w:r w:rsidR="000A72F2">
        <w:t>,</w:t>
      </w:r>
      <w:r>
        <w:t xml:space="preserve"> A</w:t>
      </w:r>
      <w:r w:rsidR="000A72F2">
        <w:t>.</w:t>
      </w:r>
      <w:r>
        <w:t>J</w:t>
      </w:r>
      <w:r w:rsidR="000A72F2">
        <w:t>.</w:t>
      </w:r>
      <w:r>
        <w:t>, West</w:t>
      </w:r>
      <w:r w:rsidR="000A72F2">
        <w:t>,</w:t>
      </w:r>
      <w:r>
        <w:t xml:space="preserve"> P</w:t>
      </w:r>
      <w:r w:rsidR="000A72F2">
        <w:t>.</w:t>
      </w:r>
      <w:r>
        <w:t xml:space="preserve"> and Krull</w:t>
      </w:r>
      <w:r w:rsidR="000A72F2">
        <w:t>,</w:t>
      </w:r>
      <w:r>
        <w:t xml:space="preserve"> C</w:t>
      </w:r>
      <w:r w:rsidR="000A72F2">
        <w:t>.</w:t>
      </w:r>
      <w:r>
        <w:t>R</w:t>
      </w:r>
      <w:r w:rsidR="000A72F2">
        <w:t>.</w:t>
      </w:r>
      <w:r>
        <w:t xml:space="preserve"> (2017). </w:t>
      </w:r>
      <w:r w:rsidR="00B5722B">
        <w:t>Feral Pigs</w:t>
      </w:r>
      <w:r>
        <w:t xml:space="preserve"> in Australia and New Zealand: Range, trend, management, and impacts of an invasive species. In</w:t>
      </w:r>
      <w:r w:rsidR="000A72F2">
        <w:t>:</w:t>
      </w:r>
      <w:r>
        <w:t xml:space="preserve"> </w:t>
      </w:r>
      <w:r w:rsidRPr="00E15429">
        <w:rPr>
          <w:i/>
          <w:iCs/>
        </w:rPr>
        <w:t>Ecology, Conservation and Management of Wild Pigs and Peccaries</w:t>
      </w:r>
      <w:r w:rsidR="000A72F2">
        <w:t>,</w:t>
      </w:r>
      <w:r>
        <w:t xml:space="preserve"> pp. 325–338</w:t>
      </w:r>
      <w:r w:rsidR="000A72F2">
        <w:t xml:space="preserve">, </w:t>
      </w:r>
      <w:r>
        <w:t>Cambridge University Press</w:t>
      </w:r>
      <w:r w:rsidR="000A72F2">
        <w:t xml:space="preserve">, Cambridge, United Kingdom </w:t>
      </w:r>
      <w:r>
        <w:t>doi:10.1017/9781316941232.032</w:t>
      </w:r>
    </w:p>
    <w:p w14:paraId="6B86EC48" w14:textId="3DF52EA8" w:rsidR="00C866A1" w:rsidRDefault="00C866A1" w:rsidP="00C866A1">
      <w:pPr>
        <w:pStyle w:val="Bibliography"/>
      </w:pPr>
      <w:r>
        <w:t>Bradhurst</w:t>
      </w:r>
      <w:r w:rsidR="00DB1471">
        <w:t>,</w:t>
      </w:r>
      <w:r>
        <w:t xml:space="preserve"> R</w:t>
      </w:r>
      <w:r w:rsidR="00DB1471">
        <w:t>.</w:t>
      </w:r>
      <w:r>
        <w:t>, Garner</w:t>
      </w:r>
      <w:r w:rsidR="00DB1471">
        <w:t>,</w:t>
      </w:r>
      <w:r>
        <w:t xml:space="preserve"> G</w:t>
      </w:r>
      <w:r w:rsidR="00DB1471">
        <w:t>.</w:t>
      </w:r>
      <w:r>
        <w:t>, Roche</w:t>
      </w:r>
      <w:r w:rsidR="00DB1471">
        <w:t>,</w:t>
      </w:r>
      <w:r>
        <w:t xml:space="preserve"> S</w:t>
      </w:r>
      <w:r w:rsidR="00DB1471">
        <w:t>.</w:t>
      </w:r>
      <w:r>
        <w:t>, Iglesias</w:t>
      </w:r>
      <w:r w:rsidR="00DB1471">
        <w:t>,</w:t>
      </w:r>
      <w:r>
        <w:t xml:space="preserve"> R</w:t>
      </w:r>
      <w:r w:rsidR="00DB1471">
        <w:t>.</w:t>
      </w:r>
      <w:r>
        <w:t>, Kung</w:t>
      </w:r>
      <w:r w:rsidR="00DB1471">
        <w:t>,</w:t>
      </w:r>
      <w:r>
        <w:t xml:space="preserve"> N</w:t>
      </w:r>
      <w:r w:rsidR="00DB1471">
        <w:t>.</w:t>
      </w:r>
      <w:r>
        <w:t>, Robinson</w:t>
      </w:r>
      <w:r w:rsidR="00DB1471">
        <w:t>,</w:t>
      </w:r>
      <w:r>
        <w:t xml:space="preserve"> B</w:t>
      </w:r>
      <w:r w:rsidR="00DB1471">
        <w:t>.</w:t>
      </w:r>
      <w:r>
        <w:t>, Willis</w:t>
      </w:r>
      <w:r w:rsidR="00DB1471">
        <w:t>,</w:t>
      </w:r>
      <w:r>
        <w:t xml:space="preserve"> S</w:t>
      </w:r>
      <w:r w:rsidR="00DB1471">
        <w:t>.</w:t>
      </w:r>
      <w:r>
        <w:t>, Cozens</w:t>
      </w:r>
      <w:r w:rsidR="00DB1471">
        <w:t>,</w:t>
      </w:r>
      <w:r>
        <w:t xml:space="preserve"> M</w:t>
      </w:r>
      <w:r w:rsidR="00DB1471">
        <w:t>.</w:t>
      </w:r>
      <w:r>
        <w:t>, Richards</w:t>
      </w:r>
      <w:r w:rsidR="00DB1471">
        <w:t>,</w:t>
      </w:r>
      <w:r>
        <w:t xml:space="preserve"> K</w:t>
      </w:r>
      <w:r w:rsidR="00DB1471">
        <w:t>.</w:t>
      </w:r>
      <w:r>
        <w:t>, Cowled</w:t>
      </w:r>
      <w:r w:rsidR="00DB1471">
        <w:t>,</w:t>
      </w:r>
      <w:r>
        <w:t xml:space="preserve"> B</w:t>
      </w:r>
      <w:r w:rsidR="00DB1471">
        <w:t>.</w:t>
      </w:r>
      <w:r>
        <w:t>, Oberin</w:t>
      </w:r>
      <w:r w:rsidR="00DB1471">
        <w:t>,</w:t>
      </w:r>
      <w:r>
        <w:t xml:space="preserve"> M</w:t>
      </w:r>
      <w:r w:rsidR="00DB1471">
        <w:t>.</w:t>
      </w:r>
      <w:r>
        <w:t>, Tharle</w:t>
      </w:r>
      <w:r w:rsidR="00DB1471">
        <w:t>,</w:t>
      </w:r>
      <w:r>
        <w:t xml:space="preserve"> C</w:t>
      </w:r>
      <w:r w:rsidR="00DB1471">
        <w:t>.</w:t>
      </w:r>
      <w:r>
        <w:t>, Firestone</w:t>
      </w:r>
      <w:r w:rsidR="00DB1471">
        <w:t>,</w:t>
      </w:r>
      <w:r>
        <w:t xml:space="preserve"> S</w:t>
      </w:r>
      <w:r w:rsidR="00DB1471">
        <w:t>.</w:t>
      </w:r>
      <w:r>
        <w:t xml:space="preserve"> and Stevenson</w:t>
      </w:r>
      <w:r w:rsidR="00DB1471">
        <w:t>,</w:t>
      </w:r>
      <w:r>
        <w:t xml:space="preserve"> M</w:t>
      </w:r>
      <w:r w:rsidR="00DB1471">
        <w:t>.</w:t>
      </w:r>
      <w:r>
        <w:t xml:space="preserve"> (2021). </w:t>
      </w:r>
      <w:r w:rsidRPr="00E15429">
        <w:rPr>
          <w:i/>
          <w:iCs/>
        </w:rPr>
        <w:t xml:space="preserve">Modelling the </w:t>
      </w:r>
      <w:r w:rsidR="00DB1471" w:rsidRPr="00E15429">
        <w:rPr>
          <w:i/>
          <w:iCs/>
        </w:rPr>
        <w:t>S</w:t>
      </w:r>
      <w:r w:rsidRPr="00E15429">
        <w:rPr>
          <w:i/>
          <w:iCs/>
        </w:rPr>
        <w:t xml:space="preserve">pread and </w:t>
      </w:r>
      <w:r w:rsidR="00DB1471" w:rsidRPr="00E15429">
        <w:rPr>
          <w:i/>
          <w:iCs/>
        </w:rPr>
        <w:t>C</w:t>
      </w:r>
      <w:r w:rsidRPr="00E15429">
        <w:rPr>
          <w:i/>
          <w:iCs/>
        </w:rPr>
        <w:t xml:space="preserve">ontrol of African </w:t>
      </w:r>
      <w:r w:rsidR="00DB1471" w:rsidRPr="00E15429">
        <w:rPr>
          <w:i/>
          <w:iCs/>
        </w:rPr>
        <w:t>S</w:t>
      </w:r>
      <w:r w:rsidRPr="00E15429">
        <w:rPr>
          <w:i/>
          <w:iCs/>
        </w:rPr>
        <w:t xml:space="preserve">wine </w:t>
      </w:r>
      <w:r w:rsidR="00DB1471" w:rsidRPr="00E15429">
        <w:rPr>
          <w:i/>
          <w:iCs/>
        </w:rPr>
        <w:t>F</w:t>
      </w:r>
      <w:r w:rsidRPr="00E15429">
        <w:rPr>
          <w:i/>
          <w:iCs/>
        </w:rPr>
        <w:t xml:space="preserve">ever in </w:t>
      </w:r>
      <w:r w:rsidR="00DB1471" w:rsidRPr="00E15429">
        <w:rPr>
          <w:i/>
          <w:iCs/>
        </w:rPr>
        <w:t>D</w:t>
      </w:r>
      <w:r w:rsidRPr="00E15429">
        <w:rPr>
          <w:i/>
          <w:iCs/>
        </w:rPr>
        <w:t xml:space="preserve">omestic and </w:t>
      </w:r>
      <w:r w:rsidR="00B5722B" w:rsidRPr="00E15429">
        <w:rPr>
          <w:i/>
          <w:iCs/>
        </w:rPr>
        <w:t>Feral Pigs</w:t>
      </w:r>
      <w:r>
        <w:t>. University of Melbourne</w:t>
      </w:r>
      <w:r w:rsidR="00DB1471">
        <w:t>, Melbourne, Victoria</w:t>
      </w:r>
      <w:r>
        <w:t xml:space="preserve">. https://minerva-access.unimelb.edu.au/items/61021c1d-b7c2-5e82-b749-b4948c0f387c </w:t>
      </w:r>
      <w:r w:rsidR="00DB1471">
        <w:t>(</w:t>
      </w:r>
      <w:r>
        <w:t>accessed 23 January 2026</w:t>
      </w:r>
      <w:r w:rsidR="00DB1471">
        <w:t>).</w:t>
      </w:r>
    </w:p>
    <w:p w14:paraId="32238084" w14:textId="020BABA4" w:rsidR="00C866A1" w:rsidRDefault="00C866A1" w:rsidP="00C866A1">
      <w:pPr>
        <w:pStyle w:val="Bibliography"/>
      </w:pPr>
      <w:r>
        <w:t>Bradhurst</w:t>
      </w:r>
      <w:r w:rsidR="00DB1471">
        <w:t>,</w:t>
      </w:r>
      <w:r>
        <w:t xml:space="preserve"> R</w:t>
      </w:r>
      <w:r w:rsidR="00DB1471">
        <w:t>.</w:t>
      </w:r>
      <w:r>
        <w:t>A</w:t>
      </w:r>
      <w:r w:rsidR="00DB1471">
        <w:t>.</w:t>
      </w:r>
      <w:r>
        <w:t>, Roche</w:t>
      </w:r>
      <w:r w:rsidR="00DB1471">
        <w:t>,</w:t>
      </w:r>
      <w:r>
        <w:t xml:space="preserve"> S</w:t>
      </w:r>
      <w:r w:rsidR="00DB1471">
        <w:t>.</w:t>
      </w:r>
      <w:r>
        <w:t>E</w:t>
      </w:r>
      <w:r w:rsidR="00DB1471">
        <w:t>.</w:t>
      </w:r>
      <w:r>
        <w:t>, East</w:t>
      </w:r>
      <w:r w:rsidR="00DB1471">
        <w:t>,</w:t>
      </w:r>
      <w:r>
        <w:t xml:space="preserve"> I</w:t>
      </w:r>
      <w:r w:rsidR="00DB1471">
        <w:t>.</w:t>
      </w:r>
      <w:r>
        <w:t>J</w:t>
      </w:r>
      <w:r w:rsidR="00DB1471">
        <w:t>.</w:t>
      </w:r>
      <w:r>
        <w:t>, Kwan</w:t>
      </w:r>
      <w:r w:rsidR="00DB1471">
        <w:t>,</w:t>
      </w:r>
      <w:r>
        <w:t xml:space="preserve"> P</w:t>
      </w:r>
      <w:r w:rsidR="00DB1471">
        <w:t>.</w:t>
      </w:r>
      <w:r>
        <w:t xml:space="preserve"> and Garner</w:t>
      </w:r>
      <w:r w:rsidR="00DB1471">
        <w:t>,</w:t>
      </w:r>
      <w:r>
        <w:t xml:space="preserve"> M</w:t>
      </w:r>
      <w:r w:rsidR="00DB1471">
        <w:t>.</w:t>
      </w:r>
      <w:r>
        <w:t>G</w:t>
      </w:r>
      <w:r w:rsidR="00DB1471">
        <w:t>.</w:t>
      </w:r>
      <w:r>
        <w:t xml:space="preserve"> (2015). A hybrid modeling approach to simulating foot-and-mouth disease outbreaks in Australian livestock. </w:t>
      </w:r>
      <w:r>
        <w:rPr>
          <w:i/>
          <w:iCs/>
        </w:rPr>
        <w:t>Frontiers in Environmental Science</w:t>
      </w:r>
      <w:r>
        <w:t xml:space="preserve"> </w:t>
      </w:r>
      <w:r>
        <w:rPr>
          <w:b/>
          <w:bCs/>
        </w:rPr>
        <w:t>3</w:t>
      </w:r>
      <w:r>
        <w:t xml:space="preserve"> doi:10.3389/fenvs.2015.00017</w:t>
      </w:r>
    </w:p>
    <w:p w14:paraId="17061342" w14:textId="14C4666E" w:rsidR="00C866A1" w:rsidRDefault="00C866A1" w:rsidP="00C866A1">
      <w:pPr>
        <w:pStyle w:val="Bibliography"/>
      </w:pPr>
      <w:r>
        <w:t>Bradhurst</w:t>
      </w:r>
      <w:r w:rsidR="00DB1471">
        <w:t>,</w:t>
      </w:r>
      <w:r>
        <w:t xml:space="preserve"> R</w:t>
      </w:r>
      <w:r w:rsidR="00DB1471">
        <w:t>.</w:t>
      </w:r>
      <w:r>
        <w:t>A</w:t>
      </w:r>
      <w:r w:rsidR="00DB1471">
        <w:t>.</w:t>
      </w:r>
      <w:r>
        <w:t>, Sellens</w:t>
      </w:r>
      <w:r w:rsidR="00DB1471">
        <w:t>,</w:t>
      </w:r>
      <w:r>
        <w:t xml:space="preserve"> E</w:t>
      </w:r>
      <w:r w:rsidR="00DB1471">
        <w:t>.</w:t>
      </w:r>
      <w:r>
        <w:t>, Al Riyami</w:t>
      </w:r>
      <w:r w:rsidR="00DB1471">
        <w:t>,</w:t>
      </w:r>
      <w:r>
        <w:t xml:space="preserve"> S</w:t>
      </w:r>
      <w:r w:rsidR="00DB1471">
        <w:t>.</w:t>
      </w:r>
      <w:r>
        <w:t>, Burns</w:t>
      </w:r>
      <w:r w:rsidR="00DB1471">
        <w:t>,</w:t>
      </w:r>
      <w:r>
        <w:t xml:space="preserve"> R</w:t>
      </w:r>
      <w:r w:rsidR="00DB1471">
        <w:t>.</w:t>
      </w:r>
      <w:r>
        <w:t xml:space="preserve"> and Breed</w:t>
      </w:r>
      <w:r w:rsidR="00DB1471">
        <w:t>,</w:t>
      </w:r>
      <w:r>
        <w:t xml:space="preserve"> A</w:t>
      </w:r>
      <w:r w:rsidR="00DB1471">
        <w:t>.</w:t>
      </w:r>
      <w:r>
        <w:t xml:space="preserve"> (2025). </w:t>
      </w:r>
      <w:r w:rsidRPr="00E15429">
        <w:rPr>
          <w:i/>
          <w:iCs/>
        </w:rPr>
        <w:t xml:space="preserve">Assessing the potential role of </w:t>
      </w:r>
      <w:r w:rsidR="00B5722B" w:rsidRPr="00E15429">
        <w:rPr>
          <w:i/>
          <w:iCs/>
        </w:rPr>
        <w:t>Feral Pigs</w:t>
      </w:r>
      <w:r w:rsidRPr="00E15429">
        <w:rPr>
          <w:i/>
          <w:iCs/>
        </w:rPr>
        <w:t xml:space="preserve"> in an outbreak of foot-and-mouth disease in Australia</w:t>
      </w:r>
      <w:r>
        <w:t>. Final report on CEBRA Project 23F, prepared for the Department of Agriculture, Fisheries and Forestry</w:t>
      </w:r>
      <w:r w:rsidR="00DB1471">
        <w:t>, Canberra, Australian Capital Territory</w:t>
      </w:r>
      <w:r>
        <w:t>.</w:t>
      </w:r>
    </w:p>
    <w:p w14:paraId="5F1D9381" w14:textId="52C33CB1" w:rsidR="00C866A1" w:rsidRDefault="00C866A1" w:rsidP="00C866A1">
      <w:pPr>
        <w:pStyle w:val="Bibliography"/>
      </w:pPr>
      <w:r>
        <w:t>Brooks</w:t>
      </w:r>
      <w:r w:rsidR="00DB1471">
        <w:t>,</w:t>
      </w:r>
      <w:r>
        <w:t xml:space="preserve"> S</w:t>
      </w:r>
      <w:r w:rsidR="00DB1471">
        <w:t>.</w:t>
      </w:r>
      <w:r>
        <w:t xml:space="preserve"> and Gelman</w:t>
      </w:r>
      <w:r w:rsidR="00DB1471">
        <w:t>,</w:t>
      </w:r>
      <w:r>
        <w:t xml:space="preserve"> A</w:t>
      </w:r>
      <w:r w:rsidR="00DB1471">
        <w:t>.</w:t>
      </w:r>
      <w:r>
        <w:t xml:space="preserve"> (1998). General methods for monitoring convergence of iterative simulations. </w:t>
      </w:r>
      <w:r>
        <w:rPr>
          <w:i/>
          <w:iCs/>
        </w:rPr>
        <w:t>Journal of Computational and Graphical Statistics</w:t>
      </w:r>
      <w:r>
        <w:t xml:space="preserve"> </w:t>
      </w:r>
      <w:r>
        <w:rPr>
          <w:b/>
          <w:bCs/>
        </w:rPr>
        <w:t>7</w:t>
      </w:r>
      <w:r>
        <w:t>, 434–455.</w:t>
      </w:r>
    </w:p>
    <w:p w14:paraId="0CB0B57A" w14:textId="1C2834C0" w:rsidR="00C866A1" w:rsidRDefault="00C866A1" w:rsidP="00C866A1">
      <w:pPr>
        <w:pStyle w:val="Bibliography"/>
      </w:pPr>
      <w:r>
        <w:t>Burnham</w:t>
      </w:r>
      <w:r w:rsidR="00DB1471">
        <w:t>,</w:t>
      </w:r>
      <w:r>
        <w:t xml:space="preserve"> K</w:t>
      </w:r>
      <w:r w:rsidR="00DB1471">
        <w:t>.</w:t>
      </w:r>
      <w:r>
        <w:t>P</w:t>
      </w:r>
      <w:r w:rsidR="00DB1471">
        <w:t>.</w:t>
      </w:r>
      <w:r>
        <w:t xml:space="preserve"> and Anderson</w:t>
      </w:r>
      <w:r w:rsidR="00DB1471">
        <w:t>,</w:t>
      </w:r>
      <w:r>
        <w:t xml:space="preserve"> D</w:t>
      </w:r>
      <w:r w:rsidR="00DB1471">
        <w:t>.</w:t>
      </w:r>
      <w:r>
        <w:t>R</w:t>
      </w:r>
      <w:r w:rsidR="00DB1471">
        <w:t>.</w:t>
      </w:r>
      <w:r>
        <w:t xml:space="preserve"> (2004). Multimodel </w:t>
      </w:r>
      <w:r w:rsidR="00DB1471">
        <w:t>i</w:t>
      </w:r>
      <w:r>
        <w:t xml:space="preserve">nference: Understanding AIC and BIC in </w:t>
      </w:r>
      <w:r w:rsidR="00DB1471">
        <w:t>m</w:t>
      </w:r>
      <w:r>
        <w:t xml:space="preserve">odel </w:t>
      </w:r>
      <w:r w:rsidR="00DB1471">
        <w:t>s</w:t>
      </w:r>
      <w:r>
        <w:t xml:space="preserve">election. </w:t>
      </w:r>
      <w:r>
        <w:rPr>
          <w:i/>
          <w:iCs/>
        </w:rPr>
        <w:t xml:space="preserve">Sociological Methods </w:t>
      </w:r>
      <w:r w:rsidR="00DB1471">
        <w:rPr>
          <w:i/>
          <w:iCs/>
        </w:rPr>
        <w:t>and</w:t>
      </w:r>
      <w:r>
        <w:rPr>
          <w:i/>
          <w:iCs/>
        </w:rPr>
        <w:t xml:space="preserve"> Research</w:t>
      </w:r>
      <w:r>
        <w:t xml:space="preserve"> </w:t>
      </w:r>
      <w:r>
        <w:rPr>
          <w:b/>
          <w:bCs/>
        </w:rPr>
        <w:t>33</w:t>
      </w:r>
      <w:r>
        <w:t>, 261–304 doi:10.1177/0049124104268644</w:t>
      </w:r>
    </w:p>
    <w:p w14:paraId="722EB53A" w14:textId="753875E1" w:rsidR="00C866A1" w:rsidRDefault="00C866A1" w:rsidP="00C866A1">
      <w:pPr>
        <w:pStyle w:val="Bibliography"/>
      </w:pPr>
      <w:r>
        <w:t>Caley</w:t>
      </w:r>
      <w:r w:rsidR="00DB1471">
        <w:t>,</w:t>
      </w:r>
      <w:r>
        <w:t xml:space="preserve"> P</w:t>
      </w:r>
      <w:r w:rsidR="00DB1471">
        <w:t>.</w:t>
      </w:r>
      <w:r>
        <w:t xml:space="preserve"> (1997). Movements, </w:t>
      </w:r>
      <w:r w:rsidR="00DB1471">
        <w:t>a</w:t>
      </w:r>
      <w:r>
        <w:t xml:space="preserve">ctivity </w:t>
      </w:r>
      <w:r w:rsidR="00DB1471">
        <w:t>p</w:t>
      </w:r>
      <w:r>
        <w:t xml:space="preserve">atterns and </w:t>
      </w:r>
      <w:r w:rsidR="00DB1471">
        <w:t>h</w:t>
      </w:r>
      <w:r>
        <w:t xml:space="preserve">abitat </w:t>
      </w:r>
      <w:r w:rsidR="00DB1471">
        <w:t>u</w:t>
      </w:r>
      <w:r>
        <w:t xml:space="preserve">se of </w:t>
      </w:r>
      <w:r w:rsidR="00B5722B">
        <w:t>Feral Pigs</w:t>
      </w:r>
      <w:r>
        <w:t xml:space="preserve"> (</w:t>
      </w:r>
      <w:r w:rsidRPr="00E15429">
        <w:rPr>
          <w:i/>
          <w:iCs/>
        </w:rPr>
        <w:t>Sus scrofa</w:t>
      </w:r>
      <w:r>
        <w:t xml:space="preserve">) in a </w:t>
      </w:r>
      <w:r w:rsidR="00DB1471">
        <w:t>t</w:t>
      </w:r>
      <w:r>
        <w:t xml:space="preserve">ropical </w:t>
      </w:r>
      <w:r w:rsidR="00DB1471">
        <w:t>h</w:t>
      </w:r>
      <w:r>
        <w:t xml:space="preserve">abitat. </w:t>
      </w:r>
      <w:r>
        <w:rPr>
          <w:i/>
          <w:iCs/>
        </w:rPr>
        <w:t>Wildlife Research</w:t>
      </w:r>
      <w:r>
        <w:t xml:space="preserve"> </w:t>
      </w:r>
      <w:r>
        <w:rPr>
          <w:b/>
          <w:bCs/>
        </w:rPr>
        <w:t>24</w:t>
      </w:r>
      <w:r>
        <w:t>, 77–87 doi:10.1071/WR94075</w:t>
      </w:r>
    </w:p>
    <w:p w14:paraId="04EB5CD9" w14:textId="120F1F2B" w:rsidR="00C866A1" w:rsidRDefault="00C866A1" w:rsidP="00C866A1">
      <w:pPr>
        <w:pStyle w:val="Bibliography"/>
      </w:pPr>
      <w:r>
        <w:t>Caley</w:t>
      </w:r>
      <w:r w:rsidR="00617328">
        <w:t>,</w:t>
      </w:r>
      <w:r>
        <w:t xml:space="preserve"> P</w:t>
      </w:r>
      <w:r w:rsidR="00617328">
        <w:t>.</w:t>
      </w:r>
      <w:r>
        <w:t>, Tennant</w:t>
      </w:r>
      <w:r w:rsidR="00617328">
        <w:t>,</w:t>
      </w:r>
      <w:r>
        <w:t xml:space="preserve"> P</w:t>
      </w:r>
      <w:r w:rsidR="00617328">
        <w:t>.</w:t>
      </w:r>
      <w:r>
        <w:t xml:space="preserve"> and Hood</w:t>
      </w:r>
      <w:r w:rsidR="00617328">
        <w:t>,</w:t>
      </w:r>
      <w:r>
        <w:t xml:space="preserve"> G</w:t>
      </w:r>
      <w:r w:rsidR="00617328">
        <w:t>.</w:t>
      </w:r>
      <w:r>
        <w:t xml:space="preserve"> (2011). </w:t>
      </w:r>
      <w:r w:rsidRPr="00E15429">
        <w:rPr>
          <w:i/>
          <w:iCs/>
        </w:rPr>
        <w:t xml:space="preserve">Modelling the distribution of vertebrate pests in New South Wales under climate change. </w:t>
      </w:r>
      <w:r>
        <w:t xml:space="preserve">Invasive Animals Cooperative Research Centre, Canberra, </w:t>
      </w:r>
      <w:r w:rsidR="00617328">
        <w:t>Australian Capital Territory.</w:t>
      </w:r>
    </w:p>
    <w:p w14:paraId="54559E2A" w14:textId="692B73C9" w:rsidR="00C866A1" w:rsidRDefault="00C866A1" w:rsidP="00C866A1">
      <w:pPr>
        <w:pStyle w:val="Bibliography"/>
      </w:pPr>
      <w:r>
        <w:lastRenderedPageBreak/>
        <w:t>Cally</w:t>
      </w:r>
      <w:r w:rsidR="00FD3E4D">
        <w:t>,</w:t>
      </w:r>
      <w:r>
        <w:t xml:space="preserve"> J</w:t>
      </w:r>
      <w:r w:rsidR="00FD3E4D">
        <w:t>.</w:t>
      </w:r>
      <w:r>
        <w:t xml:space="preserve"> and Ramsey</w:t>
      </w:r>
      <w:r w:rsidR="00FD3E4D">
        <w:t>,</w:t>
      </w:r>
      <w:r>
        <w:t xml:space="preserve"> D</w:t>
      </w:r>
      <w:r w:rsidR="00FD3E4D">
        <w:t>.</w:t>
      </w:r>
      <w:r>
        <w:t xml:space="preserve"> (2023). </w:t>
      </w:r>
      <w:r w:rsidRPr="00E15429">
        <w:rPr>
          <w:i/>
          <w:iCs/>
        </w:rPr>
        <w:t>Abundance of deer in Victoria: Regional and statewide estimates of deer density and their impact on vegetation</w:t>
      </w:r>
      <w:r>
        <w:t>. Arthur Rylah Institute for Environmental Research Technical Report Series No. 368. Department of Energy, Environment and Climate Action, Heidelberg, Victoria. www.ari.vic.gov.au</w:t>
      </w:r>
    </w:p>
    <w:p w14:paraId="73A186F9" w14:textId="534C758E" w:rsidR="00C866A1" w:rsidRDefault="00C866A1" w:rsidP="00C866A1">
      <w:pPr>
        <w:pStyle w:val="Bibliography"/>
      </w:pPr>
      <w:r>
        <w:t>Carpenter</w:t>
      </w:r>
      <w:r w:rsidR="00FD3E4D">
        <w:t>,</w:t>
      </w:r>
      <w:r>
        <w:t xml:space="preserve"> B</w:t>
      </w:r>
      <w:r w:rsidR="00FD3E4D">
        <w:t>.</w:t>
      </w:r>
      <w:r>
        <w:t>, Gelman</w:t>
      </w:r>
      <w:r w:rsidR="00FD3E4D">
        <w:t>,</w:t>
      </w:r>
      <w:r>
        <w:t xml:space="preserve"> A</w:t>
      </w:r>
      <w:r w:rsidR="00FD3E4D">
        <w:t>.</w:t>
      </w:r>
      <w:r>
        <w:t>, Hoffman</w:t>
      </w:r>
      <w:r w:rsidR="00FD3E4D">
        <w:t>,</w:t>
      </w:r>
      <w:r>
        <w:t xml:space="preserve"> M</w:t>
      </w:r>
      <w:r w:rsidR="00FD3E4D">
        <w:t>.</w:t>
      </w:r>
      <w:r>
        <w:t>D</w:t>
      </w:r>
      <w:r w:rsidR="00FD3E4D">
        <w:t>.</w:t>
      </w:r>
      <w:r>
        <w:t>, Lee</w:t>
      </w:r>
      <w:r w:rsidR="00FD3E4D">
        <w:t>,</w:t>
      </w:r>
      <w:r>
        <w:t xml:space="preserve"> D</w:t>
      </w:r>
      <w:r w:rsidR="00FD3E4D">
        <w:t>.</w:t>
      </w:r>
      <w:r>
        <w:t>, Goodrich</w:t>
      </w:r>
      <w:r w:rsidR="00FD3E4D">
        <w:t>,</w:t>
      </w:r>
      <w:r>
        <w:t xml:space="preserve"> B</w:t>
      </w:r>
      <w:r w:rsidR="00FD3E4D">
        <w:t>.</w:t>
      </w:r>
      <w:r>
        <w:t>, Betancourt</w:t>
      </w:r>
      <w:r w:rsidR="00FD3E4D">
        <w:t>,</w:t>
      </w:r>
      <w:r>
        <w:t xml:space="preserve"> M</w:t>
      </w:r>
      <w:r w:rsidR="00FD3E4D">
        <w:t>.</w:t>
      </w:r>
      <w:r>
        <w:t>, Brubaker</w:t>
      </w:r>
      <w:r w:rsidR="00FD3E4D">
        <w:t>,</w:t>
      </w:r>
      <w:r>
        <w:t xml:space="preserve"> M</w:t>
      </w:r>
      <w:r w:rsidR="00FD3E4D">
        <w:t>.</w:t>
      </w:r>
      <w:r>
        <w:t>, Guo</w:t>
      </w:r>
      <w:r w:rsidR="00FD3E4D">
        <w:t>,</w:t>
      </w:r>
      <w:r>
        <w:t xml:space="preserve"> J</w:t>
      </w:r>
      <w:r w:rsidR="00FD3E4D">
        <w:t>.</w:t>
      </w:r>
      <w:r>
        <w:t>, Li</w:t>
      </w:r>
      <w:r w:rsidR="00FD3E4D">
        <w:t>,</w:t>
      </w:r>
      <w:r>
        <w:t xml:space="preserve"> P</w:t>
      </w:r>
      <w:r w:rsidR="00FD3E4D">
        <w:t>.</w:t>
      </w:r>
      <w:r>
        <w:t xml:space="preserve"> and Riddell</w:t>
      </w:r>
      <w:r w:rsidR="00FD3E4D">
        <w:t>,</w:t>
      </w:r>
      <w:r>
        <w:t xml:space="preserve"> A</w:t>
      </w:r>
      <w:r w:rsidR="00FD3E4D">
        <w:t>.</w:t>
      </w:r>
      <w:r>
        <w:t xml:space="preserve"> (2017). Stan: A </w:t>
      </w:r>
      <w:r w:rsidR="00FD3E4D">
        <w:t>p</w:t>
      </w:r>
      <w:r>
        <w:t xml:space="preserve">robabilistic </w:t>
      </w:r>
      <w:r w:rsidR="00FD3E4D">
        <w:t>p</w:t>
      </w:r>
      <w:r>
        <w:t xml:space="preserve">rogramming </w:t>
      </w:r>
      <w:r w:rsidR="00FD3E4D">
        <w:t>l</w:t>
      </w:r>
      <w:r>
        <w:t xml:space="preserve">anguage. </w:t>
      </w:r>
      <w:r>
        <w:rPr>
          <w:i/>
          <w:iCs/>
        </w:rPr>
        <w:t>Journal of Statistical Software</w:t>
      </w:r>
      <w:r>
        <w:t xml:space="preserve"> </w:t>
      </w:r>
      <w:r>
        <w:rPr>
          <w:b/>
          <w:bCs/>
        </w:rPr>
        <w:t>76</w:t>
      </w:r>
      <w:r>
        <w:t>, 1–32 doi:10.18637/jss.v076.i01</w:t>
      </w:r>
    </w:p>
    <w:p w14:paraId="16C3F6DF" w14:textId="37469AC8" w:rsidR="00C866A1" w:rsidRDefault="00C866A1" w:rsidP="00C866A1">
      <w:pPr>
        <w:pStyle w:val="Bibliography"/>
      </w:pPr>
      <w:r>
        <w:t>Chandler</w:t>
      </w:r>
      <w:r w:rsidR="00FD3E4D">
        <w:t>,</w:t>
      </w:r>
      <w:r>
        <w:t xml:space="preserve"> R</w:t>
      </w:r>
      <w:r w:rsidR="00FD3E4D">
        <w:t>.</w:t>
      </w:r>
      <w:r>
        <w:t>B</w:t>
      </w:r>
      <w:r w:rsidR="00FD3E4D">
        <w:t>.</w:t>
      </w:r>
      <w:r>
        <w:t>, Royle</w:t>
      </w:r>
      <w:r w:rsidR="00FD3E4D">
        <w:t>,</w:t>
      </w:r>
      <w:r>
        <w:t xml:space="preserve"> J</w:t>
      </w:r>
      <w:r w:rsidR="00FD3E4D">
        <w:t>.</w:t>
      </w:r>
      <w:r>
        <w:t>A</w:t>
      </w:r>
      <w:r w:rsidR="00FD3E4D">
        <w:t>.</w:t>
      </w:r>
      <w:r>
        <w:t xml:space="preserve"> and King</w:t>
      </w:r>
      <w:r w:rsidR="00FD3E4D">
        <w:t>,</w:t>
      </w:r>
      <w:r>
        <w:t xml:space="preserve"> D</w:t>
      </w:r>
      <w:r w:rsidR="00FD3E4D">
        <w:t>.</w:t>
      </w:r>
      <w:r>
        <w:t>I</w:t>
      </w:r>
      <w:r w:rsidR="00FD3E4D">
        <w:t>.</w:t>
      </w:r>
      <w:r>
        <w:t xml:space="preserve"> (2011). Inference about density and temporary emigration in unmarked populations. </w:t>
      </w:r>
      <w:r>
        <w:rPr>
          <w:i/>
          <w:iCs/>
        </w:rPr>
        <w:t>Ecology</w:t>
      </w:r>
      <w:r>
        <w:t xml:space="preserve"> </w:t>
      </w:r>
      <w:r>
        <w:rPr>
          <w:b/>
          <w:bCs/>
        </w:rPr>
        <w:t>92</w:t>
      </w:r>
      <w:r>
        <w:t>, 1429–1435 doi:10.1890/10-2433.1</w:t>
      </w:r>
    </w:p>
    <w:p w14:paraId="76E27897" w14:textId="42795C9C" w:rsidR="00C866A1" w:rsidRDefault="00C866A1" w:rsidP="00C866A1">
      <w:pPr>
        <w:pStyle w:val="Bibliography"/>
      </w:pPr>
      <w:r>
        <w:t>Choquenot</w:t>
      </w:r>
      <w:r w:rsidR="00FD3E4D">
        <w:t>,</w:t>
      </w:r>
      <w:r>
        <w:t xml:space="preserve"> D</w:t>
      </w:r>
      <w:r w:rsidR="00FD3E4D">
        <w:t>.</w:t>
      </w:r>
      <w:r>
        <w:t>, Hone</w:t>
      </w:r>
      <w:r w:rsidR="00FD3E4D">
        <w:t>,</w:t>
      </w:r>
      <w:r>
        <w:t xml:space="preserve"> J</w:t>
      </w:r>
      <w:r w:rsidR="00FD3E4D">
        <w:t>.</w:t>
      </w:r>
      <w:r>
        <w:t xml:space="preserve"> and Saunders</w:t>
      </w:r>
      <w:r w:rsidR="00FD3E4D">
        <w:t>,</w:t>
      </w:r>
      <w:r>
        <w:t xml:space="preserve"> G</w:t>
      </w:r>
      <w:r w:rsidR="00FD3E4D">
        <w:t>.</w:t>
      </w:r>
      <w:r>
        <w:t xml:space="preserve"> (1999). Using aspects of predator-prey theory to evaluate helicopter shooting for </w:t>
      </w:r>
      <w:r w:rsidR="00B5722B">
        <w:t>Feral Pig</w:t>
      </w:r>
      <w:r>
        <w:t xml:space="preserve"> control. </w:t>
      </w:r>
      <w:r>
        <w:rPr>
          <w:i/>
          <w:iCs/>
        </w:rPr>
        <w:t>Wildlife Research</w:t>
      </w:r>
      <w:r>
        <w:t xml:space="preserve"> </w:t>
      </w:r>
      <w:r>
        <w:rPr>
          <w:b/>
          <w:bCs/>
        </w:rPr>
        <w:t>26</w:t>
      </w:r>
      <w:r>
        <w:t>, 251–261 doi:10.1071/WR98006</w:t>
      </w:r>
    </w:p>
    <w:p w14:paraId="69391FCE" w14:textId="63E7E37B" w:rsidR="00C866A1" w:rsidRDefault="00C866A1" w:rsidP="00C866A1">
      <w:pPr>
        <w:pStyle w:val="Bibliography"/>
      </w:pPr>
      <w:r>
        <w:t>Choquenot</w:t>
      </w:r>
      <w:r w:rsidR="00FD3E4D">
        <w:t>,</w:t>
      </w:r>
      <w:r>
        <w:t xml:space="preserve"> D</w:t>
      </w:r>
      <w:r w:rsidR="00FD3E4D">
        <w:t>.</w:t>
      </w:r>
      <w:r>
        <w:t>, McIlroy</w:t>
      </w:r>
      <w:r w:rsidR="00FD3E4D">
        <w:t>,</w:t>
      </w:r>
      <w:r>
        <w:t xml:space="preserve"> J</w:t>
      </w:r>
      <w:r w:rsidR="00FD3E4D">
        <w:t>.</w:t>
      </w:r>
      <w:r>
        <w:t xml:space="preserve"> and Korn</w:t>
      </w:r>
      <w:r w:rsidR="00FD3E4D">
        <w:t>,</w:t>
      </w:r>
      <w:r>
        <w:t xml:space="preserve"> T</w:t>
      </w:r>
      <w:r w:rsidR="00FD3E4D">
        <w:t>.</w:t>
      </w:r>
      <w:r>
        <w:t xml:space="preserve"> (1996). </w:t>
      </w:r>
      <w:r w:rsidRPr="00E15429">
        <w:rPr>
          <w:i/>
          <w:iCs/>
        </w:rPr>
        <w:t xml:space="preserve">Managing Vertebrate Pests: </w:t>
      </w:r>
      <w:r w:rsidR="00B5722B" w:rsidRPr="00E15429">
        <w:rPr>
          <w:i/>
          <w:iCs/>
        </w:rPr>
        <w:t>Feral Pigs</w:t>
      </w:r>
      <w:r>
        <w:t>. Bureau of Resource Sciences, Australian Government Publishing Service</w:t>
      </w:r>
      <w:r w:rsidR="00FD3E4D">
        <w:t>,</w:t>
      </w:r>
      <w:r>
        <w:t xml:space="preserve"> Canberra, </w:t>
      </w:r>
      <w:r w:rsidR="00FD3E4D">
        <w:t>Australian Capital Territory.</w:t>
      </w:r>
    </w:p>
    <w:p w14:paraId="4F8611DA" w14:textId="520EC9C9" w:rsidR="00C866A1" w:rsidRDefault="00C866A1" w:rsidP="00C866A1">
      <w:pPr>
        <w:pStyle w:val="Bibliography"/>
      </w:pPr>
      <w:r>
        <w:t>Corlatti</w:t>
      </w:r>
      <w:r w:rsidR="00D559DD">
        <w:t>,</w:t>
      </w:r>
      <w:r>
        <w:t xml:space="preserve"> L</w:t>
      </w:r>
      <w:r w:rsidR="00D559DD">
        <w:t>.</w:t>
      </w:r>
      <w:r>
        <w:t>, Sivieri</w:t>
      </w:r>
      <w:r w:rsidR="00D559DD">
        <w:t>,</w:t>
      </w:r>
      <w:r>
        <w:t xml:space="preserve"> S</w:t>
      </w:r>
      <w:r w:rsidR="00D559DD">
        <w:t>.</w:t>
      </w:r>
      <w:r>
        <w:t>, Sudolska</w:t>
      </w:r>
      <w:r w:rsidR="00D559DD">
        <w:t>,</w:t>
      </w:r>
      <w:r>
        <w:t xml:space="preserve"> B</w:t>
      </w:r>
      <w:r w:rsidR="00D559DD">
        <w:t>.</w:t>
      </w:r>
      <w:r>
        <w:t>, Giacomelli</w:t>
      </w:r>
      <w:r w:rsidR="00D559DD">
        <w:t>,</w:t>
      </w:r>
      <w:r>
        <w:t xml:space="preserve"> S</w:t>
      </w:r>
      <w:r w:rsidR="00D559DD">
        <w:t>.</w:t>
      </w:r>
      <w:r>
        <w:t xml:space="preserve"> and Pedrotti</w:t>
      </w:r>
      <w:r w:rsidR="00D559DD">
        <w:t>,</w:t>
      </w:r>
      <w:r>
        <w:t xml:space="preserve"> L</w:t>
      </w:r>
      <w:r w:rsidR="00D559DD">
        <w:t>.</w:t>
      </w:r>
      <w:r>
        <w:t xml:space="preserve"> (2020). A field test of unconventional camera trap distance sampling to estimate abundance of marmot populations. </w:t>
      </w:r>
      <w:r>
        <w:rPr>
          <w:i/>
          <w:iCs/>
        </w:rPr>
        <w:t>Wildlife Biology</w:t>
      </w:r>
      <w:r>
        <w:t xml:space="preserve"> </w:t>
      </w:r>
      <w:r>
        <w:rPr>
          <w:b/>
          <w:bCs/>
        </w:rPr>
        <w:t>2020</w:t>
      </w:r>
      <w:r>
        <w:t>, wlb.00652 doi:10.2981/wlb.00652</w:t>
      </w:r>
    </w:p>
    <w:p w14:paraId="6567C73D" w14:textId="1C6017A3" w:rsidR="00C866A1" w:rsidRDefault="00C866A1" w:rsidP="00C866A1">
      <w:pPr>
        <w:pStyle w:val="Bibliography"/>
      </w:pPr>
      <w:r>
        <w:t>Cowled</w:t>
      </w:r>
      <w:r w:rsidR="00D559DD">
        <w:t>,</w:t>
      </w:r>
      <w:r>
        <w:t xml:space="preserve"> B</w:t>
      </w:r>
      <w:r w:rsidR="00D559DD">
        <w:t>.</w:t>
      </w:r>
      <w:r>
        <w:t xml:space="preserve"> and Garner</w:t>
      </w:r>
      <w:r w:rsidR="00D559DD">
        <w:t>,</w:t>
      </w:r>
      <w:r>
        <w:t xml:space="preserve"> G</w:t>
      </w:r>
      <w:r w:rsidR="00D559DD">
        <w:t>.</w:t>
      </w:r>
      <w:r>
        <w:t xml:space="preserve"> (2008). A review of geospatial and ecological factors affecting disease spread in wild pigs: Considerations for models of foot-and-mouth disease spread. </w:t>
      </w:r>
      <w:r>
        <w:rPr>
          <w:i/>
          <w:iCs/>
        </w:rPr>
        <w:t>Preventive Veterinary Medicine</w:t>
      </w:r>
      <w:r>
        <w:t xml:space="preserve"> </w:t>
      </w:r>
      <w:r>
        <w:rPr>
          <w:b/>
          <w:bCs/>
        </w:rPr>
        <w:t>87</w:t>
      </w:r>
      <w:r>
        <w:t>, 197–212 doi:10.1016/j.prevetmed.2008.03.012</w:t>
      </w:r>
    </w:p>
    <w:p w14:paraId="59535057" w14:textId="5D6094FF" w:rsidR="00C866A1" w:rsidRDefault="00C866A1" w:rsidP="00C866A1">
      <w:pPr>
        <w:pStyle w:val="Bibliography"/>
      </w:pPr>
      <w:r>
        <w:t>Cowled</w:t>
      </w:r>
      <w:r w:rsidR="00774E3B">
        <w:t>,</w:t>
      </w:r>
      <w:r>
        <w:t xml:space="preserve"> B</w:t>
      </w:r>
      <w:r w:rsidR="00774E3B">
        <w:t>.</w:t>
      </w:r>
      <w:r>
        <w:t>D</w:t>
      </w:r>
      <w:r w:rsidR="00774E3B">
        <w:t>.</w:t>
      </w:r>
      <w:r>
        <w:t>, Garner</w:t>
      </w:r>
      <w:r w:rsidR="00774E3B">
        <w:t>,</w:t>
      </w:r>
      <w:r>
        <w:t xml:space="preserve"> M</w:t>
      </w:r>
      <w:r w:rsidR="00774E3B">
        <w:t>.</w:t>
      </w:r>
      <w:r>
        <w:t>G</w:t>
      </w:r>
      <w:r w:rsidR="00774E3B">
        <w:t>.</w:t>
      </w:r>
      <w:r>
        <w:t>, Negus</w:t>
      </w:r>
      <w:r w:rsidR="00774E3B">
        <w:t>,</w:t>
      </w:r>
      <w:r>
        <w:t xml:space="preserve"> K</w:t>
      </w:r>
      <w:r w:rsidR="00774E3B">
        <w:t>.</w:t>
      </w:r>
      <w:r>
        <w:t xml:space="preserve"> and Ward</w:t>
      </w:r>
      <w:r w:rsidR="00774E3B">
        <w:t>,</w:t>
      </w:r>
      <w:r>
        <w:t xml:space="preserve"> M</w:t>
      </w:r>
      <w:r w:rsidR="00774E3B">
        <w:t>.</w:t>
      </w:r>
      <w:r>
        <w:t>P</w:t>
      </w:r>
      <w:r w:rsidR="00774E3B">
        <w:t>.</w:t>
      </w:r>
      <w:r>
        <w:t xml:space="preserve"> (2012). Controlling disease outbreaks in wildlife using limited culling: </w:t>
      </w:r>
      <w:r w:rsidR="00774E3B">
        <w:t>M</w:t>
      </w:r>
      <w:r>
        <w:t xml:space="preserve">odelling classical swine fever incursions in wild pigs in Australia. </w:t>
      </w:r>
      <w:r>
        <w:rPr>
          <w:i/>
          <w:iCs/>
        </w:rPr>
        <w:t>Veterinary Research</w:t>
      </w:r>
      <w:r>
        <w:t xml:space="preserve"> </w:t>
      </w:r>
      <w:r>
        <w:rPr>
          <w:b/>
          <w:bCs/>
        </w:rPr>
        <w:t>43</w:t>
      </w:r>
      <w:r>
        <w:t>, 3 doi:10.1186/1297-9716-43-3</w:t>
      </w:r>
    </w:p>
    <w:p w14:paraId="6C3E09FF" w14:textId="1B777A3F" w:rsidR="00C866A1" w:rsidRDefault="00C866A1" w:rsidP="00C866A1">
      <w:pPr>
        <w:pStyle w:val="Bibliography"/>
      </w:pPr>
      <w:r>
        <w:t>Cox</w:t>
      </w:r>
      <w:r w:rsidR="00774E3B">
        <w:t>,</w:t>
      </w:r>
      <w:r>
        <w:t xml:space="preserve"> T</w:t>
      </w:r>
      <w:r w:rsidR="00774E3B">
        <w:t>.</w:t>
      </w:r>
      <w:r>
        <w:t>E</w:t>
      </w:r>
      <w:r w:rsidR="00774E3B">
        <w:t>.</w:t>
      </w:r>
      <w:r>
        <w:t>, Leane</w:t>
      </w:r>
      <w:r w:rsidR="00774E3B">
        <w:t>,</w:t>
      </w:r>
      <w:r>
        <w:t xml:space="preserve"> M</w:t>
      </w:r>
      <w:r w:rsidR="00774E3B">
        <w:t>.</w:t>
      </w:r>
      <w:r>
        <w:t>, Baker</w:t>
      </w:r>
      <w:r w:rsidR="00774E3B">
        <w:t>,</w:t>
      </w:r>
      <w:r>
        <w:t xml:space="preserve"> R</w:t>
      </w:r>
      <w:r w:rsidR="00774E3B">
        <w:t>.</w:t>
      </w:r>
      <w:r>
        <w:t>, Sparkes</w:t>
      </w:r>
      <w:r w:rsidR="00774E3B">
        <w:t>,</w:t>
      </w:r>
      <w:r>
        <w:t xml:space="preserve"> J</w:t>
      </w:r>
      <w:r w:rsidR="00774E3B">
        <w:t>.</w:t>
      </w:r>
      <w:r>
        <w:t xml:space="preserve"> and Matthews</w:t>
      </w:r>
      <w:r w:rsidR="00774E3B">
        <w:t>,</w:t>
      </w:r>
      <w:r>
        <w:t xml:space="preserve"> R</w:t>
      </w:r>
      <w:r w:rsidR="00774E3B">
        <w:t>.</w:t>
      </w:r>
      <w:r>
        <w:t xml:space="preserve"> (2025). Investigations into aerial shooting approaches to achieve rapid removal of feral and pest animals. </w:t>
      </w:r>
      <w:r>
        <w:rPr>
          <w:i/>
          <w:iCs/>
        </w:rPr>
        <w:t>Wildlife Research</w:t>
      </w:r>
      <w:r>
        <w:t xml:space="preserve"> </w:t>
      </w:r>
      <w:r>
        <w:rPr>
          <w:b/>
          <w:bCs/>
        </w:rPr>
        <w:t>52</w:t>
      </w:r>
      <w:r>
        <w:t>, WR25020 doi:10.1071/WR25020</w:t>
      </w:r>
    </w:p>
    <w:p w14:paraId="23126729" w14:textId="06A3C7DE" w:rsidR="00C866A1" w:rsidRDefault="00C866A1" w:rsidP="00C866A1">
      <w:pPr>
        <w:pStyle w:val="Bibliography"/>
      </w:pPr>
      <w:r>
        <w:t xml:space="preserve">DEECA (2023). </w:t>
      </w:r>
      <w:r w:rsidRPr="00E15429">
        <w:rPr>
          <w:i/>
          <w:iCs/>
        </w:rPr>
        <w:t xml:space="preserve">The Victorian Government State Emergency Animal Disease Response Plan </w:t>
      </w:r>
      <w:r w:rsidR="00774E3B">
        <w:rPr>
          <w:i/>
          <w:iCs/>
        </w:rPr>
        <w:t>–</w:t>
      </w:r>
      <w:r w:rsidRPr="00E15429">
        <w:rPr>
          <w:i/>
          <w:iCs/>
        </w:rPr>
        <w:t xml:space="preserve"> April 2023. </w:t>
      </w:r>
      <w:r>
        <w:t>Department of Energy, Environment and Climate Action, Victoria, Australia. https://agriculture.vic.gov.au/__data/assets/pdf_file/0017/1019222/2024_Victorian_EAD_response_plan.pdf</w:t>
      </w:r>
    </w:p>
    <w:p w14:paraId="140C5C8D" w14:textId="54374200" w:rsidR="00C866A1" w:rsidRDefault="00C866A1" w:rsidP="00C866A1">
      <w:pPr>
        <w:pStyle w:val="Bibliography"/>
      </w:pPr>
      <w:r>
        <w:t>Delisle</w:t>
      </w:r>
      <w:r w:rsidR="00707E21">
        <w:t>,</w:t>
      </w:r>
      <w:r>
        <w:t xml:space="preserve"> Z</w:t>
      </w:r>
      <w:r w:rsidR="00707E21">
        <w:t>.</w:t>
      </w:r>
      <w:r>
        <w:t>J</w:t>
      </w:r>
      <w:r w:rsidR="00707E21">
        <w:t>.</w:t>
      </w:r>
      <w:r>
        <w:t>, Miller</w:t>
      </w:r>
      <w:r w:rsidR="00707E21">
        <w:t>,</w:t>
      </w:r>
      <w:r>
        <w:t xml:space="preserve"> D</w:t>
      </w:r>
      <w:r w:rsidR="00707E21">
        <w:t>.</w:t>
      </w:r>
      <w:r>
        <w:t>L</w:t>
      </w:r>
      <w:r w:rsidR="00707E21">
        <w:t>.</w:t>
      </w:r>
      <w:r>
        <w:t xml:space="preserve"> and Swihart</w:t>
      </w:r>
      <w:r w:rsidR="00707E21">
        <w:t>,</w:t>
      </w:r>
      <w:r>
        <w:t xml:space="preserve"> R</w:t>
      </w:r>
      <w:r w:rsidR="00707E21">
        <w:t>.</w:t>
      </w:r>
      <w:r>
        <w:t>K</w:t>
      </w:r>
      <w:r w:rsidR="00707E21">
        <w:t>.</w:t>
      </w:r>
      <w:r>
        <w:t xml:space="preserve"> (2023). Modelling density surfaces of intraspecific classes using camera trap distance sampling. </w:t>
      </w:r>
      <w:r>
        <w:rPr>
          <w:i/>
          <w:iCs/>
        </w:rPr>
        <w:t>Methods in Ecology and Evolution</w:t>
      </w:r>
      <w:r>
        <w:t xml:space="preserve"> </w:t>
      </w:r>
      <w:r w:rsidR="00707E21" w:rsidRPr="00E15429">
        <w:rPr>
          <w:b/>
          <w:bCs/>
        </w:rPr>
        <w:t>14</w:t>
      </w:r>
      <w:r w:rsidR="00707E21">
        <w:t xml:space="preserve">, 1287–1298 </w:t>
      </w:r>
      <w:r>
        <w:t>doi:10.1111/2041-210X.14093</w:t>
      </w:r>
    </w:p>
    <w:p w14:paraId="394739BB" w14:textId="0086ACA5" w:rsidR="00C866A1" w:rsidRDefault="00C866A1" w:rsidP="00C866A1">
      <w:pPr>
        <w:pStyle w:val="Bibliography"/>
      </w:pPr>
      <w:r>
        <w:t>Dexter</w:t>
      </w:r>
      <w:r w:rsidR="00707E21">
        <w:t>,</w:t>
      </w:r>
      <w:r>
        <w:t xml:space="preserve"> N</w:t>
      </w:r>
      <w:r w:rsidR="00707E21">
        <w:t>.</w:t>
      </w:r>
      <w:r>
        <w:t xml:space="preserve"> (2003). Stochastic models of foot and mouth disease in </w:t>
      </w:r>
      <w:r w:rsidR="00B5722B">
        <w:t>Feral Pigs</w:t>
      </w:r>
      <w:r>
        <w:t xml:space="preserve"> in the Australian semi</w:t>
      </w:r>
      <w:r>
        <w:rPr>
          <w:rFonts w:ascii="Cambria Math" w:hAnsi="Cambria Math" w:cs="Cambria Math"/>
        </w:rPr>
        <w:t>‐</w:t>
      </w:r>
      <w:r>
        <w:t xml:space="preserve">arid rangelands. </w:t>
      </w:r>
      <w:r>
        <w:rPr>
          <w:i/>
          <w:iCs/>
        </w:rPr>
        <w:t>Journal of Applied Ecology</w:t>
      </w:r>
      <w:r>
        <w:t xml:space="preserve"> </w:t>
      </w:r>
      <w:r>
        <w:rPr>
          <w:b/>
          <w:bCs/>
        </w:rPr>
        <w:t>40</w:t>
      </w:r>
      <w:r>
        <w:t>, 293–306 doi:10.1046/j.1365-2664.2003.00792.x</w:t>
      </w:r>
    </w:p>
    <w:p w14:paraId="7C7E90B9" w14:textId="4999D82F" w:rsidR="00C866A1" w:rsidRDefault="00C866A1" w:rsidP="00C866A1">
      <w:pPr>
        <w:pStyle w:val="Bibliography"/>
      </w:pPr>
      <w:r>
        <w:t>Gallant</w:t>
      </w:r>
      <w:r w:rsidR="00707E21">
        <w:t>,</w:t>
      </w:r>
      <w:r>
        <w:t xml:space="preserve"> J</w:t>
      </w:r>
      <w:r w:rsidR="00707E21">
        <w:t>.</w:t>
      </w:r>
      <w:r>
        <w:t>C</w:t>
      </w:r>
      <w:r w:rsidR="00707E21">
        <w:t>.</w:t>
      </w:r>
      <w:r>
        <w:t xml:space="preserve"> and Dowling</w:t>
      </w:r>
      <w:r w:rsidR="00707E21">
        <w:t>,</w:t>
      </w:r>
      <w:r>
        <w:t xml:space="preserve"> T</w:t>
      </w:r>
      <w:r w:rsidR="00707E21">
        <w:t>.</w:t>
      </w:r>
      <w:r>
        <w:t>I</w:t>
      </w:r>
      <w:r w:rsidR="00707E21">
        <w:t>.</w:t>
      </w:r>
      <w:r>
        <w:t xml:space="preserve"> (2003). A multiresolution index of valley bottom flatness for mapping depositional areas. </w:t>
      </w:r>
      <w:r>
        <w:rPr>
          <w:i/>
          <w:iCs/>
        </w:rPr>
        <w:t>Water Resources Research</w:t>
      </w:r>
      <w:r>
        <w:t xml:space="preserve"> </w:t>
      </w:r>
      <w:r>
        <w:rPr>
          <w:b/>
          <w:bCs/>
        </w:rPr>
        <w:t>39</w:t>
      </w:r>
      <w:r>
        <w:t>, 2002WR001426 doi:10.1029/2002WR001426</w:t>
      </w:r>
    </w:p>
    <w:p w14:paraId="1E830896" w14:textId="069DE94A" w:rsidR="00C866A1" w:rsidRDefault="00C866A1" w:rsidP="00C866A1">
      <w:pPr>
        <w:pStyle w:val="Bibliography"/>
      </w:pPr>
      <w:r>
        <w:t>Gelman</w:t>
      </w:r>
      <w:r w:rsidR="00707E21">
        <w:t>,</w:t>
      </w:r>
      <w:r>
        <w:t xml:space="preserve"> A</w:t>
      </w:r>
      <w:r w:rsidR="00707E21">
        <w:t>.</w:t>
      </w:r>
      <w:r>
        <w:t>, Meng</w:t>
      </w:r>
      <w:r w:rsidR="00707E21">
        <w:t>,</w:t>
      </w:r>
      <w:r>
        <w:t xml:space="preserve"> X</w:t>
      </w:r>
      <w:r w:rsidR="00707E21">
        <w:t>.</w:t>
      </w:r>
      <w:r>
        <w:t>L</w:t>
      </w:r>
      <w:r w:rsidR="00707E21">
        <w:t>.</w:t>
      </w:r>
      <w:r>
        <w:t xml:space="preserve"> and Stern</w:t>
      </w:r>
      <w:r w:rsidR="00707E21">
        <w:t>,</w:t>
      </w:r>
      <w:r>
        <w:t xml:space="preserve"> H</w:t>
      </w:r>
      <w:r w:rsidR="00707E21">
        <w:t>.</w:t>
      </w:r>
      <w:r>
        <w:t xml:space="preserve"> (1996). Posterior predictive assessment of model fitness via realized discrepancies. </w:t>
      </w:r>
      <w:r>
        <w:rPr>
          <w:i/>
          <w:iCs/>
        </w:rPr>
        <w:t>Statistica Sinica</w:t>
      </w:r>
      <w:r>
        <w:t xml:space="preserve"> </w:t>
      </w:r>
      <w:r>
        <w:rPr>
          <w:b/>
          <w:bCs/>
        </w:rPr>
        <w:t>6</w:t>
      </w:r>
      <w:r>
        <w:t>, 733–807.</w:t>
      </w:r>
    </w:p>
    <w:p w14:paraId="23ED343E" w14:textId="6B92B97F" w:rsidR="00C866A1" w:rsidRDefault="00C866A1" w:rsidP="00C866A1">
      <w:pPr>
        <w:pStyle w:val="Bibliography"/>
      </w:pPr>
      <w:r>
        <w:t>Gentle</w:t>
      </w:r>
      <w:r w:rsidR="00707E21">
        <w:t>,</w:t>
      </w:r>
      <w:r>
        <w:t xml:space="preserve"> M</w:t>
      </w:r>
      <w:r w:rsidR="00707E21">
        <w:t>.</w:t>
      </w:r>
      <w:r>
        <w:t>, Pople</w:t>
      </w:r>
      <w:r w:rsidR="00707E21">
        <w:t>,</w:t>
      </w:r>
      <w:r>
        <w:t xml:space="preserve"> A</w:t>
      </w:r>
      <w:r w:rsidR="00707E21">
        <w:t>.</w:t>
      </w:r>
      <w:r>
        <w:t>, Scanlan</w:t>
      </w:r>
      <w:r w:rsidR="00707E21">
        <w:t>,</w:t>
      </w:r>
      <w:r>
        <w:t xml:space="preserve"> J</w:t>
      </w:r>
      <w:r w:rsidR="00707E21">
        <w:t>.</w:t>
      </w:r>
      <w:r>
        <w:t>C</w:t>
      </w:r>
      <w:r w:rsidR="00707E21">
        <w:t>.</w:t>
      </w:r>
      <w:r>
        <w:t xml:space="preserve"> and Carter</w:t>
      </w:r>
      <w:r w:rsidR="00707E21">
        <w:t>,</w:t>
      </w:r>
      <w:r>
        <w:t xml:space="preserve"> J</w:t>
      </w:r>
      <w:r w:rsidR="00707E21">
        <w:t>.</w:t>
      </w:r>
      <w:r>
        <w:t xml:space="preserve"> (2019). The dynamics of </w:t>
      </w:r>
      <w:r w:rsidR="00B5722B">
        <w:t>Feral Pig</w:t>
      </w:r>
      <w:r>
        <w:t xml:space="preserve"> (</w:t>
      </w:r>
      <w:r w:rsidRPr="00E15429">
        <w:rPr>
          <w:i/>
          <w:iCs/>
        </w:rPr>
        <w:t>Sus scrofa</w:t>
      </w:r>
      <w:r>
        <w:t xml:space="preserve">) populations in response to food supply. </w:t>
      </w:r>
      <w:r>
        <w:rPr>
          <w:i/>
          <w:iCs/>
        </w:rPr>
        <w:t>Wildlife Research</w:t>
      </w:r>
      <w:r>
        <w:t xml:space="preserve"> </w:t>
      </w:r>
      <w:r>
        <w:rPr>
          <w:b/>
          <w:bCs/>
        </w:rPr>
        <w:t>46</w:t>
      </w:r>
      <w:r>
        <w:t>, 191–204 doi:10.1071/WR17176</w:t>
      </w:r>
    </w:p>
    <w:p w14:paraId="5DF9E884" w14:textId="76E32044" w:rsidR="00C866A1" w:rsidRDefault="00C866A1" w:rsidP="00C866A1">
      <w:pPr>
        <w:pStyle w:val="Bibliography"/>
      </w:pPr>
      <w:r>
        <w:t>Gilbert</w:t>
      </w:r>
      <w:r w:rsidR="00707E21">
        <w:t>,</w:t>
      </w:r>
      <w:r>
        <w:t xml:space="preserve"> N</w:t>
      </w:r>
      <w:r w:rsidR="00707E21">
        <w:t>.</w:t>
      </w:r>
      <w:r>
        <w:t>A</w:t>
      </w:r>
      <w:r w:rsidR="00707E21">
        <w:t>.</w:t>
      </w:r>
      <w:r>
        <w:t>, Clare</w:t>
      </w:r>
      <w:r w:rsidR="00707E21">
        <w:t>,</w:t>
      </w:r>
      <w:r>
        <w:t xml:space="preserve"> J</w:t>
      </w:r>
      <w:r w:rsidR="00707E21">
        <w:t>.</w:t>
      </w:r>
      <w:r>
        <w:t>D</w:t>
      </w:r>
      <w:r w:rsidR="00707E21">
        <w:t>.</w:t>
      </w:r>
      <w:r>
        <w:t>J</w:t>
      </w:r>
      <w:r w:rsidR="00707E21">
        <w:t>.</w:t>
      </w:r>
      <w:r>
        <w:t>, Stenglein</w:t>
      </w:r>
      <w:r w:rsidR="00707E21">
        <w:t>,</w:t>
      </w:r>
      <w:r>
        <w:t xml:space="preserve"> J</w:t>
      </w:r>
      <w:r w:rsidR="00707E21">
        <w:t>.</w:t>
      </w:r>
      <w:r>
        <w:t>L</w:t>
      </w:r>
      <w:r w:rsidR="00707E21">
        <w:t>.</w:t>
      </w:r>
      <w:r>
        <w:t xml:space="preserve"> and Zuckerberg</w:t>
      </w:r>
      <w:r w:rsidR="00707E21">
        <w:t>,</w:t>
      </w:r>
      <w:r>
        <w:t xml:space="preserve"> B</w:t>
      </w:r>
      <w:r w:rsidR="00707E21">
        <w:t>.</w:t>
      </w:r>
      <w:r>
        <w:t xml:space="preserve"> (2021). Abundance estimation of unmarked animals based on camera-trap data. </w:t>
      </w:r>
      <w:r>
        <w:rPr>
          <w:i/>
          <w:iCs/>
        </w:rPr>
        <w:t>Conservation Biology</w:t>
      </w:r>
      <w:r>
        <w:t xml:space="preserve"> </w:t>
      </w:r>
      <w:r>
        <w:rPr>
          <w:b/>
          <w:bCs/>
        </w:rPr>
        <w:t>35</w:t>
      </w:r>
      <w:r>
        <w:t>, 88–100 doi:10.1111/cobi.13517</w:t>
      </w:r>
    </w:p>
    <w:p w14:paraId="575A006B" w14:textId="0259B689" w:rsidR="00C866A1" w:rsidRDefault="00C866A1" w:rsidP="00C866A1">
      <w:pPr>
        <w:pStyle w:val="Bibliography"/>
      </w:pPr>
      <w:r>
        <w:t>Guerschman</w:t>
      </w:r>
      <w:r w:rsidR="00707E21">
        <w:t>,</w:t>
      </w:r>
      <w:r>
        <w:t xml:space="preserve"> J</w:t>
      </w:r>
      <w:r w:rsidR="00707E21">
        <w:t>.</w:t>
      </w:r>
      <w:r>
        <w:t>P</w:t>
      </w:r>
      <w:r w:rsidR="00707E21">
        <w:t>.</w:t>
      </w:r>
      <w:r>
        <w:t xml:space="preserve"> and Hill</w:t>
      </w:r>
      <w:r w:rsidR="00707E21">
        <w:t>,</w:t>
      </w:r>
      <w:r>
        <w:t xml:space="preserve"> M</w:t>
      </w:r>
      <w:r w:rsidR="00707E21">
        <w:t>.</w:t>
      </w:r>
      <w:r>
        <w:t>J</w:t>
      </w:r>
      <w:r w:rsidR="00707E21">
        <w:t>.</w:t>
      </w:r>
      <w:r>
        <w:t xml:space="preserve"> (2018). Calibration and validation of the Australian fractional cover product for MODIS collection 6. </w:t>
      </w:r>
      <w:r>
        <w:rPr>
          <w:i/>
          <w:iCs/>
        </w:rPr>
        <w:t>Remote Sensing Letters</w:t>
      </w:r>
      <w:r>
        <w:t xml:space="preserve"> </w:t>
      </w:r>
      <w:r>
        <w:rPr>
          <w:b/>
          <w:bCs/>
        </w:rPr>
        <w:t>9</w:t>
      </w:r>
      <w:r>
        <w:t>, 696–705 doi:10.1080/2150704X.2018.1465611</w:t>
      </w:r>
    </w:p>
    <w:p w14:paraId="32CEFB5D" w14:textId="46BC538D" w:rsidR="00C866A1" w:rsidRDefault="00C866A1" w:rsidP="00C866A1">
      <w:pPr>
        <w:pStyle w:val="Bibliography"/>
      </w:pPr>
      <w:r>
        <w:lastRenderedPageBreak/>
        <w:t>Guerschman</w:t>
      </w:r>
      <w:r w:rsidR="00C77DFA">
        <w:t>,</w:t>
      </w:r>
      <w:r>
        <w:t xml:space="preserve"> J</w:t>
      </w:r>
      <w:r w:rsidR="00C77DFA">
        <w:t>.</w:t>
      </w:r>
      <w:r>
        <w:t>P</w:t>
      </w:r>
      <w:r w:rsidR="00C77DFA">
        <w:t>.</w:t>
      </w:r>
      <w:r>
        <w:t>, Hill</w:t>
      </w:r>
      <w:r w:rsidR="00C77DFA">
        <w:t>,</w:t>
      </w:r>
      <w:r>
        <w:t xml:space="preserve"> M</w:t>
      </w:r>
      <w:r w:rsidR="00C77DFA">
        <w:t>.</w:t>
      </w:r>
      <w:r>
        <w:t>J</w:t>
      </w:r>
      <w:r w:rsidR="00C77DFA">
        <w:t>.</w:t>
      </w:r>
      <w:r>
        <w:t>, Renzullo</w:t>
      </w:r>
      <w:r w:rsidR="00C77DFA">
        <w:t>,</w:t>
      </w:r>
      <w:r>
        <w:t xml:space="preserve"> L</w:t>
      </w:r>
      <w:r w:rsidR="00C77DFA">
        <w:t>.</w:t>
      </w:r>
      <w:r>
        <w:t>J</w:t>
      </w:r>
      <w:r w:rsidR="00C77DFA">
        <w:t>.</w:t>
      </w:r>
      <w:r>
        <w:t>, Barrett</w:t>
      </w:r>
      <w:r w:rsidR="00C77DFA">
        <w:t>,</w:t>
      </w:r>
      <w:r>
        <w:t xml:space="preserve"> D</w:t>
      </w:r>
      <w:r w:rsidR="00C77DFA">
        <w:t>.</w:t>
      </w:r>
      <w:r>
        <w:t>J</w:t>
      </w:r>
      <w:r w:rsidR="00C77DFA">
        <w:t>.</w:t>
      </w:r>
      <w:r>
        <w:t>, Marks</w:t>
      </w:r>
      <w:r w:rsidR="00C77DFA">
        <w:t>,</w:t>
      </w:r>
      <w:r>
        <w:t xml:space="preserve"> A</w:t>
      </w:r>
      <w:r w:rsidR="00C77DFA">
        <w:t>.</w:t>
      </w:r>
      <w:r>
        <w:t>S</w:t>
      </w:r>
      <w:r w:rsidR="00C77DFA">
        <w:t>.</w:t>
      </w:r>
      <w:r>
        <w:t xml:space="preserve"> and Botha</w:t>
      </w:r>
      <w:r w:rsidR="00C77DFA">
        <w:t>,</w:t>
      </w:r>
      <w:r>
        <w:t xml:space="preserve"> E</w:t>
      </w:r>
      <w:r w:rsidR="00C77DFA">
        <w:t>.</w:t>
      </w:r>
      <w:r>
        <w:t>J</w:t>
      </w:r>
      <w:r w:rsidR="00C77DFA">
        <w:t>.</w:t>
      </w:r>
      <w:r>
        <w:t xml:space="preserve"> (2009). Estimating fractional cover of photosynthetic vegetation, non-photosynthetic vegetation and bare soil in the Australian tropical savanna region upscaling the EO-1 Hyperion and MODIS sensors. </w:t>
      </w:r>
      <w:r>
        <w:rPr>
          <w:i/>
          <w:iCs/>
        </w:rPr>
        <w:t>Remote Sensing of Environment</w:t>
      </w:r>
      <w:r>
        <w:t xml:space="preserve"> </w:t>
      </w:r>
      <w:r>
        <w:rPr>
          <w:b/>
          <w:bCs/>
        </w:rPr>
        <w:t>113</w:t>
      </w:r>
      <w:r>
        <w:t>, 928–945 doi:10.1016/j.rse.2009.01.006</w:t>
      </w:r>
    </w:p>
    <w:p w14:paraId="498DE73E" w14:textId="01B3C9A8" w:rsidR="00C866A1" w:rsidRDefault="00C866A1" w:rsidP="00C866A1">
      <w:pPr>
        <w:pStyle w:val="Bibliography"/>
      </w:pPr>
      <w:r>
        <w:t>Hamnett</w:t>
      </w:r>
      <w:r w:rsidR="00C77DFA">
        <w:t>,</w:t>
      </w:r>
      <w:r>
        <w:t xml:space="preserve"> P</w:t>
      </w:r>
      <w:r w:rsidR="00C77DFA">
        <w:t>.</w:t>
      </w:r>
      <w:r>
        <w:t>W</w:t>
      </w:r>
      <w:r w:rsidR="00C77DFA">
        <w:t>.</w:t>
      </w:r>
      <w:r>
        <w:t>, Saltré</w:t>
      </w:r>
      <w:r w:rsidR="00C77DFA">
        <w:t>,</w:t>
      </w:r>
      <w:r>
        <w:t xml:space="preserve"> F</w:t>
      </w:r>
      <w:r w:rsidR="00C77DFA">
        <w:t>.</w:t>
      </w:r>
      <w:r>
        <w:t>, Page</w:t>
      </w:r>
      <w:r w:rsidR="00C77DFA">
        <w:t>,</w:t>
      </w:r>
      <w:r>
        <w:t xml:space="preserve"> B</w:t>
      </w:r>
      <w:r w:rsidR="00C77DFA">
        <w:t>.</w:t>
      </w:r>
      <w:r>
        <w:t>, Tarran</w:t>
      </w:r>
      <w:r w:rsidR="00C77DFA">
        <w:t>,</w:t>
      </w:r>
      <w:r>
        <w:t xml:space="preserve"> M</w:t>
      </w:r>
      <w:r w:rsidR="00C77DFA">
        <w:t>.</w:t>
      </w:r>
      <w:r>
        <w:t>, Korcz</w:t>
      </w:r>
      <w:r w:rsidR="00C77DFA">
        <w:t>,</w:t>
      </w:r>
      <w:r>
        <w:t xml:space="preserve"> M</w:t>
      </w:r>
      <w:r w:rsidR="00C77DFA">
        <w:t>.</w:t>
      </w:r>
      <w:r>
        <w:t>, Fielder</w:t>
      </w:r>
      <w:r w:rsidR="00C77DFA">
        <w:t>,</w:t>
      </w:r>
      <w:r>
        <w:t xml:space="preserve"> K</w:t>
      </w:r>
      <w:r w:rsidR="00C77DFA">
        <w:t>.</w:t>
      </w:r>
      <w:r>
        <w:t>, Andrews</w:t>
      </w:r>
      <w:r w:rsidR="00C77DFA">
        <w:t>,</w:t>
      </w:r>
      <w:r>
        <w:t xml:space="preserve"> L</w:t>
      </w:r>
      <w:r w:rsidR="00C77DFA">
        <w:t>.</w:t>
      </w:r>
      <w:r>
        <w:t xml:space="preserve"> and Bradshaw</w:t>
      </w:r>
      <w:r w:rsidR="00C77DFA">
        <w:t>,</w:t>
      </w:r>
      <w:r>
        <w:t xml:space="preserve"> C</w:t>
      </w:r>
      <w:r w:rsidR="00C77DFA">
        <w:t>.</w:t>
      </w:r>
      <w:r>
        <w:t>J</w:t>
      </w:r>
      <w:r w:rsidR="00C77DFA">
        <w:t>.</w:t>
      </w:r>
      <w:r>
        <w:t>A</w:t>
      </w:r>
      <w:r w:rsidR="00C77DFA">
        <w:t>.</w:t>
      </w:r>
      <w:r>
        <w:t xml:space="preserve"> (2024). Stochastic population models to identify optimal and cost</w:t>
      </w:r>
      <w:r>
        <w:rPr>
          <w:rFonts w:ascii="Cambria Math" w:hAnsi="Cambria Math" w:cs="Cambria Math"/>
        </w:rPr>
        <w:t>‐</w:t>
      </w:r>
      <w:r>
        <w:t xml:space="preserve">effective harvest strategies for </w:t>
      </w:r>
      <w:r w:rsidR="00B5722B">
        <w:t>Feral Pig</w:t>
      </w:r>
      <w:r>
        <w:t xml:space="preserve"> eradication. </w:t>
      </w:r>
      <w:r>
        <w:rPr>
          <w:i/>
          <w:iCs/>
        </w:rPr>
        <w:t>Ecosphere</w:t>
      </w:r>
      <w:r>
        <w:t xml:space="preserve"> </w:t>
      </w:r>
      <w:r>
        <w:rPr>
          <w:b/>
          <w:bCs/>
        </w:rPr>
        <w:t>15</w:t>
      </w:r>
      <w:r>
        <w:t>, e70082 doi:10.1002/ecs2.70082</w:t>
      </w:r>
    </w:p>
    <w:p w14:paraId="63ED01CC" w14:textId="694BDAB7" w:rsidR="00C866A1" w:rsidRDefault="00C866A1" w:rsidP="00C866A1">
      <w:pPr>
        <w:pStyle w:val="Bibliography"/>
      </w:pPr>
      <w:r>
        <w:t>Haucke</w:t>
      </w:r>
      <w:r w:rsidR="00C77DFA">
        <w:t>,</w:t>
      </w:r>
      <w:r>
        <w:t xml:space="preserve"> T</w:t>
      </w:r>
      <w:r w:rsidR="00C77DFA">
        <w:t>.</w:t>
      </w:r>
      <w:r>
        <w:t>, Kühl</w:t>
      </w:r>
      <w:r w:rsidR="00C77DFA">
        <w:t>,</w:t>
      </w:r>
      <w:r>
        <w:t xml:space="preserve"> H</w:t>
      </w:r>
      <w:r w:rsidR="00C77DFA">
        <w:t>.</w:t>
      </w:r>
      <w:r>
        <w:t>S</w:t>
      </w:r>
      <w:r w:rsidR="00C77DFA">
        <w:t>.</w:t>
      </w:r>
      <w:r>
        <w:t>, Hoyer</w:t>
      </w:r>
      <w:r w:rsidR="00C77DFA">
        <w:t>,</w:t>
      </w:r>
      <w:r>
        <w:t xml:space="preserve"> J</w:t>
      </w:r>
      <w:r w:rsidR="00C77DFA">
        <w:t>.</w:t>
      </w:r>
      <w:r>
        <w:t xml:space="preserve"> and Steinhage</w:t>
      </w:r>
      <w:r w:rsidR="00C77DFA">
        <w:t>,</w:t>
      </w:r>
      <w:r>
        <w:t xml:space="preserve"> V</w:t>
      </w:r>
      <w:r w:rsidR="00C77DFA">
        <w:t>.</w:t>
      </w:r>
      <w:r>
        <w:t xml:space="preserve"> (2022). Overcoming the distance estimation bottleneck in estimating animal abundance with camera traps. </w:t>
      </w:r>
      <w:r>
        <w:rPr>
          <w:i/>
          <w:iCs/>
        </w:rPr>
        <w:t>Ecological Informatics</w:t>
      </w:r>
      <w:r>
        <w:t xml:space="preserve"> </w:t>
      </w:r>
      <w:r>
        <w:rPr>
          <w:b/>
          <w:bCs/>
        </w:rPr>
        <w:t>68</w:t>
      </w:r>
      <w:r>
        <w:t>, 101536 doi:https://doi.org/10.1016/j.ecoinf.2021.101536</w:t>
      </w:r>
    </w:p>
    <w:p w14:paraId="166AEBDE" w14:textId="1E129087" w:rsidR="00C866A1" w:rsidRDefault="00C866A1" w:rsidP="00C866A1">
      <w:pPr>
        <w:pStyle w:val="Bibliography"/>
      </w:pPr>
      <w:r>
        <w:t>Henrich</w:t>
      </w:r>
      <w:r w:rsidR="00C77DFA">
        <w:t>,</w:t>
      </w:r>
      <w:r>
        <w:t xml:space="preserve"> M</w:t>
      </w:r>
      <w:r w:rsidR="00C77DFA">
        <w:t>.</w:t>
      </w:r>
      <w:r>
        <w:t>, Burgueño</w:t>
      </w:r>
      <w:r w:rsidR="00C77DFA">
        <w:t>,</w:t>
      </w:r>
      <w:r>
        <w:t xml:space="preserve"> M</w:t>
      </w:r>
      <w:r w:rsidR="00C77DFA">
        <w:t>.</w:t>
      </w:r>
      <w:r>
        <w:t>, Hoyer</w:t>
      </w:r>
      <w:r w:rsidR="00C77DFA">
        <w:t>,</w:t>
      </w:r>
      <w:r>
        <w:t xml:space="preserve"> J</w:t>
      </w:r>
      <w:r w:rsidR="00C77DFA">
        <w:t>.</w:t>
      </w:r>
      <w:r>
        <w:t>, Haucke</w:t>
      </w:r>
      <w:r w:rsidR="00C77DFA">
        <w:t>,</w:t>
      </w:r>
      <w:r>
        <w:t xml:space="preserve"> T</w:t>
      </w:r>
      <w:r w:rsidR="00C77DFA">
        <w:t>.</w:t>
      </w:r>
      <w:r>
        <w:t>, Steinhage</w:t>
      </w:r>
      <w:r w:rsidR="00C77DFA">
        <w:t>,</w:t>
      </w:r>
      <w:r>
        <w:t xml:space="preserve"> V</w:t>
      </w:r>
      <w:r w:rsidR="00C77DFA">
        <w:t>.</w:t>
      </w:r>
      <w:r>
        <w:t>, Kühl</w:t>
      </w:r>
      <w:r w:rsidR="00C77DFA">
        <w:t>,</w:t>
      </w:r>
      <w:r>
        <w:t xml:space="preserve"> H</w:t>
      </w:r>
      <w:r w:rsidR="00C77DFA">
        <w:t>.</w:t>
      </w:r>
      <w:r>
        <w:t>S</w:t>
      </w:r>
      <w:r w:rsidR="00C77DFA">
        <w:t>.</w:t>
      </w:r>
      <w:r>
        <w:t xml:space="preserve"> and Heurich</w:t>
      </w:r>
      <w:r w:rsidR="00C77DFA">
        <w:t>,</w:t>
      </w:r>
      <w:r>
        <w:t xml:space="preserve"> M</w:t>
      </w:r>
      <w:r w:rsidR="00C77DFA">
        <w:t>.</w:t>
      </w:r>
      <w:r>
        <w:t xml:space="preserve"> (2023). A semi-automated camera trap distance sampling approach for population density estimation. </w:t>
      </w:r>
      <w:r>
        <w:rPr>
          <w:i/>
          <w:iCs/>
        </w:rPr>
        <w:t>Remote Sensing in Ecology and Conservation</w:t>
      </w:r>
      <w:r>
        <w:t xml:space="preserve"> doi:10.1002/rse2.362</w:t>
      </w:r>
    </w:p>
    <w:p w14:paraId="1EE767B0" w14:textId="12B543A5" w:rsidR="00C866A1" w:rsidRDefault="00C866A1" w:rsidP="00C866A1">
      <w:pPr>
        <w:pStyle w:val="Bibliography"/>
      </w:pPr>
      <w:r>
        <w:t>Henrich</w:t>
      </w:r>
      <w:r w:rsidR="00C77DFA">
        <w:t>,</w:t>
      </w:r>
      <w:r>
        <w:t xml:space="preserve"> M</w:t>
      </w:r>
      <w:r w:rsidR="00C77DFA">
        <w:t>.</w:t>
      </w:r>
      <w:r>
        <w:t>, Hartig</w:t>
      </w:r>
      <w:r w:rsidR="00C77DFA">
        <w:t>,</w:t>
      </w:r>
      <w:r>
        <w:t xml:space="preserve"> F</w:t>
      </w:r>
      <w:r w:rsidR="00C77DFA">
        <w:t>.</w:t>
      </w:r>
      <w:r>
        <w:t>, Dormann</w:t>
      </w:r>
      <w:r w:rsidR="00C77DFA">
        <w:t>,</w:t>
      </w:r>
      <w:r>
        <w:t xml:space="preserve"> C</w:t>
      </w:r>
      <w:r w:rsidR="00C77DFA">
        <w:t>.</w:t>
      </w:r>
      <w:r>
        <w:t>F</w:t>
      </w:r>
      <w:r w:rsidR="00C77DFA">
        <w:t>.</w:t>
      </w:r>
      <w:r>
        <w:t>, Kühl</w:t>
      </w:r>
      <w:r w:rsidR="00C77DFA">
        <w:t>,</w:t>
      </w:r>
      <w:r>
        <w:t xml:space="preserve"> H</w:t>
      </w:r>
      <w:r w:rsidR="00C77DFA">
        <w:t>.</w:t>
      </w:r>
      <w:r>
        <w:t>S</w:t>
      </w:r>
      <w:r w:rsidR="00C77DFA">
        <w:t>.</w:t>
      </w:r>
      <w:r>
        <w:t>, Peters</w:t>
      </w:r>
      <w:r w:rsidR="00C77DFA">
        <w:t>,</w:t>
      </w:r>
      <w:r>
        <w:t xml:space="preserve"> W</w:t>
      </w:r>
      <w:r w:rsidR="00C77DFA">
        <w:t>.</w:t>
      </w:r>
      <w:r>
        <w:t>, Franke</w:t>
      </w:r>
      <w:r w:rsidR="00C77DFA">
        <w:t>,</w:t>
      </w:r>
      <w:r>
        <w:t xml:space="preserve"> F</w:t>
      </w:r>
      <w:r w:rsidR="00C77DFA">
        <w:t>.</w:t>
      </w:r>
      <w:r>
        <w:t>, Peterka</w:t>
      </w:r>
      <w:r w:rsidR="00C77DFA">
        <w:t>,</w:t>
      </w:r>
      <w:r>
        <w:t xml:space="preserve"> T</w:t>
      </w:r>
      <w:r w:rsidR="00C77DFA">
        <w:t>.</w:t>
      </w:r>
      <w:r>
        <w:t>, Šustr</w:t>
      </w:r>
      <w:r w:rsidR="00C77DFA">
        <w:t>,</w:t>
      </w:r>
      <w:r>
        <w:t xml:space="preserve"> P</w:t>
      </w:r>
      <w:r w:rsidR="00C77DFA">
        <w:t>.</w:t>
      </w:r>
      <w:r>
        <w:t xml:space="preserve"> and Heurich</w:t>
      </w:r>
      <w:r w:rsidR="00C77DFA">
        <w:t>,</w:t>
      </w:r>
      <w:r>
        <w:t xml:space="preserve"> M</w:t>
      </w:r>
      <w:r w:rsidR="00C77DFA">
        <w:t>.</w:t>
      </w:r>
      <w:r>
        <w:t xml:space="preserve"> (2022). Deer </w:t>
      </w:r>
      <w:r w:rsidR="00C77DFA">
        <w:t>b</w:t>
      </w:r>
      <w:r>
        <w:t xml:space="preserve">ehavior </w:t>
      </w:r>
      <w:r w:rsidR="00C77DFA">
        <w:t>a</w:t>
      </w:r>
      <w:r>
        <w:t xml:space="preserve">ffects </w:t>
      </w:r>
      <w:r w:rsidR="00C77DFA">
        <w:t>d</w:t>
      </w:r>
      <w:r>
        <w:t xml:space="preserve">ensity </w:t>
      </w:r>
      <w:r w:rsidR="00C77DFA">
        <w:t>e</w:t>
      </w:r>
      <w:r>
        <w:t xml:space="preserve">stimates </w:t>
      </w:r>
      <w:r w:rsidR="00C77DFA">
        <w:t>w</w:t>
      </w:r>
      <w:r>
        <w:t xml:space="preserve">ith </w:t>
      </w:r>
      <w:r w:rsidR="00C77DFA">
        <w:t>c</w:t>
      </w:r>
      <w:r>
        <w:t xml:space="preserve">amera </w:t>
      </w:r>
      <w:r w:rsidR="00C77DFA">
        <w:t>t</w:t>
      </w:r>
      <w:r>
        <w:t xml:space="preserve">raps, but Is </w:t>
      </w:r>
      <w:r w:rsidR="00C77DFA">
        <w:t>o</w:t>
      </w:r>
      <w:r>
        <w:t xml:space="preserve">utweighed by </w:t>
      </w:r>
      <w:r w:rsidR="00C77DFA">
        <w:t>s</w:t>
      </w:r>
      <w:r>
        <w:t xml:space="preserve">patial </w:t>
      </w:r>
      <w:r w:rsidR="00C77DFA">
        <w:t>v</w:t>
      </w:r>
      <w:r>
        <w:t xml:space="preserve">ariability. </w:t>
      </w:r>
      <w:r>
        <w:rPr>
          <w:i/>
          <w:iCs/>
        </w:rPr>
        <w:t>Frontiers in Ecology and Evolution</w:t>
      </w:r>
      <w:r>
        <w:t xml:space="preserve"> </w:t>
      </w:r>
      <w:r>
        <w:rPr>
          <w:b/>
          <w:bCs/>
        </w:rPr>
        <w:t>10</w:t>
      </w:r>
      <w:r>
        <w:t xml:space="preserve"> doi:10.3389/fevo.2022.881502</w:t>
      </w:r>
    </w:p>
    <w:p w14:paraId="2E817BB8" w14:textId="0541B355" w:rsidR="00C866A1" w:rsidRDefault="00C866A1" w:rsidP="00C866A1">
      <w:pPr>
        <w:pStyle w:val="Bibliography"/>
      </w:pPr>
      <w:r>
        <w:t>Hone</w:t>
      </w:r>
      <w:r w:rsidR="00C77DFA">
        <w:t>,</w:t>
      </w:r>
      <w:r>
        <w:t xml:space="preserve"> J</w:t>
      </w:r>
      <w:r w:rsidR="00C77DFA">
        <w:t>.</w:t>
      </w:r>
      <w:r>
        <w:t xml:space="preserve"> (2019). How many </w:t>
      </w:r>
      <w:r w:rsidR="00B5722B">
        <w:t>Feral Pigs</w:t>
      </w:r>
      <w:r>
        <w:t xml:space="preserve"> in Australia? An update. </w:t>
      </w:r>
      <w:r>
        <w:rPr>
          <w:i/>
          <w:iCs/>
        </w:rPr>
        <w:t>Australian Journal of Zoology</w:t>
      </w:r>
      <w:r>
        <w:t xml:space="preserve"> </w:t>
      </w:r>
      <w:r>
        <w:rPr>
          <w:b/>
          <w:bCs/>
        </w:rPr>
        <w:t>67</w:t>
      </w:r>
      <w:r>
        <w:t>, 215–220 doi:10.1071/ZO20077</w:t>
      </w:r>
    </w:p>
    <w:p w14:paraId="3873FED6" w14:textId="448975EE" w:rsidR="00C866A1" w:rsidRDefault="00C866A1" w:rsidP="00C866A1">
      <w:pPr>
        <w:pStyle w:val="Bibliography"/>
      </w:pPr>
      <w:r>
        <w:t>Hone</w:t>
      </w:r>
      <w:r w:rsidR="00C77DFA">
        <w:t>,</w:t>
      </w:r>
      <w:r>
        <w:t xml:space="preserve"> J</w:t>
      </w:r>
      <w:r w:rsidR="00C77DFA">
        <w:t>.</w:t>
      </w:r>
      <w:r>
        <w:t>, Pech</w:t>
      </w:r>
      <w:r w:rsidR="00C77DFA">
        <w:t>,</w:t>
      </w:r>
      <w:r>
        <w:t xml:space="preserve"> R</w:t>
      </w:r>
      <w:r w:rsidR="00C77DFA">
        <w:t>.</w:t>
      </w:r>
      <w:r>
        <w:t xml:space="preserve"> and Yip</w:t>
      </w:r>
      <w:r w:rsidR="00C77DFA">
        <w:t>,</w:t>
      </w:r>
      <w:r>
        <w:t xml:space="preserve"> P</w:t>
      </w:r>
      <w:r w:rsidR="00C77DFA">
        <w:t>.</w:t>
      </w:r>
      <w:r>
        <w:t xml:space="preserve"> (1992). Estimation of the dynamics and rate of transmission of classical swine fever (hog cholera) in wild pigs. </w:t>
      </w:r>
      <w:r>
        <w:rPr>
          <w:i/>
          <w:iCs/>
        </w:rPr>
        <w:t>Epidemiology and Infection</w:t>
      </w:r>
      <w:r>
        <w:t xml:space="preserve"> </w:t>
      </w:r>
      <w:r>
        <w:rPr>
          <w:b/>
          <w:bCs/>
        </w:rPr>
        <w:t>108</w:t>
      </w:r>
      <w:r>
        <w:t>, 377–386 doi:10.1017/S0950268800049840</w:t>
      </w:r>
    </w:p>
    <w:p w14:paraId="55042C09" w14:textId="687E122F" w:rsidR="00C866A1" w:rsidRDefault="00C866A1" w:rsidP="00C866A1">
      <w:pPr>
        <w:pStyle w:val="Bibliography"/>
      </w:pPr>
      <w:r>
        <w:t>Howe</w:t>
      </w:r>
      <w:r w:rsidR="00C77DFA">
        <w:t>,</w:t>
      </w:r>
      <w:r>
        <w:t xml:space="preserve"> E</w:t>
      </w:r>
      <w:r w:rsidR="00C77DFA">
        <w:t>.</w:t>
      </w:r>
      <w:r>
        <w:t>J</w:t>
      </w:r>
      <w:r w:rsidR="00C77DFA">
        <w:t>.</w:t>
      </w:r>
      <w:r>
        <w:t>, Buckland</w:t>
      </w:r>
      <w:r w:rsidR="00C77DFA">
        <w:t>,</w:t>
      </w:r>
      <w:r>
        <w:t xml:space="preserve"> S</w:t>
      </w:r>
      <w:r w:rsidR="00C77DFA">
        <w:t>.</w:t>
      </w:r>
      <w:r>
        <w:t>T</w:t>
      </w:r>
      <w:r w:rsidR="00C77DFA">
        <w:t>.</w:t>
      </w:r>
      <w:r>
        <w:t>, Després-Einspenner</w:t>
      </w:r>
      <w:r w:rsidR="00C77DFA">
        <w:t>,</w:t>
      </w:r>
      <w:r>
        <w:t xml:space="preserve"> M</w:t>
      </w:r>
      <w:r w:rsidR="00C77DFA">
        <w:t>.</w:t>
      </w:r>
      <w:r>
        <w:t>L</w:t>
      </w:r>
      <w:r w:rsidR="00C77DFA">
        <w:t>.</w:t>
      </w:r>
      <w:r>
        <w:t xml:space="preserve"> and Kühl</w:t>
      </w:r>
      <w:r w:rsidR="00C77DFA">
        <w:t>,</w:t>
      </w:r>
      <w:r>
        <w:t xml:space="preserve"> H</w:t>
      </w:r>
      <w:r w:rsidR="00C77DFA">
        <w:t>.</w:t>
      </w:r>
      <w:r>
        <w:t>S</w:t>
      </w:r>
      <w:r w:rsidR="00C77DFA">
        <w:t>.</w:t>
      </w:r>
      <w:r>
        <w:t xml:space="preserve"> (2017). Distance sampling with camera traps. </w:t>
      </w:r>
      <w:r>
        <w:rPr>
          <w:i/>
          <w:iCs/>
        </w:rPr>
        <w:t>Methods in Ecology and Evolution</w:t>
      </w:r>
      <w:r>
        <w:t xml:space="preserve"> </w:t>
      </w:r>
      <w:r>
        <w:rPr>
          <w:b/>
          <w:bCs/>
        </w:rPr>
        <w:t>8</w:t>
      </w:r>
      <w:r>
        <w:t>, 1558–1565 doi:10.1111/2041-210X.12790</w:t>
      </w:r>
    </w:p>
    <w:p w14:paraId="1C1A3C60" w14:textId="71F65D32" w:rsidR="00C866A1" w:rsidRDefault="00C866A1" w:rsidP="00C866A1">
      <w:pPr>
        <w:pStyle w:val="Bibliography"/>
      </w:pPr>
      <w:r>
        <w:t>Keeling</w:t>
      </w:r>
      <w:r w:rsidR="00C77DFA">
        <w:t>,</w:t>
      </w:r>
      <w:r>
        <w:t xml:space="preserve"> M</w:t>
      </w:r>
      <w:r w:rsidR="00C77DFA">
        <w:t>.</w:t>
      </w:r>
      <w:r>
        <w:t>J</w:t>
      </w:r>
      <w:r w:rsidR="00C77DFA">
        <w:t>.</w:t>
      </w:r>
      <w:r>
        <w:t xml:space="preserve"> and Rohani</w:t>
      </w:r>
      <w:r w:rsidR="00C77DFA">
        <w:t>,</w:t>
      </w:r>
      <w:r>
        <w:t xml:space="preserve"> P</w:t>
      </w:r>
      <w:r w:rsidR="00C77DFA">
        <w:t>.</w:t>
      </w:r>
      <w:r>
        <w:t xml:space="preserve"> (2008). </w:t>
      </w:r>
      <w:r w:rsidRPr="00E15429">
        <w:rPr>
          <w:i/>
          <w:iCs/>
        </w:rPr>
        <w:t xml:space="preserve">Modelling Infectious Diseases in Humans and Animals. </w:t>
      </w:r>
      <w:r>
        <w:t xml:space="preserve">Princeton University Press, Princeton, </w:t>
      </w:r>
      <w:r w:rsidR="00C77DFA">
        <w:t>USA.</w:t>
      </w:r>
    </w:p>
    <w:p w14:paraId="358ADFF4" w14:textId="61DFABAE" w:rsidR="00C866A1" w:rsidRDefault="00C866A1" w:rsidP="00C866A1">
      <w:pPr>
        <w:pStyle w:val="Bibliography"/>
      </w:pPr>
      <w:r>
        <w:t>Keeling</w:t>
      </w:r>
      <w:r w:rsidR="00C77DFA">
        <w:t>,</w:t>
      </w:r>
      <w:r>
        <w:t xml:space="preserve"> M</w:t>
      </w:r>
      <w:r w:rsidR="00C77DFA">
        <w:t>.</w:t>
      </w:r>
      <w:r>
        <w:t>J</w:t>
      </w:r>
      <w:r w:rsidR="00C77DFA">
        <w:t>.</w:t>
      </w:r>
      <w:r>
        <w:t>, Woolhouse</w:t>
      </w:r>
      <w:r w:rsidR="00C77DFA">
        <w:t>,</w:t>
      </w:r>
      <w:r>
        <w:t xml:space="preserve"> M</w:t>
      </w:r>
      <w:r w:rsidR="00C77DFA">
        <w:t>.</w:t>
      </w:r>
      <w:r>
        <w:t>E</w:t>
      </w:r>
      <w:r w:rsidR="00C77DFA">
        <w:t>.</w:t>
      </w:r>
      <w:r>
        <w:t>J</w:t>
      </w:r>
      <w:r w:rsidR="00C77DFA">
        <w:t>.</w:t>
      </w:r>
      <w:r>
        <w:t>, Shaw</w:t>
      </w:r>
      <w:r w:rsidR="00C77DFA">
        <w:t>,</w:t>
      </w:r>
      <w:r>
        <w:t xml:space="preserve"> D</w:t>
      </w:r>
      <w:r w:rsidR="00C77DFA">
        <w:t>.</w:t>
      </w:r>
      <w:r>
        <w:t>J</w:t>
      </w:r>
      <w:r w:rsidR="00C77DFA">
        <w:t>.</w:t>
      </w:r>
      <w:r>
        <w:t>, Matthews</w:t>
      </w:r>
      <w:r w:rsidR="00C77DFA">
        <w:t>,</w:t>
      </w:r>
      <w:r>
        <w:t xml:space="preserve"> L</w:t>
      </w:r>
      <w:r w:rsidR="00C77DFA">
        <w:t>.</w:t>
      </w:r>
      <w:r>
        <w:t>, Chase-Topping</w:t>
      </w:r>
      <w:r w:rsidR="00C77DFA">
        <w:t>,</w:t>
      </w:r>
      <w:r>
        <w:t xml:space="preserve"> M</w:t>
      </w:r>
      <w:r w:rsidR="00C77DFA">
        <w:t>.</w:t>
      </w:r>
      <w:r>
        <w:t>, Haydon</w:t>
      </w:r>
      <w:r w:rsidR="00C77DFA">
        <w:t>,</w:t>
      </w:r>
      <w:r>
        <w:t xml:space="preserve"> D</w:t>
      </w:r>
      <w:r w:rsidR="00C77DFA">
        <w:t>.</w:t>
      </w:r>
      <w:r>
        <w:t>T</w:t>
      </w:r>
      <w:r w:rsidR="00C77DFA">
        <w:t>.</w:t>
      </w:r>
      <w:r>
        <w:t>, Cornell</w:t>
      </w:r>
      <w:r w:rsidR="00C77DFA">
        <w:t>,</w:t>
      </w:r>
      <w:r>
        <w:t xml:space="preserve"> S</w:t>
      </w:r>
      <w:r w:rsidR="00C77DFA">
        <w:t>.</w:t>
      </w:r>
      <w:r>
        <w:t>J</w:t>
      </w:r>
      <w:r w:rsidR="00C77DFA">
        <w:t>.</w:t>
      </w:r>
      <w:r>
        <w:t>, Kappey</w:t>
      </w:r>
      <w:r w:rsidR="00C77DFA">
        <w:t>,</w:t>
      </w:r>
      <w:r>
        <w:t xml:space="preserve"> J</w:t>
      </w:r>
      <w:r w:rsidR="00C77DFA">
        <w:t>.</w:t>
      </w:r>
      <w:r>
        <w:t>, Wilesmith</w:t>
      </w:r>
      <w:r w:rsidR="00C77DFA">
        <w:t>,</w:t>
      </w:r>
      <w:r>
        <w:t xml:space="preserve"> J</w:t>
      </w:r>
      <w:r w:rsidR="00C77DFA">
        <w:t>.</w:t>
      </w:r>
      <w:r>
        <w:t xml:space="preserve"> and Grenfell</w:t>
      </w:r>
      <w:r w:rsidR="00C77DFA">
        <w:t>,</w:t>
      </w:r>
      <w:r>
        <w:t xml:space="preserve"> B</w:t>
      </w:r>
      <w:r w:rsidR="00C77DFA">
        <w:t>.</w:t>
      </w:r>
      <w:r>
        <w:t>T</w:t>
      </w:r>
      <w:r w:rsidR="00C77DFA">
        <w:t>.</w:t>
      </w:r>
      <w:r>
        <w:t xml:space="preserve"> (2001). Dynamics of the 2001 UK Foot and Mouth </w:t>
      </w:r>
      <w:r w:rsidR="00C77DFA">
        <w:t>e</w:t>
      </w:r>
      <w:r>
        <w:t xml:space="preserve">pidemic: Stochastic </w:t>
      </w:r>
      <w:r w:rsidR="00C77DFA">
        <w:t>d</w:t>
      </w:r>
      <w:r>
        <w:t xml:space="preserve">ispersal in a </w:t>
      </w:r>
      <w:r w:rsidR="00C77DFA">
        <w:t>h</w:t>
      </w:r>
      <w:r>
        <w:t xml:space="preserve">eterogeneous </w:t>
      </w:r>
      <w:r w:rsidR="00C77DFA">
        <w:t>l</w:t>
      </w:r>
      <w:r>
        <w:t xml:space="preserve">andscape. </w:t>
      </w:r>
      <w:r>
        <w:rPr>
          <w:i/>
          <w:iCs/>
        </w:rPr>
        <w:t>Science</w:t>
      </w:r>
      <w:r>
        <w:t xml:space="preserve"> </w:t>
      </w:r>
      <w:r>
        <w:rPr>
          <w:b/>
          <w:bCs/>
        </w:rPr>
        <w:t>294</w:t>
      </w:r>
      <w:r>
        <w:t>, 813–817 doi:10.1126/science.1065973</w:t>
      </w:r>
    </w:p>
    <w:p w14:paraId="2BBE6C82" w14:textId="45D64AD4" w:rsidR="00C866A1" w:rsidRDefault="00C866A1" w:rsidP="00C866A1">
      <w:pPr>
        <w:pStyle w:val="Bibliography"/>
      </w:pPr>
      <w:r>
        <w:t>Kendall</w:t>
      </w:r>
      <w:r w:rsidR="00C77DFA">
        <w:t>,</w:t>
      </w:r>
      <w:r>
        <w:t xml:space="preserve"> W</w:t>
      </w:r>
      <w:r w:rsidR="00C77DFA">
        <w:t>.</w:t>
      </w:r>
      <w:r>
        <w:t>L</w:t>
      </w:r>
      <w:r w:rsidR="00C77DFA">
        <w:t>.</w:t>
      </w:r>
      <w:r>
        <w:t>, Nichol</w:t>
      </w:r>
      <w:r w:rsidR="00C77DFA">
        <w:t>,</w:t>
      </w:r>
      <w:r>
        <w:t xml:space="preserve"> J</w:t>
      </w:r>
      <w:r w:rsidR="00C77DFA">
        <w:t>.</w:t>
      </w:r>
      <w:r>
        <w:t>D</w:t>
      </w:r>
      <w:r w:rsidR="00C77DFA">
        <w:t>.</w:t>
      </w:r>
      <w:r>
        <w:t xml:space="preserve"> and Hines</w:t>
      </w:r>
      <w:r w:rsidR="00C77DFA">
        <w:t>,</w:t>
      </w:r>
      <w:r>
        <w:t xml:space="preserve"> J</w:t>
      </w:r>
      <w:r w:rsidR="00C77DFA">
        <w:t>.</w:t>
      </w:r>
      <w:r>
        <w:t>E</w:t>
      </w:r>
      <w:r w:rsidR="00C77DFA">
        <w:t>.</w:t>
      </w:r>
      <w:r>
        <w:t xml:space="preserve"> (1997). Estimating temporary emigration using capture-recapture data with Pollocks robust design. </w:t>
      </w:r>
      <w:r>
        <w:rPr>
          <w:i/>
          <w:iCs/>
        </w:rPr>
        <w:t>Ecology</w:t>
      </w:r>
      <w:r>
        <w:t xml:space="preserve"> </w:t>
      </w:r>
      <w:r>
        <w:rPr>
          <w:b/>
          <w:bCs/>
        </w:rPr>
        <w:t>78</w:t>
      </w:r>
      <w:r>
        <w:t>, 563–578.</w:t>
      </w:r>
    </w:p>
    <w:p w14:paraId="43557B09" w14:textId="76C2B908" w:rsidR="00C866A1" w:rsidRDefault="00C866A1" w:rsidP="00C866A1">
      <w:pPr>
        <w:pStyle w:val="Bibliography"/>
      </w:pPr>
      <w:r>
        <w:t>Kermack</w:t>
      </w:r>
      <w:r w:rsidR="00C77DFA">
        <w:t>,</w:t>
      </w:r>
      <w:r>
        <w:t xml:space="preserve"> W</w:t>
      </w:r>
      <w:r w:rsidR="00C77DFA">
        <w:t>.</w:t>
      </w:r>
      <w:r>
        <w:t>O</w:t>
      </w:r>
      <w:r w:rsidR="00C77DFA">
        <w:t>.</w:t>
      </w:r>
      <w:r>
        <w:t xml:space="preserve"> and McKendrick</w:t>
      </w:r>
      <w:r w:rsidR="00C77DFA">
        <w:t>,</w:t>
      </w:r>
      <w:r>
        <w:t xml:space="preserve"> A</w:t>
      </w:r>
      <w:r w:rsidR="00C77DFA">
        <w:t>.</w:t>
      </w:r>
      <w:r>
        <w:t>G</w:t>
      </w:r>
      <w:r w:rsidR="00C77DFA">
        <w:t>.</w:t>
      </w:r>
      <w:r>
        <w:t xml:space="preserve"> (1927). A contribution to the mathematical theory of epidemics. </w:t>
      </w:r>
      <w:r>
        <w:rPr>
          <w:i/>
          <w:iCs/>
        </w:rPr>
        <w:t>Proceedings of the Royal Society</w:t>
      </w:r>
      <w:r>
        <w:t xml:space="preserve"> </w:t>
      </w:r>
      <w:r>
        <w:rPr>
          <w:b/>
          <w:bCs/>
        </w:rPr>
        <w:t>A115</w:t>
      </w:r>
      <w:r>
        <w:t>, 700–721.</w:t>
      </w:r>
    </w:p>
    <w:p w14:paraId="415DF0DF" w14:textId="7C713928" w:rsidR="00C866A1" w:rsidRDefault="00C866A1" w:rsidP="00C866A1">
      <w:pPr>
        <w:pStyle w:val="Bibliography"/>
      </w:pPr>
      <w:r>
        <w:t>Mason</w:t>
      </w:r>
      <w:r w:rsidR="00C77DFA">
        <w:t>,</w:t>
      </w:r>
      <w:r>
        <w:t xml:space="preserve"> S</w:t>
      </w:r>
      <w:r w:rsidR="00C77DFA">
        <w:t>.</w:t>
      </w:r>
      <w:r>
        <w:t>S</w:t>
      </w:r>
      <w:r w:rsidR="00C77DFA">
        <w:t>.</w:t>
      </w:r>
      <w:r>
        <w:t>, Hill</w:t>
      </w:r>
      <w:r w:rsidR="00C77DFA">
        <w:t>,</w:t>
      </w:r>
      <w:r>
        <w:t xml:space="preserve"> R</w:t>
      </w:r>
      <w:r w:rsidR="00C77DFA">
        <w:t>.</w:t>
      </w:r>
      <w:r>
        <w:t>A</w:t>
      </w:r>
      <w:r w:rsidR="00C77DFA">
        <w:t>.</w:t>
      </w:r>
      <w:r>
        <w:t>, Whittingham</w:t>
      </w:r>
      <w:r w:rsidR="00C77DFA">
        <w:t>,</w:t>
      </w:r>
      <w:r>
        <w:t xml:space="preserve"> M</w:t>
      </w:r>
      <w:r w:rsidR="00C77DFA">
        <w:t>.</w:t>
      </w:r>
      <w:r>
        <w:t>J</w:t>
      </w:r>
      <w:r w:rsidR="00C77DFA">
        <w:t>.</w:t>
      </w:r>
      <w:r>
        <w:t>, Cokill</w:t>
      </w:r>
      <w:r w:rsidR="00C77DFA">
        <w:t>,</w:t>
      </w:r>
      <w:r>
        <w:t xml:space="preserve"> J</w:t>
      </w:r>
      <w:r w:rsidR="00C77DFA">
        <w:t>.</w:t>
      </w:r>
      <w:r>
        <w:t>, Smith</w:t>
      </w:r>
      <w:r w:rsidR="00C77DFA">
        <w:t>,</w:t>
      </w:r>
      <w:r>
        <w:t xml:space="preserve"> G</w:t>
      </w:r>
      <w:r w:rsidR="00C77DFA">
        <w:t>.</w:t>
      </w:r>
      <w:r>
        <w:t>C</w:t>
      </w:r>
      <w:r w:rsidR="00C77DFA">
        <w:t>.</w:t>
      </w:r>
      <w:r>
        <w:t xml:space="preserve"> and Stephens</w:t>
      </w:r>
      <w:r w:rsidR="00C77DFA">
        <w:t>,</w:t>
      </w:r>
      <w:r>
        <w:t xml:space="preserve"> P</w:t>
      </w:r>
      <w:r w:rsidR="00C77DFA">
        <w:t>.</w:t>
      </w:r>
      <w:r>
        <w:t>A</w:t>
      </w:r>
      <w:r w:rsidR="00C77DFA">
        <w:t>.</w:t>
      </w:r>
      <w:r>
        <w:t xml:space="preserve"> (2022). Camera trap distance sampling for mammal population monitoring: </w:t>
      </w:r>
      <w:r w:rsidR="00C77DFA">
        <w:t>L</w:t>
      </w:r>
      <w:r>
        <w:t xml:space="preserve">essons learnt from a UK case study. </w:t>
      </w:r>
      <w:r>
        <w:rPr>
          <w:i/>
          <w:iCs/>
        </w:rPr>
        <w:t>Remote Sensing in Ecology and Conservation</w:t>
      </w:r>
      <w:r w:rsidR="000F5D22">
        <w:rPr>
          <w:i/>
          <w:iCs/>
        </w:rPr>
        <w:t xml:space="preserve"> </w:t>
      </w:r>
      <w:r w:rsidR="000F5D22">
        <w:rPr>
          <w:b/>
          <w:bCs/>
        </w:rPr>
        <w:t>8</w:t>
      </w:r>
      <w:r>
        <w:t xml:space="preserve">, </w:t>
      </w:r>
      <w:r w:rsidR="000F5D22">
        <w:t>717</w:t>
      </w:r>
      <w:r w:rsidR="000F5D22">
        <w:softHyphen/>
        <w:t>-–730</w:t>
      </w:r>
      <w:r>
        <w:t xml:space="preserve"> doi:10.1002/rse2.272</w:t>
      </w:r>
    </w:p>
    <w:p w14:paraId="4BEE645E" w14:textId="56540B6B" w:rsidR="00C866A1" w:rsidRDefault="00C866A1" w:rsidP="00C866A1">
      <w:pPr>
        <w:pStyle w:val="Bibliography"/>
      </w:pPr>
      <w:r>
        <w:t>May</w:t>
      </w:r>
      <w:r w:rsidR="00C77DFA">
        <w:t>,</w:t>
      </w:r>
      <w:r>
        <w:t xml:space="preserve"> R</w:t>
      </w:r>
      <w:r w:rsidR="00C77DFA">
        <w:t>.</w:t>
      </w:r>
      <w:r>
        <w:t>M</w:t>
      </w:r>
      <w:r w:rsidR="00C77DFA">
        <w:t>.</w:t>
      </w:r>
      <w:r>
        <w:t xml:space="preserve"> and Anderson</w:t>
      </w:r>
      <w:r w:rsidR="00C77DFA">
        <w:t>,</w:t>
      </w:r>
      <w:r>
        <w:t xml:space="preserve"> R</w:t>
      </w:r>
      <w:r w:rsidR="00C77DFA">
        <w:t>.</w:t>
      </w:r>
      <w:r>
        <w:t>M</w:t>
      </w:r>
      <w:r w:rsidR="00C77DFA">
        <w:t>.</w:t>
      </w:r>
      <w:r>
        <w:t xml:space="preserve"> (1979). Population biology of infectious diseases: Part I. </w:t>
      </w:r>
      <w:r>
        <w:rPr>
          <w:i/>
          <w:iCs/>
        </w:rPr>
        <w:t>Nature</w:t>
      </w:r>
      <w:r>
        <w:t xml:space="preserve"> </w:t>
      </w:r>
      <w:r>
        <w:rPr>
          <w:b/>
          <w:bCs/>
        </w:rPr>
        <w:t>280</w:t>
      </w:r>
      <w:r>
        <w:t>, 361–367.</w:t>
      </w:r>
    </w:p>
    <w:p w14:paraId="138D3D52" w14:textId="16873BFE" w:rsidR="00C866A1" w:rsidRDefault="00C866A1" w:rsidP="00C866A1">
      <w:pPr>
        <w:pStyle w:val="Bibliography"/>
      </w:pPr>
      <w:r>
        <w:t>McCallum</w:t>
      </w:r>
      <w:r w:rsidR="00C77DFA">
        <w:t>,</w:t>
      </w:r>
      <w:r>
        <w:t xml:space="preserve"> H</w:t>
      </w:r>
      <w:r w:rsidR="00C77DFA">
        <w:t>.</w:t>
      </w:r>
      <w:r>
        <w:t>, Barlow</w:t>
      </w:r>
      <w:r w:rsidR="00C77DFA">
        <w:t>,</w:t>
      </w:r>
      <w:r>
        <w:t xml:space="preserve"> N</w:t>
      </w:r>
      <w:r w:rsidR="00C77DFA">
        <w:t>.</w:t>
      </w:r>
      <w:r>
        <w:t xml:space="preserve"> and Hone</w:t>
      </w:r>
      <w:r w:rsidR="00C77DFA">
        <w:t>,</w:t>
      </w:r>
      <w:r>
        <w:t xml:space="preserve"> J</w:t>
      </w:r>
      <w:r w:rsidR="00C77DFA">
        <w:t>.</w:t>
      </w:r>
      <w:r>
        <w:t xml:space="preserve"> (2001). How should pathogen transmission be modelled? </w:t>
      </w:r>
      <w:r>
        <w:rPr>
          <w:i/>
          <w:iCs/>
        </w:rPr>
        <w:t xml:space="preserve">Trends in Ecology </w:t>
      </w:r>
      <w:r w:rsidR="00C77DFA">
        <w:rPr>
          <w:i/>
          <w:iCs/>
        </w:rPr>
        <w:t>and</w:t>
      </w:r>
      <w:r>
        <w:rPr>
          <w:i/>
          <w:iCs/>
        </w:rPr>
        <w:t xml:space="preserve"> Evolution</w:t>
      </w:r>
      <w:r>
        <w:t xml:space="preserve"> </w:t>
      </w:r>
      <w:r>
        <w:rPr>
          <w:b/>
          <w:bCs/>
        </w:rPr>
        <w:t>16</w:t>
      </w:r>
      <w:r>
        <w:t>, 295–300 doi:10.1016/S0169-5347(01)02144-9</w:t>
      </w:r>
    </w:p>
    <w:p w14:paraId="2C763E18" w14:textId="7D462352" w:rsidR="00C866A1" w:rsidRDefault="00C866A1" w:rsidP="00C866A1">
      <w:pPr>
        <w:pStyle w:val="Bibliography"/>
      </w:pPr>
      <w:r>
        <w:t>Meek</w:t>
      </w:r>
      <w:r w:rsidR="00C77DFA">
        <w:t>,</w:t>
      </w:r>
      <w:r>
        <w:t xml:space="preserve"> P</w:t>
      </w:r>
      <w:r w:rsidR="00C77DFA">
        <w:t>.</w:t>
      </w:r>
      <w:r>
        <w:t xml:space="preserve"> and Fleming</w:t>
      </w:r>
      <w:r w:rsidR="00C77DFA">
        <w:t>,</w:t>
      </w:r>
      <w:r>
        <w:t xml:space="preserve"> P</w:t>
      </w:r>
      <w:r w:rsidR="00C77DFA">
        <w:t>.</w:t>
      </w:r>
      <w:r>
        <w:t xml:space="preserve"> (2014). </w:t>
      </w:r>
      <w:r w:rsidRPr="00E15429">
        <w:rPr>
          <w:i/>
          <w:iCs/>
        </w:rPr>
        <w:t xml:space="preserve">Camera Trapping: Wildlife Management and Research. </w:t>
      </w:r>
      <w:r>
        <w:t>CSIRO Publishing</w:t>
      </w:r>
      <w:r w:rsidR="00C77DFA">
        <w:t>.</w:t>
      </w:r>
      <w:r>
        <w:t xml:space="preserve"> https://books.google.com.au/books?id=js68oAEACAAJ</w:t>
      </w:r>
    </w:p>
    <w:p w14:paraId="4F38E740" w14:textId="06C5F89A" w:rsidR="00C866A1" w:rsidRDefault="00C866A1" w:rsidP="00C866A1">
      <w:pPr>
        <w:pStyle w:val="Bibliography"/>
      </w:pPr>
      <w:r>
        <w:t>Niedballa</w:t>
      </w:r>
      <w:r w:rsidR="00C77DFA">
        <w:t>,</w:t>
      </w:r>
      <w:r>
        <w:t xml:space="preserve"> J</w:t>
      </w:r>
      <w:r w:rsidR="00C77DFA">
        <w:t>.</w:t>
      </w:r>
      <w:r>
        <w:t>, Sollmann</w:t>
      </w:r>
      <w:r w:rsidR="00C77DFA">
        <w:t>,</w:t>
      </w:r>
      <w:r>
        <w:t xml:space="preserve"> R</w:t>
      </w:r>
      <w:r w:rsidR="00C77DFA">
        <w:t>.</w:t>
      </w:r>
      <w:r>
        <w:t>, Courtiol</w:t>
      </w:r>
      <w:r w:rsidR="00C77DFA">
        <w:t>,</w:t>
      </w:r>
      <w:r>
        <w:t xml:space="preserve"> A</w:t>
      </w:r>
      <w:r w:rsidR="00C77DFA">
        <w:t>.</w:t>
      </w:r>
      <w:r>
        <w:t xml:space="preserve"> and Wilting</w:t>
      </w:r>
      <w:r w:rsidR="00C77DFA">
        <w:t>,</w:t>
      </w:r>
      <w:r>
        <w:t xml:space="preserve"> A</w:t>
      </w:r>
      <w:r w:rsidR="00C77DFA">
        <w:t>.</w:t>
      </w:r>
      <w:r>
        <w:t xml:space="preserve"> (2016). camtrapR: </w:t>
      </w:r>
      <w:r w:rsidR="00C77DFA">
        <w:t>A</w:t>
      </w:r>
      <w:r>
        <w:t xml:space="preserve">n R package for efficient camera trap data management. </w:t>
      </w:r>
      <w:r>
        <w:rPr>
          <w:i/>
          <w:iCs/>
        </w:rPr>
        <w:t>Methods in Ecology and Evolution</w:t>
      </w:r>
      <w:r>
        <w:t xml:space="preserve"> </w:t>
      </w:r>
      <w:r>
        <w:rPr>
          <w:b/>
          <w:bCs/>
        </w:rPr>
        <w:t>7</w:t>
      </w:r>
      <w:r>
        <w:t>, 1457–1462.</w:t>
      </w:r>
    </w:p>
    <w:p w14:paraId="550C557F" w14:textId="73DEF080" w:rsidR="00C866A1" w:rsidRDefault="00C866A1" w:rsidP="00C866A1">
      <w:pPr>
        <w:pStyle w:val="Bibliography"/>
      </w:pPr>
      <w:r>
        <w:lastRenderedPageBreak/>
        <w:t>Palencia</w:t>
      </w:r>
      <w:r w:rsidR="00C872CF">
        <w:t>,</w:t>
      </w:r>
      <w:r>
        <w:t xml:space="preserve"> P</w:t>
      </w:r>
      <w:r w:rsidR="00C872CF">
        <w:t>.</w:t>
      </w:r>
      <w:r>
        <w:t>, Rowcliffe</w:t>
      </w:r>
      <w:r w:rsidR="00C872CF">
        <w:t>,</w:t>
      </w:r>
      <w:r>
        <w:t xml:space="preserve"> J</w:t>
      </w:r>
      <w:r w:rsidR="00C872CF">
        <w:t>.</w:t>
      </w:r>
      <w:r>
        <w:t>M</w:t>
      </w:r>
      <w:r w:rsidR="00C872CF">
        <w:t>.</w:t>
      </w:r>
      <w:r>
        <w:t>, Vicente</w:t>
      </w:r>
      <w:r w:rsidR="00C872CF">
        <w:t>,</w:t>
      </w:r>
      <w:r>
        <w:t xml:space="preserve"> J</w:t>
      </w:r>
      <w:r w:rsidR="00C872CF">
        <w:t>.</w:t>
      </w:r>
      <w:r>
        <w:t xml:space="preserve"> and Acevedo</w:t>
      </w:r>
      <w:r w:rsidR="00C872CF">
        <w:t>,</w:t>
      </w:r>
      <w:r>
        <w:t xml:space="preserve"> P</w:t>
      </w:r>
      <w:r w:rsidR="00C872CF">
        <w:t>.</w:t>
      </w:r>
      <w:r>
        <w:t xml:space="preserve"> (2021). Assessing the camera trap methodologies used to estimate density of unmarked populations. </w:t>
      </w:r>
      <w:r>
        <w:rPr>
          <w:i/>
          <w:iCs/>
        </w:rPr>
        <w:t>Journal of Applied Ecology</w:t>
      </w:r>
      <w:r>
        <w:t xml:space="preserve"> </w:t>
      </w:r>
      <w:r>
        <w:rPr>
          <w:b/>
          <w:bCs/>
        </w:rPr>
        <w:t>58</w:t>
      </w:r>
      <w:r>
        <w:t>, 1583–1592 doi:10.1111/1365-2664.13913</w:t>
      </w:r>
    </w:p>
    <w:p w14:paraId="5538BB68" w14:textId="4ABD666B" w:rsidR="00C866A1" w:rsidRDefault="00C866A1" w:rsidP="00C866A1">
      <w:pPr>
        <w:pStyle w:val="Bibliography"/>
      </w:pPr>
      <w:r>
        <w:t>Pearson</w:t>
      </w:r>
      <w:r w:rsidR="00C872CF">
        <w:t>,</w:t>
      </w:r>
      <w:r>
        <w:t xml:space="preserve"> H</w:t>
      </w:r>
      <w:r w:rsidR="00C872CF">
        <w:t>.</w:t>
      </w:r>
      <w:r>
        <w:t>E</w:t>
      </w:r>
      <w:r w:rsidR="00C872CF">
        <w:t>.</w:t>
      </w:r>
      <w:r>
        <w:t>, Toribio</w:t>
      </w:r>
      <w:r w:rsidR="00C872CF">
        <w:t>,</w:t>
      </w:r>
      <w:r>
        <w:t xml:space="preserve"> J-A</w:t>
      </w:r>
      <w:r w:rsidR="00C872CF">
        <w:t>.</w:t>
      </w:r>
      <w:r>
        <w:t>L</w:t>
      </w:r>
      <w:r w:rsidR="00C872CF">
        <w:t>.</w:t>
      </w:r>
      <w:r>
        <w:t>M</w:t>
      </w:r>
      <w:r w:rsidR="00C872CF">
        <w:t>.</w:t>
      </w:r>
      <w:r>
        <w:t>L</w:t>
      </w:r>
      <w:r w:rsidR="00C872CF">
        <w:t>.</w:t>
      </w:r>
      <w:r>
        <w:t>, Lapidge</w:t>
      </w:r>
      <w:r w:rsidR="00C872CF">
        <w:t>,</w:t>
      </w:r>
      <w:r>
        <w:t xml:space="preserve"> S</w:t>
      </w:r>
      <w:r w:rsidR="00C872CF">
        <w:t>.</w:t>
      </w:r>
      <w:r>
        <w:t>J</w:t>
      </w:r>
      <w:r w:rsidR="00C872CF">
        <w:t>.</w:t>
      </w:r>
      <w:r>
        <w:t xml:space="preserve"> and Hernández-Jover</w:t>
      </w:r>
      <w:r w:rsidR="00C872CF">
        <w:t>,</w:t>
      </w:r>
      <w:r>
        <w:t xml:space="preserve"> M</w:t>
      </w:r>
      <w:r w:rsidR="00C872CF">
        <w:t>.</w:t>
      </w:r>
      <w:r>
        <w:t xml:space="preserve"> (2016). Evaluating the risk of pathogen transmission from wild animals to domestic pigs in Australia. </w:t>
      </w:r>
      <w:r>
        <w:rPr>
          <w:i/>
          <w:iCs/>
        </w:rPr>
        <w:t>Preventive Veterinary Medicine</w:t>
      </w:r>
      <w:r>
        <w:t xml:space="preserve"> </w:t>
      </w:r>
      <w:r>
        <w:rPr>
          <w:b/>
          <w:bCs/>
        </w:rPr>
        <w:t>123</w:t>
      </w:r>
      <w:r>
        <w:t>, 39–51 doi:10.1016/j.prevetmed.2015.11.017</w:t>
      </w:r>
    </w:p>
    <w:p w14:paraId="7C7A6F8D" w14:textId="5E1526AE" w:rsidR="00C866A1" w:rsidRDefault="00C866A1" w:rsidP="00C866A1">
      <w:pPr>
        <w:pStyle w:val="Bibliography"/>
      </w:pPr>
      <w:r>
        <w:t>Pech</w:t>
      </w:r>
      <w:r w:rsidR="00C872CF">
        <w:t>,</w:t>
      </w:r>
      <w:r>
        <w:t xml:space="preserve"> R</w:t>
      </w:r>
      <w:r w:rsidR="00C872CF">
        <w:t>.</w:t>
      </w:r>
      <w:r>
        <w:t xml:space="preserve"> and Hone</w:t>
      </w:r>
      <w:r w:rsidR="00C872CF">
        <w:t>,</w:t>
      </w:r>
      <w:r>
        <w:t xml:space="preserve"> J</w:t>
      </w:r>
      <w:r w:rsidR="00C872CF">
        <w:t>.</w:t>
      </w:r>
      <w:r>
        <w:t xml:space="preserve"> (1988). A model of the dynamics and control of an outbreak of foot and mouth disease in </w:t>
      </w:r>
      <w:r w:rsidR="00B5722B">
        <w:t>Feral Pigs</w:t>
      </w:r>
      <w:r>
        <w:t xml:space="preserve"> in Australia. </w:t>
      </w:r>
      <w:r>
        <w:rPr>
          <w:i/>
          <w:iCs/>
        </w:rPr>
        <w:t>Journal of Applied Ecology</w:t>
      </w:r>
      <w:r>
        <w:t xml:space="preserve"> </w:t>
      </w:r>
      <w:r w:rsidR="00C872CF" w:rsidRPr="00E15429">
        <w:rPr>
          <w:b/>
          <w:bCs/>
        </w:rPr>
        <w:t>25</w:t>
      </w:r>
      <w:r w:rsidR="00C872CF">
        <w:t xml:space="preserve">, </w:t>
      </w:r>
      <w:r>
        <w:t>63–77.</w:t>
      </w:r>
    </w:p>
    <w:p w14:paraId="00166E36" w14:textId="432A918F" w:rsidR="00C866A1" w:rsidRDefault="00C866A1" w:rsidP="00C866A1">
      <w:pPr>
        <w:pStyle w:val="Bibliography"/>
      </w:pPr>
      <w:r>
        <w:t xml:space="preserve">R Development Core Team (2020). </w:t>
      </w:r>
      <w:r w:rsidRPr="00E15429">
        <w:rPr>
          <w:i/>
          <w:iCs/>
        </w:rPr>
        <w:t xml:space="preserve">R: A </w:t>
      </w:r>
      <w:r w:rsidR="00C872CF">
        <w:rPr>
          <w:i/>
          <w:iCs/>
        </w:rPr>
        <w:t>L</w:t>
      </w:r>
      <w:r w:rsidRPr="00E15429">
        <w:rPr>
          <w:i/>
          <w:iCs/>
        </w:rPr>
        <w:t xml:space="preserve">anguage and </w:t>
      </w:r>
      <w:r w:rsidR="00C872CF">
        <w:rPr>
          <w:i/>
          <w:iCs/>
        </w:rPr>
        <w:t>E</w:t>
      </w:r>
      <w:r w:rsidRPr="00E15429">
        <w:rPr>
          <w:i/>
          <w:iCs/>
        </w:rPr>
        <w:t xml:space="preserve">nvironment for </w:t>
      </w:r>
      <w:r w:rsidR="00C872CF">
        <w:rPr>
          <w:i/>
          <w:iCs/>
        </w:rPr>
        <w:t>S</w:t>
      </w:r>
      <w:r w:rsidRPr="00E15429">
        <w:rPr>
          <w:i/>
          <w:iCs/>
        </w:rPr>
        <w:t xml:space="preserve">tatistical </w:t>
      </w:r>
      <w:r w:rsidR="00C872CF">
        <w:rPr>
          <w:i/>
          <w:iCs/>
        </w:rPr>
        <w:t>C</w:t>
      </w:r>
      <w:r w:rsidRPr="00E15429">
        <w:rPr>
          <w:i/>
          <w:iCs/>
        </w:rPr>
        <w:t xml:space="preserve">omputing. </w:t>
      </w:r>
      <w:r>
        <w:t>http://www.r-project.org</w:t>
      </w:r>
    </w:p>
    <w:p w14:paraId="778EB600" w14:textId="41A9C90F" w:rsidR="00C866A1" w:rsidRDefault="00C866A1" w:rsidP="00C866A1">
      <w:pPr>
        <w:pStyle w:val="Bibliography"/>
      </w:pPr>
      <w:r>
        <w:t>Royle</w:t>
      </w:r>
      <w:r w:rsidR="00C872CF">
        <w:t>,</w:t>
      </w:r>
      <w:r>
        <w:t xml:space="preserve"> J</w:t>
      </w:r>
      <w:r w:rsidR="00C872CF">
        <w:t>.</w:t>
      </w:r>
      <w:r>
        <w:t>A</w:t>
      </w:r>
      <w:r w:rsidR="00C872CF">
        <w:t>.</w:t>
      </w:r>
      <w:r>
        <w:t xml:space="preserve"> and Dorazio</w:t>
      </w:r>
      <w:r w:rsidR="00C872CF">
        <w:t>,</w:t>
      </w:r>
      <w:r>
        <w:t xml:space="preserve"> R</w:t>
      </w:r>
      <w:r w:rsidR="00C872CF">
        <w:t>.</w:t>
      </w:r>
      <w:r>
        <w:t>M</w:t>
      </w:r>
      <w:r w:rsidR="00C872CF">
        <w:t>.</w:t>
      </w:r>
      <w:r>
        <w:t xml:space="preserve"> (2008). </w:t>
      </w:r>
      <w:r w:rsidRPr="00E15429">
        <w:rPr>
          <w:i/>
          <w:iCs/>
        </w:rPr>
        <w:t>Hierarchical Modeling and Inference in Ecology: The Analysis of Data from Populations, Metapopulations and Communities.</w:t>
      </w:r>
      <w:r>
        <w:t xml:space="preserve"> Academic Press</w:t>
      </w:r>
      <w:r w:rsidR="00C872CF">
        <w:t xml:space="preserve">. </w:t>
      </w:r>
      <w:r>
        <w:t>http://www.amazon.com/dp/0123740975</w:t>
      </w:r>
    </w:p>
    <w:p w14:paraId="38E91A88" w14:textId="299310E1" w:rsidR="00C866A1" w:rsidRDefault="00C866A1" w:rsidP="00C866A1">
      <w:pPr>
        <w:pStyle w:val="Bibliography"/>
      </w:pPr>
      <w:r>
        <w:t>Spencer</w:t>
      </w:r>
      <w:r w:rsidR="00C872CF">
        <w:t>,</w:t>
      </w:r>
      <w:r>
        <w:t xml:space="preserve"> P</w:t>
      </w:r>
      <w:r w:rsidR="00C872CF">
        <w:t>.</w:t>
      </w:r>
      <w:r>
        <w:t>B</w:t>
      </w:r>
      <w:r w:rsidR="00C872CF">
        <w:t>.</w:t>
      </w:r>
      <w:r>
        <w:t>S</w:t>
      </w:r>
      <w:r w:rsidR="00C872CF">
        <w:t>.</w:t>
      </w:r>
      <w:r>
        <w:t xml:space="preserve"> and Hampton</w:t>
      </w:r>
      <w:r w:rsidR="00C872CF">
        <w:t>,</w:t>
      </w:r>
      <w:r>
        <w:t xml:space="preserve"> J</w:t>
      </w:r>
      <w:r w:rsidR="00C872CF">
        <w:t>.</w:t>
      </w:r>
      <w:r>
        <w:t>O</w:t>
      </w:r>
      <w:r w:rsidR="00C872CF">
        <w:t>.</w:t>
      </w:r>
      <w:r>
        <w:t xml:space="preserve"> (2005). Illegal translocation and genetic structure of </w:t>
      </w:r>
      <w:r w:rsidR="00B5722B">
        <w:t>Feral Pigs</w:t>
      </w:r>
      <w:r>
        <w:t xml:space="preserve"> in Western Australia. </w:t>
      </w:r>
      <w:r>
        <w:rPr>
          <w:i/>
          <w:iCs/>
        </w:rPr>
        <w:t>Journal of Wildlife Management</w:t>
      </w:r>
      <w:r>
        <w:t xml:space="preserve"> </w:t>
      </w:r>
      <w:r>
        <w:rPr>
          <w:b/>
          <w:bCs/>
        </w:rPr>
        <w:t>69</w:t>
      </w:r>
      <w:r>
        <w:t>, 377.</w:t>
      </w:r>
    </w:p>
    <w:p w14:paraId="61ABB6AF" w14:textId="07ADEC8D" w:rsidR="00C866A1" w:rsidRDefault="00C866A1" w:rsidP="00C866A1">
      <w:pPr>
        <w:pStyle w:val="Bibliography"/>
      </w:pPr>
      <w:r>
        <w:t>Thomas</w:t>
      </w:r>
      <w:r w:rsidR="00C872CF">
        <w:t>,</w:t>
      </w:r>
      <w:r>
        <w:t xml:space="preserve"> L</w:t>
      </w:r>
      <w:r w:rsidR="00C872CF">
        <w:t>.</w:t>
      </w:r>
      <w:r>
        <w:t>, Buckland</w:t>
      </w:r>
      <w:r w:rsidR="00C872CF">
        <w:t>,</w:t>
      </w:r>
      <w:r>
        <w:t xml:space="preserve"> S</w:t>
      </w:r>
      <w:r w:rsidR="00C872CF">
        <w:t>.</w:t>
      </w:r>
      <w:r>
        <w:t>T</w:t>
      </w:r>
      <w:r w:rsidR="00C872CF">
        <w:t>.</w:t>
      </w:r>
      <w:r>
        <w:t>, Rexstad</w:t>
      </w:r>
      <w:r w:rsidR="00C872CF">
        <w:t>,</w:t>
      </w:r>
      <w:r>
        <w:t xml:space="preserve"> E</w:t>
      </w:r>
      <w:r w:rsidR="00C872CF">
        <w:t>.</w:t>
      </w:r>
      <w:r>
        <w:t>A</w:t>
      </w:r>
      <w:r w:rsidR="00C872CF">
        <w:t>.</w:t>
      </w:r>
      <w:r>
        <w:t>, Laake</w:t>
      </w:r>
      <w:r w:rsidR="00C872CF">
        <w:t>,</w:t>
      </w:r>
      <w:r>
        <w:t xml:space="preserve"> J</w:t>
      </w:r>
      <w:r w:rsidR="00C872CF">
        <w:t>.</w:t>
      </w:r>
      <w:r>
        <w:t>L</w:t>
      </w:r>
      <w:r w:rsidR="00C872CF">
        <w:t>.</w:t>
      </w:r>
      <w:r>
        <w:t>, Strindberg</w:t>
      </w:r>
      <w:r w:rsidR="00C872CF">
        <w:t>,</w:t>
      </w:r>
      <w:r>
        <w:t xml:space="preserve"> S</w:t>
      </w:r>
      <w:r w:rsidR="00C872CF">
        <w:t>.</w:t>
      </w:r>
      <w:r>
        <w:t>, Hedley</w:t>
      </w:r>
      <w:r w:rsidR="00C872CF">
        <w:t>,</w:t>
      </w:r>
      <w:r>
        <w:t xml:space="preserve"> S</w:t>
      </w:r>
      <w:r w:rsidR="00C872CF">
        <w:t>.</w:t>
      </w:r>
      <w:r>
        <w:t>L</w:t>
      </w:r>
      <w:r w:rsidR="00C872CF">
        <w:t>.</w:t>
      </w:r>
      <w:r>
        <w:t>, Bishop</w:t>
      </w:r>
      <w:r w:rsidR="00C872CF">
        <w:t>,</w:t>
      </w:r>
      <w:r>
        <w:t xml:space="preserve"> J</w:t>
      </w:r>
      <w:r w:rsidR="00C872CF">
        <w:t>.</w:t>
      </w:r>
      <w:r>
        <w:t>R</w:t>
      </w:r>
      <w:r w:rsidR="00C872CF">
        <w:t>.</w:t>
      </w:r>
      <w:r>
        <w:t>B</w:t>
      </w:r>
      <w:r w:rsidR="00C872CF">
        <w:t>.</w:t>
      </w:r>
      <w:r>
        <w:t>, Marques</w:t>
      </w:r>
      <w:r w:rsidR="00C872CF">
        <w:t>,</w:t>
      </w:r>
      <w:r>
        <w:t xml:space="preserve"> T</w:t>
      </w:r>
      <w:r w:rsidR="00C872CF">
        <w:t>.</w:t>
      </w:r>
      <w:r>
        <w:t>A</w:t>
      </w:r>
      <w:r w:rsidR="00C872CF">
        <w:t>.</w:t>
      </w:r>
      <w:r>
        <w:t xml:space="preserve"> and Burnham</w:t>
      </w:r>
      <w:r w:rsidR="00C872CF">
        <w:t>,</w:t>
      </w:r>
      <w:r>
        <w:t xml:space="preserve"> K</w:t>
      </w:r>
      <w:r w:rsidR="00C872CF">
        <w:t>.</w:t>
      </w:r>
      <w:r>
        <w:t>P</w:t>
      </w:r>
      <w:r w:rsidR="00C872CF">
        <w:t>.</w:t>
      </w:r>
      <w:r>
        <w:t xml:space="preserve"> (2010). Distance software: </w:t>
      </w:r>
      <w:r w:rsidR="00C872CF">
        <w:t>D</w:t>
      </w:r>
      <w:r>
        <w:t xml:space="preserve">esign and analysis of distance sampling surveys for estimating population size. </w:t>
      </w:r>
      <w:r>
        <w:rPr>
          <w:i/>
          <w:iCs/>
        </w:rPr>
        <w:t>Journal of Applied Ecology</w:t>
      </w:r>
      <w:r>
        <w:t xml:space="preserve"> </w:t>
      </w:r>
      <w:r>
        <w:rPr>
          <w:b/>
          <w:bCs/>
        </w:rPr>
        <w:t>47</w:t>
      </w:r>
      <w:r>
        <w:t>, 5–14 doi:https://doi.org/10.1111/j.1365-2664.2009.01737.x</w:t>
      </w:r>
    </w:p>
    <w:p w14:paraId="138C4B44" w14:textId="36588EC0" w:rsidR="00C866A1" w:rsidRDefault="00C866A1" w:rsidP="00C866A1">
      <w:pPr>
        <w:pStyle w:val="Bibliography"/>
      </w:pPr>
      <w:r>
        <w:t>Tildesley</w:t>
      </w:r>
      <w:r w:rsidR="00C872CF">
        <w:t>,</w:t>
      </w:r>
      <w:r>
        <w:t xml:space="preserve"> M</w:t>
      </w:r>
      <w:r w:rsidR="00C872CF">
        <w:t>.</w:t>
      </w:r>
      <w:r>
        <w:t>J</w:t>
      </w:r>
      <w:r w:rsidR="00C872CF">
        <w:t>.</w:t>
      </w:r>
      <w:r>
        <w:t>, Smith</w:t>
      </w:r>
      <w:r w:rsidR="00C872CF">
        <w:t>,</w:t>
      </w:r>
      <w:r>
        <w:t xml:space="preserve"> G</w:t>
      </w:r>
      <w:r w:rsidR="00C872CF">
        <w:t>.</w:t>
      </w:r>
      <w:r>
        <w:t xml:space="preserve"> and Keeling</w:t>
      </w:r>
      <w:r w:rsidR="00C872CF">
        <w:t>,</w:t>
      </w:r>
      <w:r>
        <w:t xml:space="preserve"> M</w:t>
      </w:r>
      <w:r w:rsidR="00C872CF">
        <w:t>.</w:t>
      </w:r>
      <w:r>
        <w:t>J</w:t>
      </w:r>
      <w:r w:rsidR="00C872CF">
        <w:t>.</w:t>
      </w:r>
      <w:r>
        <w:t xml:space="preserve"> (2012). Modeling the spread and control of foot-and-mouth disease in Pennsylvania following its discovery and options for control. </w:t>
      </w:r>
      <w:r>
        <w:rPr>
          <w:i/>
          <w:iCs/>
        </w:rPr>
        <w:t>Preventive Veterinary Medicine</w:t>
      </w:r>
      <w:r>
        <w:t xml:space="preserve"> </w:t>
      </w:r>
      <w:r>
        <w:rPr>
          <w:b/>
          <w:bCs/>
        </w:rPr>
        <w:t>104</w:t>
      </w:r>
      <w:r>
        <w:t>, 224–239 doi:10.1016/j.prevetmed.2011.11.007</w:t>
      </w:r>
    </w:p>
    <w:p w14:paraId="08303491" w14:textId="2006B92A" w:rsidR="00C866A1" w:rsidRDefault="00C866A1" w:rsidP="00C866A1">
      <w:pPr>
        <w:pStyle w:val="Bibliography"/>
      </w:pPr>
      <w:r>
        <w:t>Vynnycky</w:t>
      </w:r>
      <w:r w:rsidR="0067553A">
        <w:t>,</w:t>
      </w:r>
      <w:r>
        <w:t xml:space="preserve"> E</w:t>
      </w:r>
      <w:r w:rsidR="0067553A">
        <w:t>.</w:t>
      </w:r>
      <w:r>
        <w:t xml:space="preserve"> and White</w:t>
      </w:r>
      <w:r w:rsidR="0067553A">
        <w:t>,</w:t>
      </w:r>
      <w:r>
        <w:t xml:space="preserve"> R</w:t>
      </w:r>
      <w:r w:rsidR="0067553A">
        <w:t>.</w:t>
      </w:r>
      <w:r>
        <w:t xml:space="preserve"> (2010). </w:t>
      </w:r>
      <w:r w:rsidRPr="00E15429">
        <w:rPr>
          <w:i/>
          <w:iCs/>
        </w:rPr>
        <w:t xml:space="preserve">An </w:t>
      </w:r>
      <w:r w:rsidR="0067553A" w:rsidRPr="00E15429">
        <w:rPr>
          <w:i/>
          <w:iCs/>
        </w:rPr>
        <w:t>I</w:t>
      </w:r>
      <w:r w:rsidRPr="00E15429">
        <w:rPr>
          <w:i/>
          <w:iCs/>
        </w:rPr>
        <w:t xml:space="preserve">ntroduction to </w:t>
      </w:r>
      <w:r w:rsidR="0067553A" w:rsidRPr="00E15429">
        <w:rPr>
          <w:i/>
          <w:iCs/>
        </w:rPr>
        <w:t>I</w:t>
      </w:r>
      <w:r w:rsidRPr="00E15429">
        <w:rPr>
          <w:i/>
          <w:iCs/>
        </w:rPr>
        <w:t xml:space="preserve">nfectious </w:t>
      </w:r>
      <w:r w:rsidR="0067553A" w:rsidRPr="00E15429">
        <w:rPr>
          <w:i/>
          <w:iCs/>
        </w:rPr>
        <w:t>D</w:t>
      </w:r>
      <w:r w:rsidRPr="00E15429">
        <w:rPr>
          <w:i/>
          <w:iCs/>
        </w:rPr>
        <w:t xml:space="preserve">isease </w:t>
      </w:r>
      <w:r w:rsidR="0067553A" w:rsidRPr="00E15429">
        <w:rPr>
          <w:i/>
          <w:iCs/>
        </w:rPr>
        <w:t>M</w:t>
      </w:r>
      <w:r w:rsidRPr="00E15429">
        <w:rPr>
          <w:i/>
          <w:iCs/>
        </w:rPr>
        <w:t>odelling</w:t>
      </w:r>
      <w:r>
        <w:t>. Oxford University Press</w:t>
      </w:r>
      <w:r w:rsidR="0067553A">
        <w:t>, Oxford, United Kingdom.</w:t>
      </w:r>
    </w:p>
    <w:p w14:paraId="3C5D4F61" w14:textId="3CFA3FDF" w:rsidR="00C866A1" w:rsidRDefault="00C866A1" w:rsidP="00C866A1">
      <w:pPr>
        <w:pStyle w:val="Bibliography"/>
      </w:pPr>
      <w:r>
        <w:t>Ward</w:t>
      </w:r>
      <w:r w:rsidR="0067553A">
        <w:t>,</w:t>
      </w:r>
      <w:r>
        <w:t xml:space="preserve"> M</w:t>
      </w:r>
      <w:r w:rsidR="0067553A">
        <w:t>.</w:t>
      </w:r>
      <w:r>
        <w:t>, Garner</w:t>
      </w:r>
      <w:r w:rsidR="0067553A">
        <w:t>,</w:t>
      </w:r>
      <w:r>
        <w:t xml:space="preserve"> M</w:t>
      </w:r>
      <w:r w:rsidR="0067553A">
        <w:t>.</w:t>
      </w:r>
      <w:r>
        <w:t xml:space="preserve"> and Cowled</w:t>
      </w:r>
      <w:r w:rsidR="0067553A">
        <w:t>,</w:t>
      </w:r>
      <w:r>
        <w:t xml:space="preserve"> B</w:t>
      </w:r>
      <w:r w:rsidR="0067553A">
        <w:t>.</w:t>
      </w:r>
      <w:r>
        <w:t xml:space="preserve"> (2015). Modelling foot-and-mouth disease transmission in a wild pig–domestic cattle ecosystem. </w:t>
      </w:r>
      <w:r>
        <w:rPr>
          <w:i/>
          <w:iCs/>
        </w:rPr>
        <w:t>Australian Veterinary Journal</w:t>
      </w:r>
      <w:r>
        <w:t xml:space="preserve"> </w:t>
      </w:r>
      <w:r>
        <w:rPr>
          <w:b/>
          <w:bCs/>
        </w:rPr>
        <w:t>93</w:t>
      </w:r>
      <w:r>
        <w:t>, 4–12 doi:10.1111/avj.12278</w:t>
      </w:r>
    </w:p>
    <w:p w14:paraId="62BB18A0" w14:textId="67713004" w:rsidR="00C866A1" w:rsidRDefault="00C866A1" w:rsidP="00C866A1">
      <w:pPr>
        <w:pStyle w:val="Bibliography"/>
      </w:pPr>
      <w:r>
        <w:t>Ward</w:t>
      </w:r>
      <w:r w:rsidR="0067553A">
        <w:t>,</w:t>
      </w:r>
      <w:r>
        <w:t xml:space="preserve"> M</w:t>
      </w:r>
      <w:r w:rsidR="0067553A">
        <w:t>.</w:t>
      </w:r>
      <w:r>
        <w:t>P</w:t>
      </w:r>
      <w:r w:rsidR="0067553A">
        <w:t>.</w:t>
      </w:r>
      <w:r>
        <w:t>, Laffan</w:t>
      </w:r>
      <w:r w:rsidR="0067553A">
        <w:t>,</w:t>
      </w:r>
      <w:r>
        <w:t xml:space="preserve"> S</w:t>
      </w:r>
      <w:r w:rsidR="0067553A">
        <w:t>.</w:t>
      </w:r>
      <w:r>
        <w:t>W</w:t>
      </w:r>
      <w:r w:rsidR="0067553A">
        <w:t>.</w:t>
      </w:r>
      <w:r>
        <w:t xml:space="preserve"> and Highfield</w:t>
      </w:r>
      <w:r w:rsidR="0067553A">
        <w:t>,</w:t>
      </w:r>
      <w:r>
        <w:t xml:space="preserve"> L</w:t>
      </w:r>
      <w:r w:rsidR="0067553A">
        <w:t>.</w:t>
      </w:r>
      <w:r>
        <w:t>D</w:t>
      </w:r>
      <w:r w:rsidR="0067553A">
        <w:t>.</w:t>
      </w:r>
      <w:r>
        <w:t xml:space="preserve"> (2007). The potential role of wild and feral animals as reservoirs of foot-and-mouth disease. </w:t>
      </w:r>
      <w:r>
        <w:rPr>
          <w:i/>
          <w:iCs/>
        </w:rPr>
        <w:t>Preventive Veterinary Medicine</w:t>
      </w:r>
      <w:r>
        <w:t xml:space="preserve"> </w:t>
      </w:r>
      <w:r>
        <w:rPr>
          <w:b/>
          <w:bCs/>
        </w:rPr>
        <w:t>80</w:t>
      </w:r>
      <w:r>
        <w:t>, 9–23 doi:10.1016/j.prevetmed.2007.01.009</w:t>
      </w:r>
    </w:p>
    <w:p w14:paraId="3EAC8A8A" w14:textId="7C4BF9C4" w:rsidR="00C866A1" w:rsidRDefault="00C866A1" w:rsidP="00C866A1">
      <w:pPr>
        <w:pStyle w:val="Bibliography"/>
      </w:pPr>
      <w:r>
        <w:t>White</w:t>
      </w:r>
      <w:r w:rsidR="0067553A">
        <w:t>,</w:t>
      </w:r>
      <w:r>
        <w:t xml:space="preserve"> M</w:t>
      </w:r>
      <w:r w:rsidR="0067553A">
        <w:t>.</w:t>
      </w:r>
      <w:r>
        <w:t>, Griffioen</w:t>
      </w:r>
      <w:r w:rsidR="0067553A">
        <w:t>,</w:t>
      </w:r>
      <w:r>
        <w:t xml:space="preserve"> P</w:t>
      </w:r>
      <w:r w:rsidR="0067553A">
        <w:t>.</w:t>
      </w:r>
      <w:r>
        <w:t xml:space="preserve"> and Newell</w:t>
      </w:r>
      <w:r w:rsidR="0067553A">
        <w:t>,</w:t>
      </w:r>
      <w:r>
        <w:t xml:space="preserve"> G</w:t>
      </w:r>
      <w:r w:rsidR="0067553A">
        <w:t>.</w:t>
      </w:r>
      <w:r>
        <w:t xml:space="preserve"> (2020). </w:t>
      </w:r>
      <w:r w:rsidRPr="00E15429">
        <w:rPr>
          <w:i/>
          <w:iCs/>
        </w:rPr>
        <w:t>Multi-temporal native vegetation extent for Victoria</w:t>
      </w:r>
      <w:r>
        <w:t xml:space="preserve">. </w:t>
      </w:r>
      <w:r w:rsidRPr="00E15429">
        <w:t>Arthur Rylah Institute for Environmental Research, Department of Environment, Land, Water and Planning, Victoria. https://www. environm ent. vic. gov. au/biodiversity/Victorias-Land-Cover-Time-Series</w:t>
      </w:r>
      <w:r w:rsidRPr="0067553A">
        <w:t>.</w:t>
      </w:r>
    </w:p>
    <w:p w14:paraId="7C4BB6DB" w14:textId="3AB1791C" w:rsidR="00C866A1" w:rsidRDefault="00C866A1" w:rsidP="00C866A1">
      <w:pPr>
        <w:pStyle w:val="Bibliography"/>
      </w:pPr>
      <w:r>
        <w:t>Wiegers</w:t>
      </w:r>
      <w:r w:rsidR="0067553A">
        <w:t>,</w:t>
      </w:r>
      <w:r>
        <w:t xml:space="preserve"> J</w:t>
      </w:r>
      <w:r w:rsidR="0067553A">
        <w:t>.</w:t>
      </w:r>
      <w:r>
        <w:t>N</w:t>
      </w:r>
      <w:r w:rsidR="0067553A">
        <w:t>.</w:t>
      </w:r>
      <w:r>
        <w:t>, Richard-Hansen</w:t>
      </w:r>
      <w:r w:rsidR="0067553A">
        <w:t>,</w:t>
      </w:r>
      <w:r>
        <w:t xml:space="preserve"> C</w:t>
      </w:r>
      <w:r w:rsidR="0067553A">
        <w:t>.</w:t>
      </w:r>
      <w:r>
        <w:t>, Blok</w:t>
      </w:r>
      <w:r w:rsidR="0067553A">
        <w:t>,</w:t>
      </w:r>
      <w:r>
        <w:t xml:space="preserve"> J</w:t>
      </w:r>
      <w:r w:rsidR="0067553A">
        <w:t>.</w:t>
      </w:r>
      <w:r>
        <w:t>E</w:t>
      </w:r>
      <w:r w:rsidR="0067553A">
        <w:t>.</w:t>
      </w:r>
      <w:r>
        <w:t>, Van Der Kuil</w:t>
      </w:r>
      <w:r w:rsidR="0067553A">
        <w:t>,</w:t>
      </w:r>
      <w:r>
        <w:t xml:space="preserve"> R</w:t>
      </w:r>
      <w:r w:rsidR="0067553A">
        <w:t>.</w:t>
      </w:r>
      <w:r>
        <w:t>, Gradoz</w:t>
      </w:r>
      <w:r w:rsidR="0067553A">
        <w:t>,</w:t>
      </w:r>
      <w:r>
        <w:t xml:space="preserve"> M</w:t>
      </w:r>
      <w:r w:rsidR="0067553A">
        <w:t>.</w:t>
      </w:r>
      <w:r>
        <w:t xml:space="preserve"> and Van Kuijk</w:t>
      </w:r>
      <w:r w:rsidR="0067553A">
        <w:t>,</w:t>
      </w:r>
      <w:r>
        <w:t xml:space="preserve"> M</w:t>
      </w:r>
      <w:r w:rsidR="0067553A">
        <w:t>.</w:t>
      </w:r>
      <w:r>
        <w:t xml:space="preserve"> (2025). Can we count you: </w:t>
      </w:r>
      <w:r w:rsidR="0067553A">
        <w:t>V</w:t>
      </w:r>
      <w:r>
        <w:t xml:space="preserve">alidating density estimation methods for unmarked wildlife with camera traps. </w:t>
      </w:r>
      <w:r>
        <w:rPr>
          <w:i/>
          <w:iCs/>
        </w:rPr>
        <w:t>Biodiversity and Conservation</w:t>
      </w:r>
      <w:r>
        <w:t xml:space="preserve"> </w:t>
      </w:r>
      <w:r>
        <w:rPr>
          <w:b/>
          <w:bCs/>
        </w:rPr>
        <w:t>34</w:t>
      </w:r>
      <w:r>
        <w:t>, 255–270 doi:10.1007/s10531-024-02969-9</w:t>
      </w:r>
    </w:p>
    <w:p w14:paraId="12D787E6" w14:textId="0ECFFBBA" w:rsidR="008202E6" w:rsidRDefault="00ED7B36" w:rsidP="00013984">
      <w:pPr>
        <w:pStyle w:val="Bibliography"/>
      </w:pPr>
      <w:r>
        <w:fldChar w:fldCharType="end"/>
      </w:r>
    </w:p>
    <w:p w14:paraId="43A47647" w14:textId="77777777" w:rsidR="008202E6" w:rsidRDefault="008202E6">
      <w:pPr>
        <w:spacing w:after="0"/>
      </w:pPr>
      <w:r>
        <w:br w:type="page"/>
      </w:r>
    </w:p>
    <w:p w14:paraId="731E1907" w14:textId="6392FD55" w:rsidR="00D868AD" w:rsidRDefault="008202E6" w:rsidP="00CE1178">
      <w:pPr>
        <w:pStyle w:val="Heading1"/>
      </w:pPr>
      <w:bookmarkStart w:id="97" w:name="_Toc224211982"/>
      <w:r>
        <w:lastRenderedPageBreak/>
        <w:t>Appendix</w:t>
      </w:r>
      <w:bookmarkEnd w:id="97"/>
    </w:p>
    <w:p w14:paraId="1B77A9F3" w14:textId="07BEFD3A" w:rsidR="008202E6" w:rsidRDefault="008202E6" w:rsidP="008202E6">
      <w:pPr>
        <w:pStyle w:val="Caption-Table"/>
      </w:pPr>
      <w:bookmarkStart w:id="98" w:name="_Ref146796848"/>
      <w:bookmarkStart w:id="99" w:name="_Toc148443343"/>
      <w:bookmarkStart w:id="100" w:name="_Toc224219992"/>
      <w:r>
        <w:t>Table A</w:t>
      </w:r>
      <w:r>
        <w:fldChar w:fldCharType="begin"/>
      </w:r>
      <w:r>
        <w:instrText xml:space="preserve"> SEQ Table_A \* ARABIC </w:instrText>
      </w:r>
      <w:r>
        <w:fldChar w:fldCharType="separate"/>
      </w:r>
      <w:r w:rsidR="00F5625D">
        <w:rPr>
          <w:noProof/>
        </w:rPr>
        <w:t>1</w:t>
      </w:r>
      <w:r>
        <w:rPr>
          <w:noProof/>
        </w:rPr>
        <w:fldChar w:fldCharType="end"/>
      </w:r>
      <w:bookmarkEnd w:id="98"/>
      <w:r>
        <w:t xml:space="preserve">. </w:t>
      </w:r>
      <w:bookmarkStart w:id="101" w:name="_Hlk147840691"/>
      <w:r>
        <w:t xml:space="preserve">Descriptions of covariates used to model </w:t>
      </w:r>
      <w:r w:rsidR="00B5722B">
        <w:t>Feral Pig</w:t>
      </w:r>
      <w:r>
        <w:t xml:space="preserve"> density</w:t>
      </w:r>
      <w:r w:rsidRPr="00CC45E7">
        <w:t>.</w:t>
      </w:r>
      <w:bookmarkEnd w:id="99"/>
      <w:bookmarkEnd w:id="100"/>
    </w:p>
    <w:tbl>
      <w:tblPr>
        <w:tblStyle w:val="TableGrid10"/>
        <w:tblW w:w="0" w:type="auto"/>
        <w:tblLayout w:type="fixed"/>
        <w:tblLook w:val="04A0" w:firstRow="1" w:lastRow="0" w:firstColumn="1" w:lastColumn="0" w:noHBand="0" w:noVBand="1"/>
      </w:tblPr>
      <w:tblGrid>
        <w:gridCol w:w="1701"/>
        <w:gridCol w:w="7938"/>
      </w:tblGrid>
      <w:tr w:rsidR="008202E6" w:rsidRPr="00BA144E" w14:paraId="1EC2FA57" w14:textId="77777777" w:rsidTr="00A31319">
        <w:trPr>
          <w:cnfStyle w:val="100000000000" w:firstRow="1" w:lastRow="0" w:firstColumn="0" w:lastColumn="0" w:oddVBand="0" w:evenVBand="0" w:oddHBand="0" w:evenHBand="0" w:firstRowFirstColumn="0" w:firstRowLastColumn="0" w:lastRowFirstColumn="0" w:lastRowLastColumn="0"/>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8BF9290" w14:textId="77777777" w:rsidR="008202E6" w:rsidRPr="00E15429" w:rsidRDefault="008202E6" w:rsidP="001F2CEA">
            <w:pPr>
              <w:rPr>
                <w:color w:val="FFFFFF" w:themeColor="background1"/>
              </w:rPr>
            </w:pPr>
            <w:r w:rsidRPr="00E15429">
              <w:rPr>
                <w:color w:val="FFFFFF" w:themeColor="background1"/>
              </w:rPr>
              <w:t>Covariate</w:t>
            </w:r>
          </w:p>
        </w:tc>
        <w:tc>
          <w:tcPr>
            <w:tcW w:w="7938" w:type="dxa"/>
            <w:noWrap/>
            <w:hideMark/>
          </w:tcPr>
          <w:p w14:paraId="48667C7F" w14:textId="77777777" w:rsidR="008202E6" w:rsidRPr="00E15429" w:rsidRDefault="008202E6" w:rsidP="001F2CEA">
            <w:pPr>
              <w:cnfStyle w:val="100000000000" w:firstRow="1" w:lastRow="0" w:firstColumn="0" w:lastColumn="0" w:oddVBand="0" w:evenVBand="0" w:oddHBand="0" w:evenHBand="0" w:firstRowFirstColumn="0" w:firstRowLastColumn="0" w:lastRowFirstColumn="0" w:lastRowLastColumn="0"/>
              <w:rPr>
                <w:color w:val="FFFFFF" w:themeColor="background1"/>
              </w:rPr>
            </w:pPr>
            <w:r w:rsidRPr="00E15429">
              <w:rPr>
                <w:color w:val="FFFFFF" w:themeColor="background1"/>
              </w:rPr>
              <w:t>Description</w:t>
            </w:r>
          </w:p>
        </w:tc>
      </w:tr>
      <w:tr w:rsidR="008202E6" w:rsidRPr="00612A44" w14:paraId="3724E2F1"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90AAC27" w14:textId="5BAE63BB" w:rsidR="008202E6" w:rsidRPr="0078069F" w:rsidRDefault="00CE1178" w:rsidP="001F2CEA">
            <w:pPr>
              <w:pStyle w:val="Tablebodytext"/>
            </w:pPr>
            <w:r>
              <w:t>MRVBF</w:t>
            </w:r>
          </w:p>
        </w:tc>
        <w:tc>
          <w:tcPr>
            <w:tcW w:w="7938" w:type="dxa"/>
            <w:noWrap/>
            <w:hideMark/>
          </w:tcPr>
          <w:p w14:paraId="697B381F" w14:textId="5AA54268" w:rsidR="008202E6" w:rsidRPr="00C50321" w:rsidRDefault="00704475" w:rsidP="001F2CEA">
            <w:pPr>
              <w:pStyle w:val="Tablebodytext"/>
              <w:cnfStyle w:val="000000000000" w:firstRow="0" w:lastRow="0" w:firstColumn="0" w:lastColumn="0" w:oddVBand="0" w:evenVBand="0" w:oddHBand="0" w:evenHBand="0" w:firstRowFirstColumn="0" w:firstRowLastColumn="0" w:lastRowFirstColumn="0" w:lastRowLastColumn="0"/>
            </w:pPr>
            <w:r w:rsidRPr="6911FBC4">
              <w:t>Multi-resolution valley-bottom flatness (M</w:t>
            </w:r>
            <w:r w:rsidR="00C72345">
              <w:t>R</w:t>
            </w:r>
            <w:r w:rsidRPr="6911FBC4">
              <w:t xml:space="preserve">VBF) is a topographic index that identifies valley bottoms and calculates their relative elevation and flatness to their surroundings </w:t>
            </w:r>
            <w:r w:rsidR="00C866A1">
              <w:fldChar w:fldCharType="begin"/>
            </w:r>
            <w:r w:rsidR="00C866A1">
              <w:instrText xml:space="preserve"> ADDIN ZOTERO_ITEM CSL_CITATION {"citationID":"Js7MMtPN","properties":{"formattedCitation":"(Gallant and Dowling 2003)","plainCitation":"(Gallant and Dowling 2003)","noteIndex":0},"citationItems":[{"id":10037,"uris":["http://zotero.org/users/634364/items/EVFMGIHN"],"itemData":{"id":10037,"type":"article-journal","abstract":"Valley bottoms function as hydrological buffers that significantly affect runoff behavior. Distinguishing valley bottoms from hillslopes is an important first step in identifying and characterizing sediment deposits for hydrologic and geomorphic purposes. Valley bottoms occur at a range of scales from a few meters to hundreds of kilometers in extent. This paper describes an algorithm for using digital elevation models to identify valley bottoms based on their topographic signature as flat low</w:instrText>
            </w:r>
            <w:r w:rsidR="00C866A1">
              <w:rPr>
                <w:rFonts w:ascii="Cambria Math" w:hAnsi="Cambria Math" w:cs="Cambria Math"/>
              </w:rPr>
              <w:instrText>‐</w:instrText>
            </w:r>
            <w:r w:rsidR="00C866A1">
              <w:instrText xml:space="preserve">lying areas. The algorithm operates at a range of scales and combines the results at different scales into a single multiresolution index. This index classifies degrees of valley bottom flatness, which may be related to depth of deposit. The index can also be used to identify groundwater constrictions and to delineate hydrologic and geomorphic units.","container-title":"Water Resources Research","DOI":"10.1029/2002WR001426","ISSN":"0043-1397, 1944-7973","issue":"12","journalAbbreviation":"Water Resources Research","language":"en","license":"http://onlinelibrary.wiley.com/termsAndConditions#vor","page":"2002WR001426","source":"DOI.org (Crossref)","title":"A multiresolution index of valley bottom flatness for mapping depositional areas","volume":"39","author":[{"family":"Gallant","given":"John C."},{"family":"Dowling","given":"Trevor I."}],"issued":{"date-parts":[["2003",12]]}}}],"schema":"https://github.com/citation-style-language/schema/raw/master/csl-citation.json"} </w:instrText>
            </w:r>
            <w:r w:rsidR="00C866A1">
              <w:fldChar w:fldCharType="separate"/>
            </w:r>
            <w:r w:rsidR="00C866A1" w:rsidRPr="00C866A1">
              <w:t>(Gallant and Dowling 2003)</w:t>
            </w:r>
            <w:r w:rsidR="00C866A1">
              <w:fldChar w:fldCharType="end"/>
            </w:r>
            <w:r w:rsidR="00C72345">
              <w:t>.</w:t>
            </w:r>
          </w:p>
        </w:tc>
      </w:tr>
      <w:tr w:rsidR="008202E6" w:rsidRPr="00EA3839" w14:paraId="3D793F25"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D22FDB0" w14:textId="77777777" w:rsidR="008202E6" w:rsidRPr="0078069F" w:rsidRDefault="008202E6" w:rsidP="001F2CEA">
            <w:pPr>
              <w:pStyle w:val="Tablebodytext"/>
            </w:pPr>
            <w:r w:rsidRPr="0078069F">
              <w:t xml:space="preserve">Bare </w:t>
            </w:r>
            <w:r>
              <w:t>s</w:t>
            </w:r>
            <w:r w:rsidRPr="0078069F">
              <w:t>oil (%)</w:t>
            </w:r>
          </w:p>
        </w:tc>
        <w:tc>
          <w:tcPr>
            <w:tcW w:w="7938" w:type="dxa"/>
            <w:noWrap/>
            <w:hideMark/>
          </w:tcPr>
          <w:p w14:paraId="626AFD03" w14:textId="23A2752B"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Fractional cover of bare soil estimated from remote sensing (</w:t>
            </w:r>
            <w:r w:rsidRPr="00C50321">
              <w:rPr>
                <w:color w:val="333333"/>
                <w:shd w:val="clear" w:color="auto" w:fill="FFFFFF"/>
              </w:rPr>
              <w:t>MODIS Nadir BRDF-Adjusted Reflectance product: MCD43A4). The combined sum of bare soil, photosynthetic vegetation and non-photosynthetic vegetation is 100%</w:t>
            </w:r>
            <w:r w:rsidR="00C866A1">
              <w:rPr>
                <w:color w:val="333333"/>
                <w:shd w:val="clear" w:color="auto" w:fill="FFFFFF"/>
              </w:rPr>
              <w:t xml:space="preserve"> </w:t>
            </w:r>
            <w:r w:rsidR="00C866A1">
              <w:rPr>
                <w:color w:val="333333"/>
                <w:shd w:val="clear" w:color="auto" w:fill="FFFFFF"/>
              </w:rPr>
              <w:fldChar w:fldCharType="begin"/>
            </w:r>
            <w:r w:rsidR="00C866A1">
              <w:rPr>
                <w:color w:val="333333"/>
                <w:shd w:val="clear" w:color="auto" w:fill="FFFFFF"/>
              </w:rPr>
              <w:instrText xml:space="preserve"> ADDIN ZOTERO_ITEM CSL_CITATION {"citationID":"UMvHPVRl","properties":{"formattedCitation":"(Guerschman et al. 2009)","plainCitation":"(Guerschman et al. 2009)","noteIndex":0},"citationItems":[{"id":10038,"uris":["http://zotero.org/users/634364/items/TYRXFKBW"],"itemData":{"id":10038,"type":"article-journal","abstract":"Quantitative estimation of fractional cover of photosynthetic vegetation (fPV), non-photosynthetic vegetation (fNPV) and bare soil (fBS) is critical for natural resource management and for modeling carbon dynamics. Accurate estimation of fractional cover is especially important for monitoring and modeling savanna systems, subject to highly seasonal rainfall and drought, grazing by domestic and native animals, and frequent burning. This paper describes a method for resolving fPV, fNPV and fBS across the ~2 million km2 Australian tropical savanna zone with hyperspectral and multispectral imagery. A spectral library compiled from field campaigns in 2005 and 2006, together with three EO-1 Hyperion scenes acquired during the 2005 growing season were used to explore the spectral response space for fPV, fNPV and fBS. A linear unmixing approach was developed using the Normalized Difference Vegetation Index (NDVI) and the Cellulose Absorption Index (CAI). Translation of this approach to MODerate resolution Imaging Spectroradiometer (MODIS) scale was assessed by comparing multiple linear regression models of NDVI and CAI with a range of indices based on the seven MODIS bands in the visible and shortwave infrared region (SWIR) using synthesized MODIS surface reflectance data on the same dates as the Hyperion acquisitions. The best resulting model, which used NDVI and the simple ratio of MODIS bands 7 and 6 (SWIR3/SWIR2), was used to generate a time series of fractional cover from 16 day MODIS nadir bidirectional reflectance distribution function-adjusted reflectance (NBAR) data from 2000–2006. The results obtained with MODIS NBAR were validated against grass curing measurement at ten sites with good agreement at six sites, but some underestimation of fNPV proportions at four other sites due to substantial sub-pixel heterogeneity. The model was also compared with remote sensing measurements of fire scars and showed a good matching in the spatio-temporal patterns of grass senescence and posterior burning. The fractional cover profiles for major grassland cover types showed significant differences in relative proportions of fPV, fNPV and fBS, as well as large intra-annual seasonal variation in response to monsoonal rainfall gradients and soil type. The methodology proposed here can be applied to other mixed tree-grass ecosystems across the world.","container-title":"Remote Sensing of Environment","DOI":"10.1016/j.rse.2009.01.006","ISSN":"0034-4257","issue":"5","journalAbbreviation":"Remote Sensing of Environment","page":"928-945","source":"ScienceDirect","title":"Estimating fractional cover of photosynthetic vegetation, non-photosynthetic vegetation and bare soil in the Australian tropical savanna region upscaling the EO-1 Hyperion and MODIS sensors","volume":"113","author":[{"family":"Guerschman","given":"Juan Pablo"},{"family":"Hill","given":"Michael J."},{"family":"Renzullo","given":"Luigi J."},{"family":"Barrett","given":"Damian J."},{"family":"Marks","given":"Alan S."},{"family":"Botha","given":"Elizabeth J."}],"issued":{"date-parts":[["2009",5,15]]}}}],"schema":"https://github.com/citation-style-language/schema/raw/master/csl-citation.json"} </w:instrText>
            </w:r>
            <w:r w:rsidR="00C866A1">
              <w:rPr>
                <w:color w:val="333333"/>
                <w:shd w:val="clear" w:color="auto" w:fill="FFFFFF"/>
              </w:rPr>
              <w:fldChar w:fldCharType="separate"/>
            </w:r>
            <w:r w:rsidR="00C866A1" w:rsidRPr="00C866A1">
              <w:t>(Guerschman et al. 2009)</w:t>
            </w:r>
            <w:r w:rsidR="00C866A1">
              <w:rPr>
                <w:color w:val="333333"/>
                <w:shd w:val="clear" w:color="auto" w:fill="FFFFFF"/>
              </w:rPr>
              <w:fldChar w:fldCharType="end"/>
            </w:r>
            <w:r w:rsidRPr="00C50321">
              <w:rPr>
                <w:color w:val="333333"/>
                <w:shd w:val="clear" w:color="auto" w:fill="FFFFFF"/>
              </w:rPr>
              <w:t xml:space="preserve">. </w:t>
            </w:r>
          </w:p>
        </w:tc>
      </w:tr>
      <w:tr w:rsidR="00CE1178" w:rsidRPr="00EA3839" w14:paraId="3D7B97EA"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tcPr>
          <w:p w14:paraId="006C3F61" w14:textId="7F9B6AF7" w:rsidR="00CE1178" w:rsidRPr="0078069F" w:rsidRDefault="00CE1178" w:rsidP="001F2CEA">
            <w:pPr>
              <w:pStyle w:val="Tablebodytext"/>
            </w:pPr>
            <w:r>
              <w:t>Non photosynthetic vegetation</w:t>
            </w:r>
            <w:r w:rsidR="00A31319">
              <w:t xml:space="preserve"> (%)</w:t>
            </w:r>
          </w:p>
        </w:tc>
        <w:tc>
          <w:tcPr>
            <w:tcW w:w="7938" w:type="dxa"/>
            <w:noWrap/>
          </w:tcPr>
          <w:p w14:paraId="53C81287" w14:textId="77E9523F" w:rsidR="00CE1178" w:rsidRPr="00C50321" w:rsidRDefault="00A31319" w:rsidP="001F2CEA">
            <w:pPr>
              <w:pStyle w:val="Tablebodytext"/>
              <w:cnfStyle w:val="000000000000" w:firstRow="0" w:lastRow="0" w:firstColumn="0" w:lastColumn="0" w:oddVBand="0" w:evenVBand="0" w:oddHBand="0" w:evenHBand="0" w:firstRowFirstColumn="0" w:firstRowLastColumn="0" w:lastRowFirstColumn="0" w:lastRowLastColumn="0"/>
            </w:pPr>
            <w:r w:rsidRPr="6911FBC4">
              <w:t>Fractional cover of photosynthetic vegetation estimated from remote sensing (</w:t>
            </w:r>
            <w:r w:rsidRPr="6911FBC4">
              <w:rPr>
                <w:color w:val="333333"/>
                <w:shd w:val="clear" w:color="auto" w:fill="FFFFFF"/>
              </w:rPr>
              <w:t xml:space="preserve">MODIS Nadir BRDF-Adjusted Reflectance product: MCD43A4). The combined sum of bare soil, photosynthetic vegetation and non-photosynthetic vegetation is 100% </w:t>
            </w:r>
            <w:r w:rsidR="00C866A1">
              <w:rPr>
                <w:color w:val="333333"/>
                <w:shd w:val="clear" w:color="auto" w:fill="FFFFFF"/>
              </w:rPr>
              <w:fldChar w:fldCharType="begin"/>
            </w:r>
            <w:r w:rsidR="00C866A1">
              <w:rPr>
                <w:color w:val="333333"/>
                <w:shd w:val="clear" w:color="auto" w:fill="FFFFFF"/>
              </w:rPr>
              <w:instrText xml:space="preserve"> ADDIN ZOTERO_ITEM CSL_CITATION {"citationID":"rEfENHAI","properties":{"formattedCitation":"(Guerschman and Hill 2018)","plainCitation":"(Guerschman and Hill 2018)","noteIndex":0},"citationItems":[{"id":"ghkuPYDW/HUbsfTyE","uris":["http://zotero.org/users/15101789/items/DZ45Q39G"],"itemData":{"id":"ghkuPYDW/HUbsfTyE","type":"article-journal","container-title":"Remote Sensing Letters","DOI":"10.1080/2150704X.2018.1465611","issue":"7","note":"publisher: Taylor &amp; Francis","page":"696-705","title":"Calibration and validation of the Australian fractional cover product for MODIS collection 6","volume":"9","author":[{"family":"Guerschman","given":"Juan Pablo"},{"family":"Hill","given":"Michael J"}],"issued":{"date-parts":[["2018"]]}}}],"schema":"https://github.com/citation-style-language/schema/raw/master/csl-citation.json"} </w:instrText>
            </w:r>
            <w:r w:rsidR="00C866A1">
              <w:rPr>
                <w:color w:val="333333"/>
                <w:shd w:val="clear" w:color="auto" w:fill="FFFFFF"/>
              </w:rPr>
              <w:fldChar w:fldCharType="separate"/>
            </w:r>
            <w:r w:rsidR="00C866A1" w:rsidRPr="00C866A1">
              <w:t>(Guerschman and Hill 2018)</w:t>
            </w:r>
            <w:r w:rsidR="00C866A1">
              <w:rPr>
                <w:color w:val="333333"/>
                <w:shd w:val="clear" w:color="auto" w:fill="FFFFFF"/>
              </w:rPr>
              <w:fldChar w:fldCharType="end"/>
            </w:r>
            <w:r w:rsidR="00C72345">
              <w:rPr>
                <w:color w:val="333333"/>
                <w:shd w:val="clear" w:color="auto" w:fill="FFFFFF"/>
              </w:rPr>
              <w:t>.</w:t>
            </w:r>
          </w:p>
        </w:tc>
      </w:tr>
      <w:tr w:rsidR="008202E6" w:rsidRPr="00612A44" w14:paraId="6C81C230"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F784D39" w14:textId="77777777" w:rsidR="008202E6" w:rsidRPr="0078069F" w:rsidRDefault="008202E6" w:rsidP="001F2CEA">
            <w:pPr>
              <w:pStyle w:val="Tablebodytext"/>
            </w:pPr>
            <w:r w:rsidRPr="0078069F">
              <w:t>Nitrogen (%)</w:t>
            </w:r>
          </w:p>
        </w:tc>
        <w:tc>
          <w:tcPr>
            <w:tcW w:w="7938" w:type="dxa"/>
            <w:noWrap/>
            <w:hideMark/>
          </w:tcPr>
          <w:p w14:paraId="75377B4A" w14:textId="5A0D2ABA"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Mass fraction of nitrogen in the topsoil (0</w:t>
            </w:r>
            <w:r>
              <w:t>–</w:t>
            </w:r>
            <w:r w:rsidRPr="00C50321">
              <w:t>15</w:t>
            </w:r>
            <w:r>
              <w:t> </w:t>
            </w:r>
            <w:r w:rsidRPr="00C50321">
              <w:t>cm) by weight</w:t>
            </w:r>
            <w:r w:rsidRPr="00C50321">
              <w:rPr>
                <w:color w:val="000000"/>
              </w:rPr>
              <w:t>.</w:t>
            </w:r>
          </w:p>
        </w:tc>
      </w:tr>
      <w:tr w:rsidR="008202E6" w:rsidRPr="00EA3839" w14:paraId="52B00295"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9039277" w14:textId="73742191" w:rsidR="008202E6" w:rsidRPr="0078069F" w:rsidRDefault="008202E6" w:rsidP="001F2CEA">
            <w:pPr>
              <w:pStyle w:val="Tablebodytext"/>
            </w:pPr>
            <w:r w:rsidRPr="0078069F">
              <w:t xml:space="preserve">Distance to </w:t>
            </w:r>
            <w:r>
              <w:t>p</w:t>
            </w:r>
            <w:r w:rsidRPr="0078069F">
              <w:t>astu</w:t>
            </w:r>
            <w:r w:rsidR="00A31319">
              <w:t>re</w:t>
            </w:r>
            <w:r w:rsidRPr="0078069F">
              <w:t xml:space="preserve"> (m)</w:t>
            </w:r>
          </w:p>
        </w:tc>
        <w:tc>
          <w:tcPr>
            <w:tcW w:w="7938" w:type="dxa"/>
            <w:noWrap/>
            <w:hideMark/>
          </w:tcPr>
          <w:p w14:paraId="2916AFC8" w14:textId="6CB24346"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 xml:space="preserve">Distance to nearest area of land that is classed as being under pastural use. Catchment scale land use data for Australia (CLUM) using The Australian Land Use and Management (ALUM) classification system was used to classify pastural areas. The following land use classes were considered as pasture:  </w:t>
            </w:r>
          </w:p>
          <w:p w14:paraId="6662493F"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2.1.0</w:t>
            </w:r>
            <w:r w:rsidRPr="00C50321">
              <w:tab/>
              <w:t xml:space="preserve">Grazing native vegetation  </w:t>
            </w:r>
          </w:p>
          <w:p w14:paraId="63A0DB90"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3.2.0</w:t>
            </w:r>
            <w:r w:rsidRPr="00C50321">
              <w:tab/>
              <w:t xml:space="preserve">Grazing modified pastures  </w:t>
            </w:r>
          </w:p>
          <w:p w14:paraId="2D140FCF"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3.2.1</w:t>
            </w:r>
            <w:r w:rsidRPr="00C50321">
              <w:tab/>
              <w:t xml:space="preserve">Native/exotic pasture mosaic  </w:t>
            </w:r>
          </w:p>
          <w:p w14:paraId="75AF52A2"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3.2.2</w:t>
            </w:r>
            <w:r w:rsidRPr="00C50321">
              <w:tab/>
              <w:t xml:space="preserve">Woody fodder plants   </w:t>
            </w:r>
          </w:p>
          <w:p w14:paraId="62021A45"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3.2.3</w:t>
            </w:r>
            <w:r w:rsidRPr="00C50321">
              <w:tab/>
              <w:t xml:space="preserve">Pasture legumes  </w:t>
            </w:r>
          </w:p>
          <w:p w14:paraId="05B6A801"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3.2.4</w:t>
            </w:r>
            <w:r w:rsidRPr="00C50321">
              <w:tab/>
              <w:t xml:space="preserve">Pasture legume/grass mixtures  </w:t>
            </w:r>
          </w:p>
          <w:p w14:paraId="4B57E729"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3.2.5</w:t>
            </w:r>
            <w:r w:rsidRPr="00C50321">
              <w:tab/>
              <w:t xml:space="preserve">Sown grasses  </w:t>
            </w:r>
          </w:p>
          <w:p w14:paraId="064BDD99"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4.2.0</w:t>
            </w:r>
            <w:r w:rsidRPr="00C50321">
              <w:tab/>
              <w:t xml:space="preserve">Grazing irrigated modified pastures  </w:t>
            </w:r>
          </w:p>
          <w:p w14:paraId="2780F7EC"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4.2.1</w:t>
            </w:r>
            <w:r w:rsidRPr="00C50321">
              <w:tab/>
              <w:t xml:space="preserve">Irrigated woody fodder plants  </w:t>
            </w:r>
          </w:p>
          <w:p w14:paraId="19B3DB33"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4.2.2</w:t>
            </w:r>
            <w:r w:rsidRPr="00C50321">
              <w:tab/>
              <w:t xml:space="preserve">Irrigated pasture legumes  </w:t>
            </w:r>
          </w:p>
          <w:p w14:paraId="23ECEB6D"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4.2.3</w:t>
            </w:r>
            <w:r w:rsidRPr="00C50321">
              <w:tab/>
              <w:t xml:space="preserve">Irrigated legume/grass mixtures  </w:t>
            </w:r>
          </w:p>
          <w:p w14:paraId="53107B67"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4.2.4</w:t>
            </w:r>
            <w:r w:rsidRPr="00C50321">
              <w:tab/>
              <w:t>Irrigated sown grasses</w:t>
            </w:r>
          </w:p>
          <w:p w14:paraId="3A5B1135" w14:textId="7777777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p>
        </w:tc>
      </w:tr>
      <w:tr w:rsidR="008202E6" w:rsidRPr="00612A44" w14:paraId="56F3B075"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55FF049" w14:textId="0010BADC" w:rsidR="008202E6" w:rsidRPr="0078069F" w:rsidRDefault="00CE1178" w:rsidP="001F2CEA">
            <w:pPr>
              <w:pStyle w:val="Tablebodytext"/>
            </w:pPr>
            <w:r>
              <w:t>TWIND</w:t>
            </w:r>
          </w:p>
        </w:tc>
        <w:tc>
          <w:tcPr>
            <w:tcW w:w="7938" w:type="dxa"/>
            <w:noWrap/>
            <w:hideMark/>
          </w:tcPr>
          <w:p w14:paraId="0C91F86A" w14:textId="38BB807B" w:rsidR="008202E6" w:rsidRPr="00C50321" w:rsidRDefault="00704475" w:rsidP="001F2CEA">
            <w:pPr>
              <w:pStyle w:val="Tablebodytext"/>
              <w:cnfStyle w:val="000000000000" w:firstRow="0" w:lastRow="0" w:firstColumn="0" w:lastColumn="0" w:oddVBand="0" w:evenVBand="0" w:oddHBand="0" w:evenHBand="0" w:firstRowFirstColumn="0" w:firstRowLastColumn="0" w:lastRowFirstColumn="0" w:lastRowLastColumn="0"/>
            </w:pPr>
            <w:r w:rsidRPr="6911FBC4">
              <w:t xml:space="preserve">Topographic </w:t>
            </w:r>
            <w:r>
              <w:t>W</w:t>
            </w:r>
            <w:r w:rsidRPr="6911FBC4">
              <w:t xml:space="preserve">etness </w:t>
            </w:r>
            <w:r>
              <w:t>I</w:t>
            </w:r>
            <w:r w:rsidRPr="6911FBC4">
              <w:t>ndex (TWIND) estimates the relative wetness within catchments. It is also a measure of position on the slope</w:t>
            </w:r>
            <w:r>
              <w:t>,</w:t>
            </w:r>
            <w:r w:rsidRPr="6911FBC4">
              <w:t xml:space="preserve"> with larger values indicating a lower slope position </w:t>
            </w:r>
            <w:r>
              <w:fldChar w:fldCharType="begin"/>
            </w:r>
            <w:r w:rsidR="00C866A1">
              <w:instrText xml:space="preserve"> ADDIN ZOTERO_ITEM CSL_CITATION {"citationID":"6NTCe8IJ","properties":{"formattedCitation":"(Guerschman and Hill 2018)","plainCitation":"(Guerschman and Hill 2018)","noteIndex":0},"citationItems":[{"id":"ghkuPYDW/HUbsfTyE","uris":["http://zotero.org/users/15101789/items/DZ45Q39G"],"itemData":{"id":33,"type":"article-journal","container-title":"Remote Sensing Letters","DOI":"10.1080/2150704X.2018.1465611","issue":"7","note":"publisher: Taylor &amp; Francis","page":"696-705","title":"Calibration and validation of the Australian fractional cover product for MODIS collection 6","volume":"9","author":[{"family":"Guerschman","given":"Juan Pablo"},{"family":"Hill","given":"Michael J"}],"issued":{"date-parts":[["2018"]]}}}],"schema":"https://github.com/citation-style-language/schema/raw/master/csl-citation.json"} </w:instrText>
            </w:r>
            <w:r>
              <w:fldChar w:fldCharType="separate"/>
            </w:r>
            <w:r w:rsidR="00C866A1" w:rsidRPr="00C866A1">
              <w:t>(Guerschman and Hill 2018)</w:t>
            </w:r>
            <w:r>
              <w:fldChar w:fldCharType="end"/>
            </w:r>
            <w:r w:rsidRPr="6911FBC4">
              <w:t>.</w:t>
            </w:r>
          </w:p>
        </w:tc>
      </w:tr>
      <w:tr w:rsidR="008202E6" w:rsidRPr="00612A44" w14:paraId="0C66D837"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DC549F3" w14:textId="77777777" w:rsidR="008202E6" w:rsidRPr="0078069F" w:rsidRDefault="008202E6" w:rsidP="001F2CEA">
            <w:pPr>
              <w:pStyle w:val="Tablebodytext"/>
            </w:pPr>
            <w:r w:rsidRPr="0078069F">
              <w:t xml:space="preserve">Forest </w:t>
            </w:r>
            <w:r>
              <w:t>e</w:t>
            </w:r>
            <w:r w:rsidRPr="0078069F">
              <w:t>dge per km</w:t>
            </w:r>
            <w:r w:rsidRPr="0078069F">
              <w:rPr>
                <w:vertAlign w:val="superscript"/>
              </w:rPr>
              <w:t>2</w:t>
            </w:r>
            <w:r w:rsidRPr="0078069F">
              <w:t xml:space="preserve"> (m)</w:t>
            </w:r>
          </w:p>
        </w:tc>
        <w:tc>
          <w:tcPr>
            <w:tcW w:w="7938" w:type="dxa"/>
            <w:noWrap/>
            <w:hideMark/>
          </w:tcPr>
          <w:p w14:paraId="74B2DA1F" w14:textId="10F17DC7" w:rsidR="008202E6" w:rsidRPr="00C50321" w:rsidRDefault="008202E6" w:rsidP="001F2CEA">
            <w:pPr>
              <w:pStyle w:val="Tablebodytext"/>
              <w:cnfStyle w:val="000000000000" w:firstRow="0" w:lastRow="0" w:firstColumn="0" w:lastColumn="0" w:oddVBand="0" w:evenVBand="0" w:oddHBand="0" w:evenHBand="0" w:firstRowFirstColumn="0" w:firstRowLastColumn="0" w:lastRowFirstColumn="0" w:lastRowLastColumn="0"/>
            </w:pPr>
            <w:r w:rsidRPr="00C50321">
              <w:t>Length of forest edge within a 1</w:t>
            </w:r>
            <w:r w:rsidR="00C72345">
              <w:t>-</w:t>
            </w:r>
            <w:r w:rsidRPr="00C50321">
              <w:t>km</w:t>
            </w:r>
            <w:r w:rsidRPr="00C50321">
              <w:rPr>
                <w:vertAlign w:val="superscript"/>
              </w:rPr>
              <w:t>2</w:t>
            </w:r>
            <w:r w:rsidRPr="00C50321">
              <w:t xml:space="preserve"> area. Forest cover is estimated from structural vegetation data </w:t>
            </w:r>
            <w:sdt>
              <w:sdtPr>
                <w:rPr>
                  <w:color w:val="000000"/>
                </w:rPr>
                <w:tag w:val="MENDELEY_CITATION_v3_eyJjaXRhdGlvbklEIjoiTUVOREVMRVlfQ0lUQVRJT05fZGNjZWIzZjMtNWY1Ny00ODQ4LWI3NDAtOGFjYzJjYzA4MmRkIiwicHJvcGVydGllcyI6eyJub3RlSW5kZXgiOjB9LCJpc0VkaXRlZCI6ZmFsc2UsIm1hbnVhbE92ZXJyaWRlIjp7ImlzTWFudWFsbHlPdmVycmlkZGVuIjpmYWxzZSwiY2l0ZXByb2NUZXh0IjoiKERFRUNBIDIwMjEpIiwibWFudWFsT3ZlcnJpZGVUZXh0IjoiIn0sImNpdGF0aW9uSXRlbXMiOlt7ImlkIjoiYTczMzQxNjktMmVjZC0zN2E4LTk0ZTMtOGQ1MmQ0NTExN2RhIiwiaXRlbURhdGEiOnsidHlwZSI6ImFydGljbGUiLCJpZCI6ImE3MzM0MTY5LTJlY2QtMzdhOC05NGUzLThkNTJkNDUxMTdkYSIsInRpdGxlIjoiU3RydWN0dXJhbCBWZWdldGF0aW9uICgxOTk1KSIsImF1dGhvciI6W3siZmFtaWx5IjoiREVFQ0EiLCJnaXZlbiI6IiIsInBhcnNlLW5hbWVzIjpmYWxzZSwiZHJvcHBpbmctcGFydGljbGUiOiIiLCJub24tZHJvcHBpbmctcGFydGljbGUiOiIifV0sIlVSTCI6Imh0dHBzOi8vbWV0YXNoYXJlLm1hcHMudmljLmdvdi5hdS9nZW9uZXR3b3JrL3Nydi9hcGkvcmVjb3Jkcy9kNDMzNTk5ZS1lNTE3LTViNWItYTc1Yi00NWJiOTVhZDFiODUvZm9ybWF0dGVycy9zZG0taHRtbD9yb290PWh0bWwmb3V0cHV0PWh0bWwiLCJpc3N1ZWQiOnsiZGF0ZS1wYXJ0cyI6W1syMDIxXV19LCJjb250YWluZXItdGl0bGUtc2hvcnQiOiIifSwiaXNUZW1wb3JhcnkiOmZhbHNlfV19"/>
                <w:id w:val="1436099614"/>
                <w:placeholder>
                  <w:docPart w:val="A2FEBCE674134847BC71759A415E379C"/>
                </w:placeholder>
              </w:sdtPr>
              <w:sdtContent>
                <w:r w:rsidRPr="00137108">
                  <w:rPr>
                    <w:color w:val="000000"/>
                  </w:rPr>
                  <w:t>(DEECA 2021)</w:t>
                </w:r>
              </w:sdtContent>
            </w:sdt>
            <w:r w:rsidRPr="00C50321">
              <w:t xml:space="preserve">. With forest classed as a type of open forest or woodland vegetation form. </w:t>
            </w:r>
          </w:p>
        </w:tc>
      </w:tr>
      <w:tr w:rsidR="00CE1178" w:rsidRPr="00612A44" w14:paraId="3BA20EA2"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tcPr>
          <w:p w14:paraId="20F4B85D" w14:textId="530116A9" w:rsidR="00CE1178" w:rsidRPr="0078069F" w:rsidRDefault="00CE1178" w:rsidP="001F2CEA">
            <w:pPr>
              <w:pStyle w:val="Tablebodytext"/>
            </w:pPr>
            <w:r>
              <w:t>Temperature variation</w:t>
            </w:r>
            <w:r w:rsidR="00A31319">
              <w:t xml:space="preserve"> (%)</w:t>
            </w:r>
          </w:p>
        </w:tc>
        <w:tc>
          <w:tcPr>
            <w:tcW w:w="7938" w:type="dxa"/>
            <w:noWrap/>
          </w:tcPr>
          <w:p w14:paraId="67517929" w14:textId="1B7307A6" w:rsidR="00CE1178" w:rsidRPr="00C50321" w:rsidRDefault="00A31319" w:rsidP="001F2CEA">
            <w:pPr>
              <w:pStyle w:val="Tablebodytext"/>
              <w:cnfStyle w:val="000000000000" w:firstRow="0" w:lastRow="0" w:firstColumn="0" w:lastColumn="0" w:oddVBand="0" w:evenVBand="0" w:oddHBand="0" w:evenHBand="0" w:firstRowFirstColumn="0" w:firstRowLastColumn="0" w:lastRowFirstColumn="0" w:lastRowLastColumn="0"/>
            </w:pPr>
            <w:r w:rsidRPr="00A31319">
              <w:rPr>
                <w:rFonts w:hint="eastAsia"/>
              </w:rPr>
              <w:t> </w:t>
            </w:r>
            <w:proofErr w:type="spellStart"/>
            <w:r w:rsidRPr="00A31319">
              <w:rPr>
                <w:rFonts w:hint="eastAsia"/>
              </w:rPr>
              <w:t>Isothermality</w:t>
            </w:r>
            <w:proofErr w:type="spellEnd"/>
            <w:r>
              <w:t xml:space="preserve"> </w:t>
            </w:r>
            <w:r w:rsidR="00C72345">
              <w:t>–</w:t>
            </w:r>
            <w:r>
              <w:t xml:space="preserve"> calculated as the mean monthly diurnal temperature range divided by annual diurnal temperature range</w:t>
            </w:r>
            <w:r w:rsidR="00C72345">
              <w:t>.</w:t>
            </w:r>
          </w:p>
        </w:tc>
      </w:tr>
      <w:tr w:rsidR="00CE1178" w:rsidRPr="00612A44" w14:paraId="0729211A" w14:textId="77777777" w:rsidTr="00A31319">
        <w:trPr>
          <w:trHeight w:val="358"/>
        </w:trPr>
        <w:tc>
          <w:tcPr>
            <w:cnfStyle w:val="001000000000" w:firstRow="0" w:lastRow="0" w:firstColumn="1" w:lastColumn="0" w:oddVBand="0" w:evenVBand="0" w:oddHBand="0" w:evenHBand="0" w:firstRowFirstColumn="0" w:firstRowLastColumn="0" w:lastRowFirstColumn="0" w:lastRowLastColumn="0"/>
            <w:tcW w:w="1701" w:type="dxa"/>
            <w:noWrap/>
          </w:tcPr>
          <w:p w14:paraId="322FDEED" w14:textId="42EAE913" w:rsidR="00CE1178" w:rsidRDefault="00CE1178" w:rsidP="001F2CEA">
            <w:pPr>
              <w:pStyle w:val="Tablebodytext"/>
            </w:pPr>
            <w:r>
              <w:t>Temperature of dryest quarter</w:t>
            </w:r>
          </w:p>
        </w:tc>
        <w:tc>
          <w:tcPr>
            <w:tcW w:w="7938" w:type="dxa"/>
            <w:noWrap/>
          </w:tcPr>
          <w:p w14:paraId="7187F0AD" w14:textId="4080E52D" w:rsidR="00CE1178" w:rsidRPr="00C50321" w:rsidRDefault="00A31319" w:rsidP="001F2CEA">
            <w:pPr>
              <w:pStyle w:val="Tablebodytext"/>
              <w:cnfStyle w:val="000000000000" w:firstRow="0" w:lastRow="0" w:firstColumn="0" w:lastColumn="0" w:oddVBand="0" w:evenVBand="0" w:oddHBand="0" w:evenHBand="0" w:firstRowFirstColumn="0" w:firstRowLastColumn="0" w:lastRowFirstColumn="0" w:lastRowLastColumn="0"/>
            </w:pPr>
            <w:r w:rsidRPr="00A31319">
              <w:t xml:space="preserve">Mean temperature of </w:t>
            </w:r>
            <w:r>
              <w:t xml:space="preserve">the </w:t>
            </w:r>
            <w:r w:rsidRPr="00A31319">
              <w:t>driest quarter</w:t>
            </w:r>
            <w:r>
              <w:t xml:space="preserve"> of the year</w:t>
            </w:r>
            <w:r w:rsidR="00C72345">
              <w:t>.</w:t>
            </w:r>
          </w:p>
        </w:tc>
      </w:tr>
    </w:tbl>
    <w:p w14:paraId="608180AF" w14:textId="77777777" w:rsidR="008202E6" w:rsidRPr="00E87788" w:rsidRDefault="008202E6" w:rsidP="008202E6"/>
    <w:bookmarkEnd w:id="101"/>
    <w:p w14:paraId="3908A390" w14:textId="77777777" w:rsidR="008202E6" w:rsidRPr="008202E6" w:rsidRDefault="008202E6" w:rsidP="008202E6"/>
    <w:p w14:paraId="71853581" w14:textId="77777777" w:rsidR="00D868AD" w:rsidRDefault="00D868AD" w:rsidP="00D868AD">
      <w:pPr>
        <w:pStyle w:val="ARIERRefs"/>
      </w:pPr>
    </w:p>
    <w:p w14:paraId="40222B16" w14:textId="77777777" w:rsidR="00A3581A" w:rsidRDefault="00A3581A" w:rsidP="00D868AD">
      <w:pPr>
        <w:pStyle w:val="ARIERRefs"/>
      </w:pPr>
    </w:p>
    <w:p w14:paraId="67716746" w14:textId="340F1D0D" w:rsidR="00A3581A" w:rsidRDefault="00A3581A" w:rsidP="00D868AD">
      <w:pPr>
        <w:pStyle w:val="ARIERRefs"/>
      </w:pPr>
      <w:r>
        <w:drawing>
          <wp:inline distT="0" distB="0" distL="0" distR="0" wp14:anchorId="42DA393D" wp14:editId="680E07DC">
            <wp:extent cx="6120765" cy="6120765"/>
            <wp:effectExtent l="0" t="0" r="0" b="0"/>
            <wp:docPr id="78632631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6326314" name="Picture 2"/>
                    <pic:cNvPicPr/>
                  </pic:nvPicPr>
                  <pic:blipFill>
                    <a:blip r:embed="rId50"/>
                    <a:stretch>
                      <a:fillRect/>
                    </a:stretch>
                  </pic:blipFill>
                  <pic:spPr>
                    <a:xfrm>
                      <a:off x="0" y="0"/>
                      <a:ext cx="6120765" cy="6120765"/>
                    </a:xfrm>
                    <a:prstGeom prst="rect">
                      <a:avLst/>
                    </a:prstGeom>
                  </pic:spPr>
                </pic:pic>
              </a:graphicData>
            </a:graphic>
          </wp:inline>
        </w:drawing>
      </w:r>
    </w:p>
    <w:p w14:paraId="0FD6A8ED" w14:textId="0DE6E813" w:rsidR="00A3581A" w:rsidRDefault="00A3581A" w:rsidP="00A3581A">
      <w:pPr>
        <w:pStyle w:val="Caption-Figure"/>
      </w:pPr>
      <w:bookmarkStart w:id="102" w:name="_Toc224220004"/>
      <w:r>
        <w:t xml:space="preserve">Figure A1. Posterior predictive checks comparing summary statistics </w:t>
      </w:r>
      <m:oMath>
        <m:r>
          <m:rPr>
            <m:sty m:val="bi"/>
          </m:rPr>
          <w:rPr>
            <w:rFonts w:ascii="Cambria Math" w:hAnsi="Cambria Math"/>
          </w:rPr>
          <m:t>T</m:t>
        </m:r>
      </m:oMath>
      <w:r>
        <w:t xml:space="preserve"> of the predicted counts of </w:t>
      </w:r>
      <w:r w:rsidR="00B5722B">
        <w:t>Feral Pigs</w:t>
      </w:r>
      <w:r>
        <w:t xml:space="preserve"> for each camera under the model (Equation 1), with the observed counts. The summary statistics are the proportion of camera sites with zero counts, the mean count, the standard deviation of the count, and the maximum count. Pale-blue histograms give the distribution of the summary statistic predicted by the model </w:t>
      </w:r>
      <m:oMath>
        <m:r>
          <m:rPr>
            <m:sty m:val="bi"/>
          </m:rPr>
          <w:rPr>
            <w:rFonts w:ascii="Cambria Math" w:hAnsi="Cambria Math"/>
          </w:rPr>
          <m:t>T(</m:t>
        </m:r>
        <m:sSub>
          <m:sSubPr>
            <m:ctrlPr>
              <w:rPr>
                <w:rFonts w:ascii="Cambria Math" w:hAnsi="Cambria Math"/>
                <w:i/>
              </w:rPr>
            </m:ctrlPr>
          </m:sSubPr>
          <m:e>
            <m:r>
              <m:rPr>
                <m:sty m:val="bi"/>
              </m:rPr>
              <w:rPr>
                <w:rFonts w:ascii="Cambria Math" w:hAnsi="Cambria Math"/>
              </w:rPr>
              <m:t>y</m:t>
            </m:r>
          </m:e>
          <m:sub>
            <m:r>
              <m:rPr>
                <m:sty m:val="bi"/>
              </m:rPr>
              <w:rPr>
                <w:rFonts w:ascii="Cambria Math" w:hAnsi="Cambria Math"/>
              </w:rPr>
              <m:t>rep</m:t>
            </m:r>
          </m:sub>
        </m:sSub>
        <m:r>
          <m:rPr>
            <m:sty m:val="bi"/>
          </m:rPr>
          <w:rPr>
            <w:rFonts w:ascii="Cambria Math" w:hAnsi="Cambria Math"/>
          </w:rPr>
          <m:t>)</m:t>
        </m:r>
      </m:oMath>
      <w:r>
        <w:t xml:space="preserve">, and dark-blue bars give the summary statistic for the observed counts </w:t>
      </w:r>
      <m:oMath>
        <m:r>
          <m:rPr>
            <m:sty m:val="bi"/>
          </m:rPr>
          <w:rPr>
            <w:rFonts w:ascii="Cambria Math" w:hAnsi="Cambria Math"/>
          </w:rPr>
          <m:t>T(y)</m:t>
        </m:r>
      </m:oMath>
      <w:r>
        <w:t>.</w:t>
      </w:r>
      <w:bookmarkEnd w:id="102"/>
    </w:p>
    <w:p w14:paraId="693420AE" w14:textId="77777777" w:rsidR="00A3581A" w:rsidRPr="00D868AD" w:rsidRDefault="00A3581A" w:rsidP="00D868AD">
      <w:pPr>
        <w:pStyle w:val="ARIERRefs"/>
      </w:pPr>
    </w:p>
    <w:p w14:paraId="71823834" w14:textId="309607DA" w:rsidR="00D868AD" w:rsidRDefault="00D868AD" w:rsidP="00890F51">
      <w:pPr>
        <w:pStyle w:val="Heading1-Numbered"/>
        <w:numPr>
          <w:ilvl w:val="0"/>
          <w:numId w:val="0"/>
        </w:numPr>
      </w:pPr>
    </w:p>
    <w:p w14:paraId="4D07473A" w14:textId="5D0C55B3" w:rsidR="00D868AD" w:rsidRPr="008C0B1D" w:rsidRDefault="00D868AD" w:rsidP="00DC3852"/>
    <w:p w14:paraId="2B44638C" w14:textId="4C5C43DD" w:rsidR="00603CCC" w:rsidRDefault="00603CCC" w:rsidP="00DC3852"/>
    <w:p w14:paraId="79ABC5C7" w14:textId="77777777" w:rsidR="00603CCC" w:rsidRDefault="00603CCC" w:rsidP="00DC3852"/>
    <w:p w14:paraId="4DCF4DEA" w14:textId="77777777" w:rsidR="00D868AD" w:rsidRDefault="00D868AD" w:rsidP="00DC3852"/>
    <w:p w14:paraId="24ECF622" w14:textId="77777777" w:rsidR="00D868AD" w:rsidRDefault="00D868AD" w:rsidP="00DC3852">
      <w:pPr>
        <w:sectPr w:rsidR="00D868AD" w:rsidSect="00D868AD">
          <w:pgSz w:w="11907" w:h="16840" w:code="9"/>
          <w:pgMar w:top="1134" w:right="1134" w:bottom="1134" w:left="1134" w:header="709" w:footer="567" w:gutter="0"/>
          <w:cols w:space="708"/>
          <w:formProt w:val="0"/>
          <w:titlePg/>
          <w:docGrid w:linePitch="360"/>
        </w:sectPr>
      </w:pPr>
    </w:p>
    <w:p w14:paraId="31AB2DF3" w14:textId="77777777" w:rsidR="009B6ADD" w:rsidRPr="00243764" w:rsidRDefault="00603CCC" w:rsidP="00DC3852">
      <w:pPr>
        <w:sectPr w:rsidR="009B6ADD" w:rsidRPr="00243764" w:rsidSect="00D868AD">
          <w:footerReference w:type="first" r:id="rId51"/>
          <w:pgSz w:w="11907" w:h="16840" w:code="9"/>
          <w:pgMar w:top="1134" w:right="1134" w:bottom="1134" w:left="1134" w:header="709" w:footer="567" w:gutter="0"/>
          <w:cols w:space="708"/>
          <w:formProt w:val="0"/>
          <w:titlePg/>
          <w:docGrid w:linePitch="360"/>
        </w:sectPr>
      </w:pPr>
      <w:r>
        <w:rPr>
          <w:noProof/>
        </w:rPr>
        <w:lastRenderedPageBreak/>
        <mc:AlternateContent>
          <mc:Choice Requires="wps">
            <w:drawing>
              <wp:anchor distT="0" distB="0" distL="114300" distR="114300" simplePos="0" relativeHeight="251658243" behindDoc="1" locked="0" layoutInCell="1" allowOverlap="1" wp14:anchorId="17A378DB" wp14:editId="21FD41D2">
                <wp:simplePos x="0" y="0"/>
                <wp:positionH relativeFrom="page">
                  <wp:posOffset>485030</wp:posOffset>
                </wp:positionH>
                <wp:positionV relativeFrom="paragraph">
                  <wp:posOffset>-362281</wp:posOffset>
                </wp:positionV>
                <wp:extent cx="6839585" cy="9971405"/>
                <wp:effectExtent l="0" t="0" r="0" b="0"/>
                <wp:wrapNone/>
                <wp:docPr id="2" name="Rectangle 2"/>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0D5FCD1" id="Rectangle 2" o:spid="_x0000_s1026" style="position:absolute;margin-left:38.2pt;margin-top:-28.55pt;width:538.55pt;height:785.15pt;z-index:-251658237;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Dt1agIAAEkFAAAOAAAAZHJzL2Uyb0RvYy54bWysVMFuGjEQvVfqP1i+NwsEkoCyRIgoVaUo&#10;QUmqnI3XBktejzs2LPTrO/YukKa9pOpl1+N5M+N5fuPrm11t2VZhMOBK3j/rcaachMq4Vcm/v9x9&#10;ueIsROEqYcGpku9V4DfTz5+uGz9RA1iDrRQySuLCpPElX8foJ0UR5FrVIpyBV46cGrAWkUxcFRWK&#10;hrLXthj0ehdFA1h5BKlCoN3b1smnOb/WSsZHrYOKzJaczhbzF/N3mb7F9FpMVij82sjuGOIfTlEL&#10;46joMdWtiIJt0PyRqjYSIYCOZxLqArQ2UuUeqJt+7103z2vhVe6FyAn+SFP4f2nlw/bZL5BoaHyY&#10;BFqmLnYa6/Sn87FdJmt/JEvtIpO0eXF1Ph5djTiT5BuPL/vD3ijRWZzCPYb4VUHN0qLkSLeRSRLb&#10;+xBb6AGSqgWwproz1mYjKUDNLbKtoLsTUioXz7sCvyGtS3gHKbJNmnaKUz95FfdWJZx1T0ozU+W2&#10;2kK4WqY6rSpItqSTgzaomRyQgJryfzC2C0nRKovxg/HHoFwfXDzG18YBZjLzqJyIsrHfkaRb/IGK&#10;loDExRKq/YL6hXYagpd3hi7oXoS4EEjyJwJopOMjfbSFpuTQrThbA/78237CkyrJy1lD41Ty8GMj&#10;UHFmvznS67g/HKb5y8ZwdDkgA996lm89blPPgW69T4+Hl3mZ8NEelhqhfqXJn6Wq5BJOUu2Sy4gH&#10;Yx7bC6W3Q6rZLMNo5ryI9+7Zy5Q8sZoE+LJ7Feg7lUYS+AMcRk9M3om1xaZIB7NNBG2ykk+8dnzT&#10;vOZZ6N6W9CC8tTPq9AJOfwEAAP//AwBQSwMEFAAGAAgAAAAhAJmXcHbiAAAADAEAAA8AAABkcnMv&#10;ZG93bnJldi54bWxMj0FOwzAQRfdI3MEaJHat4zZpUYhTVUVdVAIBhQM48ZBExOPIdpuU0+OuYDej&#10;efrzfrGZTM/O6HxnSYKYJ8CQaqs7aiR8fuxnD8B8UKRVbwklXNDDpry9KVSu7UjveD6GhsUQ8rmS&#10;0IYw5Jz7ukWj/NwOSPH2ZZ1RIa6u4dqpMYabni+SZMWN6ih+aNWAuxbr7+PJSHix/I0/d00lRkqe&#10;Lj+v6cGZVMr7u2n7CCzgFP5guOpHdSijU2VPpD3rJaxXaSQlzLK1AHYFRLbMgFVxysRyAbws+P8S&#10;5S8AAAD//wMAUEsBAi0AFAAGAAgAAAAhALaDOJL+AAAA4QEAABMAAAAAAAAAAAAAAAAAAAAAAFtD&#10;b250ZW50X1R5cGVzXS54bWxQSwECLQAUAAYACAAAACEAOP0h/9YAAACUAQAACwAAAAAAAAAAAAAA&#10;AAAvAQAAX3JlbHMvLnJlbHNQSwECLQAUAAYACAAAACEAM8Q7dWoCAABJBQAADgAAAAAAAAAAAAAA&#10;AAAuAgAAZHJzL2Uyb0RvYy54bWxQSwECLQAUAAYACAAAACEAmZdwduIAAAAMAQAADwAAAAAAAAAA&#10;AAAAAADEBAAAZHJzL2Rvd25yZXYueG1sUEsFBgAAAAAEAAQA8wAAANMFAAAAAA==&#10;" fillcolor="#201547 [3206]" stroked="f">
                <w10:wrap anchorx="page"/>
              </v:rect>
            </w:pict>
          </mc:Fallback>
        </mc:AlternateContent>
      </w:r>
    </w:p>
    <w:p w14:paraId="0F0E9494" w14:textId="507A53BE" w:rsidR="004D3E22" w:rsidRPr="00243764" w:rsidRDefault="00B77B33" w:rsidP="00DC3852">
      <w:r w:rsidRPr="00243764">
        <w:rPr>
          <w:noProof/>
          <w:lang w:eastAsia="en-AU"/>
        </w:rPr>
        <mc:AlternateContent>
          <mc:Choice Requires="wps">
            <w:drawing>
              <wp:anchor distT="0" distB="0" distL="114300" distR="114300" simplePos="0" relativeHeight="251658242" behindDoc="0" locked="0" layoutInCell="1" allowOverlap="1" wp14:anchorId="0471A67F" wp14:editId="7CAA07E1">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5E0C42" w14:textId="475B0C6E" w:rsidR="00CB267A" w:rsidRPr="00D422B5" w:rsidRDefault="00CB267A" w:rsidP="00DC3852">
                            <w:pPr>
                              <w:pStyle w:val="Backpagewebaddress"/>
                            </w:pPr>
                            <w:hyperlink r:id="rId52" w:history="1">
                              <w:r w:rsidRPr="00D422B5">
                                <w:t>www.de</w:t>
                              </w:r>
                              <w:r w:rsidR="006557EE">
                                <w:t>eca</w:t>
                              </w:r>
                              <w:r w:rsidRPr="00D422B5">
                                <w:t>.vic.gov.au</w:t>
                              </w:r>
                            </w:hyperlink>
                          </w:p>
                          <w:p w14:paraId="7808FA31" w14:textId="77777777" w:rsidR="00CB267A" w:rsidRPr="00A32CF2" w:rsidRDefault="00CB267A"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0471A67F" id="Text Box 23" o:spid="_x0000_s1030" type="#_x0000_t202" style="position:absolute;margin-left:57pt;margin-top:573.3pt;width:184.5pt;height:115.9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sRy4QEAAKkDAAAOAAAAZHJzL2Uyb0RvYy54bWysU9tu2zAMfR+wfxD0vjhOskuNOEXXosOA&#10;rhvQ9QNoWY6F2aJGKbGzrx8lp2m2vg17EURSPjznkF5fjn0n9pq8QVvKfDaXQluFtbHbUj5+v33z&#10;QQofwNbQodWlPGgvLzevX60HV+gFttjVmgSDWF8MrpRtCK7IMq9a3YOfodOWiw1SD4FD2mY1wcDo&#10;fZct5vN32YBUO0KlvefszVSUm4TfNFqFr03jdRBdKZlbSCels4pntllDsSVwrVFHGvAPLHowlpue&#10;oG4ggNiReQHVG0XosQkzhX2GTWOUThpYTT7/S81DC04nLWyOdyeb/P+DVff7B/eNRBg/4sgDTCK8&#10;u0P1wwuL1y3Yrb4iwqHVUHPjPFqWDc4Xx0+j1b7wEaQavmDNQ4ZdwAQ0NtRHV1inYHQewOFkuh6D&#10;UJxcLFfL/C2XFNfy1fv8YpnGkkHx9LkjHz5p7EW8lJJ4qgke9nc+RDpQPD2J3Szemq5Lk+3sHwl+&#10;GDOJfmQ8cQ9jNQpTl3IZtUU1FdYH1kM47QvvN19apF9SDLwrpfQ/d0Baiu6zZU8u8tUqLtd5QOdB&#10;dR6AVQxVykqK6XodpoXcOTLbljtNU7B4xT42Jil8ZnWkz/uQhB93Ny7ceZxePf9hm98AAAD//wMA&#10;UEsDBBQABgAIAAAAIQDDElp73wAAAA0BAAAPAAAAZHJzL2Rvd25yZXYueG1sTE/LTsMwELwj8Q/W&#10;IvVGndAQohCnKpUQEvTSNh/gxtskaryOYrcNf8/Chd52HpqdKZaT7cUFR985UhDPIxBItTMdNQqq&#10;/ftjBsIHTUb3jlDBN3pYlvd3hc6Nu9IWL7vQCA4hn2sFbQhDLqWvW7Taz92AxNrRjVYHhmMjzaiv&#10;HG57+RRFqbS6I/7Q6gHXLdan3dkqCF/Nx+q4qeMqNSfad59V8vYcKTV7mFavIAJO4d8Mv/W5OpTc&#10;6eDOZLzoGccJbwl/R5qCYEuSLZg6MLV4yRKQZSFvV5Q/AAAA//8DAFBLAQItABQABgAIAAAAIQC2&#10;gziS/gAAAOEBAAATAAAAAAAAAAAAAAAAAAAAAABbQ29udGVudF9UeXBlc10ueG1sUEsBAi0AFAAG&#10;AAgAAAAhADj9If/WAAAAlAEAAAsAAAAAAAAAAAAAAAAALwEAAF9yZWxzLy5yZWxzUEsBAi0AFAAG&#10;AAgAAAAhAGd+xHLhAQAAqQMAAA4AAAAAAAAAAAAAAAAALgIAAGRycy9lMm9Eb2MueG1sUEsBAi0A&#10;FAAGAAgAAAAhAMMSWnvfAAAADQEAAA8AAAAAAAAAAAAAAAAAOwQAAGRycy9kb3ducmV2LnhtbFBL&#10;BQYAAAAABAAEAPMAAABHBQAAAAA=&#10;" filled="f" stroked="f">
                <v:textbox inset=",7.2pt,,7.2pt">
                  <w:txbxContent>
                    <w:p w14:paraId="095E0C42" w14:textId="475B0C6E" w:rsidR="00CB267A" w:rsidRPr="00D422B5" w:rsidRDefault="00CB267A" w:rsidP="00DC3852">
                      <w:pPr>
                        <w:pStyle w:val="Backpagewebaddress"/>
                      </w:pPr>
                      <w:hyperlink r:id="rId53" w:history="1">
                        <w:r w:rsidRPr="00D422B5">
                          <w:t>www.de</w:t>
                        </w:r>
                        <w:r w:rsidR="006557EE">
                          <w:t>eca</w:t>
                        </w:r>
                        <w:r w:rsidRPr="00D422B5">
                          <w:t>.vic.gov.au</w:t>
                        </w:r>
                      </w:hyperlink>
                    </w:p>
                    <w:p w14:paraId="7808FA31" w14:textId="77777777" w:rsidR="00CB267A" w:rsidRPr="00A32CF2" w:rsidRDefault="00CB267A" w:rsidP="00DC3852">
                      <w:pPr>
                        <w:pStyle w:val="Backpagewebaddress"/>
                      </w:pPr>
                      <w:r w:rsidRPr="00A32CF2">
                        <w:t>www.ari.vic.gov.au</w:t>
                      </w:r>
                    </w:p>
                  </w:txbxContent>
                </v:textbox>
                <w10:wrap anchorx="page"/>
              </v:shape>
            </w:pict>
          </mc:Fallback>
        </mc:AlternateContent>
      </w:r>
    </w:p>
    <w:sectPr w:rsidR="004D3E22" w:rsidRPr="00243764" w:rsidSect="006C2C00">
      <w:headerReference w:type="default" r:id="rId54"/>
      <w:footerReference w:type="default" r:id="rId55"/>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248A80" w14:textId="77777777" w:rsidR="00017AD8" w:rsidRDefault="00017AD8" w:rsidP="00DC3852">
      <w:r>
        <w:separator/>
      </w:r>
    </w:p>
    <w:p w14:paraId="42E20F71" w14:textId="77777777" w:rsidR="00017AD8" w:rsidRDefault="00017AD8" w:rsidP="00DC3852"/>
  </w:endnote>
  <w:endnote w:type="continuationSeparator" w:id="0">
    <w:p w14:paraId="77D4876E" w14:textId="77777777" w:rsidR="00017AD8" w:rsidRDefault="00017AD8" w:rsidP="00DC3852">
      <w:r>
        <w:continuationSeparator/>
      </w:r>
    </w:p>
    <w:p w14:paraId="2F5C8EA8" w14:textId="77777777" w:rsidR="00017AD8" w:rsidRDefault="00017AD8" w:rsidP="00DC3852"/>
  </w:endnote>
  <w:endnote w:type="continuationNotice" w:id="1">
    <w:p w14:paraId="131EEBCA" w14:textId="77777777" w:rsidR="00017AD8" w:rsidRDefault="00017AD8" w:rsidP="00DC3852"/>
    <w:p w14:paraId="24486D97" w14:textId="77777777" w:rsidR="00017AD8" w:rsidRDefault="00017AD8"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rial Bold">
    <w:altName w:val="Arial"/>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Latin Modern Math">
    <w:altName w:val="Cambria Math"/>
    <w:panose1 w:val="00000000000000000000"/>
    <w:charset w:val="00"/>
    <w:family w:val="modern"/>
    <w:notTrueType/>
    <w:pitch w:val="variable"/>
    <w:sig w:usb0="A00000EF" w:usb1="4201F9EE" w:usb2="02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B9775" w14:textId="74F36F5D" w:rsidR="00CB267A" w:rsidRPr="00C657F7" w:rsidRDefault="003852D6" w:rsidP="00C657F7">
    <w:pPr>
      <w:rPr>
        <w:sz w:val="18"/>
        <w:szCs w:val="18"/>
      </w:rPr>
    </w:pPr>
    <w:r>
      <w:rPr>
        <w:noProof/>
        <w:sz w:val="18"/>
        <w:szCs w:val="18"/>
      </w:rPr>
      <mc:AlternateContent>
        <mc:Choice Requires="wps">
          <w:drawing>
            <wp:anchor distT="0" distB="0" distL="114300" distR="114300" simplePos="0" relativeHeight="251658240" behindDoc="0" locked="0" layoutInCell="0" allowOverlap="1" wp14:anchorId="05113D4B" wp14:editId="4B5C3C3C">
              <wp:simplePos x="0" y="0"/>
              <wp:positionH relativeFrom="page">
                <wp:align>center</wp:align>
              </wp:positionH>
              <wp:positionV relativeFrom="page">
                <wp:align>bottom</wp:align>
              </wp:positionV>
              <wp:extent cx="7772400" cy="463550"/>
              <wp:effectExtent l="0" t="0" r="0" b="12700"/>
              <wp:wrapNone/>
              <wp:docPr id="14" name="Text Box 14"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5113D4B" id="_x0000_t202" coordsize="21600,21600" o:spt="202" path="m,l,21600r21600,l21600,xe">
              <v:stroke joinstyle="miter"/>
              <v:path gradientshapeok="t" o:connecttype="rect"/>
            </v:shapetype>
            <v:shape id="Text Box 14" o:spid="_x0000_s1031" type="#_x0000_t202" alt="{&quot;HashCode&quot;:-1264680268,&quot;Height&quot;:9999999.0,&quot;Width&quot;:9999999.0,&quot;Placement&quot;:&quot;Footer&quot;,&quot;Index&quot;:&quot;OddAndEven&quot;,&quot;Section&quot;:1,&quot;Top&quot;:0.0,&quot;Left&quot;:0.0}" style="position:absolute;margin-left:0;margin-top:0;width:612pt;height:36.5pt;z-index:25165824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sdt>
      <w:sdtPr>
        <w:rPr>
          <w:sz w:val="18"/>
          <w:szCs w:val="18"/>
        </w:rPr>
        <w:id w:val="85581951"/>
        <w:docPartObj>
          <w:docPartGallery w:val="Page Numbers (Bottom of Page)"/>
          <w:docPartUnique/>
        </w:docPartObj>
      </w:sdtPr>
      <w:sdtEndPr>
        <w:rPr>
          <w:noProof/>
        </w:rPr>
      </w:sdtEndPr>
      <w:sdtContent>
        <w:r w:rsidR="005014FA">
          <w:rPr>
            <w:rStyle w:val="PageNumber"/>
          </w:rPr>
          <w:fldChar w:fldCharType="begin"/>
        </w:r>
        <w:r w:rsidR="005014FA">
          <w:rPr>
            <w:rStyle w:val="PageNumber"/>
          </w:rPr>
          <w:instrText xml:space="preserve"> PAGE    \* MERGEFORMAT </w:instrText>
        </w:r>
        <w:r w:rsidR="005014FA">
          <w:rPr>
            <w:rStyle w:val="PageNumber"/>
          </w:rPr>
          <w:fldChar w:fldCharType="separate"/>
        </w:r>
        <w:r w:rsidR="005014FA">
          <w:rPr>
            <w:rStyle w:val="PageNumber"/>
            <w:noProof/>
          </w:rPr>
          <w:t>v</w:t>
        </w:r>
        <w:r w:rsidR="005014FA">
          <w:rPr>
            <w:rStyle w:val="PageNumber"/>
          </w:rPr>
          <w:fldChar w:fldCharType="end"/>
        </w:r>
        <w:r w:rsidR="00CB267A" w:rsidRPr="00107038">
          <w:rPr>
            <w:noProof/>
            <w:sz w:val="18"/>
            <w:szCs w:val="18"/>
          </w:rPr>
          <w:tab/>
        </w:r>
        <w:r w:rsidR="00793C00">
          <w:rPr>
            <w:noProof/>
            <w:sz w:val="18"/>
            <w:szCs w:val="18"/>
          </w:rPr>
          <w:tab/>
        </w:r>
        <w:r w:rsidR="00793C00">
          <w:rPr>
            <w:noProof/>
            <w:sz w:val="18"/>
            <w:szCs w:val="18"/>
          </w:rPr>
          <w:tab/>
        </w:r>
        <w:r w:rsidR="00793C00">
          <w:rPr>
            <w:noProof/>
            <w:sz w:val="18"/>
            <w:szCs w:val="18"/>
          </w:rPr>
          <w:tab/>
        </w:r>
        <w:r w:rsidR="00793C00">
          <w:rPr>
            <w:noProof/>
            <w:sz w:val="18"/>
            <w:szCs w:val="18"/>
          </w:rPr>
          <w:tab/>
        </w:r>
        <w:r w:rsidR="00793C00">
          <w:rPr>
            <w:noProof/>
            <w:sz w:val="18"/>
            <w:szCs w:val="18"/>
          </w:rPr>
          <w:tab/>
        </w:r>
        <w:r w:rsidR="002E35A8">
          <w:rPr>
            <w:noProof/>
            <w:sz w:val="18"/>
            <w:szCs w:val="18"/>
          </w:rPr>
          <w:t xml:space="preserve">Disease transmission risk between </w:t>
        </w:r>
        <w:r w:rsidR="003C4A44">
          <w:rPr>
            <w:noProof/>
            <w:sz w:val="18"/>
            <w:szCs w:val="18"/>
          </w:rPr>
          <w:t>F</w:t>
        </w:r>
        <w:r w:rsidR="002E35A8">
          <w:rPr>
            <w:noProof/>
            <w:sz w:val="18"/>
            <w:szCs w:val="18"/>
          </w:rPr>
          <w:t xml:space="preserve">eral </w:t>
        </w:r>
        <w:r w:rsidR="003C4A44">
          <w:rPr>
            <w:noProof/>
            <w:sz w:val="18"/>
            <w:szCs w:val="18"/>
          </w:rPr>
          <w:t>P</w:t>
        </w:r>
        <w:r w:rsidR="002E35A8">
          <w:rPr>
            <w:noProof/>
            <w:sz w:val="18"/>
            <w:szCs w:val="18"/>
          </w:rPr>
          <w:t>igs and livestock</w:t>
        </w:r>
        <w:r w:rsidR="002E35A8" w:rsidRPr="00107038">
          <w:rPr>
            <w:sz w:val="18"/>
            <w:szCs w:val="18"/>
          </w:rPr>
          <w:t xml:space="preserve"> </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4DCEF" w14:textId="61CFF59B" w:rsidR="00CB267A" w:rsidRDefault="003852D6" w:rsidP="00DC3852">
    <w:pPr>
      <w:pStyle w:val="Footer"/>
    </w:pPr>
    <w:r>
      <w:rPr>
        <w:noProof/>
      </w:rPr>
      <mc:AlternateContent>
        <mc:Choice Requires="wps">
          <w:drawing>
            <wp:anchor distT="0" distB="0" distL="114300" distR="114300" simplePos="0" relativeHeight="251658241" behindDoc="0" locked="0" layoutInCell="0" allowOverlap="1" wp14:anchorId="020E2F27" wp14:editId="5AD174C0">
              <wp:simplePos x="0" y="0"/>
              <wp:positionH relativeFrom="page">
                <wp:align>center</wp:align>
              </wp:positionH>
              <wp:positionV relativeFrom="page">
                <wp:align>bottom</wp:align>
              </wp:positionV>
              <wp:extent cx="7772400" cy="463550"/>
              <wp:effectExtent l="0" t="0" r="0" b="12700"/>
              <wp:wrapNone/>
              <wp:docPr id="7" name="Text Box 7" descr="{&quot;HashCode&quot;:-1264680268,&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20E2F27" id="_x0000_t202" coordsize="21600,21600" o:spt="202" path="m,l,21600r21600,l21600,xe">
              <v:stroke joinstyle="miter"/>
              <v:path gradientshapeok="t" o:connecttype="rect"/>
            </v:shapetype>
            <v:shape id="Text Box 7" o:spid="_x0000_s1032" type="#_x0000_t202" alt="{&quot;HashCode&quot;:-1264680268,&quot;Height&quot;:9999999.0,&quot;Width&quot;:9999999.0,&quot;Placement&quot;:&quot;Footer&quot;,&quot;Index&quot;:&quot;Primary&quot;,&quot;Section&quot;:1,&quot;Top&quot;:0.0,&quot;Left&quot;:0.0}" style="position:absolute;margin-left:0;margin-top:0;width:612pt;height:36.5pt;z-index:25165824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44F95" w14:textId="61FB1B9A" w:rsidR="003852D6" w:rsidRDefault="003852D6">
    <w:pPr>
      <w:pStyle w:val="Footer"/>
    </w:pPr>
    <w:r>
      <w:rPr>
        <w:noProof/>
      </w:rPr>
      <mc:AlternateContent>
        <mc:Choice Requires="wps">
          <w:drawing>
            <wp:anchor distT="0" distB="0" distL="114300" distR="114300" simplePos="0" relativeHeight="251658246" behindDoc="0" locked="0" layoutInCell="0" allowOverlap="1" wp14:anchorId="795EBFB4" wp14:editId="25EE32C5">
              <wp:simplePos x="0" y="9403953"/>
              <wp:positionH relativeFrom="page">
                <wp:align>center</wp:align>
              </wp:positionH>
              <wp:positionV relativeFrom="page">
                <wp:align>bottom</wp:align>
              </wp:positionV>
              <wp:extent cx="7772400" cy="463550"/>
              <wp:effectExtent l="0" t="0" r="0" b="12700"/>
              <wp:wrapNone/>
              <wp:docPr id="10" name="Text Box 10" descr="{&quot;HashCode&quot;:-1264680268,&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95EBFB4" id="_x0000_t202" coordsize="21600,21600" o:spt="202" path="m,l,21600r21600,l21600,xe">
              <v:stroke joinstyle="miter"/>
              <v:path gradientshapeok="t" o:connecttype="rect"/>
            </v:shapetype>
            <v:shape id="Text Box 10" o:spid="_x0000_s1033" type="#_x0000_t202" alt="{&quot;HashCode&quot;:-1264680268,&quot;Height&quot;:9999999.0,&quot;Width&quot;:9999999.0,&quot;Placement&quot;:&quot;Footer&quot;,&quot;Index&quot;:&quot;FirstPage&quot;,&quot;Section&quot;:1,&quot;Top&quot;:0.0,&quot;Left&quot;:0.0}" style="position:absolute;margin-left:0;margin-top:0;width:612pt;height:36.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5F138F" w14:textId="3BECE886" w:rsidR="00CB267A" w:rsidRDefault="003852D6" w:rsidP="00DC3852">
    <w:pPr>
      <w:pStyle w:val="Footer"/>
      <w:rPr>
        <w:rStyle w:val="PageNumber"/>
      </w:rPr>
    </w:pPr>
    <w:r>
      <w:rPr>
        <w:noProof/>
      </w:rPr>
      <mc:AlternateContent>
        <mc:Choice Requires="wps">
          <w:drawing>
            <wp:anchor distT="0" distB="0" distL="114300" distR="114300" simplePos="0" relativeHeight="251658242" behindDoc="0" locked="0" layoutInCell="0" allowOverlap="1" wp14:anchorId="0AA12E21" wp14:editId="3E1E6631">
              <wp:simplePos x="0" y="9403953"/>
              <wp:positionH relativeFrom="page">
                <wp:align>center</wp:align>
              </wp:positionH>
              <wp:positionV relativeFrom="page">
                <wp:align>bottom</wp:align>
              </wp:positionV>
              <wp:extent cx="7772400" cy="463550"/>
              <wp:effectExtent l="0" t="0" r="0" b="12700"/>
              <wp:wrapNone/>
              <wp:docPr id="15" name="Text Box 15" descr="{&quot;HashCode&quot;:-1264680268,&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AA12E21" id="_x0000_t202" coordsize="21600,21600" o:spt="202" path="m,l,21600r21600,l21600,xe">
              <v:stroke joinstyle="miter"/>
              <v:path gradientshapeok="t" o:connecttype="rect"/>
            </v:shapetype>
            <v:shape id="Text Box 15" o:spid="_x0000_s1034" type="#_x0000_t202" alt="{&quot;HashCode&quot;:-1264680268,&quot;Height&quot;:9999999.0,&quot;Width&quot;:9999999.0,&quot;Placement&quot;:&quot;Footer&quot;,&quot;Index&quot;:&quot;Primary&quot;,&quot;Section&quot;:2,&quot;Top&quot;:0.0,&quot;Left&quot;:0.0}" style="position:absolute;margin-left:0;margin-top:0;width:612pt;height:36.5pt;z-index:25165824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67E1637" w14:textId="77777777" w:rsidR="00CB267A" w:rsidRDefault="00CB267A" w:rsidP="00DC385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57D694" w14:textId="460B914C" w:rsidR="00CB267A" w:rsidRPr="00243764" w:rsidRDefault="003852D6" w:rsidP="00DC3852">
    <w:r>
      <w:rPr>
        <w:noProof/>
      </w:rPr>
      <mc:AlternateContent>
        <mc:Choice Requires="wps">
          <w:drawing>
            <wp:anchor distT="0" distB="0" distL="114300" distR="114300" simplePos="0" relativeHeight="251658247" behindDoc="0" locked="0" layoutInCell="0" allowOverlap="1" wp14:anchorId="44D1D997" wp14:editId="3E91CEEB">
              <wp:simplePos x="0" y="0"/>
              <wp:positionH relativeFrom="page">
                <wp:align>center</wp:align>
              </wp:positionH>
              <wp:positionV relativeFrom="page">
                <wp:align>bottom</wp:align>
              </wp:positionV>
              <wp:extent cx="7772400" cy="463550"/>
              <wp:effectExtent l="0" t="0" r="0" b="12700"/>
              <wp:wrapNone/>
              <wp:docPr id="55" name="Text Box 55" descr="{&quot;HashCode&quot;:-1264680268,&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4D1D997" id="_x0000_t202" coordsize="21600,21600" o:spt="202" path="m,l,21600r21600,l21600,xe">
              <v:stroke joinstyle="miter"/>
              <v:path gradientshapeok="t" o:connecttype="rect"/>
            </v:shapetype>
            <v:shape id="Text Box 55" o:spid="_x0000_s1035" type="#_x0000_t202" alt="{&quot;HashCode&quot;:-1264680268,&quot;Height&quot;:9999999.0,&quot;Width&quot;:9999999.0,&quot;Placement&quot;:&quot;Footer&quot;,&quot;Index&quot;:&quot;Primary&quot;,&quot;Section&quot;:3,&quot;Top&quot;:0.0,&quot;Left&quot;:0.0}" style="position:absolute;margin-left:0;margin-top:0;width:612pt;height:36.5pt;z-index:2516582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243764">
      <w:t>Arthur Rylah Institute for Environmental Research</w:t>
    </w:r>
    <w:r w:rsidR="00CB267A" w:rsidRPr="00243764">
      <w:br/>
      <w:t>Department of Environment, Land, Water and Planning</w:t>
    </w:r>
    <w:r w:rsidR="00CB267A" w:rsidRPr="00243764">
      <w:br/>
      <w:t>Heidelberg, Victoria</w:t>
    </w:r>
    <w:r w:rsidR="00CB267A">
      <w:t xml:space="preserve"> </w:t>
    </w:r>
  </w:p>
  <w:p w14:paraId="5ECFE4B3" w14:textId="77777777" w:rsidR="00CB267A" w:rsidRPr="00260A6B" w:rsidRDefault="00CB267A"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3215F" w14:textId="4F1E3FD1" w:rsidR="00CB267A" w:rsidRPr="00E3679A" w:rsidRDefault="003852D6" w:rsidP="00DC3852">
    <w:pPr>
      <w:pStyle w:val="Footer"/>
    </w:pPr>
    <w:r>
      <w:rPr>
        <w:noProof/>
      </w:rPr>
      <mc:AlternateContent>
        <mc:Choice Requires="wps">
          <w:drawing>
            <wp:anchor distT="0" distB="0" distL="114300" distR="114300" simplePos="0" relativeHeight="251658248" behindDoc="0" locked="0" layoutInCell="0" allowOverlap="1" wp14:anchorId="56832458" wp14:editId="7ABBEB54">
              <wp:simplePos x="0" y="0"/>
              <wp:positionH relativeFrom="page">
                <wp:align>center</wp:align>
              </wp:positionH>
              <wp:positionV relativeFrom="page">
                <wp:align>bottom</wp:align>
              </wp:positionV>
              <wp:extent cx="7772400" cy="463550"/>
              <wp:effectExtent l="0" t="0" r="0" b="12700"/>
              <wp:wrapNone/>
              <wp:docPr id="56" name="Text Box 56" descr="{&quot;HashCode&quot;:-1264680268,&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BABDFD3" w14:textId="590278E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6832458" id="_x0000_t202" coordsize="21600,21600" o:spt="202" path="m,l,21600r21600,l21600,xe">
              <v:stroke joinstyle="miter"/>
              <v:path gradientshapeok="t" o:connecttype="rect"/>
            </v:shapetype>
            <v:shape id="Text Box 56" o:spid="_x0000_s1036" type="#_x0000_t202" alt="{&quot;HashCode&quot;:-1264680268,&quot;Height&quot;:9999999.0,&quot;Width&quot;:9999999.0,&quot;Placement&quot;:&quot;Footer&quot;,&quot;Index&quot;:&quot;FirstPage&quot;,&quot;Section&quot;:3,&quot;Top&quot;:0.0,&quot;Left&quot;:0.0}" style="position:absolute;margin-left:0;margin-top:0;width:612pt;height:36.5pt;z-index:25165824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7BABDFD3" w14:textId="590278E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DB8438" w14:textId="562686E0" w:rsidR="00182401" w:rsidRPr="00107038" w:rsidRDefault="003C4A44" w:rsidP="00E3679A">
    <w:pPr>
      <w:rPr>
        <w:sz w:val="18"/>
        <w:szCs w:val="18"/>
      </w:rPr>
    </w:pPr>
    <w:r>
      <w:rPr>
        <w:noProof/>
        <w:sz w:val="18"/>
        <w:szCs w:val="18"/>
      </w:rPr>
      <mc:AlternateContent>
        <mc:Choice Requires="wps">
          <w:drawing>
            <wp:anchor distT="0" distB="0" distL="114300" distR="114300" simplePos="0" relativeHeight="251660296" behindDoc="0" locked="0" layoutInCell="0" allowOverlap="1" wp14:anchorId="126402C3" wp14:editId="2F43B58E">
              <wp:simplePos x="0" y="0"/>
              <wp:positionH relativeFrom="page">
                <wp:posOffset>-34821</wp:posOffset>
              </wp:positionH>
              <wp:positionV relativeFrom="page">
                <wp:posOffset>10200138</wp:posOffset>
              </wp:positionV>
              <wp:extent cx="7772400" cy="463550"/>
              <wp:effectExtent l="0" t="0" r="0" b="12700"/>
              <wp:wrapNone/>
              <wp:docPr id="825930676" name="Text Box 825930676" descr="{&quot;HashCode&quot;:-1264680268,&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A9E9B92" w14:textId="77777777" w:rsidR="003C4A44" w:rsidRPr="00EB6C15" w:rsidRDefault="003C4A44" w:rsidP="003C4A44">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26402C3" id="_x0000_t202" coordsize="21600,21600" o:spt="202" path="m,l,21600r21600,l21600,xe">
              <v:stroke joinstyle="miter"/>
              <v:path gradientshapeok="t" o:connecttype="rect"/>
            </v:shapetype>
            <v:shape id="Text Box 825930676" o:spid="_x0000_s1037" type="#_x0000_t202" alt="{&quot;HashCode&quot;:-1264680268,&quot;Height&quot;:9999999.0,&quot;Width&quot;:9999999.0,&quot;Placement&quot;:&quot;Footer&quot;,&quot;Index&quot;:&quot;Primary&quot;,&quot;Section&quot;:6,&quot;Top&quot;:0.0,&quot;Left&quot;:0.0}" style="position:absolute;margin-left:-2.75pt;margin-top:803.15pt;width:612pt;height:36.5pt;z-index:25166029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FpRnLPgAAAADQEAAA8AAABkcnMvZG93bnJldi54bWxMj0tPwzAQhO9I/Adrkbi1&#10;dhM1lBCn4iEkOFUELtzc2HlAvI5itzH/ns0Jjjs7O/tNsY92YGcz+d6hhM1aADNYO91jK+Hj/Xm1&#10;A+aDQq0Gh0bCj/GwLy8vCpVrN+ObOVehZRSCPlcSuhDGnHNfd8Yqv3ajQdo1brIq0Di1XE9qpnA7&#10;8ESIjFvVI33o1GgeO1N/VydLGG58Tb6yWTyl8bN6ic3hoQ+NlNdX8f4OWDAx/JlhwacbKInp6E6o&#10;PRskrLZbcpKeiSwFtjiSzY6046Ld3KbAy4L/b1H+AgAA//8DAFBLAQItABQABgAIAAAAIQC2gziS&#10;/gAAAOEBAAATAAAAAAAAAAAAAAAAAAAAAABbQ29udGVudF9UeXBlc10ueG1sUEsBAi0AFAAGAAgA&#10;AAAhADj9If/WAAAAlAEAAAsAAAAAAAAAAAAAAAAALwEAAF9yZWxzLy5yZWxzUEsBAi0AFAAGAAgA&#10;AAAhAExr448WAgAALQQAAA4AAAAAAAAAAAAAAAAALgIAAGRycy9lMm9Eb2MueG1sUEsBAi0AFAAG&#10;AAgAAAAhAFpRnLPgAAAADQEAAA8AAAAAAAAAAAAAAAAAcAQAAGRycy9kb3ducmV2LnhtbFBLBQYA&#10;AAAABAAEAPMAAAB9BQAAAAA=&#10;" o:allowincell="f" filled="f" stroked="f" strokeweight=".5pt">
              <v:textbox inset=",0,,0">
                <w:txbxContent>
                  <w:p w14:paraId="4A9E9B92" w14:textId="77777777" w:rsidR="003C4A44" w:rsidRPr="00EB6C15" w:rsidRDefault="003C4A44" w:rsidP="003C4A44">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sdt>
      <w:sdtPr>
        <w:rPr>
          <w:sz w:val="18"/>
          <w:szCs w:val="18"/>
        </w:rPr>
        <w:id w:val="-260681618"/>
        <w:docPartObj>
          <w:docPartGallery w:val="Page Numbers (Bottom of Page)"/>
          <w:docPartUnique/>
        </w:docPartObj>
      </w:sdtPr>
      <w:sdtEndPr>
        <w:rPr>
          <w:noProof/>
        </w:rPr>
      </w:sdtEndPr>
      <w:sdtContent>
        <w:r w:rsidR="00CB267A" w:rsidRPr="0037329A">
          <w:rPr>
            <w:sz w:val="18"/>
            <w:szCs w:val="18"/>
          </w:rPr>
          <w:fldChar w:fldCharType="begin"/>
        </w:r>
        <w:r w:rsidR="00CB267A" w:rsidRPr="0037329A">
          <w:rPr>
            <w:sz w:val="18"/>
            <w:szCs w:val="18"/>
          </w:rPr>
          <w:instrText xml:space="preserve"> PAGE   \* MERGEFORMAT </w:instrText>
        </w:r>
        <w:r w:rsidR="00CB267A" w:rsidRPr="0037329A">
          <w:rPr>
            <w:sz w:val="18"/>
            <w:szCs w:val="18"/>
          </w:rPr>
          <w:fldChar w:fldCharType="separate"/>
        </w:r>
        <w:r w:rsidR="00CB267A" w:rsidRPr="0037329A">
          <w:rPr>
            <w:noProof/>
            <w:sz w:val="18"/>
            <w:szCs w:val="18"/>
          </w:rPr>
          <w:t>ii</w:t>
        </w:r>
        <w:r w:rsidR="00CB267A" w:rsidRPr="0037329A">
          <w:rPr>
            <w:noProof/>
            <w:sz w:val="18"/>
            <w:szCs w:val="18"/>
          </w:rPr>
          <w:fldChar w:fldCharType="end"/>
        </w:r>
        <w:r w:rsidR="00CB267A" w:rsidRPr="00107038">
          <w:rPr>
            <w:noProof/>
            <w:sz w:val="18"/>
            <w:szCs w:val="18"/>
          </w:rPr>
          <w:tab/>
        </w:r>
        <w:r w:rsidR="00793C00">
          <w:rPr>
            <w:noProof/>
            <w:sz w:val="18"/>
            <w:szCs w:val="18"/>
          </w:rPr>
          <w:tab/>
        </w:r>
        <w:r w:rsidR="00793C00">
          <w:rPr>
            <w:noProof/>
            <w:sz w:val="18"/>
            <w:szCs w:val="18"/>
          </w:rPr>
          <w:tab/>
        </w:r>
        <w:r w:rsidR="00793C00">
          <w:rPr>
            <w:noProof/>
            <w:sz w:val="18"/>
            <w:szCs w:val="18"/>
          </w:rPr>
          <w:tab/>
        </w:r>
        <w:r w:rsidR="00793C00">
          <w:rPr>
            <w:noProof/>
            <w:sz w:val="18"/>
            <w:szCs w:val="18"/>
          </w:rPr>
          <w:tab/>
        </w:r>
        <w:r w:rsidR="00793C00">
          <w:rPr>
            <w:noProof/>
            <w:sz w:val="18"/>
            <w:szCs w:val="18"/>
          </w:rPr>
          <w:tab/>
        </w:r>
        <w:r w:rsidR="002E35A8">
          <w:rPr>
            <w:noProof/>
            <w:sz w:val="18"/>
            <w:szCs w:val="18"/>
          </w:rPr>
          <w:t xml:space="preserve">Disease transmission risk between </w:t>
        </w:r>
        <w:r>
          <w:rPr>
            <w:noProof/>
            <w:sz w:val="18"/>
            <w:szCs w:val="18"/>
          </w:rPr>
          <w:t>F</w:t>
        </w:r>
        <w:r w:rsidR="002E35A8">
          <w:rPr>
            <w:noProof/>
            <w:sz w:val="18"/>
            <w:szCs w:val="18"/>
          </w:rPr>
          <w:t xml:space="preserve">eral </w:t>
        </w:r>
        <w:r>
          <w:rPr>
            <w:noProof/>
            <w:sz w:val="18"/>
            <w:szCs w:val="18"/>
          </w:rPr>
          <w:t>P</w:t>
        </w:r>
        <w:r w:rsidR="002E35A8">
          <w:rPr>
            <w:noProof/>
            <w:sz w:val="18"/>
            <w:szCs w:val="18"/>
          </w:rPr>
          <w:t>igs and livestock</w:t>
        </w:r>
      </w:sdtContent>
    </w:sdt>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84F97C" w14:textId="70A1C663" w:rsidR="00182401" w:rsidRPr="00F266D6" w:rsidRDefault="002E35A8" w:rsidP="7F3DF104">
    <w:pPr>
      <w:rPr>
        <w:sz w:val="18"/>
        <w:szCs w:val="18"/>
      </w:rPr>
    </w:pPr>
    <w:r>
      <w:rPr>
        <w:noProof/>
        <w:sz w:val="18"/>
        <w:szCs w:val="18"/>
      </w:rPr>
      <w:t xml:space="preserve">Disease transmission risk between </w:t>
    </w:r>
    <w:r w:rsidR="003C4A44">
      <w:rPr>
        <w:noProof/>
        <w:sz w:val="18"/>
        <w:szCs w:val="18"/>
      </w:rPr>
      <w:t>F</w:t>
    </w:r>
    <w:r>
      <w:rPr>
        <w:noProof/>
        <w:sz w:val="18"/>
        <w:szCs w:val="18"/>
      </w:rPr>
      <w:t xml:space="preserve">eral </w:t>
    </w:r>
    <w:r w:rsidR="003C4A44">
      <w:rPr>
        <w:noProof/>
        <w:sz w:val="18"/>
        <w:szCs w:val="18"/>
      </w:rPr>
      <w:t>P</w:t>
    </w:r>
    <w:r>
      <w:rPr>
        <w:noProof/>
        <w:sz w:val="18"/>
        <w:szCs w:val="18"/>
      </w:rPr>
      <w:t xml:space="preserve">igs and livestock </w:t>
    </w:r>
    <w:r w:rsidR="003852D6">
      <w:rPr>
        <w:noProof/>
        <w:sz w:val="18"/>
        <w:szCs w:val="18"/>
      </w:rPr>
      <mc:AlternateContent>
        <mc:Choice Requires="wps">
          <w:drawing>
            <wp:anchor distT="0" distB="0" distL="114300" distR="114300" simplePos="0" relativeHeight="251658245" behindDoc="0" locked="0" layoutInCell="0" allowOverlap="1" wp14:anchorId="7716A733" wp14:editId="07481B33">
              <wp:simplePos x="0" y="0"/>
              <wp:positionH relativeFrom="page">
                <wp:align>center</wp:align>
              </wp:positionH>
              <wp:positionV relativeFrom="page">
                <wp:align>bottom</wp:align>
              </wp:positionV>
              <wp:extent cx="7772400" cy="463550"/>
              <wp:effectExtent l="0" t="0" r="0" b="12700"/>
              <wp:wrapNone/>
              <wp:docPr id="18" name="Text Box 18" descr="{&quot;HashCode&quot;:-1264680268,&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03B128D" w14:textId="469FA58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716A733" id="_x0000_t202" coordsize="21600,21600" o:spt="202" path="m,l,21600r21600,l21600,xe">
              <v:stroke joinstyle="miter"/>
              <v:path gradientshapeok="t" o:connecttype="rect"/>
            </v:shapetype>
            <v:shape id="Text Box 18" o:spid="_x0000_s1038" type="#_x0000_t202" alt="{&quot;HashCode&quot;:-1264680268,&quot;Height&quot;:9999999.0,&quot;Width&quot;:9999999.0,&quot;Placement&quot;:&quot;Footer&quot;,&quot;Index&quot;:&quot;Primary&quot;,&quot;Section&quot;:6,&quot;Top&quot;:0.0,&quot;Left&quot;:0.0}" style="position:absolute;margin-left:0;margin-top:0;width:612pt;height:36.5pt;z-index:2516582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Fjm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0m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wZxY5hgCAAAtBAAADgAAAAAAAAAAAAAAAAAuAgAAZHJzL2Uyb0RvYy54bWxQSwECLQAUAAYACAAA&#10;ACEAvh8Kt9oAAAAFAQAADwAAAAAAAAAAAAAAAAByBAAAZHJzL2Rvd25yZXYueG1sUEsFBgAAAAAE&#10;AAQA8wAAAHkFAAAAAA==&#10;" o:allowincell="f" filled="f" stroked="f" strokeweight=".5pt">
              <v:textbox inset=",0,,0">
                <w:txbxContent>
                  <w:p w14:paraId="103B128D" w14:textId="469FA58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Pr>
        <w:noProof/>
        <w:sz w:val="18"/>
        <w:szCs w:val="18"/>
      </w:rPr>
      <w:tab/>
    </w:r>
    <w:r>
      <w:rPr>
        <w:noProof/>
        <w:sz w:val="18"/>
        <w:szCs w:val="18"/>
      </w:rPr>
      <w:tab/>
    </w:r>
    <w:r>
      <w:rPr>
        <w:noProof/>
        <w:sz w:val="18"/>
        <w:szCs w:val="18"/>
      </w:rPr>
      <w:tab/>
    </w:r>
    <w:r>
      <w:rPr>
        <w:noProof/>
        <w:sz w:val="18"/>
        <w:szCs w:val="18"/>
      </w:rPr>
      <w:tab/>
    </w:r>
    <w:r>
      <w:rPr>
        <w:noProof/>
        <w:sz w:val="18"/>
        <w:szCs w:val="18"/>
      </w:rPr>
      <w:tab/>
    </w:r>
    <w:r>
      <w:rPr>
        <w:noProof/>
        <w:sz w:val="18"/>
        <w:szCs w:val="18"/>
      </w:rPr>
      <w:tab/>
    </w:r>
    <w:r w:rsidR="00CB267A" w:rsidRPr="00107038">
      <w:rPr>
        <w:rStyle w:val="PageNumber"/>
        <w:sz w:val="18"/>
        <w:szCs w:val="18"/>
      </w:rPr>
      <w:tab/>
    </w:r>
    <w:r w:rsidR="00CB267A" w:rsidRPr="7F3DF104">
      <w:rPr>
        <w:rStyle w:val="PageNumber"/>
        <w:sz w:val="18"/>
        <w:szCs w:val="18"/>
      </w:rPr>
      <w:fldChar w:fldCharType="begin"/>
    </w:r>
    <w:r w:rsidR="00CB267A" w:rsidRPr="00F266D6">
      <w:rPr>
        <w:rStyle w:val="PageNumber"/>
        <w:sz w:val="18"/>
        <w:szCs w:val="18"/>
      </w:rPr>
      <w:instrText xml:space="preserve"> PAGE </w:instrText>
    </w:r>
    <w:r w:rsidR="00CB267A" w:rsidRPr="7F3DF104">
      <w:rPr>
        <w:rStyle w:val="PageNumber"/>
        <w:sz w:val="18"/>
        <w:szCs w:val="18"/>
      </w:rPr>
      <w:fldChar w:fldCharType="separate"/>
    </w:r>
    <w:r w:rsidR="7F3DF104" w:rsidRPr="7F3DF104">
      <w:rPr>
        <w:rStyle w:val="PageNumber"/>
        <w:sz w:val="18"/>
        <w:szCs w:val="18"/>
      </w:rPr>
      <w:t>1</w:t>
    </w:r>
    <w:r w:rsidR="00CB267A" w:rsidRPr="7F3DF104">
      <w:rPr>
        <w:rStyle w:val="PageNumber"/>
        <w:sz w:val="18"/>
        <w:szCs w:val="18"/>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D047B9" w14:textId="2D4C0133" w:rsidR="00182401" w:rsidRPr="00610165" w:rsidRDefault="00001682" w:rsidP="7F3DF104">
    <w:pPr>
      <w:rPr>
        <w:sz w:val="18"/>
        <w:szCs w:val="18"/>
      </w:rPr>
    </w:pPr>
    <w:r>
      <w:rPr>
        <w:noProof/>
        <w:sz w:val="18"/>
        <w:szCs w:val="18"/>
      </w:rPr>
      <w:t xml:space="preserve">Disease transmission risk between </w:t>
    </w:r>
    <w:r w:rsidR="002763F9">
      <w:rPr>
        <w:noProof/>
        <w:sz w:val="18"/>
        <w:szCs w:val="18"/>
      </w:rPr>
      <w:t>F</w:t>
    </w:r>
    <w:r>
      <w:rPr>
        <w:noProof/>
        <w:sz w:val="18"/>
        <w:szCs w:val="18"/>
      </w:rPr>
      <w:t xml:space="preserve">eral </w:t>
    </w:r>
    <w:r w:rsidR="002763F9">
      <w:rPr>
        <w:noProof/>
        <w:sz w:val="18"/>
        <w:szCs w:val="18"/>
      </w:rPr>
      <w:t>P</w:t>
    </w:r>
    <w:r>
      <w:rPr>
        <w:noProof/>
        <w:sz w:val="18"/>
        <w:szCs w:val="18"/>
      </w:rPr>
      <w:t>igs and livestock</w:t>
    </w:r>
    <w:r w:rsidR="003852D6">
      <w:rPr>
        <w:noProof/>
        <w:sz w:val="18"/>
        <w:szCs w:val="18"/>
      </w:rPr>
      <mc:AlternateContent>
        <mc:Choice Requires="wps">
          <w:drawing>
            <wp:anchor distT="0" distB="0" distL="114300" distR="114300" simplePos="0" relativeHeight="251658244" behindDoc="0" locked="0" layoutInCell="0" allowOverlap="1" wp14:anchorId="78403DD7" wp14:editId="23509C70">
              <wp:simplePos x="0" y="0"/>
              <wp:positionH relativeFrom="page">
                <wp:align>center</wp:align>
              </wp:positionH>
              <wp:positionV relativeFrom="page">
                <wp:align>bottom</wp:align>
              </wp:positionV>
              <wp:extent cx="7772400" cy="463550"/>
              <wp:effectExtent l="0" t="0" r="0" b="12700"/>
              <wp:wrapNone/>
              <wp:docPr id="22" name="Text Box 22" descr="{&quot;HashCode&quot;:-1264680268,&quot;Height&quot;:9999999.0,&quot;Width&quot;:9999999.0,&quot;Placement&quot;:&quot;Footer&quot;,&quot;Index&quot;:&quot;Primary&quot;,&quot;Section&quot;:10,&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C0A53AD" w14:textId="44DF0E1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8403DD7" id="_x0000_t202" coordsize="21600,21600" o:spt="202" path="m,l,21600r21600,l21600,xe">
              <v:stroke joinstyle="miter"/>
              <v:path gradientshapeok="t" o:connecttype="rect"/>
            </v:shapetype>
            <v:shape id="Text Box 22" o:spid="_x0000_s1039" type="#_x0000_t202" alt="{&quot;HashCode&quot;:-1264680268,&quot;Height&quot;:9999999.0,&quot;Width&quot;:9999999.0,&quot;Placement&quot;:&quot;Footer&quot;,&quot;Index&quot;:&quot;Primary&quot;,&quot;Section&quot;:10,&quot;Top&quot;:0.0,&quot;Left&quot;:0.0}" style="position:absolute;margin-left:0;margin-top:0;width:612pt;height:36.5pt;z-index:2516582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7Dfa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vz3tsYHqQOshDMx7J5cNzbAS&#10;PjwLJKppbJJveKJDG6BecLQ4qwF//c0f84kBinLWkXRK7n/uBCrOzHdL3HwZT6dRa+lCBr71bk5e&#10;u2vvgVQ5ph/EyWTG3GBOpkZoX0ndi9iNQsJK6llyGfB0uQ+DlOn/kGqxSGmkKyfCyq6djMUjnhHb&#10;l/5VoDsSEIi6RzjJSxTveBhyByYWuwC6SSRFhAc8j8CTJhN3x/8niv7tPWVd/vL5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MnsN9oZAgAALQQAAA4AAAAAAAAAAAAAAAAALgIAAGRycy9lMm9Eb2MueG1sUEsBAi0AFAAGAAgA&#10;AAAhAL4fCrfaAAAABQEAAA8AAAAAAAAAAAAAAAAAcwQAAGRycy9kb3ducmV2LnhtbFBLBQYAAAAA&#10;BAAEAPMAAAB6BQAAAAA=&#10;" o:allowincell="f" filled="f" stroked="f" strokeweight=".5pt">
              <v:textbox inset=",0,,0">
                <w:txbxContent>
                  <w:p w14:paraId="0C0A53AD" w14:textId="44DF0E1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Pr>
        <w:noProof/>
        <w:sz w:val="18"/>
        <w:szCs w:val="18"/>
      </w:rPr>
      <w:tab/>
    </w:r>
    <w:r>
      <w:rPr>
        <w:noProof/>
        <w:sz w:val="18"/>
        <w:szCs w:val="18"/>
      </w:rPr>
      <w:tab/>
    </w:r>
    <w:r>
      <w:rPr>
        <w:noProof/>
        <w:sz w:val="18"/>
        <w:szCs w:val="18"/>
      </w:rPr>
      <w:tab/>
    </w:r>
    <w:r>
      <w:rPr>
        <w:noProof/>
        <w:sz w:val="18"/>
        <w:szCs w:val="18"/>
      </w:rPr>
      <w:tab/>
    </w:r>
    <w:r>
      <w:rPr>
        <w:noProof/>
        <w:sz w:val="18"/>
        <w:szCs w:val="18"/>
      </w:rPr>
      <w:tab/>
    </w:r>
    <w:r>
      <w:rPr>
        <w:noProof/>
        <w:sz w:val="18"/>
        <w:szCs w:val="18"/>
      </w:rPr>
      <w:tab/>
    </w:r>
    <w:r w:rsidR="00CB267A" w:rsidRPr="00107038">
      <w:rPr>
        <w:rStyle w:val="PageNumber"/>
        <w:sz w:val="18"/>
        <w:szCs w:val="18"/>
      </w:rPr>
      <w:tab/>
    </w:r>
    <w:r w:rsidR="00CB267A" w:rsidRPr="7F3DF104">
      <w:rPr>
        <w:rStyle w:val="PageNumber"/>
        <w:sz w:val="18"/>
        <w:szCs w:val="18"/>
      </w:rPr>
      <w:fldChar w:fldCharType="begin"/>
    </w:r>
    <w:r w:rsidR="00CB267A" w:rsidRPr="00610165">
      <w:rPr>
        <w:rStyle w:val="PageNumber"/>
        <w:sz w:val="18"/>
        <w:szCs w:val="18"/>
      </w:rPr>
      <w:instrText xml:space="preserve"> PAGE </w:instrText>
    </w:r>
    <w:r w:rsidR="00CB267A" w:rsidRPr="7F3DF104">
      <w:rPr>
        <w:rStyle w:val="PageNumber"/>
        <w:sz w:val="18"/>
        <w:szCs w:val="18"/>
      </w:rPr>
      <w:fldChar w:fldCharType="separate"/>
    </w:r>
    <w:r w:rsidR="7F3DF104" w:rsidRPr="7F3DF104">
      <w:rPr>
        <w:rStyle w:val="PageNumber"/>
        <w:sz w:val="18"/>
        <w:szCs w:val="18"/>
      </w:rPr>
      <w:t>5</w:t>
    </w:r>
    <w:r w:rsidR="00CB267A" w:rsidRPr="7F3DF104">
      <w:rPr>
        <w:rStyle w:val="PageNumber"/>
        <w:sz w:val="18"/>
        <w:szCs w:val="18"/>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2A4DBF" w14:textId="77777777" w:rsidR="00182401" w:rsidRDefault="00182401">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2CC77" w14:textId="655F3457" w:rsidR="00CB267A" w:rsidRPr="00371E21" w:rsidRDefault="003852D6" w:rsidP="00DE01BF">
    <w:pPr>
      <w:rPr>
        <w:rStyle w:val="zRptPgNum"/>
        <w:color w:val="auto"/>
      </w:rPr>
    </w:pPr>
    <w:r>
      <w:rPr>
        <w:rFonts w:ascii="Calibri" w:hAnsi="Calibri"/>
        <w:noProof/>
        <w:sz w:val="16"/>
      </w:rPr>
      <mc:AlternateContent>
        <mc:Choice Requires="wps">
          <w:drawing>
            <wp:anchor distT="0" distB="0" distL="114300" distR="114300" simplePos="0" relativeHeight="251658243" behindDoc="0" locked="0" layoutInCell="0" allowOverlap="1" wp14:anchorId="1067E5CB" wp14:editId="163FED2E">
              <wp:simplePos x="0" y="9403953"/>
              <wp:positionH relativeFrom="page">
                <wp:align>center</wp:align>
              </wp:positionH>
              <wp:positionV relativeFrom="page">
                <wp:align>bottom</wp:align>
              </wp:positionV>
              <wp:extent cx="7772400" cy="463550"/>
              <wp:effectExtent l="0" t="0" r="0" b="12700"/>
              <wp:wrapNone/>
              <wp:docPr id="25" name="Text Box 25" descr="{&quot;HashCode&quot;:-1264680268,&quot;Height&quot;:9999999.0,&quot;Width&quot;:9999999.0,&quot;Placement&quot;:&quot;Footer&quot;,&quot;Index&quot;:&quot;Primary&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067E5CB" id="_x0000_t202" coordsize="21600,21600" o:spt="202" path="m,l,21600r21600,l21600,xe">
              <v:stroke joinstyle="miter"/>
              <v:path gradientshapeok="t" o:connecttype="rect"/>
            </v:shapetype>
            <v:shape id="Text Box 25" o:spid="_x0000_s1040" type="#_x0000_t202" alt="{&quot;HashCode&quot;:-1264680268,&quot;Height&quot;:9999999.0,&quot;Width&quot;:9999999.0,&quot;Placement&quot;:&quot;Footer&quot;,&quot;Index&quot;:&quot;Primary&quot;,&quot;Section&quot;:13,&quot;Top&quot;:0.0,&quot;Left&quot;:0.0}" style="position:absolute;margin-left:0;margin-top:0;width:612pt;height:36.5pt;z-index:25165824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4yzGQIAAC0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Pa0xwaqA62HMDDvnVw2NMNK&#10;+PAskKimsUm+4YkObYB6wdHirAb89Td/zCcGKMpZR9Ipuf+5E6g4M98tcXM7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EQbjLMZAgAALQQAAA4AAAAAAAAAAAAAAAAALgIAAGRycy9lMm9Eb2MueG1sUEsBAi0AFAAGAAgA&#10;AAAhAL4fCrfaAAAABQEAAA8AAAAAAAAAAAAAAAAAcwQAAGRycy9kb3ducmV2LnhtbFBLBQYAAAAA&#10;BAAEAPMAAAB6BQAAAAA=&#10;" o:allowincell="f" filled="f" stroked="f" strokeweight=".5pt">
              <v:textbox inset=",0,,0">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06AD6D6" w14:textId="77777777" w:rsidR="00CB267A" w:rsidRPr="00A60CCB" w:rsidRDefault="00CB267A" w:rsidP="00DE01BF">
    <w:pPr>
      <w:rPr>
        <w:color w:val="228591"/>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6170CB" w14:textId="77777777" w:rsidR="00017AD8" w:rsidRPr="00D07E53" w:rsidRDefault="00017AD8" w:rsidP="00DC3852">
      <w:r w:rsidRPr="00D20920">
        <w:separator/>
      </w:r>
    </w:p>
    <w:p w14:paraId="36311641" w14:textId="77777777" w:rsidR="00017AD8" w:rsidRDefault="00017AD8" w:rsidP="00DC3852"/>
  </w:footnote>
  <w:footnote w:type="continuationSeparator" w:id="0">
    <w:p w14:paraId="006E55DA" w14:textId="77777777" w:rsidR="00017AD8" w:rsidRDefault="00017AD8" w:rsidP="00DC3852">
      <w:r>
        <w:continuationSeparator/>
      </w:r>
    </w:p>
    <w:p w14:paraId="23E039D4" w14:textId="77777777" w:rsidR="00017AD8" w:rsidRDefault="00017AD8" w:rsidP="00DC3852"/>
  </w:footnote>
  <w:footnote w:type="continuationNotice" w:id="1">
    <w:p w14:paraId="53C84EF3" w14:textId="77777777" w:rsidR="00017AD8" w:rsidRDefault="00017AD8" w:rsidP="00DC3852"/>
    <w:p w14:paraId="4689A668" w14:textId="77777777" w:rsidR="00017AD8" w:rsidRDefault="00017AD8" w:rsidP="00DC38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1695F8" w14:textId="77777777" w:rsidR="00CB267A" w:rsidRDefault="00CB267A" w:rsidP="00DC3852">
    <w:pPr>
      <w:pStyle w:val="Header"/>
    </w:pP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263D0" w14:textId="77777777" w:rsidR="00CB267A" w:rsidRDefault="00CB267A" w:rsidP="00DC385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F0BF57" w14:textId="77777777" w:rsidR="00CB267A" w:rsidRPr="00E3679A" w:rsidRDefault="00CB267A" w:rsidP="00DC385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A4CB32" w14:textId="77777777" w:rsidR="00CB267A" w:rsidRPr="002B32FF" w:rsidRDefault="00CB267A" w:rsidP="00DC385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5AA78" w14:textId="77777777" w:rsidR="00CB267A" w:rsidRPr="00C9172F" w:rsidRDefault="00CB267A" w:rsidP="00C9172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640A3614"/>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3"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CB772B7"/>
    <w:multiLevelType w:val="multilevel"/>
    <w:tmpl w:val="953C957E"/>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6"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BAB0BC6"/>
    <w:multiLevelType w:val="hybridMultilevel"/>
    <w:tmpl w:val="27904318"/>
    <w:lvl w:ilvl="0" w:tplc="5D702672">
      <w:start w:val="1000"/>
      <w:numFmt w:val="bullet"/>
      <w:lvlText w:val=""/>
      <w:lvlJc w:val="left"/>
      <w:pPr>
        <w:ind w:left="720" w:hanging="360"/>
      </w:pPr>
      <w:rPr>
        <w:rFonts w:ascii="Wingdings" w:eastAsia="Times New Roman"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1"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4462E29B"/>
    <w:multiLevelType w:val="hybridMultilevel"/>
    <w:tmpl w:val="FD343D24"/>
    <w:lvl w:ilvl="0" w:tplc="039E40EA">
      <w:start w:val="1"/>
      <w:numFmt w:val="bullet"/>
      <w:lvlText w:val="·"/>
      <w:lvlJc w:val="left"/>
      <w:pPr>
        <w:ind w:left="720" w:hanging="360"/>
      </w:pPr>
      <w:rPr>
        <w:rFonts w:ascii="Symbol" w:hAnsi="Symbol" w:hint="default"/>
      </w:rPr>
    </w:lvl>
    <w:lvl w:ilvl="1" w:tplc="CFBE3ECE">
      <w:start w:val="1"/>
      <w:numFmt w:val="bullet"/>
      <w:lvlText w:val="o"/>
      <w:lvlJc w:val="left"/>
      <w:pPr>
        <w:ind w:left="1440" w:hanging="360"/>
      </w:pPr>
      <w:rPr>
        <w:rFonts w:ascii="Courier New" w:hAnsi="Courier New" w:hint="default"/>
      </w:rPr>
    </w:lvl>
    <w:lvl w:ilvl="2" w:tplc="D77C6DCE">
      <w:start w:val="1"/>
      <w:numFmt w:val="bullet"/>
      <w:lvlText w:val=""/>
      <w:lvlJc w:val="left"/>
      <w:pPr>
        <w:ind w:left="2160" w:hanging="360"/>
      </w:pPr>
      <w:rPr>
        <w:rFonts w:ascii="Wingdings" w:hAnsi="Wingdings" w:hint="default"/>
      </w:rPr>
    </w:lvl>
    <w:lvl w:ilvl="3" w:tplc="E55C7826">
      <w:start w:val="1"/>
      <w:numFmt w:val="bullet"/>
      <w:lvlText w:val=""/>
      <w:lvlJc w:val="left"/>
      <w:pPr>
        <w:ind w:left="2880" w:hanging="360"/>
      </w:pPr>
      <w:rPr>
        <w:rFonts w:ascii="Symbol" w:hAnsi="Symbol" w:hint="default"/>
      </w:rPr>
    </w:lvl>
    <w:lvl w:ilvl="4" w:tplc="CFBE69AA">
      <w:start w:val="1"/>
      <w:numFmt w:val="bullet"/>
      <w:lvlText w:val="o"/>
      <w:lvlJc w:val="left"/>
      <w:pPr>
        <w:ind w:left="3600" w:hanging="360"/>
      </w:pPr>
      <w:rPr>
        <w:rFonts w:ascii="Courier New" w:hAnsi="Courier New" w:hint="default"/>
      </w:rPr>
    </w:lvl>
    <w:lvl w:ilvl="5" w:tplc="043E3812">
      <w:start w:val="1"/>
      <w:numFmt w:val="bullet"/>
      <w:lvlText w:val=""/>
      <w:lvlJc w:val="left"/>
      <w:pPr>
        <w:ind w:left="4320" w:hanging="360"/>
      </w:pPr>
      <w:rPr>
        <w:rFonts w:ascii="Wingdings" w:hAnsi="Wingdings" w:hint="default"/>
      </w:rPr>
    </w:lvl>
    <w:lvl w:ilvl="6" w:tplc="751C4C3A">
      <w:start w:val="1"/>
      <w:numFmt w:val="bullet"/>
      <w:lvlText w:val=""/>
      <w:lvlJc w:val="left"/>
      <w:pPr>
        <w:ind w:left="5040" w:hanging="360"/>
      </w:pPr>
      <w:rPr>
        <w:rFonts w:ascii="Symbol" w:hAnsi="Symbol" w:hint="default"/>
      </w:rPr>
    </w:lvl>
    <w:lvl w:ilvl="7" w:tplc="DE9E1758">
      <w:start w:val="1"/>
      <w:numFmt w:val="bullet"/>
      <w:lvlText w:val="o"/>
      <w:lvlJc w:val="left"/>
      <w:pPr>
        <w:ind w:left="5760" w:hanging="360"/>
      </w:pPr>
      <w:rPr>
        <w:rFonts w:ascii="Courier New" w:hAnsi="Courier New" w:hint="default"/>
      </w:rPr>
    </w:lvl>
    <w:lvl w:ilvl="8" w:tplc="0F7665AE">
      <w:start w:val="1"/>
      <w:numFmt w:val="bullet"/>
      <w:lvlText w:val=""/>
      <w:lvlJc w:val="left"/>
      <w:pPr>
        <w:ind w:left="6480" w:hanging="360"/>
      </w:pPr>
      <w:rPr>
        <w:rFonts w:ascii="Wingdings" w:hAnsi="Wingdings" w:hint="default"/>
      </w:rPr>
    </w:lvl>
  </w:abstractNum>
  <w:abstractNum w:abstractNumId="23" w15:restartNumberingAfterBreak="0">
    <w:nsid w:val="4FB51663"/>
    <w:multiLevelType w:val="hybridMultilevel"/>
    <w:tmpl w:val="199861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6"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8"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766421209">
    <w:abstractNumId w:val="22"/>
  </w:num>
  <w:num w:numId="2" w16cid:durableId="399598563">
    <w:abstractNumId w:val="20"/>
  </w:num>
  <w:num w:numId="3" w16cid:durableId="309991470">
    <w:abstractNumId w:val="16"/>
  </w:num>
  <w:num w:numId="4" w16cid:durableId="1741947280">
    <w:abstractNumId w:val="12"/>
  </w:num>
  <w:num w:numId="5" w16cid:durableId="754203096">
    <w:abstractNumId w:val="9"/>
  </w:num>
  <w:num w:numId="6" w16cid:durableId="442500036">
    <w:abstractNumId w:val="7"/>
  </w:num>
  <w:num w:numId="7" w16cid:durableId="1385712898">
    <w:abstractNumId w:val="6"/>
  </w:num>
  <w:num w:numId="8" w16cid:durableId="1838036199">
    <w:abstractNumId w:val="5"/>
  </w:num>
  <w:num w:numId="9" w16cid:durableId="1466047959">
    <w:abstractNumId w:val="4"/>
  </w:num>
  <w:num w:numId="10" w16cid:durableId="1692417880">
    <w:abstractNumId w:val="8"/>
  </w:num>
  <w:num w:numId="11" w16cid:durableId="1866362437">
    <w:abstractNumId w:val="3"/>
  </w:num>
  <w:num w:numId="12" w16cid:durableId="706568121">
    <w:abstractNumId w:val="2"/>
  </w:num>
  <w:num w:numId="13" w16cid:durableId="50545983">
    <w:abstractNumId w:val="1"/>
  </w:num>
  <w:num w:numId="14" w16cid:durableId="1269115791">
    <w:abstractNumId w:val="0"/>
  </w:num>
  <w:num w:numId="15" w16cid:durableId="416441298">
    <w:abstractNumId w:val="14"/>
  </w:num>
  <w:num w:numId="16" w16cid:durableId="1084953857">
    <w:abstractNumId w:val="10"/>
  </w:num>
  <w:num w:numId="17" w16cid:durableId="1373923548">
    <w:abstractNumId w:val="21"/>
  </w:num>
  <w:num w:numId="18" w16cid:durableId="245267442">
    <w:abstractNumId w:val="15"/>
  </w:num>
  <w:num w:numId="19" w16cid:durableId="833838890">
    <w:abstractNumId w:val="13"/>
  </w:num>
  <w:num w:numId="20" w16cid:durableId="1999921752">
    <w:abstractNumId w:val="28"/>
  </w:num>
  <w:num w:numId="21" w16cid:durableId="873881279">
    <w:abstractNumId w:val="25"/>
  </w:num>
  <w:num w:numId="22" w16cid:durableId="340012346">
    <w:abstractNumId w:val="24"/>
  </w:num>
  <w:num w:numId="23" w16cid:durableId="1436318761">
    <w:abstractNumId w:val="26"/>
  </w:num>
  <w:num w:numId="24" w16cid:durableId="70784044">
    <w:abstractNumId w:val="27"/>
  </w:num>
  <w:num w:numId="25" w16cid:durableId="351030206">
    <w:abstractNumId w:val="11"/>
  </w:num>
  <w:num w:numId="26" w16cid:durableId="745961413">
    <w:abstractNumId w:val="25"/>
    <w:lvlOverride w:ilvl="0">
      <w:startOverride w:val="1"/>
    </w:lvlOverride>
  </w:num>
  <w:num w:numId="27" w16cid:durableId="140080510">
    <w:abstractNumId w:val="17"/>
  </w:num>
  <w:num w:numId="28" w16cid:durableId="551428921">
    <w:abstractNumId w:val="29"/>
  </w:num>
  <w:num w:numId="29" w16cid:durableId="865482481">
    <w:abstractNumId w:val="18"/>
  </w:num>
  <w:num w:numId="30" w16cid:durableId="561454294">
    <w:abstractNumId w:val="15"/>
  </w:num>
  <w:num w:numId="31" w16cid:durableId="1169905947">
    <w:abstractNumId w:val="15"/>
  </w:num>
  <w:num w:numId="32" w16cid:durableId="1734500109">
    <w:abstractNumId w:val="23"/>
  </w:num>
  <w:num w:numId="33" w16cid:durableId="233592585">
    <w:abstractNumId w:val="19"/>
  </w:num>
  <w:num w:numId="34" w16cid:durableId="557133581">
    <w:abstractNumId w:val="9"/>
  </w:num>
  <w:num w:numId="35" w16cid:durableId="116874698">
    <w:abstractNumId w:val="9"/>
  </w:num>
  <w:num w:numId="36" w16cid:durableId="1485858120">
    <w:abstractNumId w:val="9"/>
  </w:num>
  <w:num w:numId="37" w16cid:durableId="1146043127">
    <w:abstractNumId w:val="15"/>
  </w:num>
  <w:num w:numId="38" w16cid:durableId="1497309386">
    <w:abstractNumId w:val="15"/>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0" w:nlCheck="1" w:checkStyle="0"/>
  <w:activeWritingStyle w:appName="MSWord" w:lang="en-AU" w:vendorID="64" w:dllVersion="0" w:nlCheck="1" w:checkStyle="0"/>
  <w:activeWritingStyle w:appName="MSWord" w:lang="en-GB" w:vendorID="64" w:dllVersion="0" w:nlCheck="1" w:checkStyle="0"/>
  <w:proofState w:spelling="clean" w:grammar="clean"/>
  <w:attachedTemplate r:id="rId1"/>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edit="readOnly" w:enforcement="1" w:cryptProviderType="rsaAES" w:cryptAlgorithmClass="hash" w:cryptAlgorithmType="typeAny" w:cryptAlgorithmSid="14" w:cryptSpinCount="100000" w:hash="DN1RdhQIHafEcACWLe78OjB9KseNmkunxrBjIatg2qN2tES15ft2MKwdUKQ0lmmhmi9paSTNjAT0OXXeAFNjtA==" w:salt="cPK1ef8a5gKjpW1PvGMe4w=="/>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1&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3852D6"/>
    <w:rsid w:val="00000D4B"/>
    <w:rsid w:val="0000142A"/>
    <w:rsid w:val="00001682"/>
    <w:rsid w:val="000017BB"/>
    <w:rsid w:val="00001A28"/>
    <w:rsid w:val="00001B7D"/>
    <w:rsid w:val="00001E48"/>
    <w:rsid w:val="000022FA"/>
    <w:rsid w:val="00003A7A"/>
    <w:rsid w:val="00003CB6"/>
    <w:rsid w:val="000043A3"/>
    <w:rsid w:val="00004C89"/>
    <w:rsid w:val="00004E8C"/>
    <w:rsid w:val="00004F19"/>
    <w:rsid w:val="0000509B"/>
    <w:rsid w:val="000050D9"/>
    <w:rsid w:val="000051D2"/>
    <w:rsid w:val="000058FA"/>
    <w:rsid w:val="000068CC"/>
    <w:rsid w:val="0000695A"/>
    <w:rsid w:val="00006B46"/>
    <w:rsid w:val="00006FA2"/>
    <w:rsid w:val="00007345"/>
    <w:rsid w:val="00007627"/>
    <w:rsid w:val="00007EAF"/>
    <w:rsid w:val="00010047"/>
    <w:rsid w:val="000105AA"/>
    <w:rsid w:val="000106A4"/>
    <w:rsid w:val="00010875"/>
    <w:rsid w:val="00010964"/>
    <w:rsid w:val="00010A77"/>
    <w:rsid w:val="00010DA3"/>
    <w:rsid w:val="00011438"/>
    <w:rsid w:val="000116E0"/>
    <w:rsid w:val="000117B2"/>
    <w:rsid w:val="00011D86"/>
    <w:rsid w:val="00011DA5"/>
    <w:rsid w:val="0001205B"/>
    <w:rsid w:val="00012793"/>
    <w:rsid w:val="000129C9"/>
    <w:rsid w:val="00012B7B"/>
    <w:rsid w:val="00012E71"/>
    <w:rsid w:val="0001321B"/>
    <w:rsid w:val="000135FD"/>
    <w:rsid w:val="00013984"/>
    <w:rsid w:val="00014002"/>
    <w:rsid w:val="00015A5C"/>
    <w:rsid w:val="00015C01"/>
    <w:rsid w:val="00015C86"/>
    <w:rsid w:val="00016064"/>
    <w:rsid w:val="0001654D"/>
    <w:rsid w:val="00016606"/>
    <w:rsid w:val="0001686F"/>
    <w:rsid w:val="00017071"/>
    <w:rsid w:val="0001743E"/>
    <w:rsid w:val="00017AD8"/>
    <w:rsid w:val="00017C98"/>
    <w:rsid w:val="00020388"/>
    <w:rsid w:val="00020E34"/>
    <w:rsid w:val="000213FC"/>
    <w:rsid w:val="00021509"/>
    <w:rsid w:val="00021A55"/>
    <w:rsid w:val="00021B02"/>
    <w:rsid w:val="000220EF"/>
    <w:rsid w:val="000222B1"/>
    <w:rsid w:val="000226EC"/>
    <w:rsid w:val="00022C0F"/>
    <w:rsid w:val="00023603"/>
    <w:rsid w:val="00023BB2"/>
    <w:rsid w:val="00024258"/>
    <w:rsid w:val="00024D90"/>
    <w:rsid w:val="0002503F"/>
    <w:rsid w:val="000252E9"/>
    <w:rsid w:val="0002564E"/>
    <w:rsid w:val="00026032"/>
    <w:rsid w:val="00026105"/>
    <w:rsid w:val="000266B0"/>
    <w:rsid w:val="00026728"/>
    <w:rsid w:val="00026781"/>
    <w:rsid w:val="00026F36"/>
    <w:rsid w:val="0002780D"/>
    <w:rsid w:val="00027C64"/>
    <w:rsid w:val="000309A3"/>
    <w:rsid w:val="000313C7"/>
    <w:rsid w:val="00031BF6"/>
    <w:rsid w:val="00031C9B"/>
    <w:rsid w:val="00033055"/>
    <w:rsid w:val="000330BD"/>
    <w:rsid w:val="00033DF0"/>
    <w:rsid w:val="00033FC6"/>
    <w:rsid w:val="00034068"/>
    <w:rsid w:val="00034369"/>
    <w:rsid w:val="00034546"/>
    <w:rsid w:val="00034D6C"/>
    <w:rsid w:val="000356C5"/>
    <w:rsid w:val="00035D62"/>
    <w:rsid w:val="000362B1"/>
    <w:rsid w:val="0003703B"/>
    <w:rsid w:val="00037867"/>
    <w:rsid w:val="0003791F"/>
    <w:rsid w:val="00040071"/>
    <w:rsid w:val="0004037D"/>
    <w:rsid w:val="00040AF9"/>
    <w:rsid w:val="00040CCC"/>
    <w:rsid w:val="00041024"/>
    <w:rsid w:val="00041156"/>
    <w:rsid w:val="000411CF"/>
    <w:rsid w:val="00041A9F"/>
    <w:rsid w:val="00041CE5"/>
    <w:rsid w:val="000431B4"/>
    <w:rsid w:val="000432C0"/>
    <w:rsid w:val="00043366"/>
    <w:rsid w:val="00043403"/>
    <w:rsid w:val="000438A3"/>
    <w:rsid w:val="00043BC4"/>
    <w:rsid w:val="00043C57"/>
    <w:rsid w:val="00043E60"/>
    <w:rsid w:val="00044490"/>
    <w:rsid w:val="00044A8F"/>
    <w:rsid w:val="00044D9D"/>
    <w:rsid w:val="000451A7"/>
    <w:rsid w:val="00045751"/>
    <w:rsid w:val="000458B1"/>
    <w:rsid w:val="00045ED5"/>
    <w:rsid w:val="00046193"/>
    <w:rsid w:val="00046408"/>
    <w:rsid w:val="00046987"/>
    <w:rsid w:val="00046C76"/>
    <w:rsid w:val="0004704E"/>
    <w:rsid w:val="0004795D"/>
    <w:rsid w:val="0005057A"/>
    <w:rsid w:val="00050977"/>
    <w:rsid w:val="0005163F"/>
    <w:rsid w:val="00051887"/>
    <w:rsid w:val="00051FE1"/>
    <w:rsid w:val="00052234"/>
    <w:rsid w:val="000526F5"/>
    <w:rsid w:val="00053382"/>
    <w:rsid w:val="00053420"/>
    <w:rsid w:val="00053526"/>
    <w:rsid w:val="00053FE0"/>
    <w:rsid w:val="00054551"/>
    <w:rsid w:val="0005457A"/>
    <w:rsid w:val="00054788"/>
    <w:rsid w:val="000548EA"/>
    <w:rsid w:val="000550C9"/>
    <w:rsid w:val="000550D2"/>
    <w:rsid w:val="0005555C"/>
    <w:rsid w:val="000559C6"/>
    <w:rsid w:val="00055BC9"/>
    <w:rsid w:val="00055E7F"/>
    <w:rsid w:val="00055FB4"/>
    <w:rsid w:val="00056016"/>
    <w:rsid w:val="0005616D"/>
    <w:rsid w:val="00056337"/>
    <w:rsid w:val="000563E8"/>
    <w:rsid w:val="000567CB"/>
    <w:rsid w:val="00056A5A"/>
    <w:rsid w:val="00056F96"/>
    <w:rsid w:val="0005702E"/>
    <w:rsid w:val="000570F1"/>
    <w:rsid w:val="0005745B"/>
    <w:rsid w:val="00057A75"/>
    <w:rsid w:val="00057C95"/>
    <w:rsid w:val="00057E6C"/>
    <w:rsid w:val="00060383"/>
    <w:rsid w:val="00060453"/>
    <w:rsid w:val="00060A68"/>
    <w:rsid w:val="00060F0C"/>
    <w:rsid w:val="0006188C"/>
    <w:rsid w:val="00061AEB"/>
    <w:rsid w:val="00061CEF"/>
    <w:rsid w:val="00063381"/>
    <w:rsid w:val="00064190"/>
    <w:rsid w:val="000642BC"/>
    <w:rsid w:val="0006507E"/>
    <w:rsid w:val="0006538D"/>
    <w:rsid w:val="00065588"/>
    <w:rsid w:val="000655CE"/>
    <w:rsid w:val="00065B97"/>
    <w:rsid w:val="0006629B"/>
    <w:rsid w:val="00066B41"/>
    <w:rsid w:val="0006701D"/>
    <w:rsid w:val="000675CA"/>
    <w:rsid w:val="000679B1"/>
    <w:rsid w:val="00067AD6"/>
    <w:rsid w:val="000700F0"/>
    <w:rsid w:val="000704B7"/>
    <w:rsid w:val="0007055B"/>
    <w:rsid w:val="00070690"/>
    <w:rsid w:val="00070C37"/>
    <w:rsid w:val="000717C0"/>
    <w:rsid w:val="0007182C"/>
    <w:rsid w:val="000718CB"/>
    <w:rsid w:val="0007200A"/>
    <w:rsid w:val="00072AE0"/>
    <w:rsid w:val="00072D2F"/>
    <w:rsid w:val="00072E38"/>
    <w:rsid w:val="0007345D"/>
    <w:rsid w:val="00073528"/>
    <w:rsid w:val="00074331"/>
    <w:rsid w:val="0007522B"/>
    <w:rsid w:val="0007550A"/>
    <w:rsid w:val="00075C79"/>
    <w:rsid w:val="00076886"/>
    <w:rsid w:val="000769CB"/>
    <w:rsid w:val="0007766A"/>
    <w:rsid w:val="00077CD1"/>
    <w:rsid w:val="00077D4D"/>
    <w:rsid w:val="000804E9"/>
    <w:rsid w:val="00080AF6"/>
    <w:rsid w:val="00080DD5"/>
    <w:rsid w:val="00080DF0"/>
    <w:rsid w:val="00080E9E"/>
    <w:rsid w:val="000812EB"/>
    <w:rsid w:val="00081764"/>
    <w:rsid w:val="00081E30"/>
    <w:rsid w:val="00082847"/>
    <w:rsid w:val="00083115"/>
    <w:rsid w:val="0008366E"/>
    <w:rsid w:val="00083C50"/>
    <w:rsid w:val="000840A8"/>
    <w:rsid w:val="00084226"/>
    <w:rsid w:val="0008460E"/>
    <w:rsid w:val="00085728"/>
    <w:rsid w:val="00085851"/>
    <w:rsid w:val="0008591C"/>
    <w:rsid w:val="000860FB"/>
    <w:rsid w:val="00086D3E"/>
    <w:rsid w:val="00086DF3"/>
    <w:rsid w:val="0008715E"/>
    <w:rsid w:val="0008754B"/>
    <w:rsid w:val="00087BDC"/>
    <w:rsid w:val="00087EF2"/>
    <w:rsid w:val="00087F10"/>
    <w:rsid w:val="00090252"/>
    <w:rsid w:val="00090458"/>
    <w:rsid w:val="00091647"/>
    <w:rsid w:val="00091775"/>
    <w:rsid w:val="00091BA2"/>
    <w:rsid w:val="00092725"/>
    <w:rsid w:val="0009277F"/>
    <w:rsid w:val="00092866"/>
    <w:rsid w:val="0009401A"/>
    <w:rsid w:val="0009426B"/>
    <w:rsid w:val="00094884"/>
    <w:rsid w:val="00095166"/>
    <w:rsid w:val="000953BF"/>
    <w:rsid w:val="000955AE"/>
    <w:rsid w:val="0009589C"/>
    <w:rsid w:val="00095B84"/>
    <w:rsid w:val="000961BE"/>
    <w:rsid w:val="000966C9"/>
    <w:rsid w:val="000967AC"/>
    <w:rsid w:val="0009699E"/>
    <w:rsid w:val="00096E10"/>
    <w:rsid w:val="00097CFB"/>
    <w:rsid w:val="000A005B"/>
    <w:rsid w:val="000A03A6"/>
    <w:rsid w:val="000A0F04"/>
    <w:rsid w:val="000A12E7"/>
    <w:rsid w:val="000A168E"/>
    <w:rsid w:val="000A1B4A"/>
    <w:rsid w:val="000A2203"/>
    <w:rsid w:val="000A2CF7"/>
    <w:rsid w:val="000A3203"/>
    <w:rsid w:val="000A3A5E"/>
    <w:rsid w:val="000A3C76"/>
    <w:rsid w:val="000A3DC9"/>
    <w:rsid w:val="000A3FCB"/>
    <w:rsid w:val="000A470D"/>
    <w:rsid w:val="000A5457"/>
    <w:rsid w:val="000A558C"/>
    <w:rsid w:val="000A5E54"/>
    <w:rsid w:val="000A6F1F"/>
    <w:rsid w:val="000A72F2"/>
    <w:rsid w:val="000A744D"/>
    <w:rsid w:val="000A7A28"/>
    <w:rsid w:val="000A7B1C"/>
    <w:rsid w:val="000B0348"/>
    <w:rsid w:val="000B1871"/>
    <w:rsid w:val="000B1F85"/>
    <w:rsid w:val="000B2441"/>
    <w:rsid w:val="000B26AE"/>
    <w:rsid w:val="000B28BF"/>
    <w:rsid w:val="000B2927"/>
    <w:rsid w:val="000B2A8A"/>
    <w:rsid w:val="000B2CC2"/>
    <w:rsid w:val="000B300C"/>
    <w:rsid w:val="000B34D8"/>
    <w:rsid w:val="000B4EA7"/>
    <w:rsid w:val="000B5457"/>
    <w:rsid w:val="000B66EC"/>
    <w:rsid w:val="000B70B7"/>
    <w:rsid w:val="000B7272"/>
    <w:rsid w:val="000B773D"/>
    <w:rsid w:val="000B776E"/>
    <w:rsid w:val="000B7DFD"/>
    <w:rsid w:val="000C0259"/>
    <w:rsid w:val="000C0C03"/>
    <w:rsid w:val="000C15EE"/>
    <w:rsid w:val="000C1781"/>
    <w:rsid w:val="000C232B"/>
    <w:rsid w:val="000C237A"/>
    <w:rsid w:val="000C2CB8"/>
    <w:rsid w:val="000C2E65"/>
    <w:rsid w:val="000C2FD8"/>
    <w:rsid w:val="000C302C"/>
    <w:rsid w:val="000C3259"/>
    <w:rsid w:val="000C3332"/>
    <w:rsid w:val="000C465D"/>
    <w:rsid w:val="000C48FB"/>
    <w:rsid w:val="000C4DCF"/>
    <w:rsid w:val="000C5205"/>
    <w:rsid w:val="000C5551"/>
    <w:rsid w:val="000C6666"/>
    <w:rsid w:val="000C6D45"/>
    <w:rsid w:val="000C6DFB"/>
    <w:rsid w:val="000C6EC9"/>
    <w:rsid w:val="000C700D"/>
    <w:rsid w:val="000C7240"/>
    <w:rsid w:val="000C72F0"/>
    <w:rsid w:val="000C784C"/>
    <w:rsid w:val="000C7918"/>
    <w:rsid w:val="000D009F"/>
    <w:rsid w:val="000D121A"/>
    <w:rsid w:val="000D18B2"/>
    <w:rsid w:val="000D26B9"/>
    <w:rsid w:val="000D2C82"/>
    <w:rsid w:val="000D3097"/>
    <w:rsid w:val="000D321A"/>
    <w:rsid w:val="000D3639"/>
    <w:rsid w:val="000D36F1"/>
    <w:rsid w:val="000D3724"/>
    <w:rsid w:val="000D3811"/>
    <w:rsid w:val="000D41E4"/>
    <w:rsid w:val="000D421F"/>
    <w:rsid w:val="000D4B56"/>
    <w:rsid w:val="000D4D5E"/>
    <w:rsid w:val="000D4DA8"/>
    <w:rsid w:val="000D5259"/>
    <w:rsid w:val="000D525A"/>
    <w:rsid w:val="000D622E"/>
    <w:rsid w:val="000D6A84"/>
    <w:rsid w:val="000D6B7B"/>
    <w:rsid w:val="000D70A5"/>
    <w:rsid w:val="000D7D99"/>
    <w:rsid w:val="000E0108"/>
    <w:rsid w:val="000E02A3"/>
    <w:rsid w:val="000E0399"/>
    <w:rsid w:val="000E048C"/>
    <w:rsid w:val="000E0643"/>
    <w:rsid w:val="000E0AFD"/>
    <w:rsid w:val="000E19A7"/>
    <w:rsid w:val="000E1A61"/>
    <w:rsid w:val="000E1B0D"/>
    <w:rsid w:val="000E1DC0"/>
    <w:rsid w:val="000E29EB"/>
    <w:rsid w:val="000E318B"/>
    <w:rsid w:val="000E33A7"/>
    <w:rsid w:val="000E3685"/>
    <w:rsid w:val="000E3720"/>
    <w:rsid w:val="000E3B10"/>
    <w:rsid w:val="000E3C47"/>
    <w:rsid w:val="000E3D79"/>
    <w:rsid w:val="000E4124"/>
    <w:rsid w:val="000E4132"/>
    <w:rsid w:val="000E4872"/>
    <w:rsid w:val="000E48A4"/>
    <w:rsid w:val="000E5067"/>
    <w:rsid w:val="000E524E"/>
    <w:rsid w:val="000E5745"/>
    <w:rsid w:val="000E619A"/>
    <w:rsid w:val="000E66B4"/>
    <w:rsid w:val="000E6A87"/>
    <w:rsid w:val="000E6BF2"/>
    <w:rsid w:val="000E6CAA"/>
    <w:rsid w:val="000F03CE"/>
    <w:rsid w:val="000F0592"/>
    <w:rsid w:val="000F0A13"/>
    <w:rsid w:val="000F0AE1"/>
    <w:rsid w:val="000F0EEC"/>
    <w:rsid w:val="000F1542"/>
    <w:rsid w:val="000F1796"/>
    <w:rsid w:val="000F2069"/>
    <w:rsid w:val="000F2233"/>
    <w:rsid w:val="000F2EF6"/>
    <w:rsid w:val="000F3454"/>
    <w:rsid w:val="000F35BD"/>
    <w:rsid w:val="000F388C"/>
    <w:rsid w:val="000F3C85"/>
    <w:rsid w:val="000F47C0"/>
    <w:rsid w:val="000F495B"/>
    <w:rsid w:val="000F4C99"/>
    <w:rsid w:val="000F55D5"/>
    <w:rsid w:val="000F592B"/>
    <w:rsid w:val="000F5A8F"/>
    <w:rsid w:val="000F5D22"/>
    <w:rsid w:val="000F6044"/>
    <w:rsid w:val="000F6139"/>
    <w:rsid w:val="000F63B8"/>
    <w:rsid w:val="000F64DD"/>
    <w:rsid w:val="000F6C6C"/>
    <w:rsid w:val="000F7142"/>
    <w:rsid w:val="000F782E"/>
    <w:rsid w:val="000F7BBE"/>
    <w:rsid w:val="001001A2"/>
    <w:rsid w:val="001001BA"/>
    <w:rsid w:val="00100557"/>
    <w:rsid w:val="00100863"/>
    <w:rsid w:val="001009B6"/>
    <w:rsid w:val="00100BAC"/>
    <w:rsid w:val="00100C78"/>
    <w:rsid w:val="00100E6D"/>
    <w:rsid w:val="0010137F"/>
    <w:rsid w:val="001014D9"/>
    <w:rsid w:val="00101B5E"/>
    <w:rsid w:val="00102188"/>
    <w:rsid w:val="001025AA"/>
    <w:rsid w:val="00102ADC"/>
    <w:rsid w:val="00102B78"/>
    <w:rsid w:val="00102E08"/>
    <w:rsid w:val="00102ED8"/>
    <w:rsid w:val="00102EF9"/>
    <w:rsid w:val="0010348B"/>
    <w:rsid w:val="00104109"/>
    <w:rsid w:val="00104895"/>
    <w:rsid w:val="001053DA"/>
    <w:rsid w:val="0010550B"/>
    <w:rsid w:val="00106095"/>
    <w:rsid w:val="001065A1"/>
    <w:rsid w:val="001066AD"/>
    <w:rsid w:val="00106926"/>
    <w:rsid w:val="00106C3A"/>
    <w:rsid w:val="00107038"/>
    <w:rsid w:val="001071C1"/>
    <w:rsid w:val="00110143"/>
    <w:rsid w:val="00110249"/>
    <w:rsid w:val="00110478"/>
    <w:rsid w:val="0011062F"/>
    <w:rsid w:val="00110EFF"/>
    <w:rsid w:val="001111BD"/>
    <w:rsid w:val="0011204E"/>
    <w:rsid w:val="00112AE3"/>
    <w:rsid w:val="00112BF0"/>
    <w:rsid w:val="001130F6"/>
    <w:rsid w:val="0011331F"/>
    <w:rsid w:val="00113585"/>
    <w:rsid w:val="00113DD6"/>
    <w:rsid w:val="00113E80"/>
    <w:rsid w:val="00115427"/>
    <w:rsid w:val="00115667"/>
    <w:rsid w:val="0011576E"/>
    <w:rsid w:val="00117AD3"/>
    <w:rsid w:val="00120215"/>
    <w:rsid w:val="001206D0"/>
    <w:rsid w:val="00120C40"/>
    <w:rsid w:val="00120E63"/>
    <w:rsid w:val="00120F78"/>
    <w:rsid w:val="00121055"/>
    <w:rsid w:val="00121083"/>
    <w:rsid w:val="001219C0"/>
    <w:rsid w:val="00121C2E"/>
    <w:rsid w:val="00122A34"/>
    <w:rsid w:val="00122AEA"/>
    <w:rsid w:val="00123D78"/>
    <w:rsid w:val="00124311"/>
    <w:rsid w:val="00124CB0"/>
    <w:rsid w:val="00125188"/>
    <w:rsid w:val="00125205"/>
    <w:rsid w:val="0012583B"/>
    <w:rsid w:val="00125862"/>
    <w:rsid w:val="00125915"/>
    <w:rsid w:val="00125F4B"/>
    <w:rsid w:val="001267C6"/>
    <w:rsid w:val="001271E1"/>
    <w:rsid w:val="00127BDB"/>
    <w:rsid w:val="0013019E"/>
    <w:rsid w:val="00130A9E"/>
    <w:rsid w:val="0013112C"/>
    <w:rsid w:val="001316D9"/>
    <w:rsid w:val="00131915"/>
    <w:rsid w:val="0013193C"/>
    <w:rsid w:val="00131A88"/>
    <w:rsid w:val="00131CD7"/>
    <w:rsid w:val="00132018"/>
    <w:rsid w:val="00132C2A"/>
    <w:rsid w:val="00132F71"/>
    <w:rsid w:val="001334CC"/>
    <w:rsid w:val="001336D9"/>
    <w:rsid w:val="00133F9E"/>
    <w:rsid w:val="0013541C"/>
    <w:rsid w:val="001358E0"/>
    <w:rsid w:val="00135C70"/>
    <w:rsid w:val="00135D3E"/>
    <w:rsid w:val="00136438"/>
    <w:rsid w:val="00136501"/>
    <w:rsid w:val="00136849"/>
    <w:rsid w:val="00136AF4"/>
    <w:rsid w:val="00137636"/>
    <w:rsid w:val="0013770D"/>
    <w:rsid w:val="00137C8A"/>
    <w:rsid w:val="00137F5C"/>
    <w:rsid w:val="00137F81"/>
    <w:rsid w:val="00140722"/>
    <w:rsid w:val="00140B20"/>
    <w:rsid w:val="00141107"/>
    <w:rsid w:val="001411DC"/>
    <w:rsid w:val="00141445"/>
    <w:rsid w:val="00142197"/>
    <w:rsid w:val="00142733"/>
    <w:rsid w:val="001427EA"/>
    <w:rsid w:val="00142D2C"/>
    <w:rsid w:val="00142D67"/>
    <w:rsid w:val="00143E48"/>
    <w:rsid w:val="00144095"/>
    <w:rsid w:val="001442D7"/>
    <w:rsid w:val="001447F7"/>
    <w:rsid w:val="0014483E"/>
    <w:rsid w:val="001456FF"/>
    <w:rsid w:val="00145E47"/>
    <w:rsid w:val="00146192"/>
    <w:rsid w:val="0014639F"/>
    <w:rsid w:val="00146447"/>
    <w:rsid w:val="00147EE2"/>
    <w:rsid w:val="00150576"/>
    <w:rsid w:val="00150BD2"/>
    <w:rsid w:val="00150C2F"/>
    <w:rsid w:val="00150D31"/>
    <w:rsid w:val="00151C3D"/>
    <w:rsid w:val="00151D75"/>
    <w:rsid w:val="00152455"/>
    <w:rsid w:val="001524FB"/>
    <w:rsid w:val="00152769"/>
    <w:rsid w:val="001529F2"/>
    <w:rsid w:val="00152B6D"/>
    <w:rsid w:val="00152CCA"/>
    <w:rsid w:val="00153209"/>
    <w:rsid w:val="00153399"/>
    <w:rsid w:val="00153969"/>
    <w:rsid w:val="001545E4"/>
    <w:rsid w:val="001548E3"/>
    <w:rsid w:val="00154CC1"/>
    <w:rsid w:val="001552F2"/>
    <w:rsid w:val="001557A0"/>
    <w:rsid w:val="001561CF"/>
    <w:rsid w:val="001565D1"/>
    <w:rsid w:val="00156602"/>
    <w:rsid w:val="00156ACE"/>
    <w:rsid w:val="0015739F"/>
    <w:rsid w:val="00157532"/>
    <w:rsid w:val="001579EA"/>
    <w:rsid w:val="0016050A"/>
    <w:rsid w:val="0016071D"/>
    <w:rsid w:val="00161D11"/>
    <w:rsid w:val="00161F84"/>
    <w:rsid w:val="001622A8"/>
    <w:rsid w:val="00162540"/>
    <w:rsid w:val="00163067"/>
    <w:rsid w:val="0016331C"/>
    <w:rsid w:val="001634B1"/>
    <w:rsid w:val="0016350A"/>
    <w:rsid w:val="0016365D"/>
    <w:rsid w:val="00163A1E"/>
    <w:rsid w:val="00163BA3"/>
    <w:rsid w:val="00163D50"/>
    <w:rsid w:val="00164039"/>
    <w:rsid w:val="00164A32"/>
    <w:rsid w:val="00164C47"/>
    <w:rsid w:val="00164F59"/>
    <w:rsid w:val="001653FA"/>
    <w:rsid w:val="001653FC"/>
    <w:rsid w:val="00166270"/>
    <w:rsid w:val="00166BAF"/>
    <w:rsid w:val="00166D16"/>
    <w:rsid w:val="001670A1"/>
    <w:rsid w:val="001674A2"/>
    <w:rsid w:val="001676BD"/>
    <w:rsid w:val="00167F23"/>
    <w:rsid w:val="00170097"/>
    <w:rsid w:val="00170A92"/>
    <w:rsid w:val="001717EA"/>
    <w:rsid w:val="00171C31"/>
    <w:rsid w:val="001720BA"/>
    <w:rsid w:val="001724D2"/>
    <w:rsid w:val="00173036"/>
    <w:rsid w:val="00173319"/>
    <w:rsid w:val="00173516"/>
    <w:rsid w:val="00173689"/>
    <w:rsid w:val="001737C6"/>
    <w:rsid w:val="00173930"/>
    <w:rsid w:val="001749B2"/>
    <w:rsid w:val="00175F05"/>
    <w:rsid w:val="00176379"/>
    <w:rsid w:val="00176485"/>
    <w:rsid w:val="00177010"/>
    <w:rsid w:val="00177115"/>
    <w:rsid w:val="00177116"/>
    <w:rsid w:val="00177318"/>
    <w:rsid w:val="0017745F"/>
    <w:rsid w:val="001774FF"/>
    <w:rsid w:val="00177D8B"/>
    <w:rsid w:val="00180D0B"/>
    <w:rsid w:val="00180F26"/>
    <w:rsid w:val="00181225"/>
    <w:rsid w:val="001814BA"/>
    <w:rsid w:val="00182069"/>
    <w:rsid w:val="001820A7"/>
    <w:rsid w:val="0018237E"/>
    <w:rsid w:val="00182401"/>
    <w:rsid w:val="001832E1"/>
    <w:rsid w:val="00183A97"/>
    <w:rsid w:val="00184029"/>
    <w:rsid w:val="00184107"/>
    <w:rsid w:val="00185265"/>
    <w:rsid w:val="00185492"/>
    <w:rsid w:val="0018585D"/>
    <w:rsid w:val="00185E5F"/>
    <w:rsid w:val="00186188"/>
    <w:rsid w:val="0018657A"/>
    <w:rsid w:val="00186CFD"/>
    <w:rsid w:val="00187E4F"/>
    <w:rsid w:val="00190778"/>
    <w:rsid w:val="00190F62"/>
    <w:rsid w:val="00191604"/>
    <w:rsid w:val="00191CFC"/>
    <w:rsid w:val="0019280B"/>
    <w:rsid w:val="00192DE9"/>
    <w:rsid w:val="001930CF"/>
    <w:rsid w:val="00193158"/>
    <w:rsid w:val="001935AF"/>
    <w:rsid w:val="0019371F"/>
    <w:rsid w:val="001937BC"/>
    <w:rsid w:val="00193CE0"/>
    <w:rsid w:val="00193D0A"/>
    <w:rsid w:val="001958BE"/>
    <w:rsid w:val="0019633D"/>
    <w:rsid w:val="001966CB"/>
    <w:rsid w:val="00196BDB"/>
    <w:rsid w:val="00196E2C"/>
    <w:rsid w:val="00197CE0"/>
    <w:rsid w:val="001A0027"/>
    <w:rsid w:val="001A008F"/>
    <w:rsid w:val="001A0872"/>
    <w:rsid w:val="001A0D46"/>
    <w:rsid w:val="001A1B3D"/>
    <w:rsid w:val="001A243B"/>
    <w:rsid w:val="001A263A"/>
    <w:rsid w:val="001A2BAC"/>
    <w:rsid w:val="001A3E14"/>
    <w:rsid w:val="001A3F46"/>
    <w:rsid w:val="001A4394"/>
    <w:rsid w:val="001A43A8"/>
    <w:rsid w:val="001A4FE5"/>
    <w:rsid w:val="001A50B3"/>
    <w:rsid w:val="001A5341"/>
    <w:rsid w:val="001A5744"/>
    <w:rsid w:val="001A5DA4"/>
    <w:rsid w:val="001A60E1"/>
    <w:rsid w:val="001A645F"/>
    <w:rsid w:val="001A74FF"/>
    <w:rsid w:val="001A7F04"/>
    <w:rsid w:val="001B00B6"/>
    <w:rsid w:val="001B00E1"/>
    <w:rsid w:val="001B031C"/>
    <w:rsid w:val="001B0960"/>
    <w:rsid w:val="001B0C2F"/>
    <w:rsid w:val="001B21AC"/>
    <w:rsid w:val="001B2522"/>
    <w:rsid w:val="001B2EC4"/>
    <w:rsid w:val="001B32AC"/>
    <w:rsid w:val="001B33B6"/>
    <w:rsid w:val="001B3673"/>
    <w:rsid w:val="001B42F0"/>
    <w:rsid w:val="001B4610"/>
    <w:rsid w:val="001B4B13"/>
    <w:rsid w:val="001B4D31"/>
    <w:rsid w:val="001B5037"/>
    <w:rsid w:val="001B542E"/>
    <w:rsid w:val="001B5E48"/>
    <w:rsid w:val="001B6661"/>
    <w:rsid w:val="001B6A43"/>
    <w:rsid w:val="001B6F4B"/>
    <w:rsid w:val="001B7119"/>
    <w:rsid w:val="001B7AA9"/>
    <w:rsid w:val="001C0455"/>
    <w:rsid w:val="001C0B97"/>
    <w:rsid w:val="001C150D"/>
    <w:rsid w:val="001C1818"/>
    <w:rsid w:val="001C19B5"/>
    <w:rsid w:val="001C1C3B"/>
    <w:rsid w:val="001C1ED3"/>
    <w:rsid w:val="001C2374"/>
    <w:rsid w:val="001C2F52"/>
    <w:rsid w:val="001C2F96"/>
    <w:rsid w:val="001C320C"/>
    <w:rsid w:val="001C340D"/>
    <w:rsid w:val="001C3D8D"/>
    <w:rsid w:val="001C3EFB"/>
    <w:rsid w:val="001C40DA"/>
    <w:rsid w:val="001C459C"/>
    <w:rsid w:val="001C4749"/>
    <w:rsid w:val="001C515E"/>
    <w:rsid w:val="001C558C"/>
    <w:rsid w:val="001C588C"/>
    <w:rsid w:val="001C5955"/>
    <w:rsid w:val="001C6F37"/>
    <w:rsid w:val="001C7056"/>
    <w:rsid w:val="001C71F6"/>
    <w:rsid w:val="001C72D0"/>
    <w:rsid w:val="001D0468"/>
    <w:rsid w:val="001D0C8E"/>
    <w:rsid w:val="001D0CFA"/>
    <w:rsid w:val="001D22A3"/>
    <w:rsid w:val="001D2593"/>
    <w:rsid w:val="001D2717"/>
    <w:rsid w:val="001D2FBB"/>
    <w:rsid w:val="001D3429"/>
    <w:rsid w:val="001D356D"/>
    <w:rsid w:val="001D4586"/>
    <w:rsid w:val="001D52DC"/>
    <w:rsid w:val="001D54D2"/>
    <w:rsid w:val="001D5A71"/>
    <w:rsid w:val="001D6365"/>
    <w:rsid w:val="001D663D"/>
    <w:rsid w:val="001D6667"/>
    <w:rsid w:val="001D7059"/>
    <w:rsid w:val="001D738B"/>
    <w:rsid w:val="001D739F"/>
    <w:rsid w:val="001D7C7D"/>
    <w:rsid w:val="001D7D81"/>
    <w:rsid w:val="001E0CC1"/>
    <w:rsid w:val="001E0EE0"/>
    <w:rsid w:val="001E198F"/>
    <w:rsid w:val="001E2024"/>
    <w:rsid w:val="001E2161"/>
    <w:rsid w:val="001E21C8"/>
    <w:rsid w:val="001E2335"/>
    <w:rsid w:val="001E2D30"/>
    <w:rsid w:val="001E2DED"/>
    <w:rsid w:val="001E2EDF"/>
    <w:rsid w:val="001E3D46"/>
    <w:rsid w:val="001E3D67"/>
    <w:rsid w:val="001E43B5"/>
    <w:rsid w:val="001E54BE"/>
    <w:rsid w:val="001E5878"/>
    <w:rsid w:val="001E58A4"/>
    <w:rsid w:val="001E58AE"/>
    <w:rsid w:val="001E5CCD"/>
    <w:rsid w:val="001E5DD7"/>
    <w:rsid w:val="001E5F2A"/>
    <w:rsid w:val="001E61A5"/>
    <w:rsid w:val="001E6607"/>
    <w:rsid w:val="001E6D95"/>
    <w:rsid w:val="001E764C"/>
    <w:rsid w:val="001E784F"/>
    <w:rsid w:val="001E7978"/>
    <w:rsid w:val="001F0158"/>
    <w:rsid w:val="001F0356"/>
    <w:rsid w:val="001F0415"/>
    <w:rsid w:val="001F0644"/>
    <w:rsid w:val="001F0B25"/>
    <w:rsid w:val="001F0B65"/>
    <w:rsid w:val="001F1087"/>
    <w:rsid w:val="001F10BD"/>
    <w:rsid w:val="001F1296"/>
    <w:rsid w:val="001F198E"/>
    <w:rsid w:val="001F2CF0"/>
    <w:rsid w:val="001F2DF6"/>
    <w:rsid w:val="001F328D"/>
    <w:rsid w:val="001F363D"/>
    <w:rsid w:val="001F368E"/>
    <w:rsid w:val="001F3869"/>
    <w:rsid w:val="001F3D61"/>
    <w:rsid w:val="001F40C8"/>
    <w:rsid w:val="001F4985"/>
    <w:rsid w:val="001F51F0"/>
    <w:rsid w:val="001F5EBF"/>
    <w:rsid w:val="001F6D38"/>
    <w:rsid w:val="001F6DC8"/>
    <w:rsid w:val="001F6DF1"/>
    <w:rsid w:val="001F6E61"/>
    <w:rsid w:val="001F7724"/>
    <w:rsid w:val="001F7C65"/>
    <w:rsid w:val="00200E85"/>
    <w:rsid w:val="00200EA8"/>
    <w:rsid w:val="00200F94"/>
    <w:rsid w:val="00201F52"/>
    <w:rsid w:val="002035F3"/>
    <w:rsid w:val="00203919"/>
    <w:rsid w:val="00203F44"/>
    <w:rsid w:val="00204560"/>
    <w:rsid w:val="00205A81"/>
    <w:rsid w:val="00206311"/>
    <w:rsid w:val="00206359"/>
    <w:rsid w:val="002068C7"/>
    <w:rsid w:val="00207048"/>
    <w:rsid w:val="002076DD"/>
    <w:rsid w:val="00207707"/>
    <w:rsid w:val="00207A7C"/>
    <w:rsid w:val="00207B09"/>
    <w:rsid w:val="00207CE1"/>
    <w:rsid w:val="002107A6"/>
    <w:rsid w:val="00210C81"/>
    <w:rsid w:val="00210CA4"/>
    <w:rsid w:val="002116E7"/>
    <w:rsid w:val="002120DA"/>
    <w:rsid w:val="0021284F"/>
    <w:rsid w:val="00212907"/>
    <w:rsid w:val="00212A3E"/>
    <w:rsid w:val="00212AB8"/>
    <w:rsid w:val="00212AE7"/>
    <w:rsid w:val="00212DA8"/>
    <w:rsid w:val="00212DE8"/>
    <w:rsid w:val="002134BA"/>
    <w:rsid w:val="00213887"/>
    <w:rsid w:val="00213E60"/>
    <w:rsid w:val="00213F94"/>
    <w:rsid w:val="002143F4"/>
    <w:rsid w:val="00214534"/>
    <w:rsid w:val="00214B23"/>
    <w:rsid w:val="002154F9"/>
    <w:rsid w:val="0021574A"/>
    <w:rsid w:val="00215A5D"/>
    <w:rsid w:val="00215C8A"/>
    <w:rsid w:val="0021646C"/>
    <w:rsid w:val="00216805"/>
    <w:rsid w:val="00216847"/>
    <w:rsid w:val="00217345"/>
    <w:rsid w:val="00217A06"/>
    <w:rsid w:val="00217B89"/>
    <w:rsid w:val="00220122"/>
    <w:rsid w:val="0022137C"/>
    <w:rsid w:val="002214D6"/>
    <w:rsid w:val="00221674"/>
    <w:rsid w:val="0022188E"/>
    <w:rsid w:val="00221D26"/>
    <w:rsid w:val="0022268B"/>
    <w:rsid w:val="00222742"/>
    <w:rsid w:val="00222811"/>
    <w:rsid w:val="002228E0"/>
    <w:rsid w:val="00222A49"/>
    <w:rsid w:val="002230C2"/>
    <w:rsid w:val="00223406"/>
    <w:rsid w:val="0022442D"/>
    <w:rsid w:val="00224793"/>
    <w:rsid w:val="002250EC"/>
    <w:rsid w:val="002251CE"/>
    <w:rsid w:val="00225425"/>
    <w:rsid w:val="00225913"/>
    <w:rsid w:val="00225A5D"/>
    <w:rsid w:val="00225D17"/>
    <w:rsid w:val="0022657E"/>
    <w:rsid w:val="0022675A"/>
    <w:rsid w:val="00226A24"/>
    <w:rsid w:val="002270E9"/>
    <w:rsid w:val="002274E8"/>
    <w:rsid w:val="00227A0F"/>
    <w:rsid w:val="00227BDC"/>
    <w:rsid w:val="00227BDE"/>
    <w:rsid w:val="00227C7A"/>
    <w:rsid w:val="002305C0"/>
    <w:rsid w:val="002306CC"/>
    <w:rsid w:val="00230852"/>
    <w:rsid w:val="00230C89"/>
    <w:rsid w:val="00231AEC"/>
    <w:rsid w:val="00231C7D"/>
    <w:rsid w:val="00232455"/>
    <w:rsid w:val="00232665"/>
    <w:rsid w:val="00233177"/>
    <w:rsid w:val="00233A56"/>
    <w:rsid w:val="00235050"/>
    <w:rsid w:val="002359B5"/>
    <w:rsid w:val="00235A46"/>
    <w:rsid w:val="00235C7F"/>
    <w:rsid w:val="00236428"/>
    <w:rsid w:val="002365B5"/>
    <w:rsid w:val="00236B80"/>
    <w:rsid w:val="00236EE8"/>
    <w:rsid w:val="00236F01"/>
    <w:rsid w:val="00236FF6"/>
    <w:rsid w:val="002401E5"/>
    <w:rsid w:val="002401F6"/>
    <w:rsid w:val="00240917"/>
    <w:rsid w:val="00242564"/>
    <w:rsid w:val="002425AF"/>
    <w:rsid w:val="002428C8"/>
    <w:rsid w:val="00242D8C"/>
    <w:rsid w:val="00243130"/>
    <w:rsid w:val="00243764"/>
    <w:rsid w:val="002438F8"/>
    <w:rsid w:val="00243AC7"/>
    <w:rsid w:val="00243EAE"/>
    <w:rsid w:val="002444E5"/>
    <w:rsid w:val="00244645"/>
    <w:rsid w:val="00244968"/>
    <w:rsid w:val="00244B58"/>
    <w:rsid w:val="00244FCC"/>
    <w:rsid w:val="0024503D"/>
    <w:rsid w:val="002453F5"/>
    <w:rsid w:val="00245406"/>
    <w:rsid w:val="0024583D"/>
    <w:rsid w:val="00245AF3"/>
    <w:rsid w:val="00245B15"/>
    <w:rsid w:val="00245BC3"/>
    <w:rsid w:val="00245D93"/>
    <w:rsid w:val="00246101"/>
    <w:rsid w:val="00246816"/>
    <w:rsid w:val="00246BEA"/>
    <w:rsid w:val="00246D1B"/>
    <w:rsid w:val="00246E39"/>
    <w:rsid w:val="002471F2"/>
    <w:rsid w:val="00247329"/>
    <w:rsid w:val="002478E4"/>
    <w:rsid w:val="00247C61"/>
    <w:rsid w:val="00247F74"/>
    <w:rsid w:val="00250418"/>
    <w:rsid w:val="00250475"/>
    <w:rsid w:val="00250ACA"/>
    <w:rsid w:val="00250CA1"/>
    <w:rsid w:val="00250DFA"/>
    <w:rsid w:val="0025127D"/>
    <w:rsid w:val="00251337"/>
    <w:rsid w:val="002517B6"/>
    <w:rsid w:val="002526EA"/>
    <w:rsid w:val="00252B7F"/>
    <w:rsid w:val="00252D8A"/>
    <w:rsid w:val="002533BB"/>
    <w:rsid w:val="002535E8"/>
    <w:rsid w:val="002536C2"/>
    <w:rsid w:val="002549A0"/>
    <w:rsid w:val="00254BD7"/>
    <w:rsid w:val="00254E1D"/>
    <w:rsid w:val="0025511D"/>
    <w:rsid w:val="0025529E"/>
    <w:rsid w:val="002555CD"/>
    <w:rsid w:val="00255789"/>
    <w:rsid w:val="00255CEF"/>
    <w:rsid w:val="00256969"/>
    <w:rsid w:val="00256EE2"/>
    <w:rsid w:val="00256F0F"/>
    <w:rsid w:val="0025705D"/>
    <w:rsid w:val="002570A8"/>
    <w:rsid w:val="00257979"/>
    <w:rsid w:val="00257BB9"/>
    <w:rsid w:val="00257BF1"/>
    <w:rsid w:val="00257C62"/>
    <w:rsid w:val="0026025D"/>
    <w:rsid w:val="00260A6B"/>
    <w:rsid w:val="00260C73"/>
    <w:rsid w:val="00260E30"/>
    <w:rsid w:val="00261857"/>
    <w:rsid w:val="00261967"/>
    <w:rsid w:val="00261DD2"/>
    <w:rsid w:val="00261EFC"/>
    <w:rsid w:val="00261F4E"/>
    <w:rsid w:val="002629BB"/>
    <w:rsid w:val="00263741"/>
    <w:rsid w:val="00263931"/>
    <w:rsid w:val="00263C7D"/>
    <w:rsid w:val="00263CCD"/>
    <w:rsid w:val="002643DA"/>
    <w:rsid w:val="00264546"/>
    <w:rsid w:val="0026474F"/>
    <w:rsid w:val="00264A42"/>
    <w:rsid w:val="00264F60"/>
    <w:rsid w:val="002654E0"/>
    <w:rsid w:val="002656FF"/>
    <w:rsid w:val="00265FAE"/>
    <w:rsid w:val="002664DA"/>
    <w:rsid w:val="002665BB"/>
    <w:rsid w:val="00266A83"/>
    <w:rsid w:val="002673F8"/>
    <w:rsid w:val="00267CD2"/>
    <w:rsid w:val="00270402"/>
    <w:rsid w:val="00270473"/>
    <w:rsid w:val="00270642"/>
    <w:rsid w:val="00270B05"/>
    <w:rsid w:val="00271510"/>
    <w:rsid w:val="00271709"/>
    <w:rsid w:val="00271DA8"/>
    <w:rsid w:val="00271F86"/>
    <w:rsid w:val="00272A63"/>
    <w:rsid w:val="00272BCF"/>
    <w:rsid w:val="00273430"/>
    <w:rsid w:val="002737B6"/>
    <w:rsid w:val="00274C3A"/>
    <w:rsid w:val="00274D43"/>
    <w:rsid w:val="00274DCD"/>
    <w:rsid w:val="00274E8B"/>
    <w:rsid w:val="00274EB6"/>
    <w:rsid w:val="00275925"/>
    <w:rsid w:val="00275FF9"/>
    <w:rsid w:val="002763F9"/>
    <w:rsid w:val="00276770"/>
    <w:rsid w:val="00276A7B"/>
    <w:rsid w:val="00276E2C"/>
    <w:rsid w:val="00277287"/>
    <w:rsid w:val="002773D6"/>
    <w:rsid w:val="002778A1"/>
    <w:rsid w:val="00277F76"/>
    <w:rsid w:val="00281AEE"/>
    <w:rsid w:val="00281CEF"/>
    <w:rsid w:val="00281FF0"/>
    <w:rsid w:val="0028229A"/>
    <w:rsid w:val="002824AF"/>
    <w:rsid w:val="0028300C"/>
    <w:rsid w:val="00283141"/>
    <w:rsid w:val="00283984"/>
    <w:rsid w:val="00283B98"/>
    <w:rsid w:val="002843C7"/>
    <w:rsid w:val="00284792"/>
    <w:rsid w:val="00285925"/>
    <w:rsid w:val="002859D8"/>
    <w:rsid w:val="00285B9C"/>
    <w:rsid w:val="00285FC1"/>
    <w:rsid w:val="0028603B"/>
    <w:rsid w:val="00286C60"/>
    <w:rsid w:val="00286C91"/>
    <w:rsid w:val="00286DA6"/>
    <w:rsid w:val="00287526"/>
    <w:rsid w:val="00287D1C"/>
    <w:rsid w:val="00287EC8"/>
    <w:rsid w:val="00290093"/>
    <w:rsid w:val="0029061A"/>
    <w:rsid w:val="002907A7"/>
    <w:rsid w:val="00290FE9"/>
    <w:rsid w:val="00291BB8"/>
    <w:rsid w:val="00291EF0"/>
    <w:rsid w:val="00291EF7"/>
    <w:rsid w:val="002936C4"/>
    <w:rsid w:val="0029382C"/>
    <w:rsid w:val="00293D65"/>
    <w:rsid w:val="00293F7A"/>
    <w:rsid w:val="00294516"/>
    <w:rsid w:val="00294737"/>
    <w:rsid w:val="00294FB6"/>
    <w:rsid w:val="00295925"/>
    <w:rsid w:val="002963F6"/>
    <w:rsid w:val="0029653F"/>
    <w:rsid w:val="00296AC3"/>
    <w:rsid w:val="00297078"/>
    <w:rsid w:val="0029742F"/>
    <w:rsid w:val="00297481"/>
    <w:rsid w:val="00297C04"/>
    <w:rsid w:val="00297D7C"/>
    <w:rsid w:val="00297E44"/>
    <w:rsid w:val="002A034A"/>
    <w:rsid w:val="002A0A7C"/>
    <w:rsid w:val="002A0BC3"/>
    <w:rsid w:val="002A0C39"/>
    <w:rsid w:val="002A0D3A"/>
    <w:rsid w:val="002A1283"/>
    <w:rsid w:val="002A133C"/>
    <w:rsid w:val="002A2AF8"/>
    <w:rsid w:val="002A3515"/>
    <w:rsid w:val="002A36A7"/>
    <w:rsid w:val="002A3B23"/>
    <w:rsid w:val="002A461F"/>
    <w:rsid w:val="002A502B"/>
    <w:rsid w:val="002A5120"/>
    <w:rsid w:val="002A548E"/>
    <w:rsid w:val="002A56B6"/>
    <w:rsid w:val="002A5B02"/>
    <w:rsid w:val="002A5C9C"/>
    <w:rsid w:val="002A668D"/>
    <w:rsid w:val="002A6AA5"/>
    <w:rsid w:val="002A7AF3"/>
    <w:rsid w:val="002A7C78"/>
    <w:rsid w:val="002A7C79"/>
    <w:rsid w:val="002B094C"/>
    <w:rsid w:val="002B0B39"/>
    <w:rsid w:val="002B0D45"/>
    <w:rsid w:val="002B12C2"/>
    <w:rsid w:val="002B13A9"/>
    <w:rsid w:val="002B15CF"/>
    <w:rsid w:val="002B2AA8"/>
    <w:rsid w:val="002B2AE5"/>
    <w:rsid w:val="002B32FF"/>
    <w:rsid w:val="002B4251"/>
    <w:rsid w:val="002B440B"/>
    <w:rsid w:val="002B4B78"/>
    <w:rsid w:val="002B4BF2"/>
    <w:rsid w:val="002B4E5A"/>
    <w:rsid w:val="002B54CF"/>
    <w:rsid w:val="002B6099"/>
    <w:rsid w:val="002B61CA"/>
    <w:rsid w:val="002B76E0"/>
    <w:rsid w:val="002B7E80"/>
    <w:rsid w:val="002C06C7"/>
    <w:rsid w:val="002C0916"/>
    <w:rsid w:val="002C0B2B"/>
    <w:rsid w:val="002C0C15"/>
    <w:rsid w:val="002C10D3"/>
    <w:rsid w:val="002C175A"/>
    <w:rsid w:val="002C17C1"/>
    <w:rsid w:val="002C1C22"/>
    <w:rsid w:val="002C1E4E"/>
    <w:rsid w:val="002C23AC"/>
    <w:rsid w:val="002C2B86"/>
    <w:rsid w:val="002C2E0F"/>
    <w:rsid w:val="002C3116"/>
    <w:rsid w:val="002C317A"/>
    <w:rsid w:val="002C3F3E"/>
    <w:rsid w:val="002C4211"/>
    <w:rsid w:val="002C4A66"/>
    <w:rsid w:val="002C4B46"/>
    <w:rsid w:val="002C4C80"/>
    <w:rsid w:val="002C54FD"/>
    <w:rsid w:val="002C5BA2"/>
    <w:rsid w:val="002C5BAA"/>
    <w:rsid w:val="002C63D6"/>
    <w:rsid w:val="002C6458"/>
    <w:rsid w:val="002C6463"/>
    <w:rsid w:val="002C6920"/>
    <w:rsid w:val="002C702B"/>
    <w:rsid w:val="002C7252"/>
    <w:rsid w:val="002C77DC"/>
    <w:rsid w:val="002C7961"/>
    <w:rsid w:val="002C7FE5"/>
    <w:rsid w:val="002D0209"/>
    <w:rsid w:val="002D0C9A"/>
    <w:rsid w:val="002D1E8F"/>
    <w:rsid w:val="002D26F6"/>
    <w:rsid w:val="002D2D45"/>
    <w:rsid w:val="002D41B0"/>
    <w:rsid w:val="002D41BC"/>
    <w:rsid w:val="002D4394"/>
    <w:rsid w:val="002D486C"/>
    <w:rsid w:val="002D527E"/>
    <w:rsid w:val="002D577A"/>
    <w:rsid w:val="002D5942"/>
    <w:rsid w:val="002D6D58"/>
    <w:rsid w:val="002D7C27"/>
    <w:rsid w:val="002E05BC"/>
    <w:rsid w:val="002E0785"/>
    <w:rsid w:val="002E0F63"/>
    <w:rsid w:val="002E11C7"/>
    <w:rsid w:val="002E1618"/>
    <w:rsid w:val="002E1A20"/>
    <w:rsid w:val="002E1A22"/>
    <w:rsid w:val="002E20E9"/>
    <w:rsid w:val="002E2607"/>
    <w:rsid w:val="002E26FA"/>
    <w:rsid w:val="002E2A5B"/>
    <w:rsid w:val="002E2D42"/>
    <w:rsid w:val="002E2D8D"/>
    <w:rsid w:val="002E3214"/>
    <w:rsid w:val="002E35A8"/>
    <w:rsid w:val="002E3BA0"/>
    <w:rsid w:val="002E3E78"/>
    <w:rsid w:val="002E3FD5"/>
    <w:rsid w:val="002E43CB"/>
    <w:rsid w:val="002E453D"/>
    <w:rsid w:val="002E4BCD"/>
    <w:rsid w:val="002E4E84"/>
    <w:rsid w:val="002E4FA9"/>
    <w:rsid w:val="002E4FB5"/>
    <w:rsid w:val="002E5181"/>
    <w:rsid w:val="002E5193"/>
    <w:rsid w:val="002E56D4"/>
    <w:rsid w:val="002E6121"/>
    <w:rsid w:val="002E65D9"/>
    <w:rsid w:val="002E7FD8"/>
    <w:rsid w:val="002F042B"/>
    <w:rsid w:val="002F04B4"/>
    <w:rsid w:val="002F0660"/>
    <w:rsid w:val="002F08D2"/>
    <w:rsid w:val="002F09D6"/>
    <w:rsid w:val="002F11E7"/>
    <w:rsid w:val="002F14BA"/>
    <w:rsid w:val="002F229B"/>
    <w:rsid w:val="002F2325"/>
    <w:rsid w:val="002F237A"/>
    <w:rsid w:val="002F2420"/>
    <w:rsid w:val="002F2836"/>
    <w:rsid w:val="002F4016"/>
    <w:rsid w:val="002F4166"/>
    <w:rsid w:val="002F4791"/>
    <w:rsid w:val="002F4E09"/>
    <w:rsid w:val="002F5F52"/>
    <w:rsid w:val="002F64BB"/>
    <w:rsid w:val="002F6DF6"/>
    <w:rsid w:val="002F797F"/>
    <w:rsid w:val="003000F6"/>
    <w:rsid w:val="003004D9"/>
    <w:rsid w:val="00300F2E"/>
    <w:rsid w:val="00301320"/>
    <w:rsid w:val="00302CBB"/>
    <w:rsid w:val="00303A3A"/>
    <w:rsid w:val="00303C61"/>
    <w:rsid w:val="00303D9E"/>
    <w:rsid w:val="00304778"/>
    <w:rsid w:val="003059B9"/>
    <w:rsid w:val="00305E87"/>
    <w:rsid w:val="00306843"/>
    <w:rsid w:val="00306CF6"/>
    <w:rsid w:val="0030759E"/>
    <w:rsid w:val="003108C2"/>
    <w:rsid w:val="00310F53"/>
    <w:rsid w:val="00311575"/>
    <w:rsid w:val="00311B5F"/>
    <w:rsid w:val="00311F68"/>
    <w:rsid w:val="003129D6"/>
    <w:rsid w:val="00312B32"/>
    <w:rsid w:val="003136B5"/>
    <w:rsid w:val="0031411A"/>
    <w:rsid w:val="00314279"/>
    <w:rsid w:val="00314C5D"/>
    <w:rsid w:val="00314E72"/>
    <w:rsid w:val="00314FD5"/>
    <w:rsid w:val="003155E5"/>
    <w:rsid w:val="0031590F"/>
    <w:rsid w:val="003160EA"/>
    <w:rsid w:val="00316100"/>
    <w:rsid w:val="00316E11"/>
    <w:rsid w:val="00316FED"/>
    <w:rsid w:val="003170E3"/>
    <w:rsid w:val="00317A7F"/>
    <w:rsid w:val="00317D53"/>
    <w:rsid w:val="003204D4"/>
    <w:rsid w:val="0032087C"/>
    <w:rsid w:val="00320F69"/>
    <w:rsid w:val="00320F71"/>
    <w:rsid w:val="00320FFF"/>
    <w:rsid w:val="00321087"/>
    <w:rsid w:val="00321837"/>
    <w:rsid w:val="00321C2E"/>
    <w:rsid w:val="00321C98"/>
    <w:rsid w:val="00322348"/>
    <w:rsid w:val="00322661"/>
    <w:rsid w:val="003228CB"/>
    <w:rsid w:val="00322CBB"/>
    <w:rsid w:val="0032340F"/>
    <w:rsid w:val="00323715"/>
    <w:rsid w:val="0032389B"/>
    <w:rsid w:val="0032398D"/>
    <w:rsid w:val="00323D96"/>
    <w:rsid w:val="00323E7B"/>
    <w:rsid w:val="00324213"/>
    <w:rsid w:val="00324794"/>
    <w:rsid w:val="00324BCB"/>
    <w:rsid w:val="00324D53"/>
    <w:rsid w:val="003252DB"/>
    <w:rsid w:val="0032650A"/>
    <w:rsid w:val="003266A4"/>
    <w:rsid w:val="00326C62"/>
    <w:rsid w:val="0032714E"/>
    <w:rsid w:val="0033002F"/>
    <w:rsid w:val="0033038C"/>
    <w:rsid w:val="00330400"/>
    <w:rsid w:val="00330679"/>
    <w:rsid w:val="00330BEF"/>
    <w:rsid w:val="003311D9"/>
    <w:rsid w:val="003319C8"/>
    <w:rsid w:val="00332072"/>
    <w:rsid w:val="00332B29"/>
    <w:rsid w:val="00333429"/>
    <w:rsid w:val="00333D70"/>
    <w:rsid w:val="00333D87"/>
    <w:rsid w:val="00333E8C"/>
    <w:rsid w:val="003340E3"/>
    <w:rsid w:val="003346A7"/>
    <w:rsid w:val="003349CC"/>
    <w:rsid w:val="0033502D"/>
    <w:rsid w:val="00335042"/>
    <w:rsid w:val="00335D25"/>
    <w:rsid w:val="00335D84"/>
    <w:rsid w:val="00335F59"/>
    <w:rsid w:val="00336886"/>
    <w:rsid w:val="00337DA4"/>
    <w:rsid w:val="00340129"/>
    <w:rsid w:val="00340D44"/>
    <w:rsid w:val="00340DE5"/>
    <w:rsid w:val="00340E61"/>
    <w:rsid w:val="00341156"/>
    <w:rsid w:val="00341373"/>
    <w:rsid w:val="00341520"/>
    <w:rsid w:val="00341797"/>
    <w:rsid w:val="00341D11"/>
    <w:rsid w:val="00342235"/>
    <w:rsid w:val="0034231B"/>
    <w:rsid w:val="003424E6"/>
    <w:rsid w:val="003431ED"/>
    <w:rsid w:val="0034373C"/>
    <w:rsid w:val="003438B0"/>
    <w:rsid w:val="00343A82"/>
    <w:rsid w:val="00343D1E"/>
    <w:rsid w:val="00343FE1"/>
    <w:rsid w:val="0034409E"/>
    <w:rsid w:val="00344133"/>
    <w:rsid w:val="003442F7"/>
    <w:rsid w:val="00344EB8"/>
    <w:rsid w:val="00345922"/>
    <w:rsid w:val="003459BF"/>
    <w:rsid w:val="00345DD2"/>
    <w:rsid w:val="0034636F"/>
    <w:rsid w:val="00346379"/>
    <w:rsid w:val="003467EC"/>
    <w:rsid w:val="00346924"/>
    <w:rsid w:val="00347479"/>
    <w:rsid w:val="0034761D"/>
    <w:rsid w:val="00347C00"/>
    <w:rsid w:val="00347FBC"/>
    <w:rsid w:val="00350099"/>
    <w:rsid w:val="00350D29"/>
    <w:rsid w:val="00350FDD"/>
    <w:rsid w:val="00351BAF"/>
    <w:rsid w:val="0035294C"/>
    <w:rsid w:val="00352BC0"/>
    <w:rsid w:val="00352C6B"/>
    <w:rsid w:val="00352C85"/>
    <w:rsid w:val="00353A96"/>
    <w:rsid w:val="00353D97"/>
    <w:rsid w:val="00353DBA"/>
    <w:rsid w:val="00354819"/>
    <w:rsid w:val="00354A42"/>
    <w:rsid w:val="00355B8C"/>
    <w:rsid w:val="00356263"/>
    <w:rsid w:val="00356370"/>
    <w:rsid w:val="00356C16"/>
    <w:rsid w:val="00356E55"/>
    <w:rsid w:val="0035714C"/>
    <w:rsid w:val="00357345"/>
    <w:rsid w:val="00357BFF"/>
    <w:rsid w:val="00357DF3"/>
    <w:rsid w:val="00361064"/>
    <w:rsid w:val="003613D5"/>
    <w:rsid w:val="003615D4"/>
    <w:rsid w:val="003618EB"/>
    <w:rsid w:val="003623A0"/>
    <w:rsid w:val="003629E3"/>
    <w:rsid w:val="00362BF1"/>
    <w:rsid w:val="0036305A"/>
    <w:rsid w:val="0036329D"/>
    <w:rsid w:val="003632C8"/>
    <w:rsid w:val="00364420"/>
    <w:rsid w:val="003652E2"/>
    <w:rsid w:val="00365BD2"/>
    <w:rsid w:val="00366082"/>
    <w:rsid w:val="0036624F"/>
    <w:rsid w:val="003665BF"/>
    <w:rsid w:val="00367C0D"/>
    <w:rsid w:val="003707F9"/>
    <w:rsid w:val="00370977"/>
    <w:rsid w:val="00370C7A"/>
    <w:rsid w:val="003713BF"/>
    <w:rsid w:val="00371A66"/>
    <w:rsid w:val="00371E21"/>
    <w:rsid w:val="00372C14"/>
    <w:rsid w:val="00373059"/>
    <w:rsid w:val="0037308B"/>
    <w:rsid w:val="0037329A"/>
    <w:rsid w:val="00373752"/>
    <w:rsid w:val="00375487"/>
    <w:rsid w:val="00375B99"/>
    <w:rsid w:val="003760E7"/>
    <w:rsid w:val="003760F8"/>
    <w:rsid w:val="003765FB"/>
    <w:rsid w:val="00376CE2"/>
    <w:rsid w:val="003773EB"/>
    <w:rsid w:val="0037753D"/>
    <w:rsid w:val="003778E8"/>
    <w:rsid w:val="00377A5E"/>
    <w:rsid w:val="00380581"/>
    <w:rsid w:val="00380B3A"/>
    <w:rsid w:val="00381A86"/>
    <w:rsid w:val="00381E63"/>
    <w:rsid w:val="00382000"/>
    <w:rsid w:val="003820F1"/>
    <w:rsid w:val="00382BCB"/>
    <w:rsid w:val="00383CC2"/>
    <w:rsid w:val="00383DD1"/>
    <w:rsid w:val="00384297"/>
    <w:rsid w:val="0038448B"/>
    <w:rsid w:val="003847CE"/>
    <w:rsid w:val="003851FB"/>
    <w:rsid w:val="003851FC"/>
    <w:rsid w:val="00385284"/>
    <w:rsid w:val="003852D6"/>
    <w:rsid w:val="003853E3"/>
    <w:rsid w:val="003854B3"/>
    <w:rsid w:val="00385774"/>
    <w:rsid w:val="00386483"/>
    <w:rsid w:val="00386EDD"/>
    <w:rsid w:val="003875A8"/>
    <w:rsid w:val="00390622"/>
    <w:rsid w:val="00390E4E"/>
    <w:rsid w:val="00390EBC"/>
    <w:rsid w:val="00390F03"/>
    <w:rsid w:val="00391232"/>
    <w:rsid w:val="00391391"/>
    <w:rsid w:val="0039170D"/>
    <w:rsid w:val="003917F9"/>
    <w:rsid w:val="00392053"/>
    <w:rsid w:val="00392089"/>
    <w:rsid w:val="00392449"/>
    <w:rsid w:val="003924B0"/>
    <w:rsid w:val="00392CCB"/>
    <w:rsid w:val="00392E24"/>
    <w:rsid w:val="0039316C"/>
    <w:rsid w:val="003935AA"/>
    <w:rsid w:val="00394007"/>
    <w:rsid w:val="003942F6"/>
    <w:rsid w:val="00394AB6"/>
    <w:rsid w:val="00394EB6"/>
    <w:rsid w:val="00395300"/>
    <w:rsid w:val="00395321"/>
    <w:rsid w:val="0039551A"/>
    <w:rsid w:val="0039591B"/>
    <w:rsid w:val="00395980"/>
    <w:rsid w:val="00395A45"/>
    <w:rsid w:val="00395D26"/>
    <w:rsid w:val="00396A82"/>
    <w:rsid w:val="003970E6"/>
    <w:rsid w:val="003A0132"/>
    <w:rsid w:val="003A0354"/>
    <w:rsid w:val="003A038D"/>
    <w:rsid w:val="003A1497"/>
    <w:rsid w:val="003A19A1"/>
    <w:rsid w:val="003A26C1"/>
    <w:rsid w:val="003A26FB"/>
    <w:rsid w:val="003A468A"/>
    <w:rsid w:val="003A5A34"/>
    <w:rsid w:val="003A5B8C"/>
    <w:rsid w:val="003A5BE4"/>
    <w:rsid w:val="003A7392"/>
    <w:rsid w:val="003A7676"/>
    <w:rsid w:val="003A77DE"/>
    <w:rsid w:val="003A7BA0"/>
    <w:rsid w:val="003A7C08"/>
    <w:rsid w:val="003A7C5B"/>
    <w:rsid w:val="003B0393"/>
    <w:rsid w:val="003B05B9"/>
    <w:rsid w:val="003B07D8"/>
    <w:rsid w:val="003B0846"/>
    <w:rsid w:val="003B0B56"/>
    <w:rsid w:val="003B1144"/>
    <w:rsid w:val="003B1175"/>
    <w:rsid w:val="003B1516"/>
    <w:rsid w:val="003B16E6"/>
    <w:rsid w:val="003B18F3"/>
    <w:rsid w:val="003B2B08"/>
    <w:rsid w:val="003B2D97"/>
    <w:rsid w:val="003B3305"/>
    <w:rsid w:val="003B3661"/>
    <w:rsid w:val="003B367C"/>
    <w:rsid w:val="003B3B71"/>
    <w:rsid w:val="003B441C"/>
    <w:rsid w:val="003B474E"/>
    <w:rsid w:val="003B6563"/>
    <w:rsid w:val="003B69EA"/>
    <w:rsid w:val="003B7117"/>
    <w:rsid w:val="003B735E"/>
    <w:rsid w:val="003B799B"/>
    <w:rsid w:val="003C0829"/>
    <w:rsid w:val="003C0927"/>
    <w:rsid w:val="003C164F"/>
    <w:rsid w:val="003C202F"/>
    <w:rsid w:val="003C21CF"/>
    <w:rsid w:val="003C2B80"/>
    <w:rsid w:val="003C2CE3"/>
    <w:rsid w:val="003C2E09"/>
    <w:rsid w:val="003C35EA"/>
    <w:rsid w:val="003C4139"/>
    <w:rsid w:val="003C443C"/>
    <w:rsid w:val="003C4A44"/>
    <w:rsid w:val="003C5068"/>
    <w:rsid w:val="003C5900"/>
    <w:rsid w:val="003C5C59"/>
    <w:rsid w:val="003C6FF7"/>
    <w:rsid w:val="003C72D7"/>
    <w:rsid w:val="003C7FAE"/>
    <w:rsid w:val="003D0CBC"/>
    <w:rsid w:val="003D2125"/>
    <w:rsid w:val="003D2132"/>
    <w:rsid w:val="003D2438"/>
    <w:rsid w:val="003D253C"/>
    <w:rsid w:val="003D2B83"/>
    <w:rsid w:val="003D2D43"/>
    <w:rsid w:val="003D36D3"/>
    <w:rsid w:val="003D3FD4"/>
    <w:rsid w:val="003D5344"/>
    <w:rsid w:val="003D6698"/>
    <w:rsid w:val="003D6B50"/>
    <w:rsid w:val="003E048D"/>
    <w:rsid w:val="003E113D"/>
    <w:rsid w:val="003E1839"/>
    <w:rsid w:val="003E1AC3"/>
    <w:rsid w:val="003E1C93"/>
    <w:rsid w:val="003E273E"/>
    <w:rsid w:val="003E293E"/>
    <w:rsid w:val="003E2FF3"/>
    <w:rsid w:val="003E3020"/>
    <w:rsid w:val="003E3482"/>
    <w:rsid w:val="003E3ED0"/>
    <w:rsid w:val="003E4628"/>
    <w:rsid w:val="003E479A"/>
    <w:rsid w:val="003E4C18"/>
    <w:rsid w:val="003E5151"/>
    <w:rsid w:val="003E5424"/>
    <w:rsid w:val="003E556C"/>
    <w:rsid w:val="003E5850"/>
    <w:rsid w:val="003E59AE"/>
    <w:rsid w:val="003E5BE7"/>
    <w:rsid w:val="003E5F00"/>
    <w:rsid w:val="003E6CB1"/>
    <w:rsid w:val="003E7202"/>
    <w:rsid w:val="003E7695"/>
    <w:rsid w:val="003E77A2"/>
    <w:rsid w:val="003E7872"/>
    <w:rsid w:val="003E7C00"/>
    <w:rsid w:val="003E7EEE"/>
    <w:rsid w:val="003F04FE"/>
    <w:rsid w:val="003F06FC"/>
    <w:rsid w:val="003F1040"/>
    <w:rsid w:val="003F10DE"/>
    <w:rsid w:val="003F14FC"/>
    <w:rsid w:val="003F1F4B"/>
    <w:rsid w:val="003F207D"/>
    <w:rsid w:val="003F2285"/>
    <w:rsid w:val="003F2FB1"/>
    <w:rsid w:val="003F347D"/>
    <w:rsid w:val="003F34AC"/>
    <w:rsid w:val="003F3B95"/>
    <w:rsid w:val="003F45ED"/>
    <w:rsid w:val="003F4717"/>
    <w:rsid w:val="003F49D8"/>
    <w:rsid w:val="003F5223"/>
    <w:rsid w:val="003F5344"/>
    <w:rsid w:val="003F6D40"/>
    <w:rsid w:val="003F74FF"/>
    <w:rsid w:val="003F78A0"/>
    <w:rsid w:val="003F7936"/>
    <w:rsid w:val="003F7AF7"/>
    <w:rsid w:val="003F7C79"/>
    <w:rsid w:val="00400614"/>
    <w:rsid w:val="004008DE"/>
    <w:rsid w:val="00400B45"/>
    <w:rsid w:val="00400D7F"/>
    <w:rsid w:val="00400FE4"/>
    <w:rsid w:val="004010CF"/>
    <w:rsid w:val="00401686"/>
    <w:rsid w:val="00401A03"/>
    <w:rsid w:val="00402ADE"/>
    <w:rsid w:val="00402B41"/>
    <w:rsid w:val="00402C8A"/>
    <w:rsid w:val="004039BC"/>
    <w:rsid w:val="00403E00"/>
    <w:rsid w:val="00403F52"/>
    <w:rsid w:val="004043B5"/>
    <w:rsid w:val="004044D5"/>
    <w:rsid w:val="00404C58"/>
    <w:rsid w:val="00404C8B"/>
    <w:rsid w:val="00405894"/>
    <w:rsid w:val="00406165"/>
    <w:rsid w:val="00406509"/>
    <w:rsid w:val="0040713A"/>
    <w:rsid w:val="00407324"/>
    <w:rsid w:val="00407454"/>
    <w:rsid w:val="0040756D"/>
    <w:rsid w:val="00407A26"/>
    <w:rsid w:val="00407B49"/>
    <w:rsid w:val="004108D2"/>
    <w:rsid w:val="00410951"/>
    <w:rsid w:val="00410B81"/>
    <w:rsid w:val="00410D20"/>
    <w:rsid w:val="0041164A"/>
    <w:rsid w:val="0041165C"/>
    <w:rsid w:val="00411C5C"/>
    <w:rsid w:val="00411D4B"/>
    <w:rsid w:val="0041270C"/>
    <w:rsid w:val="004127B3"/>
    <w:rsid w:val="004127F9"/>
    <w:rsid w:val="00412B0D"/>
    <w:rsid w:val="00413091"/>
    <w:rsid w:val="00413615"/>
    <w:rsid w:val="004137BF"/>
    <w:rsid w:val="004138A1"/>
    <w:rsid w:val="00413928"/>
    <w:rsid w:val="00413A33"/>
    <w:rsid w:val="0041494C"/>
    <w:rsid w:val="00414EC5"/>
    <w:rsid w:val="004156D8"/>
    <w:rsid w:val="0041603B"/>
    <w:rsid w:val="004160C6"/>
    <w:rsid w:val="00416C97"/>
    <w:rsid w:val="00416DFE"/>
    <w:rsid w:val="00416EE0"/>
    <w:rsid w:val="00417060"/>
    <w:rsid w:val="004170E1"/>
    <w:rsid w:val="00417567"/>
    <w:rsid w:val="00417A3E"/>
    <w:rsid w:val="00417B2E"/>
    <w:rsid w:val="00417FA1"/>
    <w:rsid w:val="004203F4"/>
    <w:rsid w:val="00420A92"/>
    <w:rsid w:val="00420D7E"/>
    <w:rsid w:val="00420F45"/>
    <w:rsid w:val="004210F5"/>
    <w:rsid w:val="004216DB"/>
    <w:rsid w:val="00421EF9"/>
    <w:rsid w:val="004228B4"/>
    <w:rsid w:val="00422986"/>
    <w:rsid w:val="00422EA7"/>
    <w:rsid w:val="00423F3D"/>
    <w:rsid w:val="00424A68"/>
    <w:rsid w:val="0042576C"/>
    <w:rsid w:val="00425800"/>
    <w:rsid w:val="004258A2"/>
    <w:rsid w:val="00425E4A"/>
    <w:rsid w:val="00425FC1"/>
    <w:rsid w:val="00426676"/>
    <w:rsid w:val="004274A6"/>
    <w:rsid w:val="00427D34"/>
    <w:rsid w:val="0043005D"/>
    <w:rsid w:val="00430495"/>
    <w:rsid w:val="004304D7"/>
    <w:rsid w:val="00430BED"/>
    <w:rsid w:val="00430FBD"/>
    <w:rsid w:val="00431A21"/>
    <w:rsid w:val="00431C87"/>
    <w:rsid w:val="00431D19"/>
    <w:rsid w:val="00432839"/>
    <w:rsid w:val="0043320E"/>
    <w:rsid w:val="004334C4"/>
    <w:rsid w:val="00433589"/>
    <w:rsid w:val="004342CB"/>
    <w:rsid w:val="00434550"/>
    <w:rsid w:val="00434D45"/>
    <w:rsid w:val="00434DBD"/>
    <w:rsid w:val="0043516F"/>
    <w:rsid w:val="00435274"/>
    <w:rsid w:val="004353E4"/>
    <w:rsid w:val="00435915"/>
    <w:rsid w:val="004363CC"/>
    <w:rsid w:val="00436B2F"/>
    <w:rsid w:val="00436C04"/>
    <w:rsid w:val="00436CA9"/>
    <w:rsid w:val="004371A7"/>
    <w:rsid w:val="00437824"/>
    <w:rsid w:val="00437C2C"/>
    <w:rsid w:val="00437CCC"/>
    <w:rsid w:val="00437DC6"/>
    <w:rsid w:val="00440123"/>
    <w:rsid w:val="00440288"/>
    <w:rsid w:val="00440B51"/>
    <w:rsid w:val="00440C00"/>
    <w:rsid w:val="004414AC"/>
    <w:rsid w:val="00441851"/>
    <w:rsid w:val="00441FD6"/>
    <w:rsid w:val="004428CF"/>
    <w:rsid w:val="00442EFD"/>
    <w:rsid w:val="004439A1"/>
    <w:rsid w:val="004443DE"/>
    <w:rsid w:val="004446EB"/>
    <w:rsid w:val="00444C9D"/>
    <w:rsid w:val="00444D9F"/>
    <w:rsid w:val="00444EBB"/>
    <w:rsid w:val="0044513F"/>
    <w:rsid w:val="00445953"/>
    <w:rsid w:val="00445CF7"/>
    <w:rsid w:val="00445CFC"/>
    <w:rsid w:val="00445D0F"/>
    <w:rsid w:val="00445F1D"/>
    <w:rsid w:val="00445F34"/>
    <w:rsid w:val="004465D1"/>
    <w:rsid w:val="004471F8"/>
    <w:rsid w:val="00447ADE"/>
    <w:rsid w:val="004503F9"/>
    <w:rsid w:val="004509B4"/>
    <w:rsid w:val="00450BDF"/>
    <w:rsid w:val="00450EF1"/>
    <w:rsid w:val="00450F47"/>
    <w:rsid w:val="00451E97"/>
    <w:rsid w:val="00451F2F"/>
    <w:rsid w:val="00452434"/>
    <w:rsid w:val="00452450"/>
    <w:rsid w:val="00452705"/>
    <w:rsid w:val="0045273C"/>
    <w:rsid w:val="0045330E"/>
    <w:rsid w:val="004535AC"/>
    <w:rsid w:val="004536C9"/>
    <w:rsid w:val="004536DF"/>
    <w:rsid w:val="00453A8B"/>
    <w:rsid w:val="00453C8B"/>
    <w:rsid w:val="004541D0"/>
    <w:rsid w:val="004549FA"/>
    <w:rsid w:val="004553A8"/>
    <w:rsid w:val="004554CA"/>
    <w:rsid w:val="004555C0"/>
    <w:rsid w:val="00455734"/>
    <w:rsid w:val="00455AC0"/>
    <w:rsid w:val="00455F12"/>
    <w:rsid w:val="0045630C"/>
    <w:rsid w:val="00456592"/>
    <w:rsid w:val="00457094"/>
    <w:rsid w:val="004570A8"/>
    <w:rsid w:val="00457209"/>
    <w:rsid w:val="0045758A"/>
    <w:rsid w:val="004578FA"/>
    <w:rsid w:val="004579FA"/>
    <w:rsid w:val="00457BA1"/>
    <w:rsid w:val="00457D51"/>
    <w:rsid w:val="00457E55"/>
    <w:rsid w:val="00460327"/>
    <w:rsid w:val="00460576"/>
    <w:rsid w:val="00461136"/>
    <w:rsid w:val="00461B37"/>
    <w:rsid w:val="004621F1"/>
    <w:rsid w:val="004624B1"/>
    <w:rsid w:val="00462681"/>
    <w:rsid w:val="0046271A"/>
    <w:rsid w:val="004627DD"/>
    <w:rsid w:val="00462B21"/>
    <w:rsid w:val="00463320"/>
    <w:rsid w:val="00463362"/>
    <w:rsid w:val="0046358E"/>
    <w:rsid w:val="0046363D"/>
    <w:rsid w:val="004645D8"/>
    <w:rsid w:val="004648B0"/>
    <w:rsid w:val="004650AF"/>
    <w:rsid w:val="004654ED"/>
    <w:rsid w:val="004656C4"/>
    <w:rsid w:val="00465748"/>
    <w:rsid w:val="00465780"/>
    <w:rsid w:val="0046592A"/>
    <w:rsid w:val="00465C26"/>
    <w:rsid w:val="00465FCF"/>
    <w:rsid w:val="004664D5"/>
    <w:rsid w:val="00466D4D"/>
    <w:rsid w:val="00466D83"/>
    <w:rsid w:val="0046710A"/>
    <w:rsid w:val="004679AB"/>
    <w:rsid w:val="0047018F"/>
    <w:rsid w:val="00470232"/>
    <w:rsid w:val="0047035C"/>
    <w:rsid w:val="004703BB"/>
    <w:rsid w:val="00470E7D"/>
    <w:rsid w:val="00471144"/>
    <w:rsid w:val="004714C4"/>
    <w:rsid w:val="00472BC6"/>
    <w:rsid w:val="00473002"/>
    <w:rsid w:val="00473879"/>
    <w:rsid w:val="00473A94"/>
    <w:rsid w:val="00474520"/>
    <w:rsid w:val="004745FF"/>
    <w:rsid w:val="00474600"/>
    <w:rsid w:val="00474A68"/>
    <w:rsid w:val="00475474"/>
    <w:rsid w:val="00475AED"/>
    <w:rsid w:val="00476254"/>
    <w:rsid w:val="0047657C"/>
    <w:rsid w:val="0047671D"/>
    <w:rsid w:val="00476CA0"/>
    <w:rsid w:val="00477B29"/>
    <w:rsid w:val="00477BB6"/>
    <w:rsid w:val="004811FC"/>
    <w:rsid w:val="004815FE"/>
    <w:rsid w:val="00481A63"/>
    <w:rsid w:val="00481B1F"/>
    <w:rsid w:val="0048212F"/>
    <w:rsid w:val="0048233D"/>
    <w:rsid w:val="00482643"/>
    <w:rsid w:val="0048264A"/>
    <w:rsid w:val="0048299B"/>
    <w:rsid w:val="0048378E"/>
    <w:rsid w:val="00483C49"/>
    <w:rsid w:val="00483D95"/>
    <w:rsid w:val="004841F8"/>
    <w:rsid w:val="004843A0"/>
    <w:rsid w:val="004845BB"/>
    <w:rsid w:val="00484BE7"/>
    <w:rsid w:val="00485CD5"/>
    <w:rsid w:val="00485E96"/>
    <w:rsid w:val="00486BC8"/>
    <w:rsid w:val="00486D36"/>
    <w:rsid w:val="0048793F"/>
    <w:rsid w:val="00487984"/>
    <w:rsid w:val="00487EC8"/>
    <w:rsid w:val="00487F7A"/>
    <w:rsid w:val="00487FCC"/>
    <w:rsid w:val="004901B0"/>
    <w:rsid w:val="0049082D"/>
    <w:rsid w:val="00490A8A"/>
    <w:rsid w:val="00491585"/>
    <w:rsid w:val="00491C4F"/>
    <w:rsid w:val="00492657"/>
    <w:rsid w:val="004926B9"/>
    <w:rsid w:val="0049337B"/>
    <w:rsid w:val="00493C20"/>
    <w:rsid w:val="00494206"/>
    <w:rsid w:val="00495395"/>
    <w:rsid w:val="004955EA"/>
    <w:rsid w:val="0049564A"/>
    <w:rsid w:val="0049572B"/>
    <w:rsid w:val="00496042"/>
    <w:rsid w:val="004960A8"/>
    <w:rsid w:val="004962DB"/>
    <w:rsid w:val="00496F0E"/>
    <w:rsid w:val="004971E3"/>
    <w:rsid w:val="004972CD"/>
    <w:rsid w:val="0049754B"/>
    <w:rsid w:val="004977B2"/>
    <w:rsid w:val="004978BC"/>
    <w:rsid w:val="004978FC"/>
    <w:rsid w:val="00497B60"/>
    <w:rsid w:val="004A0207"/>
    <w:rsid w:val="004A0B03"/>
    <w:rsid w:val="004A1049"/>
    <w:rsid w:val="004A1536"/>
    <w:rsid w:val="004A170B"/>
    <w:rsid w:val="004A19C1"/>
    <w:rsid w:val="004A1C9F"/>
    <w:rsid w:val="004A1E00"/>
    <w:rsid w:val="004A22E2"/>
    <w:rsid w:val="004A22F2"/>
    <w:rsid w:val="004A2576"/>
    <w:rsid w:val="004A257A"/>
    <w:rsid w:val="004A26AB"/>
    <w:rsid w:val="004A2738"/>
    <w:rsid w:val="004A27BC"/>
    <w:rsid w:val="004A30B9"/>
    <w:rsid w:val="004A35D8"/>
    <w:rsid w:val="004A39A7"/>
    <w:rsid w:val="004A39DF"/>
    <w:rsid w:val="004A3C2D"/>
    <w:rsid w:val="004A4A5B"/>
    <w:rsid w:val="004A4DE4"/>
    <w:rsid w:val="004A4F57"/>
    <w:rsid w:val="004A550C"/>
    <w:rsid w:val="004A607B"/>
    <w:rsid w:val="004A6170"/>
    <w:rsid w:val="004A62F2"/>
    <w:rsid w:val="004A6D0B"/>
    <w:rsid w:val="004A70CD"/>
    <w:rsid w:val="004A7135"/>
    <w:rsid w:val="004A78C0"/>
    <w:rsid w:val="004A79D2"/>
    <w:rsid w:val="004A7D06"/>
    <w:rsid w:val="004A7E32"/>
    <w:rsid w:val="004A7FB5"/>
    <w:rsid w:val="004B0804"/>
    <w:rsid w:val="004B0C89"/>
    <w:rsid w:val="004B0F3A"/>
    <w:rsid w:val="004B1768"/>
    <w:rsid w:val="004B2103"/>
    <w:rsid w:val="004B2988"/>
    <w:rsid w:val="004B2E1B"/>
    <w:rsid w:val="004B3E3A"/>
    <w:rsid w:val="004B410E"/>
    <w:rsid w:val="004B4455"/>
    <w:rsid w:val="004B468A"/>
    <w:rsid w:val="004B4718"/>
    <w:rsid w:val="004B47F9"/>
    <w:rsid w:val="004B4D8F"/>
    <w:rsid w:val="004B57BB"/>
    <w:rsid w:val="004B5B84"/>
    <w:rsid w:val="004B5C50"/>
    <w:rsid w:val="004B5E9E"/>
    <w:rsid w:val="004B73AA"/>
    <w:rsid w:val="004B7F34"/>
    <w:rsid w:val="004C03BE"/>
    <w:rsid w:val="004C0803"/>
    <w:rsid w:val="004C0867"/>
    <w:rsid w:val="004C0BE9"/>
    <w:rsid w:val="004C1494"/>
    <w:rsid w:val="004C196F"/>
    <w:rsid w:val="004C1A82"/>
    <w:rsid w:val="004C1D0C"/>
    <w:rsid w:val="004C1FF8"/>
    <w:rsid w:val="004C23B0"/>
    <w:rsid w:val="004C23DC"/>
    <w:rsid w:val="004C2609"/>
    <w:rsid w:val="004C28FB"/>
    <w:rsid w:val="004C372C"/>
    <w:rsid w:val="004C513D"/>
    <w:rsid w:val="004C525B"/>
    <w:rsid w:val="004C54BA"/>
    <w:rsid w:val="004C56A6"/>
    <w:rsid w:val="004C580E"/>
    <w:rsid w:val="004C5C4D"/>
    <w:rsid w:val="004C66B5"/>
    <w:rsid w:val="004C6DE8"/>
    <w:rsid w:val="004C6F35"/>
    <w:rsid w:val="004C7451"/>
    <w:rsid w:val="004C7C56"/>
    <w:rsid w:val="004D0175"/>
    <w:rsid w:val="004D0E1C"/>
    <w:rsid w:val="004D108D"/>
    <w:rsid w:val="004D19FD"/>
    <w:rsid w:val="004D21CD"/>
    <w:rsid w:val="004D22F0"/>
    <w:rsid w:val="004D2940"/>
    <w:rsid w:val="004D2CB8"/>
    <w:rsid w:val="004D2F41"/>
    <w:rsid w:val="004D328A"/>
    <w:rsid w:val="004D3A47"/>
    <w:rsid w:val="004D3E14"/>
    <w:rsid w:val="004D3E22"/>
    <w:rsid w:val="004D4D76"/>
    <w:rsid w:val="004D56B3"/>
    <w:rsid w:val="004D5834"/>
    <w:rsid w:val="004D61B6"/>
    <w:rsid w:val="004D6972"/>
    <w:rsid w:val="004D698C"/>
    <w:rsid w:val="004D6DD7"/>
    <w:rsid w:val="004D71A2"/>
    <w:rsid w:val="004D7653"/>
    <w:rsid w:val="004D798E"/>
    <w:rsid w:val="004D7E8B"/>
    <w:rsid w:val="004E0B09"/>
    <w:rsid w:val="004E0CF6"/>
    <w:rsid w:val="004E1CE5"/>
    <w:rsid w:val="004E1F42"/>
    <w:rsid w:val="004E227B"/>
    <w:rsid w:val="004E22D0"/>
    <w:rsid w:val="004E265A"/>
    <w:rsid w:val="004E2B95"/>
    <w:rsid w:val="004E2D4F"/>
    <w:rsid w:val="004E3B44"/>
    <w:rsid w:val="004E44CC"/>
    <w:rsid w:val="004E5226"/>
    <w:rsid w:val="004E5B55"/>
    <w:rsid w:val="004E5ED4"/>
    <w:rsid w:val="004E664F"/>
    <w:rsid w:val="004E6888"/>
    <w:rsid w:val="004E6C34"/>
    <w:rsid w:val="004E6C3D"/>
    <w:rsid w:val="004E7218"/>
    <w:rsid w:val="004E7348"/>
    <w:rsid w:val="004E735F"/>
    <w:rsid w:val="004E797C"/>
    <w:rsid w:val="004E7C68"/>
    <w:rsid w:val="004F0A91"/>
    <w:rsid w:val="004F11CD"/>
    <w:rsid w:val="004F1FF9"/>
    <w:rsid w:val="004F2051"/>
    <w:rsid w:val="004F27B3"/>
    <w:rsid w:val="004F393E"/>
    <w:rsid w:val="004F3F18"/>
    <w:rsid w:val="004F470C"/>
    <w:rsid w:val="004F4756"/>
    <w:rsid w:val="004F4DF4"/>
    <w:rsid w:val="004F50B2"/>
    <w:rsid w:val="004F5140"/>
    <w:rsid w:val="004F5280"/>
    <w:rsid w:val="004F5469"/>
    <w:rsid w:val="004F572C"/>
    <w:rsid w:val="004F5C62"/>
    <w:rsid w:val="004F5C6F"/>
    <w:rsid w:val="004F5FE8"/>
    <w:rsid w:val="004F6504"/>
    <w:rsid w:val="004F6559"/>
    <w:rsid w:val="004F6577"/>
    <w:rsid w:val="004F6B8C"/>
    <w:rsid w:val="004F6D87"/>
    <w:rsid w:val="004F71C0"/>
    <w:rsid w:val="004F734B"/>
    <w:rsid w:val="004F78C9"/>
    <w:rsid w:val="004F7F99"/>
    <w:rsid w:val="00500047"/>
    <w:rsid w:val="005000BB"/>
    <w:rsid w:val="0050042C"/>
    <w:rsid w:val="005007D7"/>
    <w:rsid w:val="005013EC"/>
    <w:rsid w:val="005014FA"/>
    <w:rsid w:val="00501765"/>
    <w:rsid w:val="00501ABD"/>
    <w:rsid w:val="0050200D"/>
    <w:rsid w:val="005020AA"/>
    <w:rsid w:val="00502385"/>
    <w:rsid w:val="00502AC4"/>
    <w:rsid w:val="00503244"/>
    <w:rsid w:val="0050338B"/>
    <w:rsid w:val="005036AB"/>
    <w:rsid w:val="00503A3D"/>
    <w:rsid w:val="00504275"/>
    <w:rsid w:val="00504779"/>
    <w:rsid w:val="00504838"/>
    <w:rsid w:val="0050523A"/>
    <w:rsid w:val="0050639A"/>
    <w:rsid w:val="005069F4"/>
    <w:rsid w:val="00506A59"/>
    <w:rsid w:val="00506D25"/>
    <w:rsid w:val="005070F1"/>
    <w:rsid w:val="00507139"/>
    <w:rsid w:val="0050769F"/>
    <w:rsid w:val="00507782"/>
    <w:rsid w:val="00507CB3"/>
    <w:rsid w:val="00507F90"/>
    <w:rsid w:val="00510502"/>
    <w:rsid w:val="00510F58"/>
    <w:rsid w:val="00510FB7"/>
    <w:rsid w:val="00511171"/>
    <w:rsid w:val="0051128D"/>
    <w:rsid w:val="005118ED"/>
    <w:rsid w:val="00511A46"/>
    <w:rsid w:val="005121FC"/>
    <w:rsid w:val="00512657"/>
    <w:rsid w:val="005126A9"/>
    <w:rsid w:val="0051336E"/>
    <w:rsid w:val="00513C52"/>
    <w:rsid w:val="00513E41"/>
    <w:rsid w:val="0051402E"/>
    <w:rsid w:val="005144D5"/>
    <w:rsid w:val="00514816"/>
    <w:rsid w:val="0051568D"/>
    <w:rsid w:val="005158D3"/>
    <w:rsid w:val="00515BB7"/>
    <w:rsid w:val="00515D7A"/>
    <w:rsid w:val="00515F0A"/>
    <w:rsid w:val="00516987"/>
    <w:rsid w:val="00517234"/>
    <w:rsid w:val="00517405"/>
    <w:rsid w:val="005174F8"/>
    <w:rsid w:val="0051782A"/>
    <w:rsid w:val="005178DF"/>
    <w:rsid w:val="00517939"/>
    <w:rsid w:val="00517B83"/>
    <w:rsid w:val="00517FBA"/>
    <w:rsid w:val="005200D1"/>
    <w:rsid w:val="0052064F"/>
    <w:rsid w:val="00520C14"/>
    <w:rsid w:val="00520CD2"/>
    <w:rsid w:val="00520D69"/>
    <w:rsid w:val="005211F6"/>
    <w:rsid w:val="00521673"/>
    <w:rsid w:val="00521749"/>
    <w:rsid w:val="00521E55"/>
    <w:rsid w:val="005222F1"/>
    <w:rsid w:val="0052245C"/>
    <w:rsid w:val="00522796"/>
    <w:rsid w:val="00522BF6"/>
    <w:rsid w:val="00523A90"/>
    <w:rsid w:val="005241CE"/>
    <w:rsid w:val="00525134"/>
    <w:rsid w:val="00525365"/>
    <w:rsid w:val="00525521"/>
    <w:rsid w:val="005257D0"/>
    <w:rsid w:val="00525897"/>
    <w:rsid w:val="00525A08"/>
    <w:rsid w:val="00525EE8"/>
    <w:rsid w:val="00525EFF"/>
    <w:rsid w:val="00526322"/>
    <w:rsid w:val="00530D51"/>
    <w:rsid w:val="005310BF"/>
    <w:rsid w:val="0053117C"/>
    <w:rsid w:val="00531228"/>
    <w:rsid w:val="005315A4"/>
    <w:rsid w:val="00531635"/>
    <w:rsid w:val="00531EBE"/>
    <w:rsid w:val="00531F25"/>
    <w:rsid w:val="00531F56"/>
    <w:rsid w:val="0053212B"/>
    <w:rsid w:val="00532EE0"/>
    <w:rsid w:val="00533146"/>
    <w:rsid w:val="00533253"/>
    <w:rsid w:val="00533371"/>
    <w:rsid w:val="0053381F"/>
    <w:rsid w:val="00533C54"/>
    <w:rsid w:val="005349A1"/>
    <w:rsid w:val="00535060"/>
    <w:rsid w:val="0053530B"/>
    <w:rsid w:val="005356D9"/>
    <w:rsid w:val="00535F8E"/>
    <w:rsid w:val="005361B1"/>
    <w:rsid w:val="005366D8"/>
    <w:rsid w:val="00537E5F"/>
    <w:rsid w:val="005401D0"/>
    <w:rsid w:val="00540762"/>
    <w:rsid w:val="00540BB0"/>
    <w:rsid w:val="00540BB1"/>
    <w:rsid w:val="0054149B"/>
    <w:rsid w:val="005419E5"/>
    <w:rsid w:val="00541AF4"/>
    <w:rsid w:val="00541C9A"/>
    <w:rsid w:val="00542628"/>
    <w:rsid w:val="005431C6"/>
    <w:rsid w:val="00543898"/>
    <w:rsid w:val="0054396F"/>
    <w:rsid w:val="00543B55"/>
    <w:rsid w:val="00543CEF"/>
    <w:rsid w:val="00544908"/>
    <w:rsid w:val="00544921"/>
    <w:rsid w:val="00544E3A"/>
    <w:rsid w:val="00545695"/>
    <w:rsid w:val="00545C1E"/>
    <w:rsid w:val="005461E7"/>
    <w:rsid w:val="0054663D"/>
    <w:rsid w:val="005467DC"/>
    <w:rsid w:val="00546850"/>
    <w:rsid w:val="00546951"/>
    <w:rsid w:val="00547097"/>
    <w:rsid w:val="0054763C"/>
    <w:rsid w:val="00550093"/>
    <w:rsid w:val="005500A0"/>
    <w:rsid w:val="00550595"/>
    <w:rsid w:val="005505AD"/>
    <w:rsid w:val="00550861"/>
    <w:rsid w:val="00550C08"/>
    <w:rsid w:val="00550E9F"/>
    <w:rsid w:val="00550F27"/>
    <w:rsid w:val="0055102A"/>
    <w:rsid w:val="005512A8"/>
    <w:rsid w:val="00551557"/>
    <w:rsid w:val="005516B4"/>
    <w:rsid w:val="00551838"/>
    <w:rsid w:val="00551E39"/>
    <w:rsid w:val="00552D5D"/>
    <w:rsid w:val="0055313D"/>
    <w:rsid w:val="00553384"/>
    <w:rsid w:val="0055467A"/>
    <w:rsid w:val="00554A0B"/>
    <w:rsid w:val="00554C1C"/>
    <w:rsid w:val="00554CA5"/>
    <w:rsid w:val="005558A3"/>
    <w:rsid w:val="00555B62"/>
    <w:rsid w:val="00555BC7"/>
    <w:rsid w:val="00556C8A"/>
    <w:rsid w:val="0055739B"/>
    <w:rsid w:val="00557585"/>
    <w:rsid w:val="005575F4"/>
    <w:rsid w:val="0055766C"/>
    <w:rsid w:val="0055783D"/>
    <w:rsid w:val="00557894"/>
    <w:rsid w:val="00557B67"/>
    <w:rsid w:val="00557E64"/>
    <w:rsid w:val="00560374"/>
    <w:rsid w:val="00560849"/>
    <w:rsid w:val="00560F60"/>
    <w:rsid w:val="00561093"/>
    <w:rsid w:val="0056166A"/>
    <w:rsid w:val="00561992"/>
    <w:rsid w:val="005633B0"/>
    <w:rsid w:val="005637A6"/>
    <w:rsid w:val="00563855"/>
    <w:rsid w:val="0056456A"/>
    <w:rsid w:val="005647CF"/>
    <w:rsid w:val="0056511B"/>
    <w:rsid w:val="005655BD"/>
    <w:rsid w:val="00565C71"/>
    <w:rsid w:val="00565DC4"/>
    <w:rsid w:val="00565E0D"/>
    <w:rsid w:val="00565FBA"/>
    <w:rsid w:val="00566053"/>
    <w:rsid w:val="00566D8F"/>
    <w:rsid w:val="00566FE3"/>
    <w:rsid w:val="005671D9"/>
    <w:rsid w:val="005674CD"/>
    <w:rsid w:val="00567946"/>
    <w:rsid w:val="00567D10"/>
    <w:rsid w:val="005700BF"/>
    <w:rsid w:val="00570487"/>
    <w:rsid w:val="0057064C"/>
    <w:rsid w:val="00570DF0"/>
    <w:rsid w:val="00571446"/>
    <w:rsid w:val="00571595"/>
    <w:rsid w:val="00571DB9"/>
    <w:rsid w:val="00572E86"/>
    <w:rsid w:val="00573E99"/>
    <w:rsid w:val="00574AE7"/>
    <w:rsid w:val="00574FE9"/>
    <w:rsid w:val="00575350"/>
    <w:rsid w:val="00575977"/>
    <w:rsid w:val="00575DCC"/>
    <w:rsid w:val="00576933"/>
    <w:rsid w:val="00576C25"/>
    <w:rsid w:val="00576E2A"/>
    <w:rsid w:val="00577455"/>
    <w:rsid w:val="00577573"/>
    <w:rsid w:val="0057781D"/>
    <w:rsid w:val="0057798B"/>
    <w:rsid w:val="00577E5F"/>
    <w:rsid w:val="00577F1C"/>
    <w:rsid w:val="00577F5B"/>
    <w:rsid w:val="0058007F"/>
    <w:rsid w:val="0058061A"/>
    <w:rsid w:val="00580B52"/>
    <w:rsid w:val="00581084"/>
    <w:rsid w:val="00581398"/>
    <w:rsid w:val="005815D2"/>
    <w:rsid w:val="005817E4"/>
    <w:rsid w:val="005819DB"/>
    <w:rsid w:val="00581B69"/>
    <w:rsid w:val="0058242D"/>
    <w:rsid w:val="00582ADA"/>
    <w:rsid w:val="005831F3"/>
    <w:rsid w:val="005832B7"/>
    <w:rsid w:val="00583A5E"/>
    <w:rsid w:val="00584F46"/>
    <w:rsid w:val="00584FDB"/>
    <w:rsid w:val="005852AB"/>
    <w:rsid w:val="005852B2"/>
    <w:rsid w:val="00585EE1"/>
    <w:rsid w:val="00586040"/>
    <w:rsid w:val="005860A6"/>
    <w:rsid w:val="0058649A"/>
    <w:rsid w:val="00586F20"/>
    <w:rsid w:val="00587CD0"/>
    <w:rsid w:val="00590601"/>
    <w:rsid w:val="00590EF3"/>
    <w:rsid w:val="0059197D"/>
    <w:rsid w:val="00591E3E"/>
    <w:rsid w:val="00592B95"/>
    <w:rsid w:val="00593316"/>
    <w:rsid w:val="00595103"/>
    <w:rsid w:val="00595B02"/>
    <w:rsid w:val="00595CBD"/>
    <w:rsid w:val="00595D32"/>
    <w:rsid w:val="00596597"/>
    <w:rsid w:val="00597BE4"/>
    <w:rsid w:val="005A03F3"/>
    <w:rsid w:val="005A03FB"/>
    <w:rsid w:val="005A05C6"/>
    <w:rsid w:val="005A0B91"/>
    <w:rsid w:val="005A0BF6"/>
    <w:rsid w:val="005A0FDA"/>
    <w:rsid w:val="005A149B"/>
    <w:rsid w:val="005A18D2"/>
    <w:rsid w:val="005A1D13"/>
    <w:rsid w:val="005A2157"/>
    <w:rsid w:val="005A2284"/>
    <w:rsid w:val="005A27DC"/>
    <w:rsid w:val="005A3CBF"/>
    <w:rsid w:val="005A444C"/>
    <w:rsid w:val="005A4DF4"/>
    <w:rsid w:val="005A5201"/>
    <w:rsid w:val="005A5ED3"/>
    <w:rsid w:val="005A62B4"/>
    <w:rsid w:val="005A68D0"/>
    <w:rsid w:val="005A6D5C"/>
    <w:rsid w:val="005A7031"/>
    <w:rsid w:val="005A7360"/>
    <w:rsid w:val="005A74A3"/>
    <w:rsid w:val="005A7532"/>
    <w:rsid w:val="005A76D0"/>
    <w:rsid w:val="005A7D68"/>
    <w:rsid w:val="005A7ECC"/>
    <w:rsid w:val="005A7ED8"/>
    <w:rsid w:val="005B046E"/>
    <w:rsid w:val="005B0D10"/>
    <w:rsid w:val="005B0E7C"/>
    <w:rsid w:val="005B0F6D"/>
    <w:rsid w:val="005B11B2"/>
    <w:rsid w:val="005B1B5F"/>
    <w:rsid w:val="005B1CB6"/>
    <w:rsid w:val="005B2491"/>
    <w:rsid w:val="005B24DA"/>
    <w:rsid w:val="005B30AA"/>
    <w:rsid w:val="005B40BB"/>
    <w:rsid w:val="005B41FD"/>
    <w:rsid w:val="005B4210"/>
    <w:rsid w:val="005B4E22"/>
    <w:rsid w:val="005B531E"/>
    <w:rsid w:val="005B60CD"/>
    <w:rsid w:val="005B65F2"/>
    <w:rsid w:val="005B6926"/>
    <w:rsid w:val="005B7A26"/>
    <w:rsid w:val="005C071D"/>
    <w:rsid w:val="005C0C61"/>
    <w:rsid w:val="005C0D0F"/>
    <w:rsid w:val="005C178B"/>
    <w:rsid w:val="005C17A0"/>
    <w:rsid w:val="005C19C6"/>
    <w:rsid w:val="005C2EA7"/>
    <w:rsid w:val="005C3221"/>
    <w:rsid w:val="005C33B5"/>
    <w:rsid w:val="005C424C"/>
    <w:rsid w:val="005C4281"/>
    <w:rsid w:val="005C4603"/>
    <w:rsid w:val="005C51B3"/>
    <w:rsid w:val="005C548F"/>
    <w:rsid w:val="005C556E"/>
    <w:rsid w:val="005C5A77"/>
    <w:rsid w:val="005C67CB"/>
    <w:rsid w:val="005C6898"/>
    <w:rsid w:val="005C79A8"/>
    <w:rsid w:val="005C7C53"/>
    <w:rsid w:val="005C7DEC"/>
    <w:rsid w:val="005D049E"/>
    <w:rsid w:val="005D0BE3"/>
    <w:rsid w:val="005D0F0D"/>
    <w:rsid w:val="005D1000"/>
    <w:rsid w:val="005D1201"/>
    <w:rsid w:val="005D13E1"/>
    <w:rsid w:val="005D2A9F"/>
    <w:rsid w:val="005D2E67"/>
    <w:rsid w:val="005D2F9C"/>
    <w:rsid w:val="005D30C2"/>
    <w:rsid w:val="005D3476"/>
    <w:rsid w:val="005D35A7"/>
    <w:rsid w:val="005D41DF"/>
    <w:rsid w:val="005D5266"/>
    <w:rsid w:val="005D5279"/>
    <w:rsid w:val="005D538A"/>
    <w:rsid w:val="005D6B43"/>
    <w:rsid w:val="005D7783"/>
    <w:rsid w:val="005D7807"/>
    <w:rsid w:val="005E005D"/>
    <w:rsid w:val="005E00CE"/>
    <w:rsid w:val="005E0197"/>
    <w:rsid w:val="005E04AB"/>
    <w:rsid w:val="005E0749"/>
    <w:rsid w:val="005E0B7E"/>
    <w:rsid w:val="005E0BE8"/>
    <w:rsid w:val="005E0CDE"/>
    <w:rsid w:val="005E16B6"/>
    <w:rsid w:val="005E19BB"/>
    <w:rsid w:val="005E2061"/>
    <w:rsid w:val="005E24FF"/>
    <w:rsid w:val="005E2BA3"/>
    <w:rsid w:val="005E2C8F"/>
    <w:rsid w:val="005E3595"/>
    <w:rsid w:val="005E35C6"/>
    <w:rsid w:val="005E35DC"/>
    <w:rsid w:val="005E37F3"/>
    <w:rsid w:val="005E38AC"/>
    <w:rsid w:val="005E3963"/>
    <w:rsid w:val="005E3A26"/>
    <w:rsid w:val="005E3BAA"/>
    <w:rsid w:val="005E3D0A"/>
    <w:rsid w:val="005E4AC4"/>
    <w:rsid w:val="005E4DF3"/>
    <w:rsid w:val="005E5168"/>
    <w:rsid w:val="005E5318"/>
    <w:rsid w:val="005E551C"/>
    <w:rsid w:val="005E5766"/>
    <w:rsid w:val="005E57DE"/>
    <w:rsid w:val="005E6285"/>
    <w:rsid w:val="005E6507"/>
    <w:rsid w:val="005E6B0F"/>
    <w:rsid w:val="005E74C2"/>
    <w:rsid w:val="005E7FE9"/>
    <w:rsid w:val="005F0419"/>
    <w:rsid w:val="005F0707"/>
    <w:rsid w:val="005F0AD0"/>
    <w:rsid w:val="005F0AE2"/>
    <w:rsid w:val="005F0BBD"/>
    <w:rsid w:val="005F1520"/>
    <w:rsid w:val="005F16CF"/>
    <w:rsid w:val="005F17B0"/>
    <w:rsid w:val="005F2466"/>
    <w:rsid w:val="005F2EEF"/>
    <w:rsid w:val="005F38A7"/>
    <w:rsid w:val="005F3BFD"/>
    <w:rsid w:val="005F410D"/>
    <w:rsid w:val="005F4EB2"/>
    <w:rsid w:val="005F50E7"/>
    <w:rsid w:val="005F55AD"/>
    <w:rsid w:val="005F5A95"/>
    <w:rsid w:val="005F5F81"/>
    <w:rsid w:val="005F65DD"/>
    <w:rsid w:val="005F6E89"/>
    <w:rsid w:val="005F6F46"/>
    <w:rsid w:val="005F78D9"/>
    <w:rsid w:val="005F7B6A"/>
    <w:rsid w:val="005F7DA8"/>
    <w:rsid w:val="00600EB5"/>
    <w:rsid w:val="006011BC"/>
    <w:rsid w:val="00601462"/>
    <w:rsid w:val="006014D2"/>
    <w:rsid w:val="0060215C"/>
    <w:rsid w:val="00602C2A"/>
    <w:rsid w:val="00602CAD"/>
    <w:rsid w:val="00603342"/>
    <w:rsid w:val="00603732"/>
    <w:rsid w:val="006039A4"/>
    <w:rsid w:val="00603CCC"/>
    <w:rsid w:val="0060477B"/>
    <w:rsid w:val="00605919"/>
    <w:rsid w:val="00606451"/>
    <w:rsid w:val="006066BE"/>
    <w:rsid w:val="00606E9E"/>
    <w:rsid w:val="00607A4C"/>
    <w:rsid w:val="00607B2B"/>
    <w:rsid w:val="00610165"/>
    <w:rsid w:val="006108DB"/>
    <w:rsid w:val="0061167B"/>
    <w:rsid w:val="00611773"/>
    <w:rsid w:val="00611A7C"/>
    <w:rsid w:val="0061238A"/>
    <w:rsid w:val="006127B3"/>
    <w:rsid w:val="006132C3"/>
    <w:rsid w:val="00613406"/>
    <w:rsid w:val="00613863"/>
    <w:rsid w:val="006142CD"/>
    <w:rsid w:val="00614971"/>
    <w:rsid w:val="006161E9"/>
    <w:rsid w:val="00616F87"/>
    <w:rsid w:val="00617328"/>
    <w:rsid w:val="006173D8"/>
    <w:rsid w:val="00617566"/>
    <w:rsid w:val="0062031F"/>
    <w:rsid w:val="00620435"/>
    <w:rsid w:val="00620615"/>
    <w:rsid w:val="00620A8D"/>
    <w:rsid w:val="00620ECB"/>
    <w:rsid w:val="006215E0"/>
    <w:rsid w:val="00622C89"/>
    <w:rsid w:val="00622FE5"/>
    <w:rsid w:val="0062357A"/>
    <w:rsid w:val="006237D5"/>
    <w:rsid w:val="00623826"/>
    <w:rsid w:val="00623DB7"/>
    <w:rsid w:val="00623FF2"/>
    <w:rsid w:val="006247E1"/>
    <w:rsid w:val="00624D1D"/>
    <w:rsid w:val="00624EAC"/>
    <w:rsid w:val="00624EEF"/>
    <w:rsid w:val="00625317"/>
    <w:rsid w:val="00625ABC"/>
    <w:rsid w:val="00626333"/>
    <w:rsid w:val="006263BA"/>
    <w:rsid w:val="00626651"/>
    <w:rsid w:val="006269B6"/>
    <w:rsid w:val="00627064"/>
    <w:rsid w:val="00627A99"/>
    <w:rsid w:val="00630060"/>
    <w:rsid w:val="006309A9"/>
    <w:rsid w:val="00630AE1"/>
    <w:rsid w:val="00630FE2"/>
    <w:rsid w:val="00631138"/>
    <w:rsid w:val="00631569"/>
    <w:rsid w:val="00632B9F"/>
    <w:rsid w:val="00632BDA"/>
    <w:rsid w:val="00632F53"/>
    <w:rsid w:val="00633FA6"/>
    <w:rsid w:val="006340D8"/>
    <w:rsid w:val="00634584"/>
    <w:rsid w:val="00634B0D"/>
    <w:rsid w:val="0063517B"/>
    <w:rsid w:val="00635536"/>
    <w:rsid w:val="00635617"/>
    <w:rsid w:val="006364AC"/>
    <w:rsid w:val="00636CE0"/>
    <w:rsid w:val="00640671"/>
    <w:rsid w:val="00640EE6"/>
    <w:rsid w:val="00640FC5"/>
    <w:rsid w:val="00641315"/>
    <w:rsid w:val="006418C2"/>
    <w:rsid w:val="00642130"/>
    <w:rsid w:val="00642596"/>
    <w:rsid w:val="00643472"/>
    <w:rsid w:val="00643ED4"/>
    <w:rsid w:val="0064544C"/>
    <w:rsid w:val="00646A37"/>
    <w:rsid w:val="0064704C"/>
    <w:rsid w:val="00647A59"/>
    <w:rsid w:val="00647A9B"/>
    <w:rsid w:val="00647EDD"/>
    <w:rsid w:val="006502F5"/>
    <w:rsid w:val="0065086D"/>
    <w:rsid w:val="00650B14"/>
    <w:rsid w:val="00651918"/>
    <w:rsid w:val="00652782"/>
    <w:rsid w:val="00652A66"/>
    <w:rsid w:val="00652CE9"/>
    <w:rsid w:val="0065317A"/>
    <w:rsid w:val="00653A46"/>
    <w:rsid w:val="0065438B"/>
    <w:rsid w:val="00654B13"/>
    <w:rsid w:val="00655532"/>
    <w:rsid w:val="00655534"/>
    <w:rsid w:val="006557EE"/>
    <w:rsid w:val="00656C26"/>
    <w:rsid w:val="00656E15"/>
    <w:rsid w:val="00656E96"/>
    <w:rsid w:val="00656F9F"/>
    <w:rsid w:val="00657007"/>
    <w:rsid w:val="00657A1B"/>
    <w:rsid w:val="0066037E"/>
    <w:rsid w:val="00660703"/>
    <w:rsid w:val="006609C4"/>
    <w:rsid w:val="00660BBC"/>
    <w:rsid w:val="006613BC"/>
    <w:rsid w:val="0066202E"/>
    <w:rsid w:val="006624E6"/>
    <w:rsid w:val="00662568"/>
    <w:rsid w:val="00662AF5"/>
    <w:rsid w:val="00662D95"/>
    <w:rsid w:val="006634C8"/>
    <w:rsid w:val="00663A5A"/>
    <w:rsid w:val="00664A75"/>
    <w:rsid w:val="00664CE3"/>
    <w:rsid w:val="006650D3"/>
    <w:rsid w:val="00665683"/>
    <w:rsid w:val="006656DB"/>
    <w:rsid w:val="00665D4E"/>
    <w:rsid w:val="00665E70"/>
    <w:rsid w:val="0066699B"/>
    <w:rsid w:val="006672D5"/>
    <w:rsid w:val="00667358"/>
    <w:rsid w:val="00667398"/>
    <w:rsid w:val="0066739E"/>
    <w:rsid w:val="006704D1"/>
    <w:rsid w:val="006712B8"/>
    <w:rsid w:val="00671AF5"/>
    <w:rsid w:val="00672DEA"/>
    <w:rsid w:val="0067330F"/>
    <w:rsid w:val="00673694"/>
    <w:rsid w:val="006736DE"/>
    <w:rsid w:val="00673EB4"/>
    <w:rsid w:val="0067421F"/>
    <w:rsid w:val="00674937"/>
    <w:rsid w:val="00674FD6"/>
    <w:rsid w:val="0067553A"/>
    <w:rsid w:val="00675636"/>
    <w:rsid w:val="0067590A"/>
    <w:rsid w:val="00675C6E"/>
    <w:rsid w:val="00676018"/>
    <w:rsid w:val="00676240"/>
    <w:rsid w:val="00677101"/>
    <w:rsid w:val="00677614"/>
    <w:rsid w:val="00677847"/>
    <w:rsid w:val="00677C02"/>
    <w:rsid w:val="0068005D"/>
    <w:rsid w:val="00680346"/>
    <w:rsid w:val="00680464"/>
    <w:rsid w:val="00680549"/>
    <w:rsid w:val="00681463"/>
    <w:rsid w:val="00681FB6"/>
    <w:rsid w:val="006826C1"/>
    <w:rsid w:val="006827A7"/>
    <w:rsid w:val="00682DD7"/>
    <w:rsid w:val="00684A39"/>
    <w:rsid w:val="00685063"/>
    <w:rsid w:val="00685175"/>
    <w:rsid w:val="006853BC"/>
    <w:rsid w:val="006858C1"/>
    <w:rsid w:val="00685B91"/>
    <w:rsid w:val="00685ECC"/>
    <w:rsid w:val="006862B3"/>
    <w:rsid w:val="00686AAE"/>
    <w:rsid w:val="00690174"/>
    <w:rsid w:val="00690A70"/>
    <w:rsid w:val="00690BF8"/>
    <w:rsid w:val="00690F8E"/>
    <w:rsid w:val="00691A51"/>
    <w:rsid w:val="00692CF3"/>
    <w:rsid w:val="00693499"/>
    <w:rsid w:val="00694839"/>
    <w:rsid w:val="0069548E"/>
    <w:rsid w:val="006962F9"/>
    <w:rsid w:val="00696677"/>
    <w:rsid w:val="006968EE"/>
    <w:rsid w:val="00696B0F"/>
    <w:rsid w:val="00696C45"/>
    <w:rsid w:val="00696DAB"/>
    <w:rsid w:val="00696FA2"/>
    <w:rsid w:val="00697470"/>
    <w:rsid w:val="006978BA"/>
    <w:rsid w:val="006A13E0"/>
    <w:rsid w:val="006A17DB"/>
    <w:rsid w:val="006A1EDE"/>
    <w:rsid w:val="006A25F8"/>
    <w:rsid w:val="006A26BE"/>
    <w:rsid w:val="006A28AC"/>
    <w:rsid w:val="006A32D5"/>
    <w:rsid w:val="006A33F1"/>
    <w:rsid w:val="006A3A7F"/>
    <w:rsid w:val="006A45C9"/>
    <w:rsid w:val="006A4AD7"/>
    <w:rsid w:val="006A500D"/>
    <w:rsid w:val="006A505C"/>
    <w:rsid w:val="006A524E"/>
    <w:rsid w:val="006A54EF"/>
    <w:rsid w:val="006A58C9"/>
    <w:rsid w:val="006A6607"/>
    <w:rsid w:val="006A6623"/>
    <w:rsid w:val="006A73A3"/>
    <w:rsid w:val="006A744F"/>
    <w:rsid w:val="006B0225"/>
    <w:rsid w:val="006B0367"/>
    <w:rsid w:val="006B0580"/>
    <w:rsid w:val="006B0B9D"/>
    <w:rsid w:val="006B14C9"/>
    <w:rsid w:val="006B17A9"/>
    <w:rsid w:val="006B1DAF"/>
    <w:rsid w:val="006B2EAA"/>
    <w:rsid w:val="006B33AE"/>
    <w:rsid w:val="006B33C9"/>
    <w:rsid w:val="006B3519"/>
    <w:rsid w:val="006B3D4E"/>
    <w:rsid w:val="006B3FC7"/>
    <w:rsid w:val="006B44B6"/>
    <w:rsid w:val="006B4624"/>
    <w:rsid w:val="006B48DF"/>
    <w:rsid w:val="006B49AE"/>
    <w:rsid w:val="006B51C4"/>
    <w:rsid w:val="006B523E"/>
    <w:rsid w:val="006B5650"/>
    <w:rsid w:val="006B60C3"/>
    <w:rsid w:val="006B6160"/>
    <w:rsid w:val="006B626C"/>
    <w:rsid w:val="006B630C"/>
    <w:rsid w:val="006B68C7"/>
    <w:rsid w:val="006B6BC7"/>
    <w:rsid w:val="006B728F"/>
    <w:rsid w:val="006B7630"/>
    <w:rsid w:val="006B7B1E"/>
    <w:rsid w:val="006B7D41"/>
    <w:rsid w:val="006B7F97"/>
    <w:rsid w:val="006C033D"/>
    <w:rsid w:val="006C05EA"/>
    <w:rsid w:val="006C07BD"/>
    <w:rsid w:val="006C0E1E"/>
    <w:rsid w:val="006C1B14"/>
    <w:rsid w:val="006C1E39"/>
    <w:rsid w:val="006C1F7D"/>
    <w:rsid w:val="006C2C00"/>
    <w:rsid w:val="006C2E21"/>
    <w:rsid w:val="006C3999"/>
    <w:rsid w:val="006C3AAF"/>
    <w:rsid w:val="006C411F"/>
    <w:rsid w:val="006C45CE"/>
    <w:rsid w:val="006C4986"/>
    <w:rsid w:val="006C4C07"/>
    <w:rsid w:val="006C4EB4"/>
    <w:rsid w:val="006C50D6"/>
    <w:rsid w:val="006C528B"/>
    <w:rsid w:val="006C59CF"/>
    <w:rsid w:val="006C59ED"/>
    <w:rsid w:val="006C59FD"/>
    <w:rsid w:val="006C5E97"/>
    <w:rsid w:val="006C60A4"/>
    <w:rsid w:val="006C61CA"/>
    <w:rsid w:val="006C6449"/>
    <w:rsid w:val="006C68D2"/>
    <w:rsid w:val="006C6B6F"/>
    <w:rsid w:val="006C6D2E"/>
    <w:rsid w:val="006C77A0"/>
    <w:rsid w:val="006C7858"/>
    <w:rsid w:val="006C7AFA"/>
    <w:rsid w:val="006C7BE7"/>
    <w:rsid w:val="006C7FBE"/>
    <w:rsid w:val="006D0485"/>
    <w:rsid w:val="006D173E"/>
    <w:rsid w:val="006D1956"/>
    <w:rsid w:val="006D1D37"/>
    <w:rsid w:val="006D28CF"/>
    <w:rsid w:val="006D2B47"/>
    <w:rsid w:val="006D32B8"/>
    <w:rsid w:val="006D37C3"/>
    <w:rsid w:val="006D382A"/>
    <w:rsid w:val="006D3997"/>
    <w:rsid w:val="006D3B22"/>
    <w:rsid w:val="006D3D8A"/>
    <w:rsid w:val="006D467B"/>
    <w:rsid w:val="006D4B47"/>
    <w:rsid w:val="006D546C"/>
    <w:rsid w:val="006D613B"/>
    <w:rsid w:val="006D7416"/>
    <w:rsid w:val="006D762D"/>
    <w:rsid w:val="006D78A4"/>
    <w:rsid w:val="006D7EB9"/>
    <w:rsid w:val="006E008C"/>
    <w:rsid w:val="006E0156"/>
    <w:rsid w:val="006E07D9"/>
    <w:rsid w:val="006E15C8"/>
    <w:rsid w:val="006E223B"/>
    <w:rsid w:val="006E2279"/>
    <w:rsid w:val="006E23EB"/>
    <w:rsid w:val="006E2FAA"/>
    <w:rsid w:val="006E3182"/>
    <w:rsid w:val="006E37ED"/>
    <w:rsid w:val="006E39EC"/>
    <w:rsid w:val="006E39F1"/>
    <w:rsid w:val="006E3F44"/>
    <w:rsid w:val="006E477C"/>
    <w:rsid w:val="006E4C1E"/>
    <w:rsid w:val="006E4E76"/>
    <w:rsid w:val="006E5833"/>
    <w:rsid w:val="006E6500"/>
    <w:rsid w:val="006E67FF"/>
    <w:rsid w:val="006E6CE0"/>
    <w:rsid w:val="006E728E"/>
    <w:rsid w:val="006E7366"/>
    <w:rsid w:val="006E74C7"/>
    <w:rsid w:val="006F026B"/>
    <w:rsid w:val="006F027E"/>
    <w:rsid w:val="006F0E6B"/>
    <w:rsid w:val="006F0F7E"/>
    <w:rsid w:val="006F1091"/>
    <w:rsid w:val="006F110F"/>
    <w:rsid w:val="006F158D"/>
    <w:rsid w:val="006F1751"/>
    <w:rsid w:val="006F31F0"/>
    <w:rsid w:val="006F32C2"/>
    <w:rsid w:val="006F37BA"/>
    <w:rsid w:val="006F39CC"/>
    <w:rsid w:val="006F450C"/>
    <w:rsid w:val="006F5618"/>
    <w:rsid w:val="006F5625"/>
    <w:rsid w:val="006F5B94"/>
    <w:rsid w:val="006F5F4B"/>
    <w:rsid w:val="006F635D"/>
    <w:rsid w:val="006F657B"/>
    <w:rsid w:val="006F6B18"/>
    <w:rsid w:val="006F6E3A"/>
    <w:rsid w:val="006F707D"/>
    <w:rsid w:val="006F714F"/>
    <w:rsid w:val="006F7430"/>
    <w:rsid w:val="006F785A"/>
    <w:rsid w:val="006F7D28"/>
    <w:rsid w:val="006F7F1B"/>
    <w:rsid w:val="0070003C"/>
    <w:rsid w:val="00700657"/>
    <w:rsid w:val="007008F4"/>
    <w:rsid w:val="00700F72"/>
    <w:rsid w:val="00700FE4"/>
    <w:rsid w:val="007020B0"/>
    <w:rsid w:val="00702345"/>
    <w:rsid w:val="0070256C"/>
    <w:rsid w:val="007028FA"/>
    <w:rsid w:val="0070299E"/>
    <w:rsid w:val="00703AA2"/>
    <w:rsid w:val="00703B0D"/>
    <w:rsid w:val="00703BAA"/>
    <w:rsid w:val="00704099"/>
    <w:rsid w:val="00704475"/>
    <w:rsid w:val="00704B8F"/>
    <w:rsid w:val="007051FD"/>
    <w:rsid w:val="00705A26"/>
    <w:rsid w:val="00705D14"/>
    <w:rsid w:val="00705E90"/>
    <w:rsid w:val="00706BCF"/>
    <w:rsid w:val="00706C9F"/>
    <w:rsid w:val="00706E7C"/>
    <w:rsid w:val="00707607"/>
    <w:rsid w:val="00707E21"/>
    <w:rsid w:val="007106A0"/>
    <w:rsid w:val="00710C5E"/>
    <w:rsid w:val="00711293"/>
    <w:rsid w:val="007128E2"/>
    <w:rsid w:val="00712979"/>
    <w:rsid w:val="00712B49"/>
    <w:rsid w:val="00713C3F"/>
    <w:rsid w:val="0071429D"/>
    <w:rsid w:val="00714C2E"/>
    <w:rsid w:val="00715A96"/>
    <w:rsid w:val="00715DA4"/>
    <w:rsid w:val="00715E46"/>
    <w:rsid w:val="00715F59"/>
    <w:rsid w:val="007160A8"/>
    <w:rsid w:val="00716950"/>
    <w:rsid w:val="00716EFC"/>
    <w:rsid w:val="00717504"/>
    <w:rsid w:val="00720048"/>
    <w:rsid w:val="00720629"/>
    <w:rsid w:val="0072180D"/>
    <w:rsid w:val="007219A1"/>
    <w:rsid w:val="00721A55"/>
    <w:rsid w:val="00721F3B"/>
    <w:rsid w:val="00722226"/>
    <w:rsid w:val="007224B4"/>
    <w:rsid w:val="00722588"/>
    <w:rsid w:val="0072377D"/>
    <w:rsid w:val="007237F9"/>
    <w:rsid w:val="00723899"/>
    <w:rsid w:val="00723A27"/>
    <w:rsid w:val="00723DAD"/>
    <w:rsid w:val="007243A0"/>
    <w:rsid w:val="0072469C"/>
    <w:rsid w:val="00724EB3"/>
    <w:rsid w:val="00725565"/>
    <w:rsid w:val="00725B32"/>
    <w:rsid w:val="00726134"/>
    <w:rsid w:val="0072683F"/>
    <w:rsid w:val="00726CF4"/>
    <w:rsid w:val="00727036"/>
    <w:rsid w:val="007270B0"/>
    <w:rsid w:val="0072726C"/>
    <w:rsid w:val="0072746D"/>
    <w:rsid w:val="0072760D"/>
    <w:rsid w:val="00727ADD"/>
    <w:rsid w:val="00727D82"/>
    <w:rsid w:val="00730076"/>
    <w:rsid w:val="0073040B"/>
    <w:rsid w:val="00730F3B"/>
    <w:rsid w:val="007314B3"/>
    <w:rsid w:val="007325E1"/>
    <w:rsid w:val="00733222"/>
    <w:rsid w:val="00733595"/>
    <w:rsid w:val="00733829"/>
    <w:rsid w:val="00733C34"/>
    <w:rsid w:val="00733D15"/>
    <w:rsid w:val="00734AFA"/>
    <w:rsid w:val="00735105"/>
    <w:rsid w:val="00735539"/>
    <w:rsid w:val="00735715"/>
    <w:rsid w:val="00735839"/>
    <w:rsid w:val="00735A7D"/>
    <w:rsid w:val="007367A1"/>
    <w:rsid w:val="00736A5E"/>
    <w:rsid w:val="00736B3D"/>
    <w:rsid w:val="00736EBB"/>
    <w:rsid w:val="00736F4B"/>
    <w:rsid w:val="0073739E"/>
    <w:rsid w:val="007373D7"/>
    <w:rsid w:val="00737667"/>
    <w:rsid w:val="00737936"/>
    <w:rsid w:val="00737A10"/>
    <w:rsid w:val="007407B9"/>
    <w:rsid w:val="00740C18"/>
    <w:rsid w:val="00740C37"/>
    <w:rsid w:val="00740D74"/>
    <w:rsid w:val="00741199"/>
    <w:rsid w:val="007413AA"/>
    <w:rsid w:val="00741413"/>
    <w:rsid w:val="00741440"/>
    <w:rsid w:val="0074147A"/>
    <w:rsid w:val="00741E2D"/>
    <w:rsid w:val="0074236E"/>
    <w:rsid w:val="00742839"/>
    <w:rsid w:val="007440C8"/>
    <w:rsid w:val="00744123"/>
    <w:rsid w:val="007444FB"/>
    <w:rsid w:val="00744A3D"/>
    <w:rsid w:val="00744EE6"/>
    <w:rsid w:val="00744F3F"/>
    <w:rsid w:val="00745152"/>
    <w:rsid w:val="007454CC"/>
    <w:rsid w:val="0074558A"/>
    <w:rsid w:val="0074567B"/>
    <w:rsid w:val="00745869"/>
    <w:rsid w:val="00745C82"/>
    <w:rsid w:val="00746CA8"/>
    <w:rsid w:val="00746CB3"/>
    <w:rsid w:val="00746E71"/>
    <w:rsid w:val="00746FEA"/>
    <w:rsid w:val="007477FC"/>
    <w:rsid w:val="0074780E"/>
    <w:rsid w:val="007479B3"/>
    <w:rsid w:val="007501B7"/>
    <w:rsid w:val="007501DA"/>
    <w:rsid w:val="00750375"/>
    <w:rsid w:val="007508BA"/>
    <w:rsid w:val="00750908"/>
    <w:rsid w:val="00750A4A"/>
    <w:rsid w:val="00750BC8"/>
    <w:rsid w:val="00750DB1"/>
    <w:rsid w:val="00750F1C"/>
    <w:rsid w:val="00751730"/>
    <w:rsid w:val="00751900"/>
    <w:rsid w:val="00751BBA"/>
    <w:rsid w:val="00751CF3"/>
    <w:rsid w:val="00751D6B"/>
    <w:rsid w:val="00752134"/>
    <w:rsid w:val="00752444"/>
    <w:rsid w:val="007524A6"/>
    <w:rsid w:val="00752B96"/>
    <w:rsid w:val="00752FC9"/>
    <w:rsid w:val="00753137"/>
    <w:rsid w:val="0075349B"/>
    <w:rsid w:val="0075386F"/>
    <w:rsid w:val="00754064"/>
    <w:rsid w:val="00754533"/>
    <w:rsid w:val="00754ED8"/>
    <w:rsid w:val="00756048"/>
    <w:rsid w:val="00756071"/>
    <w:rsid w:val="007560F1"/>
    <w:rsid w:val="00756CD3"/>
    <w:rsid w:val="00756D82"/>
    <w:rsid w:val="0075703A"/>
    <w:rsid w:val="00757A51"/>
    <w:rsid w:val="00757BB3"/>
    <w:rsid w:val="00757BD5"/>
    <w:rsid w:val="00757FD0"/>
    <w:rsid w:val="00760180"/>
    <w:rsid w:val="00760758"/>
    <w:rsid w:val="00760D81"/>
    <w:rsid w:val="00761153"/>
    <w:rsid w:val="007616DE"/>
    <w:rsid w:val="007620A6"/>
    <w:rsid w:val="00762125"/>
    <w:rsid w:val="007623BC"/>
    <w:rsid w:val="00762945"/>
    <w:rsid w:val="007629C7"/>
    <w:rsid w:val="00763214"/>
    <w:rsid w:val="0076376D"/>
    <w:rsid w:val="007637F9"/>
    <w:rsid w:val="00763830"/>
    <w:rsid w:val="00763924"/>
    <w:rsid w:val="0076463A"/>
    <w:rsid w:val="00765222"/>
    <w:rsid w:val="0076586F"/>
    <w:rsid w:val="00765A88"/>
    <w:rsid w:val="00765C40"/>
    <w:rsid w:val="0076621A"/>
    <w:rsid w:val="0076623F"/>
    <w:rsid w:val="007662E5"/>
    <w:rsid w:val="00766522"/>
    <w:rsid w:val="00766747"/>
    <w:rsid w:val="00766F38"/>
    <w:rsid w:val="00767113"/>
    <w:rsid w:val="0076747B"/>
    <w:rsid w:val="00767D20"/>
    <w:rsid w:val="00767EEF"/>
    <w:rsid w:val="00767F2D"/>
    <w:rsid w:val="00770A96"/>
    <w:rsid w:val="00770C11"/>
    <w:rsid w:val="00770D41"/>
    <w:rsid w:val="007716D0"/>
    <w:rsid w:val="00771B81"/>
    <w:rsid w:val="00771EC7"/>
    <w:rsid w:val="0077220C"/>
    <w:rsid w:val="00772526"/>
    <w:rsid w:val="00772870"/>
    <w:rsid w:val="007736E3"/>
    <w:rsid w:val="007736EE"/>
    <w:rsid w:val="00773752"/>
    <w:rsid w:val="007742F3"/>
    <w:rsid w:val="0077443D"/>
    <w:rsid w:val="007749D1"/>
    <w:rsid w:val="00774E3B"/>
    <w:rsid w:val="00775291"/>
    <w:rsid w:val="007758AD"/>
    <w:rsid w:val="00775D1C"/>
    <w:rsid w:val="00776551"/>
    <w:rsid w:val="00776962"/>
    <w:rsid w:val="007769AA"/>
    <w:rsid w:val="0077753A"/>
    <w:rsid w:val="007777D8"/>
    <w:rsid w:val="007778B6"/>
    <w:rsid w:val="007778F2"/>
    <w:rsid w:val="0077794C"/>
    <w:rsid w:val="00777E54"/>
    <w:rsid w:val="007800D0"/>
    <w:rsid w:val="0078094D"/>
    <w:rsid w:val="007811C0"/>
    <w:rsid w:val="007818F4"/>
    <w:rsid w:val="00781B79"/>
    <w:rsid w:val="00782D18"/>
    <w:rsid w:val="00782D78"/>
    <w:rsid w:val="00782E8E"/>
    <w:rsid w:val="00782F73"/>
    <w:rsid w:val="00783598"/>
    <w:rsid w:val="007837E7"/>
    <w:rsid w:val="007839B2"/>
    <w:rsid w:val="007839D7"/>
    <w:rsid w:val="00784CA5"/>
    <w:rsid w:val="00784DA6"/>
    <w:rsid w:val="00785169"/>
    <w:rsid w:val="0078527A"/>
    <w:rsid w:val="0078591D"/>
    <w:rsid w:val="00785ADD"/>
    <w:rsid w:val="00785BD6"/>
    <w:rsid w:val="0078611D"/>
    <w:rsid w:val="007863DE"/>
    <w:rsid w:val="00787030"/>
    <w:rsid w:val="007877EE"/>
    <w:rsid w:val="00787A65"/>
    <w:rsid w:val="0079070A"/>
    <w:rsid w:val="00790AE9"/>
    <w:rsid w:val="00790F5A"/>
    <w:rsid w:val="00791257"/>
    <w:rsid w:val="0079173E"/>
    <w:rsid w:val="00791A1D"/>
    <w:rsid w:val="00791BCE"/>
    <w:rsid w:val="007921A5"/>
    <w:rsid w:val="0079278B"/>
    <w:rsid w:val="00792CB6"/>
    <w:rsid w:val="00792CE2"/>
    <w:rsid w:val="00792D77"/>
    <w:rsid w:val="00792F81"/>
    <w:rsid w:val="00793C00"/>
    <w:rsid w:val="00793E4C"/>
    <w:rsid w:val="007942F6"/>
    <w:rsid w:val="00795210"/>
    <w:rsid w:val="00796328"/>
    <w:rsid w:val="007965C2"/>
    <w:rsid w:val="00796B3A"/>
    <w:rsid w:val="00796E13"/>
    <w:rsid w:val="00796EA3"/>
    <w:rsid w:val="00796F28"/>
    <w:rsid w:val="00797315"/>
    <w:rsid w:val="00797403"/>
    <w:rsid w:val="00797D72"/>
    <w:rsid w:val="007A021F"/>
    <w:rsid w:val="007A056E"/>
    <w:rsid w:val="007A0DC0"/>
    <w:rsid w:val="007A0EAC"/>
    <w:rsid w:val="007A2290"/>
    <w:rsid w:val="007A24F7"/>
    <w:rsid w:val="007A2602"/>
    <w:rsid w:val="007A2E97"/>
    <w:rsid w:val="007A2F80"/>
    <w:rsid w:val="007A36F6"/>
    <w:rsid w:val="007A390B"/>
    <w:rsid w:val="007A3927"/>
    <w:rsid w:val="007A3996"/>
    <w:rsid w:val="007A3E2A"/>
    <w:rsid w:val="007A40A5"/>
    <w:rsid w:val="007A4BA7"/>
    <w:rsid w:val="007A6177"/>
    <w:rsid w:val="007A69CD"/>
    <w:rsid w:val="007A7831"/>
    <w:rsid w:val="007A79D6"/>
    <w:rsid w:val="007A7F2F"/>
    <w:rsid w:val="007B003A"/>
    <w:rsid w:val="007B011D"/>
    <w:rsid w:val="007B0244"/>
    <w:rsid w:val="007B043E"/>
    <w:rsid w:val="007B04C6"/>
    <w:rsid w:val="007B13FC"/>
    <w:rsid w:val="007B1750"/>
    <w:rsid w:val="007B2654"/>
    <w:rsid w:val="007B2947"/>
    <w:rsid w:val="007B2F94"/>
    <w:rsid w:val="007B306F"/>
    <w:rsid w:val="007B320E"/>
    <w:rsid w:val="007B39FC"/>
    <w:rsid w:val="007B432A"/>
    <w:rsid w:val="007B4673"/>
    <w:rsid w:val="007B48C2"/>
    <w:rsid w:val="007B53CF"/>
    <w:rsid w:val="007B5BAB"/>
    <w:rsid w:val="007B5E69"/>
    <w:rsid w:val="007B6CF4"/>
    <w:rsid w:val="007B7208"/>
    <w:rsid w:val="007B76A7"/>
    <w:rsid w:val="007C0646"/>
    <w:rsid w:val="007C0840"/>
    <w:rsid w:val="007C0D75"/>
    <w:rsid w:val="007C0E99"/>
    <w:rsid w:val="007C11A8"/>
    <w:rsid w:val="007C1730"/>
    <w:rsid w:val="007C196C"/>
    <w:rsid w:val="007C1CCC"/>
    <w:rsid w:val="007C1D20"/>
    <w:rsid w:val="007C2165"/>
    <w:rsid w:val="007C2589"/>
    <w:rsid w:val="007C273D"/>
    <w:rsid w:val="007C3121"/>
    <w:rsid w:val="007C322A"/>
    <w:rsid w:val="007C333E"/>
    <w:rsid w:val="007C3374"/>
    <w:rsid w:val="007C36B8"/>
    <w:rsid w:val="007C39BD"/>
    <w:rsid w:val="007C3B24"/>
    <w:rsid w:val="007C3BB5"/>
    <w:rsid w:val="007C3D88"/>
    <w:rsid w:val="007C42ED"/>
    <w:rsid w:val="007C4958"/>
    <w:rsid w:val="007C55A9"/>
    <w:rsid w:val="007C571A"/>
    <w:rsid w:val="007C5A38"/>
    <w:rsid w:val="007C71E4"/>
    <w:rsid w:val="007C73D7"/>
    <w:rsid w:val="007C7612"/>
    <w:rsid w:val="007C764C"/>
    <w:rsid w:val="007C7D65"/>
    <w:rsid w:val="007C7D88"/>
    <w:rsid w:val="007D0220"/>
    <w:rsid w:val="007D16B0"/>
    <w:rsid w:val="007D197B"/>
    <w:rsid w:val="007D1C1E"/>
    <w:rsid w:val="007D1CFF"/>
    <w:rsid w:val="007D1DA2"/>
    <w:rsid w:val="007D246E"/>
    <w:rsid w:val="007D26B1"/>
    <w:rsid w:val="007D3031"/>
    <w:rsid w:val="007D33E2"/>
    <w:rsid w:val="007D34D2"/>
    <w:rsid w:val="007D34F9"/>
    <w:rsid w:val="007D3634"/>
    <w:rsid w:val="007D3ECA"/>
    <w:rsid w:val="007D4242"/>
    <w:rsid w:val="007D448B"/>
    <w:rsid w:val="007D4AF2"/>
    <w:rsid w:val="007D565C"/>
    <w:rsid w:val="007D5E4B"/>
    <w:rsid w:val="007D642E"/>
    <w:rsid w:val="007D670D"/>
    <w:rsid w:val="007D6C21"/>
    <w:rsid w:val="007D6D55"/>
    <w:rsid w:val="007D7804"/>
    <w:rsid w:val="007D7B54"/>
    <w:rsid w:val="007D7CD1"/>
    <w:rsid w:val="007E02BA"/>
    <w:rsid w:val="007E0406"/>
    <w:rsid w:val="007E06B6"/>
    <w:rsid w:val="007E0A2A"/>
    <w:rsid w:val="007E0C92"/>
    <w:rsid w:val="007E0E2E"/>
    <w:rsid w:val="007E18C8"/>
    <w:rsid w:val="007E24EC"/>
    <w:rsid w:val="007E2CC1"/>
    <w:rsid w:val="007E2D12"/>
    <w:rsid w:val="007E2D2B"/>
    <w:rsid w:val="007E307E"/>
    <w:rsid w:val="007E3695"/>
    <w:rsid w:val="007E36CA"/>
    <w:rsid w:val="007E37A5"/>
    <w:rsid w:val="007E3CD0"/>
    <w:rsid w:val="007E3CDB"/>
    <w:rsid w:val="007E539A"/>
    <w:rsid w:val="007E5B52"/>
    <w:rsid w:val="007E5B6C"/>
    <w:rsid w:val="007E6DC4"/>
    <w:rsid w:val="007E6E9D"/>
    <w:rsid w:val="007E6FA7"/>
    <w:rsid w:val="007E6FB9"/>
    <w:rsid w:val="007E72D3"/>
    <w:rsid w:val="007E754C"/>
    <w:rsid w:val="007E7713"/>
    <w:rsid w:val="007E7B78"/>
    <w:rsid w:val="007E7C23"/>
    <w:rsid w:val="007F0240"/>
    <w:rsid w:val="007F0DF2"/>
    <w:rsid w:val="007F137D"/>
    <w:rsid w:val="007F1447"/>
    <w:rsid w:val="007F1511"/>
    <w:rsid w:val="007F171F"/>
    <w:rsid w:val="007F1816"/>
    <w:rsid w:val="007F1824"/>
    <w:rsid w:val="007F1D6D"/>
    <w:rsid w:val="007F1D8F"/>
    <w:rsid w:val="007F1DB7"/>
    <w:rsid w:val="007F1F41"/>
    <w:rsid w:val="007F2493"/>
    <w:rsid w:val="007F2EE7"/>
    <w:rsid w:val="007F33FF"/>
    <w:rsid w:val="007F3581"/>
    <w:rsid w:val="007F38C7"/>
    <w:rsid w:val="007F4623"/>
    <w:rsid w:val="007F4641"/>
    <w:rsid w:val="007F4881"/>
    <w:rsid w:val="007F4E2B"/>
    <w:rsid w:val="007F4F90"/>
    <w:rsid w:val="007F541A"/>
    <w:rsid w:val="007F5A3A"/>
    <w:rsid w:val="007F5E46"/>
    <w:rsid w:val="007F608A"/>
    <w:rsid w:val="007F60B8"/>
    <w:rsid w:val="007F61D6"/>
    <w:rsid w:val="007F6B4C"/>
    <w:rsid w:val="007F7CA8"/>
    <w:rsid w:val="008003E3"/>
    <w:rsid w:val="00800DC8"/>
    <w:rsid w:val="0080131C"/>
    <w:rsid w:val="008014DE"/>
    <w:rsid w:val="008015B2"/>
    <w:rsid w:val="00801923"/>
    <w:rsid w:val="00801A56"/>
    <w:rsid w:val="00801C4D"/>
    <w:rsid w:val="00801FC3"/>
    <w:rsid w:val="00802031"/>
    <w:rsid w:val="00802116"/>
    <w:rsid w:val="00802178"/>
    <w:rsid w:val="008022CC"/>
    <w:rsid w:val="0080275E"/>
    <w:rsid w:val="00802999"/>
    <w:rsid w:val="0080299E"/>
    <w:rsid w:val="00802E2D"/>
    <w:rsid w:val="00803136"/>
    <w:rsid w:val="008036AD"/>
    <w:rsid w:val="008039FA"/>
    <w:rsid w:val="00803D6B"/>
    <w:rsid w:val="0080473E"/>
    <w:rsid w:val="00804BBF"/>
    <w:rsid w:val="00804D3C"/>
    <w:rsid w:val="008054ED"/>
    <w:rsid w:val="00805556"/>
    <w:rsid w:val="00805B24"/>
    <w:rsid w:val="00805D9E"/>
    <w:rsid w:val="00806305"/>
    <w:rsid w:val="0080651F"/>
    <w:rsid w:val="00806E79"/>
    <w:rsid w:val="00807126"/>
    <w:rsid w:val="00807B75"/>
    <w:rsid w:val="00807E7F"/>
    <w:rsid w:val="0081070D"/>
    <w:rsid w:val="00810818"/>
    <w:rsid w:val="00810F70"/>
    <w:rsid w:val="0081107D"/>
    <w:rsid w:val="008113EE"/>
    <w:rsid w:val="008116FF"/>
    <w:rsid w:val="00811802"/>
    <w:rsid w:val="00811D3F"/>
    <w:rsid w:val="0081211A"/>
    <w:rsid w:val="008122BB"/>
    <w:rsid w:val="00812374"/>
    <w:rsid w:val="008125B2"/>
    <w:rsid w:val="0081269C"/>
    <w:rsid w:val="00812F00"/>
    <w:rsid w:val="00813421"/>
    <w:rsid w:val="0081358C"/>
    <w:rsid w:val="00813FAF"/>
    <w:rsid w:val="0081421C"/>
    <w:rsid w:val="00814F50"/>
    <w:rsid w:val="0081517C"/>
    <w:rsid w:val="008153C3"/>
    <w:rsid w:val="0081570E"/>
    <w:rsid w:val="00815961"/>
    <w:rsid w:val="00815DD4"/>
    <w:rsid w:val="00816076"/>
    <w:rsid w:val="008166DD"/>
    <w:rsid w:val="0081682E"/>
    <w:rsid w:val="00816854"/>
    <w:rsid w:val="0081717D"/>
    <w:rsid w:val="00817330"/>
    <w:rsid w:val="0081749B"/>
    <w:rsid w:val="00817744"/>
    <w:rsid w:val="00817EAC"/>
    <w:rsid w:val="00820126"/>
    <w:rsid w:val="0082012E"/>
    <w:rsid w:val="008202E6"/>
    <w:rsid w:val="00820E5A"/>
    <w:rsid w:val="00820E98"/>
    <w:rsid w:val="0082127E"/>
    <w:rsid w:val="008225B1"/>
    <w:rsid w:val="00822B3F"/>
    <w:rsid w:val="00822C1B"/>
    <w:rsid w:val="00822EF1"/>
    <w:rsid w:val="00823009"/>
    <w:rsid w:val="008231E7"/>
    <w:rsid w:val="00823E6F"/>
    <w:rsid w:val="008251FD"/>
    <w:rsid w:val="0082543A"/>
    <w:rsid w:val="0082545D"/>
    <w:rsid w:val="00826AC8"/>
    <w:rsid w:val="00826D97"/>
    <w:rsid w:val="0082721B"/>
    <w:rsid w:val="00827474"/>
    <w:rsid w:val="008275D9"/>
    <w:rsid w:val="008279A5"/>
    <w:rsid w:val="008300A1"/>
    <w:rsid w:val="008302A9"/>
    <w:rsid w:val="008304D8"/>
    <w:rsid w:val="00830C8C"/>
    <w:rsid w:val="0083192D"/>
    <w:rsid w:val="0083196C"/>
    <w:rsid w:val="008319A3"/>
    <w:rsid w:val="008319B3"/>
    <w:rsid w:val="008319EB"/>
    <w:rsid w:val="00831D71"/>
    <w:rsid w:val="008325CD"/>
    <w:rsid w:val="0083270D"/>
    <w:rsid w:val="008327E9"/>
    <w:rsid w:val="00832C62"/>
    <w:rsid w:val="00832C94"/>
    <w:rsid w:val="00832D7B"/>
    <w:rsid w:val="0083347D"/>
    <w:rsid w:val="0083368F"/>
    <w:rsid w:val="0083376D"/>
    <w:rsid w:val="00833B48"/>
    <w:rsid w:val="00833B79"/>
    <w:rsid w:val="0083408B"/>
    <w:rsid w:val="00834EEB"/>
    <w:rsid w:val="008352D5"/>
    <w:rsid w:val="0083541B"/>
    <w:rsid w:val="0083586E"/>
    <w:rsid w:val="00835E32"/>
    <w:rsid w:val="0083697C"/>
    <w:rsid w:val="008372A8"/>
    <w:rsid w:val="008374A7"/>
    <w:rsid w:val="0083774D"/>
    <w:rsid w:val="008379D8"/>
    <w:rsid w:val="00837C0E"/>
    <w:rsid w:val="00837ECD"/>
    <w:rsid w:val="00837F31"/>
    <w:rsid w:val="00837FB3"/>
    <w:rsid w:val="008401B9"/>
    <w:rsid w:val="008402E3"/>
    <w:rsid w:val="008408F2"/>
    <w:rsid w:val="00840E9C"/>
    <w:rsid w:val="00840F83"/>
    <w:rsid w:val="00841686"/>
    <w:rsid w:val="008422B9"/>
    <w:rsid w:val="00842339"/>
    <w:rsid w:val="00842569"/>
    <w:rsid w:val="0084288D"/>
    <w:rsid w:val="008432A9"/>
    <w:rsid w:val="0084354E"/>
    <w:rsid w:val="00843692"/>
    <w:rsid w:val="00843A28"/>
    <w:rsid w:val="00843B9C"/>
    <w:rsid w:val="00843C86"/>
    <w:rsid w:val="0084415D"/>
    <w:rsid w:val="0084436B"/>
    <w:rsid w:val="008449BA"/>
    <w:rsid w:val="00844A8E"/>
    <w:rsid w:val="00844C4C"/>
    <w:rsid w:val="008450B3"/>
    <w:rsid w:val="00845CBD"/>
    <w:rsid w:val="008460CB"/>
    <w:rsid w:val="008465C4"/>
    <w:rsid w:val="008469FF"/>
    <w:rsid w:val="008471F9"/>
    <w:rsid w:val="008472FC"/>
    <w:rsid w:val="00847A1E"/>
    <w:rsid w:val="00847E25"/>
    <w:rsid w:val="00850C3F"/>
    <w:rsid w:val="00850E41"/>
    <w:rsid w:val="008511F5"/>
    <w:rsid w:val="00851B2F"/>
    <w:rsid w:val="0085204C"/>
    <w:rsid w:val="00852A30"/>
    <w:rsid w:val="00852A34"/>
    <w:rsid w:val="008536D6"/>
    <w:rsid w:val="00853A27"/>
    <w:rsid w:val="00853B45"/>
    <w:rsid w:val="00853BB4"/>
    <w:rsid w:val="0085409E"/>
    <w:rsid w:val="008541C6"/>
    <w:rsid w:val="008546EF"/>
    <w:rsid w:val="008553A1"/>
    <w:rsid w:val="00855EA5"/>
    <w:rsid w:val="00856566"/>
    <w:rsid w:val="00856855"/>
    <w:rsid w:val="008568BB"/>
    <w:rsid w:val="0085698F"/>
    <w:rsid w:val="00856D1B"/>
    <w:rsid w:val="0085733B"/>
    <w:rsid w:val="008575F4"/>
    <w:rsid w:val="00857AE3"/>
    <w:rsid w:val="00857D0F"/>
    <w:rsid w:val="00860EB5"/>
    <w:rsid w:val="008613C1"/>
    <w:rsid w:val="00861643"/>
    <w:rsid w:val="00861CE1"/>
    <w:rsid w:val="00861F5E"/>
    <w:rsid w:val="0086224D"/>
    <w:rsid w:val="00862BFD"/>
    <w:rsid w:val="00863576"/>
    <w:rsid w:val="00863F4E"/>
    <w:rsid w:val="008644F9"/>
    <w:rsid w:val="008649B6"/>
    <w:rsid w:val="008655D7"/>
    <w:rsid w:val="008659B6"/>
    <w:rsid w:val="00866D74"/>
    <w:rsid w:val="0086704B"/>
    <w:rsid w:val="00867230"/>
    <w:rsid w:val="0086743A"/>
    <w:rsid w:val="008676E0"/>
    <w:rsid w:val="00867740"/>
    <w:rsid w:val="0086783E"/>
    <w:rsid w:val="0086797F"/>
    <w:rsid w:val="00867A48"/>
    <w:rsid w:val="00870288"/>
    <w:rsid w:val="00870BF2"/>
    <w:rsid w:val="00871EC3"/>
    <w:rsid w:val="00872823"/>
    <w:rsid w:val="0087333E"/>
    <w:rsid w:val="00873555"/>
    <w:rsid w:val="00874217"/>
    <w:rsid w:val="008742BE"/>
    <w:rsid w:val="00874FEC"/>
    <w:rsid w:val="00875BDB"/>
    <w:rsid w:val="00875EC1"/>
    <w:rsid w:val="00875F8F"/>
    <w:rsid w:val="00876D82"/>
    <w:rsid w:val="00877772"/>
    <w:rsid w:val="00877C5F"/>
    <w:rsid w:val="00877D28"/>
    <w:rsid w:val="008805EE"/>
    <w:rsid w:val="00880C08"/>
    <w:rsid w:val="00880E5E"/>
    <w:rsid w:val="008814E3"/>
    <w:rsid w:val="008819A1"/>
    <w:rsid w:val="00881B04"/>
    <w:rsid w:val="0088242E"/>
    <w:rsid w:val="0088265C"/>
    <w:rsid w:val="0088299C"/>
    <w:rsid w:val="00882CE9"/>
    <w:rsid w:val="00882E12"/>
    <w:rsid w:val="00883747"/>
    <w:rsid w:val="00884818"/>
    <w:rsid w:val="00884E24"/>
    <w:rsid w:val="00885325"/>
    <w:rsid w:val="008854A0"/>
    <w:rsid w:val="008858C1"/>
    <w:rsid w:val="00885F77"/>
    <w:rsid w:val="00886507"/>
    <w:rsid w:val="0088653D"/>
    <w:rsid w:val="008865FF"/>
    <w:rsid w:val="0088694B"/>
    <w:rsid w:val="00886965"/>
    <w:rsid w:val="008879AD"/>
    <w:rsid w:val="00887CCF"/>
    <w:rsid w:val="0089031E"/>
    <w:rsid w:val="008906DB"/>
    <w:rsid w:val="00890F51"/>
    <w:rsid w:val="008913BA"/>
    <w:rsid w:val="00891EFB"/>
    <w:rsid w:val="0089202E"/>
    <w:rsid w:val="00892146"/>
    <w:rsid w:val="00892E3A"/>
    <w:rsid w:val="00893226"/>
    <w:rsid w:val="00893B18"/>
    <w:rsid w:val="00894057"/>
    <w:rsid w:val="008941DC"/>
    <w:rsid w:val="00894FF0"/>
    <w:rsid w:val="00895081"/>
    <w:rsid w:val="008954B1"/>
    <w:rsid w:val="00895B7D"/>
    <w:rsid w:val="00896B0D"/>
    <w:rsid w:val="00896E2D"/>
    <w:rsid w:val="00896F07"/>
    <w:rsid w:val="00896F8D"/>
    <w:rsid w:val="00897210"/>
    <w:rsid w:val="0089749D"/>
    <w:rsid w:val="00897B2C"/>
    <w:rsid w:val="008A0A1F"/>
    <w:rsid w:val="008A1046"/>
    <w:rsid w:val="008A150C"/>
    <w:rsid w:val="008A16D2"/>
    <w:rsid w:val="008A1EF2"/>
    <w:rsid w:val="008A23C6"/>
    <w:rsid w:val="008A2F8A"/>
    <w:rsid w:val="008A2FC6"/>
    <w:rsid w:val="008A3196"/>
    <w:rsid w:val="008A32D3"/>
    <w:rsid w:val="008A3692"/>
    <w:rsid w:val="008A4F61"/>
    <w:rsid w:val="008A5383"/>
    <w:rsid w:val="008A61CC"/>
    <w:rsid w:val="008A6478"/>
    <w:rsid w:val="008A65A6"/>
    <w:rsid w:val="008A6859"/>
    <w:rsid w:val="008A69EF"/>
    <w:rsid w:val="008A6B18"/>
    <w:rsid w:val="008A6B6B"/>
    <w:rsid w:val="008A6BBA"/>
    <w:rsid w:val="008A77EE"/>
    <w:rsid w:val="008A7D99"/>
    <w:rsid w:val="008A7E20"/>
    <w:rsid w:val="008B01D2"/>
    <w:rsid w:val="008B0682"/>
    <w:rsid w:val="008B0F80"/>
    <w:rsid w:val="008B11D6"/>
    <w:rsid w:val="008B1738"/>
    <w:rsid w:val="008B1AFA"/>
    <w:rsid w:val="008B1C0C"/>
    <w:rsid w:val="008B1C95"/>
    <w:rsid w:val="008B1F2D"/>
    <w:rsid w:val="008B1FDA"/>
    <w:rsid w:val="008B2C76"/>
    <w:rsid w:val="008B3A38"/>
    <w:rsid w:val="008B3A8E"/>
    <w:rsid w:val="008B3AF6"/>
    <w:rsid w:val="008B3C1C"/>
    <w:rsid w:val="008B3C21"/>
    <w:rsid w:val="008B400D"/>
    <w:rsid w:val="008B4228"/>
    <w:rsid w:val="008B4849"/>
    <w:rsid w:val="008B4D2B"/>
    <w:rsid w:val="008B5458"/>
    <w:rsid w:val="008B58F1"/>
    <w:rsid w:val="008B5E74"/>
    <w:rsid w:val="008B5F52"/>
    <w:rsid w:val="008B60A8"/>
    <w:rsid w:val="008B618D"/>
    <w:rsid w:val="008B61B5"/>
    <w:rsid w:val="008B6AF9"/>
    <w:rsid w:val="008B6DE6"/>
    <w:rsid w:val="008B6ECD"/>
    <w:rsid w:val="008B7145"/>
    <w:rsid w:val="008B72B4"/>
    <w:rsid w:val="008B73AF"/>
    <w:rsid w:val="008B7ADB"/>
    <w:rsid w:val="008B7CE5"/>
    <w:rsid w:val="008B7D01"/>
    <w:rsid w:val="008C0850"/>
    <w:rsid w:val="008C0B1D"/>
    <w:rsid w:val="008C0EB2"/>
    <w:rsid w:val="008C1289"/>
    <w:rsid w:val="008C1631"/>
    <w:rsid w:val="008C181C"/>
    <w:rsid w:val="008C18DA"/>
    <w:rsid w:val="008C1E19"/>
    <w:rsid w:val="008C2BD8"/>
    <w:rsid w:val="008C2F10"/>
    <w:rsid w:val="008C310D"/>
    <w:rsid w:val="008C3134"/>
    <w:rsid w:val="008C345D"/>
    <w:rsid w:val="008C3C54"/>
    <w:rsid w:val="008C3F35"/>
    <w:rsid w:val="008C42E6"/>
    <w:rsid w:val="008C4EEC"/>
    <w:rsid w:val="008C5169"/>
    <w:rsid w:val="008C5A5B"/>
    <w:rsid w:val="008C5D94"/>
    <w:rsid w:val="008C5E29"/>
    <w:rsid w:val="008C7056"/>
    <w:rsid w:val="008D052E"/>
    <w:rsid w:val="008D094B"/>
    <w:rsid w:val="008D09F0"/>
    <w:rsid w:val="008D1190"/>
    <w:rsid w:val="008D13B3"/>
    <w:rsid w:val="008D17C4"/>
    <w:rsid w:val="008D1A54"/>
    <w:rsid w:val="008D1BBD"/>
    <w:rsid w:val="008D24C4"/>
    <w:rsid w:val="008D2B09"/>
    <w:rsid w:val="008D3591"/>
    <w:rsid w:val="008D3937"/>
    <w:rsid w:val="008D3F80"/>
    <w:rsid w:val="008D4008"/>
    <w:rsid w:val="008D41EB"/>
    <w:rsid w:val="008D438E"/>
    <w:rsid w:val="008D45CD"/>
    <w:rsid w:val="008D470E"/>
    <w:rsid w:val="008D4BA4"/>
    <w:rsid w:val="008D4E79"/>
    <w:rsid w:val="008D5A36"/>
    <w:rsid w:val="008D5ABD"/>
    <w:rsid w:val="008D5AE2"/>
    <w:rsid w:val="008D6488"/>
    <w:rsid w:val="008D6827"/>
    <w:rsid w:val="008D7881"/>
    <w:rsid w:val="008D7918"/>
    <w:rsid w:val="008E0F40"/>
    <w:rsid w:val="008E13B3"/>
    <w:rsid w:val="008E13CF"/>
    <w:rsid w:val="008E14B2"/>
    <w:rsid w:val="008E1702"/>
    <w:rsid w:val="008E207D"/>
    <w:rsid w:val="008E2327"/>
    <w:rsid w:val="008E2A86"/>
    <w:rsid w:val="008E3171"/>
    <w:rsid w:val="008E32A5"/>
    <w:rsid w:val="008E344C"/>
    <w:rsid w:val="008E3B79"/>
    <w:rsid w:val="008E4270"/>
    <w:rsid w:val="008E4522"/>
    <w:rsid w:val="008E477F"/>
    <w:rsid w:val="008E48C4"/>
    <w:rsid w:val="008E50A6"/>
    <w:rsid w:val="008E5526"/>
    <w:rsid w:val="008E5C58"/>
    <w:rsid w:val="008E5E98"/>
    <w:rsid w:val="008E6508"/>
    <w:rsid w:val="008E65D4"/>
    <w:rsid w:val="008E6744"/>
    <w:rsid w:val="008E6B20"/>
    <w:rsid w:val="008E755F"/>
    <w:rsid w:val="008E77BB"/>
    <w:rsid w:val="008F1621"/>
    <w:rsid w:val="008F1A52"/>
    <w:rsid w:val="008F22FB"/>
    <w:rsid w:val="008F2639"/>
    <w:rsid w:val="008F2E82"/>
    <w:rsid w:val="008F301B"/>
    <w:rsid w:val="008F30E6"/>
    <w:rsid w:val="008F35A4"/>
    <w:rsid w:val="008F4372"/>
    <w:rsid w:val="008F43BC"/>
    <w:rsid w:val="008F4932"/>
    <w:rsid w:val="008F4DF4"/>
    <w:rsid w:val="008F4E92"/>
    <w:rsid w:val="008F5917"/>
    <w:rsid w:val="008F5C4D"/>
    <w:rsid w:val="008F5CBB"/>
    <w:rsid w:val="008F5EC8"/>
    <w:rsid w:val="008F5EE7"/>
    <w:rsid w:val="008F5FE9"/>
    <w:rsid w:val="008F67B4"/>
    <w:rsid w:val="008F6EFE"/>
    <w:rsid w:val="008F7159"/>
    <w:rsid w:val="008F71CB"/>
    <w:rsid w:val="008F74FE"/>
    <w:rsid w:val="008F7E84"/>
    <w:rsid w:val="009003C5"/>
    <w:rsid w:val="00900EC4"/>
    <w:rsid w:val="0090189E"/>
    <w:rsid w:val="009018E3"/>
    <w:rsid w:val="00901B40"/>
    <w:rsid w:val="00901EAE"/>
    <w:rsid w:val="00901F08"/>
    <w:rsid w:val="00903136"/>
    <w:rsid w:val="0090339B"/>
    <w:rsid w:val="00903522"/>
    <w:rsid w:val="0090367A"/>
    <w:rsid w:val="009045DC"/>
    <w:rsid w:val="009046B1"/>
    <w:rsid w:val="0090639A"/>
    <w:rsid w:val="0090719E"/>
    <w:rsid w:val="00910276"/>
    <w:rsid w:val="0091065E"/>
    <w:rsid w:val="00911AF5"/>
    <w:rsid w:val="009126B9"/>
    <w:rsid w:val="00913589"/>
    <w:rsid w:val="009143DA"/>
    <w:rsid w:val="009144B0"/>
    <w:rsid w:val="00914601"/>
    <w:rsid w:val="009148A4"/>
    <w:rsid w:val="00914A6F"/>
    <w:rsid w:val="00914E1E"/>
    <w:rsid w:val="00915BB7"/>
    <w:rsid w:val="00916026"/>
    <w:rsid w:val="0091659A"/>
    <w:rsid w:val="00916986"/>
    <w:rsid w:val="009170E6"/>
    <w:rsid w:val="00917CC0"/>
    <w:rsid w:val="00917EF8"/>
    <w:rsid w:val="00920300"/>
    <w:rsid w:val="009205B9"/>
    <w:rsid w:val="00920772"/>
    <w:rsid w:val="00920DF4"/>
    <w:rsid w:val="009213ED"/>
    <w:rsid w:val="00921863"/>
    <w:rsid w:val="00921EBE"/>
    <w:rsid w:val="009221D7"/>
    <w:rsid w:val="009223D2"/>
    <w:rsid w:val="009225CA"/>
    <w:rsid w:val="009225D4"/>
    <w:rsid w:val="00922A7D"/>
    <w:rsid w:val="00922CE5"/>
    <w:rsid w:val="00923C61"/>
    <w:rsid w:val="00923FFD"/>
    <w:rsid w:val="0092473B"/>
    <w:rsid w:val="00924AF9"/>
    <w:rsid w:val="00924B6E"/>
    <w:rsid w:val="0092501C"/>
    <w:rsid w:val="00925506"/>
    <w:rsid w:val="00925D5A"/>
    <w:rsid w:val="00925F8D"/>
    <w:rsid w:val="0092635D"/>
    <w:rsid w:val="00926491"/>
    <w:rsid w:val="00926640"/>
    <w:rsid w:val="00926BDE"/>
    <w:rsid w:val="00926CEF"/>
    <w:rsid w:val="00927A67"/>
    <w:rsid w:val="00927D6A"/>
    <w:rsid w:val="0093075B"/>
    <w:rsid w:val="0093085E"/>
    <w:rsid w:val="009312B2"/>
    <w:rsid w:val="00931595"/>
    <w:rsid w:val="00931A26"/>
    <w:rsid w:val="00931AE2"/>
    <w:rsid w:val="009324E6"/>
    <w:rsid w:val="0093270B"/>
    <w:rsid w:val="009329CD"/>
    <w:rsid w:val="00932EBD"/>
    <w:rsid w:val="00933BDA"/>
    <w:rsid w:val="00934D53"/>
    <w:rsid w:val="00934D89"/>
    <w:rsid w:val="009354F3"/>
    <w:rsid w:val="009359A1"/>
    <w:rsid w:val="00936088"/>
    <w:rsid w:val="00936117"/>
    <w:rsid w:val="009368DF"/>
    <w:rsid w:val="0094068B"/>
    <w:rsid w:val="009409DD"/>
    <w:rsid w:val="00941704"/>
    <w:rsid w:val="00941772"/>
    <w:rsid w:val="00941C7D"/>
    <w:rsid w:val="00941DB5"/>
    <w:rsid w:val="00942D93"/>
    <w:rsid w:val="00942E63"/>
    <w:rsid w:val="00943A73"/>
    <w:rsid w:val="00943C2D"/>
    <w:rsid w:val="00943D0F"/>
    <w:rsid w:val="00943F3B"/>
    <w:rsid w:val="009440DF"/>
    <w:rsid w:val="00944449"/>
    <w:rsid w:val="00945CFE"/>
    <w:rsid w:val="009461BF"/>
    <w:rsid w:val="009464AA"/>
    <w:rsid w:val="0094688E"/>
    <w:rsid w:val="00946ACB"/>
    <w:rsid w:val="00947245"/>
    <w:rsid w:val="009473B9"/>
    <w:rsid w:val="0094772C"/>
    <w:rsid w:val="009477E0"/>
    <w:rsid w:val="00951623"/>
    <w:rsid w:val="00952277"/>
    <w:rsid w:val="00952402"/>
    <w:rsid w:val="009529D0"/>
    <w:rsid w:val="00953B93"/>
    <w:rsid w:val="009545D3"/>
    <w:rsid w:val="00954F96"/>
    <w:rsid w:val="00954FFC"/>
    <w:rsid w:val="00955B11"/>
    <w:rsid w:val="009561DD"/>
    <w:rsid w:val="00956AEB"/>
    <w:rsid w:val="00956B0B"/>
    <w:rsid w:val="009571D8"/>
    <w:rsid w:val="009572DA"/>
    <w:rsid w:val="009575FF"/>
    <w:rsid w:val="00957A99"/>
    <w:rsid w:val="009601A7"/>
    <w:rsid w:val="00960347"/>
    <w:rsid w:val="0096191C"/>
    <w:rsid w:val="00961F4E"/>
    <w:rsid w:val="0096258D"/>
    <w:rsid w:val="00962D3B"/>
    <w:rsid w:val="00962FC7"/>
    <w:rsid w:val="0096314B"/>
    <w:rsid w:val="009631F3"/>
    <w:rsid w:val="00963330"/>
    <w:rsid w:val="00963A50"/>
    <w:rsid w:val="00963AC0"/>
    <w:rsid w:val="00964E8A"/>
    <w:rsid w:val="00965832"/>
    <w:rsid w:val="00965AF0"/>
    <w:rsid w:val="00966486"/>
    <w:rsid w:val="00966C48"/>
    <w:rsid w:val="00966D5E"/>
    <w:rsid w:val="00967503"/>
    <w:rsid w:val="0096790A"/>
    <w:rsid w:val="0097018F"/>
    <w:rsid w:val="00970CE1"/>
    <w:rsid w:val="00971D63"/>
    <w:rsid w:val="00971E21"/>
    <w:rsid w:val="00971E3A"/>
    <w:rsid w:val="00971E66"/>
    <w:rsid w:val="009729A9"/>
    <w:rsid w:val="00972F76"/>
    <w:rsid w:val="009730D5"/>
    <w:rsid w:val="0097367E"/>
    <w:rsid w:val="009736FC"/>
    <w:rsid w:val="00973736"/>
    <w:rsid w:val="00974268"/>
    <w:rsid w:val="00974429"/>
    <w:rsid w:val="00975008"/>
    <w:rsid w:val="0097509D"/>
    <w:rsid w:val="00975B34"/>
    <w:rsid w:val="00976804"/>
    <w:rsid w:val="00976937"/>
    <w:rsid w:val="009769AF"/>
    <w:rsid w:val="00976CC2"/>
    <w:rsid w:val="009770AD"/>
    <w:rsid w:val="00977713"/>
    <w:rsid w:val="00977C1E"/>
    <w:rsid w:val="00977CA3"/>
    <w:rsid w:val="00977F4B"/>
    <w:rsid w:val="009802C0"/>
    <w:rsid w:val="00980511"/>
    <w:rsid w:val="00980661"/>
    <w:rsid w:val="00980691"/>
    <w:rsid w:val="009806B7"/>
    <w:rsid w:val="00980985"/>
    <w:rsid w:val="00980AFA"/>
    <w:rsid w:val="00980E26"/>
    <w:rsid w:val="00981802"/>
    <w:rsid w:val="00981819"/>
    <w:rsid w:val="009819FC"/>
    <w:rsid w:val="00981ABE"/>
    <w:rsid w:val="00981EA2"/>
    <w:rsid w:val="00982262"/>
    <w:rsid w:val="00982B80"/>
    <w:rsid w:val="00982C6F"/>
    <w:rsid w:val="00982DAA"/>
    <w:rsid w:val="00982F0A"/>
    <w:rsid w:val="00982FD6"/>
    <w:rsid w:val="009833D1"/>
    <w:rsid w:val="00983730"/>
    <w:rsid w:val="00983A81"/>
    <w:rsid w:val="009847DE"/>
    <w:rsid w:val="00984CCE"/>
    <w:rsid w:val="0098535A"/>
    <w:rsid w:val="009857A9"/>
    <w:rsid w:val="009857D0"/>
    <w:rsid w:val="00985D69"/>
    <w:rsid w:val="0098672F"/>
    <w:rsid w:val="009867AE"/>
    <w:rsid w:val="009867B4"/>
    <w:rsid w:val="00986CAA"/>
    <w:rsid w:val="00987772"/>
    <w:rsid w:val="0099041F"/>
    <w:rsid w:val="00991096"/>
    <w:rsid w:val="00991C27"/>
    <w:rsid w:val="00991F7C"/>
    <w:rsid w:val="00992136"/>
    <w:rsid w:val="009921FF"/>
    <w:rsid w:val="00992613"/>
    <w:rsid w:val="00992ACA"/>
    <w:rsid w:val="00992BDA"/>
    <w:rsid w:val="009937D5"/>
    <w:rsid w:val="00993DE1"/>
    <w:rsid w:val="00994076"/>
    <w:rsid w:val="00994256"/>
    <w:rsid w:val="00994A3E"/>
    <w:rsid w:val="00994DA4"/>
    <w:rsid w:val="00994F12"/>
    <w:rsid w:val="0099514F"/>
    <w:rsid w:val="00995716"/>
    <w:rsid w:val="00995AD5"/>
    <w:rsid w:val="00995BEE"/>
    <w:rsid w:val="00996A37"/>
    <w:rsid w:val="00997649"/>
    <w:rsid w:val="00997CB1"/>
    <w:rsid w:val="009A05DE"/>
    <w:rsid w:val="009A1927"/>
    <w:rsid w:val="009A342C"/>
    <w:rsid w:val="009A3749"/>
    <w:rsid w:val="009A390E"/>
    <w:rsid w:val="009A3CDC"/>
    <w:rsid w:val="009A3EB9"/>
    <w:rsid w:val="009A4697"/>
    <w:rsid w:val="009A4B55"/>
    <w:rsid w:val="009A4C85"/>
    <w:rsid w:val="009A4EAC"/>
    <w:rsid w:val="009A5023"/>
    <w:rsid w:val="009A535A"/>
    <w:rsid w:val="009A55F4"/>
    <w:rsid w:val="009A5997"/>
    <w:rsid w:val="009A5B23"/>
    <w:rsid w:val="009A6397"/>
    <w:rsid w:val="009A63B3"/>
    <w:rsid w:val="009A6794"/>
    <w:rsid w:val="009A67E4"/>
    <w:rsid w:val="009A693C"/>
    <w:rsid w:val="009A6CB2"/>
    <w:rsid w:val="009A6E6D"/>
    <w:rsid w:val="009A7C06"/>
    <w:rsid w:val="009B03BE"/>
    <w:rsid w:val="009B066A"/>
    <w:rsid w:val="009B06F4"/>
    <w:rsid w:val="009B1A06"/>
    <w:rsid w:val="009B1B31"/>
    <w:rsid w:val="009B1D4D"/>
    <w:rsid w:val="009B289B"/>
    <w:rsid w:val="009B3435"/>
    <w:rsid w:val="009B3517"/>
    <w:rsid w:val="009B3777"/>
    <w:rsid w:val="009B3861"/>
    <w:rsid w:val="009B3B87"/>
    <w:rsid w:val="009B3BDF"/>
    <w:rsid w:val="009B40C2"/>
    <w:rsid w:val="009B47F9"/>
    <w:rsid w:val="009B4B9C"/>
    <w:rsid w:val="009B4CCB"/>
    <w:rsid w:val="009B4E6A"/>
    <w:rsid w:val="009B6350"/>
    <w:rsid w:val="009B6ADD"/>
    <w:rsid w:val="009B6C1D"/>
    <w:rsid w:val="009B6D8F"/>
    <w:rsid w:val="009B6E78"/>
    <w:rsid w:val="009B7120"/>
    <w:rsid w:val="009B72F8"/>
    <w:rsid w:val="009B76AE"/>
    <w:rsid w:val="009B7A24"/>
    <w:rsid w:val="009B7A36"/>
    <w:rsid w:val="009C1400"/>
    <w:rsid w:val="009C1684"/>
    <w:rsid w:val="009C272E"/>
    <w:rsid w:val="009C2A4B"/>
    <w:rsid w:val="009C2ACE"/>
    <w:rsid w:val="009C2E12"/>
    <w:rsid w:val="009C3727"/>
    <w:rsid w:val="009C416A"/>
    <w:rsid w:val="009C4216"/>
    <w:rsid w:val="009C4465"/>
    <w:rsid w:val="009C466F"/>
    <w:rsid w:val="009C5142"/>
    <w:rsid w:val="009C514E"/>
    <w:rsid w:val="009C59D9"/>
    <w:rsid w:val="009C6416"/>
    <w:rsid w:val="009C6878"/>
    <w:rsid w:val="009C6EC0"/>
    <w:rsid w:val="009C7591"/>
    <w:rsid w:val="009C77A3"/>
    <w:rsid w:val="009C7D2D"/>
    <w:rsid w:val="009C7EC2"/>
    <w:rsid w:val="009D075A"/>
    <w:rsid w:val="009D0D5B"/>
    <w:rsid w:val="009D0DD2"/>
    <w:rsid w:val="009D0EB7"/>
    <w:rsid w:val="009D1264"/>
    <w:rsid w:val="009D1541"/>
    <w:rsid w:val="009D1625"/>
    <w:rsid w:val="009D18C7"/>
    <w:rsid w:val="009D21A3"/>
    <w:rsid w:val="009D2C63"/>
    <w:rsid w:val="009D303E"/>
    <w:rsid w:val="009D35B7"/>
    <w:rsid w:val="009D36CE"/>
    <w:rsid w:val="009D3BA7"/>
    <w:rsid w:val="009D4709"/>
    <w:rsid w:val="009D4D64"/>
    <w:rsid w:val="009D4FA6"/>
    <w:rsid w:val="009D55B3"/>
    <w:rsid w:val="009D601A"/>
    <w:rsid w:val="009D61CA"/>
    <w:rsid w:val="009D63BE"/>
    <w:rsid w:val="009D6B0A"/>
    <w:rsid w:val="009D6B56"/>
    <w:rsid w:val="009D6EBD"/>
    <w:rsid w:val="009D7E65"/>
    <w:rsid w:val="009E0A69"/>
    <w:rsid w:val="009E1795"/>
    <w:rsid w:val="009E1CE8"/>
    <w:rsid w:val="009E211D"/>
    <w:rsid w:val="009E2377"/>
    <w:rsid w:val="009E2CA8"/>
    <w:rsid w:val="009E30A2"/>
    <w:rsid w:val="009E3176"/>
    <w:rsid w:val="009E34B2"/>
    <w:rsid w:val="009E35CA"/>
    <w:rsid w:val="009E3B81"/>
    <w:rsid w:val="009E4262"/>
    <w:rsid w:val="009E45D3"/>
    <w:rsid w:val="009E4729"/>
    <w:rsid w:val="009E47AE"/>
    <w:rsid w:val="009E4A73"/>
    <w:rsid w:val="009E4B47"/>
    <w:rsid w:val="009E52EC"/>
    <w:rsid w:val="009E5EB4"/>
    <w:rsid w:val="009E5F42"/>
    <w:rsid w:val="009E5F78"/>
    <w:rsid w:val="009E6BD1"/>
    <w:rsid w:val="009E6BDD"/>
    <w:rsid w:val="009E72C5"/>
    <w:rsid w:val="009E7527"/>
    <w:rsid w:val="009E77B7"/>
    <w:rsid w:val="009E7946"/>
    <w:rsid w:val="009E7B76"/>
    <w:rsid w:val="009E7C3C"/>
    <w:rsid w:val="009F00E5"/>
    <w:rsid w:val="009F0340"/>
    <w:rsid w:val="009F0A9E"/>
    <w:rsid w:val="009F0F95"/>
    <w:rsid w:val="009F1C1C"/>
    <w:rsid w:val="009F1EFF"/>
    <w:rsid w:val="009F21FF"/>
    <w:rsid w:val="009F342D"/>
    <w:rsid w:val="009F3550"/>
    <w:rsid w:val="009F3743"/>
    <w:rsid w:val="009F38EA"/>
    <w:rsid w:val="009F3976"/>
    <w:rsid w:val="009F4E32"/>
    <w:rsid w:val="009F5B63"/>
    <w:rsid w:val="009F5CD3"/>
    <w:rsid w:val="009F61FE"/>
    <w:rsid w:val="009F6543"/>
    <w:rsid w:val="009F7776"/>
    <w:rsid w:val="009F7F30"/>
    <w:rsid w:val="00A00053"/>
    <w:rsid w:val="00A0021E"/>
    <w:rsid w:val="00A0133E"/>
    <w:rsid w:val="00A023AE"/>
    <w:rsid w:val="00A02552"/>
    <w:rsid w:val="00A03353"/>
    <w:rsid w:val="00A038F2"/>
    <w:rsid w:val="00A03EB4"/>
    <w:rsid w:val="00A03F1F"/>
    <w:rsid w:val="00A041FF"/>
    <w:rsid w:val="00A04614"/>
    <w:rsid w:val="00A0493C"/>
    <w:rsid w:val="00A049AE"/>
    <w:rsid w:val="00A050E9"/>
    <w:rsid w:val="00A056FF"/>
    <w:rsid w:val="00A06444"/>
    <w:rsid w:val="00A064CA"/>
    <w:rsid w:val="00A0660E"/>
    <w:rsid w:val="00A0679F"/>
    <w:rsid w:val="00A068E6"/>
    <w:rsid w:val="00A0735C"/>
    <w:rsid w:val="00A07426"/>
    <w:rsid w:val="00A0757E"/>
    <w:rsid w:val="00A112E4"/>
    <w:rsid w:val="00A11378"/>
    <w:rsid w:val="00A114E6"/>
    <w:rsid w:val="00A118BB"/>
    <w:rsid w:val="00A11E89"/>
    <w:rsid w:val="00A125F2"/>
    <w:rsid w:val="00A13D0B"/>
    <w:rsid w:val="00A140EA"/>
    <w:rsid w:val="00A148D4"/>
    <w:rsid w:val="00A14A05"/>
    <w:rsid w:val="00A14B2F"/>
    <w:rsid w:val="00A14D4D"/>
    <w:rsid w:val="00A1518C"/>
    <w:rsid w:val="00A1529A"/>
    <w:rsid w:val="00A1577F"/>
    <w:rsid w:val="00A15796"/>
    <w:rsid w:val="00A15EC7"/>
    <w:rsid w:val="00A1668E"/>
    <w:rsid w:val="00A166A3"/>
    <w:rsid w:val="00A167E0"/>
    <w:rsid w:val="00A16844"/>
    <w:rsid w:val="00A16CF8"/>
    <w:rsid w:val="00A16E80"/>
    <w:rsid w:val="00A17F31"/>
    <w:rsid w:val="00A206C5"/>
    <w:rsid w:val="00A20B28"/>
    <w:rsid w:val="00A20D61"/>
    <w:rsid w:val="00A2124A"/>
    <w:rsid w:val="00A21319"/>
    <w:rsid w:val="00A218E9"/>
    <w:rsid w:val="00A21A77"/>
    <w:rsid w:val="00A22392"/>
    <w:rsid w:val="00A22652"/>
    <w:rsid w:val="00A230D5"/>
    <w:rsid w:val="00A23A47"/>
    <w:rsid w:val="00A243B9"/>
    <w:rsid w:val="00A2526B"/>
    <w:rsid w:val="00A255A1"/>
    <w:rsid w:val="00A256BE"/>
    <w:rsid w:val="00A2592E"/>
    <w:rsid w:val="00A25A45"/>
    <w:rsid w:val="00A25C4B"/>
    <w:rsid w:val="00A26588"/>
    <w:rsid w:val="00A273BA"/>
    <w:rsid w:val="00A27506"/>
    <w:rsid w:val="00A27AE8"/>
    <w:rsid w:val="00A27C3E"/>
    <w:rsid w:val="00A27E6B"/>
    <w:rsid w:val="00A3000C"/>
    <w:rsid w:val="00A30D08"/>
    <w:rsid w:val="00A30D54"/>
    <w:rsid w:val="00A31319"/>
    <w:rsid w:val="00A31460"/>
    <w:rsid w:val="00A31AAB"/>
    <w:rsid w:val="00A31FA5"/>
    <w:rsid w:val="00A322B1"/>
    <w:rsid w:val="00A326AC"/>
    <w:rsid w:val="00A32805"/>
    <w:rsid w:val="00A32CF2"/>
    <w:rsid w:val="00A32D3C"/>
    <w:rsid w:val="00A32E1F"/>
    <w:rsid w:val="00A33B46"/>
    <w:rsid w:val="00A33CDA"/>
    <w:rsid w:val="00A33D14"/>
    <w:rsid w:val="00A33D88"/>
    <w:rsid w:val="00A33D8A"/>
    <w:rsid w:val="00A34259"/>
    <w:rsid w:val="00A349E5"/>
    <w:rsid w:val="00A3581A"/>
    <w:rsid w:val="00A36FD2"/>
    <w:rsid w:val="00A37862"/>
    <w:rsid w:val="00A378C9"/>
    <w:rsid w:val="00A3794E"/>
    <w:rsid w:val="00A37BAA"/>
    <w:rsid w:val="00A37BFA"/>
    <w:rsid w:val="00A40003"/>
    <w:rsid w:val="00A40062"/>
    <w:rsid w:val="00A40F85"/>
    <w:rsid w:val="00A4101A"/>
    <w:rsid w:val="00A4105C"/>
    <w:rsid w:val="00A410F7"/>
    <w:rsid w:val="00A413F7"/>
    <w:rsid w:val="00A4154F"/>
    <w:rsid w:val="00A4164C"/>
    <w:rsid w:val="00A417F5"/>
    <w:rsid w:val="00A4229C"/>
    <w:rsid w:val="00A42AA9"/>
    <w:rsid w:val="00A42BF6"/>
    <w:rsid w:val="00A43165"/>
    <w:rsid w:val="00A43631"/>
    <w:rsid w:val="00A43966"/>
    <w:rsid w:val="00A43C76"/>
    <w:rsid w:val="00A43E77"/>
    <w:rsid w:val="00A44130"/>
    <w:rsid w:val="00A4462D"/>
    <w:rsid w:val="00A4543A"/>
    <w:rsid w:val="00A45E79"/>
    <w:rsid w:val="00A46299"/>
    <w:rsid w:val="00A46811"/>
    <w:rsid w:val="00A46892"/>
    <w:rsid w:val="00A46993"/>
    <w:rsid w:val="00A4702B"/>
    <w:rsid w:val="00A4712E"/>
    <w:rsid w:val="00A47824"/>
    <w:rsid w:val="00A47857"/>
    <w:rsid w:val="00A47A4B"/>
    <w:rsid w:val="00A47EC0"/>
    <w:rsid w:val="00A505D1"/>
    <w:rsid w:val="00A52014"/>
    <w:rsid w:val="00A52109"/>
    <w:rsid w:val="00A52428"/>
    <w:rsid w:val="00A5262D"/>
    <w:rsid w:val="00A526D1"/>
    <w:rsid w:val="00A52A08"/>
    <w:rsid w:val="00A52BE4"/>
    <w:rsid w:val="00A52C60"/>
    <w:rsid w:val="00A530FA"/>
    <w:rsid w:val="00A5322A"/>
    <w:rsid w:val="00A532BB"/>
    <w:rsid w:val="00A5481B"/>
    <w:rsid w:val="00A54B2F"/>
    <w:rsid w:val="00A553D0"/>
    <w:rsid w:val="00A55846"/>
    <w:rsid w:val="00A559AA"/>
    <w:rsid w:val="00A56554"/>
    <w:rsid w:val="00A5671A"/>
    <w:rsid w:val="00A56ED7"/>
    <w:rsid w:val="00A571B7"/>
    <w:rsid w:val="00A6000F"/>
    <w:rsid w:val="00A602D6"/>
    <w:rsid w:val="00A60CCB"/>
    <w:rsid w:val="00A60DE1"/>
    <w:rsid w:val="00A6108C"/>
    <w:rsid w:val="00A6111A"/>
    <w:rsid w:val="00A611EE"/>
    <w:rsid w:val="00A619B3"/>
    <w:rsid w:val="00A61B04"/>
    <w:rsid w:val="00A61E8E"/>
    <w:rsid w:val="00A62428"/>
    <w:rsid w:val="00A62508"/>
    <w:rsid w:val="00A62A29"/>
    <w:rsid w:val="00A6333E"/>
    <w:rsid w:val="00A63A81"/>
    <w:rsid w:val="00A63EE7"/>
    <w:rsid w:val="00A64286"/>
    <w:rsid w:val="00A64EDF"/>
    <w:rsid w:val="00A65337"/>
    <w:rsid w:val="00A65D33"/>
    <w:rsid w:val="00A670D6"/>
    <w:rsid w:val="00A67436"/>
    <w:rsid w:val="00A6776F"/>
    <w:rsid w:val="00A67B71"/>
    <w:rsid w:val="00A67D11"/>
    <w:rsid w:val="00A67F9D"/>
    <w:rsid w:val="00A70224"/>
    <w:rsid w:val="00A70865"/>
    <w:rsid w:val="00A716B6"/>
    <w:rsid w:val="00A71953"/>
    <w:rsid w:val="00A71C11"/>
    <w:rsid w:val="00A72176"/>
    <w:rsid w:val="00A72F48"/>
    <w:rsid w:val="00A730A4"/>
    <w:rsid w:val="00A73428"/>
    <w:rsid w:val="00A735F0"/>
    <w:rsid w:val="00A736D7"/>
    <w:rsid w:val="00A73835"/>
    <w:rsid w:val="00A73B72"/>
    <w:rsid w:val="00A73D98"/>
    <w:rsid w:val="00A74196"/>
    <w:rsid w:val="00A741B9"/>
    <w:rsid w:val="00A74331"/>
    <w:rsid w:val="00A74442"/>
    <w:rsid w:val="00A747FE"/>
    <w:rsid w:val="00A7486E"/>
    <w:rsid w:val="00A74AEE"/>
    <w:rsid w:val="00A74E42"/>
    <w:rsid w:val="00A75160"/>
    <w:rsid w:val="00A7541D"/>
    <w:rsid w:val="00A75793"/>
    <w:rsid w:val="00A7591A"/>
    <w:rsid w:val="00A75C5D"/>
    <w:rsid w:val="00A762DE"/>
    <w:rsid w:val="00A768EF"/>
    <w:rsid w:val="00A7720E"/>
    <w:rsid w:val="00A77438"/>
    <w:rsid w:val="00A77A13"/>
    <w:rsid w:val="00A77A3F"/>
    <w:rsid w:val="00A77B2D"/>
    <w:rsid w:val="00A77CA8"/>
    <w:rsid w:val="00A80246"/>
    <w:rsid w:val="00A80659"/>
    <w:rsid w:val="00A813B2"/>
    <w:rsid w:val="00A81443"/>
    <w:rsid w:val="00A8174F"/>
    <w:rsid w:val="00A817A2"/>
    <w:rsid w:val="00A81B68"/>
    <w:rsid w:val="00A81BA2"/>
    <w:rsid w:val="00A81C32"/>
    <w:rsid w:val="00A829E9"/>
    <w:rsid w:val="00A82A1C"/>
    <w:rsid w:val="00A82C57"/>
    <w:rsid w:val="00A82D5C"/>
    <w:rsid w:val="00A8337B"/>
    <w:rsid w:val="00A83527"/>
    <w:rsid w:val="00A83759"/>
    <w:rsid w:val="00A83D43"/>
    <w:rsid w:val="00A83FF1"/>
    <w:rsid w:val="00A84107"/>
    <w:rsid w:val="00A841A8"/>
    <w:rsid w:val="00A8433A"/>
    <w:rsid w:val="00A84A93"/>
    <w:rsid w:val="00A84DFA"/>
    <w:rsid w:val="00A84F0C"/>
    <w:rsid w:val="00A85081"/>
    <w:rsid w:val="00A8535E"/>
    <w:rsid w:val="00A85869"/>
    <w:rsid w:val="00A85977"/>
    <w:rsid w:val="00A85E3B"/>
    <w:rsid w:val="00A86BE9"/>
    <w:rsid w:val="00A86CC7"/>
    <w:rsid w:val="00A86E6B"/>
    <w:rsid w:val="00A87258"/>
    <w:rsid w:val="00A877BE"/>
    <w:rsid w:val="00A877FD"/>
    <w:rsid w:val="00A87B49"/>
    <w:rsid w:val="00A87B52"/>
    <w:rsid w:val="00A87D2A"/>
    <w:rsid w:val="00A87ED4"/>
    <w:rsid w:val="00A908B0"/>
    <w:rsid w:val="00A909F5"/>
    <w:rsid w:val="00A91C8E"/>
    <w:rsid w:val="00A91D04"/>
    <w:rsid w:val="00A921EC"/>
    <w:rsid w:val="00A928E9"/>
    <w:rsid w:val="00A92BA0"/>
    <w:rsid w:val="00A932AE"/>
    <w:rsid w:val="00A933F1"/>
    <w:rsid w:val="00A93682"/>
    <w:rsid w:val="00A938B1"/>
    <w:rsid w:val="00A93BCB"/>
    <w:rsid w:val="00A93BE4"/>
    <w:rsid w:val="00A93FDA"/>
    <w:rsid w:val="00A94332"/>
    <w:rsid w:val="00A949D2"/>
    <w:rsid w:val="00A94AB2"/>
    <w:rsid w:val="00A94B7B"/>
    <w:rsid w:val="00A94B87"/>
    <w:rsid w:val="00A94D24"/>
    <w:rsid w:val="00A94DF3"/>
    <w:rsid w:val="00A94EC1"/>
    <w:rsid w:val="00A956C5"/>
    <w:rsid w:val="00A9581F"/>
    <w:rsid w:val="00A9597D"/>
    <w:rsid w:val="00A95F81"/>
    <w:rsid w:val="00A9638C"/>
    <w:rsid w:val="00A965D8"/>
    <w:rsid w:val="00A96BB7"/>
    <w:rsid w:val="00A971B2"/>
    <w:rsid w:val="00A97780"/>
    <w:rsid w:val="00AA027B"/>
    <w:rsid w:val="00AA0BAB"/>
    <w:rsid w:val="00AA0EF8"/>
    <w:rsid w:val="00AA15DB"/>
    <w:rsid w:val="00AA168B"/>
    <w:rsid w:val="00AA1A57"/>
    <w:rsid w:val="00AA2717"/>
    <w:rsid w:val="00AA289E"/>
    <w:rsid w:val="00AA319F"/>
    <w:rsid w:val="00AA37A9"/>
    <w:rsid w:val="00AA3AC6"/>
    <w:rsid w:val="00AA3C78"/>
    <w:rsid w:val="00AA42F3"/>
    <w:rsid w:val="00AA4359"/>
    <w:rsid w:val="00AA4494"/>
    <w:rsid w:val="00AA5968"/>
    <w:rsid w:val="00AA5C82"/>
    <w:rsid w:val="00AA6075"/>
    <w:rsid w:val="00AA6189"/>
    <w:rsid w:val="00AA64D1"/>
    <w:rsid w:val="00AA6C41"/>
    <w:rsid w:val="00AA6D19"/>
    <w:rsid w:val="00AA739C"/>
    <w:rsid w:val="00AA7C14"/>
    <w:rsid w:val="00AB0232"/>
    <w:rsid w:val="00AB02C8"/>
    <w:rsid w:val="00AB0318"/>
    <w:rsid w:val="00AB04F7"/>
    <w:rsid w:val="00AB0772"/>
    <w:rsid w:val="00AB0BF9"/>
    <w:rsid w:val="00AB0D7E"/>
    <w:rsid w:val="00AB11A2"/>
    <w:rsid w:val="00AB18C1"/>
    <w:rsid w:val="00AB1C2F"/>
    <w:rsid w:val="00AB280E"/>
    <w:rsid w:val="00AB2F67"/>
    <w:rsid w:val="00AB3456"/>
    <w:rsid w:val="00AB433C"/>
    <w:rsid w:val="00AB4804"/>
    <w:rsid w:val="00AB4AC8"/>
    <w:rsid w:val="00AB5286"/>
    <w:rsid w:val="00AB6053"/>
    <w:rsid w:val="00AB638D"/>
    <w:rsid w:val="00AB664B"/>
    <w:rsid w:val="00AB7013"/>
    <w:rsid w:val="00AB718A"/>
    <w:rsid w:val="00AB73A3"/>
    <w:rsid w:val="00AB7602"/>
    <w:rsid w:val="00AB78A5"/>
    <w:rsid w:val="00AB7ABC"/>
    <w:rsid w:val="00AC04F1"/>
    <w:rsid w:val="00AC0C99"/>
    <w:rsid w:val="00AC17F6"/>
    <w:rsid w:val="00AC1F91"/>
    <w:rsid w:val="00AC257E"/>
    <w:rsid w:val="00AC2586"/>
    <w:rsid w:val="00AC2987"/>
    <w:rsid w:val="00AC2C98"/>
    <w:rsid w:val="00AC3C45"/>
    <w:rsid w:val="00AC4916"/>
    <w:rsid w:val="00AC4969"/>
    <w:rsid w:val="00AC4BED"/>
    <w:rsid w:val="00AC5104"/>
    <w:rsid w:val="00AC5325"/>
    <w:rsid w:val="00AC5521"/>
    <w:rsid w:val="00AC557E"/>
    <w:rsid w:val="00AC60A6"/>
    <w:rsid w:val="00AC6860"/>
    <w:rsid w:val="00AC6A22"/>
    <w:rsid w:val="00AC6FA8"/>
    <w:rsid w:val="00AC706E"/>
    <w:rsid w:val="00AC7747"/>
    <w:rsid w:val="00AC77FC"/>
    <w:rsid w:val="00AC7910"/>
    <w:rsid w:val="00AC7921"/>
    <w:rsid w:val="00AD0527"/>
    <w:rsid w:val="00AD061E"/>
    <w:rsid w:val="00AD096B"/>
    <w:rsid w:val="00AD0D1F"/>
    <w:rsid w:val="00AD1549"/>
    <w:rsid w:val="00AD1616"/>
    <w:rsid w:val="00AD173A"/>
    <w:rsid w:val="00AD1A5D"/>
    <w:rsid w:val="00AD1EAE"/>
    <w:rsid w:val="00AD2DE7"/>
    <w:rsid w:val="00AD3078"/>
    <w:rsid w:val="00AD324E"/>
    <w:rsid w:val="00AD390A"/>
    <w:rsid w:val="00AD3B14"/>
    <w:rsid w:val="00AD3B26"/>
    <w:rsid w:val="00AD44E7"/>
    <w:rsid w:val="00AD4CDC"/>
    <w:rsid w:val="00AD565E"/>
    <w:rsid w:val="00AD5745"/>
    <w:rsid w:val="00AD5D91"/>
    <w:rsid w:val="00AD5DAF"/>
    <w:rsid w:val="00AD6C88"/>
    <w:rsid w:val="00AD73DF"/>
    <w:rsid w:val="00AD7557"/>
    <w:rsid w:val="00AD7EA3"/>
    <w:rsid w:val="00AE04BC"/>
    <w:rsid w:val="00AE0893"/>
    <w:rsid w:val="00AE0C8F"/>
    <w:rsid w:val="00AE14A0"/>
    <w:rsid w:val="00AE16DE"/>
    <w:rsid w:val="00AE197B"/>
    <w:rsid w:val="00AE235F"/>
    <w:rsid w:val="00AE261A"/>
    <w:rsid w:val="00AE2970"/>
    <w:rsid w:val="00AE2D99"/>
    <w:rsid w:val="00AE2E29"/>
    <w:rsid w:val="00AE318F"/>
    <w:rsid w:val="00AE3475"/>
    <w:rsid w:val="00AE37B5"/>
    <w:rsid w:val="00AE3BA8"/>
    <w:rsid w:val="00AE3BCA"/>
    <w:rsid w:val="00AE3BE8"/>
    <w:rsid w:val="00AE4092"/>
    <w:rsid w:val="00AE40A5"/>
    <w:rsid w:val="00AE4734"/>
    <w:rsid w:val="00AE4852"/>
    <w:rsid w:val="00AE5093"/>
    <w:rsid w:val="00AE50B7"/>
    <w:rsid w:val="00AE51C8"/>
    <w:rsid w:val="00AE5EA6"/>
    <w:rsid w:val="00AE696B"/>
    <w:rsid w:val="00AE6E17"/>
    <w:rsid w:val="00AE7685"/>
    <w:rsid w:val="00AE7B03"/>
    <w:rsid w:val="00AE7FE9"/>
    <w:rsid w:val="00AF0B08"/>
    <w:rsid w:val="00AF1281"/>
    <w:rsid w:val="00AF18EA"/>
    <w:rsid w:val="00AF265B"/>
    <w:rsid w:val="00AF2955"/>
    <w:rsid w:val="00AF2D45"/>
    <w:rsid w:val="00AF30D8"/>
    <w:rsid w:val="00AF32C6"/>
    <w:rsid w:val="00AF36E8"/>
    <w:rsid w:val="00AF3719"/>
    <w:rsid w:val="00AF396D"/>
    <w:rsid w:val="00AF3986"/>
    <w:rsid w:val="00AF4054"/>
    <w:rsid w:val="00AF42A1"/>
    <w:rsid w:val="00AF4D11"/>
    <w:rsid w:val="00AF4DB4"/>
    <w:rsid w:val="00AF5DAF"/>
    <w:rsid w:val="00AF614C"/>
    <w:rsid w:val="00AF62C3"/>
    <w:rsid w:val="00AF62D4"/>
    <w:rsid w:val="00AF6781"/>
    <w:rsid w:val="00AF67D9"/>
    <w:rsid w:val="00AF6AA3"/>
    <w:rsid w:val="00AF6EEF"/>
    <w:rsid w:val="00AF7962"/>
    <w:rsid w:val="00AF7F4F"/>
    <w:rsid w:val="00B0061B"/>
    <w:rsid w:val="00B00CAB"/>
    <w:rsid w:val="00B00F29"/>
    <w:rsid w:val="00B01B04"/>
    <w:rsid w:val="00B02590"/>
    <w:rsid w:val="00B025B6"/>
    <w:rsid w:val="00B0281A"/>
    <w:rsid w:val="00B02A9B"/>
    <w:rsid w:val="00B031A4"/>
    <w:rsid w:val="00B03D82"/>
    <w:rsid w:val="00B043C8"/>
    <w:rsid w:val="00B04420"/>
    <w:rsid w:val="00B048A6"/>
    <w:rsid w:val="00B049AA"/>
    <w:rsid w:val="00B04ABE"/>
    <w:rsid w:val="00B04B4D"/>
    <w:rsid w:val="00B04E89"/>
    <w:rsid w:val="00B04F3C"/>
    <w:rsid w:val="00B0561F"/>
    <w:rsid w:val="00B06099"/>
    <w:rsid w:val="00B06452"/>
    <w:rsid w:val="00B067C1"/>
    <w:rsid w:val="00B06DF4"/>
    <w:rsid w:val="00B07B73"/>
    <w:rsid w:val="00B102F0"/>
    <w:rsid w:val="00B106DA"/>
    <w:rsid w:val="00B107B3"/>
    <w:rsid w:val="00B113B2"/>
    <w:rsid w:val="00B1285C"/>
    <w:rsid w:val="00B13AE2"/>
    <w:rsid w:val="00B14B9A"/>
    <w:rsid w:val="00B1519A"/>
    <w:rsid w:val="00B15336"/>
    <w:rsid w:val="00B15CDE"/>
    <w:rsid w:val="00B1612C"/>
    <w:rsid w:val="00B16346"/>
    <w:rsid w:val="00B1691B"/>
    <w:rsid w:val="00B171B8"/>
    <w:rsid w:val="00B20AC9"/>
    <w:rsid w:val="00B20C82"/>
    <w:rsid w:val="00B21430"/>
    <w:rsid w:val="00B21743"/>
    <w:rsid w:val="00B21832"/>
    <w:rsid w:val="00B21BC3"/>
    <w:rsid w:val="00B22324"/>
    <w:rsid w:val="00B223C5"/>
    <w:rsid w:val="00B2268F"/>
    <w:rsid w:val="00B2374B"/>
    <w:rsid w:val="00B2382F"/>
    <w:rsid w:val="00B23911"/>
    <w:rsid w:val="00B24721"/>
    <w:rsid w:val="00B24B86"/>
    <w:rsid w:val="00B25AD8"/>
    <w:rsid w:val="00B25CC7"/>
    <w:rsid w:val="00B2603C"/>
    <w:rsid w:val="00B270C8"/>
    <w:rsid w:val="00B270EA"/>
    <w:rsid w:val="00B27FAD"/>
    <w:rsid w:val="00B30322"/>
    <w:rsid w:val="00B3061B"/>
    <w:rsid w:val="00B31EBE"/>
    <w:rsid w:val="00B32165"/>
    <w:rsid w:val="00B32424"/>
    <w:rsid w:val="00B32B33"/>
    <w:rsid w:val="00B32D20"/>
    <w:rsid w:val="00B32FC8"/>
    <w:rsid w:val="00B32FD0"/>
    <w:rsid w:val="00B33849"/>
    <w:rsid w:val="00B33C5D"/>
    <w:rsid w:val="00B34CB6"/>
    <w:rsid w:val="00B353B8"/>
    <w:rsid w:val="00B35512"/>
    <w:rsid w:val="00B363F5"/>
    <w:rsid w:val="00B36A24"/>
    <w:rsid w:val="00B36B9E"/>
    <w:rsid w:val="00B36D90"/>
    <w:rsid w:val="00B37A3B"/>
    <w:rsid w:val="00B37DB2"/>
    <w:rsid w:val="00B40682"/>
    <w:rsid w:val="00B40715"/>
    <w:rsid w:val="00B412F2"/>
    <w:rsid w:val="00B41323"/>
    <w:rsid w:val="00B41845"/>
    <w:rsid w:val="00B42156"/>
    <w:rsid w:val="00B42B20"/>
    <w:rsid w:val="00B43193"/>
    <w:rsid w:val="00B4366D"/>
    <w:rsid w:val="00B43A78"/>
    <w:rsid w:val="00B43B03"/>
    <w:rsid w:val="00B43C2A"/>
    <w:rsid w:val="00B444D5"/>
    <w:rsid w:val="00B44EA9"/>
    <w:rsid w:val="00B44FB3"/>
    <w:rsid w:val="00B4507F"/>
    <w:rsid w:val="00B455FF"/>
    <w:rsid w:val="00B4599B"/>
    <w:rsid w:val="00B45DC9"/>
    <w:rsid w:val="00B46671"/>
    <w:rsid w:val="00B46E5C"/>
    <w:rsid w:val="00B47265"/>
    <w:rsid w:val="00B47655"/>
    <w:rsid w:val="00B47F27"/>
    <w:rsid w:val="00B47FEF"/>
    <w:rsid w:val="00B50090"/>
    <w:rsid w:val="00B50623"/>
    <w:rsid w:val="00B508B8"/>
    <w:rsid w:val="00B508D5"/>
    <w:rsid w:val="00B50A95"/>
    <w:rsid w:val="00B50E37"/>
    <w:rsid w:val="00B5151F"/>
    <w:rsid w:val="00B516FB"/>
    <w:rsid w:val="00B51F3F"/>
    <w:rsid w:val="00B51FA5"/>
    <w:rsid w:val="00B52077"/>
    <w:rsid w:val="00B52727"/>
    <w:rsid w:val="00B53C79"/>
    <w:rsid w:val="00B5505A"/>
    <w:rsid w:val="00B550CA"/>
    <w:rsid w:val="00B55341"/>
    <w:rsid w:val="00B5545D"/>
    <w:rsid w:val="00B558FD"/>
    <w:rsid w:val="00B55FDF"/>
    <w:rsid w:val="00B5600F"/>
    <w:rsid w:val="00B56232"/>
    <w:rsid w:val="00B5722B"/>
    <w:rsid w:val="00B57F9C"/>
    <w:rsid w:val="00B608F4"/>
    <w:rsid w:val="00B6096E"/>
    <w:rsid w:val="00B60B40"/>
    <w:rsid w:val="00B61042"/>
    <w:rsid w:val="00B629C4"/>
    <w:rsid w:val="00B6312A"/>
    <w:rsid w:val="00B633BE"/>
    <w:rsid w:val="00B633DA"/>
    <w:rsid w:val="00B63BC7"/>
    <w:rsid w:val="00B64BBE"/>
    <w:rsid w:val="00B6511E"/>
    <w:rsid w:val="00B6576E"/>
    <w:rsid w:val="00B657B1"/>
    <w:rsid w:val="00B65BF4"/>
    <w:rsid w:val="00B65F48"/>
    <w:rsid w:val="00B66474"/>
    <w:rsid w:val="00B66658"/>
    <w:rsid w:val="00B66CFB"/>
    <w:rsid w:val="00B673FE"/>
    <w:rsid w:val="00B676FA"/>
    <w:rsid w:val="00B67AE7"/>
    <w:rsid w:val="00B7011F"/>
    <w:rsid w:val="00B70252"/>
    <w:rsid w:val="00B705CE"/>
    <w:rsid w:val="00B71243"/>
    <w:rsid w:val="00B71B2C"/>
    <w:rsid w:val="00B72134"/>
    <w:rsid w:val="00B7227E"/>
    <w:rsid w:val="00B729B4"/>
    <w:rsid w:val="00B729F2"/>
    <w:rsid w:val="00B72A59"/>
    <w:rsid w:val="00B72E54"/>
    <w:rsid w:val="00B73161"/>
    <w:rsid w:val="00B737DB"/>
    <w:rsid w:val="00B73892"/>
    <w:rsid w:val="00B74B84"/>
    <w:rsid w:val="00B75013"/>
    <w:rsid w:val="00B75416"/>
    <w:rsid w:val="00B755D4"/>
    <w:rsid w:val="00B75952"/>
    <w:rsid w:val="00B759CA"/>
    <w:rsid w:val="00B75D06"/>
    <w:rsid w:val="00B75EAD"/>
    <w:rsid w:val="00B7604B"/>
    <w:rsid w:val="00B760DE"/>
    <w:rsid w:val="00B76C19"/>
    <w:rsid w:val="00B76FBD"/>
    <w:rsid w:val="00B77B33"/>
    <w:rsid w:val="00B77CEF"/>
    <w:rsid w:val="00B80AAF"/>
    <w:rsid w:val="00B80B23"/>
    <w:rsid w:val="00B80D19"/>
    <w:rsid w:val="00B80FF6"/>
    <w:rsid w:val="00B8102F"/>
    <w:rsid w:val="00B81475"/>
    <w:rsid w:val="00B82623"/>
    <w:rsid w:val="00B829D3"/>
    <w:rsid w:val="00B82AF2"/>
    <w:rsid w:val="00B82F14"/>
    <w:rsid w:val="00B82F25"/>
    <w:rsid w:val="00B8321D"/>
    <w:rsid w:val="00B8436E"/>
    <w:rsid w:val="00B844FA"/>
    <w:rsid w:val="00B849B9"/>
    <w:rsid w:val="00B865A8"/>
    <w:rsid w:val="00B86619"/>
    <w:rsid w:val="00B86BEE"/>
    <w:rsid w:val="00B8718B"/>
    <w:rsid w:val="00B87229"/>
    <w:rsid w:val="00B87405"/>
    <w:rsid w:val="00B8764E"/>
    <w:rsid w:val="00B87C7A"/>
    <w:rsid w:val="00B87E72"/>
    <w:rsid w:val="00B903B5"/>
    <w:rsid w:val="00B908CD"/>
    <w:rsid w:val="00B90C5F"/>
    <w:rsid w:val="00B91392"/>
    <w:rsid w:val="00B91708"/>
    <w:rsid w:val="00B91BA7"/>
    <w:rsid w:val="00B92083"/>
    <w:rsid w:val="00B9236E"/>
    <w:rsid w:val="00B927C3"/>
    <w:rsid w:val="00B9292E"/>
    <w:rsid w:val="00B92968"/>
    <w:rsid w:val="00B93070"/>
    <w:rsid w:val="00B93276"/>
    <w:rsid w:val="00B93481"/>
    <w:rsid w:val="00B93710"/>
    <w:rsid w:val="00B9371F"/>
    <w:rsid w:val="00B93FE9"/>
    <w:rsid w:val="00B94166"/>
    <w:rsid w:val="00B943EA"/>
    <w:rsid w:val="00B9442D"/>
    <w:rsid w:val="00B94ADB"/>
    <w:rsid w:val="00B959FB"/>
    <w:rsid w:val="00B95AC7"/>
    <w:rsid w:val="00B96483"/>
    <w:rsid w:val="00B96525"/>
    <w:rsid w:val="00B96646"/>
    <w:rsid w:val="00B96C4D"/>
    <w:rsid w:val="00B970FF"/>
    <w:rsid w:val="00B972C4"/>
    <w:rsid w:val="00B973BB"/>
    <w:rsid w:val="00B975E1"/>
    <w:rsid w:val="00B97B3C"/>
    <w:rsid w:val="00B97F73"/>
    <w:rsid w:val="00B97FB4"/>
    <w:rsid w:val="00BA0609"/>
    <w:rsid w:val="00BA0614"/>
    <w:rsid w:val="00BA06E5"/>
    <w:rsid w:val="00BA0C4E"/>
    <w:rsid w:val="00BA1094"/>
    <w:rsid w:val="00BA1352"/>
    <w:rsid w:val="00BA25C6"/>
    <w:rsid w:val="00BA3439"/>
    <w:rsid w:val="00BA3F69"/>
    <w:rsid w:val="00BA4E81"/>
    <w:rsid w:val="00BA5E2B"/>
    <w:rsid w:val="00BA651E"/>
    <w:rsid w:val="00BA6530"/>
    <w:rsid w:val="00BA6942"/>
    <w:rsid w:val="00BA74B6"/>
    <w:rsid w:val="00BA7716"/>
    <w:rsid w:val="00BA795C"/>
    <w:rsid w:val="00BA7AFF"/>
    <w:rsid w:val="00BA7DD4"/>
    <w:rsid w:val="00BB29FE"/>
    <w:rsid w:val="00BB3053"/>
    <w:rsid w:val="00BB3608"/>
    <w:rsid w:val="00BB37E4"/>
    <w:rsid w:val="00BB3801"/>
    <w:rsid w:val="00BB4C1E"/>
    <w:rsid w:val="00BB4E1E"/>
    <w:rsid w:val="00BB6757"/>
    <w:rsid w:val="00BB6845"/>
    <w:rsid w:val="00BB6A87"/>
    <w:rsid w:val="00BB7B16"/>
    <w:rsid w:val="00BC12ED"/>
    <w:rsid w:val="00BC16CB"/>
    <w:rsid w:val="00BC19FC"/>
    <w:rsid w:val="00BC2047"/>
    <w:rsid w:val="00BC20D4"/>
    <w:rsid w:val="00BC229E"/>
    <w:rsid w:val="00BC25ED"/>
    <w:rsid w:val="00BC2ADE"/>
    <w:rsid w:val="00BC2F38"/>
    <w:rsid w:val="00BC38E6"/>
    <w:rsid w:val="00BC3D21"/>
    <w:rsid w:val="00BC4056"/>
    <w:rsid w:val="00BC50B0"/>
    <w:rsid w:val="00BC553A"/>
    <w:rsid w:val="00BC58AE"/>
    <w:rsid w:val="00BC61E4"/>
    <w:rsid w:val="00BC64A5"/>
    <w:rsid w:val="00BC67B6"/>
    <w:rsid w:val="00BC79EB"/>
    <w:rsid w:val="00BC7DC1"/>
    <w:rsid w:val="00BC7F48"/>
    <w:rsid w:val="00BD059E"/>
    <w:rsid w:val="00BD0CEB"/>
    <w:rsid w:val="00BD0D96"/>
    <w:rsid w:val="00BD0E53"/>
    <w:rsid w:val="00BD105B"/>
    <w:rsid w:val="00BD17C4"/>
    <w:rsid w:val="00BD1A01"/>
    <w:rsid w:val="00BD1A15"/>
    <w:rsid w:val="00BD1CCC"/>
    <w:rsid w:val="00BD205D"/>
    <w:rsid w:val="00BD2442"/>
    <w:rsid w:val="00BD2B13"/>
    <w:rsid w:val="00BD2D11"/>
    <w:rsid w:val="00BD2D1B"/>
    <w:rsid w:val="00BD2D86"/>
    <w:rsid w:val="00BD447A"/>
    <w:rsid w:val="00BD47A2"/>
    <w:rsid w:val="00BD49ED"/>
    <w:rsid w:val="00BD581E"/>
    <w:rsid w:val="00BD5E3E"/>
    <w:rsid w:val="00BD60B6"/>
    <w:rsid w:val="00BD65E3"/>
    <w:rsid w:val="00BD676D"/>
    <w:rsid w:val="00BD6CC1"/>
    <w:rsid w:val="00BD7095"/>
    <w:rsid w:val="00BD7123"/>
    <w:rsid w:val="00BD718F"/>
    <w:rsid w:val="00BD7198"/>
    <w:rsid w:val="00BD78F9"/>
    <w:rsid w:val="00BD7A4E"/>
    <w:rsid w:val="00BD7FC6"/>
    <w:rsid w:val="00BE00AA"/>
    <w:rsid w:val="00BE019B"/>
    <w:rsid w:val="00BE0A2C"/>
    <w:rsid w:val="00BE0AA4"/>
    <w:rsid w:val="00BE13F7"/>
    <w:rsid w:val="00BE1523"/>
    <w:rsid w:val="00BE1672"/>
    <w:rsid w:val="00BE1835"/>
    <w:rsid w:val="00BE1A39"/>
    <w:rsid w:val="00BE1D81"/>
    <w:rsid w:val="00BE202A"/>
    <w:rsid w:val="00BE209E"/>
    <w:rsid w:val="00BE249B"/>
    <w:rsid w:val="00BE2DAB"/>
    <w:rsid w:val="00BE2FE6"/>
    <w:rsid w:val="00BE348D"/>
    <w:rsid w:val="00BE3E2B"/>
    <w:rsid w:val="00BE3EEB"/>
    <w:rsid w:val="00BE3F6E"/>
    <w:rsid w:val="00BE3F70"/>
    <w:rsid w:val="00BE4AFD"/>
    <w:rsid w:val="00BE4F71"/>
    <w:rsid w:val="00BE541D"/>
    <w:rsid w:val="00BE575B"/>
    <w:rsid w:val="00BE65A4"/>
    <w:rsid w:val="00BE680E"/>
    <w:rsid w:val="00BE6F96"/>
    <w:rsid w:val="00BE7124"/>
    <w:rsid w:val="00BE73AA"/>
    <w:rsid w:val="00BE7647"/>
    <w:rsid w:val="00BE78FA"/>
    <w:rsid w:val="00BF0398"/>
    <w:rsid w:val="00BF0760"/>
    <w:rsid w:val="00BF0BC6"/>
    <w:rsid w:val="00BF1371"/>
    <w:rsid w:val="00BF240A"/>
    <w:rsid w:val="00BF267B"/>
    <w:rsid w:val="00BF2A14"/>
    <w:rsid w:val="00BF3257"/>
    <w:rsid w:val="00BF377F"/>
    <w:rsid w:val="00BF3C5E"/>
    <w:rsid w:val="00BF454B"/>
    <w:rsid w:val="00BF4BBA"/>
    <w:rsid w:val="00BF4D0E"/>
    <w:rsid w:val="00BF5175"/>
    <w:rsid w:val="00BF5ABD"/>
    <w:rsid w:val="00BF5AF4"/>
    <w:rsid w:val="00BF70FC"/>
    <w:rsid w:val="00BF7DFE"/>
    <w:rsid w:val="00C00008"/>
    <w:rsid w:val="00C005CE"/>
    <w:rsid w:val="00C01263"/>
    <w:rsid w:val="00C01633"/>
    <w:rsid w:val="00C0173A"/>
    <w:rsid w:val="00C01968"/>
    <w:rsid w:val="00C02746"/>
    <w:rsid w:val="00C02A36"/>
    <w:rsid w:val="00C030F3"/>
    <w:rsid w:val="00C03167"/>
    <w:rsid w:val="00C0673B"/>
    <w:rsid w:val="00C0685F"/>
    <w:rsid w:val="00C06BC8"/>
    <w:rsid w:val="00C070AA"/>
    <w:rsid w:val="00C07450"/>
    <w:rsid w:val="00C076E2"/>
    <w:rsid w:val="00C079CE"/>
    <w:rsid w:val="00C10688"/>
    <w:rsid w:val="00C10763"/>
    <w:rsid w:val="00C10BA0"/>
    <w:rsid w:val="00C10CB8"/>
    <w:rsid w:val="00C11190"/>
    <w:rsid w:val="00C11408"/>
    <w:rsid w:val="00C11576"/>
    <w:rsid w:val="00C1159A"/>
    <w:rsid w:val="00C12F41"/>
    <w:rsid w:val="00C12FCE"/>
    <w:rsid w:val="00C13088"/>
    <w:rsid w:val="00C131CD"/>
    <w:rsid w:val="00C13320"/>
    <w:rsid w:val="00C13D95"/>
    <w:rsid w:val="00C140C5"/>
    <w:rsid w:val="00C145D1"/>
    <w:rsid w:val="00C147BE"/>
    <w:rsid w:val="00C151F9"/>
    <w:rsid w:val="00C15671"/>
    <w:rsid w:val="00C156E3"/>
    <w:rsid w:val="00C15B6E"/>
    <w:rsid w:val="00C160E8"/>
    <w:rsid w:val="00C16703"/>
    <w:rsid w:val="00C16CE9"/>
    <w:rsid w:val="00C16DF2"/>
    <w:rsid w:val="00C21836"/>
    <w:rsid w:val="00C218C5"/>
    <w:rsid w:val="00C219F2"/>
    <w:rsid w:val="00C2218F"/>
    <w:rsid w:val="00C22588"/>
    <w:rsid w:val="00C22BB4"/>
    <w:rsid w:val="00C22D3E"/>
    <w:rsid w:val="00C22E82"/>
    <w:rsid w:val="00C23383"/>
    <w:rsid w:val="00C23CB9"/>
    <w:rsid w:val="00C2403D"/>
    <w:rsid w:val="00C25401"/>
    <w:rsid w:val="00C260B1"/>
    <w:rsid w:val="00C266EB"/>
    <w:rsid w:val="00C26741"/>
    <w:rsid w:val="00C27416"/>
    <w:rsid w:val="00C27587"/>
    <w:rsid w:val="00C279B2"/>
    <w:rsid w:val="00C27B6E"/>
    <w:rsid w:val="00C27DCD"/>
    <w:rsid w:val="00C30223"/>
    <w:rsid w:val="00C3050E"/>
    <w:rsid w:val="00C305C1"/>
    <w:rsid w:val="00C308C5"/>
    <w:rsid w:val="00C311B1"/>
    <w:rsid w:val="00C31CB0"/>
    <w:rsid w:val="00C31D44"/>
    <w:rsid w:val="00C320F6"/>
    <w:rsid w:val="00C3237D"/>
    <w:rsid w:val="00C32896"/>
    <w:rsid w:val="00C33941"/>
    <w:rsid w:val="00C348A8"/>
    <w:rsid w:val="00C35579"/>
    <w:rsid w:val="00C35AEE"/>
    <w:rsid w:val="00C36FC3"/>
    <w:rsid w:val="00C37591"/>
    <w:rsid w:val="00C37767"/>
    <w:rsid w:val="00C379E4"/>
    <w:rsid w:val="00C4020C"/>
    <w:rsid w:val="00C40548"/>
    <w:rsid w:val="00C40914"/>
    <w:rsid w:val="00C40B0A"/>
    <w:rsid w:val="00C40D68"/>
    <w:rsid w:val="00C40EDC"/>
    <w:rsid w:val="00C40EF6"/>
    <w:rsid w:val="00C41500"/>
    <w:rsid w:val="00C41BC0"/>
    <w:rsid w:val="00C41CDD"/>
    <w:rsid w:val="00C41DDB"/>
    <w:rsid w:val="00C41E52"/>
    <w:rsid w:val="00C42231"/>
    <w:rsid w:val="00C425C5"/>
    <w:rsid w:val="00C42C4D"/>
    <w:rsid w:val="00C435DE"/>
    <w:rsid w:val="00C438E2"/>
    <w:rsid w:val="00C43A1C"/>
    <w:rsid w:val="00C43C0D"/>
    <w:rsid w:val="00C4401F"/>
    <w:rsid w:val="00C442D7"/>
    <w:rsid w:val="00C4432A"/>
    <w:rsid w:val="00C443DE"/>
    <w:rsid w:val="00C444B9"/>
    <w:rsid w:val="00C448F3"/>
    <w:rsid w:val="00C44E61"/>
    <w:rsid w:val="00C44FEC"/>
    <w:rsid w:val="00C45D77"/>
    <w:rsid w:val="00C463A5"/>
    <w:rsid w:val="00C463D1"/>
    <w:rsid w:val="00C4664C"/>
    <w:rsid w:val="00C4669F"/>
    <w:rsid w:val="00C46947"/>
    <w:rsid w:val="00C46B5E"/>
    <w:rsid w:val="00C46F52"/>
    <w:rsid w:val="00C470DA"/>
    <w:rsid w:val="00C472EF"/>
    <w:rsid w:val="00C477D9"/>
    <w:rsid w:val="00C47AE4"/>
    <w:rsid w:val="00C47D63"/>
    <w:rsid w:val="00C5037E"/>
    <w:rsid w:val="00C50984"/>
    <w:rsid w:val="00C50C4A"/>
    <w:rsid w:val="00C517A4"/>
    <w:rsid w:val="00C52189"/>
    <w:rsid w:val="00C52BBF"/>
    <w:rsid w:val="00C52CDC"/>
    <w:rsid w:val="00C531EB"/>
    <w:rsid w:val="00C53BF8"/>
    <w:rsid w:val="00C5468D"/>
    <w:rsid w:val="00C546E0"/>
    <w:rsid w:val="00C547BC"/>
    <w:rsid w:val="00C54AFE"/>
    <w:rsid w:val="00C54EA3"/>
    <w:rsid w:val="00C551A0"/>
    <w:rsid w:val="00C560EB"/>
    <w:rsid w:val="00C56202"/>
    <w:rsid w:val="00C57656"/>
    <w:rsid w:val="00C600FD"/>
    <w:rsid w:val="00C60274"/>
    <w:rsid w:val="00C61543"/>
    <w:rsid w:val="00C61CF7"/>
    <w:rsid w:val="00C61DCA"/>
    <w:rsid w:val="00C61ED5"/>
    <w:rsid w:val="00C6205C"/>
    <w:rsid w:val="00C62115"/>
    <w:rsid w:val="00C62458"/>
    <w:rsid w:val="00C62C3B"/>
    <w:rsid w:val="00C62E85"/>
    <w:rsid w:val="00C62EDF"/>
    <w:rsid w:val="00C63964"/>
    <w:rsid w:val="00C63BCE"/>
    <w:rsid w:val="00C64169"/>
    <w:rsid w:val="00C64284"/>
    <w:rsid w:val="00C644EC"/>
    <w:rsid w:val="00C64802"/>
    <w:rsid w:val="00C64C44"/>
    <w:rsid w:val="00C6537B"/>
    <w:rsid w:val="00C657F7"/>
    <w:rsid w:val="00C65F01"/>
    <w:rsid w:val="00C662C8"/>
    <w:rsid w:val="00C67048"/>
    <w:rsid w:val="00C67877"/>
    <w:rsid w:val="00C679BD"/>
    <w:rsid w:val="00C703F4"/>
    <w:rsid w:val="00C705DE"/>
    <w:rsid w:val="00C70609"/>
    <w:rsid w:val="00C70657"/>
    <w:rsid w:val="00C70797"/>
    <w:rsid w:val="00C707FF"/>
    <w:rsid w:val="00C71174"/>
    <w:rsid w:val="00C71A4D"/>
    <w:rsid w:val="00C720E0"/>
    <w:rsid w:val="00C72345"/>
    <w:rsid w:val="00C7268B"/>
    <w:rsid w:val="00C72DB7"/>
    <w:rsid w:val="00C73082"/>
    <w:rsid w:val="00C736FC"/>
    <w:rsid w:val="00C737A1"/>
    <w:rsid w:val="00C739C8"/>
    <w:rsid w:val="00C73D3B"/>
    <w:rsid w:val="00C74051"/>
    <w:rsid w:val="00C74925"/>
    <w:rsid w:val="00C7557A"/>
    <w:rsid w:val="00C75BF8"/>
    <w:rsid w:val="00C75C29"/>
    <w:rsid w:val="00C75C73"/>
    <w:rsid w:val="00C7601C"/>
    <w:rsid w:val="00C772CA"/>
    <w:rsid w:val="00C779CF"/>
    <w:rsid w:val="00C77A92"/>
    <w:rsid w:val="00C77DFA"/>
    <w:rsid w:val="00C8022F"/>
    <w:rsid w:val="00C804A0"/>
    <w:rsid w:val="00C8081D"/>
    <w:rsid w:val="00C8091A"/>
    <w:rsid w:val="00C80B36"/>
    <w:rsid w:val="00C80BBD"/>
    <w:rsid w:val="00C810D1"/>
    <w:rsid w:val="00C81295"/>
    <w:rsid w:val="00C81A5B"/>
    <w:rsid w:val="00C8275E"/>
    <w:rsid w:val="00C82DB0"/>
    <w:rsid w:val="00C8325B"/>
    <w:rsid w:val="00C8352B"/>
    <w:rsid w:val="00C83A34"/>
    <w:rsid w:val="00C84471"/>
    <w:rsid w:val="00C855E8"/>
    <w:rsid w:val="00C85F5F"/>
    <w:rsid w:val="00C866A1"/>
    <w:rsid w:val="00C8697D"/>
    <w:rsid w:val="00C872CF"/>
    <w:rsid w:val="00C90272"/>
    <w:rsid w:val="00C905FC"/>
    <w:rsid w:val="00C90CE1"/>
    <w:rsid w:val="00C9172F"/>
    <w:rsid w:val="00C91B3C"/>
    <w:rsid w:val="00C91D54"/>
    <w:rsid w:val="00C91EBF"/>
    <w:rsid w:val="00C9288F"/>
    <w:rsid w:val="00C92A8A"/>
    <w:rsid w:val="00C933D4"/>
    <w:rsid w:val="00C93575"/>
    <w:rsid w:val="00C93834"/>
    <w:rsid w:val="00C9453F"/>
    <w:rsid w:val="00C94BA5"/>
    <w:rsid w:val="00C956EB"/>
    <w:rsid w:val="00C963AF"/>
    <w:rsid w:val="00C96699"/>
    <w:rsid w:val="00CA061B"/>
    <w:rsid w:val="00CA0F41"/>
    <w:rsid w:val="00CA10C2"/>
    <w:rsid w:val="00CA1196"/>
    <w:rsid w:val="00CA19B7"/>
    <w:rsid w:val="00CA226F"/>
    <w:rsid w:val="00CA29A0"/>
    <w:rsid w:val="00CA2BBA"/>
    <w:rsid w:val="00CA2BF2"/>
    <w:rsid w:val="00CA30AE"/>
    <w:rsid w:val="00CA37AE"/>
    <w:rsid w:val="00CA3A11"/>
    <w:rsid w:val="00CA405E"/>
    <w:rsid w:val="00CA45A9"/>
    <w:rsid w:val="00CA46BC"/>
    <w:rsid w:val="00CA4EF8"/>
    <w:rsid w:val="00CA4F1D"/>
    <w:rsid w:val="00CA52A7"/>
    <w:rsid w:val="00CA5752"/>
    <w:rsid w:val="00CA580A"/>
    <w:rsid w:val="00CA5BBE"/>
    <w:rsid w:val="00CA5EC2"/>
    <w:rsid w:val="00CA5FE5"/>
    <w:rsid w:val="00CA651E"/>
    <w:rsid w:val="00CA6F1D"/>
    <w:rsid w:val="00CA74A5"/>
    <w:rsid w:val="00CA77CB"/>
    <w:rsid w:val="00CA7E59"/>
    <w:rsid w:val="00CA7FA2"/>
    <w:rsid w:val="00CB013A"/>
    <w:rsid w:val="00CB043A"/>
    <w:rsid w:val="00CB0D25"/>
    <w:rsid w:val="00CB177C"/>
    <w:rsid w:val="00CB1CBD"/>
    <w:rsid w:val="00CB1CE7"/>
    <w:rsid w:val="00CB2060"/>
    <w:rsid w:val="00CB267A"/>
    <w:rsid w:val="00CB28E5"/>
    <w:rsid w:val="00CB2D49"/>
    <w:rsid w:val="00CB319D"/>
    <w:rsid w:val="00CB32B7"/>
    <w:rsid w:val="00CB33BB"/>
    <w:rsid w:val="00CB3EC1"/>
    <w:rsid w:val="00CB3F80"/>
    <w:rsid w:val="00CB455F"/>
    <w:rsid w:val="00CB4609"/>
    <w:rsid w:val="00CB482B"/>
    <w:rsid w:val="00CB4EE2"/>
    <w:rsid w:val="00CB573A"/>
    <w:rsid w:val="00CB59DC"/>
    <w:rsid w:val="00CB6059"/>
    <w:rsid w:val="00CB60AE"/>
    <w:rsid w:val="00CB6E9F"/>
    <w:rsid w:val="00CC00A1"/>
    <w:rsid w:val="00CC01CC"/>
    <w:rsid w:val="00CC0B7E"/>
    <w:rsid w:val="00CC18FC"/>
    <w:rsid w:val="00CC1AD7"/>
    <w:rsid w:val="00CC2FB6"/>
    <w:rsid w:val="00CC328F"/>
    <w:rsid w:val="00CC358A"/>
    <w:rsid w:val="00CC3C8E"/>
    <w:rsid w:val="00CC4BE9"/>
    <w:rsid w:val="00CC4DEE"/>
    <w:rsid w:val="00CC50A9"/>
    <w:rsid w:val="00CC51A0"/>
    <w:rsid w:val="00CC58CE"/>
    <w:rsid w:val="00CC5EEA"/>
    <w:rsid w:val="00CC6083"/>
    <w:rsid w:val="00CC66F8"/>
    <w:rsid w:val="00CC6A79"/>
    <w:rsid w:val="00CC6C1B"/>
    <w:rsid w:val="00CC7061"/>
    <w:rsid w:val="00CC7140"/>
    <w:rsid w:val="00CC76AA"/>
    <w:rsid w:val="00CC774F"/>
    <w:rsid w:val="00CC7AC6"/>
    <w:rsid w:val="00CD0633"/>
    <w:rsid w:val="00CD0F1E"/>
    <w:rsid w:val="00CD132E"/>
    <w:rsid w:val="00CD1842"/>
    <w:rsid w:val="00CD1BDF"/>
    <w:rsid w:val="00CD1EC9"/>
    <w:rsid w:val="00CD2865"/>
    <w:rsid w:val="00CD2D5D"/>
    <w:rsid w:val="00CD36F3"/>
    <w:rsid w:val="00CD3795"/>
    <w:rsid w:val="00CD3A25"/>
    <w:rsid w:val="00CD3D1D"/>
    <w:rsid w:val="00CD3F10"/>
    <w:rsid w:val="00CD41AF"/>
    <w:rsid w:val="00CD43D3"/>
    <w:rsid w:val="00CD46F0"/>
    <w:rsid w:val="00CD4CF1"/>
    <w:rsid w:val="00CD4EC7"/>
    <w:rsid w:val="00CD5547"/>
    <w:rsid w:val="00CD5D50"/>
    <w:rsid w:val="00CD647C"/>
    <w:rsid w:val="00CD6A45"/>
    <w:rsid w:val="00CD6DCE"/>
    <w:rsid w:val="00CD761E"/>
    <w:rsid w:val="00CD79C5"/>
    <w:rsid w:val="00CD7A33"/>
    <w:rsid w:val="00CD7C85"/>
    <w:rsid w:val="00CE0806"/>
    <w:rsid w:val="00CE0899"/>
    <w:rsid w:val="00CE0F6A"/>
    <w:rsid w:val="00CE1178"/>
    <w:rsid w:val="00CE13F4"/>
    <w:rsid w:val="00CE14D9"/>
    <w:rsid w:val="00CE1691"/>
    <w:rsid w:val="00CE1AC5"/>
    <w:rsid w:val="00CE305B"/>
    <w:rsid w:val="00CE37BA"/>
    <w:rsid w:val="00CE3F26"/>
    <w:rsid w:val="00CE4543"/>
    <w:rsid w:val="00CE53F1"/>
    <w:rsid w:val="00CE56EE"/>
    <w:rsid w:val="00CE617E"/>
    <w:rsid w:val="00CE6306"/>
    <w:rsid w:val="00CE68A0"/>
    <w:rsid w:val="00CE69C5"/>
    <w:rsid w:val="00CE6CD0"/>
    <w:rsid w:val="00CE7CFA"/>
    <w:rsid w:val="00CE7E5D"/>
    <w:rsid w:val="00CF0537"/>
    <w:rsid w:val="00CF0762"/>
    <w:rsid w:val="00CF0AE8"/>
    <w:rsid w:val="00CF0BA2"/>
    <w:rsid w:val="00CF0FEA"/>
    <w:rsid w:val="00CF11A1"/>
    <w:rsid w:val="00CF1F75"/>
    <w:rsid w:val="00CF261F"/>
    <w:rsid w:val="00CF339E"/>
    <w:rsid w:val="00CF34D9"/>
    <w:rsid w:val="00CF3778"/>
    <w:rsid w:val="00CF3B6C"/>
    <w:rsid w:val="00CF3DF6"/>
    <w:rsid w:val="00CF42C6"/>
    <w:rsid w:val="00CF4F0B"/>
    <w:rsid w:val="00CF5824"/>
    <w:rsid w:val="00CF5893"/>
    <w:rsid w:val="00CF5BFE"/>
    <w:rsid w:val="00CF5E61"/>
    <w:rsid w:val="00CF667A"/>
    <w:rsid w:val="00CF66B9"/>
    <w:rsid w:val="00CF758A"/>
    <w:rsid w:val="00D00D93"/>
    <w:rsid w:val="00D01CDD"/>
    <w:rsid w:val="00D0200C"/>
    <w:rsid w:val="00D03617"/>
    <w:rsid w:val="00D03BC1"/>
    <w:rsid w:val="00D04279"/>
    <w:rsid w:val="00D05460"/>
    <w:rsid w:val="00D05A9F"/>
    <w:rsid w:val="00D05B18"/>
    <w:rsid w:val="00D05BA5"/>
    <w:rsid w:val="00D05CE8"/>
    <w:rsid w:val="00D0602D"/>
    <w:rsid w:val="00D062ED"/>
    <w:rsid w:val="00D06C29"/>
    <w:rsid w:val="00D0723D"/>
    <w:rsid w:val="00D07639"/>
    <w:rsid w:val="00D07706"/>
    <w:rsid w:val="00D07B53"/>
    <w:rsid w:val="00D07CDA"/>
    <w:rsid w:val="00D07E53"/>
    <w:rsid w:val="00D107F9"/>
    <w:rsid w:val="00D112DF"/>
    <w:rsid w:val="00D11D31"/>
    <w:rsid w:val="00D120F5"/>
    <w:rsid w:val="00D121D8"/>
    <w:rsid w:val="00D12362"/>
    <w:rsid w:val="00D123B4"/>
    <w:rsid w:val="00D12E7E"/>
    <w:rsid w:val="00D1301F"/>
    <w:rsid w:val="00D1327F"/>
    <w:rsid w:val="00D140DE"/>
    <w:rsid w:val="00D14A18"/>
    <w:rsid w:val="00D14B0E"/>
    <w:rsid w:val="00D14F9D"/>
    <w:rsid w:val="00D15382"/>
    <w:rsid w:val="00D15BD2"/>
    <w:rsid w:val="00D15C10"/>
    <w:rsid w:val="00D15D8B"/>
    <w:rsid w:val="00D166FC"/>
    <w:rsid w:val="00D16F57"/>
    <w:rsid w:val="00D1707F"/>
    <w:rsid w:val="00D17C8D"/>
    <w:rsid w:val="00D2000D"/>
    <w:rsid w:val="00D200A3"/>
    <w:rsid w:val="00D201A8"/>
    <w:rsid w:val="00D204BC"/>
    <w:rsid w:val="00D20920"/>
    <w:rsid w:val="00D209D1"/>
    <w:rsid w:val="00D20A84"/>
    <w:rsid w:val="00D20CFE"/>
    <w:rsid w:val="00D210EE"/>
    <w:rsid w:val="00D21124"/>
    <w:rsid w:val="00D21824"/>
    <w:rsid w:val="00D2191F"/>
    <w:rsid w:val="00D21D7E"/>
    <w:rsid w:val="00D226D0"/>
    <w:rsid w:val="00D22F3E"/>
    <w:rsid w:val="00D23434"/>
    <w:rsid w:val="00D24204"/>
    <w:rsid w:val="00D2462D"/>
    <w:rsid w:val="00D253EA"/>
    <w:rsid w:val="00D255B4"/>
    <w:rsid w:val="00D256F3"/>
    <w:rsid w:val="00D25FA8"/>
    <w:rsid w:val="00D260CB"/>
    <w:rsid w:val="00D261FF"/>
    <w:rsid w:val="00D265A3"/>
    <w:rsid w:val="00D2670A"/>
    <w:rsid w:val="00D2671B"/>
    <w:rsid w:val="00D268A6"/>
    <w:rsid w:val="00D26CF3"/>
    <w:rsid w:val="00D27875"/>
    <w:rsid w:val="00D279FF"/>
    <w:rsid w:val="00D27E8C"/>
    <w:rsid w:val="00D27E8E"/>
    <w:rsid w:val="00D302E4"/>
    <w:rsid w:val="00D30308"/>
    <w:rsid w:val="00D30454"/>
    <w:rsid w:val="00D31880"/>
    <w:rsid w:val="00D31B9B"/>
    <w:rsid w:val="00D32DA3"/>
    <w:rsid w:val="00D32E1F"/>
    <w:rsid w:val="00D32FE3"/>
    <w:rsid w:val="00D33094"/>
    <w:rsid w:val="00D33E8E"/>
    <w:rsid w:val="00D348DE"/>
    <w:rsid w:val="00D34CE7"/>
    <w:rsid w:val="00D35113"/>
    <w:rsid w:val="00D3597B"/>
    <w:rsid w:val="00D368A9"/>
    <w:rsid w:val="00D36C04"/>
    <w:rsid w:val="00D3707A"/>
    <w:rsid w:val="00D3738C"/>
    <w:rsid w:val="00D37492"/>
    <w:rsid w:val="00D37601"/>
    <w:rsid w:val="00D37F42"/>
    <w:rsid w:val="00D4024E"/>
    <w:rsid w:val="00D402C7"/>
    <w:rsid w:val="00D40D76"/>
    <w:rsid w:val="00D41200"/>
    <w:rsid w:val="00D41AA0"/>
    <w:rsid w:val="00D422B5"/>
    <w:rsid w:val="00D424AE"/>
    <w:rsid w:val="00D42CA1"/>
    <w:rsid w:val="00D439B7"/>
    <w:rsid w:val="00D43D7C"/>
    <w:rsid w:val="00D445AA"/>
    <w:rsid w:val="00D4484C"/>
    <w:rsid w:val="00D44966"/>
    <w:rsid w:val="00D44EB0"/>
    <w:rsid w:val="00D45078"/>
    <w:rsid w:val="00D45A63"/>
    <w:rsid w:val="00D45B4A"/>
    <w:rsid w:val="00D45D40"/>
    <w:rsid w:val="00D466E5"/>
    <w:rsid w:val="00D46E68"/>
    <w:rsid w:val="00D46FAF"/>
    <w:rsid w:val="00D47706"/>
    <w:rsid w:val="00D47C83"/>
    <w:rsid w:val="00D50DD6"/>
    <w:rsid w:val="00D519DD"/>
    <w:rsid w:val="00D51E14"/>
    <w:rsid w:val="00D5236F"/>
    <w:rsid w:val="00D5257D"/>
    <w:rsid w:val="00D527F0"/>
    <w:rsid w:val="00D52AEB"/>
    <w:rsid w:val="00D52FEF"/>
    <w:rsid w:val="00D53082"/>
    <w:rsid w:val="00D5319C"/>
    <w:rsid w:val="00D531C0"/>
    <w:rsid w:val="00D53338"/>
    <w:rsid w:val="00D53667"/>
    <w:rsid w:val="00D543C1"/>
    <w:rsid w:val="00D5475D"/>
    <w:rsid w:val="00D553D1"/>
    <w:rsid w:val="00D558A6"/>
    <w:rsid w:val="00D559DD"/>
    <w:rsid w:val="00D55FFC"/>
    <w:rsid w:val="00D56B33"/>
    <w:rsid w:val="00D57156"/>
    <w:rsid w:val="00D57305"/>
    <w:rsid w:val="00D576C2"/>
    <w:rsid w:val="00D57FF0"/>
    <w:rsid w:val="00D60718"/>
    <w:rsid w:val="00D60742"/>
    <w:rsid w:val="00D60BBF"/>
    <w:rsid w:val="00D60E48"/>
    <w:rsid w:val="00D610A0"/>
    <w:rsid w:val="00D6110B"/>
    <w:rsid w:val="00D61345"/>
    <w:rsid w:val="00D61611"/>
    <w:rsid w:val="00D61ADC"/>
    <w:rsid w:val="00D61B53"/>
    <w:rsid w:val="00D61D96"/>
    <w:rsid w:val="00D6209E"/>
    <w:rsid w:val="00D62CE8"/>
    <w:rsid w:val="00D6308B"/>
    <w:rsid w:val="00D635FA"/>
    <w:rsid w:val="00D6364F"/>
    <w:rsid w:val="00D649A7"/>
    <w:rsid w:val="00D64B25"/>
    <w:rsid w:val="00D64CC8"/>
    <w:rsid w:val="00D64F72"/>
    <w:rsid w:val="00D6509E"/>
    <w:rsid w:val="00D65497"/>
    <w:rsid w:val="00D656D4"/>
    <w:rsid w:val="00D65DC2"/>
    <w:rsid w:val="00D666E7"/>
    <w:rsid w:val="00D6679F"/>
    <w:rsid w:val="00D6689E"/>
    <w:rsid w:val="00D6694B"/>
    <w:rsid w:val="00D66AD2"/>
    <w:rsid w:val="00D6725E"/>
    <w:rsid w:val="00D67380"/>
    <w:rsid w:val="00D70116"/>
    <w:rsid w:val="00D70121"/>
    <w:rsid w:val="00D71393"/>
    <w:rsid w:val="00D71734"/>
    <w:rsid w:val="00D71FA9"/>
    <w:rsid w:val="00D72D57"/>
    <w:rsid w:val="00D7307B"/>
    <w:rsid w:val="00D73482"/>
    <w:rsid w:val="00D740C2"/>
    <w:rsid w:val="00D741C8"/>
    <w:rsid w:val="00D75597"/>
    <w:rsid w:val="00D75A22"/>
    <w:rsid w:val="00D75D97"/>
    <w:rsid w:val="00D7614B"/>
    <w:rsid w:val="00D76ECE"/>
    <w:rsid w:val="00D7722C"/>
    <w:rsid w:val="00D77594"/>
    <w:rsid w:val="00D77D0A"/>
    <w:rsid w:val="00D80FB9"/>
    <w:rsid w:val="00D81070"/>
    <w:rsid w:val="00D8132D"/>
    <w:rsid w:val="00D8246D"/>
    <w:rsid w:val="00D82577"/>
    <w:rsid w:val="00D82962"/>
    <w:rsid w:val="00D831F0"/>
    <w:rsid w:val="00D834AA"/>
    <w:rsid w:val="00D83752"/>
    <w:rsid w:val="00D83908"/>
    <w:rsid w:val="00D83CB9"/>
    <w:rsid w:val="00D83DA6"/>
    <w:rsid w:val="00D848E8"/>
    <w:rsid w:val="00D849CE"/>
    <w:rsid w:val="00D85266"/>
    <w:rsid w:val="00D8542E"/>
    <w:rsid w:val="00D8613A"/>
    <w:rsid w:val="00D867A4"/>
    <w:rsid w:val="00D868AD"/>
    <w:rsid w:val="00D86C3B"/>
    <w:rsid w:val="00D8703C"/>
    <w:rsid w:val="00D876B7"/>
    <w:rsid w:val="00D9038E"/>
    <w:rsid w:val="00D90D3D"/>
    <w:rsid w:val="00D90F60"/>
    <w:rsid w:val="00D91019"/>
    <w:rsid w:val="00D91396"/>
    <w:rsid w:val="00D91774"/>
    <w:rsid w:val="00D920BA"/>
    <w:rsid w:val="00D92182"/>
    <w:rsid w:val="00D923BD"/>
    <w:rsid w:val="00D92B19"/>
    <w:rsid w:val="00D937A6"/>
    <w:rsid w:val="00D93835"/>
    <w:rsid w:val="00D93A97"/>
    <w:rsid w:val="00D93BD6"/>
    <w:rsid w:val="00D943CE"/>
    <w:rsid w:val="00D944DD"/>
    <w:rsid w:val="00D94610"/>
    <w:rsid w:val="00D946AB"/>
    <w:rsid w:val="00D9483D"/>
    <w:rsid w:val="00D95343"/>
    <w:rsid w:val="00D95E32"/>
    <w:rsid w:val="00D964A8"/>
    <w:rsid w:val="00D966A6"/>
    <w:rsid w:val="00D96ED9"/>
    <w:rsid w:val="00D9706E"/>
    <w:rsid w:val="00D97FDA"/>
    <w:rsid w:val="00DA0042"/>
    <w:rsid w:val="00DA0611"/>
    <w:rsid w:val="00DA0ABF"/>
    <w:rsid w:val="00DA1C6D"/>
    <w:rsid w:val="00DA1E3B"/>
    <w:rsid w:val="00DA25D6"/>
    <w:rsid w:val="00DA2679"/>
    <w:rsid w:val="00DA2A4E"/>
    <w:rsid w:val="00DA3320"/>
    <w:rsid w:val="00DA362C"/>
    <w:rsid w:val="00DA3F15"/>
    <w:rsid w:val="00DA3FCF"/>
    <w:rsid w:val="00DA41D2"/>
    <w:rsid w:val="00DA52E4"/>
    <w:rsid w:val="00DA55A5"/>
    <w:rsid w:val="00DA563C"/>
    <w:rsid w:val="00DA5F5F"/>
    <w:rsid w:val="00DA625B"/>
    <w:rsid w:val="00DA63F9"/>
    <w:rsid w:val="00DA6428"/>
    <w:rsid w:val="00DA6888"/>
    <w:rsid w:val="00DA6B00"/>
    <w:rsid w:val="00DA6BB4"/>
    <w:rsid w:val="00DA6F6D"/>
    <w:rsid w:val="00DA7118"/>
    <w:rsid w:val="00DA7D7F"/>
    <w:rsid w:val="00DB01B6"/>
    <w:rsid w:val="00DB02BB"/>
    <w:rsid w:val="00DB068B"/>
    <w:rsid w:val="00DB084B"/>
    <w:rsid w:val="00DB0AB6"/>
    <w:rsid w:val="00DB0B6F"/>
    <w:rsid w:val="00DB1471"/>
    <w:rsid w:val="00DB1515"/>
    <w:rsid w:val="00DB22D5"/>
    <w:rsid w:val="00DB2527"/>
    <w:rsid w:val="00DB2769"/>
    <w:rsid w:val="00DB2ADF"/>
    <w:rsid w:val="00DB2B2F"/>
    <w:rsid w:val="00DB2DB2"/>
    <w:rsid w:val="00DB3084"/>
    <w:rsid w:val="00DB3335"/>
    <w:rsid w:val="00DB35C2"/>
    <w:rsid w:val="00DB4A47"/>
    <w:rsid w:val="00DB51F9"/>
    <w:rsid w:val="00DB5A19"/>
    <w:rsid w:val="00DB6654"/>
    <w:rsid w:val="00DB72F3"/>
    <w:rsid w:val="00DB7460"/>
    <w:rsid w:val="00DB7870"/>
    <w:rsid w:val="00DB790A"/>
    <w:rsid w:val="00DC035B"/>
    <w:rsid w:val="00DC051D"/>
    <w:rsid w:val="00DC0791"/>
    <w:rsid w:val="00DC094A"/>
    <w:rsid w:val="00DC0C04"/>
    <w:rsid w:val="00DC1287"/>
    <w:rsid w:val="00DC1725"/>
    <w:rsid w:val="00DC196C"/>
    <w:rsid w:val="00DC1D67"/>
    <w:rsid w:val="00DC2447"/>
    <w:rsid w:val="00DC24D4"/>
    <w:rsid w:val="00DC26B9"/>
    <w:rsid w:val="00DC304D"/>
    <w:rsid w:val="00DC3486"/>
    <w:rsid w:val="00DC3852"/>
    <w:rsid w:val="00DC3F27"/>
    <w:rsid w:val="00DC4684"/>
    <w:rsid w:val="00DC4C4F"/>
    <w:rsid w:val="00DC527A"/>
    <w:rsid w:val="00DC559B"/>
    <w:rsid w:val="00DC56AF"/>
    <w:rsid w:val="00DC5E80"/>
    <w:rsid w:val="00DC60C6"/>
    <w:rsid w:val="00DC60ED"/>
    <w:rsid w:val="00DC65EA"/>
    <w:rsid w:val="00DC73D4"/>
    <w:rsid w:val="00DC73DC"/>
    <w:rsid w:val="00DC7F99"/>
    <w:rsid w:val="00DD09BE"/>
    <w:rsid w:val="00DD1089"/>
    <w:rsid w:val="00DD23A2"/>
    <w:rsid w:val="00DD2457"/>
    <w:rsid w:val="00DD27FB"/>
    <w:rsid w:val="00DD2A59"/>
    <w:rsid w:val="00DD2CCA"/>
    <w:rsid w:val="00DD2FCC"/>
    <w:rsid w:val="00DD3074"/>
    <w:rsid w:val="00DD30B4"/>
    <w:rsid w:val="00DD32B2"/>
    <w:rsid w:val="00DD3736"/>
    <w:rsid w:val="00DD3A05"/>
    <w:rsid w:val="00DD4019"/>
    <w:rsid w:val="00DD42BA"/>
    <w:rsid w:val="00DD4489"/>
    <w:rsid w:val="00DD47D6"/>
    <w:rsid w:val="00DD4822"/>
    <w:rsid w:val="00DD4D27"/>
    <w:rsid w:val="00DD53FC"/>
    <w:rsid w:val="00DD5D8E"/>
    <w:rsid w:val="00DD5F68"/>
    <w:rsid w:val="00DD60F2"/>
    <w:rsid w:val="00DD64AE"/>
    <w:rsid w:val="00DD70C8"/>
    <w:rsid w:val="00DD7681"/>
    <w:rsid w:val="00DD7ADD"/>
    <w:rsid w:val="00DE01BF"/>
    <w:rsid w:val="00DE04DD"/>
    <w:rsid w:val="00DE0DD1"/>
    <w:rsid w:val="00DE1337"/>
    <w:rsid w:val="00DE155B"/>
    <w:rsid w:val="00DE16DA"/>
    <w:rsid w:val="00DE182C"/>
    <w:rsid w:val="00DE3136"/>
    <w:rsid w:val="00DE31A6"/>
    <w:rsid w:val="00DE32C6"/>
    <w:rsid w:val="00DE36E7"/>
    <w:rsid w:val="00DE3A64"/>
    <w:rsid w:val="00DE3D2C"/>
    <w:rsid w:val="00DE423F"/>
    <w:rsid w:val="00DE4B2F"/>
    <w:rsid w:val="00DE4B36"/>
    <w:rsid w:val="00DE655F"/>
    <w:rsid w:val="00DE67E4"/>
    <w:rsid w:val="00DE6D4A"/>
    <w:rsid w:val="00DE774C"/>
    <w:rsid w:val="00DE7AEC"/>
    <w:rsid w:val="00DE7B6D"/>
    <w:rsid w:val="00DF0074"/>
    <w:rsid w:val="00DF04CE"/>
    <w:rsid w:val="00DF1102"/>
    <w:rsid w:val="00DF1411"/>
    <w:rsid w:val="00DF1994"/>
    <w:rsid w:val="00DF217F"/>
    <w:rsid w:val="00DF2564"/>
    <w:rsid w:val="00DF2AAF"/>
    <w:rsid w:val="00DF3B5E"/>
    <w:rsid w:val="00DF4214"/>
    <w:rsid w:val="00DF44F4"/>
    <w:rsid w:val="00DF46C9"/>
    <w:rsid w:val="00DF5219"/>
    <w:rsid w:val="00DF5E3C"/>
    <w:rsid w:val="00DF66EE"/>
    <w:rsid w:val="00DF68DC"/>
    <w:rsid w:val="00DF6E90"/>
    <w:rsid w:val="00DF6F0E"/>
    <w:rsid w:val="00DF74C9"/>
    <w:rsid w:val="00DF79B5"/>
    <w:rsid w:val="00DF7C3A"/>
    <w:rsid w:val="00E00838"/>
    <w:rsid w:val="00E009E0"/>
    <w:rsid w:val="00E01048"/>
    <w:rsid w:val="00E01CA3"/>
    <w:rsid w:val="00E02224"/>
    <w:rsid w:val="00E02E0A"/>
    <w:rsid w:val="00E037BD"/>
    <w:rsid w:val="00E039E3"/>
    <w:rsid w:val="00E04933"/>
    <w:rsid w:val="00E04AE1"/>
    <w:rsid w:val="00E04B9C"/>
    <w:rsid w:val="00E050D9"/>
    <w:rsid w:val="00E058EF"/>
    <w:rsid w:val="00E05B43"/>
    <w:rsid w:val="00E05E66"/>
    <w:rsid w:val="00E05F87"/>
    <w:rsid w:val="00E062E3"/>
    <w:rsid w:val="00E06C09"/>
    <w:rsid w:val="00E0718F"/>
    <w:rsid w:val="00E07FBE"/>
    <w:rsid w:val="00E103C8"/>
    <w:rsid w:val="00E104E7"/>
    <w:rsid w:val="00E10B8B"/>
    <w:rsid w:val="00E113AF"/>
    <w:rsid w:val="00E11CD4"/>
    <w:rsid w:val="00E1218E"/>
    <w:rsid w:val="00E127AE"/>
    <w:rsid w:val="00E12D40"/>
    <w:rsid w:val="00E12F9C"/>
    <w:rsid w:val="00E13DA3"/>
    <w:rsid w:val="00E14144"/>
    <w:rsid w:val="00E14655"/>
    <w:rsid w:val="00E15429"/>
    <w:rsid w:val="00E15AFD"/>
    <w:rsid w:val="00E15EF0"/>
    <w:rsid w:val="00E1641B"/>
    <w:rsid w:val="00E16F7A"/>
    <w:rsid w:val="00E171AA"/>
    <w:rsid w:val="00E207D7"/>
    <w:rsid w:val="00E20D8B"/>
    <w:rsid w:val="00E21217"/>
    <w:rsid w:val="00E217D4"/>
    <w:rsid w:val="00E21E28"/>
    <w:rsid w:val="00E2204B"/>
    <w:rsid w:val="00E22052"/>
    <w:rsid w:val="00E22899"/>
    <w:rsid w:val="00E23163"/>
    <w:rsid w:val="00E24026"/>
    <w:rsid w:val="00E2407B"/>
    <w:rsid w:val="00E24F09"/>
    <w:rsid w:val="00E25499"/>
    <w:rsid w:val="00E257F2"/>
    <w:rsid w:val="00E258D4"/>
    <w:rsid w:val="00E25D9D"/>
    <w:rsid w:val="00E25F15"/>
    <w:rsid w:val="00E261C0"/>
    <w:rsid w:val="00E26E6A"/>
    <w:rsid w:val="00E26F3A"/>
    <w:rsid w:val="00E27870"/>
    <w:rsid w:val="00E27FB7"/>
    <w:rsid w:val="00E30428"/>
    <w:rsid w:val="00E309FD"/>
    <w:rsid w:val="00E30A1E"/>
    <w:rsid w:val="00E30A7E"/>
    <w:rsid w:val="00E310C6"/>
    <w:rsid w:val="00E3183E"/>
    <w:rsid w:val="00E31C8D"/>
    <w:rsid w:val="00E325E7"/>
    <w:rsid w:val="00E32FEA"/>
    <w:rsid w:val="00E33B57"/>
    <w:rsid w:val="00E3428D"/>
    <w:rsid w:val="00E34370"/>
    <w:rsid w:val="00E3477F"/>
    <w:rsid w:val="00E34946"/>
    <w:rsid w:val="00E34EC1"/>
    <w:rsid w:val="00E353BB"/>
    <w:rsid w:val="00E35B29"/>
    <w:rsid w:val="00E36242"/>
    <w:rsid w:val="00E3679A"/>
    <w:rsid w:val="00E378FE"/>
    <w:rsid w:val="00E37D82"/>
    <w:rsid w:val="00E37DB7"/>
    <w:rsid w:val="00E40131"/>
    <w:rsid w:val="00E40314"/>
    <w:rsid w:val="00E40E73"/>
    <w:rsid w:val="00E41474"/>
    <w:rsid w:val="00E41957"/>
    <w:rsid w:val="00E41A95"/>
    <w:rsid w:val="00E42164"/>
    <w:rsid w:val="00E42223"/>
    <w:rsid w:val="00E426C4"/>
    <w:rsid w:val="00E4299A"/>
    <w:rsid w:val="00E42C8E"/>
    <w:rsid w:val="00E42E51"/>
    <w:rsid w:val="00E43003"/>
    <w:rsid w:val="00E4348F"/>
    <w:rsid w:val="00E44432"/>
    <w:rsid w:val="00E44745"/>
    <w:rsid w:val="00E45AA2"/>
    <w:rsid w:val="00E45F39"/>
    <w:rsid w:val="00E46647"/>
    <w:rsid w:val="00E469FC"/>
    <w:rsid w:val="00E47A1A"/>
    <w:rsid w:val="00E5038B"/>
    <w:rsid w:val="00E503B4"/>
    <w:rsid w:val="00E50459"/>
    <w:rsid w:val="00E51072"/>
    <w:rsid w:val="00E5237E"/>
    <w:rsid w:val="00E531CC"/>
    <w:rsid w:val="00E53349"/>
    <w:rsid w:val="00E53B66"/>
    <w:rsid w:val="00E53EAE"/>
    <w:rsid w:val="00E53F94"/>
    <w:rsid w:val="00E54052"/>
    <w:rsid w:val="00E548CE"/>
    <w:rsid w:val="00E54F3B"/>
    <w:rsid w:val="00E558E5"/>
    <w:rsid w:val="00E55A1F"/>
    <w:rsid w:val="00E569F6"/>
    <w:rsid w:val="00E56D27"/>
    <w:rsid w:val="00E57053"/>
    <w:rsid w:val="00E5733A"/>
    <w:rsid w:val="00E57516"/>
    <w:rsid w:val="00E57595"/>
    <w:rsid w:val="00E57A4C"/>
    <w:rsid w:val="00E616F9"/>
    <w:rsid w:val="00E618DE"/>
    <w:rsid w:val="00E61ECA"/>
    <w:rsid w:val="00E62300"/>
    <w:rsid w:val="00E623FC"/>
    <w:rsid w:val="00E62594"/>
    <w:rsid w:val="00E6278D"/>
    <w:rsid w:val="00E62B48"/>
    <w:rsid w:val="00E630D3"/>
    <w:rsid w:val="00E6356C"/>
    <w:rsid w:val="00E635FB"/>
    <w:rsid w:val="00E64AC2"/>
    <w:rsid w:val="00E652A4"/>
    <w:rsid w:val="00E65310"/>
    <w:rsid w:val="00E65A30"/>
    <w:rsid w:val="00E65F83"/>
    <w:rsid w:val="00E6711D"/>
    <w:rsid w:val="00E673C4"/>
    <w:rsid w:val="00E67FC8"/>
    <w:rsid w:val="00E702CE"/>
    <w:rsid w:val="00E70D31"/>
    <w:rsid w:val="00E71683"/>
    <w:rsid w:val="00E719D9"/>
    <w:rsid w:val="00E71D42"/>
    <w:rsid w:val="00E729C0"/>
    <w:rsid w:val="00E74128"/>
    <w:rsid w:val="00E741B9"/>
    <w:rsid w:val="00E74D3E"/>
    <w:rsid w:val="00E74EAF"/>
    <w:rsid w:val="00E750CE"/>
    <w:rsid w:val="00E757E8"/>
    <w:rsid w:val="00E75AA2"/>
    <w:rsid w:val="00E761BA"/>
    <w:rsid w:val="00E761C3"/>
    <w:rsid w:val="00E769A4"/>
    <w:rsid w:val="00E769FD"/>
    <w:rsid w:val="00E804B7"/>
    <w:rsid w:val="00E80D4A"/>
    <w:rsid w:val="00E8147C"/>
    <w:rsid w:val="00E8147D"/>
    <w:rsid w:val="00E8185A"/>
    <w:rsid w:val="00E8190F"/>
    <w:rsid w:val="00E81D3B"/>
    <w:rsid w:val="00E8240C"/>
    <w:rsid w:val="00E827A5"/>
    <w:rsid w:val="00E82E30"/>
    <w:rsid w:val="00E82E6D"/>
    <w:rsid w:val="00E83113"/>
    <w:rsid w:val="00E83674"/>
    <w:rsid w:val="00E836FE"/>
    <w:rsid w:val="00E83830"/>
    <w:rsid w:val="00E83B6B"/>
    <w:rsid w:val="00E83CC4"/>
    <w:rsid w:val="00E840E1"/>
    <w:rsid w:val="00E84315"/>
    <w:rsid w:val="00E8448C"/>
    <w:rsid w:val="00E847C4"/>
    <w:rsid w:val="00E849A5"/>
    <w:rsid w:val="00E84A15"/>
    <w:rsid w:val="00E852B4"/>
    <w:rsid w:val="00E8565F"/>
    <w:rsid w:val="00E85FD3"/>
    <w:rsid w:val="00E86DDD"/>
    <w:rsid w:val="00E87428"/>
    <w:rsid w:val="00E87CB9"/>
    <w:rsid w:val="00E87EB9"/>
    <w:rsid w:val="00E90063"/>
    <w:rsid w:val="00E9015B"/>
    <w:rsid w:val="00E901DC"/>
    <w:rsid w:val="00E90924"/>
    <w:rsid w:val="00E90A31"/>
    <w:rsid w:val="00E90B37"/>
    <w:rsid w:val="00E91E65"/>
    <w:rsid w:val="00E924E8"/>
    <w:rsid w:val="00E925D0"/>
    <w:rsid w:val="00E927D1"/>
    <w:rsid w:val="00E92D94"/>
    <w:rsid w:val="00E95023"/>
    <w:rsid w:val="00E9521D"/>
    <w:rsid w:val="00E953CF"/>
    <w:rsid w:val="00E95E4D"/>
    <w:rsid w:val="00E963ED"/>
    <w:rsid w:val="00E976CB"/>
    <w:rsid w:val="00E97951"/>
    <w:rsid w:val="00EA017F"/>
    <w:rsid w:val="00EA0289"/>
    <w:rsid w:val="00EA0BDD"/>
    <w:rsid w:val="00EA0DB9"/>
    <w:rsid w:val="00EA1276"/>
    <w:rsid w:val="00EA136C"/>
    <w:rsid w:val="00EA1B63"/>
    <w:rsid w:val="00EA2A18"/>
    <w:rsid w:val="00EA31C2"/>
    <w:rsid w:val="00EA334C"/>
    <w:rsid w:val="00EA3DE8"/>
    <w:rsid w:val="00EA4140"/>
    <w:rsid w:val="00EA4198"/>
    <w:rsid w:val="00EA4AEF"/>
    <w:rsid w:val="00EA4D96"/>
    <w:rsid w:val="00EA568B"/>
    <w:rsid w:val="00EA5C35"/>
    <w:rsid w:val="00EA63CE"/>
    <w:rsid w:val="00EA6D2C"/>
    <w:rsid w:val="00EA73EF"/>
    <w:rsid w:val="00EA7A6C"/>
    <w:rsid w:val="00EA7AD9"/>
    <w:rsid w:val="00EA7CBA"/>
    <w:rsid w:val="00EB0576"/>
    <w:rsid w:val="00EB0727"/>
    <w:rsid w:val="00EB08D9"/>
    <w:rsid w:val="00EB0984"/>
    <w:rsid w:val="00EB0A82"/>
    <w:rsid w:val="00EB1238"/>
    <w:rsid w:val="00EB12FF"/>
    <w:rsid w:val="00EB14FA"/>
    <w:rsid w:val="00EB16AE"/>
    <w:rsid w:val="00EB1C34"/>
    <w:rsid w:val="00EB1D02"/>
    <w:rsid w:val="00EB1FE7"/>
    <w:rsid w:val="00EB2902"/>
    <w:rsid w:val="00EB2B0D"/>
    <w:rsid w:val="00EB2E66"/>
    <w:rsid w:val="00EB312B"/>
    <w:rsid w:val="00EB38C2"/>
    <w:rsid w:val="00EB3904"/>
    <w:rsid w:val="00EB39F9"/>
    <w:rsid w:val="00EB3AF0"/>
    <w:rsid w:val="00EB45D1"/>
    <w:rsid w:val="00EB489B"/>
    <w:rsid w:val="00EB4924"/>
    <w:rsid w:val="00EB58FD"/>
    <w:rsid w:val="00EB5D09"/>
    <w:rsid w:val="00EB619D"/>
    <w:rsid w:val="00EB67FC"/>
    <w:rsid w:val="00EB69BA"/>
    <w:rsid w:val="00EB6C15"/>
    <w:rsid w:val="00EB71FD"/>
    <w:rsid w:val="00EB74C7"/>
    <w:rsid w:val="00EB75EA"/>
    <w:rsid w:val="00EB77EA"/>
    <w:rsid w:val="00EB7CED"/>
    <w:rsid w:val="00EB7FE1"/>
    <w:rsid w:val="00EC0147"/>
    <w:rsid w:val="00EC10EA"/>
    <w:rsid w:val="00EC1B57"/>
    <w:rsid w:val="00EC22F2"/>
    <w:rsid w:val="00EC2534"/>
    <w:rsid w:val="00EC2947"/>
    <w:rsid w:val="00EC311E"/>
    <w:rsid w:val="00EC38B4"/>
    <w:rsid w:val="00EC3E8D"/>
    <w:rsid w:val="00EC4921"/>
    <w:rsid w:val="00EC4A5B"/>
    <w:rsid w:val="00EC54CA"/>
    <w:rsid w:val="00EC5861"/>
    <w:rsid w:val="00EC69EA"/>
    <w:rsid w:val="00EC6E9C"/>
    <w:rsid w:val="00EC6F19"/>
    <w:rsid w:val="00EC7B8F"/>
    <w:rsid w:val="00EC7F33"/>
    <w:rsid w:val="00ED0716"/>
    <w:rsid w:val="00ED0ACE"/>
    <w:rsid w:val="00ED0E0D"/>
    <w:rsid w:val="00ED1507"/>
    <w:rsid w:val="00ED18E6"/>
    <w:rsid w:val="00ED1D2F"/>
    <w:rsid w:val="00ED2063"/>
    <w:rsid w:val="00ED321E"/>
    <w:rsid w:val="00ED3301"/>
    <w:rsid w:val="00ED3FC0"/>
    <w:rsid w:val="00ED5B67"/>
    <w:rsid w:val="00ED5BF5"/>
    <w:rsid w:val="00ED680F"/>
    <w:rsid w:val="00ED6AB6"/>
    <w:rsid w:val="00ED6B7D"/>
    <w:rsid w:val="00ED6CC0"/>
    <w:rsid w:val="00ED735B"/>
    <w:rsid w:val="00ED74C2"/>
    <w:rsid w:val="00ED751F"/>
    <w:rsid w:val="00ED7888"/>
    <w:rsid w:val="00ED7B36"/>
    <w:rsid w:val="00EE0927"/>
    <w:rsid w:val="00EE0F91"/>
    <w:rsid w:val="00EE10F0"/>
    <w:rsid w:val="00EE1234"/>
    <w:rsid w:val="00EE22FF"/>
    <w:rsid w:val="00EE3013"/>
    <w:rsid w:val="00EE3074"/>
    <w:rsid w:val="00EE32B6"/>
    <w:rsid w:val="00EE3575"/>
    <w:rsid w:val="00EE3635"/>
    <w:rsid w:val="00EE3682"/>
    <w:rsid w:val="00EE408C"/>
    <w:rsid w:val="00EE41FE"/>
    <w:rsid w:val="00EE4D54"/>
    <w:rsid w:val="00EE508A"/>
    <w:rsid w:val="00EE6128"/>
    <w:rsid w:val="00EE6352"/>
    <w:rsid w:val="00EE69D4"/>
    <w:rsid w:val="00EE717D"/>
    <w:rsid w:val="00EE7306"/>
    <w:rsid w:val="00EE7D41"/>
    <w:rsid w:val="00EE7FFE"/>
    <w:rsid w:val="00EF0279"/>
    <w:rsid w:val="00EF08CB"/>
    <w:rsid w:val="00EF0AE6"/>
    <w:rsid w:val="00EF0CA6"/>
    <w:rsid w:val="00EF0F1B"/>
    <w:rsid w:val="00EF13AE"/>
    <w:rsid w:val="00EF149C"/>
    <w:rsid w:val="00EF153F"/>
    <w:rsid w:val="00EF1770"/>
    <w:rsid w:val="00EF1894"/>
    <w:rsid w:val="00EF2805"/>
    <w:rsid w:val="00EF2E84"/>
    <w:rsid w:val="00EF319C"/>
    <w:rsid w:val="00EF324F"/>
    <w:rsid w:val="00EF3534"/>
    <w:rsid w:val="00EF3934"/>
    <w:rsid w:val="00EF3DC5"/>
    <w:rsid w:val="00EF4673"/>
    <w:rsid w:val="00EF4785"/>
    <w:rsid w:val="00EF5039"/>
    <w:rsid w:val="00EF524C"/>
    <w:rsid w:val="00EF5BCA"/>
    <w:rsid w:val="00EF5D98"/>
    <w:rsid w:val="00EF6205"/>
    <w:rsid w:val="00EF6A7A"/>
    <w:rsid w:val="00EF6B51"/>
    <w:rsid w:val="00EF71BC"/>
    <w:rsid w:val="00EF7C38"/>
    <w:rsid w:val="00EF7CED"/>
    <w:rsid w:val="00F00742"/>
    <w:rsid w:val="00F01484"/>
    <w:rsid w:val="00F01BF0"/>
    <w:rsid w:val="00F01C26"/>
    <w:rsid w:val="00F034F8"/>
    <w:rsid w:val="00F03592"/>
    <w:rsid w:val="00F0383E"/>
    <w:rsid w:val="00F03EC1"/>
    <w:rsid w:val="00F03ED1"/>
    <w:rsid w:val="00F0404A"/>
    <w:rsid w:val="00F04AF3"/>
    <w:rsid w:val="00F0550E"/>
    <w:rsid w:val="00F05872"/>
    <w:rsid w:val="00F05A18"/>
    <w:rsid w:val="00F066CC"/>
    <w:rsid w:val="00F06A8E"/>
    <w:rsid w:val="00F0736F"/>
    <w:rsid w:val="00F07FD9"/>
    <w:rsid w:val="00F101D6"/>
    <w:rsid w:val="00F10B12"/>
    <w:rsid w:val="00F11008"/>
    <w:rsid w:val="00F115C4"/>
    <w:rsid w:val="00F11B26"/>
    <w:rsid w:val="00F11D4E"/>
    <w:rsid w:val="00F123E6"/>
    <w:rsid w:val="00F123F0"/>
    <w:rsid w:val="00F124DF"/>
    <w:rsid w:val="00F12F69"/>
    <w:rsid w:val="00F1355F"/>
    <w:rsid w:val="00F13A8C"/>
    <w:rsid w:val="00F13D9E"/>
    <w:rsid w:val="00F14333"/>
    <w:rsid w:val="00F14602"/>
    <w:rsid w:val="00F15677"/>
    <w:rsid w:val="00F1603F"/>
    <w:rsid w:val="00F16361"/>
    <w:rsid w:val="00F163F6"/>
    <w:rsid w:val="00F16508"/>
    <w:rsid w:val="00F1707E"/>
    <w:rsid w:val="00F179DD"/>
    <w:rsid w:val="00F179E3"/>
    <w:rsid w:val="00F17F45"/>
    <w:rsid w:val="00F20C5C"/>
    <w:rsid w:val="00F20C8A"/>
    <w:rsid w:val="00F20FC5"/>
    <w:rsid w:val="00F217A1"/>
    <w:rsid w:val="00F217FD"/>
    <w:rsid w:val="00F21AC1"/>
    <w:rsid w:val="00F21B57"/>
    <w:rsid w:val="00F21F32"/>
    <w:rsid w:val="00F221DA"/>
    <w:rsid w:val="00F226AC"/>
    <w:rsid w:val="00F22A5F"/>
    <w:rsid w:val="00F22D98"/>
    <w:rsid w:val="00F22EC9"/>
    <w:rsid w:val="00F23257"/>
    <w:rsid w:val="00F23D08"/>
    <w:rsid w:val="00F23E40"/>
    <w:rsid w:val="00F2425D"/>
    <w:rsid w:val="00F24530"/>
    <w:rsid w:val="00F248A4"/>
    <w:rsid w:val="00F248E7"/>
    <w:rsid w:val="00F24E37"/>
    <w:rsid w:val="00F254C0"/>
    <w:rsid w:val="00F2597B"/>
    <w:rsid w:val="00F25AA8"/>
    <w:rsid w:val="00F26397"/>
    <w:rsid w:val="00F266D6"/>
    <w:rsid w:val="00F274D0"/>
    <w:rsid w:val="00F27A04"/>
    <w:rsid w:val="00F27D75"/>
    <w:rsid w:val="00F30040"/>
    <w:rsid w:val="00F3080E"/>
    <w:rsid w:val="00F30C28"/>
    <w:rsid w:val="00F312DA"/>
    <w:rsid w:val="00F3155A"/>
    <w:rsid w:val="00F316CC"/>
    <w:rsid w:val="00F31ACB"/>
    <w:rsid w:val="00F32624"/>
    <w:rsid w:val="00F3264E"/>
    <w:rsid w:val="00F32A0B"/>
    <w:rsid w:val="00F32A3E"/>
    <w:rsid w:val="00F32E03"/>
    <w:rsid w:val="00F33A68"/>
    <w:rsid w:val="00F33D99"/>
    <w:rsid w:val="00F3452B"/>
    <w:rsid w:val="00F3502A"/>
    <w:rsid w:val="00F35392"/>
    <w:rsid w:val="00F35504"/>
    <w:rsid w:val="00F35791"/>
    <w:rsid w:val="00F35DEA"/>
    <w:rsid w:val="00F35E0F"/>
    <w:rsid w:val="00F36CE5"/>
    <w:rsid w:val="00F37503"/>
    <w:rsid w:val="00F3750A"/>
    <w:rsid w:val="00F37886"/>
    <w:rsid w:val="00F37CBA"/>
    <w:rsid w:val="00F4010A"/>
    <w:rsid w:val="00F402D3"/>
    <w:rsid w:val="00F4038C"/>
    <w:rsid w:val="00F40428"/>
    <w:rsid w:val="00F407B0"/>
    <w:rsid w:val="00F40F11"/>
    <w:rsid w:val="00F41119"/>
    <w:rsid w:val="00F416C1"/>
    <w:rsid w:val="00F41902"/>
    <w:rsid w:val="00F421F0"/>
    <w:rsid w:val="00F43033"/>
    <w:rsid w:val="00F436B4"/>
    <w:rsid w:val="00F43D39"/>
    <w:rsid w:val="00F44457"/>
    <w:rsid w:val="00F4457C"/>
    <w:rsid w:val="00F447FA"/>
    <w:rsid w:val="00F449F7"/>
    <w:rsid w:val="00F44BA3"/>
    <w:rsid w:val="00F44BCA"/>
    <w:rsid w:val="00F45881"/>
    <w:rsid w:val="00F45DCF"/>
    <w:rsid w:val="00F46008"/>
    <w:rsid w:val="00F46148"/>
    <w:rsid w:val="00F461DD"/>
    <w:rsid w:val="00F4671A"/>
    <w:rsid w:val="00F46893"/>
    <w:rsid w:val="00F468AB"/>
    <w:rsid w:val="00F471B0"/>
    <w:rsid w:val="00F47D18"/>
    <w:rsid w:val="00F50943"/>
    <w:rsid w:val="00F5140A"/>
    <w:rsid w:val="00F5197A"/>
    <w:rsid w:val="00F51A50"/>
    <w:rsid w:val="00F520E5"/>
    <w:rsid w:val="00F521C6"/>
    <w:rsid w:val="00F52842"/>
    <w:rsid w:val="00F537D5"/>
    <w:rsid w:val="00F53A18"/>
    <w:rsid w:val="00F53C2F"/>
    <w:rsid w:val="00F54A09"/>
    <w:rsid w:val="00F550ED"/>
    <w:rsid w:val="00F55BB3"/>
    <w:rsid w:val="00F560A8"/>
    <w:rsid w:val="00F5625D"/>
    <w:rsid w:val="00F56413"/>
    <w:rsid w:val="00F56644"/>
    <w:rsid w:val="00F5683B"/>
    <w:rsid w:val="00F56D9E"/>
    <w:rsid w:val="00F57586"/>
    <w:rsid w:val="00F57634"/>
    <w:rsid w:val="00F57E20"/>
    <w:rsid w:val="00F57ED7"/>
    <w:rsid w:val="00F600D7"/>
    <w:rsid w:val="00F605C9"/>
    <w:rsid w:val="00F60A37"/>
    <w:rsid w:val="00F60C8D"/>
    <w:rsid w:val="00F60F86"/>
    <w:rsid w:val="00F61037"/>
    <w:rsid w:val="00F61142"/>
    <w:rsid w:val="00F6120F"/>
    <w:rsid w:val="00F61373"/>
    <w:rsid w:val="00F618CF"/>
    <w:rsid w:val="00F625CA"/>
    <w:rsid w:val="00F62C15"/>
    <w:rsid w:val="00F63BDE"/>
    <w:rsid w:val="00F63D63"/>
    <w:rsid w:val="00F6428C"/>
    <w:rsid w:val="00F6486D"/>
    <w:rsid w:val="00F649B6"/>
    <w:rsid w:val="00F6549D"/>
    <w:rsid w:val="00F6591E"/>
    <w:rsid w:val="00F65E55"/>
    <w:rsid w:val="00F65E68"/>
    <w:rsid w:val="00F6656D"/>
    <w:rsid w:val="00F66634"/>
    <w:rsid w:val="00F66A2D"/>
    <w:rsid w:val="00F67893"/>
    <w:rsid w:val="00F7060C"/>
    <w:rsid w:val="00F70BBE"/>
    <w:rsid w:val="00F70DF6"/>
    <w:rsid w:val="00F7112F"/>
    <w:rsid w:val="00F7150E"/>
    <w:rsid w:val="00F720D2"/>
    <w:rsid w:val="00F722DF"/>
    <w:rsid w:val="00F724DF"/>
    <w:rsid w:val="00F7296F"/>
    <w:rsid w:val="00F73789"/>
    <w:rsid w:val="00F737D5"/>
    <w:rsid w:val="00F73924"/>
    <w:rsid w:val="00F73E84"/>
    <w:rsid w:val="00F74223"/>
    <w:rsid w:val="00F7450C"/>
    <w:rsid w:val="00F75ADD"/>
    <w:rsid w:val="00F76132"/>
    <w:rsid w:val="00F76204"/>
    <w:rsid w:val="00F765D8"/>
    <w:rsid w:val="00F776C2"/>
    <w:rsid w:val="00F778BF"/>
    <w:rsid w:val="00F77AB6"/>
    <w:rsid w:val="00F8068F"/>
    <w:rsid w:val="00F808AC"/>
    <w:rsid w:val="00F80D2A"/>
    <w:rsid w:val="00F81063"/>
    <w:rsid w:val="00F811B5"/>
    <w:rsid w:val="00F81EFF"/>
    <w:rsid w:val="00F822A0"/>
    <w:rsid w:val="00F8337D"/>
    <w:rsid w:val="00F83D6C"/>
    <w:rsid w:val="00F83EF0"/>
    <w:rsid w:val="00F84049"/>
    <w:rsid w:val="00F84102"/>
    <w:rsid w:val="00F8499E"/>
    <w:rsid w:val="00F84F32"/>
    <w:rsid w:val="00F85147"/>
    <w:rsid w:val="00F8556F"/>
    <w:rsid w:val="00F8577A"/>
    <w:rsid w:val="00F857DF"/>
    <w:rsid w:val="00F8585C"/>
    <w:rsid w:val="00F85AEC"/>
    <w:rsid w:val="00F87548"/>
    <w:rsid w:val="00F87F63"/>
    <w:rsid w:val="00F90092"/>
    <w:rsid w:val="00F911CB"/>
    <w:rsid w:val="00F91551"/>
    <w:rsid w:val="00F91CD2"/>
    <w:rsid w:val="00F91DE2"/>
    <w:rsid w:val="00F92105"/>
    <w:rsid w:val="00F92167"/>
    <w:rsid w:val="00F92D81"/>
    <w:rsid w:val="00F930FD"/>
    <w:rsid w:val="00F93486"/>
    <w:rsid w:val="00F93960"/>
    <w:rsid w:val="00F939DF"/>
    <w:rsid w:val="00F93DA0"/>
    <w:rsid w:val="00F954FC"/>
    <w:rsid w:val="00F957B6"/>
    <w:rsid w:val="00F95C7C"/>
    <w:rsid w:val="00F95DD8"/>
    <w:rsid w:val="00F95FFB"/>
    <w:rsid w:val="00F968EA"/>
    <w:rsid w:val="00F969BE"/>
    <w:rsid w:val="00F96F28"/>
    <w:rsid w:val="00F9772C"/>
    <w:rsid w:val="00FA0E61"/>
    <w:rsid w:val="00FA0FBD"/>
    <w:rsid w:val="00FA0FD0"/>
    <w:rsid w:val="00FA1223"/>
    <w:rsid w:val="00FA241E"/>
    <w:rsid w:val="00FA24FA"/>
    <w:rsid w:val="00FA2E3F"/>
    <w:rsid w:val="00FA425D"/>
    <w:rsid w:val="00FA464E"/>
    <w:rsid w:val="00FA50E8"/>
    <w:rsid w:val="00FA56CD"/>
    <w:rsid w:val="00FA597F"/>
    <w:rsid w:val="00FA5B99"/>
    <w:rsid w:val="00FA5FB9"/>
    <w:rsid w:val="00FA609B"/>
    <w:rsid w:val="00FA668A"/>
    <w:rsid w:val="00FA6D3D"/>
    <w:rsid w:val="00FA714B"/>
    <w:rsid w:val="00FA7359"/>
    <w:rsid w:val="00FA7559"/>
    <w:rsid w:val="00FA77B6"/>
    <w:rsid w:val="00FA7A75"/>
    <w:rsid w:val="00FB0B32"/>
    <w:rsid w:val="00FB1274"/>
    <w:rsid w:val="00FB2ECD"/>
    <w:rsid w:val="00FB3800"/>
    <w:rsid w:val="00FB39D4"/>
    <w:rsid w:val="00FB3C7E"/>
    <w:rsid w:val="00FB48AC"/>
    <w:rsid w:val="00FB4BEA"/>
    <w:rsid w:val="00FB4E43"/>
    <w:rsid w:val="00FB58F0"/>
    <w:rsid w:val="00FB5F62"/>
    <w:rsid w:val="00FB68D2"/>
    <w:rsid w:val="00FB74EB"/>
    <w:rsid w:val="00FC000A"/>
    <w:rsid w:val="00FC02F4"/>
    <w:rsid w:val="00FC1339"/>
    <w:rsid w:val="00FC1377"/>
    <w:rsid w:val="00FC143F"/>
    <w:rsid w:val="00FC14CC"/>
    <w:rsid w:val="00FC183B"/>
    <w:rsid w:val="00FC1DF9"/>
    <w:rsid w:val="00FC2DDE"/>
    <w:rsid w:val="00FC37A3"/>
    <w:rsid w:val="00FC38C3"/>
    <w:rsid w:val="00FC40FD"/>
    <w:rsid w:val="00FC42D7"/>
    <w:rsid w:val="00FC43B6"/>
    <w:rsid w:val="00FC4E86"/>
    <w:rsid w:val="00FC62A1"/>
    <w:rsid w:val="00FC65BB"/>
    <w:rsid w:val="00FC65BC"/>
    <w:rsid w:val="00FC6A12"/>
    <w:rsid w:val="00FC7485"/>
    <w:rsid w:val="00FD09C4"/>
    <w:rsid w:val="00FD145C"/>
    <w:rsid w:val="00FD1761"/>
    <w:rsid w:val="00FD1C6D"/>
    <w:rsid w:val="00FD1D70"/>
    <w:rsid w:val="00FD1F65"/>
    <w:rsid w:val="00FD2202"/>
    <w:rsid w:val="00FD24B9"/>
    <w:rsid w:val="00FD2A4A"/>
    <w:rsid w:val="00FD344D"/>
    <w:rsid w:val="00FD346A"/>
    <w:rsid w:val="00FD3E4D"/>
    <w:rsid w:val="00FD4360"/>
    <w:rsid w:val="00FD461B"/>
    <w:rsid w:val="00FD47F8"/>
    <w:rsid w:val="00FD4848"/>
    <w:rsid w:val="00FD48EB"/>
    <w:rsid w:val="00FD4C62"/>
    <w:rsid w:val="00FD4ECA"/>
    <w:rsid w:val="00FD5AED"/>
    <w:rsid w:val="00FD5FFD"/>
    <w:rsid w:val="00FD6273"/>
    <w:rsid w:val="00FD6985"/>
    <w:rsid w:val="00FD6BAB"/>
    <w:rsid w:val="00FD6D7F"/>
    <w:rsid w:val="00FD740C"/>
    <w:rsid w:val="00FD751E"/>
    <w:rsid w:val="00FD7DB8"/>
    <w:rsid w:val="00FE0439"/>
    <w:rsid w:val="00FE091B"/>
    <w:rsid w:val="00FE0C3D"/>
    <w:rsid w:val="00FE0DD3"/>
    <w:rsid w:val="00FE0DDC"/>
    <w:rsid w:val="00FE0EF7"/>
    <w:rsid w:val="00FE1712"/>
    <w:rsid w:val="00FE1B62"/>
    <w:rsid w:val="00FE1E56"/>
    <w:rsid w:val="00FE229F"/>
    <w:rsid w:val="00FE272F"/>
    <w:rsid w:val="00FE2E29"/>
    <w:rsid w:val="00FE31A2"/>
    <w:rsid w:val="00FE3825"/>
    <w:rsid w:val="00FE4011"/>
    <w:rsid w:val="00FE4424"/>
    <w:rsid w:val="00FE4584"/>
    <w:rsid w:val="00FE4688"/>
    <w:rsid w:val="00FE4822"/>
    <w:rsid w:val="00FE4A4F"/>
    <w:rsid w:val="00FE4D68"/>
    <w:rsid w:val="00FE4E7A"/>
    <w:rsid w:val="00FE51C3"/>
    <w:rsid w:val="00FE5BBD"/>
    <w:rsid w:val="00FE63B7"/>
    <w:rsid w:val="00FE6640"/>
    <w:rsid w:val="00FE728D"/>
    <w:rsid w:val="00FF003D"/>
    <w:rsid w:val="00FF01AC"/>
    <w:rsid w:val="00FF05B6"/>
    <w:rsid w:val="00FF09E6"/>
    <w:rsid w:val="00FF1A4F"/>
    <w:rsid w:val="00FF1D33"/>
    <w:rsid w:val="00FF1DFD"/>
    <w:rsid w:val="00FF2033"/>
    <w:rsid w:val="00FF22E2"/>
    <w:rsid w:val="00FF2667"/>
    <w:rsid w:val="00FF2D16"/>
    <w:rsid w:val="00FF3314"/>
    <w:rsid w:val="00FF3587"/>
    <w:rsid w:val="00FF38F3"/>
    <w:rsid w:val="00FF47C2"/>
    <w:rsid w:val="00FF492B"/>
    <w:rsid w:val="00FF5309"/>
    <w:rsid w:val="00FF5E07"/>
    <w:rsid w:val="00FF6402"/>
    <w:rsid w:val="00FF69DB"/>
    <w:rsid w:val="00FF6C5A"/>
    <w:rsid w:val="00FF6CB3"/>
    <w:rsid w:val="00FF6F76"/>
    <w:rsid w:val="00FF7042"/>
    <w:rsid w:val="00FF7617"/>
    <w:rsid w:val="00FF7974"/>
    <w:rsid w:val="00FF7B3E"/>
    <w:rsid w:val="0BE54B9A"/>
    <w:rsid w:val="1294ECA1"/>
    <w:rsid w:val="203D1C21"/>
    <w:rsid w:val="35190E6B"/>
    <w:rsid w:val="39811D81"/>
    <w:rsid w:val="40A049DC"/>
    <w:rsid w:val="4A4F3ADA"/>
    <w:rsid w:val="4BB36BB8"/>
    <w:rsid w:val="4D2B5147"/>
    <w:rsid w:val="60547967"/>
    <w:rsid w:val="7729EEB8"/>
    <w:rsid w:val="7B9CDF02"/>
    <w:rsid w:val="7F3DF10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6A2739D"/>
  <w15:docId w15:val="{0856A445-80F5-48BB-AF51-E19A3CE5F9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iPriority="9"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97470"/>
    <w:pPr>
      <w:spacing w:after="120"/>
    </w:pPr>
    <w:rPr>
      <w:rFonts w:ascii="Arial" w:hAnsi="Arial" w:cs="Arial"/>
      <w:szCs w:val="24"/>
      <w:lang w:eastAsia="en-US"/>
    </w:rPr>
  </w:style>
  <w:style w:type="paragraph" w:styleId="Heading1">
    <w:name w:val="heading 1"/>
    <w:basedOn w:val="Normal"/>
    <w:next w:val="Normal"/>
    <w:link w:val="Heading1Char"/>
    <w:uiPriority w:val="99"/>
    <w:qFormat/>
    <w:rsid w:val="00411D4B"/>
    <w:pPr>
      <w:spacing w:after="600" w:line="460" w:lineRule="atLeast"/>
      <w:outlineLvl w:val="0"/>
    </w:pPr>
    <w:rPr>
      <w:b/>
      <w:color w:val="002060"/>
      <w:sz w:val="32"/>
      <w:szCs w:val="32"/>
      <w:lang w:val="en-US"/>
    </w:rPr>
  </w:style>
  <w:style w:type="paragraph" w:styleId="Heading2">
    <w:name w:val="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uiPriority w:val="9"/>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4"/>
      </w:numPr>
      <w:tabs>
        <w:tab w:val="clear" w:pos="170"/>
      </w:tabs>
    </w:pPr>
  </w:style>
  <w:style w:type="paragraph" w:styleId="Header">
    <w:name w:val="header"/>
    <w:basedOn w:val="Normal"/>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5"/>
      </w:numPr>
      <w:tabs>
        <w:tab w:val="clear" w:pos="720"/>
        <w:tab w:val="left" w:pos="17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after="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5"/>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2"/>
      </w:numPr>
    </w:pPr>
  </w:style>
  <w:style w:type="numbering" w:styleId="1ai">
    <w:name w:val="Outline List 1"/>
    <w:basedOn w:val="NoList"/>
    <w:semiHidden/>
    <w:rsid w:val="004578FA"/>
    <w:pPr>
      <w:numPr>
        <w:numId w:val="3"/>
      </w:numPr>
    </w:pPr>
  </w:style>
  <w:style w:type="numbering" w:styleId="ArticleSection">
    <w:name w:val="Outline List 3"/>
    <w:basedOn w:val="NoList"/>
    <w:semiHidden/>
    <w:rsid w:val="004578FA"/>
    <w:pPr>
      <w:numPr>
        <w:numId w:val="4"/>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5"/>
      </w:numPr>
    </w:pPr>
  </w:style>
  <w:style w:type="paragraph" w:styleId="ListBullet2">
    <w:name w:val="List Bullet 2"/>
    <w:basedOn w:val="Normal"/>
    <w:semiHidden/>
    <w:rsid w:val="004578FA"/>
    <w:pPr>
      <w:numPr>
        <w:numId w:val="6"/>
      </w:numPr>
    </w:pPr>
  </w:style>
  <w:style w:type="paragraph" w:styleId="ListBullet3">
    <w:name w:val="List Bullet 3"/>
    <w:basedOn w:val="Normal"/>
    <w:semiHidden/>
    <w:rsid w:val="004578FA"/>
    <w:pPr>
      <w:numPr>
        <w:numId w:val="7"/>
      </w:numPr>
    </w:pPr>
  </w:style>
  <w:style w:type="paragraph" w:styleId="ListBullet4">
    <w:name w:val="List Bullet 4"/>
    <w:basedOn w:val="Normal"/>
    <w:semiHidden/>
    <w:rsid w:val="004578FA"/>
    <w:pPr>
      <w:numPr>
        <w:numId w:val="8"/>
      </w:numPr>
    </w:pPr>
  </w:style>
  <w:style w:type="paragraph" w:styleId="ListBullet5">
    <w:name w:val="List Bullet 5"/>
    <w:basedOn w:val="Normal"/>
    <w:semiHidden/>
    <w:rsid w:val="004578FA"/>
    <w:pPr>
      <w:numPr>
        <w:numId w:val="9"/>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10"/>
      </w:numPr>
    </w:pPr>
  </w:style>
  <w:style w:type="paragraph" w:styleId="ListNumber2">
    <w:name w:val="List Number 2"/>
    <w:basedOn w:val="Normal"/>
    <w:semiHidden/>
    <w:rsid w:val="004578FA"/>
    <w:pPr>
      <w:numPr>
        <w:numId w:val="11"/>
      </w:numPr>
    </w:pPr>
  </w:style>
  <w:style w:type="paragraph" w:styleId="ListNumber3">
    <w:name w:val="List Number 3"/>
    <w:basedOn w:val="Normal"/>
    <w:semiHidden/>
    <w:rsid w:val="004578FA"/>
    <w:pPr>
      <w:numPr>
        <w:numId w:val="12"/>
      </w:numPr>
    </w:pPr>
  </w:style>
  <w:style w:type="paragraph" w:styleId="ListNumber4">
    <w:name w:val="List Number 4"/>
    <w:basedOn w:val="Normal"/>
    <w:semiHidden/>
    <w:rsid w:val="004578FA"/>
    <w:pPr>
      <w:numPr>
        <w:numId w:val="13"/>
      </w:numPr>
    </w:pPr>
  </w:style>
  <w:style w:type="paragraph" w:styleId="ListNumber5">
    <w:name w:val="List Number 5"/>
    <w:basedOn w:val="Normal"/>
    <w:semiHidden/>
    <w:rsid w:val="004578FA"/>
    <w:pPr>
      <w:numPr>
        <w:numId w:val="14"/>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663A5A"/>
    <w:pPr>
      <w:pBdr>
        <w:bottom w:val="dotted" w:sz="12" w:space="3" w:color="228591"/>
        <w:between w:val="dotted" w:sz="12" w:space="1" w:color="228591"/>
      </w:pBdr>
      <w:tabs>
        <w:tab w:val="left" w:pos="567"/>
        <w:tab w:val="right" w:pos="9629"/>
      </w:tabs>
      <w:spacing w:before="320"/>
      <w:contextualSpacing/>
    </w:pPr>
    <w:rPr>
      <w:b/>
      <w:noProof/>
      <w:color w:val="002060"/>
      <w:lang w:val="en-US"/>
    </w:rPr>
  </w:style>
  <w:style w:type="paragraph" w:styleId="TOC3">
    <w:name w:val="toc 3"/>
    <w:basedOn w:val="Normal"/>
    <w:next w:val="Normal"/>
    <w:autoRedefine/>
    <w:uiPriority w:val="39"/>
    <w:rsid w:val="006672D5"/>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line="276" w:lineRule="auto"/>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6"/>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semiHidden/>
    <w:rsid w:val="001D2FBB"/>
    <w:pPr>
      <w:ind w:left="1760"/>
    </w:pPr>
  </w:style>
  <w:style w:type="paragraph" w:styleId="TableofFigures">
    <w:name w:val="table of figures"/>
    <w:basedOn w:val="Normal"/>
    <w:next w:val="Normal"/>
    <w:uiPriority w:val="99"/>
    <w:rsid w:val="00FE4E7A"/>
    <w:pPr>
      <w:tabs>
        <w:tab w:val="right" w:leader="dot" w:pos="9629"/>
      </w:tabs>
      <w:ind w:left="720" w:hanging="720"/>
    </w:pPr>
    <w:rPr>
      <w:noProof/>
      <w:szCs w:val="20"/>
    </w:rPr>
  </w:style>
  <w:style w:type="paragraph" w:customStyle="1" w:styleId="Bullets-Last">
    <w:name w:val="Bullets - Last"/>
    <w:basedOn w:val="Bullets"/>
    <w:rsid w:val="00E90924"/>
    <w:pPr>
      <w:numPr>
        <w:numId w:val="3"/>
      </w:numPr>
      <w:spacing w:after="120"/>
    </w:pPr>
  </w:style>
  <w:style w:type="paragraph" w:customStyle="1" w:styleId="Bullets2">
    <w:name w:val="Bullets 2"/>
    <w:basedOn w:val="Bullets"/>
    <w:rsid w:val="00E90924"/>
    <w:pPr>
      <w:numPr>
        <w:numId w:val="17"/>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uiPriority w:val="9"/>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1"/>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6F6E3A"/>
    <w:pPr>
      <w:numPr>
        <w:ilvl w:val="2"/>
        <w:numId w:val="31"/>
      </w:numPr>
      <w:tabs>
        <w:tab w:val="left" w:pos="851"/>
      </w:tabs>
      <w:spacing w:line="240" w:lineRule="atLeast"/>
    </w:pPr>
    <w:rPr>
      <w:sz w:val="22"/>
      <w:lang w:eastAsia="en-AU"/>
    </w:rPr>
  </w:style>
  <w:style w:type="paragraph" w:customStyle="1" w:styleId="Heading2-Numbered">
    <w:name w:val="Heading 2 - Numbered"/>
    <w:basedOn w:val="Heading2"/>
    <w:autoRedefine/>
    <w:qFormat/>
    <w:rsid w:val="002116E7"/>
    <w:pPr>
      <w:numPr>
        <w:ilvl w:val="1"/>
        <w:numId w:val="31"/>
      </w:numPr>
      <w:tabs>
        <w:tab w:val="left" w:pos="851"/>
      </w:tabs>
    </w:pPr>
    <w:rPr>
      <w:sz w:val="24"/>
      <w:szCs w:val="28"/>
      <w:lang w:eastAsia="en-AU"/>
    </w:rPr>
  </w:style>
  <w:style w:type="paragraph" w:customStyle="1" w:styleId="Heading1-Numbered">
    <w:name w:val="Heading 1 - Numbered"/>
    <w:basedOn w:val="Heading1"/>
    <w:link w:val="Heading1-NumberedChar"/>
    <w:qFormat/>
    <w:rsid w:val="006F6E3A"/>
    <w:pPr>
      <w:numPr>
        <w:numId w:val="31"/>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411D4B"/>
    <w:rPr>
      <w:rFonts w:ascii="Arial" w:hAnsi="Arial" w:cs="Arial"/>
      <w:b/>
      <w:color w:val="002060"/>
      <w:sz w:val="32"/>
      <w:szCs w:val="32"/>
      <w:lang w:val="en-US" w:eastAsia="en-US"/>
    </w:rPr>
  </w:style>
  <w:style w:type="character" w:customStyle="1" w:styleId="Heading1-NumberedChar">
    <w:name w:val="Heading 1 - Numbered Char"/>
    <w:link w:val="Heading1-Numbered"/>
    <w:rsid w:val="00704099"/>
    <w:rPr>
      <w:rFonts w:ascii="Arial" w:hAnsi="Arial" w:cs="Arial"/>
      <w:b/>
      <w:color w:val="00B2A9" w:themeColor="accent1"/>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9"/>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242D8C"/>
    <w:pPr>
      <w:keepNext/>
      <w:keepLines/>
      <w:spacing w:before="200" w:after="120"/>
    </w:pPr>
    <w:rPr>
      <w:color w:val="201547" w:themeColor="accent3"/>
      <w:sz w:val="20"/>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FD751E"/>
    <w:pPr>
      <w:keepLines/>
      <w:spacing w:before="120" w:after="40"/>
    </w:pPr>
    <w:rPr>
      <w:color w:val="201547" w:themeColor="accent3"/>
      <w:sz w:val="20"/>
      <w:szCs w:val="20"/>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20"/>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1"/>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8"/>
      </w:numPr>
      <w:spacing w:before="113" w:after="113" w:line="240" w:lineRule="atLeast"/>
    </w:pPr>
    <w:rPr>
      <w:szCs w:val="22"/>
    </w:rPr>
  </w:style>
  <w:style w:type="paragraph" w:customStyle="1" w:styleId="Sub-bullets">
    <w:name w:val="Sub-bullets"/>
    <w:basedOn w:val="Normal"/>
    <w:rsid w:val="00856D1B"/>
    <w:pPr>
      <w:numPr>
        <w:numId w:val="23"/>
      </w:numPr>
      <w:spacing w:after="113" w:line="240" w:lineRule="atLeast"/>
    </w:pPr>
    <w:rPr>
      <w:szCs w:val="22"/>
    </w:rPr>
  </w:style>
  <w:style w:type="paragraph" w:customStyle="1" w:styleId="dotpointindented">
    <w:name w:val="dot point indented"/>
    <w:basedOn w:val="dotpoints"/>
    <w:qFormat/>
    <w:rsid w:val="00FC1339"/>
    <w:pPr>
      <w:numPr>
        <w:numId w:val="29"/>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BC25ED"/>
    <w:pPr>
      <w:framePr w:wrap="around"/>
      <w:spacing w:before="120" w:after="120"/>
    </w:pPr>
    <w:rPr>
      <w:b/>
      <w:color w:val="00B2A9" w:themeColor="accent1"/>
      <w:sz w:val="20"/>
    </w:rPr>
  </w:style>
  <w:style w:type="paragraph" w:customStyle="1" w:styleId="xDisclaimertext5">
    <w:name w:val="xDisclaimer text 5"/>
    <w:basedOn w:val="xDisclaimertext4"/>
    <w:qFormat/>
    <w:rsid w:val="00BC25ED"/>
    <w:pPr>
      <w:framePr w:wrap="around"/>
      <w:spacing w:after="100"/>
      <w:ind w:right="3119"/>
    </w:pPr>
  </w:style>
  <w:style w:type="paragraph" w:customStyle="1" w:styleId="DisclaimerText">
    <w:name w:val="Disclaimer Tex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Cs w:val="20"/>
      <w:lang w:eastAsia="en-AU"/>
    </w:rPr>
  </w:style>
  <w:style w:type="paragraph" w:customStyle="1" w:styleId="SmallBodyText">
    <w:name w:val="Small Body Text"/>
    <w:basedOn w:val="Normal"/>
    <w:qFormat/>
    <w:rsid w:val="007749D1"/>
    <w:pPr>
      <w:spacing w:before="80" w:after="80" w:line="245" w:lineRule="auto"/>
    </w:pPr>
    <w:rPr>
      <w:rFonts w:asciiTheme="minorHAnsi" w:hAnsiTheme="minorHAnsi" w:cs="Times New Roman"/>
      <w:sz w:val="18"/>
      <w:szCs w:val="20"/>
      <w:lang w:eastAsia="en-AU"/>
    </w:rPr>
  </w:style>
  <w:style w:type="paragraph" w:customStyle="1" w:styleId="DisclaimerTextLeftBold">
    <w:name w:val="Disclaimer Text Left Bold"/>
    <w:basedOn w:val="DisclaimerTextLeft"/>
    <w:next w:val="DisclaimerTextLeft"/>
    <w:uiPriority w:val="99"/>
    <w:semiHidden/>
    <w:rsid w:val="007749D1"/>
    <w:pPr>
      <w:framePr w:wrap="around"/>
    </w:pPr>
    <w:rPr>
      <w:b/>
    </w:rPr>
  </w:style>
  <w:style w:type="paragraph" w:customStyle="1" w:styleId="DisclaimerTextLeft">
    <w:name w:val="Disclaimer Text Left"/>
    <w:basedOn w:val="DisclaimerText"/>
    <w:uiPriority w:val="99"/>
    <w:semiHidden/>
    <w:rsid w:val="007749D1"/>
    <w:pPr>
      <w:framePr w:wrap="around"/>
    </w:pPr>
  </w:style>
  <w:style w:type="paragraph" w:customStyle="1" w:styleId="DisclaimerTextRightBold">
    <w:name w:val="Disclaimer Text Right Bold"/>
    <w:basedOn w:val="Normal"/>
    <w:uiPriority w:val="99"/>
    <w:semiHidden/>
    <w:rsid w:val="007749D1"/>
    <w:pPr>
      <w:framePr w:hSpace="181" w:wrap="around" w:hAnchor="margin" w:yAlign="bottom"/>
      <w:spacing w:after="90" w:line="240" w:lineRule="atLeast"/>
      <w:suppressOverlap/>
    </w:pPr>
    <w:rPr>
      <w:rFonts w:ascii="Arial Bold" w:hAnsi="Arial Bold"/>
      <w:color w:val="363534" w:themeColor="text1"/>
      <w:szCs w:val="20"/>
      <w:lang w:eastAsia="en-AU"/>
    </w:rPr>
  </w:style>
  <w:style w:type="paragraph" w:customStyle="1" w:styleId="DisclaimerTextRight12pt">
    <w:name w:val="Disclaimer Text Right 12p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 w:val="24"/>
      <w:szCs w:val="20"/>
      <w:lang w:eastAsia="en-AU"/>
    </w:rPr>
  </w:style>
  <w:style w:type="paragraph" w:customStyle="1" w:styleId="DisclaimerTextRightBold12pt">
    <w:name w:val="Disclaimer Text Right Bold 12 pt"/>
    <w:basedOn w:val="DisclaimerTextRightBold"/>
    <w:next w:val="DisclaimerTextRight12pt"/>
    <w:uiPriority w:val="99"/>
    <w:semiHidden/>
    <w:rsid w:val="007749D1"/>
    <w:pPr>
      <w:framePr w:wrap="around"/>
    </w:pPr>
    <w:rPr>
      <w:sz w:val="24"/>
    </w:rPr>
  </w:style>
  <w:style w:type="paragraph" w:customStyle="1" w:styleId="DisclaimerTextRight">
    <w:name w:val="Disclaimer Text Right"/>
    <w:basedOn w:val="DisclaimerText"/>
    <w:uiPriority w:val="99"/>
    <w:semiHidden/>
    <w:rsid w:val="007749D1"/>
    <w:pPr>
      <w:framePr w:wrap="around"/>
    </w:pPr>
  </w:style>
  <w:style w:type="table" w:customStyle="1" w:styleId="TableGrid10">
    <w:name w:val="Table Grid1"/>
    <w:basedOn w:val="TableNormal"/>
    <w:next w:val="TableGrid"/>
    <w:uiPriority w:val="39"/>
    <w:rsid w:val="002A6AA5"/>
    <w:pPr>
      <w:spacing w:before="70" w:after="70" w:line="240" w:lineRule="atLeast"/>
    </w:pPr>
    <w:rPr>
      <w:rFonts w:ascii="Arial" w:hAnsi="Arial"/>
    </w:r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shd w:val="clear" w:color="auto" w:fill="004C97"/>
      </w:tcPr>
    </w:tblStylePr>
    <w:tblStylePr w:type="firstCol">
      <w:tblPr/>
      <w:tcPr>
        <w:shd w:val="clear" w:color="auto" w:fill="FFFFFF"/>
      </w:tcPr>
    </w:tblStylePr>
    <w:tblStylePr w:type="band1Vert">
      <w:tblPr/>
      <w:tcPr>
        <w:shd w:val="clear" w:color="auto" w:fill="CCDBEA"/>
      </w:tcPr>
    </w:tblStylePr>
  </w:style>
  <w:style w:type="paragraph" w:styleId="NoSpacing">
    <w:name w:val="No Spacing"/>
    <w:basedOn w:val="Normal"/>
    <w:next w:val="BodyText"/>
    <w:link w:val="NoSpacingChar"/>
    <w:qFormat/>
    <w:rsid w:val="0049337B"/>
    <w:pPr>
      <w:spacing w:after="0" w:line="240" w:lineRule="atLeast"/>
    </w:pPr>
    <w:rPr>
      <w:rFonts w:asciiTheme="minorHAnsi" w:hAnsiTheme="minorHAnsi" w:cs="Times New Roman"/>
      <w:szCs w:val="20"/>
      <w:lang w:eastAsia="en-AU"/>
    </w:rPr>
  </w:style>
  <w:style w:type="paragraph" w:customStyle="1" w:styleId="BoldBodyText">
    <w:name w:val="Bold Body Text"/>
    <w:basedOn w:val="BodyText"/>
    <w:qFormat/>
    <w:rsid w:val="0049337B"/>
    <w:pPr>
      <w:spacing w:before="120" w:line="240" w:lineRule="atLeast"/>
    </w:pPr>
    <w:rPr>
      <w:rFonts w:ascii="Arial Bold" w:hAnsi="Arial Bold" w:cs="Times New Roman"/>
      <w:bCs/>
      <w:szCs w:val="20"/>
      <w:lang w:eastAsia="en-AU"/>
    </w:rPr>
  </w:style>
  <w:style w:type="character" w:customStyle="1" w:styleId="NoSpacingChar">
    <w:name w:val="No Spacing Char"/>
    <w:basedOn w:val="DefaultParagraphFont"/>
    <w:link w:val="NoSpacing"/>
    <w:rsid w:val="0049337B"/>
    <w:rPr>
      <w:rFonts w:asciiTheme="minorHAnsi" w:hAnsiTheme="minorHAnsi"/>
    </w:rPr>
  </w:style>
  <w:style w:type="character" w:customStyle="1" w:styleId="cf01">
    <w:name w:val="cf01"/>
    <w:basedOn w:val="DefaultParagraphFont"/>
    <w:rsid w:val="00182401"/>
    <w:rPr>
      <w:rFonts w:ascii="Segoe UI" w:hAnsi="Segoe UI" w:cs="Segoe UI" w:hint="default"/>
      <w:sz w:val="18"/>
      <w:szCs w:val="18"/>
    </w:rPr>
  </w:style>
  <w:style w:type="paragraph" w:customStyle="1" w:styleId="Legend-Figure">
    <w:name w:val="Legend - Figure"/>
    <w:basedOn w:val="Normal"/>
    <w:qFormat/>
    <w:rsid w:val="005F7DA8"/>
    <w:pPr>
      <w:spacing w:after="240"/>
    </w:pPr>
    <w:rPr>
      <w:sz w:val="18"/>
      <w:szCs w:val="18"/>
    </w:rPr>
  </w:style>
  <w:style w:type="paragraph" w:customStyle="1" w:styleId="Legend-Table">
    <w:name w:val="Legend - Table"/>
    <w:basedOn w:val="Normal"/>
    <w:qFormat/>
    <w:rsid w:val="00E15AFD"/>
    <w:rPr>
      <w:sz w:val="18"/>
      <w:szCs w:val="18"/>
    </w:rPr>
  </w:style>
  <w:style w:type="paragraph" w:styleId="Bibliography">
    <w:name w:val="Bibliography"/>
    <w:basedOn w:val="Normal"/>
    <w:next w:val="Normal"/>
    <w:uiPriority w:val="37"/>
    <w:semiHidden/>
    <w:rsid w:val="00ED7B36"/>
    <w:pPr>
      <w:spacing w:after="240"/>
      <w:ind w:left="720" w:hanging="720"/>
    </w:pPr>
  </w:style>
  <w:style w:type="table" w:styleId="PlainTable2">
    <w:name w:val="Plain Table 2"/>
    <w:basedOn w:val="TableNormal"/>
    <w:uiPriority w:val="42"/>
    <w:rsid w:val="00A73835"/>
    <w:rPr>
      <w:rFonts w:asciiTheme="minorHAnsi" w:eastAsiaTheme="minorHAnsi" w:hAnsiTheme="minorHAnsi" w:cstheme="minorBidi"/>
      <w:kern w:val="2"/>
      <w:sz w:val="22"/>
      <w:szCs w:val="22"/>
      <w:lang w:eastAsia="en-US"/>
      <w14:ligatures w14:val="standardContextual"/>
    </w:rPr>
    <w:tblPr>
      <w:tblStyleRowBandSize w:val="1"/>
      <w:tblStyleColBandSize w:val="1"/>
      <w:tblBorders>
        <w:top w:val="single" w:sz="4" w:space="0" w:color="9B9997" w:themeColor="text1" w:themeTint="80"/>
        <w:bottom w:val="single" w:sz="4" w:space="0" w:color="9B9997" w:themeColor="text1" w:themeTint="80"/>
      </w:tblBorders>
    </w:tblPr>
    <w:tblStylePr w:type="firstRow">
      <w:rPr>
        <w:b/>
        <w:bCs/>
      </w:rPr>
      <w:tblPr/>
      <w:tcPr>
        <w:tcBorders>
          <w:bottom w:val="single" w:sz="4" w:space="0" w:color="9B9997" w:themeColor="text1" w:themeTint="80"/>
        </w:tcBorders>
      </w:tcPr>
    </w:tblStylePr>
    <w:tblStylePr w:type="lastRow">
      <w:rPr>
        <w:b/>
        <w:bCs/>
      </w:rPr>
      <w:tblPr/>
      <w:tcPr>
        <w:tcBorders>
          <w:top w:val="single" w:sz="4" w:space="0" w:color="9B9997" w:themeColor="text1" w:themeTint="80"/>
        </w:tcBorders>
      </w:tcPr>
    </w:tblStylePr>
    <w:tblStylePr w:type="firstCol">
      <w:rPr>
        <w:b/>
        <w:bCs/>
      </w:rPr>
    </w:tblStylePr>
    <w:tblStylePr w:type="lastCol">
      <w:rPr>
        <w:b/>
        <w:bCs/>
      </w:rPr>
    </w:tblStylePr>
    <w:tblStylePr w:type="band1Vert">
      <w:tblPr/>
      <w:tcPr>
        <w:tcBorders>
          <w:left w:val="single" w:sz="4" w:space="0" w:color="9B9997" w:themeColor="text1" w:themeTint="80"/>
          <w:right w:val="single" w:sz="4" w:space="0" w:color="9B9997" w:themeColor="text1" w:themeTint="80"/>
        </w:tcBorders>
      </w:tcPr>
    </w:tblStylePr>
    <w:tblStylePr w:type="band2Vert">
      <w:tblPr/>
      <w:tcPr>
        <w:tcBorders>
          <w:left w:val="single" w:sz="4" w:space="0" w:color="9B9997" w:themeColor="text1" w:themeTint="80"/>
          <w:right w:val="single" w:sz="4" w:space="0" w:color="9B9997" w:themeColor="text1" w:themeTint="80"/>
        </w:tcBorders>
      </w:tcPr>
    </w:tblStylePr>
    <w:tblStylePr w:type="band1Horz">
      <w:tblPr/>
      <w:tcPr>
        <w:tcBorders>
          <w:top w:val="single" w:sz="4" w:space="0" w:color="9B9997" w:themeColor="text1" w:themeTint="80"/>
          <w:bottom w:val="single" w:sz="4" w:space="0" w:color="9B9997" w:themeColor="text1" w:themeTint="80"/>
        </w:tcBorders>
      </w:tcPr>
    </w:tblStylePr>
  </w:style>
  <w:style w:type="character" w:customStyle="1" w:styleId="whitecomma">
    <w:name w:val="white comma"/>
    <w:basedOn w:val="DefaultParagraphFont"/>
    <w:uiPriority w:val="1"/>
    <w:qFormat/>
    <w:rsid w:val="00545695"/>
    <w:rPr>
      <w:color w:val="FFFFFF" w:themeColor="background1"/>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www.ari.vic.gov.au" TargetMode="External"/><Relationship Id="rId39" Type="http://schemas.openxmlformats.org/officeDocument/2006/relationships/image" Target="media/image7.png"/><Relationship Id="rId21" Type="http://schemas.openxmlformats.org/officeDocument/2006/relationships/header" Target="header2.xml"/><Relationship Id="rId34" Type="http://schemas.openxmlformats.org/officeDocument/2006/relationships/header" Target="header4.xml"/><Relationship Id="rId42" Type="http://schemas.openxmlformats.org/officeDocument/2006/relationships/image" Target="media/image10.png"/><Relationship Id="rId47" Type="http://schemas.openxmlformats.org/officeDocument/2006/relationships/image" Target="media/image15.png"/><Relationship Id="rId50" Type="http://schemas.openxmlformats.org/officeDocument/2006/relationships/image" Target="media/image18.png"/><Relationship Id="rId55" Type="http://schemas.openxmlformats.org/officeDocument/2006/relationships/footer" Target="footer1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png"/><Relationship Id="rId29" Type="http://schemas.openxmlformats.org/officeDocument/2006/relationships/hyperlink" Target="http://creativecommons.org/licenses/by/4.0/" TargetMode="External"/><Relationship Id="rId11" Type="http://schemas.openxmlformats.org/officeDocument/2006/relationships/settings" Target="settings.xml"/><Relationship Id="rId24" Type="http://schemas.openxmlformats.org/officeDocument/2006/relationships/image" Target="media/image4.png"/><Relationship Id="rId32" Type="http://schemas.openxmlformats.org/officeDocument/2006/relationships/header" Target="header3.xml"/><Relationship Id="rId37" Type="http://schemas.openxmlformats.org/officeDocument/2006/relationships/footer" Target="footer8.xml"/><Relationship Id="rId40" Type="http://schemas.openxmlformats.org/officeDocument/2006/relationships/image" Target="media/image8.png"/><Relationship Id="rId45" Type="http://schemas.openxmlformats.org/officeDocument/2006/relationships/image" Target="media/image13.png"/><Relationship Id="rId53" Type="http://schemas.openxmlformats.org/officeDocument/2006/relationships/hyperlink" Target="http://www.delwp.vic.gov.au" TargetMode="External"/><Relationship Id="rId58" Type="http://schemas.openxmlformats.org/officeDocument/2006/relationships/theme" Target="theme/theme1.xml"/><Relationship Id="rId5" Type="http://schemas.openxmlformats.org/officeDocument/2006/relationships/customXml" Target="../customXml/item5.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4.xml"/><Relationship Id="rId27" Type="http://schemas.openxmlformats.org/officeDocument/2006/relationships/image" Target="media/image6.png"/><Relationship Id="rId30" Type="http://schemas.openxmlformats.org/officeDocument/2006/relationships/hyperlink" Target="mailto:customer.service@delwp.vic.gov.au" TargetMode="External"/><Relationship Id="rId35" Type="http://schemas.openxmlformats.org/officeDocument/2006/relationships/footer" Target="footer6.xml"/><Relationship Id="rId43" Type="http://schemas.openxmlformats.org/officeDocument/2006/relationships/image" Target="media/image11.png"/><Relationship Id="rId48" Type="http://schemas.openxmlformats.org/officeDocument/2006/relationships/image" Target="media/image16.png"/><Relationship Id="rId56"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footer" Target="footer10.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image" Target="media/image5.svg"/><Relationship Id="rId33" Type="http://schemas.openxmlformats.org/officeDocument/2006/relationships/footer" Target="footer5.xml"/><Relationship Id="rId38" Type="http://schemas.openxmlformats.org/officeDocument/2006/relationships/footer" Target="footer9.xml"/><Relationship Id="rId46" Type="http://schemas.openxmlformats.org/officeDocument/2006/relationships/image" Target="media/image14.png"/><Relationship Id="rId20" Type="http://schemas.openxmlformats.org/officeDocument/2006/relationships/footer" Target="footer3.xml"/><Relationship Id="rId41" Type="http://schemas.openxmlformats.org/officeDocument/2006/relationships/image" Target="media/image9.png"/><Relationship Id="rId54"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JPG"/><Relationship Id="rId23" Type="http://schemas.openxmlformats.org/officeDocument/2006/relationships/image" Target="media/image3.jpeg"/><Relationship Id="rId28" Type="http://schemas.openxmlformats.org/officeDocument/2006/relationships/hyperlink" Target="http://creativecommons.org/licenses/by/4.0/" TargetMode="External"/><Relationship Id="rId36" Type="http://schemas.openxmlformats.org/officeDocument/2006/relationships/footer" Target="footer7.xml"/><Relationship Id="rId49" Type="http://schemas.openxmlformats.org/officeDocument/2006/relationships/image" Target="media/image17.png"/><Relationship Id="rId57" Type="http://schemas.openxmlformats.org/officeDocument/2006/relationships/glossaryDocument" Target="glossary/document.xml"/><Relationship Id="rId10" Type="http://schemas.openxmlformats.org/officeDocument/2006/relationships/styles" Target="styles.xml"/><Relationship Id="rId31" Type="http://schemas.openxmlformats.org/officeDocument/2006/relationships/hyperlink" Target="http://www.deeca.vic.gov.au/" TargetMode="External"/><Relationship Id="rId44" Type="http://schemas.openxmlformats.org/officeDocument/2006/relationships/image" Target="media/image12.png"/><Relationship Id="rId52" Type="http://schemas.openxmlformats.org/officeDocument/2006/relationships/hyperlink" Target="http://www.delwp.vic.gov.au"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l09\Dropbox\LL%20WE%20Section\Section%20Leader\Publication%20review%20process\Templates\5%20ARI%20Technical%20Report%20Template%202019.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A92407C3F50B044999DD745C8C056D2"/>
        <w:category>
          <w:name w:val="General"/>
          <w:gallery w:val="placeholder"/>
        </w:category>
        <w:types>
          <w:type w:val="bbPlcHdr"/>
        </w:types>
        <w:behaviors>
          <w:behavior w:val="content"/>
        </w:behaviors>
        <w:guid w:val="{B9645B90-DA43-1446-AA02-2AE87105599D}"/>
      </w:docPartPr>
      <w:docPartBody>
        <w:p w:rsidR="00E56A2C" w:rsidRDefault="005D3476" w:rsidP="005D3476">
          <w:pPr>
            <w:pStyle w:val="9A92407C3F50B044999DD745C8C056D2"/>
          </w:pPr>
          <w:r w:rsidRPr="00082795">
            <w:rPr>
              <w:rStyle w:val="PlaceholderText"/>
            </w:rPr>
            <w:t>Click or tap here to enter text.</w:t>
          </w:r>
        </w:p>
      </w:docPartBody>
    </w:docPart>
    <w:docPart>
      <w:docPartPr>
        <w:name w:val="A2FEBCE674134847BC71759A415E379C"/>
        <w:category>
          <w:name w:val="General"/>
          <w:gallery w:val="placeholder"/>
        </w:category>
        <w:types>
          <w:type w:val="bbPlcHdr"/>
        </w:types>
        <w:behaviors>
          <w:behavior w:val="content"/>
        </w:behaviors>
        <w:guid w:val="{38108FE6-6876-40C1-93AB-7B68BD19B869}"/>
      </w:docPartPr>
      <w:docPartBody>
        <w:p w:rsidR="00214801" w:rsidRDefault="00F210D4" w:rsidP="00F210D4">
          <w:pPr>
            <w:pStyle w:val="A2FEBCE674134847BC71759A415E379C"/>
          </w:pPr>
          <w:r w:rsidRPr="00082795">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rial Bold">
    <w:altName w:val="Arial"/>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Latin Modern Math">
    <w:altName w:val="Cambria Math"/>
    <w:panose1 w:val="00000000000000000000"/>
    <w:charset w:val="00"/>
    <w:family w:val="modern"/>
    <w:notTrueType/>
    <w:pitch w:val="variable"/>
    <w:sig w:usb0="A00000EF" w:usb1="4201F9EE" w:usb2="02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97CE0"/>
    <w:rsid w:val="000303C7"/>
    <w:rsid w:val="000310FA"/>
    <w:rsid w:val="000451A7"/>
    <w:rsid w:val="000643CA"/>
    <w:rsid w:val="00076DC7"/>
    <w:rsid w:val="000916B7"/>
    <w:rsid w:val="000C0259"/>
    <w:rsid w:val="000C1DB1"/>
    <w:rsid w:val="00102EF9"/>
    <w:rsid w:val="0012226B"/>
    <w:rsid w:val="00190164"/>
    <w:rsid w:val="00197CE0"/>
    <w:rsid w:val="001A4394"/>
    <w:rsid w:val="001A629F"/>
    <w:rsid w:val="001A6B09"/>
    <w:rsid w:val="001A74FF"/>
    <w:rsid w:val="001E2DED"/>
    <w:rsid w:val="00214801"/>
    <w:rsid w:val="0027030E"/>
    <w:rsid w:val="002855E7"/>
    <w:rsid w:val="002B1F8D"/>
    <w:rsid w:val="002C17C1"/>
    <w:rsid w:val="002C3F3E"/>
    <w:rsid w:val="002D1690"/>
    <w:rsid w:val="003052C6"/>
    <w:rsid w:val="0032326C"/>
    <w:rsid w:val="00361CAA"/>
    <w:rsid w:val="003A1BA2"/>
    <w:rsid w:val="003A44D5"/>
    <w:rsid w:val="003A7FC2"/>
    <w:rsid w:val="003E3482"/>
    <w:rsid w:val="00400614"/>
    <w:rsid w:val="00416DFE"/>
    <w:rsid w:val="00420B0F"/>
    <w:rsid w:val="00464A36"/>
    <w:rsid w:val="00471403"/>
    <w:rsid w:val="00491C4F"/>
    <w:rsid w:val="004C513D"/>
    <w:rsid w:val="004D2097"/>
    <w:rsid w:val="004E2BC1"/>
    <w:rsid w:val="005209C6"/>
    <w:rsid w:val="00532EE0"/>
    <w:rsid w:val="0058007F"/>
    <w:rsid w:val="00586040"/>
    <w:rsid w:val="00596171"/>
    <w:rsid w:val="005C77F3"/>
    <w:rsid w:val="005D3476"/>
    <w:rsid w:val="005E5628"/>
    <w:rsid w:val="006263BA"/>
    <w:rsid w:val="00654D64"/>
    <w:rsid w:val="00681222"/>
    <w:rsid w:val="006B2EAA"/>
    <w:rsid w:val="006B6160"/>
    <w:rsid w:val="006B7611"/>
    <w:rsid w:val="006C16BA"/>
    <w:rsid w:val="006C61CA"/>
    <w:rsid w:val="006E6500"/>
    <w:rsid w:val="007160A8"/>
    <w:rsid w:val="0071683E"/>
    <w:rsid w:val="00721C91"/>
    <w:rsid w:val="00763420"/>
    <w:rsid w:val="007778B6"/>
    <w:rsid w:val="0079634C"/>
    <w:rsid w:val="007B5E69"/>
    <w:rsid w:val="007B6B1D"/>
    <w:rsid w:val="007E6DC4"/>
    <w:rsid w:val="007E7408"/>
    <w:rsid w:val="007F2EE7"/>
    <w:rsid w:val="00834EEB"/>
    <w:rsid w:val="008536D6"/>
    <w:rsid w:val="008541C6"/>
    <w:rsid w:val="00874ED2"/>
    <w:rsid w:val="0087575B"/>
    <w:rsid w:val="00882E12"/>
    <w:rsid w:val="008B4849"/>
    <w:rsid w:val="008C4EF0"/>
    <w:rsid w:val="009160E5"/>
    <w:rsid w:val="00936D93"/>
    <w:rsid w:val="009443BB"/>
    <w:rsid w:val="00976CC2"/>
    <w:rsid w:val="009876BD"/>
    <w:rsid w:val="00992136"/>
    <w:rsid w:val="009A5B23"/>
    <w:rsid w:val="009E4729"/>
    <w:rsid w:val="009E4B47"/>
    <w:rsid w:val="009F0868"/>
    <w:rsid w:val="00A05260"/>
    <w:rsid w:val="00A21A77"/>
    <w:rsid w:val="00A33350"/>
    <w:rsid w:val="00A33B46"/>
    <w:rsid w:val="00A535DF"/>
    <w:rsid w:val="00A81FE9"/>
    <w:rsid w:val="00A87258"/>
    <w:rsid w:val="00A87409"/>
    <w:rsid w:val="00AC14BF"/>
    <w:rsid w:val="00B20748"/>
    <w:rsid w:val="00B270EA"/>
    <w:rsid w:val="00BB7B16"/>
    <w:rsid w:val="00BF77AD"/>
    <w:rsid w:val="00C26530"/>
    <w:rsid w:val="00C82433"/>
    <w:rsid w:val="00C9358A"/>
    <w:rsid w:val="00C96699"/>
    <w:rsid w:val="00C96F14"/>
    <w:rsid w:val="00C9723A"/>
    <w:rsid w:val="00CA2BF2"/>
    <w:rsid w:val="00CA456E"/>
    <w:rsid w:val="00CF2071"/>
    <w:rsid w:val="00D25FA8"/>
    <w:rsid w:val="00D966A6"/>
    <w:rsid w:val="00D96ED9"/>
    <w:rsid w:val="00DA79EA"/>
    <w:rsid w:val="00DC2F3D"/>
    <w:rsid w:val="00DC543A"/>
    <w:rsid w:val="00DD4191"/>
    <w:rsid w:val="00DD554F"/>
    <w:rsid w:val="00DD5C69"/>
    <w:rsid w:val="00E22340"/>
    <w:rsid w:val="00E56A2C"/>
    <w:rsid w:val="00E72A2D"/>
    <w:rsid w:val="00E9383C"/>
    <w:rsid w:val="00EA0289"/>
    <w:rsid w:val="00EB57F2"/>
    <w:rsid w:val="00F210D4"/>
    <w:rsid w:val="00F3452B"/>
    <w:rsid w:val="00F4365C"/>
    <w:rsid w:val="00FE4C8A"/>
    <w:rsid w:val="00FE64CC"/>
    <w:rsid w:val="00FF6C5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535DF"/>
    <w:rPr>
      <w:color w:val="808080"/>
    </w:rPr>
  </w:style>
  <w:style w:type="paragraph" w:customStyle="1" w:styleId="9A92407C3F50B044999DD745C8C056D2">
    <w:name w:val="9A92407C3F50B044999DD745C8C056D2"/>
    <w:rsid w:val="005D3476"/>
    <w:pPr>
      <w:spacing w:line="278" w:lineRule="auto"/>
    </w:pPr>
    <w:rPr>
      <w:kern w:val="2"/>
      <w:sz w:val="24"/>
      <w:szCs w:val="24"/>
      <w:lang w:eastAsia="en-GB"/>
      <w14:ligatures w14:val="standardContextual"/>
    </w:rPr>
  </w:style>
  <w:style w:type="paragraph" w:customStyle="1" w:styleId="A2FEBCE674134847BC71759A415E379C">
    <w:name w:val="A2FEBCE674134847BC71759A415E379C"/>
    <w:rsid w:val="00F210D4"/>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243</Value>
      <Value>22</Value>
      <Value>21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_dlc_DocId xmlns="a5f32de4-e402-4188-b034-e71ca7d22e54">DOCID94-329244477-622</_dlc_DocId>
    <_dlc_DocIdUrl xmlns="a5f32de4-e402-4188-b034-e71ca7d22e54">
      <Url>https://delwpvicgovau.sharepoint.com/sites/ecm_94/_layouts/15/DocIdRedir.aspx?ID=DOCID94-329244477-622</Url>
      <Description>DOCID94-329244477-622</Description>
    </_dlc_DocIdUrl>
    <lcf76f155ced4ddcb4097134ff3c332f xmlns="ab6da6f3-a9fa-4ccf-8d64-0a1bd32040cd">
      <Terms xmlns="http://schemas.microsoft.com/office/infopath/2007/PartnerControls"/>
    </lcf76f155ced4ddcb4097134ff3c332f>
    <ProjName xmlns="9fd47c19-1c4a-4d7d-b342-c10cef269344">Feral pig EAD transmission risk</ProjName>
    <b9b43b809ea4445880dbf70bb9849525 xmlns="9fd47c19-1c4a-4d7d-b342-c10cef269344">
      <Terms xmlns="http://schemas.microsoft.com/office/infopath/2007/PartnerControls"/>
    </b9b43b809ea4445880dbf70bb9849525>
    <DLCPolicyLabelValue xmlns="05aa45cf-ed89-4733-97a8-db4ce5c51511">Version 0.20</DLCPolicyLabelValue>
    <g91c59fb10974fa1a03160ad8386f0f4 xmlns="9fd47c19-1c4a-4d7d-b342-c10cef269344">
      <Terms xmlns="http://schemas.microsoft.com/office/infopath/2007/PartnerControls"/>
    </g91c59fb10974fa1a03160ad8386f0f4>
    <Project_Phase xmlns="9fd47c19-1c4a-4d7d-b342-c10cef269344" xsi:nil="true"/>
    <TaxCatchAllLabel xmlns="9fd47c19-1c4a-4d7d-b342-c10cef269344" xsi:nil="tru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Reporting - Project / Program Evaluation</TermName>
          <TermId xmlns="http://schemas.microsoft.com/office/infopath/2007/PartnerControls">a5a6bee4-f827-49d9-a73e-dea4bb37a6ce</TermId>
        </TermInfo>
      </Terms>
    </f2ccc2d036544b63b99cbcec8aa9ae6a>
    <DLCPolicyLabelClientValue xmlns="05aa45cf-ed89-4733-97a8-db4ce5c51511">Version {_UIVersionString}</DLCPolicyLabelClientValue>
    <_dlc_DocIdPersistId xmlns="a5f32de4-e402-4188-b034-e71ca7d22e54" xsi:nil="true"/>
    <DLCPolicyLabelLock xmlns="05aa45cf-ed89-4733-97a8-db4ce5c51511" xsi:nil="true"/>
    <Reviewstage xmlns="ab6da6f3-a9fa-4ccf-8d64-0a1bd32040cd">In review</Reviewstage>
    <_dlc_Exempt xmlns="http://schemas.microsoft.com/sharepoint/v3" xsi:nil="true"/>
  </documentManagement>
</p:properties>
</file>

<file path=customXml/item2.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17FB358B718E1246A02ACECDA1121E47" ma:contentTypeVersion="218" ma:contentTypeDescription="All project related information. The library can be used to manage multiple projects." ma:contentTypeScope="" ma:versionID="ba3a78fa5eb437385f43ffad1d1d0344">
  <xsd:schema xmlns:xsd="http://www.w3.org/2001/XMLSchema" xmlns:xs="http://www.w3.org/2001/XMLSchema" xmlns:p="http://schemas.microsoft.com/office/2006/metadata/properties" xmlns:ns1="http://schemas.microsoft.com/sharepoint/v3" xmlns:ns2="9fd47c19-1c4a-4d7d-b342-c10cef269344" xmlns:ns3="a5f32de4-e402-4188-b034-e71ca7d22e54" xmlns:ns4="ab6da6f3-a9fa-4ccf-8d64-0a1bd32040cd" xmlns:ns5="05aa45cf-ed89-4733-97a8-db4ce5c51511" xmlns:ns6="6e1e0d04-4dd3-4283-b11f-2cadacbc36ab" targetNamespace="http://schemas.microsoft.com/office/2006/metadata/properties" ma:root="true" ma:fieldsID="51d48cc0c2d6dbbeab19600f50e281f3" ns1:_="" ns2:_="" ns3:_="" ns4:_="" ns5:_="" ns6:_="">
    <xsd:import namespace="http://schemas.microsoft.com/sharepoint/v3"/>
    <xsd:import namespace="9fd47c19-1c4a-4d7d-b342-c10cef269344"/>
    <xsd:import namespace="a5f32de4-e402-4188-b034-e71ca7d22e54"/>
    <xsd:import namespace="ab6da6f3-a9fa-4ccf-8d64-0a1bd32040cd"/>
    <xsd:import namespace="05aa45cf-ed89-4733-97a8-db4ce5c51511"/>
    <xsd:import namespace="6e1e0d04-4dd3-4283-b11f-2cadacbc36ab"/>
    <xsd:element name="properties">
      <xsd:complexType>
        <xsd:sequence>
          <xsd:element name="documentManagement">
            <xsd:complexType>
              <xsd:all>
                <xsd:element ref="ns2:ProjName" minOccurs="0"/>
                <xsd:element ref="ns2:Project_Phase" minOccurs="0"/>
                <xsd:element ref="ns3:_dlc_DocIdUrl" minOccurs="0"/>
                <xsd:element ref="ns4:Reviewstage"/>
                <xsd:element ref="ns3:_dlc_DocId"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5:DLCPolicyLabelClientValue" minOccurs="0"/>
                <xsd:element ref="ns5:DLCPolicyLabelLock" minOccurs="0"/>
                <xsd:element ref="ns1:_dlc_Exempt" minOccurs="0"/>
                <xsd:element ref="ns5:DLCPolicyLabelValue" minOccurs="0"/>
                <xsd:element ref="ns4:MediaServiceMetadata" minOccurs="0"/>
                <xsd:element ref="ns4:MediaServiceFastMetadata" minOccurs="0"/>
                <xsd:element ref="ns4:MediaServiceSearchProperties" minOccurs="0"/>
                <xsd:element ref="ns4:MediaServiceObjectDetectorVersions" minOccurs="0"/>
                <xsd:element ref="ns6:SharedWithUsers" minOccurs="0"/>
                <xsd:element ref="ns6:SharedWithDetails" minOccurs="0"/>
                <xsd:element ref="ns4:lcf76f155ced4ddcb4097134ff3c332f" minOccurs="0"/>
                <xsd:element ref="ns4:MediaServiceDateTake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3" nillable="true" ma:displayName="Project Name" ma:description="ECM V2 Project Name" ma:format="Dropdown" ma:indexed="true" ma:internalName="ProjName" ma:readOnly="false">
      <xsd:simpleType>
        <xsd:union memberTypes="dms:Text">
          <xsd:simpleType>
            <xsd:restriction base="dms:Choice">
              <xsd:enumeration value="Add Project Name"/>
            </xsd:restriction>
          </xsd:simpleType>
        </xsd:union>
      </xsd:simpleType>
    </xsd:element>
    <xsd:element name="Project_Phase" ma:index="4" nillable="true" ma:displayName="Project_Phase" ma:format="Dropdown" ma:internalName="Project_Phase" ma:readOnly="fal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readOnly="false"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fals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readOnly="fals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243;#Reporting - Project / Program Evaluation|a5a6bee4-f827-49d9-a73e-dea4bb37a6ce"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5"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8" nillable="true" ma:displayName="Document ID Value" ma:description="The value of the document ID assigned to this item." ma:hidden="true" ma:internalName="_dlc_DocId" ma:readOnly="false">
      <xsd:simpleType>
        <xsd:restriction base="dms:Text"/>
      </xsd:simpleType>
    </xsd:element>
    <xsd:element name="_dlc_DocIdPersistId" ma:index="10"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b6da6f3-a9fa-4ccf-8d64-0a1bd32040cd" elementFormDefault="qualified">
    <xsd:import namespace="http://schemas.microsoft.com/office/2006/documentManagement/types"/>
    <xsd:import namespace="http://schemas.microsoft.com/office/infopath/2007/PartnerControls"/>
    <xsd:element name="Reviewstage" ma:index="6" ma:displayName="Review stage" ma:default="In review" ma:description="Select review stage" ma:format="Dropdown" ma:internalName="Reviewstage" ma:readOnly="false">
      <xsd:simpleType>
        <xsd:restriction base="dms:Choice">
          <xsd:enumeration value="In edit"/>
          <xsd:enumeration value="In review"/>
          <xsd:enumeration value="Completed"/>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8" nillable="true" ma:displayName="MediaServiceDateTaken" ma:hidden="true" ma:indexed="true" ma:internalName="MediaServiceDateTaken" ma:readOnly="true">
      <xsd:simpleType>
        <xsd:restriction base="dms:Text"/>
      </xsd:simpleType>
    </xsd:element>
    <xsd:element name="MediaServiceOCR" ma:index="39" nillable="true" ma:displayName="Extracted Text" ma:hidden="true" ma:internalName="MediaServiceOCR" ma:readOnly="true">
      <xsd:simpleType>
        <xsd:restriction base="dms:Note"/>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MediaServiceEventHashCode" ma:index="4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hidden="true" ma:internalName="DLCPolicyLabelValue"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e1e0d04-4dd3-4283-b11f-2cadacbc36ab" elementFormDefault="qualified">
    <xsd:import namespace="http://schemas.microsoft.com/office/2006/documentManagement/types"/>
    <xsd:import namespace="http://schemas.microsoft.com/office/infopath/2007/PartnerControls"/>
    <xsd:element name="SharedWithUsers" ma:index="3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5B92834-FF79-4202-97D7-8DFCE6350DBA}">
  <ds:schemaRefs>
    <ds:schemaRef ds:uri="http://schemas.microsoft.com/office/2006/metadata/properties"/>
    <ds:schemaRef ds:uri="http://schemas.microsoft.com/office/infopath/2007/PartnerControls"/>
    <ds:schemaRef ds:uri="9fd47c19-1c4a-4d7d-b342-c10cef269344"/>
    <ds:schemaRef ds:uri="a5f32de4-e402-4188-b034-e71ca7d22e54"/>
    <ds:schemaRef ds:uri="ab6da6f3-a9fa-4ccf-8d64-0a1bd32040cd"/>
    <ds:schemaRef ds:uri="05aa45cf-ed89-4733-97a8-db4ce5c51511"/>
    <ds:schemaRef ds:uri="http://schemas.microsoft.com/sharepoint/v3"/>
  </ds:schemaRefs>
</ds:datastoreItem>
</file>

<file path=customXml/itemProps2.xml><?xml version="1.0" encoding="utf-8"?>
<ds:datastoreItem xmlns:ds="http://schemas.openxmlformats.org/officeDocument/2006/customXml" ds:itemID="{7DB338A7-8E54-408F-AB7E-AD13C4BE7A0C}">
  <ds:schemaRefs>
    <ds:schemaRef ds:uri="office.server.policy"/>
  </ds:schemaRefs>
</ds:datastoreItem>
</file>

<file path=customXml/itemProps3.xml><?xml version="1.0" encoding="utf-8"?>
<ds:datastoreItem xmlns:ds="http://schemas.openxmlformats.org/officeDocument/2006/customXml" ds:itemID="{FB114B74-4C4E-402B-BB18-0A83B2BEF6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ab6da6f3-a9fa-4ccf-8d64-0a1bd32040cd"/>
    <ds:schemaRef ds:uri="05aa45cf-ed89-4733-97a8-db4ce5c51511"/>
    <ds:schemaRef ds:uri="6e1e0d04-4dd3-4283-b11f-2cadacbc36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0D23FF1-CB45-4610-A580-304B48E5A152}">
  <ds:schemaRefs>
    <ds:schemaRef ds:uri="http://schemas.microsoft.com/sharepoint/events"/>
  </ds:schemaRefs>
</ds:datastoreItem>
</file>

<file path=customXml/itemProps5.xml><?xml version="1.0" encoding="utf-8"?>
<ds:datastoreItem xmlns:ds="http://schemas.openxmlformats.org/officeDocument/2006/customXml" ds:itemID="{7F1B1693-95A1-4EFC-A5E9-FA7EB9A06183}">
  <ds:schemaRefs>
    <ds:schemaRef ds:uri="http://schemas.openxmlformats.org/officeDocument/2006/bibliography"/>
  </ds:schemaRefs>
</ds:datastoreItem>
</file>

<file path=customXml/itemProps6.xml><?xml version="1.0" encoding="utf-8"?>
<ds:datastoreItem xmlns:ds="http://schemas.openxmlformats.org/officeDocument/2006/customXml" ds:itemID="{EFEACBFC-0F71-4C53-8A6B-A42AF6FC5ECF}">
  <ds:schemaRefs>
    <ds:schemaRef ds:uri="Microsoft.SharePoint.Taxonomy.ContentTypeSync"/>
  </ds:schemaRefs>
</ds:datastoreItem>
</file>

<file path=customXml/itemProps7.xml><?xml version="1.0" encoding="utf-8"?>
<ds:datastoreItem xmlns:ds="http://schemas.openxmlformats.org/officeDocument/2006/customXml" ds:itemID="{829A3FD6-5667-41E4-AFD0-9DDDCAFA4E76}">
  <ds:schemaRefs>
    <ds:schemaRef ds:uri="http://schemas.microsoft.com/sharepoint/v3/contenttype/forms"/>
  </ds:schemaRefs>
</ds:datastoreItem>
</file>

<file path=customXml/itemProps8.xml><?xml version="1.0" encoding="utf-8"?>
<ds:datastoreItem xmlns:ds="http://schemas.openxmlformats.org/officeDocument/2006/customXml" ds:itemID="{7F146803-8916-42DB-A4C1-A2E6C45F1E9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5 ARI Technical Report Template 2019.dotx</Template>
  <TotalTime>298</TotalTime>
  <Pages>43</Pages>
  <Words>14475</Words>
  <Characters>80288</Characters>
  <Application>Microsoft Office Word</Application>
  <DocSecurity>8</DocSecurity>
  <Lines>1619</Lines>
  <Paragraphs>718</Paragraphs>
  <ScaleCrop>false</ScaleCrop>
  <HeadingPairs>
    <vt:vector size="2" baseType="variant">
      <vt:variant>
        <vt:lpstr>Title</vt:lpstr>
      </vt:variant>
      <vt:variant>
        <vt:i4>1</vt:i4>
      </vt:variant>
    </vt:vector>
  </HeadingPairs>
  <TitlesOfParts>
    <vt:vector size="1" baseType="lpstr">
      <vt:lpstr>Risks of potential emergency animal disease transmission between feral pigs and farmed livestock</vt:lpstr>
    </vt:vector>
  </TitlesOfParts>
  <Company/>
  <LinksUpToDate>false</LinksUpToDate>
  <CharactersWithSpaces>94123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Risks of potential emergency animal disease transmission between feral pigs and farmed livestock</dc:title>
  <dc:subject/>
  <dc:creator>Dave S Ramsey (DEECA)</dc:creator>
  <cp:keywords/>
  <dc:description/>
  <cp:lastModifiedBy>Tess McLaren (DEECA)</cp:lastModifiedBy>
  <cp:revision>14</cp:revision>
  <cp:lastPrinted>2026-04-10T04:28:00Z</cp:lastPrinted>
  <dcterms:created xsi:type="dcterms:W3CDTF">2026-03-12T03:09:00Z</dcterms:created>
  <dcterms:modified xsi:type="dcterms:W3CDTF">2026-04-10T05:30:00Z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257e2ab-f512-40e2-9c9a-c64247360765_Enabled">
    <vt:lpwstr>true</vt:lpwstr>
  </property>
  <property fmtid="{D5CDD505-2E9C-101B-9397-08002B2CF9AE}" pid="3" name="MSIP_Label_4257e2ab-f512-40e2-9c9a-c64247360765_SetDate">
    <vt:lpwstr>2023-07-12T13:54:21Z</vt:lpwstr>
  </property>
  <property fmtid="{D5CDD505-2E9C-101B-9397-08002B2CF9AE}" pid="4" name="MSIP_Label_4257e2ab-f512-40e2-9c9a-c64247360765_Method">
    <vt:lpwstr>Privileged</vt:lpwstr>
  </property>
  <property fmtid="{D5CDD505-2E9C-101B-9397-08002B2CF9AE}" pid="5" name="MSIP_Label_4257e2ab-f512-40e2-9c9a-c64247360765_Name">
    <vt:lpwstr>OFFICIAL</vt:lpwstr>
  </property>
  <property fmtid="{D5CDD505-2E9C-101B-9397-08002B2CF9AE}" pid="6" name="MSIP_Label_4257e2ab-f512-40e2-9c9a-c64247360765_SiteId">
    <vt:lpwstr>e8bdd6f7-fc18-4e48-a554-7f547927223b</vt:lpwstr>
  </property>
  <property fmtid="{D5CDD505-2E9C-101B-9397-08002B2CF9AE}" pid="7" name="MSIP_Label_4257e2ab-f512-40e2-9c9a-c64247360765_ActionId">
    <vt:lpwstr>5e1b7eb0-5ee6-4127-97ec-4bd4876e6fd3</vt:lpwstr>
  </property>
  <property fmtid="{D5CDD505-2E9C-101B-9397-08002B2CF9AE}" pid="8" name="MSIP_Label_4257e2ab-f512-40e2-9c9a-c64247360765_ContentBits">
    <vt:lpwstr>2</vt:lpwstr>
  </property>
  <property fmtid="{D5CDD505-2E9C-101B-9397-08002B2CF9AE}" pid="9" name="Section">
    <vt:lpwstr/>
  </property>
  <property fmtid="{D5CDD505-2E9C-101B-9397-08002B2CF9AE}" pid="10" name="Sub-Section">
    <vt:lpwstr/>
  </property>
  <property fmtid="{D5CDD505-2E9C-101B-9397-08002B2CF9AE}" pid="11" name="Document type">
    <vt:lpwstr/>
  </property>
  <property fmtid="{D5CDD505-2E9C-101B-9397-08002B2CF9AE}" pid="12" name="Records Classification">
    <vt:lpwstr/>
  </property>
  <property fmtid="{D5CDD505-2E9C-101B-9397-08002B2CF9AE}" pid="13" name="o85941e134754762b9719660a258a6e6">
    <vt:lpwstr/>
  </property>
  <property fmtid="{D5CDD505-2E9C-101B-9397-08002B2CF9AE}" pid="14" name="MediaServiceImageTags">
    <vt:lpwstr/>
  </property>
  <property fmtid="{D5CDD505-2E9C-101B-9397-08002B2CF9AE}" pid="15" name="Location_x0020_Type">
    <vt:lpwstr/>
  </property>
  <property fmtid="{D5CDD505-2E9C-101B-9397-08002B2CF9AE}" pid="16" name="Copyright_x0020_Licence_x0020_Name">
    <vt:lpwstr/>
  </property>
  <property fmtid="{D5CDD505-2E9C-101B-9397-08002B2CF9AE}" pid="17" name="df723ab3fe1c4eb7a0b151674e7ac40d">
    <vt:lpwstr/>
  </property>
  <property fmtid="{D5CDD505-2E9C-101B-9397-08002B2CF9AE}" pid="18" name="o2e611f6ba3e4c8f9a895dfb7980639e">
    <vt:lpwstr/>
  </property>
  <property fmtid="{D5CDD505-2E9C-101B-9397-08002B2CF9AE}" pid="19" name="lcf76f155ced4ddcb4097134ff3c332f">
    <vt:lpwstr/>
  </property>
  <property fmtid="{D5CDD505-2E9C-101B-9397-08002B2CF9AE}" pid="20" name="Copyright_x0020_License_x0020_Type">
    <vt:lpwstr/>
  </property>
  <property fmtid="{D5CDD505-2E9C-101B-9397-08002B2CF9AE}" pid="21" name="Copyright Licence Name">
    <vt:lpwstr/>
  </property>
  <property fmtid="{D5CDD505-2E9C-101B-9397-08002B2CF9AE}" pid="22" name="Copyright License Type">
    <vt:lpwstr/>
  </property>
  <property fmtid="{D5CDD505-2E9C-101B-9397-08002B2CF9AE}" pid="23" name="Location Type">
    <vt:lpwstr/>
  </property>
  <property fmtid="{D5CDD505-2E9C-101B-9397-08002B2CF9AE}" pid="24" name="a6b8025dacc14cf9b4d4600d95399d54">
    <vt:lpwstr/>
  </property>
  <property fmtid="{D5CDD505-2E9C-101B-9397-08002B2CF9AE}" pid="25" name="d25512bccefe4fa083801fcb78c24163">
    <vt:lpwstr/>
  </property>
  <property fmtid="{D5CDD505-2E9C-101B-9397-08002B2CF9AE}" pid="26" name="Records_x0020_Classification">
    <vt:lpwstr/>
  </property>
  <property fmtid="{D5CDD505-2E9C-101B-9397-08002B2CF9AE}" pid="27" name="Sub_x002d_Section">
    <vt:lpwstr/>
  </property>
  <property fmtid="{D5CDD505-2E9C-101B-9397-08002B2CF9AE}" pid="28" name="Document_x0020_type">
    <vt:lpwstr/>
  </property>
  <property fmtid="{D5CDD505-2E9C-101B-9397-08002B2CF9AE}" pid="29" name="Records_x0020_Class_x0020_Team_x0020_Admin">
    <vt:lpwstr/>
  </property>
  <property fmtid="{D5CDD505-2E9C-101B-9397-08002B2CF9AE}" pid="30" name="Year">
    <vt:lpwstr/>
  </property>
  <property fmtid="{D5CDD505-2E9C-101B-9397-08002B2CF9AE}" pid="31" name="Month">
    <vt:lpwstr/>
  </property>
  <property fmtid="{D5CDD505-2E9C-101B-9397-08002B2CF9AE}" pid="32" name="fc01d91d9ac346658516d76592d70065">
    <vt:lpwstr/>
  </property>
  <property fmtid="{D5CDD505-2E9C-101B-9397-08002B2CF9AE}" pid="33" name="Records Class Team Admin">
    <vt:lpwstr/>
  </property>
  <property fmtid="{D5CDD505-2E9C-101B-9397-08002B2CF9AE}" pid="34" name="ZOTERO_PREF_1">
    <vt:lpwstr>&lt;data data-version="3" zotero-version="7.0.24"&gt;&lt;session id="ghkuPYDW"/&gt;&lt;style id="http://www.zotero.org/styles/wildlife-research" hasBibliography="1" bibliographyStyleHasBeenSet="1"/&gt;&lt;prefs&gt;&lt;pref name="fieldType" value="Field"/&gt;&lt;pref name="automaticJourna</vt:lpwstr>
  </property>
  <property fmtid="{D5CDD505-2E9C-101B-9397-08002B2CF9AE}" pid="35" name="ZOTERO_PREF_2">
    <vt:lpwstr>lAbbreviations" value="true"/&gt;&lt;/prefs&gt;&lt;/data&gt;</vt:lpwstr>
  </property>
  <property fmtid="{D5CDD505-2E9C-101B-9397-08002B2CF9AE}" pid="36" name="ContentTypeId">
    <vt:lpwstr>0x0101009298E819CE1EBB4F8D2096B3E0F0C2911D0017FB358B718E1246A02ACECDA1121E47</vt:lpwstr>
  </property>
  <property fmtid="{D5CDD505-2E9C-101B-9397-08002B2CF9AE}" pid="37" name="Agency">
    <vt:lpwstr>68;#Department of Energy, Environment and Climate Action|6ec2007c-62f7-4367-85b3-4db3e85c504f</vt:lpwstr>
  </property>
  <property fmtid="{D5CDD505-2E9C-101B-9397-08002B2CF9AE}" pid="38" name="Branch">
    <vt:lpwstr>6;#Arthur Rylah Institute|40bc2e25-0176-4bcf-8522-e378037ace7d</vt:lpwstr>
  </property>
  <property fmtid="{D5CDD505-2E9C-101B-9397-08002B2CF9AE}" pid="39" name="_dlc_DocIdItemGuid">
    <vt:lpwstr>06014057-4e61-4aa8-83dc-921feae14d9d</vt:lpwstr>
  </property>
  <property fmtid="{D5CDD505-2E9C-101B-9397-08002B2CF9AE}" pid="40" name="Division">
    <vt:lpwstr>4;#Biodiversity|a369ff78-9705-4b66-a29c-499bde0c7988</vt:lpwstr>
  </property>
  <property fmtid="{D5CDD505-2E9C-101B-9397-08002B2CF9AE}" pid="41" name="Group1">
    <vt:lpwstr>9;#Environment, Climate Action and First Peoples|b90772f5-2afa-408f-b8b8-93ad6baba774</vt:lpwstr>
  </property>
  <property fmtid="{D5CDD505-2E9C-101B-9397-08002B2CF9AE}" pid="42" name="Dissemination Limiting Marker">
    <vt:lpwstr>22;#None|cc223d34-0ee9-4df6-81c7-2f6860593f8f</vt:lpwstr>
  </property>
  <property fmtid="{D5CDD505-2E9C-101B-9397-08002B2CF9AE}" pid="43" name="Security Classification">
    <vt:lpwstr>21;#Public|4cf06271-6744-4b13-adab-7df8d80986af</vt:lpwstr>
  </property>
  <property fmtid="{D5CDD505-2E9C-101B-9397-08002B2CF9AE}" pid="44" name="Security_x0020_Classification">
    <vt:lpwstr>21;#Public|4cf06271-6744-4b13-adab-7df8d80986af</vt:lpwstr>
  </property>
  <property fmtid="{D5CDD505-2E9C-101B-9397-08002B2CF9AE}" pid="45" name="Dissemination_x0020_Limiting_x0020_Marker">
    <vt:lpwstr>22;#None|cc223d34-0ee9-4df6-81c7-2f6860593f8f</vt:lpwstr>
  </property>
  <property fmtid="{D5CDD505-2E9C-101B-9397-08002B2CF9AE}" pid="46" name="Records Class Project">
    <vt:lpwstr>243;#Reporting - Project / Program Evaluation|a5a6bee4-f827-49d9-a73e-dea4bb37a6ce</vt:lpwstr>
  </property>
  <property fmtid="{D5CDD505-2E9C-101B-9397-08002B2CF9AE}" pid="47" name="Records_x0020_Class_x0020_Project">
    <vt:lpwstr>243;#Reporting - Project / Program Evaluation|a5a6bee4-f827-49d9-a73e-dea4bb37a6ce</vt:lpwstr>
  </property>
  <property fmtid="{D5CDD505-2E9C-101B-9397-08002B2CF9AE}" pid="48" name="Record Purpose">
    <vt:lpwstr/>
  </property>
  <property fmtid="{D5CDD505-2E9C-101B-9397-08002B2CF9AE}" pid="49" name="Record_x0020_Purpose">
    <vt:lpwstr/>
  </property>
  <property fmtid="{D5CDD505-2E9C-101B-9397-08002B2CF9AE}" pid="50" name="Department_x0020_Document_x0020_Type">
    <vt:lpwstr/>
  </property>
  <property fmtid="{D5CDD505-2E9C-101B-9397-08002B2CF9AE}" pid="51" name="Department Document Type">
    <vt:lpwstr/>
  </property>
  <property fmtid="{D5CDD505-2E9C-101B-9397-08002B2CF9AE}" pid="52" name="GrammarlyDocumentId">
    <vt:lpwstr>0ed680ed-b614-432f-8427-d24787801b16</vt:lpwstr>
  </property>
</Properties>
</file>