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header3.xml" ContentType="application/vnd.openxmlformats-officedocument.wordprocessingml.header+xml"/>
  <Override PartName="/word/footer5.xml" ContentType="application/vnd.openxmlformats-officedocument.wordprocessingml.footer+xml"/>
  <Override PartName="/word/header4.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header5.xml" ContentType="application/vnd.openxmlformats-officedocument.wordprocessingml.header+xml"/>
  <Override PartName="/word/footer1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0" w:type="auto"/>
        <w:tblLook w:val="01E0" w:firstRow="1" w:lastRow="1" w:firstColumn="1" w:lastColumn="1" w:noHBand="0" w:noVBand="0"/>
      </w:tblPr>
      <w:tblGrid>
        <w:gridCol w:w="9639"/>
      </w:tblGrid>
      <w:tr w:rsidR="00BB6A87" w:rsidRPr="00243764" w14:paraId="09A860AF" w14:textId="77777777" w:rsidTr="00AB52D6">
        <w:trPr>
          <w:trHeight w:val="2273"/>
        </w:trPr>
        <w:tc>
          <w:tcPr>
            <w:tcW w:w="9855" w:type="dxa"/>
            <w:vAlign w:val="center"/>
          </w:tcPr>
          <w:p w14:paraId="1F57E2E6" w14:textId="22A984F1" w:rsidR="00150C2F" w:rsidRPr="00477B29" w:rsidRDefault="00150C2F" w:rsidP="00242D8C">
            <w:pPr>
              <w:pStyle w:val="Caption-Table"/>
            </w:pPr>
            <w:bookmarkStart w:id="0" w:name="_MacBuGuideStaticData_80H"/>
            <w:bookmarkStart w:id="1" w:name="_MacBuGuideStaticData_16450H"/>
            <w:bookmarkStart w:id="2" w:name="_MacBuGuideStaticData_620V"/>
          </w:p>
        </w:tc>
      </w:tr>
      <w:tr w:rsidR="006A54EF" w:rsidRPr="00243764" w14:paraId="426049CF" w14:textId="77777777" w:rsidTr="00AB52D6">
        <w:trPr>
          <w:trHeight w:val="1641"/>
        </w:trPr>
        <w:tc>
          <w:tcPr>
            <w:tcW w:w="9855" w:type="dxa"/>
            <w:vAlign w:val="center"/>
          </w:tcPr>
          <w:p w14:paraId="1B91C5DC" w14:textId="36128273" w:rsidR="006A54EF" w:rsidRPr="00243764" w:rsidRDefault="004E5226" w:rsidP="00DC3852">
            <w:pPr>
              <w:pStyle w:val="Authorscover"/>
            </w:pPr>
            <w:r>
              <w:rPr>
                <w:noProof/>
              </w:rPr>
              <w:drawing>
                <wp:anchor distT="0" distB="0" distL="114300" distR="114300" simplePos="0" relativeHeight="251661312" behindDoc="0" locked="0" layoutInCell="1" allowOverlap="1" wp14:anchorId="77EC0A30" wp14:editId="22A03924">
                  <wp:simplePos x="0" y="0"/>
                  <wp:positionH relativeFrom="column">
                    <wp:posOffset>1696085</wp:posOffset>
                  </wp:positionH>
                  <wp:positionV relativeFrom="page">
                    <wp:posOffset>850265</wp:posOffset>
                  </wp:positionV>
                  <wp:extent cx="5141595" cy="7301230"/>
                  <wp:effectExtent l="0" t="0" r="1905" b="0"/>
                  <wp:wrapNone/>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email">
                            <a:extLst>
                              <a:ext uri="{28A0092B-C50C-407E-A947-70E740481C1C}">
                                <a14:useLocalDpi xmlns:a14="http://schemas.microsoft.com/office/drawing/2010/main"/>
                              </a:ext>
                            </a:extLst>
                          </a:blip>
                          <a:srcRect/>
                          <a:stretch>
                            <a:fillRect/>
                          </a:stretch>
                        </pic:blipFill>
                        <pic:spPr bwMode="auto">
                          <a:xfrm>
                            <a:off x="0" y="0"/>
                            <a:ext cx="5141595" cy="7301230"/>
                          </a:xfrm>
                          <a:prstGeom prst="rect">
                            <a:avLst/>
                          </a:prstGeom>
                          <a:noFill/>
                          <a:ln>
                            <a:noFill/>
                          </a:ln>
                        </pic:spPr>
                      </pic:pic>
                    </a:graphicData>
                  </a:graphic>
                  <wp14:sizeRelH relativeFrom="margin">
                    <wp14:pctWidth>0</wp14:pctWidth>
                  </wp14:sizeRelH>
                  <wp14:sizeRelV relativeFrom="margin">
                    <wp14:pctHeight>0</wp14:pctHeight>
                  </wp14:sizeRelV>
                </wp:anchor>
              </w:drawing>
            </w:r>
          </w:p>
        </w:tc>
      </w:tr>
      <w:tr w:rsidR="006A54EF" w:rsidRPr="00243764" w14:paraId="29515164" w14:textId="77777777" w:rsidTr="00AB52D6">
        <w:tc>
          <w:tcPr>
            <w:tcW w:w="9855" w:type="dxa"/>
            <w:vAlign w:val="center"/>
          </w:tcPr>
          <w:p w14:paraId="02FC6F95" w14:textId="57FA60F7" w:rsidR="006A54EF" w:rsidRPr="00243764" w:rsidRDefault="006A54EF" w:rsidP="00DC3852">
            <w:pPr>
              <w:pStyle w:val="Subtitle"/>
            </w:pPr>
          </w:p>
        </w:tc>
      </w:tr>
    </w:tbl>
    <w:p w14:paraId="2FAC2DE4" w14:textId="73C62E1D" w:rsidR="00BB6A87" w:rsidRPr="00F56D9E" w:rsidRDefault="0025511D" w:rsidP="00DC3852">
      <w:r>
        <w:rPr>
          <w:noProof/>
        </w:rPr>
        <w:drawing>
          <wp:anchor distT="0" distB="0" distL="114300" distR="114300" simplePos="0" relativeHeight="251652096" behindDoc="0" locked="0" layoutInCell="1" allowOverlap="1" wp14:anchorId="5EDD3D6D" wp14:editId="6FCE627E">
            <wp:simplePos x="0" y="0"/>
            <wp:positionH relativeFrom="column">
              <wp:posOffset>-710565</wp:posOffset>
            </wp:positionH>
            <wp:positionV relativeFrom="paragraph">
              <wp:posOffset>-570230</wp:posOffset>
            </wp:positionV>
            <wp:extent cx="7555625" cy="5768340"/>
            <wp:effectExtent l="0" t="0" r="7620" b="3810"/>
            <wp:wrapNone/>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pic:cNvPicPr>
                      <a:picLocks noChangeAspect="1" noChangeArrowheads="1"/>
                    </pic:cNvPicPr>
                  </pic:nvPicPr>
                  <pic:blipFill>
                    <a:blip r:embed="rId15" cstate="email">
                      <a:extLst>
                        <a:ext uri="{28A0092B-C50C-407E-A947-70E740481C1C}">
                          <a14:useLocalDpi xmlns:a14="http://schemas.microsoft.com/office/drawing/2010/main"/>
                        </a:ext>
                      </a:extLst>
                    </a:blip>
                    <a:srcRect/>
                    <a:stretch>
                      <a:fillRect/>
                    </a:stretch>
                  </pic:blipFill>
                  <pic:spPr bwMode="auto">
                    <a:xfrm>
                      <a:off x="0" y="0"/>
                      <a:ext cx="7555625" cy="576834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4E1CE5">
        <w:rPr>
          <w:noProof/>
        </w:rPr>
        <mc:AlternateContent>
          <mc:Choice Requires="wpg">
            <w:drawing>
              <wp:anchor distT="0" distB="0" distL="114300" distR="114300" simplePos="0" relativeHeight="251657216" behindDoc="0" locked="0" layoutInCell="1" allowOverlap="1" wp14:anchorId="03518DDF" wp14:editId="14714705">
                <wp:simplePos x="0" y="0"/>
                <wp:positionH relativeFrom="column">
                  <wp:posOffset>-733738</wp:posOffset>
                </wp:positionH>
                <wp:positionV relativeFrom="paragraph">
                  <wp:posOffset>-3539329</wp:posOffset>
                </wp:positionV>
                <wp:extent cx="7650211" cy="2964493"/>
                <wp:effectExtent l="0" t="0" r="8255" b="7620"/>
                <wp:wrapNone/>
                <wp:docPr id="5" name="Group 5"/>
                <wp:cNvGraphicFramePr/>
                <a:graphic xmlns:a="http://schemas.openxmlformats.org/drawingml/2006/main">
                  <a:graphicData uri="http://schemas.microsoft.com/office/word/2010/wordprocessingGroup">
                    <wpg:wgp>
                      <wpg:cNvGrpSpPr/>
                      <wpg:grpSpPr>
                        <a:xfrm>
                          <a:off x="0" y="0"/>
                          <a:ext cx="7650211" cy="2964493"/>
                          <a:chOff x="-77113" y="437557"/>
                          <a:chExt cx="7650808" cy="2965567"/>
                        </a:xfrm>
                      </wpg:grpSpPr>
                      <wps:wsp>
                        <wps:cNvPr id="19" name="CoverProjectBar" title="Decorative Cover Shape"/>
                        <wps:cNvSpPr txBox="1"/>
                        <wps:spPr>
                          <a:xfrm>
                            <a:off x="-77113" y="2795659"/>
                            <a:ext cx="7650808" cy="607465"/>
                          </a:xfrm>
                          <a:prstGeom prst="rect">
                            <a:avLst/>
                          </a:prstGeom>
                          <a:solidFill>
                            <a:srgbClr val="201547"/>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4B8B0301" w14:textId="05181E79" w:rsidR="00CB267A" w:rsidRPr="00F41119" w:rsidRDefault="00CB267A" w:rsidP="00DB02BB">
                              <w:pPr>
                                <w:pStyle w:val="Reportdetails"/>
                                <w:ind w:left="397"/>
                                <w:jc w:val="left"/>
                                <w:rPr>
                                  <w:color w:val="F8FAE8" w:themeColor="background2"/>
                                </w:rPr>
                              </w:pPr>
                              <w:r w:rsidRPr="003F78A0">
                                <w:rPr>
                                  <w:bCs w:val="0"/>
                                  <w:color w:val="FFFFFF" w:themeColor="background1"/>
                                </w:rPr>
                                <w:t xml:space="preserve">Arthur Rylah Institute for Environmental </w:t>
                              </w:r>
                              <w:r w:rsidRPr="00173923">
                                <w:rPr>
                                  <w:bCs w:val="0"/>
                                  <w:color w:val="auto"/>
                                </w:rPr>
                                <w:t>Research</w:t>
                              </w:r>
                              <w:r w:rsidR="0060477B" w:rsidRPr="00173923">
                                <w:rPr>
                                  <w:bCs w:val="0"/>
                                  <w:color w:val="auto"/>
                                </w:rPr>
                                <w:t xml:space="preserve"> </w:t>
                              </w:r>
                              <w:r w:rsidRPr="00173923">
                                <w:rPr>
                                  <w:color w:val="auto"/>
                                </w:rPr>
                                <w:t xml:space="preserve">Technical Report Series No. </w:t>
                              </w:r>
                              <w:r w:rsidR="00173923" w:rsidRPr="00173923">
                                <w:rPr>
                                  <w:color w:val="auto"/>
                                </w:rPr>
                                <w:t>393</w:t>
                              </w:r>
                              <w:r w:rsidR="00DB02BB" w:rsidRPr="00173923">
                                <w:rPr>
                                  <w:color w:val="auto"/>
                                </w:rPr>
                                <w:t xml:space="preserve"> </w:t>
                              </w:r>
                            </w:p>
                          </w:txbxContent>
                        </wps:txbx>
                        <wps:bodyPr rot="0" spcFirstLastPara="0" vertOverflow="overflow" horzOverflow="overflow" vert="horz" wrap="square" lIns="360000" tIns="0" rIns="360000" bIns="0" numCol="1" spcCol="0" rtlCol="0" fromWordArt="0" anchor="ctr" anchorCtr="0" forceAA="0" compatLnSpc="1">
                          <a:prstTxWarp prst="textNoShape">
                            <a:avLst/>
                          </a:prstTxWarp>
                          <a:noAutofit/>
                        </wps:bodyPr>
                      </wps:wsp>
                      <wps:wsp>
                        <wps:cNvPr id="1" name="Rectangle 1"/>
                        <wps:cNvSpPr/>
                        <wps:spPr>
                          <a:xfrm>
                            <a:off x="577967" y="437557"/>
                            <a:ext cx="6292173" cy="189872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39492C70" w14:textId="1CDB02F8" w:rsidR="008B06E6" w:rsidRDefault="008B06E6" w:rsidP="008B06E6">
                              <w:pPr>
                                <w:rPr>
                                  <w:b/>
                                  <w:bCs/>
                                  <w:color w:val="201547"/>
                                  <w:sz w:val="40"/>
                                  <w:szCs w:val="40"/>
                                </w:rPr>
                              </w:pPr>
                              <w:r>
                                <w:rPr>
                                  <w:b/>
                                  <w:bCs/>
                                  <w:color w:val="201547"/>
                                  <w:sz w:val="40"/>
                                  <w:szCs w:val="40"/>
                                </w:rPr>
                                <w:t xml:space="preserve">The </w:t>
                              </w:r>
                              <w:r w:rsidR="00242A54">
                                <w:rPr>
                                  <w:b/>
                                  <w:bCs/>
                                  <w:color w:val="201547"/>
                                  <w:sz w:val="40"/>
                                  <w:szCs w:val="40"/>
                                </w:rPr>
                                <w:t>s</w:t>
                              </w:r>
                              <w:r>
                                <w:rPr>
                                  <w:b/>
                                  <w:bCs/>
                                  <w:color w:val="201547"/>
                                  <w:sz w:val="40"/>
                                  <w:szCs w:val="40"/>
                                </w:rPr>
                                <w:t xml:space="preserve">tatus of Victoria’s </w:t>
                              </w:r>
                              <w:r w:rsidR="004E3DFA">
                                <w:rPr>
                                  <w:b/>
                                  <w:bCs/>
                                  <w:color w:val="201547"/>
                                  <w:sz w:val="40"/>
                                  <w:szCs w:val="40"/>
                                </w:rPr>
                                <w:t>Koala</w:t>
                              </w:r>
                              <w:r>
                                <w:rPr>
                                  <w:b/>
                                  <w:bCs/>
                                  <w:color w:val="201547"/>
                                  <w:sz w:val="40"/>
                                  <w:szCs w:val="40"/>
                                </w:rPr>
                                <w:t xml:space="preserve"> </w:t>
                              </w:r>
                              <w:r w:rsidR="00242A54">
                                <w:rPr>
                                  <w:b/>
                                  <w:bCs/>
                                  <w:color w:val="201547"/>
                                  <w:sz w:val="40"/>
                                  <w:szCs w:val="40"/>
                                </w:rPr>
                                <w:t>p</w:t>
                              </w:r>
                              <w:r>
                                <w:rPr>
                                  <w:b/>
                                  <w:bCs/>
                                  <w:color w:val="201547"/>
                                  <w:sz w:val="40"/>
                                  <w:szCs w:val="40"/>
                                </w:rPr>
                                <w:t>opulation</w:t>
                              </w:r>
                              <w:r w:rsidRPr="002A5120">
                                <w:rPr>
                                  <w:b/>
                                  <w:bCs/>
                                  <w:color w:val="201547"/>
                                  <w:sz w:val="40"/>
                                  <w:szCs w:val="40"/>
                                </w:rPr>
                                <w:t xml:space="preserve"> </w:t>
                              </w:r>
                            </w:p>
                            <w:p w14:paraId="10BF236F" w14:textId="190D977F" w:rsidR="008B06E6" w:rsidRDefault="008B06E6" w:rsidP="008B06E6">
                              <w:pPr>
                                <w:rPr>
                                  <w:b/>
                                  <w:bCs/>
                                  <w:color w:val="201547"/>
                                  <w:sz w:val="24"/>
                                </w:rPr>
                              </w:pPr>
                              <w:r>
                                <w:rPr>
                                  <w:b/>
                                  <w:bCs/>
                                  <w:color w:val="201547"/>
                                  <w:sz w:val="24"/>
                                </w:rPr>
                                <w:t xml:space="preserve">Surveys to estimate abundance, genetic diversity and </w:t>
                              </w:r>
                              <w:r w:rsidR="00242A54">
                                <w:rPr>
                                  <w:b/>
                                  <w:bCs/>
                                  <w:color w:val="201547"/>
                                  <w:sz w:val="24"/>
                                </w:rPr>
                                <w:t>K</w:t>
                              </w:r>
                              <w:r>
                                <w:rPr>
                                  <w:b/>
                                  <w:bCs/>
                                  <w:color w:val="201547"/>
                                  <w:sz w:val="24"/>
                                </w:rPr>
                                <w:t>oala health</w:t>
                              </w:r>
                              <w:r w:rsidRPr="002A5120">
                                <w:rPr>
                                  <w:b/>
                                  <w:bCs/>
                                  <w:color w:val="201547"/>
                                  <w:sz w:val="24"/>
                                </w:rPr>
                                <w:t xml:space="preserve"> </w:t>
                              </w:r>
                            </w:p>
                            <w:p w14:paraId="58A34EDB" w14:textId="00322FCA" w:rsidR="008B06E6" w:rsidRDefault="008B06E6" w:rsidP="008B06E6">
                              <w:pPr>
                                <w:spacing w:before="360"/>
                                <w:rPr>
                                  <w:b/>
                                  <w:bCs/>
                                  <w:color w:val="201547"/>
                                  <w:sz w:val="24"/>
                                </w:rPr>
                              </w:pPr>
                              <w:r>
                                <w:rPr>
                                  <w:b/>
                                  <w:bCs/>
                                  <w:color w:val="201547"/>
                                  <w:sz w:val="24"/>
                                </w:rPr>
                                <w:t>D</w:t>
                              </w:r>
                              <w:r w:rsidR="00242A54">
                                <w:rPr>
                                  <w:b/>
                                  <w:bCs/>
                                  <w:color w:val="201547"/>
                                  <w:sz w:val="24"/>
                                </w:rPr>
                                <w:t>.</w:t>
                              </w:r>
                              <w:r>
                                <w:rPr>
                                  <w:b/>
                                  <w:bCs/>
                                  <w:color w:val="201547"/>
                                  <w:sz w:val="24"/>
                                </w:rPr>
                                <w:t>S</w:t>
                              </w:r>
                              <w:r w:rsidR="00242A54">
                                <w:rPr>
                                  <w:b/>
                                  <w:bCs/>
                                  <w:color w:val="201547"/>
                                  <w:sz w:val="24"/>
                                </w:rPr>
                                <w:t>.</w:t>
                              </w:r>
                              <w:r>
                                <w:rPr>
                                  <w:b/>
                                  <w:bCs/>
                                  <w:color w:val="201547"/>
                                  <w:sz w:val="24"/>
                                </w:rPr>
                                <w:t>L</w:t>
                              </w:r>
                              <w:r w:rsidR="00242A54">
                                <w:rPr>
                                  <w:b/>
                                  <w:bCs/>
                                  <w:color w:val="201547"/>
                                  <w:sz w:val="24"/>
                                </w:rPr>
                                <w:t>.</w:t>
                              </w:r>
                              <w:r>
                                <w:rPr>
                                  <w:b/>
                                  <w:bCs/>
                                  <w:color w:val="201547"/>
                                  <w:sz w:val="24"/>
                                </w:rPr>
                                <w:t xml:space="preserve"> Ramsey, D</w:t>
                              </w:r>
                              <w:r w:rsidR="00242A54">
                                <w:rPr>
                                  <w:b/>
                                  <w:bCs/>
                                  <w:color w:val="201547"/>
                                  <w:sz w:val="24"/>
                                </w:rPr>
                                <w:t>.</w:t>
                              </w:r>
                              <w:r>
                                <w:rPr>
                                  <w:b/>
                                  <w:bCs/>
                                  <w:color w:val="201547"/>
                                  <w:sz w:val="24"/>
                                </w:rPr>
                                <w:t>A</w:t>
                              </w:r>
                              <w:r w:rsidR="00242A54">
                                <w:rPr>
                                  <w:b/>
                                  <w:bCs/>
                                  <w:color w:val="201547"/>
                                  <w:sz w:val="24"/>
                                </w:rPr>
                                <w:t>.</w:t>
                              </w:r>
                              <w:r>
                                <w:rPr>
                                  <w:b/>
                                  <w:bCs/>
                                  <w:color w:val="201547"/>
                                  <w:sz w:val="24"/>
                                </w:rPr>
                                <w:t xml:space="preserve"> Whisson, J</w:t>
                              </w:r>
                              <w:r w:rsidR="00242A54">
                                <w:rPr>
                                  <w:b/>
                                  <w:bCs/>
                                  <w:color w:val="201547"/>
                                  <w:sz w:val="24"/>
                                </w:rPr>
                                <w:t>.</w:t>
                              </w:r>
                              <w:r>
                                <w:rPr>
                                  <w:b/>
                                  <w:bCs/>
                                  <w:color w:val="201547"/>
                                  <w:sz w:val="24"/>
                                </w:rPr>
                                <w:t>G</w:t>
                              </w:r>
                              <w:r w:rsidR="00242A54">
                                <w:rPr>
                                  <w:b/>
                                  <w:bCs/>
                                  <w:color w:val="201547"/>
                                  <w:sz w:val="24"/>
                                </w:rPr>
                                <w:t>.</w:t>
                              </w:r>
                              <w:r>
                                <w:rPr>
                                  <w:b/>
                                  <w:bCs/>
                                  <w:color w:val="201547"/>
                                  <w:sz w:val="24"/>
                                </w:rPr>
                                <w:t xml:space="preserve"> Cally,</w:t>
                              </w:r>
                              <w:r w:rsidR="00091153">
                                <w:rPr>
                                  <w:b/>
                                  <w:bCs/>
                                  <w:color w:val="201547"/>
                                  <w:sz w:val="24"/>
                                </w:rPr>
                                <w:t xml:space="preserve"> L</w:t>
                              </w:r>
                              <w:r w:rsidR="00242A54">
                                <w:rPr>
                                  <w:b/>
                                  <w:bCs/>
                                  <w:color w:val="201547"/>
                                  <w:sz w:val="24"/>
                                </w:rPr>
                                <w:t>.</w:t>
                              </w:r>
                              <w:r w:rsidR="00091153">
                                <w:rPr>
                                  <w:b/>
                                  <w:bCs/>
                                  <w:color w:val="201547"/>
                                  <w:sz w:val="24"/>
                                </w:rPr>
                                <w:t xml:space="preserve"> Wicker</w:t>
                              </w:r>
                              <w:r>
                                <w:rPr>
                                  <w:b/>
                                  <w:bCs/>
                                  <w:color w:val="201547"/>
                                  <w:sz w:val="24"/>
                                </w:rPr>
                                <w:t xml:space="preserve">, </w:t>
                              </w:r>
                              <w:r w:rsidR="00091153">
                                <w:rPr>
                                  <w:b/>
                                  <w:bCs/>
                                  <w:color w:val="201547"/>
                                  <w:sz w:val="24"/>
                                </w:rPr>
                                <w:t>L</w:t>
                              </w:r>
                              <w:r w:rsidR="00242A54">
                                <w:rPr>
                                  <w:b/>
                                  <w:bCs/>
                                  <w:color w:val="201547"/>
                                  <w:sz w:val="24"/>
                                </w:rPr>
                                <w:t>.</w:t>
                              </w:r>
                              <w:r w:rsidR="00091153">
                                <w:rPr>
                                  <w:b/>
                                  <w:bCs/>
                                  <w:color w:val="201547"/>
                                  <w:sz w:val="24"/>
                                </w:rPr>
                                <w:t xml:space="preserve"> White, F</w:t>
                              </w:r>
                              <w:r w:rsidR="00242A54">
                                <w:rPr>
                                  <w:b/>
                                  <w:bCs/>
                                  <w:color w:val="201547"/>
                                  <w:sz w:val="24"/>
                                </w:rPr>
                                <w:t>.</w:t>
                              </w:r>
                              <w:r w:rsidR="00091153">
                                <w:rPr>
                                  <w:b/>
                                  <w:bCs/>
                                  <w:color w:val="201547"/>
                                  <w:sz w:val="24"/>
                                </w:rPr>
                                <w:t xml:space="preserve"> Hogan</w:t>
                              </w:r>
                              <w:r>
                                <w:rPr>
                                  <w:b/>
                                  <w:bCs/>
                                  <w:color w:val="201547"/>
                                  <w:sz w:val="24"/>
                                </w:rPr>
                                <w:t>,</w:t>
                              </w:r>
                              <w:r w:rsidR="00D67040">
                                <w:rPr>
                                  <w:b/>
                                  <w:bCs/>
                                  <w:color w:val="201547"/>
                                  <w:sz w:val="24"/>
                                </w:rPr>
                                <w:t xml:space="preserve"> </w:t>
                              </w:r>
                              <w:r>
                                <w:rPr>
                                  <w:b/>
                                  <w:bCs/>
                                  <w:color w:val="201547"/>
                                  <w:sz w:val="24"/>
                                </w:rPr>
                                <w:t>C</w:t>
                              </w:r>
                              <w:r w:rsidR="00242A54">
                                <w:rPr>
                                  <w:b/>
                                  <w:bCs/>
                                  <w:color w:val="201547"/>
                                  <w:sz w:val="24"/>
                                </w:rPr>
                                <w:t>.</w:t>
                              </w:r>
                              <w:r>
                                <w:rPr>
                                  <w:b/>
                                  <w:bCs/>
                                  <w:color w:val="201547"/>
                                  <w:sz w:val="24"/>
                                </w:rPr>
                                <w:t xml:space="preserve"> Pacioni, </w:t>
                              </w:r>
                              <w:r w:rsidR="00D67040">
                                <w:rPr>
                                  <w:b/>
                                  <w:bCs/>
                                  <w:color w:val="201547"/>
                                  <w:sz w:val="24"/>
                                </w:rPr>
                                <w:t xml:space="preserve">           </w:t>
                              </w:r>
                              <w:r>
                                <w:rPr>
                                  <w:b/>
                                  <w:bCs/>
                                  <w:color w:val="201547"/>
                                  <w:sz w:val="24"/>
                                </w:rPr>
                                <w:t>C</w:t>
                              </w:r>
                              <w:r w:rsidR="00242A54">
                                <w:rPr>
                                  <w:b/>
                                  <w:bCs/>
                                  <w:color w:val="201547"/>
                                  <w:sz w:val="24"/>
                                </w:rPr>
                                <w:t>.</w:t>
                              </w:r>
                              <w:r>
                                <w:rPr>
                                  <w:b/>
                                  <w:bCs/>
                                  <w:color w:val="201547"/>
                                  <w:sz w:val="24"/>
                                </w:rPr>
                                <w:t xml:space="preserve"> Frere, K</w:t>
                              </w:r>
                              <w:r w:rsidR="00242A54">
                                <w:rPr>
                                  <w:b/>
                                  <w:bCs/>
                                  <w:color w:val="201547"/>
                                  <w:sz w:val="24"/>
                                </w:rPr>
                                <w:t>.</w:t>
                              </w:r>
                              <w:r>
                                <w:rPr>
                                  <w:b/>
                                  <w:bCs/>
                                  <w:color w:val="201547"/>
                                  <w:sz w:val="24"/>
                                </w:rPr>
                                <w:t xml:space="preserve"> Smith, A</w:t>
                              </w:r>
                              <w:r w:rsidR="00242A54">
                                <w:rPr>
                                  <w:b/>
                                  <w:bCs/>
                                  <w:color w:val="201547"/>
                                  <w:sz w:val="24"/>
                                </w:rPr>
                                <w:t>.</w:t>
                              </w:r>
                              <w:r>
                                <w:rPr>
                                  <w:b/>
                                  <w:bCs/>
                                  <w:color w:val="201547"/>
                                  <w:sz w:val="24"/>
                                </w:rPr>
                                <w:t xml:space="preserve"> Legione, L</w:t>
                              </w:r>
                              <w:r w:rsidR="00242A54">
                                <w:rPr>
                                  <w:b/>
                                  <w:bCs/>
                                  <w:color w:val="201547"/>
                                  <w:sz w:val="24"/>
                                </w:rPr>
                                <w:t>.</w:t>
                              </w:r>
                              <w:r>
                                <w:rPr>
                                  <w:b/>
                                  <w:bCs/>
                                  <w:color w:val="201547"/>
                                  <w:sz w:val="24"/>
                                </w:rPr>
                                <w:t xml:space="preserve"> Francis and P</w:t>
                              </w:r>
                              <w:r w:rsidR="00242A54">
                                <w:rPr>
                                  <w:b/>
                                  <w:bCs/>
                                  <w:color w:val="201547"/>
                                  <w:sz w:val="24"/>
                                </w:rPr>
                                <w:t>.</w:t>
                              </w:r>
                              <w:r>
                                <w:rPr>
                                  <w:b/>
                                  <w:bCs/>
                                  <w:color w:val="201547"/>
                                  <w:sz w:val="24"/>
                                </w:rPr>
                                <w:t xml:space="preserve"> Griffioen</w:t>
                              </w:r>
                            </w:p>
                            <w:p w14:paraId="30C15B05" w14:textId="681C3499" w:rsidR="004E1CE5" w:rsidRDefault="00CC3149" w:rsidP="0060477B">
                              <w:pPr>
                                <w:spacing w:before="240"/>
                                <w:rPr>
                                  <w:b/>
                                  <w:bCs/>
                                  <w:color w:val="201547"/>
                                  <w:sz w:val="24"/>
                                </w:rPr>
                              </w:pPr>
                              <w:r>
                                <w:rPr>
                                  <w:b/>
                                  <w:bCs/>
                                  <w:color w:val="201547"/>
                                  <w:sz w:val="24"/>
                                </w:rPr>
                                <w:t>June</w:t>
                              </w:r>
                              <w:r w:rsidR="0060477B">
                                <w:rPr>
                                  <w:b/>
                                  <w:bCs/>
                                  <w:color w:val="201547"/>
                                  <w:sz w:val="24"/>
                                </w:rPr>
                                <w:t xml:space="preserve"> </w:t>
                              </w:r>
                              <w:r w:rsidR="008B06E6">
                                <w:rPr>
                                  <w:b/>
                                  <w:bCs/>
                                  <w:color w:val="201547"/>
                                  <w:sz w:val="24"/>
                                </w:rPr>
                                <w:t>2025</w:t>
                              </w:r>
                            </w:p>
                            <w:p w14:paraId="368AA343" w14:textId="77777777" w:rsidR="004E1CE5" w:rsidRDefault="004E1CE5" w:rsidP="0060477B">
                              <w:pPr>
                                <w:spacing w:before="240"/>
                                <w:rPr>
                                  <w:b/>
                                  <w:bCs/>
                                  <w:color w:val="201547"/>
                                  <w:sz w:val="24"/>
                                </w:rPr>
                              </w:pPr>
                            </w:p>
                            <w:p w14:paraId="1F262B26" w14:textId="77777777" w:rsidR="004E1CE5" w:rsidRDefault="004E1CE5" w:rsidP="0060477B">
                              <w:pPr>
                                <w:spacing w:before="240"/>
                                <w:rPr>
                                  <w:b/>
                                  <w:bCs/>
                                  <w:color w:val="201547"/>
                                  <w:sz w:val="24"/>
                                </w:rPr>
                              </w:pPr>
                            </w:p>
                            <w:p w14:paraId="658BF808" w14:textId="77777777" w:rsidR="004E1CE5" w:rsidRDefault="004E1CE5" w:rsidP="0060477B">
                              <w:pPr>
                                <w:spacing w:before="240"/>
                                <w:rPr>
                                  <w:b/>
                                  <w:bCs/>
                                  <w:color w:val="201547"/>
                                  <w:sz w:val="24"/>
                                </w:rPr>
                              </w:pPr>
                            </w:p>
                            <w:p w14:paraId="77C5D46D" w14:textId="77777777" w:rsidR="004E1CE5" w:rsidRDefault="004E1CE5" w:rsidP="0060477B">
                              <w:pPr>
                                <w:spacing w:before="240"/>
                                <w:rPr>
                                  <w:b/>
                                  <w:bCs/>
                                  <w:color w:val="201547"/>
                                  <w:sz w:val="24"/>
                                </w:rPr>
                              </w:pPr>
                            </w:p>
                            <w:p w14:paraId="1470F1FA" w14:textId="77777777" w:rsidR="004E1CE5" w:rsidRDefault="004E1CE5" w:rsidP="0060477B">
                              <w:pPr>
                                <w:spacing w:before="240"/>
                                <w:rPr>
                                  <w:b/>
                                  <w:bCs/>
                                  <w:color w:val="201547"/>
                                  <w:sz w:val="24"/>
                                </w:rPr>
                              </w:pPr>
                            </w:p>
                            <w:p w14:paraId="2DD11D24" w14:textId="77777777" w:rsidR="004E1CE5" w:rsidRDefault="004E1CE5" w:rsidP="0060477B">
                              <w:pPr>
                                <w:spacing w:before="240"/>
                                <w:rPr>
                                  <w:b/>
                                  <w:bCs/>
                                  <w:color w:val="201547"/>
                                  <w:sz w:val="24"/>
                                </w:rPr>
                              </w:pPr>
                            </w:p>
                            <w:p w14:paraId="25218E19" w14:textId="77777777" w:rsidR="004E1CE5" w:rsidRDefault="004E1CE5" w:rsidP="0060477B">
                              <w:pPr>
                                <w:spacing w:before="240"/>
                                <w:rPr>
                                  <w:b/>
                                  <w:bCs/>
                                  <w:color w:val="201547"/>
                                  <w:sz w:val="24"/>
                                </w:rPr>
                              </w:pPr>
                            </w:p>
                            <w:p w14:paraId="407B2484" w14:textId="77777777" w:rsidR="004E1CE5" w:rsidRPr="002A5120" w:rsidRDefault="004E1CE5" w:rsidP="0060477B">
                              <w:pPr>
                                <w:spacing w:before="240"/>
                                <w:rPr>
                                  <w:b/>
                                  <w:bCs/>
                                  <w:color w:val="201547"/>
                                  <w:sz w:val="24"/>
                                </w:rPr>
                              </w:pPr>
                            </w:p>
                            <w:p w14:paraId="757ABA13" w14:textId="77777777" w:rsidR="0060477B" w:rsidRDefault="0060477B" w:rsidP="0060477B">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03518DDF" id="Group 5" o:spid="_x0000_s1026" style="position:absolute;margin-left:-57.75pt;margin-top:-278.7pt;width:602.4pt;height:233.4pt;z-index:251657216;mso-width-relative:margin;mso-height-relative:margin" coordorigin="-771,4375" coordsize="76508,2965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eoWhgMAAMYJAAAOAAAAZHJzL2Uyb0RvYy54bWzcVttO3DAQfa/Uf7D8DrmwSciKgCgUVAkB&#10;Kq367HWcbCrHdm3vZunXd2wn4VJUqTdV6j5kfRkfz5w5M8nRya7naMu06aSocLIfY8QElXUn2gp/&#10;/HCxd4iRsUTUhEvBKnzPDD45fv3qaFBLlsq15DXTCECEWQ6qwmtr1TKKDF2znph9qZiAzUbqnliY&#10;6jaqNRkAvedRGsd5NEhdKy0pMwZWz8MmPvb4TcOovWkawyziFQbfrH9q/1y5Z3R8RJatJmrd0dEN&#10;8gte9KQTcOkMdU4sQRvdfQfVd1RLIxu7T2UfyabpKPMxQDRJ/CyaSy03ysfSLodWzTQBtc94+mVY&#10;er291OpO3WpgYlAtcOFnLpZdo3v3D16inafsfqaM7SyisFjkWZwmCUYU9tIyXyzKg0AqXQPz7txe&#10;USTJAUZgsDgosqyY9t8+wjiMQSgjRpbl3iaaXIieODYokIp5YMP8Hht3a6KYJ9ksgY1bjboalFxi&#10;JEgPij2TIO9bLT+Dlt4QDRrqLIf1c0alJrbbMuRNUADyNHokRyqyuzcSOEhczM5xA4svcPuIo7Qo&#10;szwrA0mPaZ4pyuNikWfOYGaILJU29pLJHrlBhTV46wVJtlfGBtPJxN1vJO/qi45zP9Ht6oxrtCVQ&#10;JaDDbDHx/8SMC2cspDsWEN0KJGcKy43sbrUbY13J+h4o0DJUnVH0ogPnroixt0RDmUFBArf2Bh4N&#10;l0OFHdVuhNFa6q8vrTt7yDfsYjRA2VbYfNkQzTDi7wQo4SCP4QdJ8jMY6CfLq2lZbPozCdGCcsEv&#10;P3TGlk/DRsv+E/SWU3cfbBFB4dYKUwsSCJMzGxoJdCfKTk+9GVS1IvZK3CnqwB1hjvYPu09EqzE3&#10;FrJ6LSfdkeWzFAXbQPXpxsqm8/lz5AZGR86hBoKm/n4xTLXwHlRFRMsZmgUNJTN3j0kHU93OrSMr&#10;ihJq+nkLmNSdp2WaFNAiXANIDsvDIvWd+U/J271M2CzwVeudB/CfV7ex95y51HDxnjXQKaC2U59l&#10;/8Z6uIRQyoQNAjBrUrNQXJlXZyie+YSvYw/okBuorhl7BHgawIQdYEZ7d5T5F958OP6RY+HwfMLf&#10;LIWdD/edkPolAA5RjTcH+6kFBGqmHhC66NT2/kUrKJPFYu4Ei8xpauwG405oBuPO/9IQ/LsSPha8&#10;qMYPG/c18njuM/bw+XX8DQAA//8DAFBLAwQUAAYACAAAACEAsMcmZ+QAAAAOAQAADwAAAGRycy9k&#10;b3ducmV2LnhtbEyPy27CMBBF95X6D9ZU6g5sl4ZCGgch1HaFkAqVqu5MPCQR8TiKTRL+vmbV7uZx&#10;dOdMthptw3rsfO1IgZwKYEiFMzWVCr4O75MFMB80Gd04QgVX9LDK7+8ynRo30Cf2+1CyGEI+1Qqq&#10;ENqUc19UaLWfuhYp7k6uszrEtiu56fQQw23Dn4SYc6trihcq3eKmwuK8v1gFH4Me1jP51m/Pp831&#10;55DsvrcSlXp8GNevwAKO4Q+Gm35Uhzw6Hd2FjGeNgomUSRLZWCXJyzOwGyMWyxmwY5wtxRx4nvH/&#10;b+S/AAAA//8DAFBLAQItABQABgAIAAAAIQC2gziS/gAAAOEBAAATAAAAAAAAAAAAAAAAAAAAAABb&#10;Q29udGVudF9UeXBlc10ueG1sUEsBAi0AFAAGAAgAAAAhADj9If/WAAAAlAEAAAsAAAAAAAAAAAAA&#10;AAAALwEAAF9yZWxzLy5yZWxzUEsBAi0AFAAGAAgAAAAhAK5B6haGAwAAxgkAAA4AAAAAAAAAAAAA&#10;AAAALgIAAGRycy9lMm9Eb2MueG1sUEsBAi0AFAAGAAgAAAAhALDHJmfkAAAADgEAAA8AAAAAAAAA&#10;AAAAAAAA4AUAAGRycy9kb3ducmV2LnhtbFBLBQYAAAAABAAEAPMAAADxBgAAAAA=&#10;">
                <v:shapetype id="_x0000_t202" coordsize="21600,21600" o:spt="202" path="m,l,21600r21600,l21600,xe">
                  <v:stroke joinstyle="miter"/>
                  <v:path gradientshapeok="t" o:connecttype="rect"/>
                </v:shapetype>
                <v:shape id="CoverProjectBar" o:spid="_x0000_s1027" type="#_x0000_t202" style="position:absolute;left:-771;top:27956;width:76507;height:607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Fk/ywgAAANsAAAAPAAAAZHJzL2Rvd25yZXYueG1sRE9NawIx&#10;EL0X+h/CCL3VrB60XY0ixUIPBXGtB2/DZkxWN5NlE9f13xtB6G0e73Pmy97VoqM2VJ4VjIYZCOLS&#10;64qNgr/d9/sHiBCRNdaeScGNAiwXry9zzLW/8pa6IhqRQjjkqMDG2ORShtKSwzD0DXHijr51GBNs&#10;jdQtXlO4q+U4yybSYcWpwWJDX5bKc3FxCk6TePi9Xaw7j4qiXpvVZro3nVJvg341AxGpj//ip/tH&#10;p/mf8PglHSAXdwAAAP//AwBQSwECLQAUAAYACAAAACEA2+H2y+4AAACFAQAAEwAAAAAAAAAAAAAA&#10;AAAAAAAAW0NvbnRlbnRfVHlwZXNdLnhtbFBLAQItABQABgAIAAAAIQBa9CxbvwAAABUBAAALAAAA&#10;AAAAAAAAAAAAAB8BAABfcmVscy8ucmVsc1BLAQItABQABgAIAAAAIQDlFk/ywgAAANsAAAAPAAAA&#10;AAAAAAAAAAAAAAcCAABkcnMvZG93bnJldi54bWxQSwUGAAAAAAMAAwC3AAAA9gIAAAAA&#10;" fillcolor="#201547" stroked="f">
                  <v:stroke joinstyle="round"/>
                  <v:textbox inset="10mm,0,10mm,0">
                    <w:txbxContent>
                      <w:p w14:paraId="4B8B0301" w14:textId="05181E79" w:rsidR="00CB267A" w:rsidRPr="00F41119" w:rsidRDefault="00CB267A" w:rsidP="00DB02BB">
                        <w:pPr>
                          <w:pStyle w:val="Reportdetails"/>
                          <w:ind w:left="397"/>
                          <w:jc w:val="left"/>
                          <w:rPr>
                            <w:color w:val="F8FAE8" w:themeColor="background2"/>
                          </w:rPr>
                        </w:pPr>
                        <w:r w:rsidRPr="003F78A0">
                          <w:rPr>
                            <w:bCs w:val="0"/>
                            <w:color w:val="FFFFFF" w:themeColor="background1"/>
                          </w:rPr>
                          <w:t xml:space="preserve">Arthur Rylah Institute for Environmental </w:t>
                        </w:r>
                        <w:r w:rsidRPr="00173923">
                          <w:rPr>
                            <w:bCs w:val="0"/>
                            <w:color w:val="auto"/>
                          </w:rPr>
                          <w:t>Research</w:t>
                        </w:r>
                        <w:r w:rsidR="0060477B" w:rsidRPr="00173923">
                          <w:rPr>
                            <w:bCs w:val="0"/>
                            <w:color w:val="auto"/>
                          </w:rPr>
                          <w:t xml:space="preserve"> </w:t>
                        </w:r>
                        <w:r w:rsidRPr="00173923">
                          <w:rPr>
                            <w:color w:val="auto"/>
                          </w:rPr>
                          <w:t xml:space="preserve">Technical Report Series No. </w:t>
                        </w:r>
                        <w:r w:rsidR="00173923" w:rsidRPr="00173923">
                          <w:rPr>
                            <w:color w:val="auto"/>
                          </w:rPr>
                          <w:t>393</w:t>
                        </w:r>
                        <w:r w:rsidR="00DB02BB" w:rsidRPr="00173923">
                          <w:rPr>
                            <w:color w:val="auto"/>
                          </w:rPr>
                          <w:t xml:space="preserve"> </w:t>
                        </w:r>
                      </w:p>
                    </w:txbxContent>
                  </v:textbox>
                </v:shape>
                <v:rect id="Rectangle 1" o:spid="_x0000_s1028" style="position:absolute;left:5779;top:4375;width:62922;height:1898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zyG7wQAAANoAAAAPAAAAZHJzL2Rvd25yZXYueG1sRE9La8JA&#10;EL4X+h+WKXhrNq34IM0qIq3Y3kwbz0N2moRmZ9PsauK/dwOCp+Hje066HkwjztS52rKClygGQVxY&#10;XXOp4Of743kJwnlkjY1lUnAhB+vV40OKibY9H+ic+VKEEHYJKqi8bxMpXVGRQRfZljhwv7Yz6APs&#10;Sqk77EO4aeRrHM+lwZpDQ4UtbSsq/rKTUXCaLT7fh+P/bprH+eIrb2Z7v2uVmjwNmzcQngZ/F9/c&#10;ex3mw/jKeOXqCgAA//8DAFBLAQItABQABgAIAAAAIQDb4fbL7gAAAIUBAAATAAAAAAAAAAAAAAAA&#10;AAAAAABbQ29udGVudF9UeXBlc10ueG1sUEsBAi0AFAAGAAgAAAAhAFr0LFu/AAAAFQEAAAsAAAAA&#10;AAAAAAAAAAAAHwEAAF9yZWxzLy5yZWxzUEsBAi0AFAAGAAgAAAAhAC3PIbvBAAAA2gAAAA8AAAAA&#10;AAAAAAAAAAAABwIAAGRycy9kb3ducmV2LnhtbFBLBQYAAAAAAwADALcAAAD1AgAAAAA=&#10;" fillcolor="white [3212]" stroked="f" strokeweight="2pt">
                  <v:textbox>
                    <w:txbxContent>
                      <w:p w14:paraId="39492C70" w14:textId="1CDB02F8" w:rsidR="008B06E6" w:rsidRDefault="008B06E6" w:rsidP="008B06E6">
                        <w:pPr>
                          <w:rPr>
                            <w:b/>
                            <w:bCs/>
                            <w:color w:val="201547"/>
                            <w:sz w:val="40"/>
                            <w:szCs w:val="40"/>
                          </w:rPr>
                        </w:pPr>
                        <w:r>
                          <w:rPr>
                            <w:b/>
                            <w:bCs/>
                            <w:color w:val="201547"/>
                            <w:sz w:val="40"/>
                            <w:szCs w:val="40"/>
                          </w:rPr>
                          <w:t xml:space="preserve">The </w:t>
                        </w:r>
                        <w:r w:rsidR="00242A54">
                          <w:rPr>
                            <w:b/>
                            <w:bCs/>
                            <w:color w:val="201547"/>
                            <w:sz w:val="40"/>
                            <w:szCs w:val="40"/>
                          </w:rPr>
                          <w:t>s</w:t>
                        </w:r>
                        <w:r>
                          <w:rPr>
                            <w:b/>
                            <w:bCs/>
                            <w:color w:val="201547"/>
                            <w:sz w:val="40"/>
                            <w:szCs w:val="40"/>
                          </w:rPr>
                          <w:t xml:space="preserve">tatus of Victoria’s </w:t>
                        </w:r>
                        <w:r w:rsidR="004E3DFA">
                          <w:rPr>
                            <w:b/>
                            <w:bCs/>
                            <w:color w:val="201547"/>
                            <w:sz w:val="40"/>
                            <w:szCs w:val="40"/>
                          </w:rPr>
                          <w:t>Koala</w:t>
                        </w:r>
                        <w:r>
                          <w:rPr>
                            <w:b/>
                            <w:bCs/>
                            <w:color w:val="201547"/>
                            <w:sz w:val="40"/>
                            <w:szCs w:val="40"/>
                          </w:rPr>
                          <w:t xml:space="preserve"> </w:t>
                        </w:r>
                        <w:r w:rsidR="00242A54">
                          <w:rPr>
                            <w:b/>
                            <w:bCs/>
                            <w:color w:val="201547"/>
                            <w:sz w:val="40"/>
                            <w:szCs w:val="40"/>
                          </w:rPr>
                          <w:t>p</w:t>
                        </w:r>
                        <w:r>
                          <w:rPr>
                            <w:b/>
                            <w:bCs/>
                            <w:color w:val="201547"/>
                            <w:sz w:val="40"/>
                            <w:szCs w:val="40"/>
                          </w:rPr>
                          <w:t>opulation</w:t>
                        </w:r>
                        <w:r w:rsidRPr="002A5120">
                          <w:rPr>
                            <w:b/>
                            <w:bCs/>
                            <w:color w:val="201547"/>
                            <w:sz w:val="40"/>
                            <w:szCs w:val="40"/>
                          </w:rPr>
                          <w:t xml:space="preserve"> </w:t>
                        </w:r>
                      </w:p>
                      <w:p w14:paraId="10BF236F" w14:textId="190D977F" w:rsidR="008B06E6" w:rsidRDefault="008B06E6" w:rsidP="008B06E6">
                        <w:pPr>
                          <w:rPr>
                            <w:b/>
                            <w:bCs/>
                            <w:color w:val="201547"/>
                            <w:sz w:val="24"/>
                          </w:rPr>
                        </w:pPr>
                        <w:r>
                          <w:rPr>
                            <w:b/>
                            <w:bCs/>
                            <w:color w:val="201547"/>
                            <w:sz w:val="24"/>
                          </w:rPr>
                          <w:t xml:space="preserve">Surveys to estimate abundance, genetic diversity and </w:t>
                        </w:r>
                        <w:r w:rsidR="00242A54">
                          <w:rPr>
                            <w:b/>
                            <w:bCs/>
                            <w:color w:val="201547"/>
                            <w:sz w:val="24"/>
                          </w:rPr>
                          <w:t>K</w:t>
                        </w:r>
                        <w:r>
                          <w:rPr>
                            <w:b/>
                            <w:bCs/>
                            <w:color w:val="201547"/>
                            <w:sz w:val="24"/>
                          </w:rPr>
                          <w:t>oala health</w:t>
                        </w:r>
                        <w:r w:rsidRPr="002A5120">
                          <w:rPr>
                            <w:b/>
                            <w:bCs/>
                            <w:color w:val="201547"/>
                            <w:sz w:val="24"/>
                          </w:rPr>
                          <w:t xml:space="preserve"> </w:t>
                        </w:r>
                      </w:p>
                      <w:p w14:paraId="58A34EDB" w14:textId="00322FCA" w:rsidR="008B06E6" w:rsidRDefault="008B06E6" w:rsidP="008B06E6">
                        <w:pPr>
                          <w:spacing w:before="360"/>
                          <w:rPr>
                            <w:b/>
                            <w:bCs/>
                            <w:color w:val="201547"/>
                            <w:sz w:val="24"/>
                          </w:rPr>
                        </w:pPr>
                        <w:r>
                          <w:rPr>
                            <w:b/>
                            <w:bCs/>
                            <w:color w:val="201547"/>
                            <w:sz w:val="24"/>
                          </w:rPr>
                          <w:t>D</w:t>
                        </w:r>
                        <w:r w:rsidR="00242A54">
                          <w:rPr>
                            <w:b/>
                            <w:bCs/>
                            <w:color w:val="201547"/>
                            <w:sz w:val="24"/>
                          </w:rPr>
                          <w:t>.</w:t>
                        </w:r>
                        <w:r>
                          <w:rPr>
                            <w:b/>
                            <w:bCs/>
                            <w:color w:val="201547"/>
                            <w:sz w:val="24"/>
                          </w:rPr>
                          <w:t>S</w:t>
                        </w:r>
                        <w:r w:rsidR="00242A54">
                          <w:rPr>
                            <w:b/>
                            <w:bCs/>
                            <w:color w:val="201547"/>
                            <w:sz w:val="24"/>
                          </w:rPr>
                          <w:t>.</w:t>
                        </w:r>
                        <w:r>
                          <w:rPr>
                            <w:b/>
                            <w:bCs/>
                            <w:color w:val="201547"/>
                            <w:sz w:val="24"/>
                          </w:rPr>
                          <w:t>L</w:t>
                        </w:r>
                        <w:r w:rsidR="00242A54">
                          <w:rPr>
                            <w:b/>
                            <w:bCs/>
                            <w:color w:val="201547"/>
                            <w:sz w:val="24"/>
                          </w:rPr>
                          <w:t>.</w:t>
                        </w:r>
                        <w:r>
                          <w:rPr>
                            <w:b/>
                            <w:bCs/>
                            <w:color w:val="201547"/>
                            <w:sz w:val="24"/>
                          </w:rPr>
                          <w:t xml:space="preserve"> Ramsey, D</w:t>
                        </w:r>
                        <w:r w:rsidR="00242A54">
                          <w:rPr>
                            <w:b/>
                            <w:bCs/>
                            <w:color w:val="201547"/>
                            <w:sz w:val="24"/>
                          </w:rPr>
                          <w:t>.</w:t>
                        </w:r>
                        <w:r>
                          <w:rPr>
                            <w:b/>
                            <w:bCs/>
                            <w:color w:val="201547"/>
                            <w:sz w:val="24"/>
                          </w:rPr>
                          <w:t>A</w:t>
                        </w:r>
                        <w:r w:rsidR="00242A54">
                          <w:rPr>
                            <w:b/>
                            <w:bCs/>
                            <w:color w:val="201547"/>
                            <w:sz w:val="24"/>
                          </w:rPr>
                          <w:t>.</w:t>
                        </w:r>
                        <w:r>
                          <w:rPr>
                            <w:b/>
                            <w:bCs/>
                            <w:color w:val="201547"/>
                            <w:sz w:val="24"/>
                          </w:rPr>
                          <w:t xml:space="preserve"> Whisson, J</w:t>
                        </w:r>
                        <w:r w:rsidR="00242A54">
                          <w:rPr>
                            <w:b/>
                            <w:bCs/>
                            <w:color w:val="201547"/>
                            <w:sz w:val="24"/>
                          </w:rPr>
                          <w:t>.</w:t>
                        </w:r>
                        <w:r>
                          <w:rPr>
                            <w:b/>
                            <w:bCs/>
                            <w:color w:val="201547"/>
                            <w:sz w:val="24"/>
                          </w:rPr>
                          <w:t>G</w:t>
                        </w:r>
                        <w:r w:rsidR="00242A54">
                          <w:rPr>
                            <w:b/>
                            <w:bCs/>
                            <w:color w:val="201547"/>
                            <w:sz w:val="24"/>
                          </w:rPr>
                          <w:t>.</w:t>
                        </w:r>
                        <w:r>
                          <w:rPr>
                            <w:b/>
                            <w:bCs/>
                            <w:color w:val="201547"/>
                            <w:sz w:val="24"/>
                          </w:rPr>
                          <w:t xml:space="preserve"> Cally,</w:t>
                        </w:r>
                        <w:r w:rsidR="00091153">
                          <w:rPr>
                            <w:b/>
                            <w:bCs/>
                            <w:color w:val="201547"/>
                            <w:sz w:val="24"/>
                          </w:rPr>
                          <w:t xml:space="preserve"> L</w:t>
                        </w:r>
                        <w:r w:rsidR="00242A54">
                          <w:rPr>
                            <w:b/>
                            <w:bCs/>
                            <w:color w:val="201547"/>
                            <w:sz w:val="24"/>
                          </w:rPr>
                          <w:t>.</w:t>
                        </w:r>
                        <w:r w:rsidR="00091153">
                          <w:rPr>
                            <w:b/>
                            <w:bCs/>
                            <w:color w:val="201547"/>
                            <w:sz w:val="24"/>
                          </w:rPr>
                          <w:t xml:space="preserve"> Wicker</w:t>
                        </w:r>
                        <w:r>
                          <w:rPr>
                            <w:b/>
                            <w:bCs/>
                            <w:color w:val="201547"/>
                            <w:sz w:val="24"/>
                          </w:rPr>
                          <w:t xml:space="preserve">, </w:t>
                        </w:r>
                        <w:r w:rsidR="00091153">
                          <w:rPr>
                            <w:b/>
                            <w:bCs/>
                            <w:color w:val="201547"/>
                            <w:sz w:val="24"/>
                          </w:rPr>
                          <w:t>L</w:t>
                        </w:r>
                        <w:r w:rsidR="00242A54">
                          <w:rPr>
                            <w:b/>
                            <w:bCs/>
                            <w:color w:val="201547"/>
                            <w:sz w:val="24"/>
                          </w:rPr>
                          <w:t>.</w:t>
                        </w:r>
                        <w:r w:rsidR="00091153">
                          <w:rPr>
                            <w:b/>
                            <w:bCs/>
                            <w:color w:val="201547"/>
                            <w:sz w:val="24"/>
                          </w:rPr>
                          <w:t xml:space="preserve"> White, F</w:t>
                        </w:r>
                        <w:r w:rsidR="00242A54">
                          <w:rPr>
                            <w:b/>
                            <w:bCs/>
                            <w:color w:val="201547"/>
                            <w:sz w:val="24"/>
                          </w:rPr>
                          <w:t>.</w:t>
                        </w:r>
                        <w:r w:rsidR="00091153">
                          <w:rPr>
                            <w:b/>
                            <w:bCs/>
                            <w:color w:val="201547"/>
                            <w:sz w:val="24"/>
                          </w:rPr>
                          <w:t xml:space="preserve"> Hogan</w:t>
                        </w:r>
                        <w:r>
                          <w:rPr>
                            <w:b/>
                            <w:bCs/>
                            <w:color w:val="201547"/>
                            <w:sz w:val="24"/>
                          </w:rPr>
                          <w:t>,</w:t>
                        </w:r>
                        <w:r w:rsidR="00D67040">
                          <w:rPr>
                            <w:b/>
                            <w:bCs/>
                            <w:color w:val="201547"/>
                            <w:sz w:val="24"/>
                          </w:rPr>
                          <w:t xml:space="preserve"> </w:t>
                        </w:r>
                        <w:r>
                          <w:rPr>
                            <w:b/>
                            <w:bCs/>
                            <w:color w:val="201547"/>
                            <w:sz w:val="24"/>
                          </w:rPr>
                          <w:t>C</w:t>
                        </w:r>
                        <w:r w:rsidR="00242A54">
                          <w:rPr>
                            <w:b/>
                            <w:bCs/>
                            <w:color w:val="201547"/>
                            <w:sz w:val="24"/>
                          </w:rPr>
                          <w:t>.</w:t>
                        </w:r>
                        <w:r>
                          <w:rPr>
                            <w:b/>
                            <w:bCs/>
                            <w:color w:val="201547"/>
                            <w:sz w:val="24"/>
                          </w:rPr>
                          <w:t xml:space="preserve"> Pacioni, </w:t>
                        </w:r>
                        <w:r w:rsidR="00D67040">
                          <w:rPr>
                            <w:b/>
                            <w:bCs/>
                            <w:color w:val="201547"/>
                            <w:sz w:val="24"/>
                          </w:rPr>
                          <w:t xml:space="preserve">           </w:t>
                        </w:r>
                        <w:r>
                          <w:rPr>
                            <w:b/>
                            <w:bCs/>
                            <w:color w:val="201547"/>
                            <w:sz w:val="24"/>
                          </w:rPr>
                          <w:t>C</w:t>
                        </w:r>
                        <w:r w:rsidR="00242A54">
                          <w:rPr>
                            <w:b/>
                            <w:bCs/>
                            <w:color w:val="201547"/>
                            <w:sz w:val="24"/>
                          </w:rPr>
                          <w:t>.</w:t>
                        </w:r>
                        <w:r>
                          <w:rPr>
                            <w:b/>
                            <w:bCs/>
                            <w:color w:val="201547"/>
                            <w:sz w:val="24"/>
                          </w:rPr>
                          <w:t xml:space="preserve"> Frere, K</w:t>
                        </w:r>
                        <w:r w:rsidR="00242A54">
                          <w:rPr>
                            <w:b/>
                            <w:bCs/>
                            <w:color w:val="201547"/>
                            <w:sz w:val="24"/>
                          </w:rPr>
                          <w:t>.</w:t>
                        </w:r>
                        <w:r>
                          <w:rPr>
                            <w:b/>
                            <w:bCs/>
                            <w:color w:val="201547"/>
                            <w:sz w:val="24"/>
                          </w:rPr>
                          <w:t xml:space="preserve"> Smith, A</w:t>
                        </w:r>
                        <w:r w:rsidR="00242A54">
                          <w:rPr>
                            <w:b/>
                            <w:bCs/>
                            <w:color w:val="201547"/>
                            <w:sz w:val="24"/>
                          </w:rPr>
                          <w:t>.</w:t>
                        </w:r>
                        <w:r>
                          <w:rPr>
                            <w:b/>
                            <w:bCs/>
                            <w:color w:val="201547"/>
                            <w:sz w:val="24"/>
                          </w:rPr>
                          <w:t xml:space="preserve"> Legione, L</w:t>
                        </w:r>
                        <w:r w:rsidR="00242A54">
                          <w:rPr>
                            <w:b/>
                            <w:bCs/>
                            <w:color w:val="201547"/>
                            <w:sz w:val="24"/>
                          </w:rPr>
                          <w:t>.</w:t>
                        </w:r>
                        <w:r>
                          <w:rPr>
                            <w:b/>
                            <w:bCs/>
                            <w:color w:val="201547"/>
                            <w:sz w:val="24"/>
                          </w:rPr>
                          <w:t xml:space="preserve"> Francis and P</w:t>
                        </w:r>
                        <w:r w:rsidR="00242A54">
                          <w:rPr>
                            <w:b/>
                            <w:bCs/>
                            <w:color w:val="201547"/>
                            <w:sz w:val="24"/>
                          </w:rPr>
                          <w:t>.</w:t>
                        </w:r>
                        <w:r>
                          <w:rPr>
                            <w:b/>
                            <w:bCs/>
                            <w:color w:val="201547"/>
                            <w:sz w:val="24"/>
                          </w:rPr>
                          <w:t xml:space="preserve"> Griffioen</w:t>
                        </w:r>
                      </w:p>
                      <w:p w14:paraId="30C15B05" w14:textId="681C3499" w:rsidR="004E1CE5" w:rsidRDefault="00CC3149" w:rsidP="0060477B">
                        <w:pPr>
                          <w:spacing w:before="240"/>
                          <w:rPr>
                            <w:b/>
                            <w:bCs/>
                            <w:color w:val="201547"/>
                            <w:sz w:val="24"/>
                          </w:rPr>
                        </w:pPr>
                        <w:r>
                          <w:rPr>
                            <w:b/>
                            <w:bCs/>
                            <w:color w:val="201547"/>
                            <w:sz w:val="24"/>
                          </w:rPr>
                          <w:t>June</w:t>
                        </w:r>
                        <w:r w:rsidR="0060477B">
                          <w:rPr>
                            <w:b/>
                            <w:bCs/>
                            <w:color w:val="201547"/>
                            <w:sz w:val="24"/>
                          </w:rPr>
                          <w:t xml:space="preserve"> </w:t>
                        </w:r>
                        <w:r w:rsidR="008B06E6">
                          <w:rPr>
                            <w:b/>
                            <w:bCs/>
                            <w:color w:val="201547"/>
                            <w:sz w:val="24"/>
                          </w:rPr>
                          <w:t>2025</w:t>
                        </w:r>
                      </w:p>
                      <w:p w14:paraId="368AA343" w14:textId="77777777" w:rsidR="004E1CE5" w:rsidRDefault="004E1CE5" w:rsidP="0060477B">
                        <w:pPr>
                          <w:spacing w:before="240"/>
                          <w:rPr>
                            <w:b/>
                            <w:bCs/>
                            <w:color w:val="201547"/>
                            <w:sz w:val="24"/>
                          </w:rPr>
                        </w:pPr>
                      </w:p>
                      <w:p w14:paraId="1F262B26" w14:textId="77777777" w:rsidR="004E1CE5" w:rsidRDefault="004E1CE5" w:rsidP="0060477B">
                        <w:pPr>
                          <w:spacing w:before="240"/>
                          <w:rPr>
                            <w:b/>
                            <w:bCs/>
                            <w:color w:val="201547"/>
                            <w:sz w:val="24"/>
                          </w:rPr>
                        </w:pPr>
                      </w:p>
                      <w:p w14:paraId="658BF808" w14:textId="77777777" w:rsidR="004E1CE5" w:rsidRDefault="004E1CE5" w:rsidP="0060477B">
                        <w:pPr>
                          <w:spacing w:before="240"/>
                          <w:rPr>
                            <w:b/>
                            <w:bCs/>
                            <w:color w:val="201547"/>
                            <w:sz w:val="24"/>
                          </w:rPr>
                        </w:pPr>
                      </w:p>
                      <w:p w14:paraId="77C5D46D" w14:textId="77777777" w:rsidR="004E1CE5" w:rsidRDefault="004E1CE5" w:rsidP="0060477B">
                        <w:pPr>
                          <w:spacing w:before="240"/>
                          <w:rPr>
                            <w:b/>
                            <w:bCs/>
                            <w:color w:val="201547"/>
                            <w:sz w:val="24"/>
                          </w:rPr>
                        </w:pPr>
                      </w:p>
                      <w:p w14:paraId="1470F1FA" w14:textId="77777777" w:rsidR="004E1CE5" w:rsidRDefault="004E1CE5" w:rsidP="0060477B">
                        <w:pPr>
                          <w:spacing w:before="240"/>
                          <w:rPr>
                            <w:b/>
                            <w:bCs/>
                            <w:color w:val="201547"/>
                            <w:sz w:val="24"/>
                          </w:rPr>
                        </w:pPr>
                      </w:p>
                      <w:p w14:paraId="2DD11D24" w14:textId="77777777" w:rsidR="004E1CE5" w:rsidRDefault="004E1CE5" w:rsidP="0060477B">
                        <w:pPr>
                          <w:spacing w:before="240"/>
                          <w:rPr>
                            <w:b/>
                            <w:bCs/>
                            <w:color w:val="201547"/>
                            <w:sz w:val="24"/>
                          </w:rPr>
                        </w:pPr>
                      </w:p>
                      <w:p w14:paraId="25218E19" w14:textId="77777777" w:rsidR="004E1CE5" w:rsidRDefault="004E1CE5" w:rsidP="0060477B">
                        <w:pPr>
                          <w:spacing w:before="240"/>
                          <w:rPr>
                            <w:b/>
                            <w:bCs/>
                            <w:color w:val="201547"/>
                            <w:sz w:val="24"/>
                          </w:rPr>
                        </w:pPr>
                      </w:p>
                      <w:p w14:paraId="407B2484" w14:textId="77777777" w:rsidR="004E1CE5" w:rsidRPr="002A5120" w:rsidRDefault="004E1CE5" w:rsidP="0060477B">
                        <w:pPr>
                          <w:spacing w:before="240"/>
                          <w:rPr>
                            <w:b/>
                            <w:bCs/>
                            <w:color w:val="201547"/>
                            <w:sz w:val="24"/>
                          </w:rPr>
                        </w:pPr>
                      </w:p>
                      <w:p w14:paraId="757ABA13" w14:textId="77777777" w:rsidR="0060477B" w:rsidRDefault="0060477B" w:rsidP="0060477B">
                        <w:pPr>
                          <w:jc w:val="center"/>
                        </w:pPr>
                      </w:p>
                    </w:txbxContent>
                  </v:textbox>
                </v:rect>
              </v:group>
            </w:pict>
          </mc:Fallback>
        </mc:AlternateContent>
      </w:r>
    </w:p>
    <w:p w14:paraId="7B695605" w14:textId="72DE8B8F" w:rsidR="00BB6A87" w:rsidRPr="00243764" w:rsidRDefault="00BB6A87" w:rsidP="00DC3852">
      <w:pPr>
        <w:sectPr w:rsidR="00BB6A87" w:rsidRPr="00243764" w:rsidSect="00BB6A87">
          <w:headerReference w:type="default" r:id="rId16"/>
          <w:footerReference w:type="even" r:id="rId17"/>
          <w:footerReference w:type="default" r:id="rId18"/>
          <w:footerReference w:type="first" r:id="rId19"/>
          <w:type w:val="continuous"/>
          <w:pgSz w:w="11907" w:h="16840" w:code="9"/>
          <w:pgMar w:top="1701" w:right="1134" w:bottom="568" w:left="1134" w:header="709" w:footer="709" w:gutter="0"/>
          <w:cols w:space="708"/>
          <w:docGrid w:linePitch="360"/>
        </w:sectPr>
      </w:pPr>
    </w:p>
    <w:p w14:paraId="575FCA12" w14:textId="77777777" w:rsidR="003C5068" w:rsidRDefault="00060F0C" w:rsidP="001C1818">
      <w:pPr>
        <w:tabs>
          <w:tab w:val="left" w:pos="4253"/>
        </w:tabs>
      </w:pPr>
      <w:r w:rsidRPr="00243764">
        <w:rPr>
          <w:noProof/>
        </w:rPr>
        <w:drawing>
          <wp:anchor distT="0" distB="0" distL="114300" distR="114300" simplePos="0" relativeHeight="251655168" behindDoc="0" locked="0" layoutInCell="1" allowOverlap="1" wp14:anchorId="674A1913" wp14:editId="2C17E7A4">
            <wp:simplePos x="0" y="0"/>
            <wp:positionH relativeFrom="page">
              <wp:posOffset>4320540</wp:posOffset>
            </wp:positionH>
            <wp:positionV relativeFrom="page">
              <wp:posOffset>9806940</wp:posOffset>
            </wp:positionV>
            <wp:extent cx="966512" cy="501650"/>
            <wp:effectExtent l="0" t="0" r="5080" b="0"/>
            <wp:wrapNone/>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ARIlogo_colour_rgb.JPG"/>
                    <pic:cNvPicPr/>
                  </pic:nvPicPr>
                  <pic:blipFill>
                    <a:blip r:embed="rId20" cstate="email">
                      <a:extLst>
                        <a:ext uri="{28A0092B-C50C-407E-A947-70E740481C1C}">
                          <a14:useLocalDpi xmlns:a14="http://schemas.microsoft.com/office/drawing/2010/main"/>
                        </a:ext>
                      </a:extLst>
                    </a:blip>
                    <a:stretch>
                      <a:fillRect/>
                    </a:stretch>
                  </pic:blipFill>
                  <pic:spPr>
                    <a:xfrm>
                      <a:off x="0" y="0"/>
                      <a:ext cx="967808" cy="502323"/>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0" behindDoc="0" locked="0" layoutInCell="1" allowOverlap="1" wp14:anchorId="5CF530BB" wp14:editId="31E3EDBF">
            <wp:simplePos x="0" y="0"/>
            <wp:positionH relativeFrom="column">
              <wp:posOffset>4842510</wp:posOffset>
            </wp:positionH>
            <wp:positionV relativeFrom="paragraph">
              <wp:posOffset>5594985</wp:posOffset>
            </wp:positionV>
            <wp:extent cx="1733550" cy="447675"/>
            <wp:effectExtent l="0" t="0" r="0" b="9525"/>
            <wp:wrapNone/>
            <wp:docPr id="38" name="Graphic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pic:cNvPicPr/>
                  </pic:nvPicPr>
                  <pic:blipFill>
                    <a:blip r:embed="rId21">
                      <a:extLst>
                        <a:ext uri="{96DAC541-7B7A-43D3-8B79-37D633B846F1}">
                          <asvg:svgBlip xmlns:asvg="http://schemas.microsoft.com/office/drawing/2016/SVG/main" r:embed="rId22"/>
                        </a:ext>
                      </a:extLst>
                    </a:blip>
                    <a:stretch>
                      <a:fillRect/>
                    </a:stretch>
                  </pic:blipFill>
                  <pic:spPr>
                    <a:xfrm>
                      <a:off x="0" y="0"/>
                      <a:ext cx="1733550" cy="447675"/>
                    </a:xfrm>
                    <a:prstGeom prst="rect">
                      <a:avLst/>
                    </a:prstGeom>
                  </pic:spPr>
                </pic:pic>
              </a:graphicData>
            </a:graphic>
            <wp14:sizeRelH relativeFrom="page">
              <wp14:pctWidth>0</wp14:pctWidth>
            </wp14:sizeRelH>
            <wp14:sizeRelV relativeFrom="page">
              <wp14:pctHeight>0</wp14:pctHeight>
            </wp14:sizeRelV>
          </wp:anchor>
        </w:drawing>
      </w:r>
      <w:r w:rsidR="006108DB">
        <w:rPr>
          <w:noProof/>
        </w:rPr>
        <mc:AlternateContent>
          <mc:Choice Requires="wps">
            <w:drawing>
              <wp:anchor distT="0" distB="0" distL="114300" distR="114300" simplePos="0" relativeHeight="251654144" behindDoc="0" locked="0" layoutInCell="1" allowOverlap="1" wp14:anchorId="6CA2C830" wp14:editId="4B2E117A">
                <wp:simplePos x="0" y="0"/>
                <wp:positionH relativeFrom="column">
                  <wp:posOffset>2738727</wp:posOffset>
                </wp:positionH>
                <wp:positionV relativeFrom="paragraph">
                  <wp:posOffset>6108838</wp:posOffset>
                </wp:positionV>
                <wp:extent cx="771277" cy="254442"/>
                <wp:effectExtent l="0" t="0" r="0" b="0"/>
                <wp:wrapNone/>
                <wp:docPr id="3" name="Rectangle 3"/>
                <wp:cNvGraphicFramePr/>
                <a:graphic xmlns:a="http://schemas.openxmlformats.org/drawingml/2006/main">
                  <a:graphicData uri="http://schemas.microsoft.com/office/word/2010/wordprocessingShape">
                    <wps:wsp>
                      <wps:cNvSpPr/>
                      <wps:spPr>
                        <a:xfrm>
                          <a:off x="0" y="0"/>
                          <a:ext cx="771277" cy="254442"/>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cei="http://schemas.microsoft.com/office/word/2026/wordml/cei">
            <w:pict>
              <v:rect w14:anchorId="4A60F68F" id="Rectangle 3" o:spid="_x0000_s1026" style="position:absolute;margin-left:215.65pt;margin-top:481pt;width:60.75pt;height:20.05pt;z-index:25165414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G8fSegIAAF0FAAAOAAAAZHJzL2Uyb0RvYy54bWysVFFv2yAQfp+0/4B4Xx1b6bJFdaqoVadJ&#10;VVutnfpMMMRImGNA4mS/fgfYTtdVe5iWBwLcd9/dfb7j4vLQabIXziswNS3PZpQIw6FRZlvT7083&#10;Hz5R4gMzDdNgRE2PwtPL1ft3F71digpa0I1wBEmMX/a2pm0IdlkUnreiY/4MrDBolOA6FvDotkXj&#10;WI/snS6q2exj0YNrrAMuvMfb62ykq8QvpeDhXkovAtE1xdxCWl1aN3EtVhdsuXXMtooPabB/yKJj&#10;ymDQieqaBUZ2Tv1B1SnuwIMMZxy6AqRUXKQasJpy9qqax5ZZkWpBcbydZPL/j5bf7R/tg0MZeuuX&#10;HrexioN0XfzH/MghiXWcxBKHQDheLhZltVhQwtFUnc/n8yqKWZycrfPhi4COxE1NHX6LJBHb3/qQ&#10;oSMkxvKgVXOjtE6H+P3FlXZkz/DLbbblQP4bSpuINRC9MmG8KU6VpF04ahFx2nwTkqgGc69SIqnJ&#10;TkEY58KEMpta1ogc+3yGvzH6mFYqNBFGZonxJ+6BYERmkpE7Zzngo6tIPTo5z/6WWHaePFJkMGFy&#10;7pQB9xaBxqqGyBk/ipSliSptoDk+OOIgT4i3/EbhZ7tlPjwwhyOBw4NjHu5xkRr6msKwo6QF9/Ot&#10;+4jHTkUrJT2OWE39jx1zghL91WAPfy7n8ziT6TA/X1R4cC8tm5cWs+uuAHuhxAfF8rSN+KDHrXTQ&#10;PeNrsI5R0cQMx9g15cGNh6uQRx/fEy7W6wTDObQs3JpHyyN5VDW25dPhmTk79G7Apr+DcRzZ8lUL&#10;Z2z0NLDeBZAq9fdJ10FvnOHUOMN7Ex+Jl+eEOr2Kq18AAAD//wMAUEsDBBQABgAIAAAAIQB73+br&#10;4AAAAAwBAAAPAAAAZHJzL2Rvd25yZXYueG1sTI/BTsMwEETvSPyDtUjcqJ2EtCXEqRCCCrhRGs5u&#10;bJIIex1ipw1/z3KC42qfZt6Um9lZdjRj6D1KSBYCmMHG6x5bCfu3x6s1sBAVamU9GgnfJsCmOj8r&#10;VaH9CV/NcRdbRiEYCiWhi3EoOA9NZ5wKCz8YpN+HH52KdI4t16M6UbizPBViyZ3qkRo6NZj7zjSf&#10;u8lJmPLV88P8/rXNalGvXmqbP8XtIOXlxXx3CyyaOf7B8KtP6lCR08FPqAOzEq6zJCNUws0ypVFE&#10;5HlKYw6ECpEmwKuS/x9R/QAAAP//AwBQSwECLQAUAAYACAAAACEAtoM4kv4AAADhAQAAEwAAAAAA&#10;AAAAAAAAAAAAAAAAW0NvbnRlbnRfVHlwZXNdLnhtbFBLAQItABQABgAIAAAAIQA4/SH/1gAAAJQB&#10;AAALAAAAAAAAAAAAAAAAAC8BAABfcmVscy8ucmVsc1BLAQItABQABgAIAAAAIQDvG8fSegIAAF0F&#10;AAAOAAAAAAAAAAAAAAAAAC4CAABkcnMvZTJvRG9jLnhtbFBLAQItABQABgAIAAAAIQB73+br4AAA&#10;AAwBAAAPAAAAAAAAAAAAAAAAANQEAABkcnMvZG93bnJldi54bWxQSwUGAAAAAAQABADzAAAA4QUA&#10;AAAA&#10;" fillcolor="white [3212]" stroked="f" strokeweight="2pt"/>
            </w:pict>
          </mc:Fallback>
        </mc:AlternateContent>
      </w:r>
    </w:p>
    <w:p w14:paraId="0B0049D9" w14:textId="77777777" w:rsidR="008B06E6" w:rsidRPr="008B06E6" w:rsidRDefault="008B06E6" w:rsidP="008B06E6"/>
    <w:p w14:paraId="04108D8D" w14:textId="77777777" w:rsidR="008B06E6" w:rsidRPr="008B06E6" w:rsidRDefault="008B06E6" w:rsidP="008B06E6"/>
    <w:p w14:paraId="19576E50" w14:textId="77777777" w:rsidR="008B06E6" w:rsidRPr="008B06E6" w:rsidRDefault="008B06E6" w:rsidP="008B06E6"/>
    <w:p w14:paraId="2242A03A" w14:textId="77777777" w:rsidR="008B06E6" w:rsidRPr="008B06E6" w:rsidRDefault="008B06E6" w:rsidP="008B06E6"/>
    <w:p w14:paraId="19423197" w14:textId="77777777" w:rsidR="008B06E6" w:rsidRPr="008B06E6" w:rsidRDefault="008B06E6" w:rsidP="008B06E6"/>
    <w:p w14:paraId="7786CBCE" w14:textId="77777777" w:rsidR="008B06E6" w:rsidRPr="008B06E6" w:rsidRDefault="008B06E6" w:rsidP="008B06E6"/>
    <w:p w14:paraId="4FF7A9EE" w14:textId="77777777" w:rsidR="008B06E6" w:rsidRPr="008B06E6" w:rsidRDefault="008B06E6" w:rsidP="008B06E6"/>
    <w:p w14:paraId="678620C6" w14:textId="77777777" w:rsidR="008B06E6" w:rsidRPr="008B06E6" w:rsidRDefault="008B06E6" w:rsidP="008B06E6"/>
    <w:p w14:paraId="77D981C5" w14:textId="77777777" w:rsidR="008B06E6" w:rsidRPr="008B06E6" w:rsidRDefault="008B06E6" w:rsidP="008B06E6"/>
    <w:p w14:paraId="342A8AA9" w14:textId="77777777" w:rsidR="008B06E6" w:rsidRPr="008B06E6" w:rsidRDefault="008B06E6" w:rsidP="008B06E6"/>
    <w:p w14:paraId="7737F377" w14:textId="77777777" w:rsidR="008B06E6" w:rsidRPr="008B06E6" w:rsidRDefault="008B06E6" w:rsidP="008B06E6"/>
    <w:p w14:paraId="3C8BFF5E" w14:textId="77777777" w:rsidR="008B06E6" w:rsidRPr="008B06E6" w:rsidRDefault="008B06E6" w:rsidP="008B06E6"/>
    <w:p w14:paraId="1A981A98" w14:textId="77777777" w:rsidR="008B06E6" w:rsidRPr="008B06E6" w:rsidRDefault="008B06E6" w:rsidP="008B06E6"/>
    <w:p w14:paraId="4CF363C7" w14:textId="77777777" w:rsidR="008B06E6" w:rsidRPr="008B06E6" w:rsidRDefault="008B06E6" w:rsidP="008B06E6"/>
    <w:p w14:paraId="46500C46" w14:textId="77777777" w:rsidR="008B06E6" w:rsidRPr="008B06E6" w:rsidRDefault="008B06E6" w:rsidP="008B06E6"/>
    <w:p w14:paraId="2D1CB9A0" w14:textId="77777777" w:rsidR="008B06E6" w:rsidRPr="008B06E6" w:rsidRDefault="008B06E6" w:rsidP="008B06E6"/>
    <w:p w14:paraId="13D636A0" w14:textId="77777777" w:rsidR="008B06E6" w:rsidRPr="008B06E6" w:rsidRDefault="008B06E6" w:rsidP="008B06E6"/>
    <w:p w14:paraId="6BD448E2" w14:textId="77777777" w:rsidR="008B06E6" w:rsidRPr="008B06E6" w:rsidRDefault="008B06E6" w:rsidP="008B06E6"/>
    <w:p w14:paraId="0838AEEC" w14:textId="77777777" w:rsidR="008B06E6" w:rsidRPr="008B06E6" w:rsidRDefault="008B06E6" w:rsidP="008B06E6"/>
    <w:p w14:paraId="3B166AAA" w14:textId="77777777" w:rsidR="008B06E6" w:rsidRPr="008B06E6" w:rsidRDefault="008B06E6" w:rsidP="008B06E6"/>
    <w:p w14:paraId="2CC7A80B" w14:textId="77777777" w:rsidR="008B06E6" w:rsidRPr="008B06E6" w:rsidRDefault="008B06E6" w:rsidP="008B06E6"/>
    <w:p w14:paraId="7A169C73" w14:textId="0FF4DE61" w:rsidR="008B06E6" w:rsidRPr="008B06E6" w:rsidRDefault="008B06E6" w:rsidP="008B06E6">
      <w:r w:rsidRPr="00243764">
        <w:rPr>
          <w:noProof/>
        </w:rPr>
        <w:drawing>
          <wp:anchor distT="0" distB="0" distL="114300" distR="114300" simplePos="0" relativeHeight="251663360" behindDoc="0" locked="0" layoutInCell="1" allowOverlap="1" wp14:anchorId="045CAB35" wp14:editId="6A2BC455">
            <wp:simplePos x="0" y="0"/>
            <wp:positionH relativeFrom="page">
              <wp:posOffset>1482090</wp:posOffset>
            </wp:positionH>
            <wp:positionV relativeFrom="page">
              <wp:posOffset>9310370</wp:posOffset>
            </wp:positionV>
            <wp:extent cx="539750" cy="539750"/>
            <wp:effectExtent l="0" t="0" r="0" b="0"/>
            <wp:wrapNone/>
            <wp:docPr id="525179764" name="Picture 525179764" descr="A purple and white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5179764" name="Picture 525179764" descr="A purple and white logo&#10;&#10;AI-generated content may be incorrect."/>
                    <pic:cNvPicPr/>
                  </pic:nvPicPr>
                  <pic:blipFill>
                    <a:blip r:embed="rId23" cstate="email">
                      <a:extLst>
                        <a:ext uri="{28A0092B-C50C-407E-A947-70E740481C1C}">
                          <a14:useLocalDpi xmlns:a14="http://schemas.microsoft.com/office/drawing/2010/main"/>
                        </a:ext>
                      </a:extLst>
                    </a:blip>
                    <a:stretch>
                      <a:fillRect/>
                    </a:stretch>
                  </pic:blipFill>
                  <pic:spPr bwMode="auto">
                    <a:xfrm>
                      <a:off x="0" y="0"/>
                      <a:ext cx="539750" cy="53975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43764">
        <w:rPr>
          <w:noProof/>
        </w:rPr>
        <w:drawing>
          <wp:anchor distT="0" distB="0" distL="114300" distR="114300" simplePos="0" relativeHeight="251662336" behindDoc="0" locked="0" layoutInCell="1" allowOverlap="1" wp14:anchorId="1066E5AB" wp14:editId="59DC0EAC">
            <wp:simplePos x="0" y="0"/>
            <wp:positionH relativeFrom="page">
              <wp:posOffset>339090</wp:posOffset>
            </wp:positionH>
            <wp:positionV relativeFrom="page">
              <wp:posOffset>9348470</wp:posOffset>
            </wp:positionV>
            <wp:extent cx="584835" cy="539750"/>
            <wp:effectExtent l="0" t="0" r="5715" b="0"/>
            <wp:wrapNone/>
            <wp:docPr id="545098757" name="Picture 545098757" descr="A logo for a universit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5098757" name="Picture 545098757" descr="A logo for a university&#10;&#10;AI-generated content may be incorrect."/>
                    <pic:cNvPicPr/>
                  </pic:nvPicPr>
                  <pic:blipFill>
                    <a:blip r:embed="rId24" cstate="email">
                      <a:extLst>
                        <a:ext uri="{28A0092B-C50C-407E-A947-70E740481C1C}">
                          <a14:useLocalDpi xmlns:a14="http://schemas.microsoft.com/office/drawing/2010/main"/>
                        </a:ext>
                      </a:extLst>
                    </a:blip>
                    <a:stretch>
                      <a:fillRect/>
                    </a:stretch>
                  </pic:blipFill>
                  <pic:spPr bwMode="auto">
                    <a:xfrm>
                      <a:off x="0" y="0"/>
                      <a:ext cx="584835" cy="53975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642FA199" w14:textId="2934DD7A" w:rsidR="008B06E6" w:rsidRDefault="008B06E6" w:rsidP="008B06E6"/>
    <w:p w14:paraId="3958CFDD" w14:textId="1E864E35" w:rsidR="008B06E6" w:rsidRPr="008B06E6" w:rsidRDefault="008B06E6" w:rsidP="008B06E6"/>
    <w:p w14:paraId="131607FD" w14:textId="3C2818CB" w:rsidR="008B06E6" w:rsidRPr="008B06E6" w:rsidRDefault="008B06E6" w:rsidP="008B06E6">
      <w:pPr>
        <w:sectPr w:rsidR="008B06E6" w:rsidRPr="008B06E6" w:rsidSect="00A74AEE">
          <w:headerReference w:type="default" r:id="rId25"/>
          <w:footerReference w:type="default" r:id="rId26"/>
          <w:type w:val="continuous"/>
          <w:pgSz w:w="11907" w:h="16840" w:code="9"/>
          <w:pgMar w:top="1134" w:right="1134" w:bottom="425" w:left="1134" w:header="709" w:footer="567" w:gutter="0"/>
          <w:pgNumType w:start="1"/>
          <w:cols w:space="708"/>
          <w:formProt w:val="0"/>
          <w:titlePg/>
          <w:docGrid w:linePitch="360"/>
        </w:sectPr>
      </w:pPr>
      <w:r w:rsidRPr="00243764">
        <w:rPr>
          <w:noProof/>
        </w:rPr>
        <w:drawing>
          <wp:anchor distT="0" distB="0" distL="114300" distR="114300" simplePos="0" relativeHeight="251660288" behindDoc="0" locked="0" layoutInCell="1" allowOverlap="1" wp14:anchorId="48F7A772" wp14:editId="239D052B">
            <wp:simplePos x="0" y="0"/>
            <wp:positionH relativeFrom="page">
              <wp:posOffset>1520190</wp:posOffset>
            </wp:positionH>
            <wp:positionV relativeFrom="page">
              <wp:posOffset>9888220</wp:posOffset>
            </wp:positionV>
            <wp:extent cx="539750" cy="539750"/>
            <wp:effectExtent l="0" t="0" r="0" b="0"/>
            <wp:wrapNone/>
            <wp:docPr id="11" name="Picture 11" descr="A blue and white logo with a winged figur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A blue and white logo with a winged figure&#10;&#10;AI-generated content may be incorrect."/>
                    <pic:cNvPicPr/>
                  </pic:nvPicPr>
                  <pic:blipFill>
                    <a:blip r:embed="rId27" cstate="email">
                      <a:extLst>
                        <a:ext uri="{28A0092B-C50C-407E-A947-70E740481C1C}">
                          <a14:useLocalDpi xmlns:a14="http://schemas.microsoft.com/office/drawing/2010/main"/>
                        </a:ext>
                      </a:extLst>
                    </a:blip>
                    <a:stretch>
                      <a:fillRect/>
                    </a:stretch>
                  </pic:blipFill>
                  <pic:spPr bwMode="auto">
                    <a:xfrm>
                      <a:off x="0" y="0"/>
                      <a:ext cx="539750" cy="53975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43764">
        <w:rPr>
          <w:noProof/>
        </w:rPr>
        <w:drawing>
          <wp:anchor distT="0" distB="0" distL="114300" distR="114300" simplePos="0" relativeHeight="251659264" behindDoc="0" locked="0" layoutInCell="1" allowOverlap="1" wp14:anchorId="05C27C0B" wp14:editId="2AEB6561">
            <wp:simplePos x="0" y="0"/>
            <wp:positionH relativeFrom="page">
              <wp:posOffset>339090</wp:posOffset>
            </wp:positionH>
            <wp:positionV relativeFrom="page">
              <wp:posOffset>10128250</wp:posOffset>
            </wp:positionV>
            <wp:extent cx="709930" cy="185583"/>
            <wp:effectExtent l="0" t="0" r="0" b="5080"/>
            <wp:wrapNone/>
            <wp:docPr id="225" name="Picture 225" descr="A close up of a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5" name="Picture 225" descr="A close up of a logo&#10;&#10;AI-generated content may be incorrect."/>
                    <pic:cNvPicPr/>
                  </pic:nvPicPr>
                  <pic:blipFill>
                    <a:blip r:embed="rId28" cstate="email">
                      <a:extLst>
                        <a:ext uri="{28A0092B-C50C-407E-A947-70E740481C1C}">
                          <a14:useLocalDpi xmlns:a14="http://schemas.microsoft.com/office/drawing/2010/main"/>
                        </a:ext>
                      </a:extLst>
                    </a:blip>
                    <a:stretch>
                      <a:fillRect/>
                    </a:stretch>
                  </pic:blipFill>
                  <pic:spPr bwMode="auto">
                    <a:xfrm>
                      <a:off x="0" y="0"/>
                      <a:ext cx="709930" cy="18558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bookmarkEnd w:id="0"/>
    <w:bookmarkEnd w:id="1"/>
    <w:bookmarkEnd w:id="2"/>
    <w:p w14:paraId="2123E712" w14:textId="77777777" w:rsidR="00AE0893" w:rsidRPr="0054396F" w:rsidRDefault="00AE0893" w:rsidP="00260E30">
      <w:pPr>
        <w:autoSpaceDE w:val="0"/>
        <w:autoSpaceDN w:val="0"/>
        <w:adjustRightInd w:val="0"/>
        <w:spacing w:after="240"/>
        <w:rPr>
          <w:rStyle w:val="Imprint0"/>
          <w:sz w:val="18"/>
          <w:szCs w:val="18"/>
        </w:rPr>
      </w:pPr>
      <w:r w:rsidRPr="0054396F">
        <w:rPr>
          <w:rStyle w:val="Imprint0"/>
          <w:sz w:val="18"/>
          <w:szCs w:val="18"/>
        </w:rPr>
        <w:lastRenderedPageBreak/>
        <w:t>Arthur Rylah Institute for Environmental Research</w:t>
      </w:r>
      <w:r w:rsidRPr="0054396F">
        <w:rPr>
          <w:rStyle w:val="Imprint0"/>
          <w:sz w:val="18"/>
          <w:szCs w:val="18"/>
        </w:rPr>
        <w:br/>
        <w:t>Department of Energy, Environment and Climate Action</w:t>
      </w:r>
      <w:r w:rsidRPr="0054396F">
        <w:rPr>
          <w:rStyle w:val="Imprint0"/>
          <w:sz w:val="18"/>
          <w:szCs w:val="18"/>
        </w:rPr>
        <w:br/>
        <w:t>PO Box 137, Heidelberg, Victoria 3084</w:t>
      </w:r>
      <w:r w:rsidRPr="0054396F">
        <w:rPr>
          <w:rStyle w:val="Imprint0"/>
          <w:sz w:val="18"/>
          <w:szCs w:val="18"/>
        </w:rPr>
        <w:br/>
        <w:t>Phone (03) 9450 8600</w:t>
      </w:r>
      <w:r w:rsidRPr="0054396F">
        <w:rPr>
          <w:rStyle w:val="Imprint0"/>
          <w:sz w:val="18"/>
          <w:szCs w:val="18"/>
        </w:rPr>
        <w:br/>
        <w:t xml:space="preserve">Website: </w:t>
      </w:r>
      <w:hyperlink r:id="rId29" w:history="1">
        <w:r w:rsidRPr="0054396F">
          <w:rPr>
            <w:rStyle w:val="Hyperlink"/>
            <w:rFonts w:eastAsia="Calibri"/>
            <w:sz w:val="18"/>
            <w:szCs w:val="18"/>
          </w:rPr>
          <w:t>www.ari.vic.gov.au</w:t>
        </w:r>
      </w:hyperlink>
    </w:p>
    <w:p w14:paraId="1939EFFB" w14:textId="280FAFFB" w:rsidR="00AE0893" w:rsidRPr="0054396F" w:rsidRDefault="00AE0893" w:rsidP="00260E30">
      <w:pPr>
        <w:autoSpaceDE w:val="0"/>
        <w:autoSpaceDN w:val="0"/>
        <w:adjustRightInd w:val="0"/>
        <w:spacing w:after="240"/>
        <w:rPr>
          <w:rStyle w:val="Imprint0"/>
          <w:sz w:val="18"/>
          <w:szCs w:val="18"/>
        </w:rPr>
      </w:pPr>
      <w:r w:rsidRPr="0054396F">
        <w:rPr>
          <w:rStyle w:val="Imprint0"/>
          <w:b/>
          <w:sz w:val="18"/>
          <w:szCs w:val="18"/>
        </w:rPr>
        <w:t>Citation</w:t>
      </w:r>
      <w:r w:rsidRPr="0054396F">
        <w:rPr>
          <w:rStyle w:val="Imprint0"/>
          <w:sz w:val="18"/>
          <w:szCs w:val="18"/>
        </w:rPr>
        <w:t xml:space="preserve">: </w:t>
      </w:r>
      <w:r w:rsidR="008B06E6" w:rsidRPr="616868AA">
        <w:rPr>
          <w:rStyle w:val="Imprint0"/>
          <w:sz w:val="18"/>
          <w:szCs w:val="18"/>
        </w:rPr>
        <w:t xml:space="preserve">Ramsey, D.S.L., Whisson, D.A., Cally, J.G., Wicker, L., </w:t>
      </w:r>
      <w:r w:rsidR="00091153">
        <w:rPr>
          <w:rStyle w:val="Imprint0"/>
          <w:sz w:val="18"/>
          <w:szCs w:val="18"/>
        </w:rPr>
        <w:t xml:space="preserve">White, L., Hogan, F., </w:t>
      </w:r>
      <w:r w:rsidR="008B06E6" w:rsidRPr="616868AA">
        <w:rPr>
          <w:rStyle w:val="Imprint0"/>
          <w:sz w:val="18"/>
          <w:szCs w:val="18"/>
        </w:rPr>
        <w:t xml:space="preserve">Pacioni, C., Frere, C., Smith, K., </w:t>
      </w:r>
      <w:proofErr w:type="spellStart"/>
      <w:r w:rsidR="008B06E6" w:rsidRPr="616868AA">
        <w:rPr>
          <w:rStyle w:val="Imprint0"/>
          <w:sz w:val="18"/>
          <w:szCs w:val="18"/>
        </w:rPr>
        <w:t>Legione</w:t>
      </w:r>
      <w:proofErr w:type="spellEnd"/>
      <w:r w:rsidR="008B06E6" w:rsidRPr="616868AA">
        <w:rPr>
          <w:rStyle w:val="Imprint0"/>
          <w:sz w:val="18"/>
          <w:szCs w:val="18"/>
        </w:rPr>
        <w:t>, A</w:t>
      </w:r>
      <w:r w:rsidR="00242A54">
        <w:rPr>
          <w:rStyle w:val="Imprint0"/>
          <w:sz w:val="18"/>
          <w:szCs w:val="18"/>
        </w:rPr>
        <w:t>.</w:t>
      </w:r>
      <w:r w:rsidR="008B06E6" w:rsidRPr="616868AA">
        <w:rPr>
          <w:rStyle w:val="Imprint0"/>
          <w:sz w:val="18"/>
          <w:szCs w:val="18"/>
        </w:rPr>
        <w:t>, Francis</w:t>
      </w:r>
      <w:r w:rsidR="00242A54">
        <w:rPr>
          <w:rStyle w:val="Imprint0"/>
          <w:sz w:val="18"/>
          <w:szCs w:val="18"/>
        </w:rPr>
        <w:t>,</w:t>
      </w:r>
      <w:r w:rsidR="008B06E6" w:rsidRPr="616868AA">
        <w:rPr>
          <w:rStyle w:val="Imprint0"/>
          <w:sz w:val="18"/>
          <w:szCs w:val="18"/>
        </w:rPr>
        <w:t xml:space="preserve"> L. and Griffioen</w:t>
      </w:r>
      <w:r w:rsidR="00242A54">
        <w:rPr>
          <w:rStyle w:val="Imprint0"/>
          <w:sz w:val="18"/>
          <w:szCs w:val="18"/>
        </w:rPr>
        <w:t>,</w:t>
      </w:r>
      <w:r w:rsidR="008B06E6" w:rsidRPr="616868AA">
        <w:rPr>
          <w:rStyle w:val="Imprint0"/>
          <w:sz w:val="18"/>
          <w:szCs w:val="18"/>
        </w:rPr>
        <w:t xml:space="preserve"> P. (2025). The </w:t>
      </w:r>
      <w:r w:rsidR="00242A54">
        <w:rPr>
          <w:rStyle w:val="Imprint0"/>
          <w:sz w:val="18"/>
          <w:szCs w:val="18"/>
        </w:rPr>
        <w:t>s</w:t>
      </w:r>
      <w:r w:rsidR="008B06E6" w:rsidRPr="616868AA">
        <w:rPr>
          <w:rStyle w:val="Imprint0"/>
          <w:sz w:val="18"/>
          <w:szCs w:val="18"/>
        </w:rPr>
        <w:t xml:space="preserve">tatus of Victoria’s </w:t>
      </w:r>
      <w:r w:rsidR="004E3DFA">
        <w:rPr>
          <w:rStyle w:val="Imprint0"/>
          <w:sz w:val="18"/>
          <w:szCs w:val="18"/>
        </w:rPr>
        <w:t>Koala</w:t>
      </w:r>
      <w:r w:rsidR="008B06E6" w:rsidRPr="616868AA">
        <w:rPr>
          <w:rStyle w:val="Imprint0"/>
          <w:sz w:val="18"/>
          <w:szCs w:val="18"/>
        </w:rPr>
        <w:t xml:space="preserve"> </w:t>
      </w:r>
      <w:r w:rsidR="00242A54">
        <w:rPr>
          <w:rStyle w:val="Imprint0"/>
          <w:sz w:val="18"/>
          <w:szCs w:val="18"/>
        </w:rPr>
        <w:t>p</w:t>
      </w:r>
      <w:r w:rsidR="008B06E6" w:rsidRPr="616868AA">
        <w:rPr>
          <w:rStyle w:val="Imprint0"/>
          <w:sz w:val="18"/>
          <w:szCs w:val="18"/>
        </w:rPr>
        <w:t xml:space="preserve">opulation: </w:t>
      </w:r>
      <w:r w:rsidR="00242A54">
        <w:rPr>
          <w:rStyle w:val="Imprint0"/>
          <w:sz w:val="18"/>
          <w:szCs w:val="18"/>
        </w:rPr>
        <w:t>S</w:t>
      </w:r>
      <w:r w:rsidR="008B06E6" w:rsidRPr="616868AA">
        <w:rPr>
          <w:rStyle w:val="Imprint0"/>
          <w:sz w:val="18"/>
          <w:szCs w:val="18"/>
        </w:rPr>
        <w:t xml:space="preserve">urveys to estimate abundance, genetic diversity and </w:t>
      </w:r>
      <w:r w:rsidR="00242A54">
        <w:rPr>
          <w:rStyle w:val="Imprint0"/>
          <w:sz w:val="18"/>
          <w:szCs w:val="18"/>
        </w:rPr>
        <w:t>K</w:t>
      </w:r>
      <w:r w:rsidR="008B06E6" w:rsidRPr="616868AA">
        <w:rPr>
          <w:rStyle w:val="Imprint0"/>
          <w:sz w:val="18"/>
          <w:szCs w:val="18"/>
        </w:rPr>
        <w:t xml:space="preserve">oala health. Arthur Rylah Institute for Environmental </w:t>
      </w:r>
      <w:r w:rsidR="008B06E6" w:rsidRPr="00EE09B1">
        <w:rPr>
          <w:rStyle w:val="Imprint0"/>
          <w:sz w:val="18"/>
          <w:szCs w:val="18"/>
        </w:rPr>
        <w:t xml:space="preserve">Research Technical Report Series No. </w:t>
      </w:r>
      <w:r w:rsidR="00EE09B1" w:rsidRPr="00EE09B1">
        <w:rPr>
          <w:rStyle w:val="Imprint0"/>
          <w:sz w:val="18"/>
          <w:szCs w:val="18"/>
        </w:rPr>
        <w:t>393</w:t>
      </w:r>
      <w:r w:rsidR="008B06E6" w:rsidRPr="616868AA">
        <w:rPr>
          <w:rStyle w:val="Imprint0"/>
          <w:color w:val="00B0F0"/>
          <w:sz w:val="18"/>
          <w:szCs w:val="18"/>
        </w:rPr>
        <w:t xml:space="preserve">. </w:t>
      </w:r>
      <w:r w:rsidR="008B06E6" w:rsidRPr="616868AA">
        <w:rPr>
          <w:rStyle w:val="Imprint0"/>
          <w:sz w:val="18"/>
          <w:szCs w:val="18"/>
        </w:rPr>
        <w:t>Department of Energy, Environment and Climate Action, Heidelberg, Victori</w:t>
      </w:r>
      <w:r w:rsidR="000D3AB4">
        <w:rPr>
          <w:rStyle w:val="Imprint0"/>
          <w:sz w:val="18"/>
          <w:szCs w:val="18"/>
        </w:rPr>
        <w:t>a</w:t>
      </w:r>
      <w:r w:rsidRPr="0054396F">
        <w:rPr>
          <w:rStyle w:val="Imprint0"/>
          <w:color w:val="FF0000"/>
          <w:sz w:val="18"/>
          <w:szCs w:val="18"/>
        </w:rPr>
        <w:t>.</w:t>
      </w:r>
    </w:p>
    <w:p w14:paraId="53E8AD04" w14:textId="7CDF0347" w:rsidR="00AE0893" w:rsidRPr="00732E56" w:rsidRDefault="00AE0893" w:rsidP="00260E30">
      <w:pPr>
        <w:autoSpaceDE w:val="0"/>
        <w:autoSpaceDN w:val="0"/>
        <w:adjustRightInd w:val="0"/>
        <w:spacing w:after="240"/>
        <w:rPr>
          <w:rStyle w:val="Imprint0"/>
          <w:sz w:val="18"/>
          <w:szCs w:val="18"/>
        </w:rPr>
      </w:pPr>
      <w:r w:rsidRPr="0054396F">
        <w:rPr>
          <w:rStyle w:val="Imprint0"/>
          <w:b/>
          <w:sz w:val="18"/>
          <w:szCs w:val="18"/>
        </w:rPr>
        <w:t>Front cover photo</w:t>
      </w:r>
      <w:r w:rsidRPr="0054396F">
        <w:rPr>
          <w:rStyle w:val="Imprint0"/>
          <w:sz w:val="18"/>
          <w:szCs w:val="18"/>
        </w:rPr>
        <w:t xml:space="preserve">: </w:t>
      </w:r>
      <w:r w:rsidR="008B06E6">
        <w:rPr>
          <w:rStyle w:val="Imprint0"/>
          <w:sz w:val="18"/>
          <w:szCs w:val="18"/>
        </w:rPr>
        <w:t xml:space="preserve">Resting </w:t>
      </w:r>
      <w:r w:rsidR="00242A54">
        <w:rPr>
          <w:rStyle w:val="Imprint0"/>
          <w:sz w:val="18"/>
          <w:szCs w:val="18"/>
        </w:rPr>
        <w:t>K</w:t>
      </w:r>
      <w:r w:rsidR="008B06E6" w:rsidRPr="00732E56">
        <w:rPr>
          <w:rStyle w:val="Imprint0"/>
          <w:sz w:val="18"/>
          <w:szCs w:val="18"/>
        </w:rPr>
        <w:t>oala in Cobram</w:t>
      </w:r>
      <w:r w:rsidRPr="00732E56">
        <w:rPr>
          <w:rStyle w:val="Imprint0"/>
          <w:sz w:val="18"/>
          <w:szCs w:val="18"/>
        </w:rPr>
        <w:t xml:space="preserve"> (</w:t>
      </w:r>
      <w:r w:rsidR="008B06E6" w:rsidRPr="00732E56">
        <w:rPr>
          <w:rStyle w:val="Imprint0"/>
          <w:sz w:val="18"/>
          <w:szCs w:val="18"/>
        </w:rPr>
        <w:t>Justin Cally</w:t>
      </w:r>
      <w:r w:rsidRPr="00732E56">
        <w:rPr>
          <w:rStyle w:val="Imprint0"/>
          <w:sz w:val="18"/>
          <w:szCs w:val="18"/>
        </w:rPr>
        <w:t>).</w:t>
      </w:r>
    </w:p>
    <w:p w14:paraId="293149F5" w14:textId="51D62C9A" w:rsidR="00AE0893" w:rsidRPr="0054396F" w:rsidRDefault="00AE0893" w:rsidP="00260E30">
      <w:pPr>
        <w:autoSpaceDE w:val="0"/>
        <w:autoSpaceDN w:val="0"/>
        <w:adjustRightInd w:val="0"/>
        <w:spacing w:after="240" w:line="276" w:lineRule="auto"/>
        <w:rPr>
          <w:rStyle w:val="Imprint0"/>
          <w:sz w:val="18"/>
          <w:szCs w:val="18"/>
        </w:rPr>
      </w:pPr>
      <w:r w:rsidRPr="0054396F">
        <w:rPr>
          <w:rStyle w:val="Imprint0"/>
          <w:sz w:val="18"/>
          <w:szCs w:val="18"/>
        </w:rPr>
        <w:t xml:space="preserve">Edited by </w:t>
      </w:r>
      <w:r w:rsidR="00732E56">
        <w:rPr>
          <w:rStyle w:val="Imprint0"/>
          <w:sz w:val="18"/>
          <w:szCs w:val="18"/>
        </w:rPr>
        <w:t>Fox Writing Services</w:t>
      </w:r>
    </w:p>
    <w:p w14:paraId="4AB8FA81" w14:textId="0DE2A59A" w:rsidR="00AE0893" w:rsidRPr="0054396F" w:rsidRDefault="00AE0893" w:rsidP="00AE0893">
      <w:pPr>
        <w:pStyle w:val="ARIimprintpubdetails"/>
        <w:rPr>
          <w:rStyle w:val="Imprint0"/>
          <w:sz w:val="18"/>
          <w:szCs w:val="18"/>
        </w:rPr>
      </w:pPr>
      <w:r w:rsidRPr="0054396F">
        <w:rPr>
          <w:rStyle w:val="Imprint0"/>
          <w:sz w:val="18"/>
          <w:szCs w:val="18"/>
        </w:rPr>
        <w:t xml:space="preserve">ISSN 1835-3835 </w:t>
      </w:r>
      <w:r w:rsidRPr="00250F53">
        <w:rPr>
          <w:rStyle w:val="Imprint0"/>
          <w:b/>
          <w:bCs/>
          <w:sz w:val="18"/>
          <w:szCs w:val="18"/>
        </w:rPr>
        <w:t>(pdf)</w:t>
      </w:r>
    </w:p>
    <w:p w14:paraId="356F0F9D" w14:textId="1B9A6A09" w:rsidR="00AD0527" w:rsidRPr="0054396F" w:rsidRDefault="00AE0893" w:rsidP="00AD0527">
      <w:pPr>
        <w:spacing w:after="320"/>
        <w:rPr>
          <w:rFonts w:eastAsiaTheme="minorHAnsi"/>
          <w:sz w:val="18"/>
          <w:szCs w:val="18"/>
        </w:rPr>
      </w:pPr>
      <w:r w:rsidRPr="0054396F">
        <w:rPr>
          <w:rStyle w:val="Imprint0"/>
          <w:sz w:val="18"/>
          <w:szCs w:val="18"/>
        </w:rPr>
        <w:t xml:space="preserve">ISBN </w:t>
      </w:r>
      <w:r w:rsidR="00D65A24" w:rsidRPr="00D65A24">
        <w:rPr>
          <w:rFonts w:eastAsiaTheme="minorHAnsi"/>
          <w:sz w:val="18"/>
          <w:szCs w:val="18"/>
        </w:rPr>
        <w:t xml:space="preserve">978-1-76176-236-9 </w:t>
      </w:r>
      <w:r w:rsidRPr="00250F53">
        <w:rPr>
          <w:rStyle w:val="Imprint0"/>
          <w:b/>
          <w:bCs/>
          <w:sz w:val="18"/>
          <w:szCs w:val="18"/>
        </w:rPr>
        <w:t>(</w:t>
      </w:r>
      <w:r w:rsidR="003A6064" w:rsidRPr="00250F53">
        <w:rPr>
          <w:rFonts w:eastAsiaTheme="minorHAnsi"/>
          <w:b/>
          <w:bCs/>
          <w:sz w:val="18"/>
          <w:szCs w:val="18"/>
        </w:rPr>
        <w:t>pdf/online/MS word</w:t>
      </w:r>
      <w:r w:rsidRPr="00250F53">
        <w:rPr>
          <w:rStyle w:val="Imprint0"/>
          <w:b/>
          <w:bCs/>
          <w:sz w:val="18"/>
          <w:szCs w:val="18"/>
        </w:rPr>
        <w:t>)</w:t>
      </w:r>
    </w:p>
    <w:p w14:paraId="64C5BBBF" w14:textId="4BB5E8E8" w:rsidR="00D65DC2" w:rsidRPr="00D65DC2" w:rsidRDefault="00AD0527" w:rsidP="00DC3852">
      <w:pPr>
        <w:pStyle w:val="Titlepageheading"/>
        <w:rPr>
          <w:b w:val="0"/>
          <w:bCs w:val="0"/>
          <w:sz w:val="20"/>
          <w:szCs w:val="20"/>
        </w:rPr>
      </w:pPr>
      <w:r>
        <w:rPr>
          <w:noProof/>
        </w:rPr>
        <mc:AlternateContent>
          <mc:Choice Requires="wps">
            <w:drawing>
              <wp:inline distT="0" distB="0" distL="0" distR="0" wp14:anchorId="34C1A52D" wp14:editId="03EA6D9E">
                <wp:extent cx="4512215" cy="1476000"/>
                <wp:effectExtent l="0" t="0" r="3175" b="0"/>
                <wp:docPr id="32" name="Freeform: Shape 32" descr="We acknowledge and respect Victorian Traditional Owners as the original custodians of Victoria’s land and waters, their unique ability to care for Country and deep spiritual connection to it.&#10;We honour Elders past and present whose knowledge and wisdom has ensured the continuation of culture and traditional practices.&#10;The Department of Energy, Environment and Climate Action is committed to genuinely partnering with Victorian Traditional Owners and Victoria’s Aboriginal community to progress their aspirations."/>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wps:cNvSpPr>
                      <wps:spPr>
                        <a:xfrm>
                          <a:off x="0" y="0"/>
                          <a:ext cx="4512215" cy="1476000"/>
                        </a:xfrm>
                        <a:custGeom>
                          <a:avLst/>
                          <a:gdLst>
                            <a:gd name="connsiteX0" fmla="*/ 0 w 3389661"/>
                            <a:gd name="connsiteY0" fmla="*/ 1106043 h 1106043"/>
                            <a:gd name="connsiteX1" fmla="*/ 0 w 3389661"/>
                            <a:gd name="connsiteY1" fmla="*/ 0 h 1106043"/>
                            <a:gd name="connsiteX2" fmla="*/ 3389662 w 3389661"/>
                            <a:gd name="connsiteY2" fmla="*/ 0 h 1106043"/>
                            <a:gd name="connsiteX3" fmla="*/ 2866835 w 3389661"/>
                            <a:gd name="connsiteY3" fmla="*/ 1106043 h 1106043"/>
                            <a:gd name="connsiteX4" fmla="*/ 0 w 3389661"/>
                            <a:gd name="connsiteY4" fmla="*/ 1106043 h 1106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661" h="1106043">
                              <a:moveTo>
                                <a:pt x="0" y="1106043"/>
                              </a:moveTo>
                              <a:lnTo>
                                <a:pt x="0" y="0"/>
                              </a:lnTo>
                              <a:lnTo>
                                <a:pt x="3389662" y="0"/>
                              </a:lnTo>
                              <a:lnTo>
                                <a:pt x="2866835" y="1106043"/>
                              </a:lnTo>
                              <a:lnTo>
                                <a:pt x="0" y="1106043"/>
                              </a:lnTo>
                              <a:close/>
                            </a:path>
                          </a:pathLst>
                        </a:custGeom>
                        <a:solidFill>
                          <a:schemeClr val="accent3"/>
                        </a:solidFill>
                        <a:ln w="9525" cap="flat">
                          <a:noFill/>
                          <a:prstDash val="solid"/>
                          <a:miter/>
                        </a:ln>
                      </wps:spPr>
                      <wps:txbx>
                        <w:txbxContent>
                          <w:p w14:paraId="22258E8D" w14:textId="77777777" w:rsidR="00AD0527" w:rsidRDefault="00AD0527" w:rsidP="00AD0527">
                            <w:pPr>
                              <w:pStyle w:val="SmallBodyText"/>
                            </w:pPr>
                            <w:r>
                              <w:t>We acknowledge and respect Victorian Traditional Owners as the original custodians of Victoria’s land and waters, their unique ability to care for Country and deep spiritual connection to it.</w:t>
                            </w:r>
                          </w:p>
                          <w:p w14:paraId="15DA7484" w14:textId="77777777" w:rsidR="00AD0527" w:rsidRDefault="00AD0527" w:rsidP="00AD0527">
                            <w:pPr>
                              <w:pStyle w:val="SmallBodyText"/>
                            </w:pPr>
                            <w:r>
                              <w:t xml:space="preserve">We honour Elders past and present whose knowledge and wisdom </w:t>
                            </w:r>
                            <w:r>
                              <w:br/>
                              <w:t>has ensured the continuation of culture and traditional practices.</w:t>
                            </w:r>
                          </w:p>
                          <w:p w14:paraId="78B4B5C1" w14:textId="77777777" w:rsidR="00AD0527" w:rsidRDefault="00AD0527" w:rsidP="00AD0527">
                            <w:pPr>
                              <w:pStyle w:val="SmallBodyText"/>
                            </w:pPr>
                            <w:r>
                              <w:t>DEECA is committed to genuinely partnering with Victorian Traditional Owners and Victoria’s Aboriginal community to progress their aspirations.</w:t>
                            </w:r>
                          </w:p>
                        </w:txbxContent>
                      </wps:txbx>
                      <wps:bodyPr rot="0" spcFirstLastPara="0" vertOverflow="overflow" horzOverflow="overflow" vert="horz" wrap="square" lIns="180000" tIns="90000" rIns="504000" bIns="108000" numCol="1" spcCol="0" rtlCol="0" fromWordArt="0" anchor="t" anchorCtr="0" forceAA="0" compatLnSpc="1">
                        <a:prstTxWarp prst="textNoShape">
                          <a:avLst/>
                        </a:prstTxWarp>
                        <a:noAutofit/>
                      </wps:bodyPr>
                    </wps:wsp>
                  </a:graphicData>
                </a:graphic>
              </wp:inline>
            </w:drawing>
          </mc:Choice>
          <mc:Fallback>
            <w:pict>
              <v:shape w14:anchorId="34C1A52D" id="Freeform: Shape 32" o:spid="_x0000_s1029" alt="We acknowledge and respect Victorian Traditional Owners as the original custodians of Victoria’s land and waters, their unique ability to care for Country and deep spiritual connection to it.&#10;We honour Elders past and present whose knowledge and wisdom has ensured the continuation of culture and traditional practices.&#10;The Department of Energy, Environment and Climate Action is committed to genuinely partnering with Victorian Traditional Owners and Victoria’s Aboriginal community to progress their aspirations." style="width:355.3pt;height:116.2pt;visibility:visible;mso-wrap-style:square;mso-left-percent:-10001;mso-top-percent:-10001;mso-position-horizontal:absolute;mso-position-horizontal-relative:char;mso-position-vertical:absolute;mso-position-vertical-relative:line;mso-left-percent:-10001;mso-top-percent:-10001;v-text-anchor:top" coordsize="3389661,1106043"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QZaIhgMAAD8JAAAOAAAAZHJzL2Uyb0RvYy54bWysVttu3DYQfS/QfyD4WKDWZS9ZLywHCxsu&#10;ChiJATtI+silqJUQilRI7sX9+h6S0lp2jK5d9EUixTO3M8MZXXw8tJLshLGNVgXNzlJKhOK6bNSm&#10;oF8ebn5fUGIdUyWTWomCPgpLP17++svFvluKXNdalsIQKFF2ue8KWjvXLZPE8lq0zJ7pTigcVtq0&#10;zGFrNklp2B7aW5nkaTpP9tqUndFcWIuv1/GQXgb9VSW4+1xVVjgiCwrfXHia8Fz7Z3J5wZYbw7q6&#10;4b0b7D940bJGwehR1TVzjGxN85OqtuFGW125M67bRFdVw0WIAdFk6Yto7mvWiRALyLHdkSb7/6nl&#10;n3b33Z3xrtvuVvPvlih9VTO1ESvbgT4k1ZOU7Du7PIL9xvZih8q0XhyxkEMg9vFIrDg4wvFxOsvy&#10;PJtRwnGWTT/M0zRQn7DlIM631v0hdFDFdrfWxcyUWAVeS6JYiwLiWinbOPEN2axaiWT9lpCU7Mlk&#10;sjifz4OzSMNL+F9jeJal83Q6ITXpV30ZvBT6lr3PxnP4Se35SHv0Pj8dx1goPR3BZGQjX8zni8ns&#10;tI2x0Ju5mo4svSEfY/irNlAbmyH7rB4Kgh9UXxFYEZSprzVfIJ22vvzG5YFaG7ZIvy9itoSUR58Q&#10;RiLHwvEGvFUYGRoL5++yDOrHwpN3CYPTsfB0LBxj77kzuNi+I8rQER0l6IiGEnTEtZcBm8x5yocl&#10;2Rd0uF+kxhWOFygQ3+qdeNAB6Z4awICIrD9hpPoZO+RmOBveXdDX34wQ2r8j+/oOyOf2B43DO2pG&#10;SwBdryO51FZE5z0XoXaOpHguR+3KatmUN42UnoQwucSVNGTHwDDjXCg3pPEZUipP6/ks932RYfZV&#10;krlAqdJeW0yEse6a2TpqC/IxQy16oIkOSpR06M+xJfvm7A7rA2nKgobq81/Wuny8M8ToOAJtx28a&#10;6L5l1t0xgzYKNjDH3Wc8KqnhGfIaVpTU2vz92nePxyjCKSV7zNCC2h9bZgQl8k+FIZUt0Oeh14Xd&#10;edyYsJml03C0jsDUIylR2/ZKgzXcPzgYlvhqnByWldHtV0z8lTeMI6Y4zBcUJRyXVw47HOCPgYvV&#10;KqwxaZG6W3Xfca86lCpCfzh8ZaYjHZZQgFH1SQ8Dly2HEYRUe0DEekmlV1unq8bPp0B6JLbfYEqH&#10;Uun/KPxvwHgfUE//PZf/AAAA//8DAFBLAwQUAAYACAAAACEARhHKGdwAAAAFAQAADwAAAGRycy9k&#10;b3ducmV2LnhtbEyPwU7DMBBE70j9B2srcaN2Ayo0xKmqCiRuQOHQ3Nx4m0TY6yh228DXs3CBy0qj&#10;Gc28LVajd+KEQ+wCaZjPFAikOtiOGg3vb49XdyBiMmSNC4QaPjHCqpxcFCa34UyveNqmRnAJxdxo&#10;aFPqcylj3aI3cRZ6JPYOYfAmsRwaaQdz5nLvZKbUQnrTES+0psdNi/XH9ug19A/+eXypK/x6Wu6w&#10;c4eKlK+0vpyO63sQCcf0F4YffEaHkpn24Ug2CqeBH0m/l73buVqA2GvIrrMbkGUh/9OX3wAAAP//&#10;AwBQSwECLQAUAAYACAAAACEAtoM4kv4AAADhAQAAEwAAAAAAAAAAAAAAAAAAAAAAW0NvbnRlbnRf&#10;VHlwZXNdLnhtbFBLAQItABQABgAIAAAAIQA4/SH/1gAAAJQBAAALAAAAAAAAAAAAAAAAAC8BAABf&#10;cmVscy8ucmVsc1BLAQItABQABgAIAAAAIQB7QZaIhgMAAD8JAAAOAAAAAAAAAAAAAAAAAC4CAABk&#10;cnMvZTJvRG9jLnhtbFBLAQItABQABgAIAAAAIQBGEcoZ3AAAAAUBAAAPAAAAAAAAAAAAAAAAAOAF&#10;AABkcnMvZG93bnJldi54bWxQSwUGAAAAAAQABADzAAAA6QYAAAAA&#10;" adj="-11796480,,5400" path="m,1106043l,,3389662,,2866835,1106043,,1106043xe" fillcolor="#201547 [3206]" stroked="f">
                <v:stroke joinstyle="miter"/>
                <v:formulas/>
                <v:path arrowok="t" o:connecttype="custom" o:connectlocs="0,1476000;0,0;4512216,0;3816245,1476000;0,1476000" o:connectangles="0,0,0,0,0" textboxrect="0,0,3389661,1106043"/>
                <o:lock v:ext="edit" aspectratio="t"/>
                <v:textbox inset="5mm,2.5mm,14mm,3mm">
                  <w:txbxContent>
                    <w:p w14:paraId="22258E8D" w14:textId="77777777" w:rsidR="00AD0527" w:rsidRDefault="00AD0527" w:rsidP="00AD0527">
                      <w:pPr>
                        <w:pStyle w:val="SmallBodyText"/>
                      </w:pPr>
                      <w:r>
                        <w:t>We acknowledge and respect Victorian Traditional Owners as the original custodians of Victoria’s land and waters, their unique ability to care for Country and deep spiritual connection to it.</w:t>
                      </w:r>
                    </w:p>
                    <w:p w14:paraId="15DA7484" w14:textId="77777777" w:rsidR="00AD0527" w:rsidRDefault="00AD0527" w:rsidP="00AD0527">
                      <w:pPr>
                        <w:pStyle w:val="SmallBodyText"/>
                      </w:pPr>
                      <w:r>
                        <w:t xml:space="preserve">We honour Elders past and present whose knowledge and wisdom </w:t>
                      </w:r>
                      <w:r>
                        <w:br/>
                        <w:t>has ensured the continuation of culture and traditional practices.</w:t>
                      </w:r>
                    </w:p>
                    <w:p w14:paraId="78B4B5C1" w14:textId="77777777" w:rsidR="00AD0527" w:rsidRDefault="00AD0527" w:rsidP="00AD0527">
                      <w:pPr>
                        <w:pStyle w:val="SmallBodyText"/>
                      </w:pPr>
                      <w:r>
                        <w:t>DEECA is committed to genuinely partnering with Victorian Traditional Owners and Victoria’s Aboriginal community to progress their aspirations.</w:t>
                      </w:r>
                    </w:p>
                  </w:txbxContent>
                </v:textbox>
                <w10:anchorlock/>
              </v:shape>
            </w:pict>
          </mc:Fallback>
        </mc:AlternateContent>
      </w:r>
      <w:r>
        <w:rPr>
          <w:noProof/>
        </w:rPr>
        <w:drawing>
          <wp:anchor distT="0" distB="0" distL="114300" distR="114300" simplePos="0" relativeHeight="251656192" behindDoc="1" locked="1" layoutInCell="1" allowOverlap="1" wp14:anchorId="1881E131" wp14:editId="53FCF90E">
            <wp:simplePos x="0" y="0"/>
            <wp:positionH relativeFrom="margin">
              <wp:posOffset>3810000</wp:posOffset>
            </wp:positionH>
            <wp:positionV relativeFrom="paragraph">
              <wp:posOffset>635</wp:posOffset>
            </wp:positionV>
            <wp:extent cx="2296795" cy="1475740"/>
            <wp:effectExtent l="0" t="0" r="8255" b="0"/>
            <wp:wrapNone/>
            <wp:docPr id="33" name="Picture 3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 name="Acknowledgement Artwork">
                      <a:extLst>
                        <a:ext uri="{C183D7F6-B498-43B3-948B-1728B52AA6E4}">
                          <adec:decorative xmlns:adec="http://schemas.microsoft.com/office/drawing/2017/decorative" val="1"/>
                        </a:ext>
                      </a:extLst>
                    </pic:cNvPr>
                    <pic:cNvPicPr/>
                  </pic:nvPicPr>
                  <pic:blipFill>
                    <a:blip r:embed="rId30" cstate="email">
                      <a:extLst>
                        <a:ext uri="{28A0092B-C50C-407E-A947-70E740481C1C}">
                          <a14:useLocalDpi xmlns:a14="http://schemas.microsoft.com/office/drawing/2010/main"/>
                        </a:ext>
                      </a:extLst>
                    </a:blip>
                    <a:stretch>
                      <a:fillRect/>
                    </a:stretch>
                  </pic:blipFill>
                  <pic:spPr>
                    <a:xfrm>
                      <a:off x="0" y="0"/>
                      <a:ext cx="2296795" cy="1475740"/>
                    </a:xfrm>
                    <a:prstGeom prst="rect">
                      <a:avLst/>
                    </a:prstGeom>
                  </pic:spPr>
                </pic:pic>
              </a:graphicData>
            </a:graphic>
            <wp14:sizeRelH relativeFrom="page">
              <wp14:pctWidth>0</wp14:pctWidth>
            </wp14:sizeRelH>
            <wp14:sizeRelV relativeFrom="page">
              <wp14:pctHeight>0</wp14:pctHeight>
            </wp14:sizeRelV>
          </wp:anchor>
        </w:drawing>
      </w:r>
    </w:p>
    <w:p w14:paraId="6B98DDBA" w14:textId="4F3115B8" w:rsidR="007749D1" w:rsidRPr="00252B7F" w:rsidRDefault="007749D1" w:rsidP="00673EB4">
      <w:pPr>
        <w:pStyle w:val="DisclaimerTextLeft"/>
        <w:framePr w:hSpace="0" w:wrap="auto" w:hAnchor="text" w:yAlign="inline"/>
        <w:spacing w:before="240"/>
        <w:suppressOverlap w:val="0"/>
        <w:rPr>
          <w:rFonts w:ascii="Arial" w:hAnsi="Arial"/>
        </w:rPr>
      </w:pPr>
      <w:r w:rsidRPr="00252B7F">
        <w:rPr>
          <w:rFonts w:ascii="Arial" w:hAnsi="Arial"/>
        </w:rPr>
        <w:t xml:space="preserve">© The State of Victoria Department of Energy, Environment and Climate Action </w:t>
      </w:r>
      <w:r w:rsidR="00EE09B1">
        <w:rPr>
          <w:rFonts w:ascii="Arial" w:hAnsi="Arial"/>
        </w:rPr>
        <w:t>May 2025</w:t>
      </w:r>
      <w:r w:rsidRPr="00252B7F">
        <w:rPr>
          <w:rFonts w:ascii="Arial" w:hAnsi="Arial"/>
        </w:rPr>
        <w:t>.</w:t>
      </w:r>
    </w:p>
    <w:p w14:paraId="65C7FD82" w14:textId="77777777" w:rsidR="007749D1" w:rsidRPr="00252B7F" w:rsidRDefault="007749D1" w:rsidP="007749D1">
      <w:pPr>
        <w:pStyle w:val="DisclaimerTextLeftBold"/>
        <w:framePr w:hSpace="0" w:wrap="auto" w:hAnchor="text" w:yAlign="inline"/>
        <w:suppressOverlap w:val="0"/>
        <w:rPr>
          <w:rFonts w:ascii="Arial" w:hAnsi="Arial"/>
        </w:rPr>
      </w:pPr>
      <w:r w:rsidRPr="00252B7F">
        <w:rPr>
          <w:rFonts w:ascii="Arial" w:hAnsi="Arial"/>
        </w:rPr>
        <w:t>Creative Commons</w:t>
      </w:r>
    </w:p>
    <w:p w14:paraId="445552BF" w14:textId="77777777" w:rsidR="007749D1" w:rsidRPr="00252B7F" w:rsidRDefault="007749D1" w:rsidP="007749D1">
      <w:pPr>
        <w:pStyle w:val="DisclaimerTextLeft"/>
        <w:framePr w:hSpace="0" w:wrap="auto" w:hAnchor="text" w:yAlign="inline"/>
        <w:suppressOverlap w:val="0"/>
        <w:rPr>
          <w:rFonts w:ascii="Arial" w:hAnsi="Arial"/>
        </w:rPr>
      </w:pPr>
      <w:r w:rsidRPr="00252B7F">
        <w:rPr>
          <w:rFonts w:ascii="Arial" w:hAnsi="Arial"/>
        </w:rPr>
        <w:t xml:space="preserve">This work is licensed under a Creative Commons Attribution 4.0 International licence, visit the </w:t>
      </w:r>
      <w:hyperlink r:id="rId31" w:tooltip="Creative Commons website" w:history="1">
        <w:r w:rsidRPr="00973D7E">
          <w:rPr>
            <w:rStyle w:val="Hyperlink"/>
            <w:color w:val="363534" w:themeColor="text1"/>
          </w:rPr>
          <w:t>Creative Commons website</w:t>
        </w:r>
      </w:hyperlink>
      <w:r w:rsidRPr="00252B7F">
        <w:rPr>
          <w:rFonts w:ascii="Arial" w:hAnsi="Arial"/>
        </w:rPr>
        <w:t xml:space="preserve"> (</w:t>
      </w:r>
      <w:hyperlink r:id="rId32" w:history="1">
        <w:r w:rsidRPr="00973D7E">
          <w:rPr>
            <w:rStyle w:val="Hyperlink"/>
            <w:color w:val="363534" w:themeColor="text1"/>
          </w:rPr>
          <w:t>http://creativecommons.org/licenses/by/4.0/</w:t>
        </w:r>
      </w:hyperlink>
      <w:r w:rsidRPr="00252B7F">
        <w:rPr>
          <w:rFonts w:ascii="Arial" w:hAnsi="Arial"/>
        </w:rPr>
        <w:t>).</w:t>
      </w:r>
    </w:p>
    <w:p w14:paraId="18544028" w14:textId="77777777" w:rsidR="007749D1" w:rsidRPr="00252B7F" w:rsidRDefault="007749D1" w:rsidP="007E7B78">
      <w:pPr>
        <w:pStyle w:val="DisclaimerTextLeft"/>
        <w:framePr w:hSpace="0" w:wrap="auto" w:hAnchor="text" w:yAlign="inline"/>
        <w:spacing w:after="120"/>
        <w:suppressOverlap w:val="0"/>
        <w:rPr>
          <w:rFonts w:ascii="Arial" w:hAnsi="Arial"/>
          <w:strike/>
        </w:rPr>
      </w:pPr>
      <w:r w:rsidRPr="00252B7F">
        <w:rPr>
          <w:rFonts w:ascii="Arial" w:hAnsi="Arial"/>
        </w:rPr>
        <w:t>You are free to re-use the work under that licence, on the condition that you credit the State of Victoria as author. The licence does not apply to any images, photographs or branding, including the Victorian Coat of Arms, and the Victorian Government</w:t>
      </w:r>
      <w:r w:rsidR="00606E9E" w:rsidRPr="00252B7F">
        <w:rPr>
          <w:rFonts w:ascii="Arial" w:hAnsi="Arial"/>
        </w:rPr>
        <w:t>, the</w:t>
      </w:r>
      <w:r w:rsidRPr="00252B7F">
        <w:rPr>
          <w:rFonts w:ascii="Arial" w:hAnsi="Arial"/>
        </w:rPr>
        <w:t xml:space="preserve"> Department </w:t>
      </w:r>
      <w:r w:rsidR="00606E9E" w:rsidRPr="00252B7F">
        <w:rPr>
          <w:rFonts w:ascii="Arial" w:hAnsi="Arial"/>
        </w:rPr>
        <w:t xml:space="preserve">and the ARI </w:t>
      </w:r>
      <w:r w:rsidRPr="00252B7F">
        <w:rPr>
          <w:rFonts w:ascii="Arial" w:hAnsi="Arial"/>
        </w:rPr>
        <w:t>logos.</w:t>
      </w:r>
    </w:p>
    <w:p w14:paraId="283C0BB1" w14:textId="77777777" w:rsidR="007749D1" w:rsidRPr="00252B7F" w:rsidRDefault="007749D1" w:rsidP="007749D1">
      <w:pPr>
        <w:pStyle w:val="DisclaimerTextRightBold"/>
        <w:framePr w:hSpace="0" w:wrap="auto" w:hAnchor="text" w:yAlign="inline"/>
        <w:suppressOverlap w:val="0"/>
        <w:rPr>
          <w:rFonts w:ascii="Arial" w:hAnsi="Arial"/>
          <w:b/>
        </w:rPr>
      </w:pPr>
      <w:r w:rsidRPr="00252B7F">
        <w:rPr>
          <w:rFonts w:ascii="Arial" w:hAnsi="Arial"/>
          <w:b/>
        </w:rPr>
        <w:t>Disclaimer</w:t>
      </w:r>
    </w:p>
    <w:p w14:paraId="22995A1F" w14:textId="77777777" w:rsidR="007749D1" w:rsidRPr="00252B7F" w:rsidRDefault="007749D1" w:rsidP="007E7B78">
      <w:pPr>
        <w:pStyle w:val="DisclaimerTextRight"/>
        <w:framePr w:hSpace="0" w:wrap="auto" w:hAnchor="text" w:yAlign="inline"/>
        <w:spacing w:after="120"/>
        <w:suppressOverlap w:val="0"/>
        <w:rPr>
          <w:rFonts w:ascii="Arial" w:hAnsi="Arial"/>
        </w:rPr>
      </w:pPr>
      <w:r w:rsidRPr="00252B7F">
        <w:rPr>
          <w:rFonts w:ascii="Arial" w:hAnsi="Arial"/>
        </w:rPr>
        <w:t>This 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p>
    <w:p w14:paraId="7023226A" w14:textId="77777777" w:rsidR="007749D1" w:rsidRPr="00252B7F" w:rsidRDefault="007749D1" w:rsidP="007749D1">
      <w:pPr>
        <w:pStyle w:val="DisclaimerTextRightBold12pt"/>
        <w:framePr w:hSpace="0" w:wrap="auto" w:hAnchor="text" w:yAlign="inline"/>
        <w:suppressOverlap w:val="0"/>
        <w:rPr>
          <w:rFonts w:ascii="Arial" w:hAnsi="Arial"/>
          <w:b/>
        </w:rPr>
      </w:pPr>
      <w:r w:rsidRPr="00252B7F">
        <w:rPr>
          <w:rFonts w:ascii="Arial" w:hAnsi="Arial"/>
          <w:b/>
        </w:rPr>
        <w:t>Accessibility</w:t>
      </w:r>
    </w:p>
    <w:p w14:paraId="0EEC1D78" w14:textId="6A80AF3D" w:rsidR="007749D1" w:rsidRPr="00252B7F" w:rsidRDefault="007749D1" w:rsidP="007749D1">
      <w:pPr>
        <w:pStyle w:val="DisclaimerTextRight12pt"/>
        <w:framePr w:hSpace="0" w:wrap="auto" w:hAnchor="text" w:yAlign="inline"/>
        <w:suppressOverlap w:val="0"/>
        <w:rPr>
          <w:rFonts w:ascii="Arial" w:hAnsi="Arial"/>
        </w:rPr>
      </w:pPr>
      <w:r w:rsidRPr="00252B7F">
        <w:rPr>
          <w:rFonts w:ascii="Arial" w:hAnsi="Arial"/>
        </w:rPr>
        <w:t xml:space="preserve">To receive this document in an alternative format, phone the Customer Service Centre on 136 186, email </w:t>
      </w:r>
      <w:hyperlink r:id="rId33" w:history="1">
        <w:r w:rsidRPr="00CB1C0B">
          <w:rPr>
            <w:rStyle w:val="Hyperlink"/>
            <w:color w:val="363534" w:themeColor="text1"/>
          </w:rPr>
          <w:t>customer.service@delwp.vic.gov.au</w:t>
        </w:r>
      </w:hyperlink>
      <w:r w:rsidRPr="00252B7F">
        <w:rPr>
          <w:rFonts w:ascii="Arial" w:hAnsi="Arial"/>
        </w:rPr>
        <w:t xml:space="preserve">, or contact National Relay Service on 133 677. Available at </w:t>
      </w:r>
      <w:hyperlink r:id="rId34" w:tooltip="Department of Energy, Environment and Climate Action website" w:history="1">
        <w:r w:rsidRPr="00CB1C0B">
          <w:rPr>
            <w:rStyle w:val="Hyperlink"/>
            <w:color w:val="363534" w:themeColor="text1"/>
          </w:rPr>
          <w:t>DEECA website</w:t>
        </w:r>
      </w:hyperlink>
      <w:r w:rsidRPr="00252B7F">
        <w:rPr>
          <w:rFonts w:ascii="Arial" w:hAnsi="Arial"/>
        </w:rPr>
        <w:t xml:space="preserve"> (www.deeca.vic.gov.au). </w:t>
      </w:r>
    </w:p>
    <w:p w14:paraId="2A526408" w14:textId="77777777" w:rsidR="007749D1" w:rsidRDefault="007749D1" w:rsidP="00DC3852">
      <w:pPr>
        <w:pStyle w:val="Titlepageheading"/>
        <w:sectPr w:rsidR="007749D1" w:rsidSect="005E0B7E">
          <w:headerReference w:type="default" r:id="rId35"/>
          <w:footerReference w:type="default" r:id="rId36"/>
          <w:headerReference w:type="first" r:id="rId37"/>
          <w:footerReference w:type="first" r:id="rId38"/>
          <w:pgSz w:w="11906" w:h="16838" w:code="9"/>
          <w:pgMar w:top="1134" w:right="1134" w:bottom="1134" w:left="1134" w:header="709" w:footer="709" w:gutter="0"/>
          <w:pgNumType w:fmt="lowerRoman"/>
          <w:cols w:space="708"/>
          <w:vAlign w:val="bottom"/>
          <w:titlePg/>
          <w:docGrid w:linePitch="360"/>
        </w:sectPr>
      </w:pPr>
    </w:p>
    <w:p w14:paraId="619FF660" w14:textId="77777777" w:rsidR="00FE4822" w:rsidRDefault="00FE4822" w:rsidP="00DC3852">
      <w:pPr>
        <w:pStyle w:val="Titlepageheading"/>
      </w:pPr>
    </w:p>
    <w:p w14:paraId="79AB1231" w14:textId="4EA83063" w:rsidR="0020022B" w:rsidRPr="008352D5" w:rsidRDefault="0020022B" w:rsidP="0020022B">
      <w:pPr>
        <w:pStyle w:val="Titlepageheading"/>
      </w:pPr>
      <w:r>
        <w:t xml:space="preserve">The </w:t>
      </w:r>
      <w:r w:rsidR="00242A54">
        <w:t>s</w:t>
      </w:r>
      <w:r>
        <w:t xml:space="preserve">tatus of Victoria’s </w:t>
      </w:r>
      <w:r w:rsidR="004E3DFA">
        <w:t>Koala</w:t>
      </w:r>
      <w:r>
        <w:t xml:space="preserve"> </w:t>
      </w:r>
      <w:r w:rsidR="00242A54">
        <w:t>p</w:t>
      </w:r>
      <w:r>
        <w:t>opulation</w:t>
      </w:r>
    </w:p>
    <w:p w14:paraId="7C1A5277" w14:textId="14A6F8A4" w:rsidR="00243764" w:rsidRPr="008352D5" w:rsidRDefault="00243764" w:rsidP="00DC3852">
      <w:pPr>
        <w:pStyle w:val="Titlepageheading"/>
      </w:pPr>
    </w:p>
    <w:p w14:paraId="1A40F8FF" w14:textId="25551EFB" w:rsidR="0020022B" w:rsidRPr="008352D5" w:rsidRDefault="0020022B" w:rsidP="0020022B">
      <w:pPr>
        <w:pStyle w:val="Titlepagesubtitle"/>
      </w:pPr>
      <w:r w:rsidRPr="6911FBC4">
        <w:t xml:space="preserve">Surveys to estimate abundance, genetic diversity and </w:t>
      </w:r>
      <w:r w:rsidR="00242A54">
        <w:t>K</w:t>
      </w:r>
      <w:r w:rsidRPr="6911FBC4">
        <w:t>oala health</w:t>
      </w:r>
    </w:p>
    <w:p w14:paraId="17B5A4F8" w14:textId="77777777" w:rsidR="00243764" w:rsidRPr="00856D1B" w:rsidRDefault="00243764" w:rsidP="00DC3852">
      <w:pPr>
        <w:pStyle w:val="Titlepagesubtitle"/>
      </w:pPr>
    </w:p>
    <w:p w14:paraId="2E867697" w14:textId="77777777" w:rsidR="00243764" w:rsidRPr="00856D1B" w:rsidRDefault="00243764" w:rsidP="00DC3852">
      <w:pPr>
        <w:pStyle w:val="Titlepagesubtitle"/>
      </w:pPr>
    </w:p>
    <w:p w14:paraId="2914B4CF" w14:textId="4B296C27" w:rsidR="0020022B" w:rsidRPr="008352D5" w:rsidRDefault="0020022B" w:rsidP="0020022B">
      <w:pPr>
        <w:pStyle w:val="Titlepagesubtitle"/>
      </w:pPr>
      <w:r w:rsidRPr="6911FBC4">
        <w:t>David Ramsey</w:t>
      </w:r>
      <w:r w:rsidRPr="006F7A9F">
        <w:rPr>
          <w:vertAlign w:val="superscript"/>
        </w:rPr>
        <w:t>1</w:t>
      </w:r>
      <w:r w:rsidRPr="6911FBC4">
        <w:t>, Desley Whisson</w:t>
      </w:r>
      <w:r w:rsidRPr="006F7A9F">
        <w:rPr>
          <w:vertAlign w:val="superscript"/>
        </w:rPr>
        <w:t>2</w:t>
      </w:r>
      <w:r w:rsidRPr="6911FBC4">
        <w:t>, Justin Cally</w:t>
      </w:r>
      <w:r w:rsidRPr="006F7A9F">
        <w:rPr>
          <w:vertAlign w:val="superscript"/>
        </w:rPr>
        <w:t>1</w:t>
      </w:r>
      <w:r w:rsidRPr="6911FBC4">
        <w:t xml:space="preserve">, </w:t>
      </w:r>
      <w:r w:rsidR="00091153" w:rsidRPr="6911FBC4">
        <w:t xml:space="preserve">Leanne </w:t>
      </w:r>
      <w:r w:rsidR="00091153" w:rsidRPr="00091153">
        <w:t>Wicker</w:t>
      </w:r>
      <w:r w:rsidR="00091153" w:rsidRPr="00091153">
        <w:rPr>
          <w:vertAlign w:val="superscript"/>
        </w:rPr>
        <w:t>2</w:t>
      </w:r>
      <w:r w:rsidR="00091153">
        <w:t>, Lauren White</w:t>
      </w:r>
      <w:r w:rsidR="00091153" w:rsidRPr="00091153">
        <w:rPr>
          <w:vertAlign w:val="superscript"/>
        </w:rPr>
        <w:t>1</w:t>
      </w:r>
      <w:r w:rsidR="00091153">
        <w:t xml:space="preserve">, </w:t>
      </w:r>
      <w:r w:rsidRPr="00091153">
        <w:t>Fiona</w:t>
      </w:r>
      <w:r w:rsidRPr="6911FBC4">
        <w:t xml:space="preserve"> Hogan</w:t>
      </w:r>
      <w:r w:rsidRPr="006F7A9F">
        <w:rPr>
          <w:vertAlign w:val="superscript"/>
        </w:rPr>
        <w:t>3</w:t>
      </w:r>
      <w:r w:rsidRPr="6911FBC4">
        <w:t>,</w:t>
      </w:r>
      <w:r w:rsidR="00242A54">
        <w:t xml:space="preserve"> </w:t>
      </w:r>
      <w:r w:rsidRPr="6911FBC4">
        <w:t>Carlo Pacioni</w:t>
      </w:r>
      <w:r w:rsidRPr="006F7A9F">
        <w:rPr>
          <w:vertAlign w:val="superscript"/>
        </w:rPr>
        <w:t>1</w:t>
      </w:r>
      <w:r w:rsidRPr="6911FBC4">
        <w:t>, Celine Frere</w:t>
      </w:r>
      <w:r w:rsidRPr="006F7A9F">
        <w:rPr>
          <w:vertAlign w:val="superscript"/>
        </w:rPr>
        <w:t>4</w:t>
      </w:r>
      <w:r w:rsidRPr="6911FBC4">
        <w:t>, Kelly Smith</w:t>
      </w:r>
      <w:r w:rsidRPr="006F7A9F">
        <w:rPr>
          <w:vertAlign w:val="superscript"/>
        </w:rPr>
        <w:t>3</w:t>
      </w:r>
      <w:r w:rsidRPr="6911FBC4">
        <w:t>, Alistair Legione</w:t>
      </w:r>
      <w:r w:rsidRPr="006F7A9F">
        <w:rPr>
          <w:vertAlign w:val="superscript"/>
        </w:rPr>
        <w:t>5</w:t>
      </w:r>
      <w:r w:rsidRPr="6911FBC4">
        <w:t>, Lachlan Francis</w:t>
      </w:r>
      <w:r w:rsidRPr="006F7A9F">
        <w:rPr>
          <w:vertAlign w:val="superscript"/>
        </w:rPr>
        <w:t>1</w:t>
      </w:r>
      <w:r w:rsidRPr="6911FBC4">
        <w:t xml:space="preserve"> and Peter Griffioen</w:t>
      </w:r>
      <w:r w:rsidRPr="006F7A9F">
        <w:rPr>
          <w:vertAlign w:val="superscript"/>
        </w:rPr>
        <w:t>1</w:t>
      </w:r>
    </w:p>
    <w:p w14:paraId="781DCE3A" w14:textId="77777777" w:rsidR="00744A3D" w:rsidRPr="00B455FF" w:rsidRDefault="00744A3D" w:rsidP="00DC3852">
      <w:pPr>
        <w:pStyle w:val="Subtitle"/>
      </w:pPr>
    </w:p>
    <w:p w14:paraId="2A7D85B4" w14:textId="024CE129" w:rsidR="00744A3D" w:rsidRPr="00DD09BE" w:rsidRDefault="00744A3D" w:rsidP="00DC3852">
      <w:r w:rsidRPr="00DD09BE">
        <w:rPr>
          <w:vertAlign w:val="superscript"/>
        </w:rPr>
        <w:t>1</w:t>
      </w:r>
      <w:r w:rsidRPr="00DD09BE">
        <w:t>Arthur Rylah Institute for Environmental Research</w:t>
      </w:r>
      <w:r w:rsidR="00DB2DB2">
        <w:br/>
        <w:t>Department of Energy, Environment and Climate Action</w:t>
      </w:r>
      <w:r w:rsidRPr="00DD09BE">
        <w:t xml:space="preserve"> </w:t>
      </w:r>
      <w:r w:rsidRPr="00DD09BE">
        <w:br/>
        <w:t>123 Brown Street, Heidelberg, Victoria 3084</w:t>
      </w:r>
    </w:p>
    <w:p w14:paraId="6438E9F4" w14:textId="77777777" w:rsidR="00F83B9A" w:rsidRDefault="00744A3D" w:rsidP="00F83B9A">
      <w:pPr>
        <w:spacing w:after="0"/>
      </w:pPr>
      <w:r w:rsidRPr="00DD09BE">
        <w:rPr>
          <w:vertAlign w:val="superscript"/>
        </w:rPr>
        <w:t>2</w:t>
      </w:r>
      <w:r w:rsidR="00F83B9A" w:rsidRPr="00F83B9A">
        <w:t>School of Life and Environmental Sciences</w:t>
      </w:r>
    </w:p>
    <w:p w14:paraId="2C7F13E6" w14:textId="1885E899" w:rsidR="00744A3D" w:rsidRDefault="00F83B9A" w:rsidP="00F83B9A">
      <w:pPr>
        <w:spacing w:after="0"/>
      </w:pPr>
      <w:r>
        <w:t>D</w:t>
      </w:r>
      <w:r w:rsidR="006F7A9F">
        <w:t>eakin University</w:t>
      </w:r>
    </w:p>
    <w:p w14:paraId="63119356" w14:textId="4D9254EE" w:rsidR="00F83B9A" w:rsidRDefault="00F83B9A" w:rsidP="00242A54">
      <w:r w:rsidRPr="00F83B9A">
        <w:t>Locked Bag 20000, Geelong, V</w:t>
      </w:r>
      <w:r w:rsidR="00C5394B">
        <w:t>ictoria</w:t>
      </w:r>
      <w:r w:rsidRPr="00F83B9A">
        <w:t xml:space="preserve"> 3220</w:t>
      </w:r>
    </w:p>
    <w:p w14:paraId="766BCFDC" w14:textId="01D10ED3" w:rsidR="00242A54" w:rsidRDefault="006F7A9F" w:rsidP="008A5BC9">
      <w:pPr>
        <w:contextualSpacing/>
      </w:pPr>
      <w:r w:rsidRPr="00242A54">
        <w:rPr>
          <w:vertAlign w:val="superscript"/>
        </w:rPr>
        <w:t>3</w:t>
      </w:r>
      <w:r w:rsidR="00F83B9A" w:rsidRPr="00F83B9A">
        <w:t>Institute of Innovation, Science and Sustainability</w:t>
      </w:r>
    </w:p>
    <w:p w14:paraId="7B907F40" w14:textId="69E299B4" w:rsidR="006F7A9F" w:rsidRDefault="00F83B9A" w:rsidP="008A5BC9">
      <w:pPr>
        <w:contextualSpacing/>
      </w:pPr>
      <w:r>
        <w:t>F</w:t>
      </w:r>
      <w:r w:rsidR="006F7A9F">
        <w:t>ederation University</w:t>
      </w:r>
    </w:p>
    <w:p w14:paraId="4AF484E3" w14:textId="4275E6D2" w:rsidR="00242A54" w:rsidRDefault="00F83B9A" w:rsidP="00242A54">
      <w:r w:rsidRPr="00F83B9A">
        <w:t>PO Box 859, Berwick, V</w:t>
      </w:r>
      <w:r w:rsidR="00C5394B">
        <w:t>ictoria</w:t>
      </w:r>
      <w:r w:rsidRPr="00F83B9A">
        <w:t xml:space="preserve"> 3806</w:t>
      </w:r>
    </w:p>
    <w:p w14:paraId="54D6DC5D" w14:textId="75E893E3" w:rsidR="00F83B9A" w:rsidRDefault="006F7A9F" w:rsidP="008A5BC9">
      <w:pPr>
        <w:contextualSpacing/>
      </w:pPr>
      <w:r w:rsidRPr="00242A54">
        <w:rPr>
          <w:vertAlign w:val="superscript"/>
        </w:rPr>
        <w:t>4</w:t>
      </w:r>
      <w:r w:rsidR="00F83B9A">
        <w:t>School of Environment</w:t>
      </w:r>
    </w:p>
    <w:p w14:paraId="2373381B" w14:textId="51D0BA1E" w:rsidR="006F7A9F" w:rsidRDefault="00F83B9A" w:rsidP="00F83B9A">
      <w:pPr>
        <w:spacing w:after="0"/>
        <w:contextualSpacing/>
      </w:pPr>
      <w:r>
        <w:t>U</w:t>
      </w:r>
      <w:r w:rsidR="006F7A9F">
        <w:t>niversity of Queensland</w:t>
      </w:r>
    </w:p>
    <w:p w14:paraId="489EEC2D" w14:textId="628EB9F5" w:rsidR="00242A54" w:rsidRDefault="00F83B9A" w:rsidP="00242A54">
      <w:r>
        <w:t xml:space="preserve">Sir Fred Schonell Drive, St Lucia, </w:t>
      </w:r>
      <w:r w:rsidR="00C5394B">
        <w:t xml:space="preserve">Queensland </w:t>
      </w:r>
      <w:r>
        <w:t>4072</w:t>
      </w:r>
    </w:p>
    <w:p w14:paraId="3239D325" w14:textId="068BAEA5" w:rsidR="00242A54" w:rsidRDefault="006F7A9F" w:rsidP="008A5BC9">
      <w:pPr>
        <w:contextualSpacing/>
      </w:pPr>
      <w:r w:rsidRPr="00242A54">
        <w:rPr>
          <w:vertAlign w:val="superscript"/>
        </w:rPr>
        <w:t>5</w:t>
      </w:r>
      <w:r w:rsidR="00CB1F16">
        <w:t>Melbourne Veterinary School</w:t>
      </w:r>
      <w:r w:rsidR="00F83B9A" w:rsidRPr="00F83B9A">
        <w:t xml:space="preserve"> </w:t>
      </w:r>
    </w:p>
    <w:p w14:paraId="5CAA40E7" w14:textId="3B676D9F" w:rsidR="00F83B9A" w:rsidRDefault="00F83B9A" w:rsidP="008A5BC9">
      <w:pPr>
        <w:contextualSpacing/>
      </w:pPr>
      <w:r w:rsidRPr="00F83B9A">
        <w:t>Faculty of Science</w:t>
      </w:r>
    </w:p>
    <w:p w14:paraId="3FCD3F07" w14:textId="7DB99880" w:rsidR="00C5394B" w:rsidRPr="00F83B9A" w:rsidRDefault="00C5394B" w:rsidP="00F83B9A">
      <w:pPr>
        <w:spacing w:after="0"/>
        <w:contextualSpacing/>
      </w:pPr>
      <w:r>
        <w:t>University of Melbourne</w:t>
      </w:r>
    </w:p>
    <w:p w14:paraId="64972572" w14:textId="0E047802" w:rsidR="00F83B9A" w:rsidRDefault="00F83B9A" w:rsidP="00F83B9A">
      <w:pPr>
        <w:spacing w:after="0"/>
        <w:contextualSpacing/>
      </w:pPr>
      <w:proofErr w:type="spellStart"/>
      <w:r w:rsidRPr="00F83B9A">
        <w:t>Cnr</w:t>
      </w:r>
      <w:proofErr w:type="spellEnd"/>
      <w:r w:rsidRPr="00F83B9A">
        <w:t xml:space="preserve"> Park Dr and Flemington Rd, </w:t>
      </w:r>
      <w:r w:rsidR="00C5394B">
        <w:t>Victoria 3010</w:t>
      </w:r>
      <w:r w:rsidRPr="00F83B9A">
        <w:t xml:space="preserve"> </w:t>
      </w:r>
    </w:p>
    <w:p w14:paraId="56BFC636" w14:textId="0D136070" w:rsidR="006F7A9F" w:rsidRPr="00DD09BE" w:rsidRDefault="006F7A9F" w:rsidP="00DC3852"/>
    <w:p w14:paraId="6A766208" w14:textId="77777777" w:rsidR="00744A3D" w:rsidRPr="00DD09BE" w:rsidRDefault="00744A3D" w:rsidP="00DC3852">
      <w:pPr>
        <w:pStyle w:val="Subtitle"/>
      </w:pPr>
      <w:r w:rsidRPr="00DD09BE">
        <w:t>Date</w:t>
      </w:r>
    </w:p>
    <w:p w14:paraId="239D396D" w14:textId="5BC7C75E" w:rsidR="00B2382F" w:rsidRPr="00173923" w:rsidRDefault="006A33F1" w:rsidP="00DC3852">
      <w:pPr>
        <w:pStyle w:val="Titlepagesubtitle"/>
      </w:pPr>
      <w:r w:rsidRPr="00772526">
        <w:rPr>
          <w:b w:val="0"/>
        </w:rPr>
        <w:t>Arthur Rylah Institute for Environmental Research</w:t>
      </w:r>
      <w:r w:rsidRPr="008352D5">
        <w:br/>
      </w:r>
      <w:r w:rsidR="002F04B4" w:rsidRPr="00173923">
        <w:t>Technical</w:t>
      </w:r>
      <w:r w:rsidR="00DE7B6D" w:rsidRPr="00173923">
        <w:t xml:space="preserve"> Report </w:t>
      </w:r>
      <w:r w:rsidR="002F04B4" w:rsidRPr="00173923">
        <w:t>Series No.</w:t>
      </w:r>
      <w:r w:rsidR="00DE7B6D" w:rsidRPr="00173923">
        <w:t xml:space="preserve"> </w:t>
      </w:r>
      <w:r w:rsidR="00173923" w:rsidRPr="00173923">
        <w:t>393</w:t>
      </w:r>
      <w:r w:rsidR="00DE7B6D" w:rsidRPr="00173923">
        <w:t xml:space="preserve"> </w:t>
      </w:r>
      <w:r w:rsidR="00DB2DB2" w:rsidRPr="00173923">
        <w:t xml:space="preserve">  </w:t>
      </w:r>
      <w:r w:rsidR="00DF1994" w:rsidRPr="00173923">
        <w:t xml:space="preserve">   </w:t>
      </w:r>
    </w:p>
    <w:p w14:paraId="61B0DA05" w14:textId="77777777" w:rsidR="00DA7D7F" w:rsidRPr="00243764" w:rsidRDefault="00DD09BE" w:rsidP="00DC3852">
      <w:r>
        <w:t xml:space="preserve"> </w:t>
      </w:r>
    </w:p>
    <w:p w14:paraId="58A8E056" w14:textId="77777777" w:rsidR="00DA7D7F" w:rsidRPr="00243764" w:rsidRDefault="00DA7D7F" w:rsidP="00DC3852">
      <w:pPr>
        <w:sectPr w:rsidR="00DA7D7F" w:rsidRPr="00243764" w:rsidSect="006A33F1">
          <w:pgSz w:w="11906" w:h="16838" w:code="9"/>
          <w:pgMar w:top="1134" w:right="1134" w:bottom="1134" w:left="1134" w:header="709" w:footer="709" w:gutter="0"/>
          <w:pgNumType w:fmt="lowerRoman"/>
          <w:cols w:space="708"/>
          <w:titlePg/>
          <w:docGrid w:linePitch="360"/>
        </w:sectPr>
      </w:pPr>
    </w:p>
    <w:p w14:paraId="61B31A02" w14:textId="77777777" w:rsidR="00843C86" w:rsidRPr="00B049AA" w:rsidRDefault="00843C86" w:rsidP="0071429D">
      <w:pPr>
        <w:pStyle w:val="Heading1"/>
        <w:rPr>
          <w:b w:val="0"/>
          <w:bCs/>
          <w:sz w:val="40"/>
          <w:szCs w:val="40"/>
        </w:rPr>
      </w:pPr>
      <w:bookmarkStart w:id="3" w:name="_Toc409798395"/>
      <w:bookmarkStart w:id="4" w:name="_Toc286018758"/>
      <w:bookmarkStart w:id="5" w:name="_Toc202781692"/>
      <w:r w:rsidRPr="00B049AA">
        <w:rPr>
          <w:b w:val="0"/>
          <w:bCs/>
          <w:sz w:val="40"/>
          <w:szCs w:val="40"/>
        </w:rPr>
        <w:lastRenderedPageBreak/>
        <w:t>Acknowledgements</w:t>
      </w:r>
      <w:bookmarkEnd w:id="3"/>
      <w:bookmarkEnd w:id="4"/>
      <w:bookmarkEnd w:id="5"/>
    </w:p>
    <w:p w14:paraId="7B36EC5B" w14:textId="5D945F61" w:rsidR="0020022B" w:rsidRDefault="0020022B" w:rsidP="0020022B">
      <w:r w:rsidRPr="6911FBC4">
        <w:t xml:space="preserve">This project was funded by </w:t>
      </w:r>
      <w:r w:rsidR="00CE3508">
        <w:t>the Regulatory Reform and Emergencies Branch, Biodiversity Division</w:t>
      </w:r>
      <w:r w:rsidR="00C972BF">
        <w:t>, Department of Energy, Environment and Climate Action (DEECA)</w:t>
      </w:r>
      <w:r w:rsidRPr="6911FBC4">
        <w:t xml:space="preserve"> under the </w:t>
      </w:r>
      <w:r w:rsidR="00CE3508">
        <w:t xml:space="preserve">Victorian </w:t>
      </w:r>
      <w:r w:rsidR="004E3DFA">
        <w:t>Koala</w:t>
      </w:r>
      <w:r w:rsidR="00CE3508">
        <w:t xml:space="preserve"> Management Strategy</w:t>
      </w:r>
      <w:r w:rsidR="009E30F7">
        <w:t>.</w:t>
      </w:r>
    </w:p>
    <w:p w14:paraId="42AFB70E" w14:textId="44C3D25C" w:rsidR="0020022B" w:rsidRDefault="0020022B" w:rsidP="0020022B">
      <w:r>
        <w:t xml:space="preserve">For </w:t>
      </w:r>
      <w:r w:rsidR="00242A54">
        <w:t>K</w:t>
      </w:r>
      <w:r>
        <w:t xml:space="preserve">oala surveys, </w:t>
      </w:r>
      <w:r w:rsidR="00CE3508">
        <w:t>we</w:t>
      </w:r>
      <w:r>
        <w:t xml:space="preserve"> acknowledge Anthony Rendall for assisting with logistics and Matthew Lefoe, Stacey Harwood, Nell Glover, Richie Nguyen, Seb Snow, Joel Kraus, Simeon Zylinski, Angie Symon, Campbell Mole, Tom Healey, Kristal </w:t>
      </w:r>
      <w:proofErr w:type="spellStart"/>
      <w:r>
        <w:t>Kostoglou</w:t>
      </w:r>
      <w:proofErr w:type="spellEnd"/>
      <w:r w:rsidR="00CE3508">
        <w:t xml:space="preserve"> and</w:t>
      </w:r>
      <w:r>
        <w:t xml:space="preserve"> Clorinda Schofield</w:t>
      </w:r>
      <w:r w:rsidR="00CE3508">
        <w:t xml:space="preserve"> for assistance with field monitoring</w:t>
      </w:r>
      <w:r w:rsidR="00D67040">
        <w:t xml:space="preserve">. We also thank Faye </w:t>
      </w:r>
      <w:proofErr w:type="spellStart"/>
      <w:r w:rsidR="00D67040">
        <w:t>Wedrowicz</w:t>
      </w:r>
      <w:proofErr w:type="spellEnd"/>
      <w:r w:rsidR="00D67040">
        <w:t xml:space="preserve"> </w:t>
      </w:r>
      <w:r w:rsidR="008D3626">
        <w:t xml:space="preserve">(Federation University) </w:t>
      </w:r>
      <w:r w:rsidR="00D67040">
        <w:t xml:space="preserve">for the genetic analysis of </w:t>
      </w:r>
      <w:r w:rsidR="00242A54">
        <w:t>K</w:t>
      </w:r>
      <w:r w:rsidR="00D67040">
        <w:t>oala scat samples</w:t>
      </w:r>
      <w:r w:rsidR="00D01C90">
        <w:t xml:space="preserve"> as well as Andrew Hoskins</w:t>
      </w:r>
      <w:r w:rsidR="002769B7">
        <w:t xml:space="preserve"> (</w:t>
      </w:r>
      <w:r w:rsidR="008D741D" w:rsidRPr="008D741D">
        <w:t>North Australian Indigenous Land and Sea Management Alliance</w:t>
      </w:r>
      <w:r w:rsidR="00800175">
        <w:t>) f</w:t>
      </w:r>
      <w:r w:rsidR="002C0BF5">
        <w:t>or access to the CSIRO Koala food tree spatial layer used in these analys</w:t>
      </w:r>
      <w:r w:rsidR="002769B7">
        <w:t>es.</w:t>
      </w:r>
      <w:r w:rsidR="00D67040">
        <w:t xml:space="preserve"> </w:t>
      </w:r>
    </w:p>
    <w:p w14:paraId="47C12194" w14:textId="7D0F94A5" w:rsidR="0020022B" w:rsidRDefault="0020022B" w:rsidP="0020022B">
      <w:r>
        <w:t xml:space="preserve">For </w:t>
      </w:r>
      <w:r w:rsidR="00CE3508">
        <w:t xml:space="preserve">the health and </w:t>
      </w:r>
      <w:r>
        <w:t xml:space="preserve">disease surveys, </w:t>
      </w:r>
      <w:r w:rsidR="00CE3508">
        <w:t>we</w:t>
      </w:r>
      <w:r>
        <w:t xml:space="preserve"> acknowledge Hayley Forster, Stacey Harwood, Ryley Johnston for assisting with finding and capturing </w:t>
      </w:r>
      <w:r w:rsidR="00242A54">
        <w:t>K</w:t>
      </w:r>
      <w:r>
        <w:t xml:space="preserve">oalas, and for assisting Leanne </w:t>
      </w:r>
      <w:r w:rsidR="00CE3508">
        <w:t xml:space="preserve">Wicker </w:t>
      </w:r>
      <w:r>
        <w:t>with the vet</w:t>
      </w:r>
      <w:r w:rsidR="00CE3508">
        <w:t>erinary</w:t>
      </w:r>
      <w:r>
        <w:t xml:space="preserve"> examinations</w:t>
      </w:r>
      <w:r w:rsidR="00662FE8">
        <w:t xml:space="preserve"> and Elizabeth Dobson for provision of pathology services, including histopathology of necropsy tissues</w:t>
      </w:r>
      <w:r>
        <w:t>. Thanks also need to go to Lach</w:t>
      </w:r>
      <w:r w:rsidR="00CE3508">
        <w:t>lan</w:t>
      </w:r>
      <w:r>
        <w:t xml:space="preserve"> Butson and Abby Smith for allowing us </w:t>
      </w:r>
      <w:r w:rsidR="00CE3508">
        <w:t xml:space="preserve">access to </w:t>
      </w:r>
      <w:r>
        <w:t>the management program at Budj Bim</w:t>
      </w:r>
      <w:r w:rsidR="00CE3508">
        <w:t xml:space="preserve"> NP</w:t>
      </w:r>
      <w:r w:rsidR="00242A54">
        <w:t xml:space="preserve">. </w:t>
      </w:r>
      <w:r w:rsidR="00F230A6">
        <w:t xml:space="preserve">Thanks also to the many DEECA personnel and hardwood plantation managers for assisting with access to monitoring sites. </w:t>
      </w:r>
      <w:r w:rsidR="00CE3508">
        <w:t>W</w:t>
      </w:r>
      <w:r>
        <w:t xml:space="preserve">e </w:t>
      </w:r>
      <w:r w:rsidR="00CE3508">
        <w:t xml:space="preserve">also </w:t>
      </w:r>
      <w:r>
        <w:t xml:space="preserve">thank the multiple landholders and community groups who helped us locate </w:t>
      </w:r>
      <w:r w:rsidR="00242A54">
        <w:t>K</w:t>
      </w:r>
      <w:r>
        <w:t>oalas.</w:t>
      </w:r>
    </w:p>
    <w:p w14:paraId="7DCEF28D" w14:textId="59C67633" w:rsidR="00662FE8" w:rsidRDefault="00662FE8" w:rsidP="00662FE8">
      <w:r>
        <w:t xml:space="preserve">We also acknowledge the volunteers who contributed to collecting </w:t>
      </w:r>
      <w:r w:rsidR="00242A54">
        <w:t>K</w:t>
      </w:r>
      <w:r>
        <w:t>oala scats. These volunteers came from local property owners, Landcare and Friends groups and wildlife shelters. Your assistance with this project was invaluable.</w:t>
      </w:r>
    </w:p>
    <w:p w14:paraId="573205CD" w14:textId="2DB170E6" w:rsidR="0020022B" w:rsidRDefault="0020022B" w:rsidP="00662FE8">
      <w:pPr>
        <w:tabs>
          <w:tab w:val="left" w:pos="1202"/>
        </w:tabs>
      </w:pPr>
    </w:p>
    <w:p w14:paraId="35157DEA" w14:textId="77777777" w:rsidR="0020022B" w:rsidRDefault="0020022B" w:rsidP="0020022B">
      <w:r w:rsidRPr="66C332E5">
        <w:rPr>
          <w:i/>
          <w:iCs/>
        </w:rPr>
        <w:t>Permits</w:t>
      </w:r>
    </w:p>
    <w:p w14:paraId="168DB010" w14:textId="0B44F063" w:rsidR="00CA015A" w:rsidRDefault="0020022B" w:rsidP="0020022B">
      <w:r>
        <w:t>Deakin Animal Ethics Committee: 2024/AE000016 (</w:t>
      </w:r>
      <w:r w:rsidR="004E3DFA">
        <w:t>Koala</w:t>
      </w:r>
      <w:r>
        <w:t xml:space="preserve"> health and disease) and 2023/AE028033 (</w:t>
      </w:r>
      <w:r w:rsidR="004E3DFA">
        <w:t>Koala</w:t>
      </w:r>
      <w:r>
        <w:t xml:space="preserve"> distribution and abundance)</w:t>
      </w:r>
      <w:r w:rsidR="00242A54">
        <w:t xml:space="preserve">. </w:t>
      </w:r>
      <w:r w:rsidR="00CA015A">
        <w:t xml:space="preserve">Wildlife Act Research Permit 10011001. </w:t>
      </w:r>
    </w:p>
    <w:p w14:paraId="3A52EDD8" w14:textId="77777777" w:rsidR="00422EA7" w:rsidRDefault="00422EA7" w:rsidP="003004D9"/>
    <w:p w14:paraId="1A7B5CB3" w14:textId="2D7296C4" w:rsidR="009A5BDB" w:rsidRDefault="009A5BDB">
      <w:pPr>
        <w:spacing w:after="0"/>
      </w:pPr>
      <w:r>
        <w:br w:type="page"/>
      </w:r>
    </w:p>
    <w:p w14:paraId="09A001B8" w14:textId="77777777" w:rsidR="003004D9" w:rsidRPr="003004D9" w:rsidRDefault="003004D9" w:rsidP="003004D9">
      <w:pPr>
        <w:sectPr w:rsidR="003004D9" w:rsidRPr="003004D9" w:rsidSect="00DC304D">
          <w:footerReference w:type="first" r:id="rId39"/>
          <w:pgSz w:w="11907" w:h="16840" w:code="9"/>
          <w:pgMar w:top="1134" w:right="1134" w:bottom="1134" w:left="1134" w:header="709" w:footer="567" w:gutter="0"/>
          <w:pgNumType w:fmt="lowerRoman" w:start="2"/>
          <w:cols w:space="708"/>
          <w:formProt w:val="0"/>
          <w:titlePg/>
          <w:docGrid w:linePitch="360"/>
        </w:sectPr>
      </w:pPr>
    </w:p>
    <w:p w14:paraId="5A6E9648" w14:textId="77777777" w:rsidR="004578FA" w:rsidRPr="00FE4E7A" w:rsidRDefault="004578FA" w:rsidP="00B2382F">
      <w:pPr>
        <w:pStyle w:val="TOCtitle"/>
        <w:rPr>
          <w:b w:val="0"/>
          <w:bCs/>
          <w:sz w:val="40"/>
          <w:szCs w:val="40"/>
        </w:rPr>
      </w:pPr>
      <w:r w:rsidRPr="00FE4E7A">
        <w:rPr>
          <w:b w:val="0"/>
          <w:bCs/>
          <w:sz w:val="40"/>
          <w:szCs w:val="40"/>
        </w:rPr>
        <w:lastRenderedPageBreak/>
        <w:t>C</w:t>
      </w:r>
      <w:r w:rsidR="00B025B6" w:rsidRPr="00FE4E7A">
        <w:rPr>
          <w:b w:val="0"/>
          <w:bCs/>
          <w:sz w:val="40"/>
          <w:szCs w:val="40"/>
        </w:rPr>
        <w:t>ontents</w:t>
      </w:r>
    </w:p>
    <w:p w14:paraId="6E01772B" w14:textId="0022CAB1" w:rsidR="00831BBB" w:rsidRDefault="007C0E99">
      <w:pPr>
        <w:pStyle w:val="TOC1"/>
        <w:rPr>
          <w:rFonts w:asciiTheme="minorHAnsi" w:eastAsiaTheme="minorEastAsia" w:hAnsiTheme="minorHAnsi" w:cstheme="minorBidi"/>
          <w:b w:val="0"/>
          <w:color w:val="auto"/>
          <w:kern w:val="2"/>
          <w:sz w:val="24"/>
          <w:lang w:val="en-AU" w:eastAsia="en-AU"/>
          <w14:ligatures w14:val="standardContextual"/>
        </w:rPr>
      </w:pPr>
      <w:r>
        <w:fldChar w:fldCharType="begin"/>
      </w:r>
      <w:r w:rsidRPr="00FE4E7A">
        <w:rPr>
          <w:b w:val="0"/>
          <w:color w:val="auto"/>
        </w:rPr>
        <w:instrText xml:space="preserve"> TOC \t "Heading 1,1,Heading 2,2,Heading 3,3,Heading 3 - Numbered,3,Heading 2 - Numbered,2,Heading 1 - Numbered,1,TOC_title,1" </w:instrText>
      </w:r>
      <w:r>
        <w:fldChar w:fldCharType="separate"/>
      </w:r>
      <w:r w:rsidR="00831BBB" w:rsidRPr="003E6EA5">
        <w:rPr>
          <w:b w:val="0"/>
          <w:bCs/>
        </w:rPr>
        <w:t>Acknowledgements</w:t>
      </w:r>
      <w:r w:rsidR="00831BBB">
        <w:tab/>
      </w:r>
      <w:r w:rsidR="00831BBB">
        <w:fldChar w:fldCharType="begin"/>
      </w:r>
      <w:r w:rsidR="00831BBB">
        <w:instrText xml:space="preserve"> PAGEREF _Toc202781692 \h </w:instrText>
      </w:r>
      <w:r w:rsidR="00831BBB">
        <w:fldChar w:fldCharType="separate"/>
      </w:r>
      <w:r w:rsidR="00E655CE">
        <w:t>ii</w:t>
      </w:r>
      <w:r w:rsidR="00831BBB">
        <w:fldChar w:fldCharType="end"/>
      </w:r>
    </w:p>
    <w:p w14:paraId="49459765" w14:textId="4C166A2C" w:rsidR="00831BBB" w:rsidRDefault="00831BBB">
      <w:pPr>
        <w:pStyle w:val="TOC1"/>
        <w:rPr>
          <w:rFonts w:asciiTheme="minorHAnsi" w:eastAsiaTheme="minorEastAsia" w:hAnsiTheme="minorHAnsi" w:cstheme="minorBidi"/>
          <w:b w:val="0"/>
          <w:color w:val="auto"/>
          <w:kern w:val="2"/>
          <w:sz w:val="24"/>
          <w:lang w:val="en-AU" w:eastAsia="en-AU"/>
          <w14:ligatures w14:val="standardContextual"/>
        </w:rPr>
      </w:pPr>
      <w:r>
        <w:t>Tables</w:t>
      </w:r>
      <w:r>
        <w:tab/>
      </w:r>
      <w:r>
        <w:fldChar w:fldCharType="begin"/>
      </w:r>
      <w:r>
        <w:instrText xml:space="preserve"> PAGEREF _Toc202781693 \h </w:instrText>
      </w:r>
      <w:r>
        <w:fldChar w:fldCharType="separate"/>
      </w:r>
      <w:r w:rsidR="00E655CE">
        <w:t>v</w:t>
      </w:r>
      <w:r>
        <w:fldChar w:fldCharType="end"/>
      </w:r>
    </w:p>
    <w:p w14:paraId="0DCDD164" w14:textId="3433F372" w:rsidR="00831BBB" w:rsidRDefault="00831BBB">
      <w:pPr>
        <w:pStyle w:val="TOC1"/>
        <w:rPr>
          <w:rFonts w:asciiTheme="minorHAnsi" w:eastAsiaTheme="minorEastAsia" w:hAnsiTheme="minorHAnsi" w:cstheme="minorBidi"/>
          <w:b w:val="0"/>
          <w:color w:val="auto"/>
          <w:kern w:val="2"/>
          <w:sz w:val="24"/>
          <w:lang w:val="en-AU" w:eastAsia="en-AU"/>
          <w14:ligatures w14:val="standardContextual"/>
        </w:rPr>
      </w:pPr>
      <w:r>
        <w:t>Figures</w:t>
      </w:r>
      <w:r>
        <w:tab/>
      </w:r>
      <w:r>
        <w:fldChar w:fldCharType="begin"/>
      </w:r>
      <w:r>
        <w:instrText xml:space="preserve"> PAGEREF _Toc202781694 \h </w:instrText>
      </w:r>
      <w:r>
        <w:fldChar w:fldCharType="separate"/>
      </w:r>
      <w:r w:rsidR="00E655CE">
        <w:t>vi</w:t>
      </w:r>
      <w:r>
        <w:fldChar w:fldCharType="end"/>
      </w:r>
    </w:p>
    <w:p w14:paraId="2BE698AF" w14:textId="09483CCF" w:rsidR="00831BBB" w:rsidRDefault="00831BBB">
      <w:pPr>
        <w:pStyle w:val="TOC1"/>
        <w:rPr>
          <w:rFonts w:asciiTheme="minorHAnsi" w:eastAsiaTheme="minorEastAsia" w:hAnsiTheme="minorHAnsi" w:cstheme="minorBidi"/>
          <w:b w:val="0"/>
          <w:color w:val="auto"/>
          <w:kern w:val="2"/>
          <w:sz w:val="24"/>
          <w:lang w:val="en-AU" w:eastAsia="en-AU"/>
          <w14:ligatures w14:val="standardContextual"/>
        </w:rPr>
      </w:pPr>
      <w:r>
        <w:t>Summary</w:t>
      </w:r>
      <w:r>
        <w:tab/>
      </w:r>
      <w:r>
        <w:fldChar w:fldCharType="begin"/>
      </w:r>
      <w:r>
        <w:instrText xml:space="preserve"> PAGEREF _Toc202781695 \h </w:instrText>
      </w:r>
      <w:r>
        <w:fldChar w:fldCharType="separate"/>
      </w:r>
      <w:r w:rsidR="00E655CE">
        <w:t>1</w:t>
      </w:r>
      <w:r>
        <w:fldChar w:fldCharType="end"/>
      </w:r>
    </w:p>
    <w:p w14:paraId="487C439F" w14:textId="58A97A89" w:rsidR="00831BBB" w:rsidRDefault="00831BBB">
      <w:pPr>
        <w:pStyle w:val="TOC1"/>
        <w:rPr>
          <w:rFonts w:asciiTheme="minorHAnsi" w:eastAsiaTheme="minorEastAsia" w:hAnsiTheme="minorHAnsi" w:cstheme="minorBidi"/>
          <w:b w:val="0"/>
          <w:color w:val="auto"/>
          <w:kern w:val="2"/>
          <w:sz w:val="24"/>
          <w:lang w:val="en-AU" w:eastAsia="en-AU"/>
          <w14:ligatures w14:val="standardContextual"/>
        </w:rPr>
      </w:pPr>
      <w:r>
        <w:t>1</w:t>
      </w:r>
      <w:r>
        <w:rPr>
          <w:rFonts w:asciiTheme="minorHAnsi" w:eastAsiaTheme="minorEastAsia" w:hAnsiTheme="minorHAnsi" w:cstheme="minorBidi"/>
          <w:b w:val="0"/>
          <w:color w:val="auto"/>
          <w:kern w:val="2"/>
          <w:sz w:val="24"/>
          <w:lang w:val="en-AU" w:eastAsia="en-AU"/>
          <w14:ligatures w14:val="standardContextual"/>
        </w:rPr>
        <w:tab/>
      </w:r>
      <w:r>
        <w:t>Introduction</w:t>
      </w:r>
      <w:r>
        <w:tab/>
      </w:r>
      <w:r>
        <w:fldChar w:fldCharType="begin"/>
      </w:r>
      <w:r>
        <w:instrText xml:space="preserve"> PAGEREF _Toc202781696 \h </w:instrText>
      </w:r>
      <w:r>
        <w:fldChar w:fldCharType="separate"/>
      </w:r>
      <w:r w:rsidR="00E655CE">
        <w:t>4</w:t>
      </w:r>
      <w:r>
        <w:fldChar w:fldCharType="end"/>
      </w:r>
    </w:p>
    <w:p w14:paraId="623B00A1" w14:textId="30878E69" w:rsidR="00831BBB" w:rsidRDefault="00831BBB">
      <w:pPr>
        <w:pStyle w:val="TOC2"/>
        <w:rPr>
          <w:rFonts w:asciiTheme="minorHAnsi" w:eastAsiaTheme="minorEastAsia" w:hAnsiTheme="minorHAnsi" w:cstheme="minorBidi"/>
          <w:bCs w:val="0"/>
          <w:kern w:val="2"/>
          <w:sz w:val="24"/>
          <w:szCs w:val="24"/>
          <w14:ligatures w14:val="standardContextual"/>
        </w:rPr>
      </w:pPr>
      <w:r>
        <w:t>1.1</w:t>
      </w:r>
      <w:r>
        <w:rPr>
          <w:rFonts w:asciiTheme="minorHAnsi" w:eastAsiaTheme="minorEastAsia" w:hAnsiTheme="minorHAnsi" w:cstheme="minorBidi"/>
          <w:bCs w:val="0"/>
          <w:kern w:val="2"/>
          <w:sz w:val="24"/>
          <w:szCs w:val="24"/>
          <w14:ligatures w14:val="standardContextual"/>
        </w:rPr>
        <w:tab/>
      </w:r>
      <w:r>
        <w:t>Objectives</w:t>
      </w:r>
      <w:r>
        <w:tab/>
      </w:r>
      <w:r>
        <w:fldChar w:fldCharType="begin"/>
      </w:r>
      <w:r>
        <w:instrText xml:space="preserve"> PAGEREF _Toc202781697 \h </w:instrText>
      </w:r>
      <w:r>
        <w:fldChar w:fldCharType="separate"/>
      </w:r>
      <w:r w:rsidR="00E655CE">
        <w:t>5</w:t>
      </w:r>
      <w:r>
        <w:fldChar w:fldCharType="end"/>
      </w:r>
    </w:p>
    <w:p w14:paraId="0C94007A" w14:textId="4F1A60B5" w:rsidR="00831BBB" w:rsidRDefault="00831BBB">
      <w:pPr>
        <w:pStyle w:val="TOC1"/>
        <w:rPr>
          <w:rFonts w:asciiTheme="minorHAnsi" w:eastAsiaTheme="minorEastAsia" w:hAnsiTheme="minorHAnsi" w:cstheme="minorBidi"/>
          <w:b w:val="0"/>
          <w:color w:val="auto"/>
          <w:kern w:val="2"/>
          <w:sz w:val="24"/>
          <w:lang w:val="en-AU" w:eastAsia="en-AU"/>
          <w14:ligatures w14:val="standardContextual"/>
        </w:rPr>
      </w:pPr>
      <w:r>
        <w:t>2</w:t>
      </w:r>
      <w:r>
        <w:rPr>
          <w:rFonts w:asciiTheme="minorHAnsi" w:eastAsiaTheme="minorEastAsia" w:hAnsiTheme="minorHAnsi" w:cstheme="minorBidi"/>
          <w:b w:val="0"/>
          <w:color w:val="auto"/>
          <w:kern w:val="2"/>
          <w:sz w:val="24"/>
          <w:lang w:val="en-AU" w:eastAsia="en-AU"/>
          <w14:ligatures w14:val="standardContextual"/>
        </w:rPr>
        <w:tab/>
      </w:r>
      <w:r>
        <w:t>Methods</w:t>
      </w:r>
      <w:r>
        <w:tab/>
      </w:r>
      <w:r>
        <w:fldChar w:fldCharType="begin"/>
      </w:r>
      <w:r>
        <w:instrText xml:space="preserve"> PAGEREF _Toc202781698 \h </w:instrText>
      </w:r>
      <w:r>
        <w:fldChar w:fldCharType="separate"/>
      </w:r>
      <w:r w:rsidR="00E655CE">
        <w:t>6</w:t>
      </w:r>
      <w:r>
        <w:fldChar w:fldCharType="end"/>
      </w:r>
    </w:p>
    <w:p w14:paraId="24E2EF96" w14:textId="1BDE31C6" w:rsidR="00831BBB" w:rsidRDefault="00831BBB">
      <w:pPr>
        <w:pStyle w:val="TOC2"/>
        <w:rPr>
          <w:rFonts w:asciiTheme="minorHAnsi" w:eastAsiaTheme="minorEastAsia" w:hAnsiTheme="minorHAnsi" w:cstheme="minorBidi"/>
          <w:bCs w:val="0"/>
          <w:kern w:val="2"/>
          <w:sz w:val="24"/>
          <w:szCs w:val="24"/>
          <w14:ligatures w14:val="standardContextual"/>
        </w:rPr>
      </w:pPr>
      <w:r>
        <w:t>2.1</w:t>
      </w:r>
      <w:r>
        <w:rPr>
          <w:rFonts w:asciiTheme="minorHAnsi" w:eastAsiaTheme="minorEastAsia" w:hAnsiTheme="minorHAnsi" w:cstheme="minorBidi"/>
          <w:bCs w:val="0"/>
          <w:kern w:val="2"/>
          <w:sz w:val="24"/>
          <w:szCs w:val="24"/>
          <w14:ligatures w14:val="standardContextual"/>
        </w:rPr>
        <w:tab/>
      </w:r>
      <w:r>
        <w:t>Koala distribution and abundance</w:t>
      </w:r>
      <w:r>
        <w:tab/>
      </w:r>
      <w:r>
        <w:fldChar w:fldCharType="begin"/>
      </w:r>
      <w:r>
        <w:instrText xml:space="preserve"> PAGEREF _Toc202781699 \h </w:instrText>
      </w:r>
      <w:r>
        <w:fldChar w:fldCharType="separate"/>
      </w:r>
      <w:r w:rsidR="00E655CE">
        <w:t>6</w:t>
      </w:r>
      <w:r>
        <w:fldChar w:fldCharType="end"/>
      </w:r>
    </w:p>
    <w:p w14:paraId="310E07DD" w14:textId="3F72D57C" w:rsidR="00831BBB" w:rsidRDefault="00831BBB">
      <w:pPr>
        <w:pStyle w:val="TOC3"/>
        <w:rPr>
          <w:rFonts w:asciiTheme="minorHAnsi" w:eastAsiaTheme="minorEastAsia" w:hAnsiTheme="minorHAnsi" w:cstheme="minorBidi"/>
          <w:kern w:val="2"/>
          <w:sz w:val="24"/>
          <w:lang w:eastAsia="en-AU"/>
          <w14:ligatures w14:val="standardContextual"/>
        </w:rPr>
      </w:pPr>
      <w:r>
        <w:t>2.1.1</w:t>
      </w:r>
      <w:r>
        <w:rPr>
          <w:rFonts w:asciiTheme="minorHAnsi" w:eastAsiaTheme="minorEastAsia" w:hAnsiTheme="minorHAnsi" w:cstheme="minorBidi"/>
          <w:kern w:val="2"/>
          <w:sz w:val="24"/>
          <w:lang w:eastAsia="en-AU"/>
          <w14:ligatures w14:val="standardContextual"/>
        </w:rPr>
        <w:tab/>
      </w:r>
      <w:r>
        <w:t>Sampling design</w:t>
      </w:r>
      <w:r>
        <w:tab/>
      </w:r>
      <w:r>
        <w:fldChar w:fldCharType="begin"/>
      </w:r>
      <w:r>
        <w:instrText xml:space="preserve"> PAGEREF _Toc202781700 \h </w:instrText>
      </w:r>
      <w:r>
        <w:fldChar w:fldCharType="separate"/>
      </w:r>
      <w:r w:rsidR="00E655CE">
        <w:t>6</w:t>
      </w:r>
      <w:r>
        <w:fldChar w:fldCharType="end"/>
      </w:r>
    </w:p>
    <w:p w14:paraId="02506FDF" w14:textId="25912F88" w:rsidR="00831BBB" w:rsidRDefault="00831BBB">
      <w:pPr>
        <w:pStyle w:val="TOC3"/>
        <w:rPr>
          <w:rFonts w:asciiTheme="minorHAnsi" w:eastAsiaTheme="minorEastAsia" w:hAnsiTheme="minorHAnsi" w:cstheme="minorBidi"/>
          <w:kern w:val="2"/>
          <w:sz w:val="24"/>
          <w:lang w:eastAsia="en-AU"/>
          <w14:ligatures w14:val="standardContextual"/>
        </w:rPr>
      </w:pPr>
      <w:r>
        <w:t>2.1.2</w:t>
      </w:r>
      <w:r>
        <w:rPr>
          <w:rFonts w:asciiTheme="minorHAnsi" w:eastAsiaTheme="minorEastAsia" w:hAnsiTheme="minorHAnsi" w:cstheme="minorBidi"/>
          <w:kern w:val="2"/>
          <w:sz w:val="24"/>
          <w:lang w:eastAsia="en-AU"/>
          <w14:ligatures w14:val="standardContextual"/>
        </w:rPr>
        <w:tab/>
      </w:r>
      <w:r>
        <w:t>Monitoring</w:t>
      </w:r>
      <w:r>
        <w:tab/>
      </w:r>
      <w:r>
        <w:fldChar w:fldCharType="begin"/>
      </w:r>
      <w:r>
        <w:instrText xml:space="preserve"> PAGEREF _Toc202781701 \h </w:instrText>
      </w:r>
      <w:r>
        <w:fldChar w:fldCharType="separate"/>
      </w:r>
      <w:r w:rsidR="00E655CE">
        <w:t>6</w:t>
      </w:r>
      <w:r>
        <w:fldChar w:fldCharType="end"/>
      </w:r>
    </w:p>
    <w:p w14:paraId="62E07588" w14:textId="22FDAB2F" w:rsidR="00831BBB" w:rsidRDefault="00831BBB">
      <w:pPr>
        <w:pStyle w:val="TOC3"/>
        <w:rPr>
          <w:rFonts w:asciiTheme="minorHAnsi" w:eastAsiaTheme="minorEastAsia" w:hAnsiTheme="minorHAnsi" w:cstheme="minorBidi"/>
          <w:kern w:val="2"/>
          <w:sz w:val="24"/>
          <w:lang w:eastAsia="en-AU"/>
          <w14:ligatures w14:val="standardContextual"/>
        </w:rPr>
      </w:pPr>
      <w:r>
        <w:t>2.1.3</w:t>
      </w:r>
      <w:r>
        <w:rPr>
          <w:rFonts w:asciiTheme="minorHAnsi" w:eastAsiaTheme="minorEastAsia" w:hAnsiTheme="minorHAnsi" w:cstheme="minorBidi"/>
          <w:kern w:val="2"/>
          <w:sz w:val="24"/>
          <w:lang w:eastAsia="en-AU"/>
          <w14:ligatures w14:val="standardContextual"/>
        </w:rPr>
        <w:tab/>
      </w:r>
      <w:r>
        <w:t>Analysis</w:t>
      </w:r>
      <w:r>
        <w:tab/>
      </w:r>
      <w:r>
        <w:fldChar w:fldCharType="begin"/>
      </w:r>
      <w:r>
        <w:instrText xml:space="preserve"> PAGEREF _Toc202781702 \h </w:instrText>
      </w:r>
      <w:r>
        <w:fldChar w:fldCharType="separate"/>
      </w:r>
      <w:r w:rsidR="00E655CE">
        <w:t>7</w:t>
      </w:r>
      <w:r>
        <w:fldChar w:fldCharType="end"/>
      </w:r>
    </w:p>
    <w:p w14:paraId="5809D319" w14:textId="378CDDA2" w:rsidR="00831BBB" w:rsidRDefault="00831BBB">
      <w:pPr>
        <w:pStyle w:val="TOC2"/>
        <w:rPr>
          <w:rFonts w:asciiTheme="minorHAnsi" w:eastAsiaTheme="minorEastAsia" w:hAnsiTheme="minorHAnsi" w:cstheme="minorBidi"/>
          <w:bCs w:val="0"/>
          <w:kern w:val="2"/>
          <w:sz w:val="24"/>
          <w:szCs w:val="24"/>
          <w14:ligatures w14:val="standardContextual"/>
        </w:rPr>
      </w:pPr>
      <w:r>
        <w:t>2.2</w:t>
      </w:r>
      <w:r>
        <w:rPr>
          <w:rFonts w:asciiTheme="minorHAnsi" w:eastAsiaTheme="minorEastAsia" w:hAnsiTheme="minorHAnsi" w:cstheme="minorBidi"/>
          <w:bCs w:val="0"/>
          <w:kern w:val="2"/>
          <w:sz w:val="24"/>
          <w:szCs w:val="24"/>
          <w14:ligatures w14:val="standardContextual"/>
        </w:rPr>
        <w:tab/>
      </w:r>
      <w:r>
        <w:t>Koala population genetics</w:t>
      </w:r>
      <w:r>
        <w:tab/>
      </w:r>
      <w:r>
        <w:fldChar w:fldCharType="begin"/>
      </w:r>
      <w:r>
        <w:instrText xml:space="preserve"> PAGEREF _Toc202781703 \h </w:instrText>
      </w:r>
      <w:r>
        <w:fldChar w:fldCharType="separate"/>
      </w:r>
      <w:r w:rsidR="00E655CE">
        <w:t>10</w:t>
      </w:r>
      <w:r>
        <w:fldChar w:fldCharType="end"/>
      </w:r>
    </w:p>
    <w:p w14:paraId="0BF45E1F" w14:textId="794C06CC" w:rsidR="00831BBB" w:rsidRDefault="00831BBB">
      <w:pPr>
        <w:pStyle w:val="TOC3"/>
        <w:rPr>
          <w:rFonts w:asciiTheme="minorHAnsi" w:eastAsiaTheme="minorEastAsia" w:hAnsiTheme="minorHAnsi" w:cstheme="minorBidi"/>
          <w:kern w:val="2"/>
          <w:sz w:val="24"/>
          <w:lang w:eastAsia="en-AU"/>
          <w14:ligatures w14:val="standardContextual"/>
        </w:rPr>
      </w:pPr>
      <w:r>
        <w:t>2.2.1</w:t>
      </w:r>
      <w:r>
        <w:rPr>
          <w:rFonts w:asciiTheme="minorHAnsi" w:eastAsiaTheme="minorEastAsia" w:hAnsiTheme="minorHAnsi" w:cstheme="minorBidi"/>
          <w:kern w:val="2"/>
          <w:sz w:val="24"/>
          <w:lang w:eastAsia="en-AU"/>
          <w14:ligatures w14:val="standardContextual"/>
        </w:rPr>
        <w:tab/>
      </w:r>
      <w:r>
        <w:t>Sample collection and DNA extraction</w:t>
      </w:r>
      <w:r>
        <w:tab/>
      </w:r>
      <w:r>
        <w:fldChar w:fldCharType="begin"/>
      </w:r>
      <w:r>
        <w:instrText xml:space="preserve"> PAGEREF _Toc202781704 \h </w:instrText>
      </w:r>
      <w:r>
        <w:fldChar w:fldCharType="separate"/>
      </w:r>
      <w:r w:rsidR="00E655CE">
        <w:t>10</w:t>
      </w:r>
      <w:r>
        <w:fldChar w:fldCharType="end"/>
      </w:r>
    </w:p>
    <w:p w14:paraId="38CB7E4A" w14:textId="4997C4B9" w:rsidR="00831BBB" w:rsidRDefault="00831BBB">
      <w:pPr>
        <w:pStyle w:val="TOC3"/>
        <w:rPr>
          <w:rFonts w:asciiTheme="minorHAnsi" w:eastAsiaTheme="minorEastAsia" w:hAnsiTheme="minorHAnsi" w:cstheme="minorBidi"/>
          <w:kern w:val="2"/>
          <w:sz w:val="24"/>
          <w:lang w:eastAsia="en-AU"/>
          <w14:ligatures w14:val="standardContextual"/>
        </w:rPr>
      </w:pPr>
      <w:r>
        <w:t>2.2.2</w:t>
      </w:r>
      <w:r>
        <w:rPr>
          <w:rFonts w:asciiTheme="minorHAnsi" w:eastAsiaTheme="minorEastAsia" w:hAnsiTheme="minorHAnsi" w:cstheme="minorBidi"/>
          <w:kern w:val="2"/>
          <w:sz w:val="24"/>
          <w:lang w:eastAsia="en-AU"/>
          <w14:ligatures w14:val="standardContextual"/>
        </w:rPr>
        <w:tab/>
      </w:r>
      <w:r>
        <w:t>Genotyping and data filtering</w:t>
      </w:r>
      <w:r>
        <w:tab/>
      </w:r>
      <w:r>
        <w:fldChar w:fldCharType="begin"/>
      </w:r>
      <w:r>
        <w:instrText xml:space="preserve"> PAGEREF _Toc202781705 \h </w:instrText>
      </w:r>
      <w:r>
        <w:fldChar w:fldCharType="separate"/>
      </w:r>
      <w:r w:rsidR="00E655CE">
        <w:t>10</w:t>
      </w:r>
      <w:r>
        <w:fldChar w:fldCharType="end"/>
      </w:r>
    </w:p>
    <w:p w14:paraId="71B8AB1B" w14:textId="0D4A36BE" w:rsidR="00831BBB" w:rsidRDefault="00831BBB">
      <w:pPr>
        <w:pStyle w:val="TOC3"/>
        <w:rPr>
          <w:rFonts w:asciiTheme="minorHAnsi" w:eastAsiaTheme="minorEastAsia" w:hAnsiTheme="minorHAnsi" w:cstheme="minorBidi"/>
          <w:kern w:val="2"/>
          <w:sz w:val="24"/>
          <w:lang w:eastAsia="en-AU"/>
          <w14:ligatures w14:val="standardContextual"/>
        </w:rPr>
      </w:pPr>
      <w:r>
        <w:t>2.2.3</w:t>
      </w:r>
      <w:r>
        <w:rPr>
          <w:rFonts w:asciiTheme="minorHAnsi" w:eastAsiaTheme="minorEastAsia" w:hAnsiTheme="minorHAnsi" w:cstheme="minorBidi"/>
          <w:kern w:val="2"/>
          <w:sz w:val="24"/>
          <w:lang w:eastAsia="en-AU"/>
          <w14:ligatures w14:val="standardContextual"/>
        </w:rPr>
        <w:tab/>
      </w:r>
      <w:r>
        <w:t>Analyses</w:t>
      </w:r>
      <w:r>
        <w:tab/>
      </w:r>
      <w:r>
        <w:fldChar w:fldCharType="begin"/>
      </w:r>
      <w:r>
        <w:instrText xml:space="preserve"> PAGEREF _Toc202781706 \h </w:instrText>
      </w:r>
      <w:r>
        <w:fldChar w:fldCharType="separate"/>
      </w:r>
      <w:r w:rsidR="00E655CE">
        <w:t>10</w:t>
      </w:r>
      <w:r>
        <w:fldChar w:fldCharType="end"/>
      </w:r>
    </w:p>
    <w:p w14:paraId="54891CEC" w14:textId="1AE74958" w:rsidR="00831BBB" w:rsidRDefault="00831BBB">
      <w:pPr>
        <w:pStyle w:val="TOC2"/>
        <w:rPr>
          <w:rFonts w:asciiTheme="minorHAnsi" w:eastAsiaTheme="minorEastAsia" w:hAnsiTheme="minorHAnsi" w:cstheme="minorBidi"/>
          <w:bCs w:val="0"/>
          <w:kern w:val="2"/>
          <w:sz w:val="24"/>
          <w:szCs w:val="24"/>
          <w14:ligatures w14:val="standardContextual"/>
        </w:rPr>
      </w:pPr>
      <w:r w:rsidRPr="003E6EA5">
        <w:rPr>
          <w:rFonts w:eastAsia="Arial"/>
        </w:rPr>
        <w:t>2.3</w:t>
      </w:r>
      <w:r>
        <w:rPr>
          <w:rFonts w:asciiTheme="minorHAnsi" w:eastAsiaTheme="minorEastAsia" w:hAnsiTheme="minorHAnsi" w:cstheme="minorBidi"/>
          <w:bCs w:val="0"/>
          <w:kern w:val="2"/>
          <w:sz w:val="24"/>
          <w:szCs w:val="24"/>
          <w14:ligatures w14:val="standardContextual"/>
        </w:rPr>
        <w:tab/>
      </w:r>
      <w:r w:rsidRPr="003E6EA5">
        <w:rPr>
          <w:rFonts w:eastAsia="Arial"/>
        </w:rPr>
        <w:t>Koala health and disease</w:t>
      </w:r>
      <w:r>
        <w:tab/>
      </w:r>
      <w:r>
        <w:fldChar w:fldCharType="begin"/>
      </w:r>
      <w:r>
        <w:instrText xml:space="preserve"> PAGEREF _Toc202781707 \h </w:instrText>
      </w:r>
      <w:r>
        <w:fldChar w:fldCharType="separate"/>
      </w:r>
      <w:r w:rsidR="00E655CE">
        <w:t>11</w:t>
      </w:r>
      <w:r>
        <w:fldChar w:fldCharType="end"/>
      </w:r>
    </w:p>
    <w:p w14:paraId="2B277C27" w14:textId="24D116C6" w:rsidR="00831BBB" w:rsidRDefault="00831BBB">
      <w:pPr>
        <w:pStyle w:val="TOC3"/>
        <w:rPr>
          <w:rFonts w:asciiTheme="minorHAnsi" w:eastAsiaTheme="minorEastAsia" w:hAnsiTheme="minorHAnsi" w:cstheme="minorBidi"/>
          <w:kern w:val="2"/>
          <w:sz w:val="24"/>
          <w:lang w:eastAsia="en-AU"/>
          <w14:ligatures w14:val="standardContextual"/>
        </w:rPr>
      </w:pPr>
      <w:r w:rsidRPr="003E6EA5">
        <w:rPr>
          <w:rFonts w:eastAsia="Aptos"/>
        </w:rPr>
        <w:t>2.3.1</w:t>
      </w:r>
      <w:r>
        <w:rPr>
          <w:rFonts w:asciiTheme="minorHAnsi" w:eastAsiaTheme="minorEastAsia" w:hAnsiTheme="minorHAnsi" w:cstheme="minorBidi"/>
          <w:kern w:val="2"/>
          <w:sz w:val="24"/>
          <w:lang w:eastAsia="en-AU"/>
          <w14:ligatures w14:val="standardContextual"/>
        </w:rPr>
        <w:tab/>
      </w:r>
      <w:r>
        <w:t>Study areas</w:t>
      </w:r>
      <w:r>
        <w:tab/>
      </w:r>
      <w:r>
        <w:fldChar w:fldCharType="begin"/>
      </w:r>
      <w:r>
        <w:instrText xml:space="preserve"> PAGEREF _Toc202781708 \h </w:instrText>
      </w:r>
      <w:r>
        <w:fldChar w:fldCharType="separate"/>
      </w:r>
      <w:r w:rsidR="00E655CE">
        <w:t>11</w:t>
      </w:r>
      <w:r>
        <w:fldChar w:fldCharType="end"/>
      </w:r>
    </w:p>
    <w:p w14:paraId="24D2A5A8" w14:textId="77923BF2" w:rsidR="00831BBB" w:rsidRDefault="00831BBB">
      <w:pPr>
        <w:pStyle w:val="TOC3"/>
        <w:rPr>
          <w:rFonts w:asciiTheme="minorHAnsi" w:eastAsiaTheme="minorEastAsia" w:hAnsiTheme="minorHAnsi" w:cstheme="minorBidi"/>
          <w:kern w:val="2"/>
          <w:sz w:val="24"/>
          <w:lang w:eastAsia="en-AU"/>
          <w14:ligatures w14:val="standardContextual"/>
        </w:rPr>
      </w:pPr>
      <w:r w:rsidRPr="003E6EA5">
        <w:rPr>
          <w:rFonts w:eastAsia="Aptos"/>
        </w:rPr>
        <w:t>2.3.2</w:t>
      </w:r>
      <w:r>
        <w:rPr>
          <w:rFonts w:asciiTheme="minorHAnsi" w:eastAsiaTheme="minorEastAsia" w:hAnsiTheme="minorHAnsi" w:cstheme="minorBidi"/>
          <w:kern w:val="2"/>
          <w:sz w:val="24"/>
          <w:lang w:eastAsia="en-AU"/>
          <w14:ligatures w14:val="standardContextual"/>
        </w:rPr>
        <w:tab/>
      </w:r>
      <w:r w:rsidRPr="003E6EA5">
        <w:rPr>
          <w:rFonts w:eastAsia="Aptos"/>
        </w:rPr>
        <w:t>Koala capture</w:t>
      </w:r>
      <w:r>
        <w:tab/>
      </w:r>
      <w:r>
        <w:fldChar w:fldCharType="begin"/>
      </w:r>
      <w:r>
        <w:instrText xml:space="preserve"> PAGEREF _Toc202781709 \h </w:instrText>
      </w:r>
      <w:r>
        <w:fldChar w:fldCharType="separate"/>
      </w:r>
      <w:r w:rsidR="00E655CE">
        <w:t>12</w:t>
      </w:r>
      <w:r>
        <w:fldChar w:fldCharType="end"/>
      </w:r>
    </w:p>
    <w:p w14:paraId="4029EE6E" w14:textId="24D68108" w:rsidR="00831BBB" w:rsidRDefault="00831BBB">
      <w:pPr>
        <w:pStyle w:val="TOC3"/>
        <w:rPr>
          <w:rFonts w:asciiTheme="minorHAnsi" w:eastAsiaTheme="minorEastAsia" w:hAnsiTheme="minorHAnsi" w:cstheme="minorBidi"/>
          <w:kern w:val="2"/>
          <w:sz w:val="24"/>
          <w:lang w:eastAsia="en-AU"/>
          <w14:ligatures w14:val="standardContextual"/>
        </w:rPr>
      </w:pPr>
      <w:r>
        <w:t>2.3.3</w:t>
      </w:r>
      <w:r>
        <w:rPr>
          <w:rFonts w:asciiTheme="minorHAnsi" w:eastAsiaTheme="minorEastAsia" w:hAnsiTheme="minorHAnsi" w:cstheme="minorBidi"/>
          <w:kern w:val="2"/>
          <w:sz w:val="24"/>
          <w:lang w:eastAsia="en-AU"/>
          <w14:ligatures w14:val="standardContextual"/>
        </w:rPr>
        <w:tab/>
      </w:r>
      <w:r>
        <w:t>Physical health assessment</w:t>
      </w:r>
      <w:r>
        <w:tab/>
      </w:r>
      <w:r>
        <w:fldChar w:fldCharType="begin"/>
      </w:r>
      <w:r>
        <w:instrText xml:space="preserve"> PAGEREF _Toc202781710 \h </w:instrText>
      </w:r>
      <w:r>
        <w:fldChar w:fldCharType="separate"/>
      </w:r>
      <w:r w:rsidR="00E655CE">
        <w:t>13</w:t>
      </w:r>
      <w:r>
        <w:fldChar w:fldCharType="end"/>
      </w:r>
    </w:p>
    <w:p w14:paraId="23ACC7FB" w14:textId="0B165432" w:rsidR="00831BBB" w:rsidRDefault="00831BBB">
      <w:pPr>
        <w:pStyle w:val="TOC3"/>
        <w:rPr>
          <w:rFonts w:asciiTheme="minorHAnsi" w:eastAsiaTheme="minorEastAsia" w:hAnsiTheme="minorHAnsi" w:cstheme="minorBidi"/>
          <w:kern w:val="2"/>
          <w:sz w:val="24"/>
          <w:lang w:eastAsia="en-AU"/>
          <w14:ligatures w14:val="standardContextual"/>
        </w:rPr>
      </w:pPr>
      <w:r>
        <w:t>2.3.4</w:t>
      </w:r>
      <w:r>
        <w:rPr>
          <w:rFonts w:asciiTheme="minorHAnsi" w:eastAsiaTheme="minorEastAsia" w:hAnsiTheme="minorHAnsi" w:cstheme="minorBidi"/>
          <w:kern w:val="2"/>
          <w:sz w:val="24"/>
          <w:lang w:eastAsia="en-AU"/>
          <w14:ligatures w14:val="standardContextual"/>
        </w:rPr>
        <w:tab/>
      </w:r>
      <w:r>
        <w:t>Factors associated with chronic ill-health</w:t>
      </w:r>
      <w:r>
        <w:tab/>
      </w:r>
      <w:r>
        <w:fldChar w:fldCharType="begin"/>
      </w:r>
      <w:r>
        <w:instrText xml:space="preserve"> PAGEREF _Toc202781711 \h </w:instrText>
      </w:r>
      <w:r>
        <w:fldChar w:fldCharType="separate"/>
      </w:r>
      <w:r w:rsidR="00E655CE">
        <w:t>14</w:t>
      </w:r>
      <w:r>
        <w:fldChar w:fldCharType="end"/>
      </w:r>
    </w:p>
    <w:p w14:paraId="3680AFBE" w14:textId="4D670516" w:rsidR="00831BBB" w:rsidRDefault="00831BBB">
      <w:pPr>
        <w:pStyle w:val="TOC1"/>
        <w:rPr>
          <w:rFonts w:asciiTheme="minorHAnsi" w:eastAsiaTheme="minorEastAsia" w:hAnsiTheme="minorHAnsi" w:cstheme="minorBidi"/>
          <w:b w:val="0"/>
          <w:color w:val="auto"/>
          <w:kern w:val="2"/>
          <w:sz w:val="24"/>
          <w:lang w:val="en-AU" w:eastAsia="en-AU"/>
          <w14:ligatures w14:val="standardContextual"/>
        </w:rPr>
      </w:pPr>
      <w:r>
        <w:t>3</w:t>
      </w:r>
      <w:r>
        <w:rPr>
          <w:rFonts w:asciiTheme="minorHAnsi" w:eastAsiaTheme="minorEastAsia" w:hAnsiTheme="minorHAnsi" w:cstheme="minorBidi"/>
          <w:b w:val="0"/>
          <w:color w:val="auto"/>
          <w:kern w:val="2"/>
          <w:sz w:val="24"/>
          <w:lang w:val="en-AU" w:eastAsia="en-AU"/>
          <w14:ligatures w14:val="standardContextual"/>
        </w:rPr>
        <w:tab/>
      </w:r>
      <w:r>
        <w:t>Results</w:t>
      </w:r>
      <w:r>
        <w:tab/>
      </w:r>
      <w:r>
        <w:fldChar w:fldCharType="begin"/>
      </w:r>
      <w:r>
        <w:instrText xml:space="preserve"> PAGEREF _Toc202781712 \h </w:instrText>
      </w:r>
      <w:r>
        <w:fldChar w:fldCharType="separate"/>
      </w:r>
      <w:r w:rsidR="00E655CE">
        <w:t>16</w:t>
      </w:r>
      <w:r>
        <w:fldChar w:fldCharType="end"/>
      </w:r>
    </w:p>
    <w:p w14:paraId="01E2D169" w14:textId="653E997F" w:rsidR="00831BBB" w:rsidRDefault="00831BBB">
      <w:pPr>
        <w:pStyle w:val="TOC2"/>
        <w:rPr>
          <w:rFonts w:asciiTheme="minorHAnsi" w:eastAsiaTheme="minorEastAsia" w:hAnsiTheme="minorHAnsi" w:cstheme="minorBidi"/>
          <w:bCs w:val="0"/>
          <w:kern w:val="2"/>
          <w:sz w:val="24"/>
          <w:szCs w:val="24"/>
          <w14:ligatures w14:val="standardContextual"/>
        </w:rPr>
      </w:pPr>
      <w:r>
        <w:t>3.1</w:t>
      </w:r>
      <w:r>
        <w:rPr>
          <w:rFonts w:asciiTheme="minorHAnsi" w:eastAsiaTheme="minorEastAsia" w:hAnsiTheme="minorHAnsi" w:cstheme="minorBidi"/>
          <w:bCs w:val="0"/>
          <w:kern w:val="2"/>
          <w:sz w:val="24"/>
          <w:szCs w:val="24"/>
          <w14:ligatures w14:val="standardContextual"/>
        </w:rPr>
        <w:tab/>
      </w:r>
      <w:r>
        <w:t>Koala abundance</w:t>
      </w:r>
      <w:r>
        <w:tab/>
      </w:r>
      <w:r>
        <w:fldChar w:fldCharType="begin"/>
      </w:r>
      <w:r>
        <w:instrText xml:space="preserve"> PAGEREF _Toc202781713 \h </w:instrText>
      </w:r>
      <w:r>
        <w:fldChar w:fldCharType="separate"/>
      </w:r>
      <w:r w:rsidR="00E655CE">
        <w:t>16</w:t>
      </w:r>
      <w:r>
        <w:fldChar w:fldCharType="end"/>
      </w:r>
    </w:p>
    <w:p w14:paraId="75886443" w14:textId="114D3832" w:rsidR="00831BBB" w:rsidRDefault="00831BBB">
      <w:pPr>
        <w:pStyle w:val="TOC3"/>
        <w:rPr>
          <w:rFonts w:asciiTheme="minorHAnsi" w:eastAsiaTheme="minorEastAsia" w:hAnsiTheme="minorHAnsi" w:cstheme="minorBidi"/>
          <w:kern w:val="2"/>
          <w:sz w:val="24"/>
          <w:lang w:eastAsia="en-AU"/>
          <w14:ligatures w14:val="standardContextual"/>
        </w:rPr>
      </w:pPr>
      <w:r>
        <w:t>3.1.1</w:t>
      </w:r>
      <w:r>
        <w:rPr>
          <w:rFonts w:asciiTheme="minorHAnsi" w:eastAsiaTheme="minorEastAsia" w:hAnsiTheme="minorHAnsi" w:cstheme="minorBidi"/>
          <w:kern w:val="2"/>
          <w:sz w:val="24"/>
          <w:lang w:eastAsia="en-AU"/>
          <w14:ligatures w14:val="standardContextual"/>
        </w:rPr>
        <w:tab/>
      </w:r>
      <w:r>
        <w:t>Abundance at sampled sites</w:t>
      </w:r>
      <w:r>
        <w:tab/>
      </w:r>
      <w:r>
        <w:fldChar w:fldCharType="begin"/>
      </w:r>
      <w:r>
        <w:instrText xml:space="preserve"> PAGEREF _Toc202781714 \h </w:instrText>
      </w:r>
      <w:r>
        <w:fldChar w:fldCharType="separate"/>
      </w:r>
      <w:r w:rsidR="00E655CE">
        <w:t>16</w:t>
      </w:r>
      <w:r>
        <w:fldChar w:fldCharType="end"/>
      </w:r>
    </w:p>
    <w:p w14:paraId="0C7B4440" w14:textId="53C80713" w:rsidR="00831BBB" w:rsidRDefault="00831BBB">
      <w:pPr>
        <w:pStyle w:val="TOC3"/>
        <w:rPr>
          <w:rFonts w:asciiTheme="minorHAnsi" w:eastAsiaTheme="minorEastAsia" w:hAnsiTheme="minorHAnsi" w:cstheme="minorBidi"/>
          <w:kern w:val="2"/>
          <w:sz w:val="24"/>
          <w:lang w:eastAsia="en-AU"/>
          <w14:ligatures w14:val="standardContextual"/>
        </w:rPr>
      </w:pPr>
      <w:r>
        <w:t>3.1.2</w:t>
      </w:r>
      <w:r>
        <w:rPr>
          <w:rFonts w:asciiTheme="minorHAnsi" w:eastAsiaTheme="minorEastAsia" w:hAnsiTheme="minorHAnsi" w:cstheme="minorBidi"/>
          <w:kern w:val="2"/>
          <w:sz w:val="24"/>
          <w:lang w:eastAsia="en-AU"/>
          <w14:ligatures w14:val="standardContextual"/>
        </w:rPr>
        <w:tab/>
      </w:r>
      <w:r>
        <w:t>Statewide and regional abundance</w:t>
      </w:r>
      <w:r>
        <w:tab/>
      </w:r>
      <w:r>
        <w:fldChar w:fldCharType="begin"/>
      </w:r>
      <w:r>
        <w:instrText xml:space="preserve"> PAGEREF _Toc202781715 \h </w:instrText>
      </w:r>
      <w:r>
        <w:fldChar w:fldCharType="separate"/>
      </w:r>
      <w:r w:rsidR="00E655CE">
        <w:t>16</w:t>
      </w:r>
      <w:r>
        <w:fldChar w:fldCharType="end"/>
      </w:r>
    </w:p>
    <w:p w14:paraId="6FF5F0A3" w14:textId="712E42F4" w:rsidR="00831BBB" w:rsidRDefault="00831BBB">
      <w:pPr>
        <w:pStyle w:val="TOC2"/>
        <w:rPr>
          <w:rFonts w:asciiTheme="minorHAnsi" w:eastAsiaTheme="minorEastAsia" w:hAnsiTheme="minorHAnsi" w:cstheme="minorBidi"/>
          <w:bCs w:val="0"/>
          <w:kern w:val="2"/>
          <w:sz w:val="24"/>
          <w:szCs w:val="24"/>
          <w14:ligatures w14:val="standardContextual"/>
        </w:rPr>
      </w:pPr>
      <w:r>
        <w:t>3.2</w:t>
      </w:r>
      <w:r>
        <w:rPr>
          <w:rFonts w:asciiTheme="minorHAnsi" w:eastAsiaTheme="minorEastAsia" w:hAnsiTheme="minorHAnsi" w:cstheme="minorBidi"/>
          <w:bCs w:val="0"/>
          <w:kern w:val="2"/>
          <w:sz w:val="24"/>
          <w:szCs w:val="24"/>
          <w14:ligatures w14:val="standardContextual"/>
        </w:rPr>
        <w:tab/>
      </w:r>
      <w:r>
        <w:t>Koala distribution</w:t>
      </w:r>
      <w:r>
        <w:tab/>
      </w:r>
      <w:r>
        <w:fldChar w:fldCharType="begin"/>
      </w:r>
      <w:r>
        <w:instrText xml:space="preserve"> PAGEREF _Toc202781716 \h </w:instrText>
      </w:r>
      <w:r>
        <w:fldChar w:fldCharType="separate"/>
      </w:r>
      <w:r w:rsidR="00E655CE">
        <w:t>18</w:t>
      </w:r>
      <w:r>
        <w:fldChar w:fldCharType="end"/>
      </w:r>
    </w:p>
    <w:p w14:paraId="491D8F8E" w14:textId="17ABE876" w:rsidR="00831BBB" w:rsidRDefault="00831BBB">
      <w:pPr>
        <w:pStyle w:val="TOC3"/>
        <w:rPr>
          <w:rFonts w:asciiTheme="minorHAnsi" w:eastAsiaTheme="minorEastAsia" w:hAnsiTheme="minorHAnsi" w:cstheme="minorBidi"/>
          <w:kern w:val="2"/>
          <w:sz w:val="24"/>
          <w:lang w:eastAsia="en-AU"/>
          <w14:ligatures w14:val="standardContextual"/>
        </w:rPr>
      </w:pPr>
      <w:r>
        <w:t>3.2.1</w:t>
      </w:r>
      <w:r>
        <w:rPr>
          <w:rFonts w:asciiTheme="minorHAnsi" w:eastAsiaTheme="minorEastAsia" w:hAnsiTheme="minorHAnsi" w:cstheme="minorBidi"/>
          <w:kern w:val="2"/>
          <w:sz w:val="24"/>
          <w:lang w:eastAsia="en-AU"/>
          <w14:ligatures w14:val="standardContextual"/>
        </w:rPr>
        <w:tab/>
      </w:r>
      <w:r>
        <w:t>Factors influencing Koala distribution and abundance</w:t>
      </w:r>
      <w:r>
        <w:tab/>
      </w:r>
      <w:r>
        <w:fldChar w:fldCharType="begin"/>
      </w:r>
      <w:r>
        <w:instrText xml:space="preserve"> PAGEREF _Toc202781717 \h </w:instrText>
      </w:r>
      <w:r>
        <w:fldChar w:fldCharType="separate"/>
      </w:r>
      <w:r w:rsidR="00E655CE">
        <w:t>19</w:t>
      </w:r>
      <w:r>
        <w:fldChar w:fldCharType="end"/>
      </w:r>
    </w:p>
    <w:p w14:paraId="0E191B9F" w14:textId="13A838D6" w:rsidR="00831BBB" w:rsidRDefault="00831BBB">
      <w:pPr>
        <w:pStyle w:val="TOC3"/>
        <w:rPr>
          <w:rFonts w:asciiTheme="minorHAnsi" w:eastAsiaTheme="minorEastAsia" w:hAnsiTheme="minorHAnsi" w:cstheme="minorBidi"/>
          <w:kern w:val="2"/>
          <w:sz w:val="24"/>
          <w:lang w:eastAsia="en-AU"/>
          <w14:ligatures w14:val="standardContextual"/>
        </w:rPr>
      </w:pPr>
      <w:r>
        <w:t>3.2.2</w:t>
      </w:r>
      <w:r>
        <w:rPr>
          <w:rFonts w:asciiTheme="minorHAnsi" w:eastAsiaTheme="minorEastAsia" w:hAnsiTheme="minorHAnsi" w:cstheme="minorBidi"/>
          <w:kern w:val="2"/>
          <w:sz w:val="24"/>
          <w:lang w:eastAsia="en-AU"/>
          <w14:ligatures w14:val="standardContextual"/>
        </w:rPr>
        <w:tab/>
      </w:r>
      <w:r>
        <w:t>Factors influencing Koala detection</w:t>
      </w:r>
      <w:r>
        <w:tab/>
      </w:r>
      <w:r>
        <w:fldChar w:fldCharType="begin"/>
      </w:r>
      <w:r>
        <w:instrText xml:space="preserve"> PAGEREF _Toc202781718 \h </w:instrText>
      </w:r>
      <w:r>
        <w:fldChar w:fldCharType="separate"/>
      </w:r>
      <w:r w:rsidR="00E655CE">
        <w:t>20</w:t>
      </w:r>
      <w:r>
        <w:fldChar w:fldCharType="end"/>
      </w:r>
    </w:p>
    <w:p w14:paraId="74455EDA" w14:textId="0A7E0270" w:rsidR="00831BBB" w:rsidRDefault="00831BBB">
      <w:pPr>
        <w:pStyle w:val="TOC2"/>
        <w:rPr>
          <w:rFonts w:asciiTheme="minorHAnsi" w:eastAsiaTheme="minorEastAsia" w:hAnsiTheme="minorHAnsi" w:cstheme="minorBidi"/>
          <w:bCs w:val="0"/>
          <w:kern w:val="2"/>
          <w:sz w:val="24"/>
          <w:szCs w:val="24"/>
          <w14:ligatures w14:val="standardContextual"/>
        </w:rPr>
      </w:pPr>
      <w:r>
        <w:t>3.3</w:t>
      </w:r>
      <w:r>
        <w:rPr>
          <w:rFonts w:asciiTheme="minorHAnsi" w:eastAsiaTheme="minorEastAsia" w:hAnsiTheme="minorHAnsi" w:cstheme="minorBidi"/>
          <w:bCs w:val="0"/>
          <w:kern w:val="2"/>
          <w:sz w:val="24"/>
          <w:szCs w:val="24"/>
          <w14:ligatures w14:val="standardContextual"/>
        </w:rPr>
        <w:tab/>
      </w:r>
      <w:r>
        <w:t>Koala population genetics</w:t>
      </w:r>
      <w:r>
        <w:tab/>
      </w:r>
      <w:r>
        <w:fldChar w:fldCharType="begin"/>
      </w:r>
      <w:r>
        <w:instrText xml:space="preserve"> PAGEREF _Toc202781719 \h </w:instrText>
      </w:r>
      <w:r>
        <w:fldChar w:fldCharType="separate"/>
      </w:r>
      <w:r w:rsidR="00E655CE">
        <w:t>22</w:t>
      </w:r>
      <w:r>
        <w:fldChar w:fldCharType="end"/>
      </w:r>
    </w:p>
    <w:p w14:paraId="2454C4F6" w14:textId="1907CA82" w:rsidR="00831BBB" w:rsidRDefault="00831BBB">
      <w:pPr>
        <w:pStyle w:val="TOC3"/>
        <w:rPr>
          <w:rFonts w:asciiTheme="minorHAnsi" w:eastAsiaTheme="minorEastAsia" w:hAnsiTheme="minorHAnsi" w:cstheme="minorBidi"/>
          <w:kern w:val="2"/>
          <w:sz w:val="24"/>
          <w:lang w:eastAsia="en-AU"/>
          <w14:ligatures w14:val="standardContextual"/>
        </w:rPr>
      </w:pPr>
      <w:r>
        <w:t>3.3.1</w:t>
      </w:r>
      <w:r>
        <w:rPr>
          <w:rFonts w:asciiTheme="minorHAnsi" w:eastAsiaTheme="minorEastAsia" w:hAnsiTheme="minorHAnsi" w:cstheme="minorBidi"/>
          <w:kern w:val="2"/>
          <w:sz w:val="24"/>
          <w:lang w:eastAsia="en-AU"/>
          <w14:ligatures w14:val="standardContextual"/>
        </w:rPr>
        <w:tab/>
      </w:r>
      <w:r>
        <w:t>Genotyping and filtering</w:t>
      </w:r>
      <w:r>
        <w:tab/>
      </w:r>
      <w:r>
        <w:fldChar w:fldCharType="begin"/>
      </w:r>
      <w:r>
        <w:instrText xml:space="preserve"> PAGEREF _Toc202781720 \h </w:instrText>
      </w:r>
      <w:r>
        <w:fldChar w:fldCharType="separate"/>
      </w:r>
      <w:r w:rsidR="00E655CE">
        <w:t>22</w:t>
      </w:r>
      <w:r>
        <w:fldChar w:fldCharType="end"/>
      </w:r>
    </w:p>
    <w:p w14:paraId="6314DD45" w14:textId="5BE8E42C" w:rsidR="00831BBB" w:rsidRDefault="00831BBB">
      <w:pPr>
        <w:pStyle w:val="TOC3"/>
        <w:rPr>
          <w:rFonts w:asciiTheme="minorHAnsi" w:eastAsiaTheme="minorEastAsia" w:hAnsiTheme="minorHAnsi" w:cstheme="minorBidi"/>
          <w:kern w:val="2"/>
          <w:sz w:val="24"/>
          <w:lang w:eastAsia="en-AU"/>
          <w14:ligatures w14:val="standardContextual"/>
        </w:rPr>
      </w:pPr>
      <w:r>
        <w:t>3.3.2</w:t>
      </w:r>
      <w:r>
        <w:rPr>
          <w:rFonts w:asciiTheme="minorHAnsi" w:eastAsiaTheme="minorEastAsia" w:hAnsiTheme="minorHAnsi" w:cstheme="minorBidi"/>
          <w:kern w:val="2"/>
          <w:sz w:val="24"/>
          <w:lang w:eastAsia="en-AU"/>
          <w14:ligatures w14:val="standardContextual"/>
        </w:rPr>
        <w:tab/>
      </w:r>
      <w:r>
        <w:t>Population genetic structure</w:t>
      </w:r>
      <w:r>
        <w:tab/>
      </w:r>
      <w:r>
        <w:fldChar w:fldCharType="begin"/>
      </w:r>
      <w:r>
        <w:instrText xml:space="preserve"> PAGEREF _Toc202781721 \h </w:instrText>
      </w:r>
      <w:r>
        <w:fldChar w:fldCharType="separate"/>
      </w:r>
      <w:r w:rsidR="00E655CE">
        <w:t>23</w:t>
      </w:r>
      <w:r>
        <w:fldChar w:fldCharType="end"/>
      </w:r>
    </w:p>
    <w:p w14:paraId="327979FB" w14:textId="0A0C2302" w:rsidR="00831BBB" w:rsidRDefault="00831BBB">
      <w:pPr>
        <w:pStyle w:val="TOC3"/>
        <w:rPr>
          <w:rFonts w:asciiTheme="minorHAnsi" w:eastAsiaTheme="minorEastAsia" w:hAnsiTheme="minorHAnsi" w:cstheme="minorBidi"/>
          <w:kern w:val="2"/>
          <w:sz w:val="24"/>
          <w:lang w:eastAsia="en-AU"/>
          <w14:ligatures w14:val="standardContextual"/>
        </w:rPr>
      </w:pPr>
      <w:r>
        <w:t>3.3.3</w:t>
      </w:r>
      <w:r>
        <w:rPr>
          <w:rFonts w:asciiTheme="minorHAnsi" w:eastAsiaTheme="minorEastAsia" w:hAnsiTheme="minorHAnsi" w:cstheme="minorBidi"/>
          <w:kern w:val="2"/>
          <w:sz w:val="24"/>
          <w:lang w:eastAsia="en-AU"/>
          <w14:ligatures w14:val="standardContextual"/>
        </w:rPr>
        <w:tab/>
      </w:r>
      <w:r>
        <w:t>Diversity and inbreeding</w:t>
      </w:r>
      <w:r>
        <w:tab/>
      </w:r>
      <w:r>
        <w:fldChar w:fldCharType="begin"/>
      </w:r>
      <w:r>
        <w:instrText xml:space="preserve"> PAGEREF _Toc202781722 \h </w:instrText>
      </w:r>
      <w:r>
        <w:fldChar w:fldCharType="separate"/>
      </w:r>
      <w:r w:rsidR="00E655CE">
        <w:t>26</w:t>
      </w:r>
      <w:r>
        <w:fldChar w:fldCharType="end"/>
      </w:r>
    </w:p>
    <w:p w14:paraId="79496AD2" w14:textId="55625E16" w:rsidR="00831BBB" w:rsidRDefault="00831BBB">
      <w:pPr>
        <w:pStyle w:val="TOC3"/>
        <w:rPr>
          <w:rFonts w:asciiTheme="minorHAnsi" w:eastAsiaTheme="minorEastAsia" w:hAnsiTheme="minorHAnsi" w:cstheme="minorBidi"/>
          <w:kern w:val="2"/>
          <w:sz w:val="24"/>
          <w:lang w:eastAsia="en-AU"/>
          <w14:ligatures w14:val="standardContextual"/>
        </w:rPr>
      </w:pPr>
      <w:r>
        <w:t>3.3.4</w:t>
      </w:r>
      <w:r>
        <w:rPr>
          <w:rFonts w:asciiTheme="minorHAnsi" w:eastAsiaTheme="minorEastAsia" w:hAnsiTheme="minorHAnsi" w:cstheme="minorBidi"/>
          <w:kern w:val="2"/>
          <w:sz w:val="24"/>
          <w:lang w:eastAsia="en-AU"/>
          <w14:ligatures w14:val="standardContextual"/>
        </w:rPr>
        <w:tab/>
      </w:r>
      <w:r>
        <w:t>Dispersal across South Gippsland</w:t>
      </w:r>
      <w:r>
        <w:tab/>
      </w:r>
      <w:r>
        <w:fldChar w:fldCharType="begin"/>
      </w:r>
      <w:r>
        <w:instrText xml:space="preserve"> PAGEREF _Toc202781723 \h </w:instrText>
      </w:r>
      <w:r>
        <w:fldChar w:fldCharType="separate"/>
      </w:r>
      <w:r w:rsidR="00E655CE">
        <w:t>27</w:t>
      </w:r>
      <w:r>
        <w:fldChar w:fldCharType="end"/>
      </w:r>
    </w:p>
    <w:p w14:paraId="1093F5ED" w14:textId="202A2790" w:rsidR="00831BBB" w:rsidRDefault="00831BBB">
      <w:pPr>
        <w:pStyle w:val="TOC2"/>
        <w:rPr>
          <w:rFonts w:asciiTheme="minorHAnsi" w:eastAsiaTheme="minorEastAsia" w:hAnsiTheme="minorHAnsi" w:cstheme="minorBidi"/>
          <w:bCs w:val="0"/>
          <w:kern w:val="2"/>
          <w:sz w:val="24"/>
          <w:szCs w:val="24"/>
          <w14:ligatures w14:val="standardContextual"/>
        </w:rPr>
      </w:pPr>
      <w:r>
        <w:t>3.4</w:t>
      </w:r>
      <w:r>
        <w:rPr>
          <w:rFonts w:asciiTheme="minorHAnsi" w:eastAsiaTheme="minorEastAsia" w:hAnsiTheme="minorHAnsi" w:cstheme="minorBidi"/>
          <w:bCs w:val="0"/>
          <w:kern w:val="2"/>
          <w:sz w:val="24"/>
          <w:szCs w:val="24"/>
          <w14:ligatures w14:val="standardContextual"/>
        </w:rPr>
        <w:tab/>
      </w:r>
      <w:r>
        <w:t>Koala health and disease</w:t>
      </w:r>
      <w:r>
        <w:tab/>
      </w:r>
      <w:r>
        <w:fldChar w:fldCharType="begin"/>
      </w:r>
      <w:r>
        <w:instrText xml:space="preserve"> PAGEREF _Toc202781724 \h </w:instrText>
      </w:r>
      <w:r>
        <w:fldChar w:fldCharType="separate"/>
      </w:r>
      <w:r w:rsidR="00E655CE">
        <w:t>28</w:t>
      </w:r>
      <w:r>
        <w:fldChar w:fldCharType="end"/>
      </w:r>
    </w:p>
    <w:p w14:paraId="174E2D7D" w14:textId="09343CB8" w:rsidR="00831BBB" w:rsidRDefault="00831BBB">
      <w:pPr>
        <w:pStyle w:val="TOC3"/>
        <w:rPr>
          <w:rFonts w:asciiTheme="minorHAnsi" w:eastAsiaTheme="minorEastAsia" w:hAnsiTheme="minorHAnsi" w:cstheme="minorBidi"/>
          <w:kern w:val="2"/>
          <w:sz w:val="24"/>
          <w:lang w:eastAsia="en-AU"/>
          <w14:ligatures w14:val="standardContextual"/>
        </w:rPr>
      </w:pPr>
      <w:r w:rsidRPr="003E6EA5">
        <w:rPr>
          <w:rFonts w:eastAsia="Arial"/>
        </w:rPr>
        <w:t>3.4.1</w:t>
      </w:r>
      <w:r>
        <w:rPr>
          <w:rFonts w:asciiTheme="minorHAnsi" w:eastAsiaTheme="minorEastAsia" w:hAnsiTheme="minorHAnsi" w:cstheme="minorBidi"/>
          <w:kern w:val="2"/>
          <w:sz w:val="24"/>
          <w:lang w:eastAsia="en-AU"/>
          <w14:ligatures w14:val="standardContextual"/>
        </w:rPr>
        <w:tab/>
      </w:r>
      <w:r w:rsidRPr="003E6EA5">
        <w:rPr>
          <w:rFonts w:eastAsia="Arial"/>
        </w:rPr>
        <w:t>Koala capture</w:t>
      </w:r>
      <w:r>
        <w:tab/>
      </w:r>
      <w:r>
        <w:fldChar w:fldCharType="begin"/>
      </w:r>
      <w:r>
        <w:instrText xml:space="preserve"> PAGEREF _Toc202781725 \h </w:instrText>
      </w:r>
      <w:r>
        <w:fldChar w:fldCharType="separate"/>
      </w:r>
      <w:r w:rsidR="00E655CE">
        <w:t>28</w:t>
      </w:r>
      <w:r>
        <w:fldChar w:fldCharType="end"/>
      </w:r>
    </w:p>
    <w:p w14:paraId="2D33C437" w14:textId="004B5287" w:rsidR="00831BBB" w:rsidRDefault="00831BBB">
      <w:pPr>
        <w:pStyle w:val="TOC3"/>
        <w:rPr>
          <w:rFonts w:asciiTheme="minorHAnsi" w:eastAsiaTheme="minorEastAsia" w:hAnsiTheme="minorHAnsi" w:cstheme="minorBidi"/>
          <w:kern w:val="2"/>
          <w:sz w:val="24"/>
          <w:lang w:eastAsia="en-AU"/>
          <w14:ligatures w14:val="standardContextual"/>
        </w:rPr>
      </w:pPr>
      <w:r>
        <w:t>3.4.2</w:t>
      </w:r>
      <w:r>
        <w:rPr>
          <w:rFonts w:asciiTheme="minorHAnsi" w:eastAsiaTheme="minorEastAsia" w:hAnsiTheme="minorHAnsi" w:cstheme="minorBidi"/>
          <w:kern w:val="2"/>
          <w:sz w:val="24"/>
          <w:lang w:eastAsia="en-AU"/>
          <w14:ligatures w14:val="standardContextual"/>
        </w:rPr>
        <w:tab/>
      </w:r>
      <w:r w:rsidRPr="003E6EA5">
        <w:rPr>
          <w:rFonts w:eastAsia="Arial"/>
        </w:rPr>
        <w:t>Physical examination</w:t>
      </w:r>
      <w:r>
        <w:tab/>
      </w:r>
      <w:r>
        <w:fldChar w:fldCharType="begin"/>
      </w:r>
      <w:r>
        <w:instrText xml:space="preserve"> PAGEREF _Toc202781726 \h </w:instrText>
      </w:r>
      <w:r>
        <w:fldChar w:fldCharType="separate"/>
      </w:r>
      <w:r w:rsidR="00E655CE">
        <w:t>28</w:t>
      </w:r>
      <w:r>
        <w:fldChar w:fldCharType="end"/>
      </w:r>
    </w:p>
    <w:p w14:paraId="35FB4779" w14:textId="5D2A02B9" w:rsidR="00831BBB" w:rsidRDefault="00831BBB">
      <w:pPr>
        <w:pStyle w:val="TOC3"/>
        <w:rPr>
          <w:rFonts w:asciiTheme="minorHAnsi" w:eastAsiaTheme="minorEastAsia" w:hAnsiTheme="minorHAnsi" w:cstheme="minorBidi"/>
          <w:kern w:val="2"/>
          <w:sz w:val="24"/>
          <w:lang w:eastAsia="en-AU"/>
          <w14:ligatures w14:val="standardContextual"/>
        </w:rPr>
      </w:pPr>
      <w:r>
        <w:t>3.4.3</w:t>
      </w:r>
      <w:r>
        <w:rPr>
          <w:rFonts w:asciiTheme="minorHAnsi" w:eastAsiaTheme="minorEastAsia" w:hAnsiTheme="minorHAnsi" w:cstheme="minorBidi"/>
          <w:kern w:val="2"/>
          <w:sz w:val="24"/>
          <w:lang w:eastAsia="en-AU"/>
          <w14:ligatures w14:val="standardContextual"/>
        </w:rPr>
        <w:tab/>
      </w:r>
      <w:r>
        <w:t>Infectious disease</w:t>
      </w:r>
      <w:r>
        <w:tab/>
      </w:r>
      <w:r>
        <w:fldChar w:fldCharType="begin"/>
      </w:r>
      <w:r>
        <w:instrText xml:space="preserve"> PAGEREF _Toc202781727 \h </w:instrText>
      </w:r>
      <w:r>
        <w:fldChar w:fldCharType="separate"/>
      </w:r>
      <w:r w:rsidR="00E655CE">
        <w:t>29</w:t>
      </w:r>
      <w:r>
        <w:fldChar w:fldCharType="end"/>
      </w:r>
    </w:p>
    <w:p w14:paraId="03F1D077" w14:textId="27AEA48A" w:rsidR="00831BBB" w:rsidRDefault="00831BBB">
      <w:pPr>
        <w:pStyle w:val="TOC3"/>
        <w:rPr>
          <w:rFonts w:asciiTheme="minorHAnsi" w:eastAsiaTheme="minorEastAsia" w:hAnsiTheme="minorHAnsi" w:cstheme="minorBidi"/>
          <w:kern w:val="2"/>
          <w:sz w:val="24"/>
          <w:lang w:eastAsia="en-AU"/>
          <w14:ligatures w14:val="standardContextual"/>
        </w:rPr>
      </w:pPr>
      <w:r>
        <w:t>3.4.4</w:t>
      </w:r>
      <w:r>
        <w:rPr>
          <w:rFonts w:asciiTheme="minorHAnsi" w:eastAsiaTheme="minorEastAsia" w:hAnsiTheme="minorHAnsi" w:cstheme="minorBidi"/>
          <w:kern w:val="2"/>
          <w:sz w:val="24"/>
          <w:lang w:eastAsia="en-AU"/>
          <w14:ligatures w14:val="standardContextual"/>
        </w:rPr>
        <w:tab/>
      </w:r>
      <w:r>
        <w:t>Non-infectious disease</w:t>
      </w:r>
      <w:r>
        <w:tab/>
      </w:r>
      <w:r>
        <w:fldChar w:fldCharType="begin"/>
      </w:r>
      <w:r>
        <w:instrText xml:space="preserve"> PAGEREF _Toc202781728 \h </w:instrText>
      </w:r>
      <w:r>
        <w:fldChar w:fldCharType="separate"/>
      </w:r>
      <w:r w:rsidR="00E655CE">
        <w:t>31</w:t>
      </w:r>
      <w:r>
        <w:fldChar w:fldCharType="end"/>
      </w:r>
    </w:p>
    <w:p w14:paraId="6ED72118" w14:textId="6177E9D4" w:rsidR="00831BBB" w:rsidRDefault="00831BBB">
      <w:pPr>
        <w:pStyle w:val="TOC3"/>
        <w:rPr>
          <w:rFonts w:asciiTheme="minorHAnsi" w:eastAsiaTheme="minorEastAsia" w:hAnsiTheme="minorHAnsi" w:cstheme="minorBidi"/>
          <w:kern w:val="2"/>
          <w:sz w:val="24"/>
          <w:lang w:eastAsia="en-AU"/>
          <w14:ligatures w14:val="standardContextual"/>
        </w:rPr>
      </w:pPr>
      <w:r>
        <w:t>3.4.5</w:t>
      </w:r>
      <w:r>
        <w:rPr>
          <w:rFonts w:asciiTheme="minorHAnsi" w:eastAsiaTheme="minorEastAsia" w:hAnsiTheme="minorHAnsi" w:cstheme="minorBidi"/>
          <w:kern w:val="2"/>
          <w:sz w:val="24"/>
          <w:lang w:eastAsia="en-AU"/>
          <w14:ligatures w14:val="standardContextual"/>
        </w:rPr>
        <w:tab/>
      </w:r>
      <w:r>
        <w:t>Factors associated with chronic ill-health</w:t>
      </w:r>
      <w:r>
        <w:tab/>
      </w:r>
      <w:r>
        <w:fldChar w:fldCharType="begin"/>
      </w:r>
      <w:r>
        <w:instrText xml:space="preserve"> PAGEREF _Toc202781729 \h </w:instrText>
      </w:r>
      <w:r>
        <w:fldChar w:fldCharType="separate"/>
      </w:r>
      <w:r w:rsidR="00E655CE">
        <w:t>34</w:t>
      </w:r>
      <w:r>
        <w:fldChar w:fldCharType="end"/>
      </w:r>
    </w:p>
    <w:p w14:paraId="4E1D9AF1" w14:textId="01ED589C" w:rsidR="00831BBB" w:rsidRDefault="00831BBB">
      <w:pPr>
        <w:pStyle w:val="TOC1"/>
        <w:rPr>
          <w:rFonts w:asciiTheme="minorHAnsi" w:eastAsiaTheme="minorEastAsia" w:hAnsiTheme="minorHAnsi" w:cstheme="minorBidi"/>
          <w:b w:val="0"/>
          <w:color w:val="auto"/>
          <w:kern w:val="2"/>
          <w:sz w:val="24"/>
          <w:lang w:val="en-AU" w:eastAsia="en-AU"/>
          <w14:ligatures w14:val="standardContextual"/>
        </w:rPr>
      </w:pPr>
      <w:r>
        <w:lastRenderedPageBreak/>
        <w:t>4</w:t>
      </w:r>
      <w:r>
        <w:rPr>
          <w:rFonts w:asciiTheme="minorHAnsi" w:eastAsiaTheme="minorEastAsia" w:hAnsiTheme="minorHAnsi" w:cstheme="minorBidi"/>
          <w:b w:val="0"/>
          <w:color w:val="auto"/>
          <w:kern w:val="2"/>
          <w:sz w:val="24"/>
          <w:lang w:val="en-AU" w:eastAsia="en-AU"/>
          <w14:ligatures w14:val="standardContextual"/>
        </w:rPr>
        <w:tab/>
      </w:r>
      <w:r>
        <w:t>Discussion</w:t>
      </w:r>
      <w:r>
        <w:tab/>
      </w:r>
      <w:r>
        <w:fldChar w:fldCharType="begin"/>
      </w:r>
      <w:r>
        <w:instrText xml:space="preserve"> PAGEREF _Toc202781730 \h </w:instrText>
      </w:r>
      <w:r>
        <w:fldChar w:fldCharType="separate"/>
      </w:r>
      <w:r w:rsidR="00E655CE">
        <w:t>37</w:t>
      </w:r>
      <w:r>
        <w:fldChar w:fldCharType="end"/>
      </w:r>
    </w:p>
    <w:p w14:paraId="60CDE7E4" w14:textId="37CE1B9A" w:rsidR="00831BBB" w:rsidRDefault="00831BBB">
      <w:pPr>
        <w:pStyle w:val="TOC2"/>
        <w:rPr>
          <w:rFonts w:asciiTheme="minorHAnsi" w:eastAsiaTheme="minorEastAsia" w:hAnsiTheme="minorHAnsi" w:cstheme="minorBidi"/>
          <w:bCs w:val="0"/>
          <w:kern w:val="2"/>
          <w:sz w:val="24"/>
          <w:szCs w:val="24"/>
          <w14:ligatures w14:val="standardContextual"/>
        </w:rPr>
      </w:pPr>
      <w:r>
        <w:t>4.1</w:t>
      </w:r>
      <w:r>
        <w:rPr>
          <w:rFonts w:asciiTheme="minorHAnsi" w:eastAsiaTheme="minorEastAsia" w:hAnsiTheme="minorHAnsi" w:cstheme="minorBidi"/>
          <w:bCs w:val="0"/>
          <w:kern w:val="2"/>
          <w:sz w:val="24"/>
          <w:szCs w:val="24"/>
          <w14:ligatures w14:val="standardContextual"/>
        </w:rPr>
        <w:tab/>
      </w:r>
      <w:r>
        <w:t>Koala abundance and distribution</w:t>
      </w:r>
      <w:r>
        <w:tab/>
      </w:r>
      <w:r>
        <w:fldChar w:fldCharType="begin"/>
      </w:r>
      <w:r>
        <w:instrText xml:space="preserve"> PAGEREF _Toc202781731 \h </w:instrText>
      </w:r>
      <w:r>
        <w:fldChar w:fldCharType="separate"/>
      </w:r>
      <w:r w:rsidR="00E655CE">
        <w:t>37</w:t>
      </w:r>
      <w:r>
        <w:fldChar w:fldCharType="end"/>
      </w:r>
    </w:p>
    <w:p w14:paraId="5645F596" w14:textId="6881AAB5" w:rsidR="00831BBB" w:rsidRDefault="00831BBB">
      <w:pPr>
        <w:pStyle w:val="TOC3"/>
        <w:rPr>
          <w:rFonts w:asciiTheme="minorHAnsi" w:eastAsiaTheme="minorEastAsia" w:hAnsiTheme="minorHAnsi" w:cstheme="minorBidi"/>
          <w:kern w:val="2"/>
          <w:sz w:val="24"/>
          <w:lang w:eastAsia="en-AU"/>
          <w14:ligatures w14:val="standardContextual"/>
        </w:rPr>
      </w:pPr>
      <w:r>
        <w:t>4.1.1</w:t>
      </w:r>
      <w:r>
        <w:rPr>
          <w:rFonts w:asciiTheme="minorHAnsi" w:eastAsiaTheme="minorEastAsia" w:hAnsiTheme="minorHAnsi" w:cstheme="minorBidi"/>
          <w:kern w:val="2"/>
          <w:sz w:val="24"/>
          <w:lang w:eastAsia="en-AU"/>
          <w14:ligatures w14:val="standardContextual"/>
        </w:rPr>
        <w:tab/>
      </w:r>
      <w:r>
        <w:t>Comparison to previous estimates</w:t>
      </w:r>
      <w:r>
        <w:tab/>
      </w:r>
      <w:r>
        <w:fldChar w:fldCharType="begin"/>
      </w:r>
      <w:r>
        <w:instrText xml:space="preserve"> PAGEREF _Toc202781732 \h </w:instrText>
      </w:r>
      <w:r>
        <w:fldChar w:fldCharType="separate"/>
      </w:r>
      <w:r w:rsidR="00E655CE">
        <w:t>37</w:t>
      </w:r>
      <w:r>
        <w:fldChar w:fldCharType="end"/>
      </w:r>
    </w:p>
    <w:p w14:paraId="54EB5A93" w14:textId="0ACF0FC4" w:rsidR="00831BBB" w:rsidRDefault="00831BBB">
      <w:pPr>
        <w:pStyle w:val="TOC3"/>
        <w:rPr>
          <w:rFonts w:asciiTheme="minorHAnsi" w:eastAsiaTheme="minorEastAsia" w:hAnsiTheme="minorHAnsi" w:cstheme="minorBidi"/>
          <w:kern w:val="2"/>
          <w:sz w:val="24"/>
          <w:lang w:eastAsia="en-AU"/>
          <w14:ligatures w14:val="standardContextual"/>
        </w:rPr>
      </w:pPr>
      <w:r>
        <w:t>4.1.2</w:t>
      </w:r>
      <w:r>
        <w:rPr>
          <w:rFonts w:asciiTheme="minorHAnsi" w:eastAsiaTheme="minorEastAsia" w:hAnsiTheme="minorHAnsi" w:cstheme="minorBidi"/>
          <w:kern w:val="2"/>
          <w:sz w:val="24"/>
          <w:lang w:eastAsia="en-AU"/>
          <w14:ligatures w14:val="standardContextual"/>
        </w:rPr>
        <w:tab/>
      </w:r>
      <w:r>
        <w:t>Drivers of Koala abundance and distribution</w:t>
      </w:r>
      <w:r>
        <w:tab/>
      </w:r>
      <w:r>
        <w:fldChar w:fldCharType="begin"/>
      </w:r>
      <w:r>
        <w:instrText xml:space="preserve"> PAGEREF _Toc202781733 \h </w:instrText>
      </w:r>
      <w:r>
        <w:fldChar w:fldCharType="separate"/>
      </w:r>
      <w:r w:rsidR="00E655CE">
        <w:t>37</w:t>
      </w:r>
      <w:r>
        <w:fldChar w:fldCharType="end"/>
      </w:r>
    </w:p>
    <w:p w14:paraId="63FEA67F" w14:textId="45DD9D92" w:rsidR="00831BBB" w:rsidRDefault="00831BBB">
      <w:pPr>
        <w:pStyle w:val="TOC3"/>
        <w:rPr>
          <w:rFonts w:asciiTheme="minorHAnsi" w:eastAsiaTheme="minorEastAsia" w:hAnsiTheme="minorHAnsi" w:cstheme="minorBidi"/>
          <w:kern w:val="2"/>
          <w:sz w:val="24"/>
          <w:lang w:eastAsia="en-AU"/>
          <w14:ligatures w14:val="standardContextual"/>
        </w:rPr>
      </w:pPr>
      <w:r>
        <w:t>4.1.3</w:t>
      </w:r>
      <w:r>
        <w:rPr>
          <w:rFonts w:asciiTheme="minorHAnsi" w:eastAsiaTheme="minorEastAsia" w:hAnsiTheme="minorHAnsi" w:cstheme="minorBidi"/>
          <w:kern w:val="2"/>
          <w:sz w:val="24"/>
          <w:lang w:eastAsia="en-AU"/>
          <w14:ligatures w14:val="standardContextual"/>
        </w:rPr>
        <w:tab/>
      </w:r>
      <w:r>
        <w:t>Future directions</w:t>
      </w:r>
      <w:r>
        <w:tab/>
      </w:r>
      <w:r>
        <w:fldChar w:fldCharType="begin"/>
      </w:r>
      <w:r>
        <w:instrText xml:space="preserve"> PAGEREF _Toc202781734 \h </w:instrText>
      </w:r>
      <w:r>
        <w:fldChar w:fldCharType="separate"/>
      </w:r>
      <w:r w:rsidR="00E655CE">
        <w:t>38</w:t>
      </w:r>
      <w:r>
        <w:fldChar w:fldCharType="end"/>
      </w:r>
    </w:p>
    <w:p w14:paraId="3B4641F6" w14:textId="3820AE1F" w:rsidR="00831BBB" w:rsidRDefault="00831BBB">
      <w:pPr>
        <w:pStyle w:val="TOC2"/>
        <w:rPr>
          <w:rFonts w:asciiTheme="minorHAnsi" w:eastAsiaTheme="minorEastAsia" w:hAnsiTheme="minorHAnsi" w:cstheme="minorBidi"/>
          <w:bCs w:val="0"/>
          <w:kern w:val="2"/>
          <w:sz w:val="24"/>
          <w:szCs w:val="24"/>
          <w14:ligatures w14:val="standardContextual"/>
        </w:rPr>
      </w:pPr>
      <w:r>
        <w:t>4.2</w:t>
      </w:r>
      <w:r>
        <w:rPr>
          <w:rFonts w:asciiTheme="minorHAnsi" w:eastAsiaTheme="minorEastAsia" w:hAnsiTheme="minorHAnsi" w:cstheme="minorBidi"/>
          <w:bCs w:val="0"/>
          <w:kern w:val="2"/>
          <w:sz w:val="24"/>
          <w:szCs w:val="24"/>
          <w14:ligatures w14:val="standardContextual"/>
        </w:rPr>
        <w:tab/>
      </w:r>
      <w:r>
        <w:t>Koala population genetics</w:t>
      </w:r>
      <w:r>
        <w:tab/>
      </w:r>
      <w:r>
        <w:fldChar w:fldCharType="begin"/>
      </w:r>
      <w:r>
        <w:instrText xml:space="preserve"> PAGEREF _Toc202781735 \h </w:instrText>
      </w:r>
      <w:r>
        <w:fldChar w:fldCharType="separate"/>
      </w:r>
      <w:r w:rsidR="00E655CE">
        <w:t>38</w:t>
      </w:r>
      <w:r>
        <w:fldChar w:fldCharType="end"/>
      </w:r>
    </w:p>
    <w:p w14:paraId="115D3C75" w14:textId="09CCA181" w:rsidR="00831BBB" w:rsidRDefault="00831BBB">
      <w:pPr>
        <w:pStyle w:val="TOC3"/>
        <w:rPr>
          <w:rFonts w:asciiTheme="minorHAnsi" w:eastAsiaTheme="minorEastAsia" w:hAnsiTheme="minorHAnsi" w:cstheme="minorBidi"/>
          <w:kern w:val="2"/>
          <w:sz w:val="24"/>
          <w:lang w:eastAsia="en-AU"/>
          <w14:ligatures w14:val="standardContextual"/>
        </w:rPr>
      </w:pPr>
      <w:r>
        <w:t>4.2.1</w:t>
      </w:r>
      <w:r>
        <w:rPr>
          <w:rFonts w:asciiTheme="minorHAnsi" w:eastAsiaTheme="minorEastAsia" w:hAnsiTheme="minorHAnsi" w:cstheme="minorBidi"/>
          <w:kern w:val="2"/>
          <w:sz w:val="24"/>
          <w:lang w:eastAsia="en-AU"/>
          <w14:ligatures w14:val="standardContextual"/>
        </w:rPr>
        <w:tab/>
      </w:r>
      <w:r>
        <w:t>Population genetic diversity and structure of Victorian Koalas</w:t>
      </w:r>
      <w:r>
        <w:tab/>
      </w:r>
      <w:r>
        <w:fldChar w:fldCharType="begin"/>
      </w:r>
      <w:r>
        <w:instrText xml:space="preserve"> PAGEREF _Toc202781736 \h </w:instrText>
      </w:r>
      <w:r>
        <w:fldChar w:fldCharType="separate"/>
      </w:r>
      <w:r w:rsidR="00E655CE">
        <w:t>38</w:t>
      </w:r>
      <w:r>
        <w:fldChar w:fldCharType="end"/>
      </w:r>
    </w:p>
    <w:p w14:paraId="40E50FEC" w14:textId="1C8AD43A" w:rsidR="00831BBB" w:rsidRDefault="00831BBB">
      <w:pPr>
        <w:pStyle w:val="TOC3"/>
        <w:rPr>
          <w:rFonts w:asciiTheme="minorHAnsi" w:eastAsiaTheme="minorEastAsia" w:hAnsiTheme="minorHAnsi" w:cstheme="minorBidi"/>
          <w:kern w:val="2"/>
          <w:sz w:val="24"/>
          <w:lang w:eastAsia="en-AU"/>
          <w14:ligatures w14:val="standardContextual"/>
        </w:rPr>
      </w:pPr>
      <w:r>
        <w:t>4.2.2</w:t>
      </w:r>
      <w:r>
        <w:rPr>
          <w:rFonts w:asciiTheme="minorHAnsi" w:eastAsiaTheme="minorEastAsia" w:hAnsiTheme="minorHAnsi" w:cstheme="minorBidi"/>
          <w:kern w:val="2"/>
          <w:sz w:val="24"/>
          <w:lang w:eastAsia="en-AU"/>
          <w14:ligatures w14:val="standardContextual"/>
        </w:rPr>
        <w:tab/>
      </w:r>
      <w:r>
        <w:t>The spatial extent of the South Gippsland genetic cluster</w:t>
      </w:r>
      <w:r>
        <w:tab/>
      </w:r>
      <w:r>
        <w:fldChar w:fldCharType="begin"/>
      </w:r>
      <w:r>
        <w:instrText xml:space="preserve"> PAGEREF _Toc202781737 \h </w:instrText>
      </w:r>
      <w:r>
        <w:fldChar w:fldCharType="separate"/>
      </w:r>
      <w:r w:rsidR="00E655CE">
        <w:t>38</w:t>
      </w:r>
      <w:r>
        <w:fldChar w:fldCharType="end"/>
      </w:r>
    </w:p>
    <w:p w14:paraId="2EA0AC26" w14:textId="324F1404" w:rsidR="00831BBB" w:rsidRDefault="00831BBB">
      <w:pPr>
        <w:pStyle w:val="TOC3"/>
        <w:rPr>
          <w:rFonts w:asciiTheme="minorHAnsi" w:eastAsiaTheme="minorEastAsia" w:hAnsiTheme="minorHAnsi" w:cstheme="minorBidi"/>
          <w:kern w:val="2"/>
          <w:sz w:val="24"/>
          <w:lang w:eastAsia="en-AU"/>
          <w14:ligatures w14:val="standardContextual"/>
        </w:rPr>
      </w:pPr>
      <w:r>
        <w:t>4.2.3</w:t>
      </w:r>
      <w:r>
        <w:rPr>
          <w:rFonts w:asciiTheme="minorHAnsi" w:eastAsiaTheme="minorEastAsia" w:hAnsiTheme="minorHAnsi" w:cstheme="minorBidi"/>
          <w:kern w:val="2"/>
          <w:sz w:val="24"/>
          <w:lang w:eastAsia="en-AU"/>
          <w14:ligatures w14:val="standardContextual"/>
        </w:rPr>
        <w:tab/>
      </w:r>
      <w:r>
        <w:t>Koala dispersal characteristics</w:t>
      </w:r>
      <w:r>
        <w:tab/>
      </w:r>
      <w:r>
        <w:fldChar w:fldCharType="begin"/>
      </w:r>
      <w:r>
        <w:instrText xml:space="preserve"> PAGEREF _Toc202781738 \h </w:instrText>
      </w:r>
      <w:r>
        <w:fldChar w:fldCharType="separate"/>
      </w:r>
      <w:r w:rsidR="00E655CE">
        <w:t>39</w:t>
      </w:r>
      <w:r>
        <w:fldChar w:fldCharType="end"/>
      </w:r>
    </w:p>
    <w:p w14:paraId="64F8F85B" w14:textId="395DE725" w:rsidR="00831BBB" w:rsidRDefault="00831BBB">
      <w:pPr>
        <w:pStyle w:val="TOC3"/>
        <w:rPr>
          <w:rFonts w:asciiTheme="minorHAnsi" w:eastAsiaTheme="minorEastAsia" w:hAnsiTheme="minorHAnsi" w:cstheme="minorBidi"/>
          <w:kern w:val="2"/>
          <w:sz w:val="24"/>
          <w:lang w:eastAsia="en-AU"/>
          <w14:ligatures w14:val="standardContextual"/>
        </w:rPr>
      </w:pPr>
      <w:r>
        <w:t>4.2.4</w:t>
      </w:r>
      <w:r>
        <w:rPr>
          <w:rFonts w:asciiTheme="minorHAnsi" w:eastAsiaTheme="minorEastAsia" w:hAnsiTheme="minorHAnsi" w:cstheme="minorBidi"/>
          <w:kern w:val="2"/>
          <w:sz w:val="24"/>
          <w:lang w:eastAsia="en-AU"/>
          <w14:ligatures w14:val="standardContextual"/>
        </w:rPr>
        <w:tab/>
      </w:r>
      <w:r>
        <w:t>The genetic management of Victorian Koalas</w:t>
      </w:r>
      <w:r>
        <w:tab/>
      </w:r>
      <w:r>
        <w:fldChar w:fldCharType="begin"/>
      </w:r>
      <w:r>
        <w:instrText xml:space="preserve"> PAGEREF _Toc202781739 \h </w:instrText>
      </w:r>
      <w:r>
        <w:fldChar w:fldCharType="separate"/>
      </w:r>
      <w:r w:rsidR="00E655CE">
        <w:t>39</w:t>
      </w:r>
      <w:r>
        <w:fldChar w:fldCharType="end"/>
      </w:r>
    </w:p>
    <w:p w14:paraId="3E5CB0FF" w14:textId="64909A3D" w:rsidR="00831BBB" w:rsidRDefault="00831BBB">
      <w:pPr>
        <w:pStyle w:val="TOC2"/>
        <w:rPr>
          <w:rFonts w:asciiTheme="minorHAnsi" w:eastAsiaTheme="minorEastAsia" w:hAnsiTheme="minorHAnsi" w:cstheme="minorBidi"/>
          <w:bCs w:val="0"/>
          <w:kern w:val="2"/>
          <w:sz w:val="24"/>
          <w:szCs w:val="24"/>
          <w14:ligatures w14:val="standardContextual"/>
        </w:rPr>
      </w:pPr>
      <w:r>
        <w:t>4.3</w:t>
      </w:r>
      <w:r>
        <w:rPr>
          <w:rFonts w:asciiTheme="minorHAnsi" w:eastAsiaTheme="minorEastAsia" w:hAnsiTheme="minorHAnsi" w:cstheme="minorBidi"/>
          <w:bCs w:val="0"/>
          <w:kern w:val="2"/>
          <w:sz w:val="24"/>
          <w:szCs w:val="24"/>
          <w14:ligatures w14:val="standardContextual"/>
        </w:rPr>
        <w:tab/>
      </w:r>
      <w:r>
        <w:t>Koala health and disease</w:t>
      </w:r>
      <w:r>
        <w:tab/>
      </w:r>
      <w:r>
        <w:fldChar w:fldCharType="begin"/>
      </w:r>
      <w:r>
        <w:instrText xml:space="preserve"> PAGEREF _Toc202781740 \h </w:instrText>
      </w:r>
      <w:r>
        <w:fldChar w:fldCharType="separate"/>
      </w:r>
      <w:r w:rsidR="00E655CE">
        <w:t>40</w:t>
      </w:r>
      <w:r>
        <w:fldChar w:fldCharType="end"/>
      </w:r>
    </w:p>
    <w:p w14:paraId="04FEFCBC" w14:textId="5526A895" w:rsidR="00831BBB" w:rsidRDefault="00831BBB">
      <w:pPr>
        <w:pStyle w:val="TOC3"/>
        <w:rPr>
          <w:rFonts w:asciiTheme="minorHAnsi" w:eastAsiaTheme="minorEastAsia" w:hAnsiTheme="minorHAnsi" w:cstheme="minorBidi"/>
          <w:kern w:val="2"/>
          <w:sz w:val="24"/>
          <w:lang w:eastAsia="en-AU"/>
          <w14:ligatures w14:val="standardContextual"/>
        </w:rPr>
      </w:pPr>
      <w:r>
        <w:t>4.3.1</w:t>
      </w:r>
      <w:r>
        <w:rPr>
          <w:rFonts w:asciiTheme="minorHAnsi" w:eastAsiaTheme="minorEastAsia" w:hAnsiTheme="minorHAnsi" w:cstheme="minorBidi"/>
          <w:kern w:val="2"/>
          <w:sz w:val="24"/>
          <w:lang w:eastAsia="en-AU"/>
          <w14:ligatures w14:val="standardContextual"/>
        </w:rPr>
        <w:tab/>
      </w:r>
      <w:r>
        <w:t>Infectious disease in Koalas</w:t>
      </w:r>
      <w:r>
        <w:tab/>
      </w:r>
      <w:r>
        <w:fldChar w:fldCharType="begin"/>
      </w:r>
      <w:r>
        <w:instrText xml:space="preserve"> PAGEREF _Toc202781741 \h </w:instrText>
      </w:r>
      <w:r>
        <w:fldChar w:fldCharType="separate"/>
      </w:r>
      <w:r w:rsidR="00E655CE">
        <w:t>42</w:t>
      </w:r>
      <w:r>
        <w:fldChar w:fldCharType="end"/>
      </w:r>
    </w:p>
    <w:p w14:paraId="45326075" w14:textId="6DE3B2EF" w:rsidR="00831BBB" w:rsidRDefault="00831BBB">
      <w:pPr>
        <w:pStyle w:val="TOC3"/>
        <w:rPr>
          <w:rFonts w:asciiTheme="minorHAnsi" w:eastAsiaTheme="minorEastAsia" w:hAnsiTheme="minorHAnsi" w:cstheme="minorBidi"/>
          <w:kern w:val="2"/>
          <w:sz w:val="24"/>
          <w:lang w:eastAsia="en-AU"/>
          <w14:ligatures w14:val="standardContextual"/>
        </w:rPr>
      </w:pPr>
      <w:r>
        <w:t>4.3.2</w:t>
      </w:r>
      <w:r>
        <w:rPr>
          <w:rFonts w:asciiTheme="minorHAnsi" w:eastAsiaTheme="minorEastAsia" w:hAnsiTheme="minorHAnsi" w:cstheme="minorBidi"/>
          <w:kern w:val="2"/>
          <w:sz w:val="24"/>
          <w:lang w:eastAsia="en-AU"/>
          <w14:ligatures w14:val="standardContextual"/>
        </w:rPr>
        <w:tab/>
      </w:r>
      <w:r>
        <w:t>Non-infectious disease in Koalas</w:t>
      </w:r>
      <w:r>
        <w:tab/>
      </w:r>
      <w:r>
        <w:fldChar w:fldCharType="begin"/>
      </w:r>
      <w:r>
        <w:instrText xml:space="preserve"> PAGEREF _Toc202781742 \h </w:instrText>
      </w:r>
      <w:r>
        <w:fldChar w:fldCharType="separate"/>
      </w:r>
      <w:r w:rsidR="00E655CE">
        <w:t>43</w:t>
      </w:r>
      <w:r>
        <w:fldChar w:fldCharType="end"/>
      </w:r>
    </w:p>
    <w:p w14:paraId="38AB5021" w14:textId="69FDD8ED" w:rsidR="00831BBB" w:rsidRDefault="00831BBB">
      <w:pPr>
        <w:pStyle w:val="TOC2"/>
        <w:rPr>
          <w:rFonts w:asciiTheme="minorHAnsi" w:eastAsiaTheme="minorEastAsia" w:hAnsiTheme="minorHAnsi" w:cstheme="minorBidi"/>
          <w:bCs w:val="0"/>
          <w:kern w:val="2"/>
          <w:sz w:val="24"/>
          <w:szCs w:val="24"/>
          <w14:ligatures w14:val="standardContextual"/>
        </w:rPr>
      </w:pPr>
      <w:r>
        <w:t>4.4</w:t>
      </w:r>
      <w:r>
        <w:rPr>
          <w:rFonts w:asciiTheme="minorHAnsi" w:eastAsiaTheme="minorEastAsia" w:hAnsiTheme="minorHAnsi" w:cstheme="minorBidi"/>
          <w:bCs w:val="0"/>
          <w:kern w:val="2"/>
          <w:sz w:val="24"/>
          <w:szCs w:val="24"/>
          <w14:ligatures w14:val="standardContextual"/>
        </w:rPr>
        <w:tab/>
      </w:r>
      <w:r>
        <w:t>Recommendations</w:t>
      </w:r>
      <w:r>
        <w:tab/>
      </w:r>
      <w:r>
        <w:fldChar w:fldCharType="begin"/>
      </w:r>
      <w:r>
        <w:instrText xml:space="preserve"> PAGEREF _Toc202781743 \h </w:instrText>
      </w:r>
      <w:r>
        <w:fldChar w:fldCharType="separate"/>
      </w:r>
      <w:r w:rsidR="00E655CE">
        <w:t>43</w:t>
      </w:r>
      <w:r>
        <w:fldChar w:fldCharType="end"/>
      </w:r>
    </w:p>
    <w:p w14:paraId="1F2DE3D9" w14:textId="77285260" w:rsidR="00831BBB" w:rsidRDefault="00831BBB">
      <w:pPr>
        <w:pStyle w:val="TOC1"/>
        <w:rPr>
          <w:rFonts w:asciiTheme="minorHAnsi" w:eastAsiaTheme="minorEastAsia" w:hAnsiTheme="minorHAnsi" w:cstheme="minorBidi"/>
          <w:b w:val="0"/>
          <w:color w:val="auto"/>
          <w:kern w:val="2"/>
          <w:sz w:val="24"/>
          <w:lang w:val="en-AU" w:eastAsia="en-AU"/>
          <w14:ligatures w14:val="standardContextual"/>
        </w:rPr>
      </w:pPr>
      <w:r>
        <w:t>5</w:t>
      </w:r>
      <w:r>
        <w:rPr>
          <w:rFonts w:asciiTheme="minorHAnsi" w:eastAsiaTheme="minorEastAsia" w:hAnsiTheme="minorHAnsi" w:cstheme="minorBidi"/>
          <w:b w:val="0"/>
          <w:color w:val="auto"/>
          <w:kern w:val="2"/>
          <w:sz w:val="24"/>
          <w:lang w:val="en-AU" w:eastAsia="en-AU"/>
          <w14:ligatures w14:val="standardContextual"/>
        </w:rPr>
        <w:tab/>
      </w:r>
      <w:r>
        <w:t>References</w:t>
      </w:r>
      <w:r>
        <w:tab/>
      </w:r>
      <w:r>
        <w:fldChar w:fldCharType="begin"/>
      </w:r>
      <w:r>
        <w:instrText xml:space="preserve"> PAGEREF _Toc202781744 \h </w:instrText>
      </w:r>
      <w:r>
        <w:fldChar w:fldCharType="separate"/>
      </w:r>
      <w:r w:rsidR="00E655CE">
        <w:t>45</w:t>
      </w:r>
      <w:r>
        <w:fldChar w:fldCharType="end"/>
      </w:r>
    </w:p>
    <w:p w14:paraId="3E8AB7DA" w14:textId="055A506E" w:rsidR="00831BBB" w:rsidRDefault="00831BBB">
      <w:pPr>
        <w:pStyle w:val="TOC1"/>
        <w:rPr>
          <w:rFonts w:asciiTheme="minorHAnsi" w:eastAsiaTheme="minorEastAsia" w:hAnsiTheme="minorHAnsi" w:cstheme="minorBidi"/>
          <w:b w:val="0"/>
          <w:color w:val="auto"/>
          <w:kern w:val="2"/>
          <w:sz w:val="24"/>
          <w:lang w:val="en-AU" w:eastAsia="en-AU"/>
          <w14:ligatures w14:val="standardContextual"/>
        </w:rPr>
      </w:pPr>
      <w:r>
        <w:t>6</w:t>
      </w:r>
      <w:r>
        <w:rPr>
          <w:rFonts w:asciiTheme="minorHAnsi" w:eastAsiaTheme="minorEastAsia" w:hAnsiTheme="minorHAnsi" w:cstheme="minorBidi"/>
          <w:b w:val="0"/>
          <w:color w:val="auto"/>
          <w:kern w:val="2"/>
          <w:sz w:val="24"/>
          <w:lang w:val="en-AU" w:eastAsia="en-AU"/>
          <w14:ligatures w14:val="standardContextual"/>
        </w:rPr>
        <w:tab/>
      </w:r>
      <w:r>
        <w:t>Appendix</w:t>
      </w:r>
      <w:r>
        <w:tab/>
      </w:r>
      <w:r>
        <w:fldChar w:fldCharType="begin"/>
      </w:r>
      <w:r>
        <w:instrText xml:space="preserve"> PAGEREF _Toc202781745 \h </w:instrText>
      </w:r>
      <w:r>
        <w:fldChar w:fldCharType="separate"/>
      </w:r>
      <w:r w:rsidR="00E655CE">
        <w:t>56</w:t>
      </w:r>
      <w:r>
        <w:fldChar w:fldCharType="end"/>
      </w:r>
    </w:p>
    <w:p w14:paraId="6ABBECA0" w14:textId="587436D6" w:rsidR="00831BBB" w:rsidRDefault="00831BBB">
      <w:pPr>
        <w:pStyle w:val="TOC2"/>
        <w:rPr>
          <w:rFonts w:asciiTheme="minorHAnsi" w:eastAsiaTheme="minorEastAsia" w:hAnsiTheme="minorHAnsi" w:cstheme="minorBidi"/>
          <w:bCs w:val="0"/>
          <w:kern w:val="2"/>
          <w:sz w:val="24"/>
          <w:szCs w:val="24"/>
          <w14:ligatures w14:val="standardContextual"/>
        </w:rPr>
      </w:pPr>
      <w:r>
        <w:t>6.1</w:t>
      </w:r>
      <w:r>
        <w:rPr>
          <w:rFonts w:asciiTheme="minorHAnsi" w:eastAsiaTheme="minorEastAsia" w:hAnsiTheme="minorHAnsi" w:cstheme="minorBidi"/>
          <w:bCs w:val="0"/>
          <w:kern w:val="2"/>
          <w:sz w:val="24"/>
          <w:szCs w:val="24"/>
          <w14:ligatures w14:val="standardContextual"/>
        </w:rPr>
        <w:tab/>
      </w:r>
      <w:r>
        <w:t>Abundance and distribution model supplementary details</w:t>
      </w:r>
      <w:r>
        <w:tab/>
      </w:r>
      <w:r>
        <w:fldChar w:fldCharType="begin"/>
      </w:r>
      <w:r>
        <w:instrText xml:space="preserve"> PAGEREF _Toc202781746 \h </w:instrText>
      </w:r>
      <w:r>
        <w:fldChar w:fldCharType="separate"/>
      </w:r>
      <w:r w:rsidR="00E655CE">
        <w:t>56</w:t>
      </w:r>
      <w:r>
        <w:fldChar w:fldCharType="end"/>
      </w:r>
    </w:p>
    <w:p w14:paraId="4671AC70" w14:textId="2F5320B7" w:rsidR="00831BBB" w:rsidRDefault="00831BBB">
      <w:pPr>
        <w:pStyle w:val="TOC3"/>
        <w:rPr>
          <w:rFonts w:asciiTheme="minorHAnsi" w:eastAsiaTheme="minorEastAsia" w:hAnsiTheme="minorHAnsi" w:cstheme="minorBidi"/>
          <w:kern w:val="2"/>
          <w:sz w:val="24"/>
          <w:lang w:eastAsia="en-AU"/>
          <w14:ligatures w14:val="standardContextual"/>
        </w:rPr>
      </w:pPr>
      <w:r>
        <w:t>6.1.1</w:t>
      </w:r>
      <w:r>
        <w:rPr>
          <w:rFonts w:asciiTheme="minorHAnsi" w:eastAsiaTheme="minorEastAsia" w:hAnsiTheme="minorHAnsi" w:cstheme="minorBidi"/>
          <w:kern w:val="2"/>
          <w:sz w:val="24"/>
          <w:lang w:eastAsia="en-AU"/>
          <w14:ligatures w14:val="standardContextual"/>
        </w:rPr>
        <w:tab/>
      </w:r>
      <w:r>
        <w:t>Abundance model details</w:t>
      </w:r>
      <w:r>
        <w:tab/>
      </w:r>
      <w:r>
        <w:fldChar w:fldCharType="begin"/>
      </w:r>
      <w:r>
        <w:instrText xml:space="preserve"> PAGEREF _Toc202781747 \h </w:instrText>
      </w:r>
      <w:r>
        <w:fldChar w:fldCharType="separate"/>
      </w:r>
      <w:r w:rsidR="00E655CE">
        <w:t>56</w:t>
      </w:r>
      <w:r>
        <w:fldChar w:fldCharType="end"/>
      </w:r>
    </w:p>
    <w:p w14:paraId="11F11743" w14:textId="57C3C353" w:rsidR="00831BBB" w:rsidRDefault="00831BBB">
      <w:pPr>
        <w:pStyle w:val="TOC3"/>
        <w:rPr>
          <w:rFonts w:asciiTheme="minorHAnsi" w:eastAsiaTheme="minorEastAsia" w:hAnsiTheme="minorHAnsi" w:cstheme="minorBidi"/>
          <w:kern w:val="2"/>
          <w:sz w:val="24"/>
          <w:lang w:eastAsia="en-AU"/>
          <w14:ligatures w14:val="standardContextual"/>
        </w:rPr>
      </w:pPr>
      <w:r>
        <w:t>6.1.2</w:t>
      </w:r>
      <w:r>
        <w:rPr>
          <w:rFonts w:asciiTheme="minorHAnsi" w:eastAsiaTheme="minorEastAsia" w:hAnsiTheme="minorHAnsi" w:cstheme="minorBidi"/>
          <w:kern w:val="2"/>
          <w:sz w:val="24"/>
          <w:lang w:eastAsia="en-AU"/>
          <w14:ligatures w14:val="standardContextual"/>
        </w:rPr>
        <w:tab/>
      </w:r>
      <w:r>
        <w:t>Detection process</w:t>
      </w:r>
      <w:r>
        <w:tab/>
      </w:r>
      <w:r>
        <w:fldChar w:fldCharType="begin"/>
      </w:r>
      <w:r>
        <w:instrText xml:space="preserve"> PAGEREF _Toc202781748 \h </w:instrText>
      </w:r>
      <w:r>
        <w:fldChar w:fldCharType="separate"/>
      </w:r>
      <w:r w:rsidR="00E655CE">
        <w:t>58</w:t>
      </w:r>
      <w:r>
        <w:fldChar w:fldCharType="end"/>
      </w:r>
    </w:p>
    <w:p w14:paraId="69161F42" w14:textId="239B22A7" w:rsidR="00831BBB" w:rsidRDefault="00831BBB">
      <w:pPr>
        <w:pStyle w:val="TOC3"/>
        <w:rPr>
          <w:rFonts w:asciiTheme="minorHAnsi" w:eastAsiaTheme="minorEastAsia" w:hAnsiTheme="minorHAnsi" w:cstheme="minorBidi"/>
          <w:kern w:val="2"/>
          <w:sz w:val="24"/>
          <w:lang w:eastAsia="en-AU"/>
          <w14:ligatures w14:val="standardContextual"/>
        </w:rPr>
      </w:pPr>
      <w:r>
        <w:t>6.1.3</w:t>
      </w:r>
      <w:r>
        <w:rPr>
          <w:rFonts w:asciiTheme="minorHAnsi" w:eastAsiaTheme="minorEastAsia" w:hAnsiTheme="minorHAnsi" w:cstheme="minorBidi"/>
          <w:kern w:val="2"/>
          <w:sz w:val="24"/>
          <w:lang w:eastAsia="en-AU"/>
          <w14:ligatures w14:val="standardContextual"/>
        </w:rPr>
        <w:tab/>
      </w:r>
      <w:r>
        <w:t>Cross-validation and posterior predictive checks</w:t>
      </w:r>
      <w:r>
        <w:tab/>
      </w:r>
      <w:r>
        <w:fldChar w:fldCharType="begin"/>
      </w:r>
      <w:r>
        <w:instrText xml:space="preserve"> PAGEREF _Toc202781749 \h </w:instrText>
      </w:r>
      <w:r>
        <w:fldChar w:fldCharType="separate"/>
      </w:r>
      <w:r w:rsidR="00E655CE">
        <w:t>59</w:t>
      </w:r>
      <w:r>
        <w:fldChar w:fldCharType="end"/>
      </w:r>
    </w:p>
    <w:p w14:paraId="10BA107B" w14:textId="6C3F21A1" w:rsidR="00831BBB" w:rsidRDefault="00831BBB">
      <w:pPr>
        <w:pStyle w:val="TOC3"/>
        <w:rPr>
          <w:rFonts w:asciiTheme="minorHAnsi" w:eastAsiaTheme="minorEastAsia" w:hAnsiTheme="minorHAnsi" w:cstheme="minorBidi"/>
          <w:kern w:val="2"/>
          <w:sz w:val="24"/>
          <w:lang w:eastAsia="en-AU"/>
          <w14:ligatures w14:val="standardContextual"/>
        </w:rPr>
      </w:pPr>
      <w:r>
        <w:t>6.1.4</w:t>
      </w:r>
      <w:r>
        <w:rPr>
          <w:rFonts w:asciiTheme="minorHAnsi" w:eastAsiaTheme="minorEastAsia" w:hAnsiTheme="minorHAnsi" w:cstheme="minorBidi"/>
          <w:kern w:val="2"/>
          <w:sz w:val="24"/>
          <w:lang w:eastAsia="en-AU"/>
          <w14:ligatures w14:val="standardContextual"/>
        </w:rPr>
        <w:tab/>
      </w:r>
      <w:r>
        <w:t>Koala presence probability</w:t>
      </w:r>
      <w:r>
        <w:tab/>
      </w:r>
      <w:r>
        <w:fldChar w:fldCharType="begin"/>
      </w:r>
      <w:r>
        <w:instrText xml:space="preserve"> PAGEREF _Toc202781750 \h </w:instrText>
      </w:r>
      <w:r>
        <w:fldChar w:fldCharType="separate"/>
      </w:r>
      <w:r w:rsidR="00E655CE">
        <w:t>61</w:t>
      </w:r>
      <w:r>
        <w:fldChar w:fldCharType="end"/>
      </w:r>
    </w:p>
    <w:p w14:paraId="4D16E891" w14:textId="2EF94797" w:rsidR="00831BBB" w:rsidRDefault="00831BBB">
      <w:pPr>
        <w:pStyle w:val="TOC3"/>
        <w:rPr>
          <w:rFonts w:asciiTheme="minorHAnsi" w:eastAsiaTheme="minorEastAsia" w:hAnsiTheme="minorHAnsi" w:cstheme="minorBidi"/>
          <w:kern w:val="2"/>
          <w:sz w:val="24"/>
          <w:lang w:eastAsia="en-AU"/>
          <w14:ligatures w14:val="standardContextual"/>
        </w:rPr>
      </w:pPr>
      <w:r>
        <w:t>6.1.5</w:t>
      </w:r>
      <w:r>
        <w:rPr>
          <w:rFonts w:asciiTheme="minorHAnsi" w:eastAsiaTheme="minorEastAsia" w:hAnsiTheme="minorHAnsi" w:cstheme="minorBidi"/>
          <w:kern w:val="2"/>
          <w:sz w:val="24"/>
          <w:lang w:eastAsia="en-AU"/>
          <w14:ligatures w14:val="standardContextual"/>
        </w:rPr>
        <w:tab/>
      </w:r>
      <w:r>
        <w:t>Threshold of abundance estimates to generate occupancy distribution</w:t>
      </w:r>
      <w:r>
        <w:tab/>
      </w:r>
      <w:r>
        <w:fldChar w:fldCharType="begin"/>
      </w:r>
      <w:r>
        <w:instrText xml:space="preserve"> PAGEREF _Toc202781751 \h </w:instrText>
      </w:r>
      <w:r>
        <w:fldChar w:fldCharType="separate"/>
      </w:r>
      <w:r w:rsidR="00E655CE">
        <w:t>62</w:t>
      </w:r>
      <w:r>
        <w:fldChar w:fldCharType="end"/>
      </w:r>
    </w:p>
    <w:p w14:paraId="02E4F120" w14:textId="1A962587" w:rsidR="00831BBB" w:rsidRDefault="00831BBB">
      <w:pPr>
        <w:pStyle w:val="TOC3"/>
        <w:rPr>
          <w:rFonts w:asciiTheme="minorHAnsi" w:eastAsiaTheme="minorEastAsia" w:hAnsiTheme="minorHAnsi" w:cstheme="minorBidi"/>
          <w:kern w:val="2"/>
          <w:sz w:val="24"/>
          <w:lang w:eastAsia="en-AU"/>
          <w14:ligatures w14:val="standardContextual"/>
        </w:rPr>
      </w:pPr>
      <w:r>
        <w:t>6.1.6</w:t>
      </w:r>
      <w:r>
        <w:rPr>
          <w:rFonts w:asciiTheme="minorHAnsi" w:eastAsiaTheme="minorEastAsia" w:hAnsiTheme="minorHAnsi" w:cstheme="minorBidi"/>
          <w:kern w:val="2"/>
          <w:sz w:val="24"/>
          <w:lang w:eastAsia="en-AU"/>
          <w14:ligatures w14:val="standardContextual"/>
        </w:rPr>
        <w:tab/>
      </w:r>
      <w:r>
        <w:t>Covariate estimates</w:t>
      </w:r>
      <w:r>
        <w:tab/>
      </w:r>
      <w:r>
        <w:fldChar w:fldCharType="begin"/>
      </w:r>
      <w:r>
        <w:instrText xml:space="preserve"> PAGEREF _Toc202781752 \h </w:instrText>
      </w:r>
      <w:r>
        <w:fldChar w:fldCharType="separate"/>
      </w:r>
      <w:r w:rsidR="00E655CE">
        <w:t>63</w:t>
      </w:r>
      <w:r>
        <w:fldChar w:fldCharType="end"/>
      </w:r>
    </w:p>
    <w:p w14:paraId="24030210" w14:textId="2D9C631E" w:rsidR="00831BBB" w:rsidRDefault="00831BBB">
      <w:pPr>
        <w:pStyle w:val="TOC2"/>
        <w:rPr>
          <w:rFonts w:asciiTheme="minorHAnsi" w:eastAsiaTheme="minorEastAsia" w:hAnsiTheme="minorHAnsi" w:cstheme="minorBidi"/>
          <w:bCs w:val="0"/>
          <w:kern w:val="2"/>
          <w:sz w:val="24"/>
          <w:szCs w:val="24"/>
          <w14:ligatures w14:val="standardContextual"/>
        </w:rPr>
      </w:pPr>
      <w:r>
        <w:t>6.2</w:t>
      </w:r>
      <w:r>
        <w:rPr>
          <w:rFonts w:asciiTheme="minorHAnsi" w:eastAsiaTheme="minorEastAsia" w:hAnsiTheme="minorHAnsi" w:cstheme="minorBidi"/>
          <w:bCs w:val="0"/>
          <w:kern w:val="2"/>
          <w:sz w:val="24"/>
          <w:szCs w:val="24"/>
          <w14:ligatures w14:val="standardContextual"/>
        </w:rPr>
        <w:tab/>
      </w:r>
      <w:r>
        <w:t>Koala call recogniser development</w:t>
      </w:r>
      <w:r>
        <w:tab/>
      </w:r>
      <w:r>
        <w:fldChar w:fldCharType="begin"/>
      </w:r>
      <w:r>
        <w:instrText xml:space="preserve"> PAGEREF _Toc202781753 \h </w:instrText>
      </w:r>
      <w:r>
        <w:fldChar w:fldCharType="separate"/>
      </w:r>
      <w:r w:rsidR="00E655CE">
        <w:t>64</w:t>
      </w:r>
      <w:r>
        <w:fldChar w:fldCharType="end"/>
      </w:r>
    </w:p>
    <w:p w14:paraId="2272E474" w14:textId="25F3B0FF" w:rsidR="00831BBB" w:rsidRDefault="00831BBB">
      <w:pPr>
        <w:pStyle w:val="TOC3"/>
        <w:rPr>
          <w:rFonts w:asciiTheme="minorHAnsi" w:eastAsiaTheme="minorEastAsia" w:hAnsiTheme="minorHAnsi" w:cstheme="minorBidi"/>
          <w:kern w:val="2"/>
          <w:sz w:val="24"/>
          <w:lang w:eastAsia="en-AU"/>
          <w14:ligatures w14:val="standardContextual"/>
        </w:rPr>
      </w:pPr>
      <w:r>
        <w:t>6.2.1</w:t>
      </w:r>
      <w:r>
        <w:rPr>
          <w:rFonts w:asciiTheme="minorHAnsi" w:eastAsiaTheme="minorEastAsia" w:hAnsiTheme="minorHAnsi" w:cstheme="minorBidi"/>
          <w:kern w:val="2"/>
          <w:sz w:val="24"/>
          <w:lang w:eastAsia="en-AU"/>
          <w14:ligatures w14:val="standardContextual"/>
        </w:rPr>
        <w:tab/>
      </w:r>
      <w:r>
        <w:t>Sample structure</w:t>
      </w:r>
      <w:r>
        <w:tab/>
      </w:r>
      <w:r>
        <w:fldChar w:fldCharType="begin"/>
      </w:r>
      <w:r>
        <w:instrText xml:space="preserve"> PAGEREF _Toc202781754 \h </w:instrText>
      </w:r>
      <w:r>
        <w:fldChar w:fldCharType="separate"/>
      </w:r>
      <w:r w:rsidR="00E655CE">
        <w:t>64</w:t>
      </w:r>
      <w:r>
        <w:fldChar w:fldCharType="end"/>
      </w:r>
    </w:p>
    <w:p w14:paraId="2CB2E8F2" w14:textId="14BBCC3B" w:rsidR="00831BBB" w:rsidRDefault="00831BBB">
      <w:pPr>
        <w:pStyle w:val="TOC3"/>
        <w:rPr>
          <w:rFonts w:asciiTheme="minorHAnsi" w:eastAsiaTheme="minorEastAsia" w:hAnsiTheme="minorHAnsi" w:cstheme="minorBidi"/>
          <w:kern w:val="2"/>
          <w:sz w:val="24"/>
          <w:lang w:eastAsia="en-AU"/>
          <w14:ligatures w14:val="standardContextual"/>
        </w:rPr>
      </w:pPr>
      <w:r>
        <w:t>6.2.2</w:t>
      </w:r>
      <w:r>
        <w:rPr>
          <w:rFonts w:asciiTheme="minorHAnsi" w:eastAsiaTheme="minorEastAsia" w:hAnsiTheme="minorHAnsi" w:cstheme="minorBidi"/>
          <w:kern w:val="2"/>
          <w:sz w:val="24"/>
          <w:lang w:eastAsia="en-AU"/>
          <w14:ligatures w14:val="standardContextual"/>
        </w:rPr>
        <w:tab/>
      </w:r>
      <w:r>
        <w:t>Convolutional Neural Network (CNN) model</w:t>
      </w:r>
      <w:r>
        <w:tab/>
      </w:r>
      <w:r>
        <w:fldChar w:fldCharType="begin"/>
      </w:r>
      <w:r>
        <w:instrText xml:space="preserve"> PAGEREF _Toc202781755 \h </w:instrText>
      </w:r>
      <w:r>
        <w:fldChar w:fldCharType="separate"/>
      </w:r>
      <w:r w:rsidR="00E655CE">
        <w:t>64</w:t>
      </w:r>
      <w:r>
        <w:fldChar w:fldCharType="end"/>
      </w:r>
    </w:p>
    <w:p w14:paraId="669F453B" w14:textId="46546165" w:rsidR="00831BBB" w:rsidRDefault="00831BBB">
      <w:pPr>
        <w:pStyle w:val="TOC3"/>
        <w:rPr>
          <w:rFonts w:asciiTheme="minorHAnsi" w:eastAsiaTheme="minorEastAsia" w:hAnsiTheme="minorHAnsi" w:cstheme="minorBidi"/>
          <w:kern w:val="2"/>
          <w:sz w:val="24"/>
          <w:lang w:eastAsia="en-AU"/>
          <w14:ligatures w14:val="standardContextual"/>
        </w:rPr>
      </w:pPr>
      <w:r>
        <w:t>6.2.3</w:t>
      </w:r>
      <w:r>
        <w:rPr>
          <w:rFonts w:asciiTheme="minorHAnsi" w:eastAsiaTheme="minorEastAsia" w:hAnsiTheme="minorHAnsi" w:cstheme="minorBidi"/>
          <w:kern w:val="2"/>
          <w:sz w:val="24"/>
          <w:lang w:eastAsia="en-AU"/>
          <w14:ligatures w14:val="standardContextual"/>
        </w:rPr>
        <w:tab/>
      </w:r>
      <w:r>
        <w:t>Field data processing</w:t>
      </w:r>
      <w:r>
        <w:tab/>
      </w:r>
      <w:r>
        <w:fldChar w:fldCharType="begin"/>
      </w:r>
      <w:r>
        <w:instrText xml:space="preserve"> PAGEREF _Toc202781756 \h </w:instrText>
      </w:r>
      <w:r>
        <w:fldChar w:fldCharType="separate"/>
      </w:r>
      <w:r w:rsidR="00E655CE">
        <w:t>65</w:t>
      </w:r>
      <w:r>
        <w:fldChar w:fldCharType="end"/>
      </w:r>
    </w:p>
    <w:p w14:paraId="072FE6EB" w14:textId="7C212423" w:rsidR="00831BBB" w:rsidRDefault="00831BBB">
      <w:pPr>
        <w:pStyle w:val="TOC3"/>
        <w:rPr>
          <w:rFonts w:asciiTheme="minorHAnsi" w:eastAsiaTheme="minorEastAsia" w:hAnsiTheme="minorHAnsi" w:cstheme="minorBidi"/>
          <w:kern w:val="2"/>
          <w:sz w:val="24"/>
          <w:lang w:eastAsia="en-AU"/>
          <w14:ligatures w14:val="standardContextual"/>
        </w:rPr>
      </w:pPr>
      <w:r>
        <w:t>6.2.4</w:t>
      </w:r>
      <w:r>
        <w:rPr>
          <w:rFonts w:asciiTheme="minorHAnsi" w:eastAsiaTheme="minorEastAsia" w:hAnsiTheme="minorHAnsi" w:cstheme="minorBidi"/>
          <w:kern w:val="2"/>
          <w:sz w:val="24"/>
          <w:lang w:eastAsia="en-AU"/>
          <w14:ligatures w14:val="standardContextual"/>
        </w:rPr>
        <w:tab/>
      </w:r>
      <w:r>
        <w:t>Data validation</w:t>
      </w:r>
      <w:r>
        <w:tab/>
      </w:r>
      <w:r>
        <w:fldChar w:fldCharType="begin"/>
      </w:r>
      <w:r>
        <w:instrText xml:space="preserve"> PAGEREF _Toc202781757 \h </w:instrText>
      </w:r>
      <w:r>
        <w:fldChar w:fldCharType="separate"/>
      </w:r>
      <w:r w:rsidR="00E655CE">
        <w:t>65</w:t>
      </w:r>
      <w:r>
        <w:fldChar w:fldCharType="end"/>
      </w:r>
    </w:p>
    <w:p w14:paraId="53BA69DC" w14:textId="71559F41" w:rsidR="00831BBB" w:rsidRDefault="00831BBB">
      <w:pPr>
        <w:pStyle w:val="TOC2"/>
        <w:rPr>
          <w:rFonts w:asciiTheme="minorHAnsi" w:eastAsiaTheme="minorEastAsia" w:hAnsiTheme="minorHAnsi" w:cstheme="minorBidi"/>
          <w:bCs w:val="0"/>
          <w:kern w:val="2"/>
          <w:sz w:val="24"/>
          <w:szCs w:val="24"/>
          <w14:ligatures w14:val="standardContextual"/>
        </w:rPr>
      </w:pPr>
      <w:r>
        <w:t>6.3</w:t>
      </w:r>
      <w:r>
        <w:rPr>
          <w:rFonts w:asciiTheme="minorHAnsi" w:eastAsiaTheme="minorEastAsia" w:hAnsiTheme="minorHAnsi" w:cstheme="minorBidi"/>
          <w:bCs w:val="0"/>
          <w:kern w:val="2"/>
          <w:sz w:val="24"/>
          <w:szCs w:val="24"/>
          <w14:ligatures w14:val="standardContextual"/>
        </w:rPr>
        <w:tab/>
      </w:r>
      <w:r>
        <w:t>Population genetics supplementary method details and results</w:t>
      </w:r>
      <w:r>
        <w:tab/>
      </w:r>
      <w:r>
        <w:fldChar w:fldCharType="begin"/>
      </w:r>
      <w:r>
        <w:instrText xml:space="preserve"> PAGEREF _Toc202781758 \h </w:instrText>
      </w:r>
      <w:r>
        <w:fldChar w:fldCharType="separate"/>
      </w:r>
      <w:r w:rsidR="00E655CE">
        <w:t>66</w:t>
      </w:r>
      <w:r>
        <w:fldChar w:fldCharType="end"/>
      </w:r>
    </w:p>
    <w:p w14:paraId="317C085F" w14:textId="2387615D" w:rsidR="00831BBB" w:rsidRDefault="00831BBB">
      <w:pPr>
        <w:pStyle w:val="TOC2"/>
        <w:rPr>
          <w:rFonts w:asciiTheme="minorHAnsi" w:eastAsiaTheme="minorEastAsia" w:hAnsiTheme="minorHAnsi" w:cstheme="minorBidi"/>
          <w:bCs w:val="0"/>
          <w:kern w:val="2"/>
          <w:sz w:val="24"/>
          <w:szCs w:val="24"/>
          <w14:ligatures w14:val="standardContextual"/>
        </w:rPr>
      </w:pPr>
      <w:r>
        <w:t>6.4</w:t>
      </w:r>
      <w:r>
        <w:rPr>
          <w:rFonts w:asciiTheme="minorHAnsi" w:eastAsiaTheme="minorEastAsia" w:hAnsiTheme="minorHAnsi" w:cstheme="minorBidi"/>
          <w:bCs w:val="0"/>
          <w:kern w:val="2"/>
          <w:sz w:val="24"/>
          <w:szCs w:val="24"/>
          <w14:ligatures w14:val="standardContextual"/>
        </w:rPr>
        <w:tab/>
      </w:r>
      <w:r>
        <w:t>Further genetics results derived from Koala scats</w:t>
      </w:r>
      <w:r>
        <w:tab/>
      </w:r>
      <w:r>
        <w:fldChar w:fldCharType="begin"/>
      </w:r>
      <w:r>
        <w:instrText xml:space="preserve"> PAGEREF _Toc202781759 \h </w:instrText>
      </w:r>
      <w:r>
        <w:fldChar w:fldCharType="separate"/>
      </w:r>
      <w:r w:rsidR="00E655CE">
        <w:t>69</w:t>
      </w:r>
      <w:r>
        <w:fldChar w:fldCharType="end"/>
      </w:r>
    </w:p>
    <w:p w14:paraId="7E59EA1E" w14:textId="2458FCE7" w:rsidR="00831BBB" w:rsidRDefault="00831BBB">
      <w:pPr>
        <w:pStyle w:val="TOC3"/>
        <w:rPr>
          <w:rFonts w:asciiTheme="minorHAnsi" w:eastAsiaTheme="minorEastAsia" w:hAnsiTheme="minorHAnsi" w:cstheme="minorBidi"/>
          <w:kern w:val="2"/>
          <w:sz w:val="24"/>
          <w:lang w:eastAsia="en-AU"/>
          <w14:ligatures w14:val="standardContextual"/>
        </w:rPr>
      </w:pPr>
      <w:r>
        <w:t>6.4.1</w:t>
      </w:r>
      <w:r>
        <w:rPr>
          <w:rFonts w:asciiTheme="minorHAnsi" w:eastAsiaTheme="minorEastAsia" w:hAnsiTheme="minorHAnsi" w:cstheme="minorBidi"/>
          <w:kern w:val="2"/>
          <w:sz w:val="24"/>
          <w:lang w:eastAsia="en-AU"/>
          <w14:ligatures w14:val="standardContextual"/>
        </w:rPr>
        <w:tab/>
      </w:r>
      <w:r>
        <w:t>Genotyping</w:t>
      </w:r>
      <w:r>
        <w:tab/>
      </w:r>
      <w:r>
        <w:fldChar w:fldCharType="begin"/>
      </w:r>
      <w:r>
        <w:instrText xml:space="preserve"> PAGEREF _Toc202781760 \h </w:instrText>
      </w:r>
      <w:r>
        <w:fldChar w:fldCharType="separate"/>
      </w:r>
      <w:r w:rsidR="00E655CE">
        <w:t>69</w:t>
      </w:r>
      <w:r>
        <w:fldChar w:fldCharType="end"/>
      </w:r>
    </w:p>
    <w:p w14:paraId="5A777749" w14:textId="447DD7DC" w:rsidR="00831BBB" w:rsidRDefault="00831BBB">
      <w:pPr>
        <w:pStyle w:val="TOC3"/>
        <w:rPr>
          <w:rFonts w:asciiTheme="minorHAnsi" w:eastAsiaTheme="minorEastAsia" w:hAnsiTheme="minorHAnsi" w:cstheme="minorBidi"/>
          <w:kern w:val="2"/>
          <w:sz w:val="24"/>
          <w:lang w:eastAsia="en-AU"/>
          <w14:ligatures w14:val="standardContextual"/>
        </w:rPr>
      </w:pPr>
      <w:r>
        <w:t>6.4.2</w:t>
      </w:r>
      <w:r>
        <w:rPr>
          <w:rFonts w:asciiTheme="minorHAnsi" w:eastAsiaTheme="minorEastAsia" w:hAnsiTheme="minorHAnsi" w:cstheme="minorBidi"/>
          <w:kern w:val="2"/>
          <w:sz w:val="24"/>
          <w:lang w:eastAsia="en-AU"/>
          <w14:ligatures w14:val="standardContextual"/>
        </w:rPr>
        <w:tab/>
      </w:r>
      <w:r>
        <w:t>Population structure analysis</w:t>
      </w:r>
      <w:r>
        <w:tab/>
      </w:r>
      <w:r>
        <w:fldChar w:fldCharType="begin"/>
      </w:r>
      <w:r>
        <w:instrText xml:space="preserve"> PAGEREF _Toc202781761 \h </w:instrText>
      </w:r>
      <w:r>
        <w:fldChar w:fldCharType="separate"/>
      </w:r>
      <w:r w:rsidR="00E655CE">
        <w:t>69</w:t>
      </w:r>
      <w:r>
        <w:fldChar w:fldCharType="end"/>
      </w:r>
    </w:p>
    <w:p w14:paraId="3428050F" w14:textId="5E6C5160" w:rsidR="00831BBB" w:rsidRDefault="00831BBB">
      <w:pPr>
        <w:pStyle w:val="TOC2"/>
        <w:rPr>
          <w:rFonts w:asciiTheme="minorHAnsi" w:eastAsiaTheme="minorEastAsia" w:hAnsiTheme="minorHAnsi" w:cstheme="minorBidi"/>
          <w:bCs w:val="0"/>
          <w:kern w:val="2"/>
          <w:sz w:val="24"/>
          <w:szCs w:val="24"/>
          <w14:ligatures w14:val="standardContextual"/>
        </w:rPr>
      </w:pPr>
      <w:r>
        <w:t>6.5</w:t>
      </w:r>
      <w:r>
        <w:rPr>
          <w:rFonts w:asciiTheme="minorHAnsi" w:eastAsiaTheme="minorEastAsia" w:hAnsiTheme="minorHAnsi" w:cstheme="minorBidi"/>
          <w:bCs w:val="0"/>
          <w:kern w:val="2"/>
          <w:sz w:val="24"/>
          <w:szCs w:val="24"/>
          <w14:ligatures w14:val="standardContextual"/>
        </w:rPr>
        <w:tab/>
      </w:r>
      <w:r>
        <w:t>Heath and disease surveys</w:t>
      </w:r>
      <w:r>
        <w:tab/>
      </w:r>
      <w:r>
        <w:fldChar w:fldCharType="begin"/>
      </w:r>
      <w:r>
        <w:instrText xml:space="preserve"> PAGEREF _Toc202781762 \h </w:instrText>
      </w:r>
      <w:r>
        <w:fldChar w:fldCharType="separate"/>
      </w:r>
      <w:r w:rsidR="00E655CE">
        <w:t>71</w:t>
      </w:r>
      <w:r>
        <w:fldChar w:fldCharType="end"/>
      </w:r>
    </w:p>
    <w:p w14:paraId="7E56EC9C" w14:textId="08DEE261" w:rsidR="00831BBB" w:rsidRDefault="00831BBB">
      <w:pPr>
        <w:pStyle w:val="TOC3"/>
        <w:rPr>
          <w:rFonts w:asciiTheme="minorHAnsi" w:eastAsiaTheme="minorEastAsia" w:hAnsiTheme="minorHAnsi" w:cstheme="minorBidi"/>
          <w:kern w:val="2"/>
          <w:sz w:val="24"/>
          <w:lang w:eastAsia="en-AU"/>
          <w14:ligatures w14:val="standardContextual"/>
        </w:rPr>
      </w:pPr>
      <w:r w:rsidRPr="003E6EA5">
        <w:rPr>
          <w:rFonts w:eastAsia="Arial"/>
        </w:rPr>
        <w:t>6.5.1</w:t>
      </w:r>
      <w:r>
        <w:rPr>
          <w:rFonts w:asciiTheme="minorHAnsi" w:eastAsiaTheme="minorEastAsia" w:hAnsiTheme="minorHAnsi" w:cstheme="minorBidi"/>
          <w:kern w:val="2"/>
          <w:sz w:val="24"/>
          <w:lang w:eastAsia="en-AU"/>
          <w14:ligatures w14:val="standardContextual"/>
        </w:rPr>
        <w:tab/>
      </w:r>
      <w:r w:rsidRPr="003E6EA5">
        <w:rPr>
          <w:rFonts w:eastAsia="Arial"/>
        </w:rPr>
        <w:t>Koala capture</w:t>
      </w:r>
      <w:r>
        <w:tab/>
      </w:r>
      <w:r>
        <w:fldChar w:fldCharType="begin"/>
      </w:r>
      <w:r>
        <w:instrText xml:space="preserve"> PAGEREF _Toc202781763 \h </w:instrText>
      </w:r>
      <w:r>
        <w:fldChar w:fldCharType="separate"/>
      </w:r>
      <w:r w:rsidR="00E655CE">
        <w:t>71</w:t>
      </w:r>
      <w:r>
        <w:fldChar w:fldCharType="end"/>
      </w:r>
    </w:p>
    <w:p w14:paraId="67C0068B" w14:textId="22C86565" w:rsidR="00831BBB" w:rsidRDefault="00831BBB">
      <w:pPr>
        <w:pStyle w:val="TOC3"/>
        <w:rPr>
          <w:rFonts w:asciiTheme="minorHAnsi" w:eastAsiaTheme="minorEastAsia" w:hAnsiTheme="minorHAnsi" w:cstheme="minorBidi"/>
          <w:kern w:val="2"/>
          <w:sz w:val="24"/>
          <w:lang w:eastAsia="en-AU"/>
          <w14:ligatures w14:val="standardContextual"/>
        </w:rPr>
      </w:pPr>
      <w:r w:rsidRPr="003E6EA5">
        <w:rPr>
          <w:rFonts w:eastAsia="Arial"/>
        </w:rPr>
        <w:t>6.5.2</w:t>
      </w:r>
      <w:r>
        <w:rPr>
          <w:rFonts w:asciiTheme="minorHAnsi" w:eastAsiaTheme="minorEastAsia" w:hAnsiTheme="minorHAnsi" w:cstheme="minorBidi"/>
          <w:kern w:val="2"/>
          <w:sz w:val="24"/>
          <w:lang w:eastAsia="en-AU"/>
          <w14:ligatures w14:val="standardContextual"/>
        </w:rPr>
        <w:tab/>
      </w:r>
      <w:r w:rsidRPr="003E6EA5">
        <w:rPr>
          <w:rFonts w:eastAsia="Arial"/>
        </w:rPr>
        <w:t>Physiological parameters and response to anaesthesia</w:t>
      </w:r>
      <w:r>
        <w:tab/>
      </w:r>
      <w:r>
        <w:fldChar w:fldCharType="begin"/>
      </w:r>
      <w:r>
        <w:instrText xml:space="preserve"> PAGEREF _Toc202781764 \h </w:instrText>
      </w:r>
      <w:r>
        <w:fldChar w:fldCharType="separate"/>
      </w:r>
      <w:r w:rsidR="00E655CE">
        <w:t>71</w:t>
      </w:r>
      <w:r>
        <w:fldChar w:fldCharType="end"/>
      </w:r>
    </w:p>
    <w:p w14:paraId="4CC7F5A9" w14:textId="335508DD" w:rsidR="00831BBB" w:rsidRDefault="00831BBB">
      <w:pPr>
        <w:pStyle w:val="TOC3"/>
        <w:rPr>
          <w:rFonts w:asciiTheme="minorHAnsi" w:eastAsiaTheme="minorEastAsia" w:hAnsiTheme="minorHAnsi" w:cstheme="minorBidi"/>
          <w:kern w:val="2"/>
          <w:sz w:val="24"/>
          <w:lang w:eastAsia="en-AU"/>
          <w14:ligatures w14:val="standardContextual"/>
        </w:rPr>
      </w:pPr>
      <w:r w:rsidRPr="003E6EA5">
        <w:rPr>
          <w:rFonts w:eastAsia="Arial"/>
        </w:rPr>
        <w:t>6.5.3</w:t>
      </w:r>
      <w:r>
        <w:rPr>
          <w:rFonts w:asciiTheme="minorHAnsi" w:eastAsiaTheme="minorEastAsia" w:hAnsiTheme="minorHAnsi" w:cstheme="minorBidi"/>
          <w:kern w:val="2"/>
          <w:sz w:val="24"/>
          <w:lang w:eastAsia="en-AU"/>
          <w14:ligatures w14:val="standardContextual"/>
        </w:rPr>
        <w:tab/>
      </w:r>
      <w:r w:rsidRPr="003E6EA5">
        <w:rPr>
          <w:rFonts w:eastAsia="Arial"/>
        </w:rPr>
        <w:t>Health indicators and body measurements</w:t>
      </w:r>
      <w:r>
        <w:tab/>
      </w:r>
      <w:r>
        <w:fldChar w:fldCharType="begin"/>
      </w:r>
      <w:r>
        <w:instrText xml:space="preserve"> PAGEREF _Toc202781765 \h </w:instrText>
      </w:r>
      <w:r>
        <w:fldChar w:fldCharType="separate"/>
      </w:r>
      <w:r w:rsidR="00E655CE">
        <w:t>72</w:t>
      </w:r>
      <w:r>
        <w:fldChar w:fldCharType="end"/>
      </w:r>
    </w:p>
    <w:p w14:paraId="48D72E59" w14:textId="2E283534" w:rsidR="00051FE1" w:rsidRDefault="007C0E99" w:rsidP="0071429D">
      <w:pPr>
        <w:rPr>
          <w:lang w:val="en-US"/>
        </w:rPr>
      </w:pPr>
      <w:r>
        <w:rPr>
          <w:lang w:val="en-US"/>
        </w:rPr>
        <w:fldChar w:fldCharType="end"/>
      </w:r>
    </w:p>
    <w:p w14:paraId="629FB9BA" w14:textId="77777777" w:rsidR="005C0C83" w:rsidRDefault="005C0C83">
      <w:pPr>
        <w:spacing w:after="0"/>
        <w:rPr>
          <w:b/>
          <w:color w:val="002060"/>
          <w:sz w:val="32"/>
          <w:szCs w:val="32"/>
          <w:lang w:val="en-US"/>
        </w:rPr>
      </w:pPr>
      <w:r>
        <w:br w:type="page"/>
      </w:r>
    </w:p>
    <w:p w14:paraId="562558FB" w14:textId="483B4476" w:rsidR="005C0C83" w:rsidRPr="00995EC8" w:rsidRDefault="005C0C83" w:rsidP="005C0C83">
      <w:pPr>
        <w:pStyle w:val="Heading1"/>
      </w:pPr>
      <w:bookmarkStart w:id="6" w:name="_Toc202781693"/>
      <w:r>
        <w:lastRenderedPageBreak/>
        <w:t>Tables</w:t>
      </w:r>
      <w:bookmarkEnd w:id="6"/>
    </w:p>
    <w:p w14:paraId="292FAF00" w14:textId="05A1E7C8" w:rsidR="00831BBB" w:rsidRDefault="00D87DD2">
      <w:pPr>
        <w:pStyle w:val="TableofFigures"/>
        <w:rPr>
          <w:rFonts w:asciiTheme="minorHAnsi" w:eastAsiaTheme="minorEastAsia" w:hAnsiTheme="minorHAnsi" w:cstheme="minorBidi"/>
          <w:kern w:val="2"/>
          <w:sz w:val="24"/>
          <w:szCs w:val="24"/>
          <w:lang w:eastAsia="en-AU"/>
          <w14:ligatures w14:val="standardContextual"/>
        </w:rPr>
      </w:pPr>
      <w:r>
        <w:fldChar w:fldCharType="begin"/>
      </w:r>
      <w:r>
        <w:instrText xml:space="preserve"> TOC \h \z \c "Table" </w:instrText>
      </w:r>
      <w:r>
        <w:fldChar w:fldCharType="separate"/>
      </w:r>
      <w:hyperlink w:anchor="_Toc202781766" w:history="1">
        <w:r w:rsidR="00831BBB" w:rsidRPr="00DF017C">
          <w:rPr>
            <w:rStyle w:val="Hyperlink"/>
          </w:rPr>
          <w:t>Table 1. Descriptions of the covariates used to model Koala abundance and distribution.</w:t>
        </w:r>
        <w:r w:rsidR="00831BBB">
          <w:rPr>
            <w:webHidden/>
          </w:rPr>
          <w:tab/>
        </w:r>
        <w:r w:rsidR="00831BBB">
          <w:rPr>
            <w:webHidden/>
          </w:rPr>
          <w:fldChar w:fldCharType="begin"/>
        </w:r>
        <w:r w:rsidR="00831BBB">
          <w:rPr>
            <w:webHidden/>
          </w:rPr>
          <w:instrText xml:space="preserve"> PAGEREF _Toc202781766 \h </w:instrText>
        </w:r>
        <w:r w:rsidR="00831BBB">
          <w:rPr>
            <w:webHidden/>
          </w:rPr>
        </w:r>
        <w:r w:rsidR="00831BBB">
          <w:rPr>
            <w:webHidden/>
          </w:rPr>
          <w:fldChar w:fldCharType="separate"/>
        </w:r>
        <w:r w:rsidR="00E655CE">
          <w:rPr>
            <w:webHidden/>
          </w:rPr>
          <w:t>8</w:t>
        </w:r>
        <w:r w:rsidR="00831BBB">
          <w:rPr>
            <w:webHidden/>
          </w:rPr>
          <w:fldChar w:fldCharType="end"/>
        </w:r>
      </w:hyperlink>
    </w:p>
    <w:p w14:paraId="25594CFF" w14:textId="1D5ED288"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767" w:history="1">
        <w:r w:rsidRPr="00DF017C">
          <w:rPr>
            <w:rStyle w:val="Hyperlink"/>
          </w:rPr>
          <w:t>Table 2. Characteristics of study regions selected for health and disease surveys.</w:t>
        </w:r>
        <w:r>
          <w:rPr>
            <w:webHidden/>
          </w:rPr>
          <w:tab/>
        </w:r>
        <w:r>
          <w:rPr>
            <w:webHidden/>
          </w:rPr>
          <w:fldChar w:fldCharType="begin"/>
        </w:r>
        <w:r>
          <w:rPr>
            <w:webHidden/>
          </w:rPr>
          <w:instrText xml:space="preserve"> PAGEREF _Toc202781767 \h </w:instrText>
        </w:r>
        <w:r>
          <w:rPr>
            <w:webHidden/>
          </w:rPr>
        </w:r>
        <w:r>
          <w:rPr>
            <w:webHidden/>
          </w:rPr>
          <w:fldChar w:fldCharType="separate"/>
        </w:r>
        <w:r w:rsidR="00E655CE">
          <w:rPr>
            <w:webHidden/>
          </w:rPr>
          <w:t>12</w:t>
        </w:r>
        <w:r>
          <w:rPr>
            <w:webHidden/>
          </w:rPr>
          <w:fldChar w:fldCharType="end"/>
        </w:r>
      </w:hyperlink>
    </w:p>
    <w:p w14:paraId="6DEB9CBD" w14:textId="21428C43"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768" w:history="1">
        <w:r w:rsidRPr="00DF017C">
          <w:rPr>
            <w:rStyle w:val="Hyperlink"/>
          </w:rPr>
          <w:t>Table 3. Variables relating to disease diagnoses, health conditions and environmental variables used to predict Koalas presenting with chronic ill-health requiring euthanasia during the health and disease surveys.</w:t>
        </w:r>
        <w:r>
          <w:rPr>
            <w:webHidden/>
          </w:rPr>
          <w:tab/>
        </w:r>
        <w:r>
          <w:rPr>
            <w:webHidden/>
          </w:rPr>
          <w:fldChar w:fldCharType="begin"/>
        </w:r>
        <w:r>
          <w:rPr>
            <w:webHidden/>
          </w:rPr>
          <w:instrText xml:space="preserve"> PAGEREF _Toc202781768 \h </w:instrText>
        </w:r>
        <w:r>
          <w:rPr>
            <w:webHidden/>
          </w:rPr>
        </w:r>
        <w:r>
          <w:rPr>
            <w:webHidden/>
          </w:rPr>
          <w:fldChar w:fldCharType="separate"/>
        </w:r>
        <w:r w:rsidR="00E655CE">
          <w:rPr>
            <w:webHidden/>
          </w:rPr>
          <w:t>15</w:t>
        </w:r>
        <w:r>
          <w:rPr>
            <w:webHidden/>
          </w:rPr>
          <w:fldChar w:fldCharType="end"/>
        </w:r>
      </w:hyperlink>
    </w:p>
    <w:p w14:paraId="02E8F128" w14:textId="0801371B"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769" w:history="1">
        <w:r w:rsidRPr="00DF017C">
          <w:rPr>
            <w:rStyle w:val="Hyperlink"/>
          </w:rPr>
          <w:t>Table 4. Regional and statewide estimates of Koala abundance (rounded to the nearest 100) for native forest and plantations across both survey years. SD = standard deviation, CV = coefficient of variation. Density is in Koalas per suitable habitat km</w:t>
        </w:r>
        <w:r w:rsidRPr="00DF017C">
          <w:rPr>
            <w:rStyle w:val="Hyperlink"/>
            <w:vertAlign w:val="superscript"/>
          </w:rPr>
          <w:t>2</w:t>
        </w:r>
        <w:r w:rsidRPr="00DF017C">
          <w:rPr>
            <w:rStyle w:val="Hyperlink"/>
          </w:rPr>
          <w:t>.</w:t>
        </w:r>
        <w:r>
          <w:rPr>
            <w:webHidden/>
          </w:rPr>
          <w:tab/>
        </w:r>
        <w:r>
          <w:rPr>
            <w:webHidden/>
          </w:rPr>
          <w:fldChar w:fldCharType="begin"/>
        </w:r>
        <w:r>
          <w:rPr>
            <w:webHidden/>
          </w:rPr>
          <w:instrText xml:space="preserve"> PAGEREF _Toc202781769 \h </w:instrText>
        </w:r>
        <w:r>
          <w:rPr>
            <w:webHidden/>
          </w:rPr>
        </w:r>
        <w:r>
          <w:rPr>
            <w:webHidden/>
          </w:rPr>
          <w:fldChar w:fldCharType="separate"/>
        </w:r>
        <w:r w:rsidR="00E655CE">
          <w:rPr>
            <w:webHidden/>
          </w:rPr>
          <w:t>17</w:t>
        </w:r>
        <w:r>
          <w:rPr>
            <w:webHidden/>
          </w:rPr>
          <w:fldChar w:fldCharType="end"/>
        </w:r>
      </w:hyperlink>
    </w:p>
    <w:p w14:paraId="3D782DA0" w14:textId="250AA933"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770" w:history="1">
        <w:r w:rsidRPr="00DF017C">
          <w:rPr>
            <w:rStyle w:val="Hyperlink"/>
          </w:rPr>
          <w:t>Table 5. Sample sizes and summary statistics for each sampling region. n=number of samples, F</w:t>
        </w:r>
        <w:r w:rsidRPr="00DF017C">
          <w:rPr>
            <w:rStyle w:val="Hyperlink"/>
            <w:vertAlign w:val="subscript"/>
          </w:rPr>
          <w:t>H</w:t>
        </w:r>
        <w:r w:rsidRPr="00DF017C">
          <w:rPr>
            <w:rStyle w:val="Hyperlink"/>
          </w:rPr>
          <w:t> = individual inbreeding, PH</w:t>
        </w:r>
        <w:r w:rsidRPr="00DF017C">
          <w:rPr>
            <w:rStyle w:val="Hyperlink"/>
            <w:vertAlign w:val="subscript"/>
          </w:rPr>
          <w:t>t</w:t>
        </w:r>
        <w:r w:rsidRPr="00DF017C">
          <w:rPr>
            <w:rStyle w:val="Hyperlink"/>
          </w:rPr>
          <w:t>=internal heterozygosity, Ne=effective population size, sd=standard deviation, 95% CI = 95% confidence intervals. n(subset) excludes samples of related individuals. IPA = Indigenous Protected Area.</w:t>
        </w:r>
        <w:r>
          <w:rPr>
            <w:webHidden/>
          </w:rPr>
          <w:tab/>
        </w:r>
        <w:r>
          <w:rPr>
            <w:webHidden/>
          </w:rPr>
          <w:fldChar w:fldCharType="begin"/>
        </w:r>
        <w:r>
          <w:rPr>
            <w:webHidden/>
          </w:rPr>
          <w:instrText xml:space="preserve"> PAGEREF _Toc202781770 \h </w:instrText>
        </w:r>
        <w:r>
          <w:rPr>
            <w:webHidden/>
          </w:rPr>
        </w:r>
        <w:r>
          <w:rPr>
            <w:webHidden/>
          </w:rPr>
          <w:fldChar w:fldCharType="separate"/>
        </w:r>
        <w:r w:rsidR="00E655CE">
          <w:rPr>
            <w:webHidden/>
          </w:rPr>
          <w:t>23</w:t>
        </w:r>
        <w:r>
          <w:rPr>
            <w:webHidden/>
          </w:rPr>
          <w:fldChar w:fldCharType="end"/>
        </w:r>
      </w:hyperlink>
    </w:p>
    <w:p w14:paraId="467B1F67" w14:textId="06928844"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771" w:history="1">
        <w:r w:rsidRPr="00DF017C">
          <w:rPr>
            <w:rStyle w:val="Hyperlink"/>
          </w:rPr>
          <w:t xml:space="preserve">Table 6. </w:t>
        </w:r>
        <w:r w:rsidRPr="00DF017C">
          <w:rPr>
            <w:rStyle w:val="Hyperlink"/>
            <w:rFonts w:eastAsia="Arial"/>
          </w:rPr>
          <w:t>Distribution of captures across life stages and sexes.</w:t>
        </w:r>
        <w:r>
          <w:rPr>
            <w:webHidden/>
          </w:rPr>
          <w:tab/>
        </w:r>
        <w:r>
          <w:rPr>
            <w:webHidden/>
          </w:rPr>
          <w:fldChar w:fldCharType="begin"/>
        </w:r>
        <w:r>
          <w:rPr>
            <w:webHidden/>
          </w:rPr>
          <w:instrText xml:space="preserve"> PAGEREF _Toc202781771 \h </w:instrText>
        </w:r>
        <w:r>
          <w:rPr>
            <w:webHidden/>
          </w:rPr>
        </w:r>
        <w:r>
          <w:rPr>
            <w:webHidden/>
          </w:rPr>
          <w:fldChar w:fldCharType="separate"/>
        </w:r>
        <w:r w:rsidR="00E655CE">
          <w:rPr>
            <w:webHidden/>
          </w:rPr>
          <w:t>28</w:t>
        </w:r>
        <w:r>
          <w:rPr>
            <w:webHidden/>
          </w:rPr>
          <w:fldChar w:fldCharType="end"/>
        </w:r>
      </w:hyperlink>
    </w:p>
    <w:p w14:paraId="7C709FCF" w14:textId="26B73DA3"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772" w:history="1">
        <w:r w:rsidRPr="00DF017C">
          <w:rPr>
            <w:rStyle w:val="Hyperlink"/>
          </w:rPr>
          <w:t>Table 7. Summary of the average Koala body condition scores (BCS) assessed through physical examination. 1 – emaciated, 5 – excellent condition</w:t>
        </w:r>
        <w:r w:rsidRPr="00DF017C">
          <w:rPr>
            <w:rStyle w:val="Hyperlink"/>
            <w:vertAlign w:val="superscript"/>
          </w:rPr>
          <w:t>1</w:t>
        </w:r>
        <w:r w:rsidRPr="00DF017C">
          <w:rPr>
            <w:rStyle w:val="Hyperlink"/>
          </w:rPr>
          <w:t>. Values in brackets provide the range. n – sample size. The number of reproductively mature females (Mature females) and the percentage observed to have recently reproduced (% Breeding).</w:t>
        </w:r>
        <w:r>
          <w:rPr>
            <w:webHidden/>
          </w:rPr>
          <w:tab/>
        </w:r>
        <w:r>
          <w:rPr>
            <w:webHidden/>
          </w:rPr>
          <w:fldChar w:fldCharType="begin"/>
        </w:r>
        <w:r>
          <w:rPr>
            <w:webHidden/>
          </w:rPr>
          <w:instrText xml:space="preserve"> PAGEREF _Toc202781772 \h </w:instrText>
        </w:r>
        <w:r>
          <w:rPr>
            <w:webHidden/>
          </w:rPr>
        </w:r>
        <w:r>
          <w:rPr>
            <w:webHidden/>
          </w:rPr>
          <w:fldChar w:fldCharType="separate"/>
        </w:r>
        <w:r w:rsidR="00E655CE">
          <w:rPr>
            <w:webHidden/>
          </w:rPr>
          <w:t>29</w:t>
        </w:r>
        <w:r>
          <w:rPr>
            <w:webHidden/>
          </w:rPr>
          <w:fldChar w:fldCharType="end"/>
        </w:r>
      </w:hyperlink>
    </w:p>
    <w:p w14:paraId="07AFCFE6" w14:textId="2D3766DC"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773" w:history="1">
        <w:r w:rsidRPr="00DF017C">
          <w:rPr>
            <w:rStyle w:val="Hyperlink"/>
          </w:rPr>
          <w:t>Table 8. Infectious organisms found during in-field clinical examination, necropsies, and via molecular diagnostics for 68 Koalas from seven regions in Victoria. n – total number examined or tested, P – prevalence of condition.</w:t>
        </w:r>
        <w:r>
          <w:rPr>
            <w:webHidden/>
          </w:rPr>
          <w:tab/>
        </w:r>
        <w:r>
          <w:rPr>
            <w:webHidden/>
          </w:rPr>
          <w:fldChar w:fldCharType="begin"/>
        </w:r>
        <w:r>
          <w:rPr>
            <w:webHidden/>
          </w:rPr>
          <w:instrText xml:space="preserve"> PAGEREF _Toc202781773 \h </w:instrText>
        </w:r>
        <w:r>
          <w:rPr>
            <w:webHidden/>
          </w:rPr>
        </w:r>
        <w:r>
          <w:rPr>
            <w:webHidden/>
          </w:rPr>
          <w:fldChar w:fldCharType="separate"/>
        </w:r>
        <w:r w:rsidR="00E655CE">
          <w:rPr>
            <w:webHidden/>
          </w:rPr>
          <w:t>30</w:t>
        </w:r>
        <w:r>
          <w:rPr>
            <w:webHidden/>
          </w:rPr>
          <w:fldChar w:fldCharType="end"/>
        </w:r>
      </w:hyperlink>
    </w:p>
    <w:p w14:paraId="015E0199" w14:textId="467186BB" w:rsidR="00FE17D6" w:rsidRDefault="00D87DD2">
      <w:pPr>
        <w:pStyle w:val="TableofFigures"/>
        <w:rPr>
          <w:rFonts w:asciiTheme="minorHAnsi" w:eastAsiaTheme="minorEastAsia" w:hAnsiTheme="minorHAnsi" w:cstheme="minorBidi"/>
          <w:kern w:val="2"/>
          <w:sz w:val="24"/>
          <w:szCs w:val="24"/>
          <w:lang w:eastAsia="en-AU"/>
          <w14:ligatures w14:val="standardContextual"/>
        </w:rPr>
      </w:pPr>
      <w:r>
        <w:fldChar w:fldCharType="end"/>
      </w:r>
      <w:r w:rsidR="00EE5D9F">
        <w:fldChar w:fldCharType="begin"/>
      </w:r>
      <w:r w:rsidR="00EE5D9F">
        <w:instrText xml:space="preserve"> TOC \h \z \c "Table A" </w:instrText>
      </w:r>
      <w:r w:rsidR="00EE5D9F">
        <w:fldChar w:fldCharType="separate"/>
      </w:r>
      <w:hyperlink w:anchor="_Toc201758268" w:history="1">
        <w:r w:rsidR="00FE17D6" w:rsidRPr="006548E3">
          <w:rPr>
            <w:rStyle w:val="Hyperlink"/>
          </w:rPr>
          <w:t>Table A1. Marginal coefficients for covariates used in the Poisson process when modelling Koala abundance. Covariates with 90% confidence intervals (CI) that do not overlap zero are shown in bold. SD = Standard Deviation. NPP = Net Primary Productivity, TWIND = Topographic Wetness Index.</w:t>
        </w:r>
        <w:r w:rsidR="00FE17D6">
          <w:rPr>
            <w:webHidden/>
          </w:rPr>
          <w:tab/>
        </w:r>
        <w:r w:rsidR="00FE17D6">
          <w:rPr>
            <w:webHidden/>
          </w:rPr>
          <w:fldChar w:fldCharType="begin"/>
        </w:r>
        <w:r w:rsidR="00FE17D6">
          <w:rPr>
            <w:webHidden/>
          </w:rPr>
          <w:instrText xml:space="preserve"> PAGEREF _Toc201758268 \h </w:instrText>
        </w:r>
        <w:r w:rsidR="00FE17D6">
          <w:rPr>
            <w:webHidden/>
          </w:rPr>
        </w:r>
        <w:r w:rsidR="00FE17D6">
          <w:rPr>
            <w:webHidden/>
          </w:rPr>
          <w:fldChar w:fldCharType="separate"/>
        </w:r>
        <w:r w:rsidR="00E655CE">
          <w:rPr>
            <w:webHidden/>
          </w:rPr>
          <w:t>63</w:t>
        </w:r>
        <w:r w:rsidR="00FE17D6">
          <w:rPr>
            <w:webHidden/>
          </w:rPr>
          <w:fldChar w:fldCharType="end"/>
        </w:r>
      </w:hyperlink>
    </w:p>
    <w:p w14:paraId="0E700DB9" w14:textId="22CEDADF" w:rsidR="00FE17D6" w:rsidRDefault="00FE17D6">
      <w:pPr>
        <w:pStyle w:val="TableofFigures"/>
        <w:rPr>
          <w:rFonts w:asciiTheme="minorHAnsi" w:eastAsiaTheme="minorEastAsia" w:hAnsiTheme="minorHAnsi" w:cstheme="minorBidi"/>
          <w:kern w:val="2"/>
          <w:sz w:val="24"/>
          <w:szCs w:val="24"/>
          <w:lang w:eastAsia="en-AU"/>
          <w14:ligatures w14:val="standardContextual"/>
        </w:rPr>
      </w:pPr>
      <w:hyperlink w:anchor="_Toc201758269" w:history="1">
        <w:r w:rsidRPr="006548E3">
          <w:rPr>
            <w:rStyle w:val="Hyperlink"/>
          </w:rPr>
          <w:t>Table A2. Accuracy of the three Convolutional Neural Network (CNN) models applied to the Koala call recogniser training data.</w:t>
        </w:r>
        <w:r>
          <w:rPr>
            <w:webHidden/>
          </w:rPr>
          <w:tab/>
        </w:r>
        <w:r>
          <w:rPr>
            <w:webHidden/>
          </w:rPr>
          <w:fldChar w:fldCharType="begin"/>
        </w:r>
        <w:r>
          <w:rPr>
            <w:webHidden/>
          </w:rPr>
          <w:instrText xml:space="preserve"> PAGEREF _Toc201758269 \h </w:instrText>
        </w:r>
        <w:r>
          <w:rPr>
            <w:webHidden/>
          </w:rPr>
        </w:r>
        <w:r>
          <w:rPr>
            <w:webHidden/>
          </w:rPr>
          <w:fldChar w:fldCharType="separate"/>
        </w:r>
        <w:r w:rsidR="00E655CE">
          <w:rPr>
            <w:webHidden/>
          </w:rPr>
          <w:t>64</w:t>
        </w:r>
        <w:r>
          <w:rPr>
            <w:webHidden/>
          </w:rPr>
          <w:fldChar w:fldCharType="end"/>
        </w:r>
      </w:hyperlink>
    </w:p>
    <w:p w14:paraId="7BCB1C17" w14:textId="07C059C8" w:rsidR="00FE17D6" w:rsidRDefault="00FE17D6">
      <w:pPr>
        <w:pStyle w:val="TableofFigures"/>
        <w:rPr>
          <w:rFonts w:asciiTheme="minorHAnsi" w:eastAsiaTheme="minorEastAsia" w:hAnsiTheme="minorHAnsi" w:cstheme="minorBidi"/>
          <w:kern w:val="2"/>
          <w:sz w:val="24"/>
          <w:szCs w:val="24"/>
          <w:lang w:eastAsia="en-AU"/>
          <w14:ligatures w14:val="standardContextual"/>
        </w:rPr>
      </w:pPr>
      <w:hyperlink w:anchor="_Toc201758270" w:history="1">
        <w:r w:rsidRPr="006548E3">
          <w:rPr>
            <w:rStyle w:val="Hyperlink"/>
          </w:rPr>
          <w:t>Table A3. Confusion matrix for the manual validation of Koala detections from the final Convolutional Neural Network (CNN) ensemble model.</w:t>
        </w:r>
        <w:r>
          <w:rPr>
            <w:webHidden/>
          </w:rPr>
          <w:tab/>
        </w:r>
        <w:r>
          <w:rPr>
            <w:webHidden/>
          </w:rPr>
          <w:fldChar w:fldCharType="begin"/>
        </w:r>
        <w:r>
          <w:rPr>
            <w:webHidden/>
          </w:rPr>
          <w:instrText xml:space="preserve"> PAGEREF _Toc201758270 \h </w:instrText>
        </w:r>
        <w:r>
          <w:rPr>
            <w:webHidden/>
          </w:rPr>
        </w:r>
        <w:r>
          <w:rPr>
            <w:webHidden/>
          </w:rPr>
          <w:fldChar w:fldCharType="separate"/>
        </w:r>
        <w:r w:rsidR="00E655CE">
          <w:rPr>
            <w:webHidden/>
          </w:rPr>
          <w:t>65</w:t>
        </w:r>
        <w:r>
          <w:rPr>
            <w:webHidden/>
          </w:rPr>
          <w:fldChar w:fldCharType="end"/>
        </w:r>
      </w:hyperlink>
    </w:p>
    <w:p w14:paraId="3A01984D" w14:textId="4BE6DD44" w:rsidR="00FE17D6" w:rsidRDefault="00FE17D6">
      <w:pPr>
        <w:pStyle w:val="TableofFigures"/>
        <w:rPr>
          <w:rFonts w:asciiTheme="minorHAnsi" w:eastAsiaTheme="minorEastAsia" w:hAnsiTheme="minorHAnsi" w:cstheme="minorBidi"/>
          <w:kern w:val="2"/>
          <w:sz w:val="24"/>
          <w:szCs w:val="24"/>
          <w:lang w:eastAsia="en-AU"/>
          <w14:ligatures w14:val="standardContextual"/>
        </w:rPr>
      </w:pPr>
      <w:hyperlink w:anchor="_Toc201758271" w:history="1">
        <w:r w:rsidRPr="006548E3">
          <w:rPr>
            <w:rStyle w:val="Hyperlink"/>
          </w:rPr>
          <w:t>Table A4. Details of the genetic data filtering steps used in this study. SNP = Single Nucleotide Polymorphisms.</w:t>
        </w:r>
        <w:r>
          <w:rPr>
            <w:webHidden/>
          </w:rPr>
          <w:tab/>
        </w:r>
        <w:r>
          <w:rPr>
            <w:webHidden/>
          </w:rPr>
          <w:fldChar w:fldCharType="begin"/>
        </w:r>
        <w:r>
          <w:rPr>
            <w:webHidden/>
          </w:rPr>
          <w:instrText xml:space="preserve"> PAGEREF _Toc201758271 \h </w:instrText>
        </w:r>
        <w:r>
          <w:rPr>
            <w:webHidden/>
          </w:rPr>
        </w:r>
        <w:r>
          <w:rPr>
            <w:webHidden/>
          </w:rPr>
          <w:fldChar w:fldCharType="separate"/>
        </w:r>
        <w:r w:rsidR="00E655CE">
          <w:rPr>
            <w:webHidden/>
          </w:rPr>
          <w:t>66</w:t>
        </w:r>
        <w:r>
          <w:rPr>
            <w:webHidden/>
          </w:rPr>
          <w:fldChar w:fldCharType="end"/>
        </w:r>
      </w:hyperlink>
    </w:p>
    <w:p w14:paraId="6A3CA074" w14:textId="4D1AAE21" w:rsidR="00FE17D6" w:rsidRDefault="00FE17D6">
      <w:pPr>
        <w:pStyle w:val="TableofFigures"/>
        <w:rPr>
          <w:rFonts w:asciiTheme="minorHAnsi" w:eastAsiaTheme="minorEastAsia" w:hAnsiTheme="minorHAnsi" w:cstheme="minorBidi"/>
          <w:kern w:val="2"/>
          <w:sz w:val="24"/>
          <w:szCs w:val="24"/>
          <w:lang w:eastAsia="en-AU"/>
          <w14:ligatures w14:val="standardContextual"/>
        </w:rPr>
      </w:pPr>
      <w:hyperlink w:anchor="_Toc201758272" w:history="1">
        <w:r w:rsidRPr="006548E3">
          <w:rPr>
            <w:rStyle w:val="Hyperlink"/>
          </w:rPr>
          <w:t>Table A5</w:t>
        </w:r>
        <w:r w:rsidRPr="006548E3">
          <w:rPr>
            <w:rStyle w:val="Hyperlink"/>
            <w:rFonts w:eastAsia="Arial"/>
          </w:rPr>
          <w:t>. Capture details for 62 Koalas captured using the ‘noose and flag’ method. Duration of capture was measured from first disturbance (flagging or noosing) to restraint in bag.</w:t>
        </w:r>
        <w:r>
          <w:rPr>
            <w:webHidden/>
          </w:rPr>
          <w:tab/>
        </w:r>
        <w:r>
          <w:rPr>
            <w:webHidden/>
          </w:rPr>
          <w:fldChar w:fldCharType="begin"/>
        </w:r>
        <w:r>
          <w:rPr>
            <w:webHidden/>
          </w:rPr>
          <w:instrText xml:space="preserve"> PAGEREF _Toc201758272 \h </w:instrText>
        </w:r>
        <w:r>
          <w:rPr>
            <w:webHidden/>
          </w:rPr>
        </w:r>
        <w:r>
          <w:rPr>
            <w:webHidden/>
          </w:rPr>
          <w:fldChar w:fldCharType="separate"/>
        </w:r>
        <w:r w:rsidR="00E655CE">
          <w:rPr>
            <w:webHidden/>
          </w:rPr>
          <w:t>71</w:t>
        </w:r>
        <w:r>
          <w:rPr>
            <w:webHidden/>
          </w:rPr>
          <w:fldChar w:fldCharType="end"/>
        </w:r>
      </w:hyperlink>
    </w:p>
    <w:p w14:paraId="32E48438" w14:textId="246465B9" w:rsidR="00FE17D6" w:rsidRDefault="00FE17D6">
      <w:pPr>
        <w:pStyle w:val="TableofFigures"/>
        <w:rPr>
          <w:rFonts w:asciiTheme="minorHAnsi" w:eastAsiaTheme="minorEastAsia" w:hAnsiTheme="minorHAnsi" w:cstheme="minorBidi"/>
          <w:kern w:val="2"/>
          <w:sz w:val="24"/>
          <w:szCs w:val="24"/>
          <w:lang w:eastAsia="en-AU"/>
          <w14:ligatures w14:val="standardContextual"/>
        </w:rPr>
      </w:pPr>
      <w:hyperlink w:anchor="_Toc201758273" w:history="1">
        <w:r w:rsidRPr="006548E3">
          <w:rPr>
            <w:rStyle w:val="Hyperlink"/>
          </w:rPr>
          <w:t>Table A6</w:t>
        </w:r>
        <w:r w:rsidRPr="006548E3">
          <w:rPr>
            <w:rStyle w:val="Hyperlink"/>
            <w:rFonts w:eastAsia="Arial"/>
          </w:rPr>
          <w:t>. Body temperature, heart rate and respiratory rates recorded on first measurement following induction of anaesthesia.</w:t>
        </w:r>
        <w:r>
          <w:rPr>
            <w:webHidden/>
          </w:rPr>
          <w:tab/>
        </w:r>
        <w:r>
          <w:rPr>
            <w:webHidden/>
          </w:rPr>
          <w:fldChar w:fldCharType="begin"/>
        </w:r>
        <w:r>
          <w:rPr>
            <w:webHidden/>
          </w:rPr>
          <w:instrText xml:space="preserve"> PAGEREF _Toc201758273 \h </w:instrText>
        </w:r>
        <w:r>
          <w:rPr>
            <w:webHidden/>
          </w:rPr>
        </w:r>
        <w:r>
          <w:rPr>
            <w:webHidden/>
          </w:rPr>
          <w:fldChar w:fldCharType="separate"/>
        </w:r>
        <w:r w:rsidR="00E655CE">
          <w:rPr>
            <w:webHidden/>
          </w:rPr>
          <w:t>71</w:t>
        </w:r>
        <w:r>
          <w:rPr>
            <w:webHidden/>
          </w:rPr>
          <w:fldChar w:fldCharType="end"/>
        </w:r>
      </w:hyperlink>
    </w:p>
    <w:p w14:paraId="03B11869" w14:textId="077BBAA5" w:rsidR="00FE17D6" w:rsidRDefault="00FE17D6">
      <w:pPr>
        <w:pStyle w:val="TableofFigures"/>
        <w:rPr>
          <w:rFonts w:asciiTheme="minorHAnsi" w:eastAsiaTheme="minorEastAsia" w:hAnsiTheme="minorHAnsi" w:cstheme="minorBidi"/>
          <w:kern w:val="2"/>
          <w:sz w:val="24"/>
          <w:szCs w:val="24"/>
          <w:lang w:eastAsia="en-AU"/>
          <w14:ligatures w14:val="standardContextual"/>
        </w:rPr>
      </w:pPr>
      <w:hyperlink w:anchor="_Toc201758274" w:history="1">
        <w:r w:rsidRPr="006548E3">
          <w:rPr>
            <w:rStyle w:val="Hyperlink"/>
          </w:rPr>
          <w:t>Table A7</w:t>
        </w:r>
        <w:r w:rsidRPr="006548E3">
          <w:rPr>
            <w:rStyle w:val="Hyperlink"/>
            <w:rFonts w:eastAsia="Arial"/>
          </w:rPr>
          <w:t>. Health indicators, morphometrics and other animal related parameters assessed and recorded for each Koala.</w:t>
        </w:r>
        <w:r>
          <w:rPr>
            <w:webHidden/>
          </w:rPr>
          <w:tab/>
        </w:r>
        <w:r>
          <w:rPr>
            <w:webHidden/>
          </w:rPr>
          <w:fldChar w:fldCharType="begin"/>
        </w:r>
        <w:r>
          <w:rPr>
            <w:webHidden/>
          </w:rPr>
          <w:instrText xml:space="preserve"> PAGEREF _Toc201758274 \h </w:instrText>
        </w:r>
        <w:r>
          <w:rPr>
            <w:webHidden/>
          </w:rPr>
        </w:r>
        <w:r>
          <w:rPr>
            <w:webHidden/>
          </w:rPr>
          <w:fldChar w:fldCharType="separate"/>
        </w:r>
        <w:r w:rsidR="00E655CE">
          <w:rPr>
            <w:webHidden/>
          </w:rPr>
          <w:t>72</w:t>
        </w:r>
        <w:r>
          <w:rPr>
            <w:webHidden/>
          </w:rPr>
          <w:fldChar w:fldCharType="end"/>
        </w:r>
      </w:hyperlink>
    </w:p>
    <w:p w14:paraId="3C02333C" w14:textId="02BC902C" w:rsidR="00FE17D6" w:rsidRDefault="00FE17D6">
      <w:pPr>
        <w:pStyle w:val="TableofFigures"/>
        <w:rPr>
          <w:rFonts w:asciiTheme="minorHAnsi" w:eastAsiaTheme="minorEastAsia" w:hAnsiTheme="minorHAnsi" w:cstheme="minorBidi"/>
          <w:kern w:val="2"/>
          <w:sz w:val="24"/>
          <w:szCs w:val="24"/>
          <w:lang w:eastAsia="en-AU"/>
          <w14:ligatures w14:val="standardContextual"/>
        </w:rPr>
      </w:pPr>
      <w:hyperlink w:anchor="_Toc201758275" w:history="1">
        <w:r w:rsidRPr="006548E3">
          <w:rPr>
            <w:rStyle w:val="Hyperlink"/>
          </w:rPr>
          <w:t xml:space="preserve">Table A8. </w:t>
        </w:r>
        <w:r w:rsidRPr="006548E3">
          <w:rPr>
            <w:rStyle w:val="Hyperlink"/>
            <w:rFonts w:eastAsia="Arial"/>
          </w:rPr>
          <w:t>Koala age, reproductive maturity and life stages, following the approaches described by Canfield et al (1989) and Butcher et al (2020). TWC = Tooth Wear Class.</w:t>
        </w:r>
        <w:r>
          <w:rPr>
            <w:webHidden/>
          </w:rPr>
          <w:tab/>
        </w:r>
        <w:r>
          <w:rPr>
            <w:webHidden/>
          </w:rPr>
          <w:fldChar w:fldCharType="begin"/>
        </w:r>
        <w:r>
          <w:rPr>
            <w:webHidden/>
          </w:rPr>
          <w:instrText xml:space="preserve"> PAGEREF _Toc201758275 \h </w:instrText>
        </w:r>
        <w:r>
          <w:rPr>
            <w:webHidden/>
          </w:rPr>
        </w:r>
        <w:r>
          <w:rPr>
            <w:webHidden/>
          </w:rPr>
          <w:fldChar w:fldCharType="separate"/>
        </w:r>
        <w:r w:rsidR="00E655CE">
          <w:rPr>
            <w:webHidden/>
          </w:rPr>
          <w:t>74</w:t>
        </w:r>
        <w:r>
          <w:rPr>
            <w:webHidden/>
          </w:rPr>
          <w:fldChar w:fldCharType="end"/>
        </w:r>
      </w:hyperlink>
    </w:p>
    <w:p w14:paraId="3B745C63" w14:textId="1780B37F" w:rsidR="00FE17D6" w:rsidRDefault="00FE17D6">
      <w:pPr>
        <w:pStyle w:val="TableofFigures"/>
        <w:rPr>
          <w:rFonts w:asciiTheme="minorHAnsi" w:eastAsiaTheme="minorEastAsia" w:hAnsiTheme="minorHAnsi" w:cstheme="minorBidi"/>
          <w:kern w:val="2"/>
          <w:sz w:val="24"/>
          <w:szCs w:val="24"/>
          <w:lang w:eastAsia="en-AU"/>
          <w14:ligatures w14:val="standardContextual"/>
        </w:rPr>
      </w:pPr>
      <w:hyperlink w:anchor="_Toc201758276" w:history="1">
        <w:r w:rsidRPr="006548E3">
          <w:rPr>
            <w:rStyle w:val="Hyperlink"/>
          </w:rPr>
          <w:t xml:space="preserve">Table A9. </w:t>
        </w:r>
        <w:r w:rsidRPr="006548E3">
          <w:rPr>
            <w:rStyle w:val="Hyperlink"/>
            <w:rFonts w:eastAsia="Arial"/>
          </w:rPr>
          <w:t>Body condition scoring for Koalas in this study.</w:t>
        </w:r>
        <w:r>
          <w:rPr>
            <w:webHidden/>
          </w:rPr>
          <w:tab/>
        </w:r>
        <w:r>
          <w:rPr>
            <w:webHidden/>
          </w:rPr>
          <w:fldChar w:fldCharType="begin"/>
        </w:r>
        <w:r>
          <w:rPr>
            <w:webHidden/>
          </w:rPr>
          <w:instrText xml:space="preserve"> PAGEREF _Toc201758276 \h </w:instrText>
        </w:r>
        <w:r>
          <w:rPr>
            <w:webHidden/>
          </w:rPr>
        </w:r>
        <w:r>
          <w:rPr>
            <w:webHidden/>
          </w:rPr>
          <w:fldChar w:fldCharType="separate"/>
        </w:r>
        <w:r w:rsidR="00E655CE">
          <w:rPr>
            <w:webHidden/>
          </w:rPr>
          <w:t>74</w:t>
        </w:r>
        <w:r>
          <w:rPr>
            <w:webHidden/>
          </w:rPr>
          <w:fldChar w:fldCharType="end"/>
        </w:r>
      </w:hyperlink>
    </w:p>
    <w:p w14:paraId="1D44C2BC" w14:textId="2474F05B" w:rsidR="00D87DD2" w:rsidRDefault="00EE5D9F" w:rsidP="00C63995">
      <w:r>
        <w:fldChar w:fldCharType="end"/>
      </w:r>
    </w:p>
    <w:p w14:paraId="50F49337" w14:textId="77777777" w:rsidR="00D87DD2" w:rsidRDefault="00D87DD2" w:rsidP="00C63995"/>
    <w:p w14:paraId="41CB4327" w14:textId="77777777" w:rsidR="00E11133" w:rsidRDefault="00E11133">
      <w:pPr>
        <w:spacing w:after="0"/>
        <w:rPr>
          <w:color w:val="002060"/>
          <w:sz w:val="40"/>
          <w:szCs w:val="32"/>
          <w:lang w:val="en-US"/>
        </w:rPr>
      </w:pPr>
      <w:r>
        <w:rPr>
          <w:b/>
          <w:sz w:val="40"/>
        </w:rPr>
        <w:br w:type="page"/>
      </w:r>
    </w:p>
    <w:p w14:paraId="0C0A23CD" w14:textId="7FD8F8BC" w:rsidR="00D87DD2" w:rsidRPr="00995EC8" w:rsidRDefault="00D87DD2" w:rsidP="008A5BC9">
      <w:pPr>
        <w:pStyle w:val="Heading1"/>
      </w:pPr>
      <w:bookmarkStart w:id="7" w:name="_Toc202781694"/>
      <w:r>
        <w:lastRenderedPageBreak/>
        <w:t>F</w:t>
      </w:r>
      <w:r w:rsidRPr="00995EC8">
        <w:t>igures</w:t>
      </w:r>
      <w:bookmarkEnd w:id="7"/>
    </w:p>
    <w:p w14:paraId="45876832" w14:textId="3338D4D5" w:rsidR="00831BBB" w:rsidRDefault="00D87DD2">
      <w:pPr>
        <w:pStyle w:val="TableofFigures"/>
        <w:rPr>
          <w:rFonts w:asciiTheme="minorHAnsi" w:eastAsiaTheme="minorEastAsia" w:hAnsiTheme="minorHAnsi" w:cstheme="minorBidi"/>
          <w:kern w:val="2"/>
          <w:sz w:val="24"/>
          <w:szCs w:val="24"/>
          <w:lang w:eastAsia="en-AU"/>
          <w14:ligatures w14:val="standardContextual"/>
        </w:rPr>
      </w:pPr>
      <w:r>
        <w:rPr>
          <w:b/>
        </w:rPr>
        <w:fldChar w:fldCharType="begin"/>
      </w:r>
      <w:r>
        <w:rPr>
          <w:b/>
        </w:rPr>
        <w:instrText xml:space="preserve"> TOC \h \z \c "Figure" </w:instrText>
      </w:r>
      <w:r>
        <w:rPr>
          <w:b/>
        </w:rPr>
        <w:fldChar w:fldCharType="separate"/>
      </w:r>
      <w:hyperlink w:anchor="_Toc202781833" w:history="1">
        <w:r w:rsidR="00831BBB" w:rsidRPr="00A674C9">
          <w:rPr>
            <w:rStyle w:val="Hyperlink"/>
          </w:rPr>
          <w:t>Figure 1. Locations of monitoring sites used to estimate the abundance of Koalas (red/orange circles). Coloured regions give the associated sampling probabilities used during the site selection process.</w:t>
        </w:r>
        <w:r w:rsidR="00831BBB">
          <w:rPr>
            <w:webHidden/>
          </w:rPr>
          <w:tab/>
        </w:r>
        <w:r w:rsidR="00831BBB">
          <w:rPr>
            <w:webHidden/>
          </w:rPr>
          <w:fldChar w:fldCharType="begin"/>
        </w:r>
        <w:r w:rsidR="00831BBB">
          <w:rPr>
            <w:webHidden/>
          </w:rPr>
          <w:instrText xml:space="preserve"> PAGEREF _Toc202781833 \h </w:instrText>
        </w:r>
        <w:r w:rsidR="00831BBB">
          <w:rPr>
            <w:webHidden/>
          </w:rPr>
        </w:r>
        <w:r w:rsidR="00831BBB">
          <w:rPr>
            <w:webHidden/>
          </w:rPr>
          <w:fldChar w:fldCharType="separate"/>
        </w:r>
        <w:r w:rsidR="00E655CE">
          <w:rPr>
            <w:webHidden/>
          </w:rPr>
          <w:t>6</w:t>
        </w:r>
        <w:r w:rsidR="00831BBB">
          <w:rPr>
            <w:webHidden/>
          </w:rPr>
          <w:fldChar w:fldCharType="end"/>
        </w:r>
      </w:hyperlink>
    </w:p>
    <w:p w14:paraId="76B5204D" w14:textId="78B90F81"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834" w:history="1">
        <w:r w:rsidRPr="00A674C9">
          <w:rPr>
            <w:rStyle w:val="Hyperlink"/>
          </w:rPr>
          <w:t>Figure 2. Prediction layer raster at 1-km resolution used to model Koala distribution and abundance, showing the area of potential Koala habitat within each grid cell included in the original sampling design.</w:t>
        </w:r>
        <w:r>
          <w:rPr>
            <w:webHidden/>
          </w:rPr>
          <w:tab/>
        </w:r>
        <w:r>
          <w:rPr>
            <w:webHidden/>
          </w:rPr>
          <w:fldChar w:fldCharType="begin"/>
        </w:r>
        <w:r>
          <w:rPr>
            <w:webHidden/>
          </w:rPr>
          <w:instrText xml:space="preserve"> PAGEREF _Toc202781834 \h </w:instrText>
        </w:r>
        <w:r>
          <w:rPr>
            <w:webHidden/>
          </w:rPr>
        </w:r>
        <w:r>
          <w:rPr>
            <w:webHidden/>
          </w:rPr>
          <w:fldChar w:fldCharType="separate"/>
        </w:r>
        <w:r w:rsidR="00E655CE">
          <w:rPr>
            <w:webHidden/>
          </w:rPr>
          <w:t>8</w:t>
        </w:r>
        <w:r>
          <w:rPr>
            <w:webHidden/>
          </w:rPr>
          <w:fldChar w:fldCharType="end"/>
        </w:r>
      </w:hyperlink>
    </w:p>
    <w:p w14:paraId="1DA51785" w14:textId="5981CBE4"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835" w:history="1">
        <w:r w:rsidRPr="00A674C9">
          <w:rPr>
            <w:rStyle w:val="Hyperlink"/>
          </w:rPr>
          <w:t>Figure 3. Sample size of captured Koalas (n) within the seven regions selected for health and disease surveys.</w:t>
        </w:r>
        <w:r>
          <w:rPr>
            <w:webHidden/>
          </w:rPr>
          <w:tab/>
        </w:r>
        <w:r>
          <w:rPr>
            <w:webHidden/>
          </w:rPr>
          <w:fldChar w:fldCharType="begin"/>
        </w:r>
        <w:r>
          <w:rPr>
            <w:webHidden/>
          </w:rPr>
          <w:instrText xml:space="preserve"> PAGEREF _Toc202781835 \h </w:instrText>
        </w:r>
        <w:r>
          <w:rPr>
            <w:webHidden/>
          </w:rPr>
        </w:r>
        <w:r>
          <w:rPr>
            <w:webHidden/>
          </w:rPr>
          <w:fldChar w:fldCharType="separate"/>
        </w:r>
        <w:r w:rsidR="00E655CE">
          <w:rPr>
            <w:webHidden/>
          </w:rPr>
          <w:t>12</w:t>
        </w:r>
        <w:r>
          <w:rPr>
            <w:webHidden/>
          </w:rPr>
          <w:fldChar w:fldCharType="end"/>
        </w:r>
      </w:hyperlink>
    </w:p>
    <w:p w14:paraId="6184125F" w14:textId="039D542D"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836" w:history="1">
        <w:r w:rsidRPr="00A674C9">
          <w:rPr>
            <w:rStyle w:val="Hyperlink"/>
          </w:rPr>
          <w:t>Figure 4. Koala detections (0 – absent, 1 – present) from transect counts or acoustic monitoring from 182 sites across two survey years, 78 out of 174 for 2022–23 and 80 out of 141 for 2024.</w:t>
        </w:r>
        <w:r>
          <w:rPr>
            <w:webHidden/>
          </w:rPr>
          <w:tab/>
        </w:r>
        <w:r>
          <w:rPr>
            <w:webHidden/>
          </w:rPr>
          <w:fldChar w:fldCharType="begin"/>
        </w:r>
        <w:r>
          <w:rPr>
            <w:webHidden/>
          </w:rPr>
          <w:instrText xml:space="preserve"> PAGEREF _Toc202781836 \h </w:instrText>
        </w:r>
        <w:r>
          <w:rPr>
            <w:webHidden/>
          </w:rPr>
        </w:r>
        <w:r>
          <w:rPr>
            <w:webHidden/>
          </w:rPr>
          <w:fldChar w:fldCharType="separate"/>
        </w:r>
        <w:r w:rsidR="00E655CE">
          <w:rPr>
            <w:webHidden/>
          </w:rPr>
          <w:t>16</w:t>
        </w:r>
        <w:r>
          <w:rPr>
            <w:webHidden/>
          </w:rPr>
          <w:fldChar w:fldCharType="end"/>
        </w:r>
      </w:hyperlink>
    </w:p>
    <w:p w14:paraId="22C1A42D" w14:textId="0017141A"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837" w:history="1">
        <w:r w:rsidRPr="00A674C9">
          <w:rPr>
            <w:rStyle w:val="Hyperlink"/>
          </w:rPr>
          <w:t>Figure 5. Abundance of Koalas in Victoria for both survey years. Abundance is estimated at a 1-km</w:t>
        </w:r>
        <w:r w:rsidRPr="00A674C9">
          <w:rPr>
            <w:rStyle w:val="Hyperlink"/>
            <w:vertAlign w:val="superscript"/>
          </w:rPr>
          <w:t>2</w:t>
        </w:r>
        <w:r w:rsidRPr="00A674C9">
          <w:rPr>
            <w:rStyle w:val="Hyperlink"/>
          </w:rPr>
          <w:t xml:space="preserve"> spatial resolution and considers the proportion of each grid cell with potentially suitable habitat. White areas have no estimated suitable habitat.</w:t>
        </w:r>
        <w:r>
          <w:rPr>
            <w:webHidden/>
          </w:rPr>
          <w:tab/>
        </w:r>
        <w:r>
          <w:rPr>
            <w:webHidden/>
          </w:rPr>
          <w:fldChar w:fldCharType="begin"/>
        </w:r>
        <w:r>
          <w:rPr>
            <w:webHidden/>
          </w:rPr>
          <w:instrText xml:space="preserve"> PAGEREF _Toc202781837 \h </w:instrText>
        </w:r>
        <w:r>
          <w:rPr>
            <w:webHidden/>
          </w:rPr>
        </w:r>
        <w:r>
          <w:rPr>
            <w:webHidden/>
          </w:rPr>
          <w:fldChar w:fldCharType="separate"/>
        </w:r>
        <w:r w:rsidR="00E655CE">
          <w:rPr>
            <w:webHidden/>
          </w:rPr>
          <w:t>18</w:t>
        </w:r>
        <w:r>
          <w:rPr>
            <w:webHidden/>
          </w:rPr>
          <w:fldChar w:fldCharType="end"/>
        </w:r>
      </w:hyperlink>
    </w:p>
    <w:p w14:paraId="79C407C5" w14:textId="6D00AE8C"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838" w:history="1">
        <w:r w:rsidRPr="00A674C9">
          <w:rPr>
            <w:rStyle w:val="Hyperlink"/>
          </w:rPr>
          <w:t>Figure 6. Distribution of Koalas in Victoria for 2024 according to the mean threshold abundance predictions (areas with more than 2.35 Koalas per km</w:t>
        </w:r>
        <w:r w:rsidRPr="00A674C9">
          <w:rPr>
            <w:rStyle w:val="Hyperlink"/>
            <w:vertAlign w:val="superscript"/>
          </w:rPr>
          <w:t>2</w:t>
        </w:r>
        <w:r w:rsidRPr="00A674C9">
          <w:rPr>
            <w:rStyle w:val="Hyperlink"/>
          </w:rPr>
          <w:t xml:space="preserve"> are considered occupied). The proportion of area occupied in each 1-km</w:t>
        </w:r>
        <w:r w:rsidRPr="00A674C9">
          <w:rPr>
            <w:rStyle w:val="Hyperlink"/>
            <w:vertAlign w:val="superscript"/>
          </w:rPr>
          <w:t>2</w:t>
        </w:r>
        <w:r w:rsidRPr="00A674C9">
          <w:rPr>
            <w:rStyle w:val="Hyperlink"/>
          </w:rPr>
          <w:t xml:space="preserve"> grid cell accounts for the proportion of suitable Koala habitat (Figure 2).</w:t>
        </w:r>
        <w:r>
          <w:rPr>
            <w:webHidden/>
          </w:rPr>
          <w:tab/>
        </w:r>
        <w:r>
          <w:rPr>
            <w:webHidden/>
          </w:rPr>
          <w:fldChar w:fldCharType="begin"/>
        </w:r>
        <w:r>
          <w:rPr>
            <w:webHidden/>
          </w:rPr>
          <w:instrText xml:space="preserve"> PAGEREF _Toc202781838 \h </w:instrText>
        </w:r>
        <w:r>
          <w:rPr>
            <w:webHidden/>
          </w:rPr>
        </w:r>
        <w:r>
          <w:rPr>
            <w:webHidden/>
          </w:rPr>
          <w:fldChar w:fldCharType="separate"/>
        </w:r>
        <w:r w:rsidR="00E655CE">
          <w:rPr>
            <w:webHidden/>
          </w:rPr>
          <w:t>19</w:t>
        </w:r>
        <w:r>
          <w:rPr>
            <w:webHidden/>
          </w:rPr>
          <w:fldChar w:fldCharType="end"/>
        </w:r>
      </w:hyperlink>
    </w:p>
    <w:p w14:paraId="706AFDF6" w14:textId="654D6EC2"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839" w:history="1">
        <w:r w:rsidRPr="00A674C9">
          <w:rPr>
            <w:rStyle w:val="Hyperlink"/>
          </w:rPr>
          <w:t>Figure 7. Partial (marginal) covariate effects on Koala abundance. The continuous covariate values (x-axis) are scaled.  MrVBF = Multi-resolution valley-bottom flatness and TWIND = Topographic Wetness Index.</w:t>
        </w:r>
        <w:r>
          <w:rPr>
            <w:webHidden/>
          </w:rPr>
          <w:tab/>
        </w:r>
        <w:r>
          <w:rPr>
            <w:webHidden/>
          </w:rPr>
          <w:fldChar w:fldCharType="begin"/>
        </w:r>
        <w:r>
          <w:rPr>
            <w:webHidden/>
          </w:rPr>
          <w:instrText xml:space="preserve"> PAGEREF _Toc202781839 \h </w:instrText>
        </w:r>
        <w:r>
          <w:rPr>
            <w:webHidden/>
          </w:rPr>
        </w:r>
        <w:r>
          <w:rPr>
            <w:webHidden/>
          </w:rPr>
          <w:fldChar w:fldCharType="separate"/>
        </w:r>
        <w:r w:rsidR="00E655CE">
          <w:rPr>
            <w:webHidden/>
          </w:rPr>
          <w:t>20</w:t>
        </w:r>
        <w:r>
          <w:rPr>
            <w:webHidden/>
          </w:rPr>
          <w:fldChar w:fldCharType="end"/>
        </w:r>
      </w:hyperlink>
    </w:p>
    <w:p w14:paraId="539DA7B3" w14:textId="7DE06F98"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840" w:history="1">
        <w:r w:rsidRPr="00A674C9">
          <w:rPr>
            <w:rStyle w:val="Hyperlink"/>
          </w:rPr>
          <w:t>Figure 8. Effect of (A) windspeed on nightly Koala acoustic detection probability and (B) cumulative detection probability of Koalas with number of deployment days for two acoustic recorders (songmeters) when density was 5 Koalas per km</w:t>
        </w:r>
        <w:r w:rsidRPr="00A674C9">
          <w:rPr>
            <w:rStyle w:val="Hyperlink"/>
            <w:vertAlign w:val="superscript"/>
          </w:rPr>
          <w:t>2</w:t>
        </w:r>
        <w:r w:rsidRPr="00A674C9">
          <w:rPr>
            <w:rStyle w:val="Hyperlink"/>
          </w:rPr>
          <w:t xml:space="preserve"> and under average windspeed conditions.</w:t>
        </w:r>
        <w:r>
          <w:rPr>
            <w:webHidden/>
          </w:rPr>
          <w:tab/>
        </w:r>
        <w:r>
          <w:rPr>
            <w:webHidden/>
          </w:rPr>
          <w:fldChar w:fldCharType="begin"/>
        </w:r>
        <w:r>
          <w:rPr>
            <w:webHidden/>
          </w:rPr>
          <w:instrText xml:space="preserve"> PAGEREF _Toc202781840 \h </w:instrText>
        </w:r>
        <w:r>
          <w:rPr>
            <w:webHidden/>
          </w:rPr>
        </w:r>
        <w:r>
          <w:rPr>
            <w:webHidden/>
          </w:rPr>
          <w:fldChar w:fldCharType="separate"/>
        </w:r>
        <w:r w:rsidR="00E655CE">
          <w:rPr>
            <w:webHidden/>
          </w:rPr>
          <w:t>21</w:t>
        </w:r>
        <w:r>
          <w:rPr>
            <w:webHidden/>
          </w:rPr>
          <w:fldChar w:fldCharType="end"/>
        </w:r>
      </w:hyperlink>
    </w:p>
    <w:p w14:paraId="62375611" w14:textId="2037C2BE"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841" w:history="1">
        <w:r w:rsidRPr="00A674C9">
          <w:rPr>
            <w:rStyle w:val="Hyperlink"/>
          </w:rPr>
          <w:t xml:space="preserve">Figure 9. The mark-recapture model estimate of the detection (recapture) probability for each observer (Obs1 and Obs2) and observers combined (Obs1 </w:t>
        </w:r>
        <m:oMath>
          <m:r>
            <w:rPr>
              <w:rStyle w:val="Hyperlink"/>
              <w:rFonts w:ascii="Cambria Math" w:hAnsi="Cambria Math"/>
            </w:rPr>
            <m:t>∪</m:t>
          </m:r>
        </m:oMath>
        <w:r w:rsidRPr="00A674C9">
          <w:rPr>
            <w:rStyle w:val="Hyperlink"/>
          </w:rPr>
          <w:t xml:space="preserve"> Obs2), The estimate of g(0) is the intercept of the blue line. The value of g(0) was then combined with the distance-sampling detection probability function to estimate an overall detection probability for a 90-m half-strip width transect.</w:t>
        </w:r>
        <w:r>
          <w:rPr>
            <w:webHidden/>
          </w:rPr>
          <w:tab/>
        </w:r>
        <w:r>
          <w:rPr>
            <w:webHidden/>
          </w:rPr>
          <w:fldChar w:fldCharType="begin"/>
        </w:r>
        <w:r>
          <w:rPr>
            <w:webHidden/>
          </w:rPr>
          <w:instrText xml:space="preserve"> PAGEREF _Toc202781841 \h </w:instrText>
        </w:r>
        <w:r>
          <w:rPr>
            <w:webHidden/>
          </w:rPr>
        </w:r>
        <w:r>
          <w:rPr>
            <w:webHidden/>
          </w:rPr>
          <w:fldChar w:fldCharType="separate"/>
        </w:r>
        <w:r w:rsidR="00E655CE">
          <w:rPr>
            <w:webHidden/>
          </w:rPr>
          <w:t>22</w:t>
        </w:r>
        <w:r>
          <w:rPr>
            <w:webHidden/>
          </w:rPr>
          <w:fldChar w:fldCharType="end"/>
        </w:r>
      </w:hyperlink>
    </w:p>
    <w:p w14:paraId="7FEDB46C" w14:textId="4CD7490E"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842" w:history="1">
        <w:r w:rsidRPr="00A674C9">
          <w:rPr>
            <w:rStyle w:val="Hyperlink"/>
          </w:rPr>
          <w:t>Figure 10. Genetic sampling locations for all blood and tissue samples included in the dataset after filtering. Each point represents a sampled individual. IPA – Indigenous Protected Area.</w:t>
        </w:r>
        <w:r>
          <w:rPr>
            <w:webHidden/>
          </w:rPr>
          <w:tab/>
        </w:r>
        <w:r>
          <w:rPr>
            <w:webHidden/>
          </w:rPr>
          <w:fldChar w:fldCharType="begin"/>
        </w:r>
        <w:r>
          <w:rPr>
            <w:webHidden/>
          </w:rPr>
          <w:instrText xml:space="preserve"> PAGEREF _Toc202781842 \h </w:instrText>
        </w:r>
        <w:r>
          <w:rPr>
            <w:webHidden/>
          </w:rPr>
        </w:r>
        <w:r>
          <w:rPr>
            <w:webHidden/>
          </w:rPr>
          <w:fldChar w:fldCharType="separate"/>
        </w:r>
        <w:r w:rsidR="00E655CE">
          <w:rPr>
            <w:webHidden/>
          </w:rPr>
          <w:t>23</w:t>
        </w:r>
        <w:r>
          <w:rPr>
            <w:webHidden/>
          </w:rPr>
          <w:fldChar w:fldCharType="end"/>
        </w:r>
      </w:hyperlink>
    </w:p>
    <w:p w14:paraId="5D2F82CD" w14:textId="6560664B"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843" w:history="1">
        <w:r w:rsidRPr="00A674C9">
          <w:rPr>
            <w:rStyle w:val="Hyperlink"/>
          </w:rPr>
          <w:t>Figure 11. Principal components analysis results showing PCs 1 and 2. Each point represents an individual coloured by sampling region. Placement relative to other samples is indicative of genetic similarity. IPA – Indigenous Protected Area.</w:t>
        </w:r>
        <w:r>
          <w:rPr>
            <w:webHidden/>
          </w:rPr>
          <w:tab/>
        </w:r>
        <w:r>
          <w:rPr>
            <w:webHidden/>
          </w:rPr>
          <w:fldChar w:fldCharType="begin"/>
        </w:r>
        <w:r>
          <w:rPr>
            <w:webHidden/>
          </w:rPr>
          <w:instrText xml:space="preserve"> PAGEREF _Toc202781843 \h </w:instrText>
        </w:r>
        <w:r>
          <w:rPr>
            <w:webHidden/>
          </w:rPr>
        </w:r>
        <w:r>
          <w:rPr>
            <w:webHidden/>
          </w:rPr>
          <w:fldChar w:fldCharType="separate"/>
        </w:r>
        <w:r w:rsidR="00E655CE">
          <w:rPr>
            <w:webHidden/>
          </w:rPr>
          <w:t>24</w:t>
        </w:r>
        <w:r>
          <w:rPr>
            <w:webHidden/>
          </w:rPr>
          <w:fldChar w:fldCharType="end"/>
        </w:r>
      </w:hyperlink>
    </w:p>
    <w:p w14:paraId="02B9DE26" w14:textId="65E1FB86"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844" w:history="1">
        <w:r w:rsidRPr="00A674C9">
          <w:rPr>
            <w:rStyle w:val="Hyperlink"/>
          </w:rPr>
          <w:t>Figure 12. ADMIXTURE results. Each bar represents an individual, grouped by sampling region. Colours represent the estimated proportional ancestry from each cluster. Results of analyses are shown for which the number of clusters was assumed to be three (K=3), based on the cross-validation results (Figure A4 – Section 6.2). IPA – Indigenous Protected Area.</w:t>
        </w:r>
        <w:r>
          <w:rPr>
            <w:webHidden/>
          </w:rPr>
          <w:tab/>
        </w:r>
        <w:r>
          <w:rPr>
            <w:webHidden/>
          </w:rPr>
          <w:fldChar w:fldCharType="begin"/>
        </w:r>
        <w:r>
          <w:rPr>
            <w:webHidden/>
          </w:rPr>
          <w:instrText xml:space="preserve"> PAGEREF _Toc202781844 \h </w:instrText>
        </w:r>
        <w:r>
          <w:rPr>
            <w:webHidden/>
          </w:rPr>
        </w:r>
        <w:r>
          <w:rPr>
            <w:webHidden/>
          </w:rPr>
          <w:fldChar w:fldCharType="separate"/>
        </w:r>
        <w:r w:rsidR="00E655CE">
          <w:rPr>
            <w:webHidden/>
          </w:rPr>
          <w:t>24</w:t>
        </w:r>
        <w:r>
          <w:rPr>
            <w:webHidden/>
          </w:rPr>
          <w:fldChar w:fldCharType="end"/>
        </w:r>
      </w:hyperlink>
    </w:p>
    <w:p w14:paraId="2F8C0BF5" w14:textId="73AC8309"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845" w:history="1">
        <w:r w:rsidRPr="00A674C9">
          <w:rPr>
            <w:rStyle w:val="Hyperlink"/>
          </w:rPr>
          <w:t>Figure 13. (A) Results from the tess3R analysis (top figure) (colours represent the distribution of ancestral clusters, interpolated across space; black points indicate sampling locations; red polygon shows the boundary of the South Gippsland cluster); and (B) close-up topographic map (bottom figure) showing the boundaries of the South Gippsland cluster (red polygon).</w:t>
        </w:r>
        <w:r>
          <w:rPr>
            <w:webHidden/>
          </w:rPr>
          <w:tab/>
        </w:r>
        <w:r>
          <w:rPr>
            <w:webHidden/>
          </w:rPr>
          <w:fldChar w:fldCharType="begin"/>
        </w:r>
        <w:r>
          <w:rPr>
            <w:webHidden/>
          </w:rPr>
          <w:instrText xml:space="preserve"> PAGEREF _Toc202781845 \h </w:instrText>
        </w:r>
        <w:r>
          <w:rPr>
            <w:webHidden/>
          </w:rPr>
        </w:r>
        <w:r>
          <w:rPr>
            <w:webHidden/>
          </w:rPr>
          <w:fldChar w:fldCharType="separate"/>
        </w:r>
        <w:r w:rsidR="00E655CE">
          <w:rPr>
            <w:webHidden/>
          </w:rPr>
          <w:t>25</w:t>
        </w:r>
        <w:r>
          <w:rPr>
            <w:webHidden/>
          </w:rPr>
          <w:fldChar w:fldCharType="end"/>
        </w:r>
      </w:hyperlink>
    </w:p>
    <w:p w14:paraId="2AB379AB" w14:textId="7CFA2099"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846" w:history="1">
        <w:r w:rsidRPr="00A674C9">
          <w:rPr>
            <w:rStyle w:val="Hyperlink"/>
          </w:rPr>
          <w:t>Figure 14. Individual inbreeding (F</w:t>
        </w:r>
        <w:r w:rsidRPr="00A674C9">
          <w:rPr>
            <w:rStyle w:val="Hyperlink"/>
            <w:vertAlign w:val="subscript"/>
          </w:rPr>
          <w:t>H</w:t>
        </w:r>
        <w:r w:rsidRPr="00A674C9">
          <w:rPr>
            <w:rStyle w:val="Hyperlink"/>
          </w:rPr>
          <w:t>) results by sampling region. Each point represents a sampled individual. Middle horizontal lines represent the median, the boxes are bound by the 25</w:t>
        </w:r>
        <w:r w:rsidRPr="00A674C9">
          <w:rPr>
            <w:rStyle w:val="Hyperlink"/>
            <w:vertAlign w:val="superscript"/>
          </w:rPr>
          <w:t>th</w:t>
        </w:r>
        <w:r w:rsidRPr="00A674C9">
          <w:rPr>
            <w:rStyle w:val="Hyperlink"/>
          </w:rPr>
          <w:t xml:space="preserve"> and 75</w:t>
        </w:r>
        <w:r w:rsidRPr="00A674C9">
          <w:rPr>
            <w:rStyle w:val="Hyperlink"/>
            <w:vertAlign w:val="superscript"/>
          </w:rPr>
          <w:t>th</w:t>
        </w:r>
        <w:r w:rsidRPr="00A674C9">
          <w:rPr>
            <w:rStyle w:val="Hyperlink"/>
          </w:rPr>
          <w:t xml:space="preserve"> quartiles and vertical lines show the minimum and maximum range of values excluding outliers.</w:t>
        </w:r>
        <w:r>
          <w:rPr>
            <w:webHidden/>
          </w:rPr>
          <w:tab/>
        </w:r>
        <w:r>
          <w:rPr>
            <w:webHidden/>
          </w:rPr>
          <w:fldChar w:fldCharType="begin"/>
        </w:r>
        <w:r>
          <w:rPr>
            <w:webHidden/>
          </w:rPr>
          <w:instrText xml:space="preserve"> PAGEREF _Toc202781846 \h </w:instrText>
        </w:r>
        <w:r>
          <w:rPr>
            <w:webHidden/>
          </w:rPr>
        </w:r>
        <w:r>
          <w:rPr>
            <w:webHidden/>
          </w:rPr>
          <w:fldChar w:fldCharType="separate"/>
        </w:r>
        <w:r w:rsidR="00E655CE">
          <w:rPr>
            <w:webHidden/>
          </w:rPr>
          <w:t>26</w:t>
        </w:r>
        <w:r>
          <w:rPr>
            <w:webHidden/>
          </w:rPr>
          <w:fldChar w:fldCharType="end"/>
        </w:r>
      </w:hyperlink>
    </w:p>
    <w:p w14:paraId="424F606D" w14:textId="741064DE"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847" w:history="1">
        <w:r w:rsidRPr="00A674C9">
          <w:rPr>
            <w:rStyle w:val="Hyperlink"/>
          </w:rPr>
          <w:t>Figure 15. Genetic diversity (internal heterozygosity, PH</w:t>
        </w:r>
        <w:r w:rsidRPr="00A674C9">
          <w:rPr>
            <w:rStyle w:val="Hyperlink"/>
            <w:vertAlign w:val="subscript"/>
          </w:rPr>
          <w:t>t</w:t>
        </w:r>
        <w:r w:rsidRPr="00A674C9">
          <w:rPr>
            <w:rStyle w:val="Hyperlink"/>
          </w:rPr>
          <w:t>), interpolated across the study area. Black points represent included samples.</w:t>
        </w:r>
        <w:r>
          <w:rPr>
            <w:webHidden/>
          </w:rPr>
          <w:tab/>
        </w:r>
        <w:r>
          <w:rPr>
            <w:webHidden/>
          </w:rPr>
          <w:fldChar w:fldCharType="begin"/>
        </w:r>
        <w:r>
          <w:rPr>
            <w:webHidden/>
          </w:rPr>
          <w:instrText xml:space="preserve"> PAGEREF _Toc202781847 \h </w:instrText>
        </w:r>
        <w:r>
          <w:rPr>
            <w:webHidden/>
          </w:rPr>
        </w:r>
        <w:r>
          <w:rPr>
            <w:webHidden/>
          </w:rPr>
          <w:fldChar w:fldCharType="separate"/>
        </w:r>
        <w:r w:rsidR="00E655CE">
          <w:rPr>
            <w:webHidden/>
          </w:rPr>
          <w:t>27</w:t>
        </w:r>
        <w:r>
          <w:rPr>
            <w:webHidden/>
          </w:rPr>
          <w:fldChar w:fldCharType="end"/>
        </w:r>
      </w:hyperlink>
    </w:p>
    <w:p w14:paraId="7A32FE20" w14:textId="2EA46215"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848" w:history="1">
        <w:r w:rsidRPr="00A674C9">
          <w:rPr>
            <w:rStyle w:val="Hyperlink"/>
          </w:rPr>
          <w:t>Figure 16. Spatial autocorrelation plots (i.e. correlograms) calculated using individuals sampled within the South Gippsland, Erica or Gippsland Lakes regions. Each point represents a distance class for which a Mantel test was run, and the y axis represents the Mantel correlation coefficient, r. Points are sized by how many pairs of individuals were found in that distance class. Red circles represent values for the Mantel r that are significantly greater than zero (the dotted black line).</w:t>
        </w:r>
        <w:r>
          <w:rPr>
            <w:webHidden/>
          </w:rPr>
          <w:tab/>
        </w:r>
        <w:r>
          <w:rPr>
            <w:webHidden/>
          </w:rPr>
          <w:fldChar w:fldCharType="begin"/>
        </w:r>
        <w:r>
          <w:rPr>
            <w:webHidden/>
          </w:rPr>
          <w:instrText xml:space="preserve"> PAGEREF _Toc202781848 \h </w:instrText>
        </w:r>
        <w:r>
          <w:rPr>
            <w:webHidden/>
          </w:rPr>
        </w:r>
        <w:r>
          <w:rPr>
            <w:webHidden/>
          </w:rPr>
          <w:fldChar w:fldCharType="separate"/>
        </w:r>
        <w:r w:rsidR="00E655CE">
          <w:rPr>
            <w:webHidden/>
          </w:rPr>
          <w:t>27</w:t>
        </w:r>
        <w:r>
          <w:rPr>
            <w:webHidden/>
          </w:rPr>
          <w:fldChar w:fldCharType="end"/>
        </w:r>
      </w:hyperlink>
    </w:p>
    <w:p w14:paraId="114C0B3D" w14:textId="649BB728"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849" w:history="1">
        <w:r w:rsidRPr="00A674C9">
          <w:rPr>
            <w:rStyle w:val="Hyperlink"/>
          </w:rPr>
          <w:t>Figure 17. Dental malocclusions commonly seen in Victorian Koalas.</w:t>
        </w:r>
        <w:r>
          <w:rPr>
            <w:webHidden/>
          </w:rPr>
          <w:tab/>
        </w:r>
        <w:r>
          <w:rPr>
            <w:webHidden/>
          </w:rPr>
          <w:fldChar w:fldCharType="begin"/>
        </w:r>
        <w:r>
          <w:rPr>
            <w:webHidden/>
          </w:rPr>
          <w:instrText xml:space="preserve"> PAGEREF _Toc202781849 \h </w:instrText>
        </w:r>
        <w:r>
          <w:rPr>
            <w:webHidden/>
          </w:rPr>
        </w:r>
        <w:r>
          <w:rPr>
            <w:webHidden/>
          </w:rPr>
          <w:fldChar w:fldCharType="separate"/>
        </w:r>
        <w:r w:rsidR="00E655CE">
          <w:rPr>
            <w:webHidden/>
          </w:rPr>
          <w:t>32</w:t>
        </w:r>
        <w:r>
          <w:rPr>
            <w:webHidden/>
          </w:rPr>
          <w:fldChar w:fldCharType="end"/>
        </w:r>
      </w:hyperlink>
    </w:p>
    <w:p w14:paraId="2D57CF25" w14:textId="3FB3B7E2"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850" w:history="1">
        <w:r w:rsidRPr="00A674C9">
          <w:rPr>
            <w:rStyle w:val="Hyperlink"/>
          </w:rPr>
          <w:t>Figure 18. Dental disease in Koalas.</w:t>
        </w:r>
        <w:r>
          <w:rPr>
            <w:webHidden/>
          </w:rPr>
          <w:tab/>
        </w:r>
        <w:r>
          <w:rPr>
            <w:webHidden/>
          </w:rPr>
          <w:fldChar w:fldCharType="begin"/>
        </w:r>
        <w:r>
          <w:rPr>
            <w:webHidden/>
          </w:rPr>
          <w:instrText xml:space="preserve"> PAGEREF _Toc202781850 \h </w:instrText>
        </w:r>
        <w:r>
          <w:rPr>
            <w:webHidden/>
          </w:rPr>
        </w:r>
        <w:r>
          <w:rPr>
            <w:webHidden/>
          </w:rPr>
          <w:fldChar w:fldCharType="separate"/>
        </w:r>
        <w:r w:rsidR="00E655CE">
          <w:rPr>
            <w:webHidden/>
          </w:rPr>
          <w:t>33</w:t>
        </w:r>
        <w:r>
          <w:rPr>
            <w:webHidden/>
          </w:rPr>
          <w:fldChar w:fldCharType="end"/>
        </w:r>
      </w:hyperlink>
    </w:p>
    <w:p w14:paraId="1CB289D2" w14:textId="25F09492"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851" w:history="1">
        <w:r w:rsidRPr="00A674C9">
          <w:rPr>
            <w:rStyle w:val="Hyperlink"/>
          </w:rPr>
          <w:t>Figure 19. Plots of the marginal effect size of each variable (disease</w:t>
        </w:r>
        <w:r w:rsidRPr="00A674C9">
          <w:rPr>
            <w:rStyle w:val="Hyperlink"/>
            <w:rFonts w:eastAsia="Aptos"/>
          </w:rPr>
          <w:t xml:space="preserve"> diagnostic, health condition or environmental) on Koala ill-health (euthanised – 1 or released – 0). Effect sizes were estimated from a BRT model with 650 trees using 10-fold cross validation to determine the optimal tree size</w:t>
        </w:r>
        <w:r w:rsidRPr="00A674C9">
          <w:rPr>
            <w:rStyle w:val="Hyperlink"/>
          </w:rPr>
          <w:t>. Vertical lines give the 95% confidence intervals based on fitting the final BRT model to 500 bootstrap samples of the dataset. Values in brackets give the relative influence (%) of that variable.</w:t>
        </w:r>
        <w:r>
          <w:rPr>
            <w:webHidden/>
          </w:rPr>
          <w:tab/>
        </w:r>
        <w:r>
          <w:rPr>
            <w:webHidden/>
          </w:rPr>
          <w:fldChar w:fldCharType="begin"/>
        </w:r>
        <w:r>
          <w:rPr>
            <w:webHidden/>
          </w:rPr>
          <w:instrText xml:space="preserve"> PAGEREF _Toc202781851 \h </w:instrText>
        </w:r>
        <w:r>
          <w:rPr>
            <w:webHidden/>
          </w:rPr>
        </w:r>
        <w:r>
          <w:rPr>
            <w:webHidden/>
          </w:rPr>
          <w:fldChar w:fldCharType="separate"/>
        </w:r>
        <w:r w:rsidR="00E655CE">
          <w:rPr>
            <w:webHidden/>
          </w:rPr>
          <w:t>35</w:t>
        </w:r>
        <w:r>
          <w:rPr>
            <w:webHidden/>
          </w:rPr>
          <w:fldChar w:fldCharType="end"/>
        </w:r>
      </w:hyperlink>
    </w:p>
    <w:p w14:paraId="085E0CCB" w14:textId="6C888959" w:rsidR="00831BBB" w:rsidRDefault="00831BBB">
      <w:pPr>
        <w:pStyle w:val="TableofFigures"/>
        <w:rPr>
          <w:rFonts w:asciiTheme="minorHAnsi" w:eastAsiaTheme="minorEastAsia" w:hAnsiTheme="minorHAnsi" w:cstheme="minorBidi"/>
          <w:kern w:val="2"/>
          <w:sz w:val="24"/>
          <w:szCs w:val="24"/>
          <w:lang w:eastAsia="en-AU"/>
          <w14:ligatures w14:val="standardContextual"/>
        </w:rPr>
      </w:pPr>
      <w:hyperlink w:anchor="_Toc202781852" w:history="1">
        <w:r w:rsidRPr="00A674C9">
          <w:rPr>
            <w:rStyle w:val="Hyperlink"/>
          </w:rPr>
          <w:t>Figure 20. Partial dependence plot for the interaction between Koala density and the occurrence of dental disease on the probability of Koala euthanasia. Boxplots were generated from fitting the final BRT model to 500 bootstrap samples of the dataset. Black horizontal line denotes the median, box size gives the interquartile range and lines give 1.5 times the interquartile range.</w:t>
        </w:r>
        <w:r>
          <w:rPr>
            <w:webHidden/>
          </w:rPr>
          <w:tab/>
        </w:r>
        <w:r>
          <w:rPr>
            <w:webHidden/>
          </w:rPr>
          <w:fldChar w:fldCharType="begin"/>
        </w:r>
        <w:r>
          <w:rPr>
            <w:webHidden/>
          </w:rPr>
          <w:instrText xml:space="preserve"> PAGEREF _Toc202781852 \h </w:instrText>
        </w:r>
        <w:r>
          <w:rPr>
            <w:webHidden/>
          </w:rPr>
        </w:r>
        <w:r>
          <w:rPr>
            <w:webHidden/>
          </w:rPr>
          <w:fldChar w:fldCharType="separate"/>
        </w:r>
        <w:r w:rsidR="00E655CE">
          <w:rPr>
            <w:webHidden/>
          </w:rPr>
          <w:t>36</w:t>
        </w:r>
        <w:r>
          <w:rPr>
            <w:webHidden/>
          </w:rPr>
          <w:fldChar w:fldCharType="end"/>
        </w:r>
      </w:hyperlink>
    </w:p>
    <w:p w14:paraId="3594284C" w14:textId="12B6233C" w:rsidR="00FE17D6" w:rsidRDefault="00D87DD2">
      <w:pPr>
        <w:pStyle w:val="TableofFigures"/>
        <w:rPr>
          <w:rFonts w:asciiTheme="minorHAnsi" w:eastAsiaTheme="minorEastAsia" w:hAnsiTheme="minorHAnsi" w:cstheme="minorBidi"/>
          <w:kern w:val="2"/>
          <w:sz w:val="24"/>
          <w:szCs w:val="24"/>
          <w:lang w:eastAsia="en-AU"/>
          <w14:ligatures w14:val="standardContextual"/>
        </w:rPr>
      </w:pPr>
      <w:r>
        <w:rPr>
          <w:b/>
        </w:rPr>
        <w:fldChar w:fldCharType="end"/>
      </w:r>
      <w:r w:rsidR="00325E58">
        <w:rPr>
          <w:b/>
        </w:rPr>
        <w:fldChar w:fldCharType="begin"/>
      </w:r>
      <w:r w:rsidR="00325E58">
        <w:rPr>
          <w:b/>
        </w:rPr>
        <w:instrText xml:space="preserve"> TOC \h \z \c "A" </w:instrText>
      </w:r>
      <w:r w:rsidR="00325E58">
        <w:rPr>
          <w:b/>
        </w:rPr>
        <w:fldChar w:fldCharType="separate"/>
      </w:r>
      <w:hyperlink w:anchor="_Toc201758334" w:history="1">
        <w:r w:rsidR="00FE17D6" w:rsidRPr="006D4379">
          <w:rPr>
            <w:rStyle w:val="Hyperlink"/>
          </w:rPr>
          <w:t>Figure A1. Distribution and relationship of acoustic and transect counts in 2023 and 2024.</w:t>
        </w:r>
        <w:r w:rsidR="00FE17D6">
          <w:rPr>
            <w:webHidden/>
          </w:rPr>
          <w:tab/>
        </w:r>
        <w:r w:rsidR="00FE17D6">
          <w:rPr>
            <w:webHidden/>
          </w:rPr>
          <w:fldChar w:fldCharType="begin"/>
        </w:r>
        <w:r w:rsidR="00FE17D6">
          <w:rPr>
            <w:webHidden/>
          </w:rPr>
          <w:instrText xml:space="preserve"> PAGEREF _Toc201758334 \h </w:instrText>
        </w:r>
        <w:r w:rsidR="00FE17D6">
          <w:rPr>
            <w:webHidden/>
          </w:rPr>
        </w:r>
        <w:r w:rsidR="00FE17D6">
          <w:rPr>
            <w:webHidden/>
          </w:rPr>
          <w:fldChar w:fldCharType="separate"/>
        </w:r>
        <w:r w:rsidR="00E655CE">
          <w:rPr>
            <w:webHidden/>
          </w:rPr>
          <w:t>58</w:t>
        </w:r>
        <w:r w:rsidR="00FE17D6">
          <w:rPr>
            <w:webHidden/>
          </w:rPr>
          <w:fldChar w:fldCharType="end"/>
        </w:r>
      </w:hyperlink>
    </w:p>
    <w:p w14:paraId="0FDAB531" w14:textId="6FBDFB1C" w:rsidR="00FE17D6" w:rsidRDefault="00FE17D6">
      <w:pPr>
        <w:pStyle w:val="TableofFigures"/>
        <w:rPr>
          <w:rFonts w:asciiTheme="minorHAnsi" w:eastAsiaTheme="minorEastAsia" w:hAnsiTheme="minorHAnsi" w:cstheme="minorBidi"/>
          <w:kern w:val="2"/>
          <w:sz w:val="24"/>
          <w:szCs w:val="24"/>
          <w:lang w:eastAsia="en-AU"/>
          <w14:ligatures w14:val="standardContextual"/>
        </w:rPr>
      </w:pPr>
      <w:hyperlink w:anchor="_Toc201758335" w:history="1">
        <w:r w:rsidRPr="006D4379">
          <w:rPr>
            <w:rStyle w:val="Hyperlink"/>
          </w:rPr>
          <w:t>Figure A2. A comparison of the probability of detecting at least one Koala for two acoustic devices over seven or 14 nights to the detection probability along transects.</w:t>
        </w:r>
        <w:r>
          <w:rPr>
            <w:webHidden/>
          </w:rPr>
          <w:tab/>
        </w:r>
        <w:r>
          <w:rPr>
            <w:webHidden/>
          </w:rPr>
          <w:fldChar w:fldCharType="begin"/>
        </w:r>
        <w:r>
          <w:rPr>
            <w:webHidden/>
          </w:rPr>
          <w:instrText xml:space="preserve"> PAGEREF _Toc201758335 \h </w:instrText>
        </w:r>
        <w:r>
          <w:rPr>
            <w:webHidden/>
          </w:rPr>
        </w:r>
        <w:r>
          <w:rPr>
            <w:webHidden/>
          </w:rPr>
          <w:fldChar w:fldCharType="separate"/>
        </w:r>
        <w:r w:rsidR="00E655CE">
          <w:rPr>
            <w:webHidden/>
          </w:rPr>
          <w:t>59</w:t>
        </w:r>
        <w:r>
          <w:rPr>
            <w:webHidden/>
          </w:rPr>
          <w:fldChar w:fldCharType="end"/>
        </w:r>
      </w:hyperlink>
    </w:p>
    <w:p w14:paraId="5465DA83" w14:textId="3D571EA1" w:rsidR="00FE17D6" w:rsidRDefault="00FE17D6">
      <w:pPr>
        <w:pStyle w:val="TableofFigures"/>
        <w:rPr>
          <w:rFonts w:asciiTheme="minorHAnsi" w:eastAsiaTheme="minorEastAsia" w:hAnsiTheme="minorHAnsi" w:cstheme="minorBidi"/>
          <w:kern w:val="2"/>
          <w:sz w:val="24"/>
          <w:szCs w:val="24"/>
          <w:lang w:eastAsia="en-AU"/>
          <w14:ligatures w14:val="standardContextual"/>
        </w:rPr>
      </w:pPr>
      <w:hyperlink w:anchor="_Toc201758336" w:history="1">
        <w:r w:rsidRPr="006D4379">
          <w:rPr>
            <w:rStyle w:val="Hyperlink"/>
          </w:rPr>
          <w:t>Figure A3. Posterior predictive checks (PPCs) compare the observed counts against the model predicted values. Within our integrated models, these are generated for total acoustic nightly detections (purple) and total observed Koalas on the transect (teal). PPCs include a comparison of the proportion of zeros in the data (A</w:t>
        </w:r>
        <w:r w:rsidR="00831BBB">
          <w:rPr>
            <w:rStyle w:val="Hyperlink"/>
          </w:rPr>
          <w:t>,</w:t>
        </w:r>
        <w:r w:rsidRPr="006D4379">
          <w:rPr>
            <w:rStyle w:val="Hyperlink"/>
          </w:rPr>
          <w:t>B),</w:t>
        </w:r>
        <w:r w:rsidR="00831BBB">
          <w:rPr>
            <w:rStyle w:val="Hyperlink"/>
          </w:rPr>
          <w:t xml:space="preserve"> </w:t>
        </w:r>
        <w:r w:rsidRPr="006D4379">
          <w:rPr>
            <w:rStyle w:val="Hyperlink"/>
          </w:rPr>
          <w:t>the mean number of detections and count</w:t>
        </w:r>
        <w:r w:rsidR="00831BBB">
          <w:rPr>
            <w:rStyle w:val="Hyperlink"/>
          </w:rPr>
          <w:t>s</w:t>
        </w:r>
        <w:r w:rsidRPr="006D4379">
          <w:rPr>
            <w:rStyle w:val="Hyperlink"/>
          </w:rPr>
          <w:t xml:space="preserve"> (C</w:t>
        </w:r>
        <w:r w:rsidR="00831BBB">
          <w:rPr>
            <w:rStyle w:val="Hyperlink"/>
          </w:rPr>
          <w:t>,D</w:t>
        </w:r>
        <w:r w:rsidRPr="006D4379">
          <w:rPr>
            <w:rStyle w:val="Hyperlink"/>
          </w:rPr>
          <w:t>)</w:t>
        </w:r>
        <w:r w:rsidR="00831BBB" w:rsidRPr="00831BBB">
          <w:t xml:space="preserve"> </w:t>
        </w:r>
        <w:r w:rsidR="00831BBB" w:rsidRPr="00831BBB">
          <w:rPr>
            <w:rStyle w:val="Hyperlink"/>
          </w:rPr>
          <w:t>and the maximum number of detections and counts (E, F). The mean acoustic detections and transect counts are also compared using scatterplots following square root transformation (G, H)</w:t>
        </w:r>
        <w:r w:rsidR="00831BBB">
          <w:rPr>
            <w:rStyle w:val="Hyperlink"/>
          </w:rPr>
          <w:t>.</w:t>
        </w:r>
        <w:r w:rsidRPr="006D4379">
          <w:rPr>
            <w:rStyle w:val="Hyperlink"/>
          </w:rPr>
          <w:t>.</w:t>
        </w:r>
        <w:r>
          <w:rPr>
            <w:webHidden/>
          </w:rPr>
          <w:tab/>
        </w:r>
        <w:r>
          <w:rPr>
            <w:webHidden/>
          </w:rPr>
          <w:fldChar w:fldCharType="begin"/>
        </w:r>
        <w:r>
          <w:rPr>
            <w:webHidden/>
          </w:rPr>
          <w:instrText xml:space="preserve"> PAGEREF _Toc201758336 \h </w:instrText>
        </w:r>
        <w:r>
          <w:rPr>
            <w:webHidden/>
          </w:rPr>
        </w:r>
        <w:r>
          <w:rPr>
            <w:webHidden/>
          </w:rPr>
          <w:fldChar w:fldCharType="separate"/>
        </w:r>
        <w:r w:rsidR="00E655CE">
          <w:rPr>
            <w:webHidden/>
          </w:rPr>
          <w:t>60</w:t>
        </w:r>
        <w:r>
          <w:rPr>
            <w:webHidden/>
          </w:rPr>
          <w:fldChar w:fldCharType="end"/>
        </w:r>
      </w:hyperlink>
    </w:p>
    <w:p w14:paraId="627CB8E4" w14:textId="4E9E85CD" w:rsidR="00FE17D6" w:rsidRDefault="00FE17D6">
      <w:pPr>
        <w:pStyle w:val="TableofFigures"/>
        <w:rPr>
          <w:rFonts w:asciiTheme="minorHAnsi" w:eastAsiaTheme="minorEastAsia" w:hAnsiTheme="minorHAnsi" w:cstheme="minorBidi"/>
          <w:kern w:val="2"/>
          <w:sz w:val="24"/>
          <w:szCs w:val="24"/>
          <w:lang w:eastAsia="en-AU"/>
          <w14:ligatures w14:val="standardContextual"/>
        </w:rPr>
      </w:pPr>
      <w:hyperlink w:anchor="_Toc201758337" w:history="1">
        <w:r w:rsidRPr="006D4379">
          <w:rPr>
            <w:rStyle w:val="Hyperlink"/>
          </w:rPr>
          <w:t xml:space="preserve">Figure A4. </w:t>
        </w:r>
        <w:r w:rsidR="00831BBB" w:rsidRPr="00831BBB">
          <w:rPr>
            <w:rStyle w:val="Hyperlink"/>
          </w:rPr>
          <w:t>Realised gaussian process showing the estimates for habitat suitability (</w:t>
        </w:r>
        <m:oMath>
          <m:r>
            <m:rPr>
              <m:sty m:val="p"/>
            </m:rPr>
            <w:rPr>
              <w:rStyle w:val="Hyperlink"/>
              <w:rFonts w:ascii="Cambria Math" w:hAnsi="Cambria Math"/>
            </w:rPr>
            <m:t>ψ</m:t>
          </m:r>
        </m:oMath>
        <w:r w:rsidR="00831BBB" w:rsidRPr="00831BBB">
          <w:rPr>
            <w:rStyle w:val="Hyperlink"/>
          </w:rPr>
          <w:t>) in the zero-inflation section of the model</w:t>
        </w:r>
        <w:r w:rsidRPr="006D4379">
          <w:rPr>
            <w:rStyle w:val="Hyperlink"/>
          </w:rPr>
          <w:t>.</w:t>
        </w:r>
        <w:r>
          <w:rPr>
            <w:webHidden/>
          </w:rPr>
          <w:tab/>
        </w:r>
        <w:r>
          <w:rPr>
            <w:webHidden/>
          </w:rPr>
          <w:fldChar w:fldCharType="begin"/>
        </w:r>
        <w:r>
          <w:rPr>
            <w:webHidden/>
          </w:rPr>
          <w:instrText xml:space="preserve"> PAGEREF _Toc201758337 \h </w:instrText>
        </w:r>
        <w:r>
          <w:rPr>
            <w:webHidden/>
          </w:rPr>
        </w:r>
        <w:r>
          <w:rPr>
            <w:webHidden/>
          </w:rPr>
          <w:fldChar w:fldCharType="separate"/>
        </w:r>
        <w:r w:rsidR="00E655CE">
          <w:rPr>
            <w:webHidden/>
          </w:rPr>
          <w:t>62</w:t>
        </w:r>
        <w:r>
          <w:rPr>
            <w:webHidden/>
          </w:rPr>
          <w:fldChar w:fldCharType="end"/>
        </w:r>
      </w:hyperlink>
    </w:p>
    <w:p w14:paraId="65CDF2D8" w14:textId="72A17ECE" w:rsidR="00FE17D6" w:rsidRDefault="00FE17D6">
      <w:pPr>
        <w:pStyle w:val="TableofFigures"/>
        <w:rPr>
          <w:rFonts w:asciiTheme="minorHAnsi" w:eastAsiaTheme="minorEastAsia" w:hAnsiTheme="minorHAnsi" w:cstheme="minorBidi"/>
          <w:kern w:val="2"/>
          <w:sz w:val="24"/>
          <w:szCs w:val="24"/>
          <w:lang w:eastAsia="en-AU"/>
          <w14:ligatures w14:val="standardContextual"/>
        </w:rPr>
      </w:pPr>
      <w:hyperlink w:anchor="_Toc201758338" w:history="1">
        <w:r w:rsidRPr="006D4379">
          <w:rPr>
            <w:rStyle w:val="Hyperlink"/>
          </w:rPr>
          <w:t xml:space="preserve">Figure A5. </w:t>
        </w:r>
        <w:r w:rsidR="00831BBB" w:rsidRPr="00831BBB">
          <w:rPr>
            <w:rStyle w:val="Hyperlink"/>
          </w:rPr>
          <w:t>The distribution of Koalas in Victoria in 2023 and 2024. If at least part of a 1 km2 grid cell is estimated to have Koala densities above the threshold value, then the grid is considered occupied. Confidence intervals are shown with variable shadings</w:t>
        </w:r>
        <w:r w:rsidRPr="006D4379">
          <w:rPr>
            <w:rStyle w:val="Hyperlink"/>
          </w:rPr>
          <w:t>.</w:t>
        </w:r>
        <w:r>
          <w:rPr>
            <w:webHidden/>
          </w:rPr>
          <w:tab/>
        </w:r>
        <w:r>
          <w:rPr>
            <w:webHidden/>
          </w:rPr>
          <w:fldChar w:fldCharType="begin"/>
        </w:r>
        <w:r>
          <w:rPr>
            <w:webHidden/>
          </w:rPr>
          <w:instrText xml:space="preserve"> PAGEREF _Toc201758338 \h </w:instrText>
        </w:r>
        <w:r>
          <w:rPr>
            <w:webHidden/>
          </w:rPr>
        </w:r>
        <w:r>
          <w:rPr>
            <w:webHidden/>
          </w:rPr>
          <w:fldChar w:fldCharType="separate"/>
        </w:r>
        <w:r w:rsidR="00E655CE">
          <w:rPr>
            <w:webHidden/>
          </w:rPr>
          <w:t>61</w:t>
        </w:r>
        <w:r>
          <w:rPr>
            <w:webHidden/>
          </w:rPr>
          <w:fldChar w:fldCharType="end"/>
        </w:r>
      </w:hyperlink>
    </w:p>
    <w:p w14:paraId="28EA3784" w14:textId="37ED7959" w:rsidR="00FE17D6" w:rsidRDefault="00FE17D6">
      <w:pPr>
        <w:pStyle w:val="TableofFigures"/>
        <w:rPr>
          <w:rFonts w:asciiTheme="minorHAnsi" w:eastAsiaTheme="minorEastAsia" w:hAnsiTheme="minorHAnsi" w:cstheme="minorBidi"/>
          <w:kern w:val="2"/>
          <w:sz w:val="24"/>
          <w:szCs w:val="24"/>
          <w:lang w:eastAsia="en-AU"/>
          <w14:ligatures w14:val="standardContextual"/>
        </w:rPr>
      </w:pPr>
      <w:hyperlink w:anchor="_Toc201758339" w:history="1">
        <w:r w:rsidRPr="006D4379">
          <w:rPr>
            <w:rStyle w:val="Hyperlink"/>
          </w:rPr>
          <w:t>Figure A6. Distribution of scores from the Convolutional Neural Network (CNN) model classifier for snippets that were validated as either being a Koala or not a Koala. Only 5% of validated Koala calls were below 0.5.</w:t>
        </w:r>
        <w:r>
          <w:rPr>
            <w:webHidden/>
          </w:rPr>
          <w:tab/>
        </w:r>
        <w:r>
          <w:rPr>
            <w:webHidden/>
          </w:rPr>
          <w:fldChar w:fldCharType="begin"/>
        </w:r>
        <w:r>
          <w:rPr>
            <w:webHidden/>
          </w:rPr>
          <w:instrText xml:space="preserve"> PAGEREF _Toc201758339 \h </w:instrText>
        </w:r>
        <w:r>
          <w:rPr>
            <w:webHidden/>
          </w:rPr>
        </w:r>
        <w:r>
          <w:rPr>
            <w:webHidden/>
          </w:rPr>
          <w:fldChar w:fldCharType="separate"/>
        </w:r>
        <w:r w:rsidR="00E655CE">
          <w:rPr>
            <w:webHidden/>
          </w:rPr>
          <w:t>65</w:t>
        </w:r>
        <w:r>
          <w:rPr>
            <w:webHidden/>
          </w:rPr>
          <w:fldChar w:fldCharType="end"/>
        </w:r>
      </w:hyperlink>
    </w:p>
    <w:p w14:paraId="3C607DC6" w14:textId="55D9A4B0" w:rsidR="00FE17D6" w:rsidRDefault="00FE17D6">
      <w:pPr>
        <w:pStyle w:val="TableofFigures"/>
        <w:rPr>
          <w:rFonts w:asciiTheme="minorHAnsi" w:eastAsiaTheme="minorEastAsia" w:hAnsiTheme="minorHAnsi" w:cstheme="minorBidi"/>
          <w:kern w:val="2"/>
          <w:sz w:val="24"/>
          <w:szCs w:val="24"/>
          <w:lang w:eastAsia="en-AU"/>
          <w14:ligatures w14:val="standardContextual"/>
        </w:rPr>
      </w:pPr>
      <w:hyperlink w:anchor="_Toc201758340" w:history="1">
        <w:r w:rsidRPr="006D4379">
          <w:rPr>
            <w:rStyle w:val="Hyperlink"/>
          </w:rPr>
          <w:t>Figure A7. Individual call rate and inbreeding coefficient before (above) and after (below) applying more stringent filtering thresholds and removing scat samples from the dataset.</w:t>
        </w:r>
        <w:r>
          <w:rPr>
            <w:webHidden/>
          </w:rPr>
          <w:tab/>
        </w:r>
        <w:r>
          <w:rPr>
            <w:webHidden/>
          </w:rPr>
          <w:fldChar w:fldCharType="begin"/>
        </w:r>
        <w:r>
          <w:rPr>
            <w:webHidden/>
          </w:rPr>
          <w:instrText xml:space="preserve"> PAGEREF _Toc201758340 \h </w:instrText>
        </w:r>
        <w:r>
          <w:rPr>
            <w:webHidden/>
          </w:rPr>
        </w:r>
        <w:r>
          <w:rPr>
            <w:webHidden/>
          </w:rPr>
          <w:fldChar w:fldCharType="separate"/>
        </w:r>
        <w:r w:rsidR="00E655CE">
          <w:rPr>
            <w:webHidden/>
          </w:rPr>
          <w:t>68</w:t>
        </w:r>
        <w:r>
          <w:rPr>
            <w:webHidden/>
          </w:rPr>
          <w:fldChar w:fldCharType="end"/>
        </w:r>
      </w:hyperlink>
    </w:p>
    <w:p w14:paraId="5CC5DEF5" w14:textId="3C438390" w:rsidR="00FE17D6" w:rsidRDefault="00FE17D6">
      <w:pPr>
        <w:pStyle w:val="TableofFigures"/>
        <w:rPr>
          <w:rFonts w:asciiTheme="minorHAnsi" w:eastAsiaTheme="minorEastAsia" w:hAnsiTheme="minorHAnsi" w:cstheme="minorBidi"/>
          <w:kern w:val="2"/>
          <w:sz w:val="24"/>
          <w:szCs w:val="24"/>
          <w:lang w:eastAsia="en-AU"/>
          <w14:ligatures w14:val="standardContextual"/>
        </w:rPr>
      </w:pPr>
      <w:hyperlink w:anchor="_Toc201758341" w:history="1">
        <w:r w:rsidRPr="006D4379">
          <w:rPr>
            <w:rStyle w:val="Hyperlink"/>
          </w:rPr>
          <w:t>Figure A8. ADMIXTURE cross-validation (CV) error for each value of K (the number of putative ancestral populations or genetic clusters). The lowest CV score indicates the most appropriate K given the data.</w:t>
        </w:r>
        <w:r>
          <w:rPr>
            <w:webHidden/>
          </w:rPr>
          <w:tab/>
        </w:r>
        <w:r>
          <w:rPr>
            <w:webHidden/>
          </w:rPr>
          <w:fldChar w:fldCharType="begin"/>
        </w:r>
        <w:r>
          <w:rPr>
            <w:webHidden/>
          </w:rPr>
          <w:instrText xml:space="preserve"> PAGEREF _Toc201758341 \h </w:instrText>
        </w:r>
        <w:r>
          <w:rPr>
            <w:webHidden/>
          </w:rPr>
        </w:r>
        <w:r>
          <w:rPr>
            <w:webHidden/>
          </w:rPr>
          <w:fldChar w:fldCharType="separate"/>
        </w:r>
        <w:r w:rsidR="00E655CE">
          <w:rPr>
            <w:webHidden/>
          </w:rPr>
          <w:t>68</w:t>
        </w:r>
        <w:r>
          <w:rPr>
            <w:webHidden/>
          </w:rPr>
          <w:fldChar w:fldCharType="end"/>
        </w:r>
      </w:hyperlink>
    </w:p>
    <w:p w14:paraId="2E074887" w14:textId="7590BE25" w:rsidR="00FE17D6" w:rsidRDefault="00FE17D6">
      <w:pPr>
        <w:pStyle w:val="TableofFigures"/>
        <w:rPr>
          <w:rFonts w:asciiTheme="minorHAnsi" w:eastAsiaTheme="minorEastAsia" w:hAnsiTheme="minorHAnsi" w:cstheme="minorBidi"/>
          <w:kern w:val="2"/>
          <w:sz w:val="24"/>
          <w:szCs w:val="24"/>
          <w:lang w:eastAsia="en-AU"/>
          <w14:ligatures w14:val="standardContextual"/>
        </w:rPr>
      </w:pPr>
      <w:hyperlink w:anchor="_Toc201758342" w:history="1">
        <w:r w:rsidRPr="006D4379">
          <w:rPr>
            <w:rStyle w:val="Hyperlink"/>
          </w:rPr>
          <w:t>Figure A9. Spatial distribution of Koala samples coloured by STRUCTURE-inferred genetic cluster assignment. Only individuals with &gt;60% ancestry assigned to a single cluster are shown; admixed individuals (</w:t>
        </w:r>
        <w:r w:rsidRPr="006D4379">
          <w:rPr>
            <w:rStyle w:val="Hyperlink"/>
            <w:i/>
            <w:iCs/>
          </w:rPr>
          <w:t>Q</w:t>
        </w:r>
        <w:r w:rsidRPr="006D4379">
          <w:rPr>
            <w:rStyle w:val="Hyperlink"/>
          </w:rPr>
          <w:t xml:space="preserve"> ≤ 0.6) are excluded for clarity.</w:t>
        </w:r>
        <w:r>
          <w:rPr>
            <w:webHidden/>
          </w:rPr>
          <w:tab/>
        </w:r>
        <w:r>
          <w:rPr>
            <w:webHidden/>
          </w:rPr>
          <w:fldChar w:fldCharType="begin"/>
        </w:r>
        <w:r>
          <w:rPr>
            <w:webHidden/>
          </w:rPr>
          <w:instrText xml:space="preserve"> PAGEREF _Toc201758342 \h </w:instrText>
        </w:r>
        <w:r>
          <w:rPr>
            <w:webHidden/>
          </w:rPr>
        </w:r>
        <w:r>
          <w:rPr>
            <w:webHidden/>
          </w:rPr>
          <w:fldChar w:fldCharType="separate"/>
        </w:r>
        <w:r w:rsidR="00E655CE">
          <w:rPr>
            <w:webHidden/>
          </w:rPr>
          <w:t>70</w:t>
        </w:r>
        <w:r>
          <w:rPr>
            <w:webHidden/>
          </w:rPr>
          <w:fldChar w:fldCharType="end"/>
        </w:r>
      </w:hyperlink>
    </w:p>
    <w:p w14:paraId="68762F9E" w14:textId="1A7E4602" w:rsidR="00FE17D6" w:rsidRDefault="00FE17D6">
      <w:pPr>
        <w:pStyle w:val="TableofFigures"/>
        <w:rPr>
          <w:rFonts w:asciiTheme="minorHAnsi" w:eastAsiaTheme="minorEastAsia" w:hAnsiTheme="minorHAnsi" w:cstheme="minorBidi"/>
          <w:kern w:val="2"/>
          <w:sz w:val="24"/>
          <w:szCs w:val="24"/>
          <w:lang w:eastAsia="en-AU"/>
          <w14:ligatures w14:val="standardContextual"/>
        </w:rPr>
      </w:pPr>
      <w:hyperlink w:anchor="_Toc201758343" w:history="1">
        <w:r w:rsidRPr="006D4379">
          <w:rPr>
            <w:rStyle w:val="Hyperlink"/>
          </w:rPr>
          <w:t>Figure A10. Population genetic structure inferred using GENELAND on the Koala samples (scats + blood) collected during this project.</w:t>
        </w:r>
        <w:r>
          <w:rPr>
            <w:webHidden/>
          </w:rPr>
          <w:tab/>
        </w:r>
        <w:r>
          <w:rPr>
            <w:webHidden/>
          </w:rPr>
          <w:fldChar w:fldCharType="begin"/>
        </w:r>
        <w:r>
          <w:rPr>
            <w:webHidden/>
          </w:rPr>
          <w:instrText xml:space="preserve"> PAGEREF _Toc201758343 \h </w:instrText>
        </w:r>
        <w:r>
          <w:rPr>
            <w:webHidden/>
          </w:rPr>
        </w:r>
        <w:r>
          <w:rPr>
            <w:webHidden/>
          </w:rPr>
          <w:fldChar w:fldCharType="separate"/>
        </w:r>
        <w:r w:rsidR="00E655CE">
          <w:rPr>
            <w:webHidden/>
          </w:rPr>
          <w:t>70</w:t>
        </w:r>
        <w:r>
          <w:rPr>
            <w:webHidden/>
          </w:rPr>
          <w:fldChar w:fldCharType="end"/>
        </w:r>
      </w:hyperlink>
    </w:p>
    <w:p w14:paraId="190DB2AB" w14:textId="219D04A7" w:rsidR="00FE17D6" w:rsidRDefault="00FE17D6">
      <w:pPr>
        <w:pStyle w:val="TableofFigures"/>
        <w:rPr>
          <w:rFonts w:asciiTheme="minorHAnsi" w:eastAsiaTheme="minorEastAsia" w:hAnsiTheme="minorHAnsi" w:cstheme="minorBidi"/>
          <w:kern w:val="2"/>
          <w:sz w:val="24"/>
          <w:szCs w:val="24"/>
          <w:lang w:eastAsia="en-AU"/>
          <w14:ligatures w14:val="standardContextual"/>
        </w:rPr>
      </w:pPr>
      <w:hyperlink w:anchor="_Toc201758344" w:history="1">
        <w:r w:rsidRPr="006D4379">
          <w:rPr>
            <w:rStyle w:val="Hyperlink"/>
          </w:rPr>
          <w:t>Figure A11. Radiographs taken post-mortem of a female found moving slowly, with an abnormal gait, in the Murray River region.</w:t>
        </w:r>
        <w:r>
          <w:rPr>
            <w:webHidden/>
          </w:rPr>
          <w:tab/>
        </w:r>
        <w:r>
          <w:rPr>
            <w:webHidden/>
          </w:rPr>
          <w:fldChar w:fldCharType="begin"/>
        </w:r>
        <w:r>
          <w:rPr>
            <w:webHidden/>
          </w:rPr>
          <w:instrText xml:space="preserve"> PAGEREF _Toc201758344 \h </w:instrText>
        </w:r>
        <w:r>
          <w:rPr>
            <w:webHidden/>
          </w:rPr>
        </w:r>
        <w:r>
          <w:rPr>
            <w:webHidden/>
          </w:rPr>
          <w:fldChar w:fldCharType="separate"/>
        </w:r>
        <w:r w:rsidR="00E655CE">
          <w:rPr>
            <w:webHidden/>
          </w:rPr>
          <w:t>75</w:t>
        </w:r>
        <w:r>
          <w:rPr>
            <w:webHidden/>
          </w:rPr>
          <w:fldChar w:fldCharType="end"/>
        </w:r>
      </w:hyperlink>
    </w:p>
    <w:p w14:paraId="3D8BFDAC" w14:textId="628A1A77" w:rsidR="00FE17D6" w:rsidRDefault="00FE17D6">
      <w:pPr>
        <w:pStyle w:val="TableofFigures"/>
        <w:rPr>
          <w:rFonts w:asciiTheme="minorHAnsi" w:eastAsiaTheme="minorEastAsia" w:hAnsiTheme="minorHAnsi" w:cstheme="minorBidi"/>
          <w:kern w:val="2"/>
          <w:sz w:val="24"/>
          <w:szCs w:val="24"/>
          <w:lang w:eastAsia="en-AU"/>
          <w14:ligatures w14:val="standardContextual"/>
        </w:rPr>
      </w:pPr>
      <w:hyperlink w:anchor="_Toc201758345" w:history="1">
        <w:r w:rsidRPr="006D4379">
          <w:rPr>
            <w:rStyle w:val="Hyperlink"/>
          </w:rPr>
          <w:t>Figure A12. A Malignant thyroid carcinoma (A) in the thoracic cavity of a female Koala from the Ballarat area (surrounded by yellow arrows). This mass occupied a significant portion of the animal’s thoracic cavity. B The light blue arrows point to masses seen on the surface, and within the tissue of both kidneys at gross necropsy.</w:t>
        </w:r>
        <w:r>
          <w:rPr>
            <w:webHidden/>
          </w:rPr>
          <w:tab/>
        </w:r>
        <w:r>
          <w:rPr>
            <w:webHidden/>
          </w:rPr>
          <w:fldChar w:fldCharType="begin"/>
        </w:r>
        <w:r>
          <w:rPr>
            <w:webHidden/>
          </w:rPr>
          <w:instrText xml:space="preserve"> PAGEREF _Toc201758345 \h </w:instrText>
        </w:r>
        <w:r>
          <w:rPr>
            <w:webHidden/>
          </w:rPr>
        </w:r>
        <w:r>
          <w:rPr>
            <w:webHidden/>
          </w:rPr>
          <w:fldChar w:fldCharType="separate"/>
        </w:r>
        <w:r w:rsidR="00E655CE">
          <w:rPr>
            <w:webHidden/>
          </w:rPr>
          <w:t>76</w:t>
        </w:r>
        <w:r>
          <w:rPr>
            <w:webHidden/>
          </w:rPr>
          <w:fldChar w:fldCharType="end"/>
        </w:r>
      </w:hyperlink>
    </w:p>
    <w:p w14:paraId="42F3AACE" w14:textId="7085900D" w:rsidR="00D87DD2" w:rsidRDefault="00325E58" w:rsidP="008A5BC9">
      <w:r>
        <w:rPr>
          <w:b/>
        </w:rPr>
        <w:fldChar w:fldCharType="end"/>
      </w:r>
    </w:p>
    <w:p w14:paraId="53BD6B00" w14:textId="77777777" w:rsidR="00D87DD2" w:rsidRDefault="00D87DD2" w:rsidP="008A5BC9"/>
    <w:p w14:paraId="5F15C554" w14:textId="77777777" w:rsidR="00E11133" w:rsidRDefault="009D303E" w:rsidP="00D87DD2">
      <w:pPr>
        <w:pStyle w:val="TOC1"/>
        <w:sectPr w:rsidR="00E11133" w:rsidSect="00E11133">
          <w:footerReference w:type="default" r:id="rId40"/>
          <w:type w:val="continuous"/>
          <w:pgSz w:w="11907" w:h="16840" w:code="9"/>
          <w:pgMar w:top="1134" w:right="1134" w:bottom="1134" w:left="1134" w:header="709" w:footer="567" w:gutter="0"/>
          <w:pgNumType w:fmt="lowerRoman"/>
          <w:cols w:space="708"/>
          <w:formProt w:val="0"/>
          <w:titlePg/>
          <w:docGrid w:linePitch="360"/>
        </w:sectPr>
      </w:pPr>
      <w:r w:rsidRPr="00243764">
        <w:br w:type="page"/>
      </w:r>
    </w:p>
    <w:p w14:paraId="450BE3AE" w14:textId="77777777" w:rsidR="00991C27" w:rsidRPr="001749B2" w:rsidRDefault="00980E26" w:rsidP="001749B2">
      <w:pPr>
        <w:pStyle w:val="Heading1"/>
      </w:pPr>
      <w:bookmarkStart w:id="8" w:name="_Toc409798396"/>
      <w:bookmarkStart w:id="9" w:name="_Toc286018759"/>
      <w:bookmarkStart w:id="10" w:name="_Toc202781695"/>
      <w:r w:rsidRPr="001749B2">
        <w:lastRenderedPageBreak/>
        <w:t>Summary</w:t>
      </w:r>
      <w:bookmarkEnd w:id="8"/>
      <w:bookmarkEnd w:id="9"/>
      <w:bookmarkEnd w:id="10"/>
    </w:p>
    <w:p w14:paraId="19F3D0E5" w14:textId="77777777" w:rsidR="00B705CE" w:rsidRPr="009148A4" w:rsidRDefault="00B705CE" w:rsidP="009148A4">
      <w:pPr>
        <w:rPr>
          <w:b/>
          <w:bCs/>
          <w:sz w:val="24"/>
        </w:rPr>
      </w:pPr>
      <w:bookmarkStart w:id="11" w:name="_Toc509242196"/>
      <w:bookmarkStart w:id="12" w:name="_Toc18664435"/>
      <w:r w:rsidRPr="009148A4">
        <w:rPr>
          <w:b/>
          <w:bCs/>
          <w:sz w:val="24"/>
        </w:rPr>
        <w:t>Context:</w:t>
      </w:r>
      <w:bookmarkEnd w:id="11"/>
      <w:bookmarkEnd w:id="12"/>
    </w:p>
    <w:p w14:paraId="1097E000" w14:textId="267F9F53" w:rsidR="00DA63CD" w:rsidRDefault="00EA645A" w:rsidP="00995EC8">
      <w:r>
        <w:t>I</w:t>
      </w:r>
      <w:r w:rsidRPr="6911FBC4">
        <w:t xml:space="preserve">n Victoria, </w:t>
      </w:r>
      <w:r w:rsidR="000D1630">
        <w:t xml:space="preserve">the status of </w:t>
      </w:r>
      <w:r w:rsidR="004E3DFA">
        <w:t>K</w:t>
      </w:r>
      <w:r w:rsidRPr="6911FBC4">
        <w:t xml:space="preserve">oala </w:t>
      </w:r>
      <w:r w:rsidR="000D1630" w:rsidRPr="6911FBC4">
        <w:t>(</w:t>
      </w:r>
      <w:r w:rsidR="000D1630" w:rsidRPr="6911FBC4">
        <w:rPr>
          <w:i/>
          <w:iCs/>
        </w:rPr>
        <w:t>Phascolarctos cinereus</w:t>
      </w:r>
      <w:r w:rsidR="000D1630" w:rsidRPr="6911FBC4">
        <w:t>)</w:t>
      </w:r>
      <w:r w:rsidR="000D1630">
        <w:t xml:space="preserve"> </w:t>
      </w:r>
      <w:r w:rsidRPr="6911FBC4">
        <w:t xml:space="preserve">populations </w:t>
      </w:r>
      <w:r w:rsidR="000D1630" w:rsidRPr="6911FBC4">
        <w:t>varies greatly across the species’ range</w:t>
      </w:r>
      <w:r w:rsidR="000D1630">
        <w:t>.</w:t>
      </w:r>
      <w:r w:rsidR="000D1630" w:rsidRPr="6911FBC4">
        <w:t xml:space="preserve"> </w:t>
      </w:r>
      <w:r w:rsidR="000D1630">
        <w:t xml:space="preserve">In some areas </w:t>
      </w:r>
      <w:r w:rsidR="004E3DFA">
        <w:t>K</w:t>
      </w:r>
      <w:r w:rsidR="000D1630">
        <w:t xml:space="preserve">oalas </w:t>
      </w:r>
      <w:r w:rsidRPr="6911FBC4">
        <w:t xml:space="preserve">can reach unsustainable densities leading to </w:t>
      </w:r>
      <w:proofErr w:type="spellStart"/>
      <w:r w:rsidRPr="6911FBC4">
        <w:t>overbrowsing</w:t>
      </w:r>
      <w:proofErr w:type="spellEnd"/>
      <w:r w:rsidRPr="6911FBC4">
        <w:t xml:space="preserve"> and ultimately</w:t>
      </w:r>
      <w:r>
        <w:t>,</w:t>
      </w:r>
      <w:r w:rsidRPr="6911FBC4">
        <w:t xml:space="preserve"> significant welfare implications for affected </w:t>
      </w:r>
      <w:r w:rsidR="004E3DFA">
        <w:t>K</w:t>
      </w:r>
      <w:r w:rsidRPr="6911FBC4">
        <w:t>oalas.</w:t>
      </w:r>
      <w:r w:rsidR="00DA63CD">
        <w:t xml:space="preserve"> </w:t>
      </w:r>
      <w:r w:rsidR="004E3DFA">
        <w:t>Koala</w:t>
      </w:r>
      <w:r w:rsidR="00DA63CD">
        <w:t>s also occur at high densities in Victoria’s hardwood plantation estate.</w:t>
      </w:r>
      <w:r w:rsidRPr="6911FBC4">
        <w:t xml:space="preserve"> In other areas of Victoria, </w:t>
      </w:r>
      <w:r w:rsidR="004E3DFA">
        <w:t>Koala</w:t>
      </w:r>
      <w:r w:rsidRPr="6911FBC4">
        <w:t xml:space="preserve">s occur in naturally low densities throughout lowland and foothill </w:t>
      </w:r>
      <w:r w:rsidR="009E30F7">
        <w:t>e</w:t>
      </w:r>
      <w:r w:rsidR="000628DC">
        <w:t>ucalypt</w:t>
      </w:r>
      <w:r w:rsidRPr="6911FBC4">
        <w:t xml:space="preserve"> woodlands. Despite the long history of </w:t>
      </w:r>
      <w:r w:rsidR="004E3DFA">
        <w:t>Koala</w:t>
      </w:r>
      <w:r w:rsidRPr="6911FBC4">
        <w:t xml:space="preserve"> management and the differing population status across Victoria, a state-wide </w:t>
      </w:r>
      <w:r w:rsidR="004E3DFA">
        <w:t>Koala</w:t>
      </w:r>
      <w:r w:rsidRPr="6911FBC4">
        <w:t xml:space="preserve"> population survey has never been conducted</w:t>
      </w:r>
      <w:r w:rsidR="00242A54">
        <w:t xml:space="preserve">. </w:t>
      </w:r>
    </w:p>
    <w:p w14:paraId="25E62BE3" w14:textId="177072E2" w:rsidR="00DA63CD" w:rsidRDefault="00DA63CD" w:rsidP="00995EC8">
      <w:r>
        <w:t xml:space="preserve">Previous research has identified that many of Victoria’s </w:t>
      </w:r>
      <w:r w:rsidR="004E3DFA">
        <w:t>Koala</w:t>
      </w:r>
      <w:r>
        <w:t xml:space="preserve"> populations have low genetic diversity, which has implications through increased risk from the impacts of disease, climate change and other stressors. While the role of </w:t>
      </w:r>
      <w:r w:rsidR="004E3DFA">
        <w:t>Koala</w:t>
      </w:r>
      <w:r>
        <w:t xml:space="preserve"> genetics in disease susceptibility and expression is poorly understood, recent studies have shown a genetic role in several important infectious and non-infectious disease</w:t>
      </w:r>
      <w:r w:rsidR="00543863">
        <w:t>s</w:t>
      </w:r>
      <w:r>
        <w:t xml:space="preserve"> in </w:t>
      </w:r>
      <w:r w:rsidR="004E3DFA">
        <w:t>Koala</w:t>
      </w:r>
      <w:r>
        <w:t xml:space="preserve">s. Therefore, understanding the genetic variation in Victoria’s </w:t>
      </w:r>
      <w:r w:rsidR="004E3DFA">
        <w:t>Koala</w:t>
      </w:r>
      <w:r>
        <w:t xml:space="preserve"> population may have significant implications for how </w:t>
      </w:r>
      <w:r w:rsidR="009E30F7">
        <w:t>they</w:t>
      </w:r>
      <w:r>
        <w:t xml:space="preserve"> are managed to mitigate disease risks.</w:t>
      </w:r>
    </w:p>
    <w:p w14:paraId="2F6E14A4" w14:textId="2DA866CE" w:rsidR="0075690B" w:rsidRDefault="00DA63CD" w:rsidP="00995EC8">
      <w:r w:rsidRPr="6911FBC4">
        <w:t xml:space="preserve">This project </w:t>
      </w:r>
      <w:r w:rsidR="00F43C9E">
        <w:t>sought</w:t>
      </w:r>
      <w:r w:rsidR="00F43C9E" w:rsidRPr="6911FBC4">
        <w:t xml:space="preserve"> </w:t>
      </w:r>
      <w:r w:rsidRPr="6911FBC4">
        <w:t xml:space="preserve">to </w:t>
      </w:r>
      <w:r>
        <w:t>undertake</w:t>
      </w:r>
      <w:r w:rsidRPr="6911FBC4">
        <w:t xml:space="preserve"> population, genetics, health and disease </w:t>
      </w:r>
      <w:r w:rsidR="00543863">
        <w:t>monitoring across the state</w:t>
      </w:r>
      <w:r w:rsidRPr="6911FBC4">
        <w:t xml:space="preserve"> </w:t>
      </w:r>
      <w:r>
        <w:t xml:space="preserve">to better understand the status of </w:t>
      </w:r>
      <w:r w:rsidRPr="6911FBC4">
        <w:t>Victoria</w:t>
      </w:r>
      <w:r>
        <w:t>’s</w:t>
      </w:r>
      <w:r w:rsidRPr="6911FBC4">
        <w:t xml:space="preserve"> </w:t>
      </w:r>
      <w:r w:rsidR="004E3DFA">
        <w:t>Koala</w:t>
      </w:r>
      <w:r>
        <w:t xml:space="preserve"> population</w:t>
      </w:r>
      <w:r w:rsidRPr="6911FBC4">
        <w:t xml:space="preserve">. </w:t>
      </w:r>
      <w:r w:rsidR="00543863">
        <w:t xml:space="preserve">Monitoring was undertaken using a </w:t>
      </w:r>
      <w:r w:rsidR="00DF44F2">
        <w:t>scientifically rigorous</w:t>
      </w:r>
      <w:r w:rsidRPr="6911FBC4">
        <w:t xml:space="preserve"> </w:t>
      </w:r>
      <w:r w:rsidR="00543863">
        <w:t xml:space="preserve">sampling design </w:t>
      </w:r>
      <w:r w:rsidR="000D1630">
        <w:t xml:space="preserve">to obtain </w:t>
      </w:r>
      <w:r w:rsidRPr="6911FBC4">
        <w:t xml:space="preserve">a robust, contemporary estimate of </w:t>
      </w:r>
      <w:r w:rsidR="009E30F7">
        <w:t xml:space="preserve">the </w:t>
      </w:r>
      <w:r w:rsidRPr="6911FBC4">
        <w:t xml:space="preserve">abundance and </w:t>
      </w:r>
      <w:r>
        <w:t>distribution</w:t>
      </w:r>
      <w:r w:rsidRPr="6911FBC4">
        <w:t xml:space="preserve"> of Victoria’s </w:t>
      </w:r>
      <w:r w:rsidR="004E3DFA">
        <w:t>Koala</w:t>
      </w:r>
      <w:r w:rsidRPr="6911FBC4">
        <w:t xml:space="preserve"> population</w:t>
      </w:r>
      <w:r w:rsidR="000D1630">
        <w:t>.</w:t>
      </w:r>
      <w:r w:rsidRPr="6911FBC4">
        <w:t xml:space="preserve"> In addition, capture and sampling of </w:t>
      </w:r>
      <w:r w:rsidR="004E3DFA">
        <w:t>Koala</w:t>
      </w:r>
      <w:r w:rsidR="000D1630">
        <w:t xml:space="preserve">s was undertaken </w:t>
      </w:r>
      <w:r w:rsidRPr="6911FBC4">
        <w:t xml:space="preserve">at selected sites </w:t>
      </w:r>
      <w:r w:rsidR="000D1630">
        <w:t xml:space="preserve">across their range </w:t>
      </w:r>
      <w:r w:rsidR="0075690B">
        <w:t xml:space="preserve">to </w:t>
      </w:r>
      <w:r w:rsidRPr="6911FBC4">
        <w:t>estimate genetic diversity</w:t>
      </w:r>
      <w:r w:rsidR="0075690B">
        <w:t xml:space="preserve"> and </w:t>
      </w:r>
      <w:r w:rsidRPr="6911FBC4">
        <w:t>population</w:t>
      </w:r>
      <w:r w:rsidR="0075690B">
        <w:t xml:space="preserve"> structure, including </w:t>
      </w:r>
      <w:r w:rsidRPr="6911FBC4">
        <w:t xml:space="preserve">the genetic extent of the remnant </w:t>
      </w:r>
      <w:r w:rsidR="004E3DFA">
        <w:t>Koala</w:t>
      </w:r>
      <w:r w:rsidRPr="6911FBC4">
        <w:t xml:space="preserve"> population in South Gippsland. Extensive sampling </w:t>
      </w:r>
      <w:r w:rsidR="0075690B">
        <w:t xml:space="preserve">of captured </w:t>
      </w:r>
      <w:r w:rsidR="004E3DFA">
        <w:t>Koala</w:t>
      </w:r>
      <w:r w:rsidR="0075690B">
        <w:t xml:space="preserve">s </w:t>
      </w:r>
      <w:r w:rsidRPr="6911FBC4">
        <w:t>also provide</w:t>
      </w:r>
      <w:r w:rsidR="004F7B01">
        <w:t xml:space="preserve">d </w:t>
      </w:r>
      <w:r w:rsidRPr="6911FBC4">
        <w:t xml:space="preserve">baseline data on the health status and presence of </w:t>
      </w:r>
      <w:r w:rsidR="00CA015A">
        <w:t xml:space="preserve">infectious </w:t>
      </w:r>
      <w:r w:rsidRPr="6911FBC4">
        <w:t xml:space="preserve">diseases such as </w:t>
      </w:r>
      <w:r w:rsidR="00E251F1">
        <w:t>Chlamy</w:t>
      </w:r>
      <w:r w:rsidRPr="6911FBC4">
        <w:t>dia (</w:t>
      </w:r>
      <w:r w:rsidR="00E251F1">
        <w:rPr>
          <w:i/>
          <w:iCs/>
        </w:rPr>
        <w:t>Chlamy</w:t>
      </w:r>
      <w:r w:rsidRPr="6911FBC4">
        <w:rPr>
          <w:i/>
          <w:iCs/>
        </w:rPr>
        <w:t xml:space="preserve">dia </w:t>
      </w:r>
      <w:proofErr w:type="spellStart"/>
      <w:r w:rsidRPr="6911FBC4">
        <w:rPr>
          <w:i/>
          <w:iCs/>
        </w:rPr>
        <w:t>pecorum</w:t>
      </w:r>
      <w:proofErr w:type="spellEnd"/>
      <w:r w:rsidRPr="6911FBC4">
        <w:t xml:space="preserve">), </w:t>
      </w:r>
      <w:r>
        <w:t xml:space="preserve">and </w:t>
      </w:r>
      <w:r w:rsidR="004E3DFA">
        <w:t>Koala</w:t>
      </w:r>
      <w:r w:rsidRPr="6911FBC4">
        <w:t xml:space="preserve"> </w:t>
      </w:r>
      <w:r w:rsidR="004E3DFA">
        <w:t>R</w:t>
      </w:r>
      <w:r w:rsidRPr="6911FBC4">
        <w:t>etrovirus (</w:t>
      </w:r>
      <w:proofErr w:type="spellStart"/>
      <w:r w:rsidRPr="6911FBC4">
        <w:t>KoRV</w:t>
      </w:r>
      <w:proofErr w:type="spellEnd"/>
      <w:r w:rsidRPr="6911FBC4">
        <w:t>)</w:t>
      </w:r>
      <w:bookmarkStart w:id="13" w:name="_Toc509242197"/>
      <w:bookmarkStart w:id="14" w:name="_Toc18664436"/>
      <w:r w:rsidR="00242A54">
        <w:t xml:space="preserve">. </w:t>
      </w:r>
      <w:r w:rsidR="004E3DFA">
        <w:t>Koala</w:t>
      </w:r>
      <w:r w:rsidR="0075690B">
        <w:t xml:space="preserve"> abundance, genetics, h</w:t>
      </w:r>
      <w:r w:rsidR="0075690B" w:rsidRPr="6911FBC4">
        <w:t xml:space="preserve">ealth and disease </w:t>
      </w:r>
      <w:r w:rsidR="0075690B">
        <w:t xml:space="preserve">data collected during this project </w:t>
      </w:r>
      <w:r w:rsidR="004E3DFA">
        <w:t xml:space="preserve">were </w:t>
      </w:r>
      <w:r w:rsidR="0075690B">
        <w:t xml:space="preserve">used </w:t>
      </w:r>
      <w:r w:rsidR="0075690B" w:rsidRPr="00236143">
        <w:t xml:space="preserve">to </w:t>
      </w:r>
      <w:r w:rsidR="0075690B">
        <w:t xml:space="preserve">help understand the potential threats to </w:t>
      </w:r>
      <w:r w:rsidR="004E3DFA">
        <w:t>Koala</w:t>
      </w:r>
      <w:r w:rsidR="0075690B">
        <w:t xml:space="preserve">s and provide baseline data on the status of Victora’s </w:t>
      </w:r>
      <w:r w:rsidR="004E3DFA">
        <w:t>Koala</w:t>
      </w:r>
      <w:r w:rsidR="0075690B">
        <w:t xml:space="preserve"> population</w:t>
      </w:r>
      <w:r w:rsidR="0075690B" w:rsidRPr="6911FBC4">
        <w:t>.</w:t>
      </w:r>
      <w:r w:rsidR="0075690B">
        <w:t xml:space="preserve"> This information will be used to refine </w:t>
      </w:r>
      <w:r w:rsidR="004E3DFA">
        <w:t>Koala</w:t>
      </w:r>
      <w:r w:rsidR="00543863">
        <w:t xml:space="preserve"> </w:t>
      </w:r>
      <w:r w:rsidR="0075690B">
        <w:t xml:space="preserve">management strategies, which will help secure the future for Victoria’s </w:t>
      </w:r>
      <w:r w:rsidR="004E3DFA">
        <w:t>Koala</w:t>
      </w:r>
      <w:r w:rsidR="0075690B">
        <w:t xml:space="preserve"> population.</w:t>
      </w:r>
    </w:p>
    <w:p w14:paraId="0B2C839E" w14:textId="24000289" w:rsidR="00B705CE" w:rsidRPr="009148A4" w:rsidRDefault="00B705CE" w:rsidP="0075690B">
      <w:pPr>
        <w:rPr>
          <w:b/>
          <w:bCs/>
          <w:sz w:val="24"/>
        </w:rPr>
      </w:pPr>
      <w:r w:rsidRPr="009148A4">
        <w:rPr>
          <w:b/>
          <w:bCs/>
          <w:sz w:val="24"/>
        </w:rPr>
        <w:t>Aims:</w:t>
      </w:r>
      <w:bookmarkEnd w:id="13"/>
      <w:bookmarkEnd w:id="14"/>
      <w:r w:rsidRPr="009148A4">
        <w:rPr>
          <w:b/>
          <w:bCs/>
          <w:sz w:val="24"/>
        </w:rPr>
        <w:t xml:space="preserve">  </w:t>
      </w:r>
    </w:p>
    <w:p w14:paraId="7C690FCB" w14:textId="77777777" w:rsidR="00F43C9E" w:rsidRDefault="00F43C9E" w:rsidP="008A5BC9">
      <w:r>
        <w:t>The specific aims of this project were to:</w:t>
      </w:r>
    </w:p>
    <w:p w14:paraId="563B98DF" w14:textId="028763F3" w:rsidR="000F2B30" w:rsidRPr="00236143" w:rsidRDefault="000F2B30" w:rsidP="000F2B30">
      <w:pPr>
        <w:pStyle w:val="dotpointindented"/>
      </w:pPr>
      <w:r w:rsidRPr="00236143">
        <w:t xml:space="preserve">Design and </w:t>
      </w:r>
      <w:r>
        <w:t>undertake</w:t>
      </w:r>
      <w:r w:rsidRPr="00236143">
        <w:t xml:space="preserve"> a </w:t>
      </w:r>
      <w:proofErr w:type="gramStart"/>
      <w:r w:rsidR="004E3DFA">
        <w:t>Koala</w:t>
      </w:r>
      <w:proofErr w:type="gramEnd"/>
      <w:r w:rsidRPr="00236143">
        <w:t xml:space="preserve"> population survey for Victoria that </w:t>
      </w:r>
      <w:r>
        <w:t xml:space="preserve">will provide robust estimates of abundance and distribution on public land in Victoria. </w:t>
      </w:r>
      <w:r w:rsidR="00F43C9E">
        <w:t>An additional component of this aim was to</w:t>
      </w:r>
      <w:r>
        <w:t xml:space="preserve"> undertake surveys and provide estimates of </w:t>
      </w:r>
      <w:r w:rsidR="004E3DFA">
        <w:t>Koala</w:t>
      </w:r>
      <w:r>
        <w:t xml:space="preserve"> abundance for Victoria’s </w:t>
      </w:r>
      <w:r w:rsidR="0053559F">
        <w:t>e</w:t>
      </w:r>
      <w:r w:rsidR="000628DC">
        <w:t>ucalypt</w:t>
      </w:r>
      <w:r>
        <w:t xml:space="preserve"> plantations</w:t>
      </w:r>
      <w:r w:rsidRPr="00236143">
        <w:t>.</w:t>
      </w:r>
    </w:p>
    <w:p w14:paraId="45C203B6" w14:textId="5AF6D697" w:rsidR="00B705CE" w:rsidRDefault="000F2B30">
      <w:pPr>
        <w:pStyle w:val="dotpointindented"/>
      </w:pPr>
      <w:r w:rsidRPr="00236143">
        <w:t xml:space="preserve">Conduct genetic analysis to provide information on the genetic diversity and population structuring of </w:t>
      </w:r>
      <w:r w:rsidR="004E3DFA">
        <w:t>Koala</w:t>
      </w:r>
      <w:r w:rsidRPr="00236143">
        <w:t xml:space="preserve"> populations</w:t>
      </w:r>
      <w:r w:rsidR="00F43C9E">
        <w:t>,</w:t>
      </w:r>
      <w:r w:rsidR="00CE2DB7">
        <w:t xml:space="preserve"> including analysis</w:t>
      </w:r>
      <w:r w:rsidRPr="00236143">
        <w:t xml:space="preserve"> to </w:t>
      </w:r>
      <w:r w:rsidR="009E30F7">
        <w:t xml:space="preserve">more clearly </w:t>
      </w:r>
      <w:r w:rsidRPr="00236143">
        <w:t xml:space="preserve">define the genetic extent of the remnant South Gippsland </w:t>
      </w:r>
      <w:r w:rsidR="004E3DFA">
        <w:t>Koala</w:t>
      </w:r>
      <w:r w:rsidRPr="00236143">
        <w:t xml:space="preserve"> population</w:t>
      </w:r>
      <w:r w:rsidR="00242A54">
        <w:t xml:space="preserve">. </w:t>
      </w:r>
      <w:r w:rsidR="00B705CE">
        <w:t xml:space="preserve"> </w:t>
      </w:r>
    </w:p>
    <w:p w14:paraId="025F9DDB" w14:textId="715CD015" w:rsidR="00CE2DB7" w:rsidRDefault="00CE2DB7" w:rsidP="000F2B30">
      <w:pPr>
        <w:pStyle w:val="dotpointindented"/>
      </w:pPr>
      <w:r w:rsidRPr="00236143">
        <w:t xml:space="preserve">Conduct health and welfare assessments and targeted disease surveillance to provide baseline data on the health status of </w:t>
      </w:r>
      <w:r w:rsidR="004E3DFA">
        <w:t>Koala</w:t>
      </w:r>
      <w:r w:rsidRPr="00236143">
        <w:t xml:space="preserve">s, to better understand the </w:t>
      </w:r>
      <w:r>
        <w:t>occurrence of</w:t>
      </w:r>
      <w:r w:rsidRPr="00236143">
        <w:t xml:space="preserve"> disease</w:t>
      </w:r>
      <w:r w:rsidR="00F43C9E">
        <w:t>s</w:t>
      </w:r>
      <w:r w:rsidRPr="00236143">
        <w:t xml:space="preserve"> and their </w:t>
      </w:r>
      <w:r>
        <w:t xml:space="preserve">potential </w:t>
      </w:r>
      <w:r w:rsidRPr="00236143">
        <w:t xml:space="preserve">impact on </w:t>
      </w:r>
      <w:r w:rsidR="004E3DFA">
        <w:t>Koala</w:t>
      </w:r>
      <w:r w:rsidRPr="00236143">
        <w:t xml:space="preserve"> population</w:t>
      </w:r>
      <w:r>
        <w:t>s.</w:t>
      </w:r>
    </w:p>
    <w:p w14:paraId="3F15499D" w14:textId="77777777" w:rsidR="00B705CE" w:rsidRPr="009148A4" w:rsidRDefault="00B705CE" w:rsidP="00F36CE5">
      <w:pPr>
        <w:spacing w:before="240"/>
        <w:rPr>
          <w:b/>
          <w:bCs/>
          <w:sz w:val="24"/>
        </w:rPr>
      </w:pPr>
      <w:bookmarkStart w:id="15" w:name="_Toc509242198"/>
      <w:bookmarkStart w:id="16" w:name="_Toc18664437"/>
      <w:r w:rsidRPr="009148A4">
        <w:rPr>
          <w:b/>
          <w:bCs/>
          <w:sz w:val="24"/>
        </w:rPr>
        <w:t>Methods:</w:t>
      </w:r>
      <w:bookmarkEnd w:id="15"/>
      <w:bookmarkEnd w:id="16"/>
      <w:r w:rsidRPr="009148A4">
        <w:rPr>
          <w:b/>
          <w:bCs/>
          <w:sz w:val="24"/>
        </w:rPr>
        <w:t xml:space="preserve">  </w:t>
      </w:r>
    </w:p>
    <w:p w14:paraId="2EB5E67A" w14:textId="1A9AAC99" w:rsidR="00B705CE" w:rsidRDefault="00C0613E" w:rsidP="00DC3852">
      <w:r>
        <w:t>The</w:t>
      </w:r>
      <w:r w:rsidRPr="6911FBC4">
        <w:t xml:space="preserve"> abundance and distribution of Victoria’s </w:t>
      </w:r>
      <w:r w:rsidR="004E3DFA">
        <w:t>Koala</w:t>
      </w:r>
      <w:r w:rsidRPr="6911FBC4">
        <w:t xml:space="preserve"> population was estimated from monitoring data collected at </w:t>
      </w:r>
      <w:r>
        <w:t>1</w:t>
      </w:r>
      <w:r w:rsidR="001E2140">
        <w:t>82</w:t>
      </w:r>
      <w:r>
        <w:t xml:space="preserve"> </w:t>
      </w:r>
      <w:r w:rsidRPr="6911FBC4">
        <w:t xml:space="preserve">sites selected </w:t>
      </w:r>
      <w:r>
        <w:t xml:space="preserve">across the </w:t>
      </w:r>
      <w:r w:rsidR="004E3DFA">
        <w:t>Koala</w:t>
      </w:r>
      <w:r>
        <w:t xml:space="preserve"> range </w:t>
      </w:r>
      <w:r w:rsidRPr="6911FBC4">
        <w:t xml:space="preserve">using a </w:t>
      </w:r>
      <w:proofErr w:type="gramStart"/>
      <w:r w:rsidRPr="6911FBC4">
        <w:t>spatially-balanced</w:t>
      </w:r>
      <w:proofErr w:type="gramEnd"/>
      <w:r w:rsidRPr="6911FBC4">
        <w:t xml:space="preserve"> </w:t>
      </w:r>
      <w:r w:rsidR="004F7B01">
        <w:t xml:space="preserve">random </w:t>
      </w:r>
      <w:r w:rsidRPr="6911FBC4">
        <w:t>sampling design</w:t>
      </w:r>
      <w:r>
        <w:t>.</w:t>
      </w:r>
      <w:r w:rsidR="00B705CE">
        <w:t xml:space="preserve"> </w:t>
      </w:r>
      <w:r>
        <w:t>Surveys were undertaken in both 2023 and 2024.</w:t>
      </w:r>
      <w:r w:rsidR="00B705CE">
        <w:t xml:space="preserve"> </w:t>
      </w:r>
      <w:r w:rsidRPr="6911FBC4">
        <w:t xml:space="preserve">At each site, </w:t>
      </w:r>
      <w:r w:rsidR="004E3DFA">
        <w:t>Koala</w:t>
      </w:r>
      <w:r w:rsidRPr="6911FBC4">
        <w:t>s were monitored using two different methods</w:t>
      </w:r>
      <w:r w:rsidR="00CE2DB7">
        <w:t>: (1)</w:t>
      </w:r>
      <w:r w:rsidRPr="6911FBC4">
        <w:t xml:space="preserve"> </w:t>
      </w:r>
      <w:r w:rsidR="00CE2DB7">
        <w:t xml:space="preserve">observations of </w:t>
      </w:r>
      <w:r w:rsidR="004E3DFA">
        <w:t>Koala</w:t>
      </w:r>
      <w:r w:rsidR="00CE2DB7">
        <w:t xml:space="preserve">s on 1-km </w:t>
      </w:r>
      <w:r w:rsidRPr="6911FBC4">
        <w:t>walk</w:t>
      </w:r>
      <w:r w:rsidR="00CE2DB7">
        <w:t>ed</w:t>
      </w:r>
      <w:r w:rsidRPr="6911FBC4">
        <w:t xml:space="preserve"> transects using double-observer distance sampling methods</w:t>
      </w:r>
      <w:r w:rsidR="00CE2DB7">
        <w:t xml:space="preserve"> and (2)</w:t>
      </w:r>
      <w:r w:rsidRPr="6911FBC4">
        <w:t xml:space="preserve"> </w:t>
      </w:r>
      <w:r w:rsidR="00CE2DB7">
        <w:t>a pair of</w:t>
      </w:r>
      <w:r w:rsidRPr="6911FBC4">
        <w:t xml:space="preserve"> acoustic </w:t>
      </w:r>
      <w:r w:rsidR="0053559F">
        <w:t>recorders</w:t>
      </w:r>
      <w:r w:rsidRPr="6911FBC4">
        <w:t xml:space="preserve"> </w:t>
      </w:r>
      <w:r>
        <w:t>placed</w:t>
      </w:r>
      <w:r w:rsidRPr="6911FBC4">
        <w:t xml:space="preserve"> at each site </w:t>
      </w:r>
      <w:r w:rsidR="004F7B01">
        <w:t>&gt;600 m</w:t>
      </w:r>
      <w:r w:rsidR="00CE2DB7">
        <w:t xml:space="preserve"> apart </w:t>
      </w:r>
      <w:r w:rsidRPr="6911FBC4">
        <w:t>attached to trees approximat</w:t>
      </w:r>
      <w:r>
        <w:t>ely</w:t>
      </w:r>
      <w:r w:rsidRPr="6911FBC4">
        <w:t xml:space="preserve"> 1.5</w:t>
      </w:r>
      <w:r w:rsidR="000E6D74">
        <w:t> </w:t>
      </w:r>
      <w:r w:rsidRPr="6911FBC4">
        <w:t>m above the ground</w:t>
      </w:r>
      <w:r w:rsidR="00635199">
        <w:t xml:space="preserve"> to detect </w:t>
      </w:r>
      <w:r w:rsidR="004E3DFA">
        <w:t>Koala</w:t>
      </w:r>
      <w:r w:rsidR="00635199">
        <w:t xml:space="preserve"> vocalisations</w:t>
      </w:r>
      <w:r>
        <w:t>.</w:t>
      </w:r>
    </w:p>
    <w:p w14:paraId="77FDD5D2" w14:textId="2FF57C21" w:rsidR="00173923" w:rsidRDefault="00173923" w:rsidP="00173923">
      <w:r>
        <w:t>Genetic analysis was undertaken using</w:t>
      </w:r>
      <w:r w:rsidRPr="0A90E916">
        <w:rPr>
          <w:rFonts w:cstheme="minorBidi"/>
        </w:rPr>
        <w:t xml:space="preserve"> 2257 S</w:t>
      </w:r>
      <w:r>
        <w:rPr>
          <w:rFonts w:cstheme="minorBidi"/>
        </w:rPr>
        <w:t>ingle Nucleotide Polymorphisms (S</w:t>
      </w:r>
      <w:r w:rsidRPr="0A90E916">
        <w:rPr>
          <w:rFonts w:cstheme="minorBidi"/>
        </w:rPr>
        <w:t>NPs</w:t>
      </w:r>
      <w:r>
        <w:rPr>
          <w:rFonts w:cstheme="minorBidi"/>
        </w:rPr>
        <w:t>)</w:t>
      </w:r>
      <w:r w:rsidR="000E6D74">
        <w:rPr>
          <w:rFonts w:cstheme="minorBidi"/>
        </w:rPr>
        <w:t>,</w:t>
      </w:r>
      <w:r w:rsidRPr="0A90E916">
        <w:rPr>
          <w:rFonts w:cstheme="minorBidi"/>
        </w:rPr>
        <w:t xml:space="preserve"> </w:t>
      </w:r>
      <w:r>
        <w:rPr>
          <w:rFonts w:cstheme="minorBidi"/>
        </w:rPr>
        <w:t xml:space="preserve">extracted from </w:t>
      </w:r>
      <w:r w:rsidRPr="0A90E916">
        <w:rPr>
          <w:rFonts w:cstheme="minorBidi"/>
        </w:rPr>
        <w:t>111</w:t>
      </w:r>
      <w:r>
        <w:rPr>
          <w:rFonts w:cstheme="minorBidi"/>
        </w:rPr>
        <w:t xml:space="preserve"> blood and tissue</w:t>
      </w:r>
      <w:r w:rsidRPr="0A90E916">
        <w:rPr>
          <w:rFonts w:cstheme="minorBidi"/>
        </w:rPr>
        <w:t xml:space="preserve"> samples from 10 </w:t>
      </w:r>
      <w:r>
        <w:rPr>
          <w:rFonts w:cstheme="minorBidi"/>
        </w:rPr>
        <w:t xml:space="preserve">different </w:t>
      </w:r>
      <w:r w:rsidRPr="0A90E916">
        <w:rPr>
          <w:rFonts w:cstheme="minorBidi"/>
        </w:rPr>
        <w:t>locations</w:t>
      </w:r>
      <w:r>
        <w:rPr>
          <w:rFonts w:cstheme="minorBidi"/>
        </w:rPr>
        <w:t xml:space="preserve"> across the </w:t>
      </w:r>
      <w:r w:rsidR="004E3DFA">
        <w:rPr>
          <w:rFonts w:cstheme="minorBidi"/>
        </w:rPr>
        <w:t>Koala</w:t>
      </w:r>
      <w:r w:rsidR="009E30F7">
        <w:rPr>
          <w:rFonts w:cstheme="minorBidi"/>
        </w:rPr>
        <w:t>’s</w:t>
      </w:r>
      <w:r>
        <w:rPr>
          <w:rFonts w:cstheme="minorBidi"/>
        </w:rPr>
        <w:t xml:space="preserve"> range. </w:t>
      </w:r>
      <w:r w:rsidR="00CE2DB7">
        <w:rPr>
          <w:rFonts w:cstheme="minorBidi"/>
        </w:rPr>
        <w:t xml:space="preserve">Additional analyses were also undertaken on a panel of 12 microsatellite markers extracted from </w:t>
      </w:r>
      <w:r w:rsidR="004F7B01">
        <w:rPr>
          <w:rFonts w:cstheme="minorBidi"/>
        </w:rPr>
        <w:t xml:space="preserve">144 </w:t>
      </w:r>
      <w:r w:rsidR="004E3DFA">
        <w:rPr>
          <w:rFonts w:cstheme="minorBidi"/>
        </w:rPr>
        <w:t>Koala</w:t>
      </w:r>
      <w:r w:rsidR="00CE2DB7">
        <w:rPr>
          <w:rFonts w:cstheme="minorBidi"/>
        </w:rPr>
        <w:t xml:space="preserve"> scats. </w:t>
      </w:r>
      <w:r>
        <w:rPr>
          <w:rFonts w:cstheme="minorBidi"/>
        </w:rPr>
        <w:t xml:space="preserve">Population genetic structure was </w:t>
      </w:r>
      <w:r w:rsidR="004F7B01">
        <w:rPr>
          <w:rFonts w:cstheme="minorBidi"/>
        </w:rPr>
        <w:t xml:space="preserve">examined by </w:t>
      </w:r>
      <w:r>
        <w:rPr>
          <w:rFonts w:cstheme="minorBidi"/>
        </w:rPr>
        <w:t>estimat</w:t>
      </w:r>
      <w:r w:rsidR="00662FE8">
        <w:rPr>
          <w:rFonts w:cstheme="minorBidi"/>
        </w:rPr>
        <w:t>ing</w:t>
      </w:r>
      <w:r>
        <w:rPr>
          <w:rFonts w:cstheme="minorBidi"/>
        </w:rPr>
        <w:t xml:space="preserve"> </w:t>
      </w:r>
      <w:r w:rsidRPr="005925E3">
        <w:t xml:space="preserve">the </w:t>
      </w:r>
      <w:r w:rsidR="004F7B01">
        <w:t xml:space="preserve">likely </w:t>
      </w:r>
      <w:r w:rsidRPr="005925E3">
        <w:t>number of ancestral populations (</w:t>
      </w:r>
      <w:r w:rsidR="004F7B01">
        <w:t>genetic clusters)</w:t>
      </w:r>
      <w:r w:rsidR="00635199">
        <w:t>. The pattern of genetic structuring was then projected over space to visualise the spatial extent of each cluster</w:t>
      </w:r>
      <w:r w:rsidR="00662FE8">
        <w:t>.</w:t>
      </w:r>
      <w:r w:rsidR="00635199">
        <w:t xml:space="preserve"> </w:t>
      </w:r>
    </w:p>
    <w:p w14:paraId="4AD75CD6" w14:textId="43371C38" w:rsidR="00D13A5D" w:rsidRDefault="00D13A5D" w:rsidP="00173923">
      <w:pPr>
        <w:rPr>
          <w:rFonts w:cstheme="minorBidi"/>
        </w:rPr>
      </w:pPr>
      <w:r w:rsidRPr="005925E3">
        <w:t xml:space="preserve">We </w:t>
      </w:r>
      <w:r w:rsidR="00635199">
        <w:t xml:space="preserve">also </w:t>
      </w:r>
      <w:r w:rsidRPr="005925E3">
        <w:t>quantified individual inbreeding (</w:t>
      </w:r>
      <w:r w:rsidRPr="00B00B60">
        <w:rPr>
          <w:i/>
          <w:iCs/>
        </w:rPr>
        <w:t>F</w:t>
      </w:r>
      <w:r w:rsidRPr="00B00B60">
        <w:rPr>
          <w:i/>
          <w:iCs/>
          <w:vertAlign w:val="subscript"/>
        </w:rPr>
        <w:t>H</w:t>
      </w:r>
      <w:r w:rsidRPr="005925E3">
        <w:t xml:space="preserve">) </w:t>
      </w:r>
      <w:r>
        <w:t xml:space="preserve">and </w:t>
      </w:r>
      <w:r w:rsidR="006A4F84">
        <w:t>the</w:t>
      </w:r>
      <w:r w:rsidRPr="005925E3">
        <w:t xml:space="preserve"> proportion of heterozygous loci </w:t>
      </w:r>
      <w:r w:rsidR="006A4F84">
        <w:t>(</w:t>
      </w:r>
      <w:proofErr w:type="spellStart"/>
      <w:r w:rsidR="006A4F84" w:rsidRPr="006A4F84">
        <w:rPr>
          <w:i/>
          <w:iCs/>
        </w:rPr>
        <w:t>PHt</w:t>
      </w:r>
      <w:proofErr w:type="spellEnd"/>
      <w:r w:rsidR="006A4F84">
        <w:t xml:space="preserve">) </w:t>
      </w:r>
      <w:r w:rsidRPr="005925E3">
        <w:t xml:space="preserve">for </w:t>
      </w:r>
      <w:proofErr w:type="gramStart"/>
      <w:r w:rsidRPr="005925E3">
        <w:t>each individual</w:t>
      </w:r>
      <w:proofErr w:type="gramEnd"/>
      <w:r w:rsidRPr="005925E3">
        <w:t xml:space="preserve"> </w:t>
      </w:r>
      <w:r w:rsidR="006A4F84">
        <w:t>from</w:t>
      </w:r>
      <w:r w:rsidRPr="005925E3">
        <w:t xml:space="preserve"> allele frequencies</w:t>
      </w:r>
      <w:r w:rsidR="006A4F84">
        <w:t xml:space="preserve">. </w:t>
      </w:r>
      <w:r w:rsidR="000E6D74">
        <w:rPr>
          <w:rFonts w:cstheme="minorBidi"/>
        </w:rPr>
        <w:t>Furthermore, we</w:t>
      </w:r>
      <w:r w:rsidR="006A4F84">
        <w:rPr>
          <w:rFonts w:cstheme="minorBidi"/>
        </w:rPr>
        <w:t xml:space="preserve"> characterised </w:t>
      </w:r>
      <w:r w:rsidR="004E3DFA">
        <w:rPr>
          <w:rFonts w:cstheme="minorBidi"/>
        </w:rPr>
        <w:t>Koala</w:t>
      </w:r>
      <w:r w:rsidR="006A4F84">
        <w:rPr>
          <w:rFonts w:cstheme="minorBidi"/>
        </w:rPr>
        <w:t xml:space="preserve"> dispersal for samples</w:t>
      </w:r>
      <w:r w:rsidR="006A4F84" w:rsidRPr="618F38A4">
        <w:rPr>
          <w:rFonts w:cstheme="minorBidi"/>
        </w:rPr>
        <w:t xml:space="preserve"> in South Gippsland and the </w:t>
      </w:r>
      <w:r w:rsidR="00D7448D">
        <w:rPr>
          <w:rFonts w:cstheme="minorBidi"/>
        </w:rPr>
        <w:t>Gippsland Lakes</w:t>
      </w:r>
      <w:r w:rsidR="006A4F84">
        <w:rPr>
          <w:rFonts w:cstheme="minorBidi"/>
        </w:rPr>
        <w:t xml:space="preserve"> using spatial autocorrelation of genetic similarity (i.e. genetic isolation by distance).</w:t>
      </w:r>
    </w:p>
    <w:p w14:paraId="524D52CE" w14:textId="123C6197" w:rsidR="006A4F84" w:rsidRDefault="00C12612" w:rsidP="00173923">
      <w:r>
        <w:lastRenderedPageBreak/>
        <w:t xml:space="preserve">For the health and disease surveys, </w:t>
      </w:r>
      <w:r w:rsidR="004E3DFA">
        <w:t>Koala</w:t>
      </w:r>
      <w:r>
        <w:t xml:space="preserve">s were captured </w:t>
      </w:r>
      <w:r w:rsidR="00361D51">
        <w:t>from</w:t>
      </w:r>
      <w:r w:rsidRPr="00B84E91">
        <w:rPr>
          <w:rFonts w:cstheme="minorBidi"/>
        </w:rPr>
        <w:t xml:space="preserve"> seven </w:t>
      </w:r>
      <w:r w:rsidR="00361D51">
        <w:rPr>
          <w:rFonts w:cstheme="minorBidi"/>
        </w:rPr>
        <w:t xml:space="preserve">different </w:t>
      </w:r>
      <w:r>
        <w:rPr>
          <w:rFonts w:cstheme="minorBidi"/>
        </w:rPr>
        <w:t>regions</w:t>
      </w:r>
      <w:r w:rsidRPr="00B84E91">
        <w:rPr>
          <w:rFonts w:cstheme="minorBidi"/>
        </w:rPr>
        <w:t xml:space="preserve"> </w:t>
      </w:r>
      <w:r w:rsidR="0003684E">
        <w:rPr>
          <w:rFonts w:cstheme="minorBidi"/>
        </w:rPr>
        <w:t xml:space="preserve">that broadly </w:t>
      </w:r>
      <w:r w:rsidRPr="00B84E91">
        <w:rPr>
          <w:rFonts w:cstheme="minorBidi"/>
        </w:rPr>
        <w:t>represent</w:t>
      </w:r>
      <w:r w:rsidR="0003684E">
        <w:rPr>
          <w:rFonts w:cstheme="minorBidi"/>
        </w:rPr>
        <w:t>ed</w:t>
      </w:r>
      <w:r w:rsidRPr="00B84E91">
        <w:rPr>
          <w:rFonts w:cstheme="minorBidi"/>
        </w:rPr>
        <w:t xml:space="preserve"> </w:t>
      </w:r>
      <w:r w:rsidR="0003684E">
        <w:rPr>
          <w:rFonts w:cstheme="minorBidi"/>
        </w:rPr>
        <w:t xml:space="preserve">a </w:t>
      </w:r>
      <w:r w:rsidRPr="00B84E91">
        <w:rPr>
          <w:rFonts w:cstheme="minorBidi"/>
        </w:rPr>
        <w:t xml:space="preserve">range of environmental conditions, landscapes, habitat types, tree species and </w:t>
      </w:r>
      <w:r w:rsidR="004E3DFA">
        <w:rPr>
          <w:rFonts w:cstheme="minorBidi"/>
        </w:rPr>
        <w:t>Koala</w:t>
      </w:r>
      <w:r w:rsidRPr="00B84E91">
        <w:rPr>
          <w:rFonts w:cstheme="minorBidi"/>
        </w:rPr>
        <w:t xml:space="preserve"> population densities</w:t>
      </w:r>
      <w:r w:rsidR="00242A54">
        <w:rPr>
          <w:rFonts w:cstheme="minorBidi"/>
        </w:rPr>
        <w:t>.</w:t>
      </w:r>
      <w:r w:rsidR="00C202FA">
        <w:rPr>
          <w:rFonts w:cstheme="minorBidi"/>
        </w:rPr>
        <w:t xml:space="preserve"> Each </w:t>
      </w:r>
      <w:r w:rsidR="004E3DFA">
        <w:rPr>
          <w:rFonts w:cstheme="minorBidi"/>
        </w:rPr>
        <w:t>Koala</w:t>
      </w:r>
      <w:r w:rsidR="00C202FA">
        <w:rPr>
          <w:rFonts w:cstheme="minorBidi"/>
        </w:rPr>
        <w:t xml:space="preserve"> was </w:t>
      </w:r>
      <w:r w:rsidR="003D7B8B" w:rsidRPr="003D7B8B">
        <w:rPr>
          <w:rFonts w:cstheme="minorBidi"/>
        </w:rPr>
        <w:t>given a general anaesthetic</w:t>
      </w:r>
      <w:r w:rsidR="00C202FA">
        <w:rPr>
          <w:rFonts w:cstheme="minorBidi"/>
        </w:rPr>
        <w:t xml:space="preserve"> under the guidance of </w:t>
      </w:r>
      <w:r w:rsidR="00662FE8">
        <w:rPr>
          <w:rFonts w:cstheme="minorBidi"/>
        </w:rPr>
        <w:t xml:space="preserve">a </w:t>
      </w:r>
      <w:r w:rsidR="00C202FA">
        <w:rPr>
          <w:rFonts w:cstheme="minorBidi"/>
        </w:rPr>
        <w:t xml:space="preserve">veterinarian and then subject to a thorough physical health examination </w:t>
      </w:r>
      <w:r w:rsidR="00EC00B7" w:rsidRPr="66C332E5">
        <w:t xml:space="preserve">and </w:t>
      </w:r>
      <w:r w:rsidR="00EC00B7">
        <w:t xml:space="preserve">the </w:t>
      </w:r>
      <w:r w:rsidR="00EC00B7" w:rsidRPr="66C332E5">
        <w:t xml:space="preserve">collection of a range of biological samples </w:t>
      </w:r>
      <w:r w:rsidR="00C202FA">
        <w:rPr>
          <w:rFonts w:cstheme="minorBidi"/>
        </w:rPr>
        <w:t xml:space="preserve">following a standardised approach. </w:t>
      </w:r>
      <w:r w:rsidR="00C202FA">
        <w:t xml:space="preserve">Blood and tissue swab samples were taken for molecular diagnostics for infectious diseases including </w:t>
      </w:r>
      <w:r w:rsidR="00E251F1">
        <w:t>Chlamy</w:t>
      </w:r>
      <w:r w:rsidR="00C202FA" w:rsidRPr="008A5BC9">
        <w:t>dia</w:t>
      </w:r>
      <w:r w:rsidR="00114FC0">
        <w:t xml:space="preserve">, </w:t>
      </w:r>
      <w:proofErr w:type="spellStart"/>
      <w:r w:rsidR="00C202FA">
        <w:t>KoRV</w:t>
      </w:r>
      <w:proofErr w:type="spellEnd"/>
      <w:r w:rsidR="00C202FA">
        <w:t xml:space="preserve"> and </w:t>
      </w:r>
      <w:proofErr w:type="spellStart"/>
      <w:r w:rsidR="00114FC0">
        <w:rPr>
          <w:rFonts w:eastAsia="Arial"/>
          <w:szCs w:val="20"/>
        </w:rPr>
        <w:t>P</w:t>
      </w:r>
      <w:r w:rsidR="00277F22" w:rsidRPr="66C332E5">
        <w:rPr>
          <w:rFonts w:eastAsia="Arial"/>
          <w:szCs w:val="20"/>
        </w:rPr>
        <w:t>hascolarctid</w:t>
      </w:r>
      <w:proofErr w:type="spellEnd"/>
      <w:r w:rsidR="00277F22" w:rsidRPr="66C332E5">
        <w:rPr>
          <w:rFonts w:eastAsia="Arial"/>
          <w:szCs w:val="20"/>
        </w:rPr>
        <w:t xml:space="preserve"> </w:t>
      </w:r>
      <w:proofErr w:type="spellStart"/>
      <w:r w:rsidR="00114FC0">
        <w:rPr>
          <w:rFonts w:eastAsia="Arial"/>
          <w:szCs w:val="20"/>
        </w:rPr>
        <w:t>G</w:t>
      </w:r>
      <w:r w:rsidR="00277F22" w:rsidRPr="66C332E5">
        <w:rPr>
          <w:rFonts w:eastAsia="Arial"/>
          <w:szCs w:val="20"/>
        </w:rPr>
        <w:t>ammaherpesviruses</w:t>
      </w:r>
      <w:proofErr w:type="spellEnd"/>
      <w:r w:rsidR="00277F22" w:rsidRPr="66C332E5">
        <w:rPr>
          <w:rFonts w:eastAsia="Arial"/>
          <w:szCs w:val="20"/>
        </w:rPr>
        <w:t xml:space="preserve"> (Pha-HV)</w:t>
      </w:r>
      <w:r w:rsidR="00FC6E40">
        <w:rPr>
          <w:rFonts w:eastAsia="Arial"/>
          <w:szCs w:val="20"/>
        </w:rPr>
        <w:t>. Blood samples were also subject to</w:t>
      </w:r>
      <w:r w:rsidR="00277F22">
        <w:t xml:space="preserve"> </w:t>
      </w:r>
      <w:r w:rsidR="00277F22" w:rsidRPr="70B3ED98">
        <w:rPr>
          <w:rFonts w:eastAsia="Arial"/>
          <w:szCs w:val="20"/>
        </w:rPr>
        <w:t>haematological</w:t>
      </w:r>
      <w:r w:rsidR="00277F22">
        <w:rPr>
          <w:rFonts w:eastAsia="Arial"/>
          <w:szCs w:val="20"/>
        </w:rPr>
        <w:t xml:space="preserve"> and biochemical analyses.</w:t>
      </w:r>
    </w:p>
    <w:p w14:paraId="13579304" w14:textId="77777777" w:rsidR="00B705CE" w:rsidRPr="009148A4" w:rsidRDefault="00B705CE" w:rsidP="00F36CE5">
      <w:pPr>
        <w:spacing w:before="240"/>
        <w:rPr>
          <w:b/>
          <w:bCs/>
          <w:sz w:val="24"/>
        </w:rPr>
      </w:pPr>
      <w:bookmarkStart w:id="17" w:name="_Toc509242199"/>
      <w:bookmarkStart w:id="18" w:name="_Toc18664438"/>
      <w:r w:rsidRPr="009148A4">
        <w:rPr>
          <w:b/>
          <w:bCs/>
          <w:sz w:val="24"/>
        </w:rPr>
        <w:t>Results:</w:t>
      </w:r>
      <w:bookmarkEnd w:id="17"/>
      <w:bookmarkEnd w:id="18"/>
      <w:r w:rsidRPr="009148A4">
        <w:rPr>
          <w:b/>
          <w:bCs/>
          <w:sz w:val="24"/>
        </w:rPr>
        <w:t xml:space="preserve">   </w:t>
      </w:r>
    </w:p>
    <w:p w14:paraId="61FFA00F" w14:textId="6C6CDC89" w:rsidR="00991967" w:rsidRDefault="00662FE8" w:rsidP="00991967">
      <w:r>
        <w:t>Following the</w:t>
      </w:r>
      <w:r w:rsidR="00991967">
        <w:t xml:space="preserve"> abundance monitoring</w:t>
      </w:r>
      <w:r w:rsidR="00CA015A">
        <w:t>,</w:t>
      </w:r>
      <w:r w:rsidR="00991967" w:rsidRPr="6911FBC4">
        <w:t xml:space="preserve"> </w:t>
      </w:r>
      <w:r w:rsidR="004E3DFA">
        <w:t>Koala</w:t>
      </w:r>
      <w:r w:rsidR="00991967" w:rsidRPr="6911FBC4">
        <w:t>s</w:t>
      </w:r>
      <w:r w:rsidR="00991967">
        <w:t xml:space="preserve"> were detected </w:t>
      </w:r>
      <w:r w:rsidR="00991967" w:rsidRPr="6911FBC4">
        <w:t xml:space="preserve">at </w:t>
      </w:r>
      <w:r w:rsidR="00991967">
        <w:t>95</w:t>
      </w:r>
      <w:r w:rsidR="00991967" w:rsidRPr="6911FBC4">
        <w:t xml:space="preserve"> out of </w:t>
      </w:r>
      <w:r w:rsidR="00991967">
        <w:t xml:space="preserve">the 182 unique </w:t>
      </w:r>
      <w:r w:rsidR="00991967" w:rsidRPr="6911FBC4">
        <w:t>sites</w:t>
      </w:r>
      <w:r w:rsidR="00991967">
        <w:t xml:space="preserve"> </w:t>
      </w:r>
      <w:r w:rsidR="00991967" w:rsidRPr="6911FBC4">
        <w:t>(</w:t>
      </w:r>
      <w:r w:rsidR="00991967">
        <w:t>52</w:t>
      </w:r>
      <w:r w:rsidR="00991967" w:rsidRPr="6911FBC4">
        <w:t>%</w:t>
      </w:r>
      <w:r w:rsidR="00991967">
        <w:t xml:space="preserve">). </w:t>
      </w:r>
      <w:r w:rsidR="004E3DFA">
        <w:t>Koala</w:t>
      </w:r>
      <w:r w:rsidR="00991967" w:rsidRPr="6911FBC4">
        <w:t xml:space="preserve">s were detected on </w:t>
      </w:r>
      <w:r w:rsidR="00361D51">
        <w:t xml:space="preserve">walked </w:t>
      </w:r>
      <w:r w:rsidR="00991967" w:rsidRPr="6911FBC4">
        <w:t xml:space="preserve">transects at </w:t>
      </w:r>
      <w:r w:rsidR="00991967">
        <w:t>22</w:t>
      </w:r>
      <w:r w:rsidR="00991967" w:rsidRPr="6911FBC4">
        <w:t>%</w:t>
      </w:r>
      <w:r w:rsidR="00991967">
        <w:t xml:space="preserve"> of sites</w:t>
      </w:r>
      <w:r w:rsidR="00991967" w:rsidRPr="6911FBC4">
        <w:t xml:space="preserve"> and on </w:t>
      </w:r>
      <w:r w:rsidR="00991967">
        <w:t xml:space="preserve">64% of sites that had </w:t>
      </w:r>
      <w:r w:rsidR="00991967" w:rsidRPr="6911FBC4">
        <w:t xml:space="preserve">acoustic </w:t>
      </w:r>
      <w:r w:rsidR="0053559F">
        <w:t>recorders</w:t>
      </w:r>
      <w:r w:rsidR="00991967">
        <w:t>.</w:t>
      </w:r>
      <w:r w:rsidR="00B705CE">
        <w:t xml:space="preserve"> </w:t>
      </w:r>
      <w:r w:rsidR="00991967" w:rsidRPr="6911FBC4">
        <w:t xml:space="preserve">Total </w:t>
      </w:r>
      <w:r w:rsidR="004E3DFA">
        <w:t>Koala</w:t>
      </w:r>
      <w:r w:rsidR="00991967" w:rsidRPr="6911FBC4">
        <w:t xml:space="preserve"> population size across Victoria was estimated</w:t>
      </w:r>
      <w:r w:rsidR="00991967">
        <w:t xml:space="preserve"> </w:t>
      </w:r>
      <w:r w:rsidR="00991967" w:rsidRPr="6911FBC4">
        <w:t xml:space="preserve">at </w:t>
      </w:r>
      <w:r w:rsidR="00991967" w:rsidRPr="00845BB7">
        <w:t>217,</w:t>
      </w:r>
      <w:r w:rsidR="00991967">
        <w:t xml:space="preserve">100 </w:t>
      </w:r>
      <w:r w:rsidR="00991967" w:rsidRPr="6911FBC4">
        <w:t xml:space="preserve">individuals [90% CI: </w:t>
      </w:r>
      <w:r w:rsidR="00991967">
        <w:t>174,900</w:t>
      </w:r>
      <w:r w:rsidR="00991967" w:rsidRPr="6911FBC4">
        <w:t xml:space="preserve"> – 2</w:t>
      </w:r>
      <w:r w:rsidR="00991967">
        <w:t>66</w:t>
      </w:r>
      <w:r w:rsidR="00991967" w:rsidRPr="6911FBC4">
        <w:t>,</w:t>
      </w:r>
      <w:r w:rsidR="00991967">
        <w:t>200</w:t>
      </w:r>
      <w:r w:rsidR="00991967" w:rsidRPr="6911FBC4">
        <w:t>]</w:t>
      </w:r>
      <w:r w:rsidR="00991967">
        <w:t xml:space="preserve"> in 2023 and </w:t>
      </w:r>
      <w:r w:rsidR="00991967" w:rsidRPr="00845BB7">
        <w:t>2</w:t>
      </w:r>
      <w:r w:rsidR="00991967">
        <w:t>24</w:t>
      </w:r>
      <w:r w:rsidR="00991967" w:rsidRPr="00845BB7">
        <w:t>,</w:t>
      </w:r>
      <w:r w:rsidR="00991967">
        <w:t xml:space="preserve">800 </w:t>
      </w:r>
      <w:r w:rsidR="00991967" w:rsidRPr="6911FBC4">
        <w:t xml:space="preserve">individuals [90% CI: </w:t>
      </w:r>
      <w:r w:rsidR="00991967">
        <w:t>181,300</w:t>
      </w:r>
      <w:r w:rsidR="00991967" w:rsidRPr="6911FBC4">
        <w:t xml:space="preserve"> – 2</w:t>
      </w:r>
      <w:r w:rsidR="00991967">
        <w:t>76</w:t>
      </w:r>
      <w:r w:rsidR="00991967" w:rsidRPr="6911FBC4">
        <w:t>,</w:t>
      </w:r>
      <w:r w:rsidR="00991967">
        <w:t>600</w:t>
      </w:r>
      <w:r w:rsidR="00991967" w:rsidRPr="6911FBC4">
        <w:t>]</w:t>
      </w:r>
      <w:r w:rsidR="00991967">
        <w:t xml:space="preserve"> in 2024. </w:t>
      </w:r>
      <w:r w:rsidR="001E2140">
        <w:t>In 2024</w:t>
      </w:r>
      <w:r w:rsidR="006A7BF8">
        <w:t>,</w:t>
      </w:r>
      <w:r w:rsidR="001E2140">
        <w:t xml:space="preserve"> a total of</w:t>
      </w:r>
      <w:r w:rsidR="00991967">
        <w:t xml:space="preserve"> 51,700 </w:t>
      </w:r>
      <w:r w:rsidR="004E3DFA">
        <w:t>Koala</w:t>
      </w:r>
      <w:r w:rsidR="00991967">
        <w:t xml:space="preserve">s were estimated to reside in the hardwood plantation estate. </w:t>
      </w:r>
      <w:r w:rsidR="00991967" w:rsidRPr="6911FBC4">
        <w:t xml:space="preserve">The average density of </w:t>
      </w:r>
      <w:r w:rsidR="004E3DFA">
        <w:t>Koala</w:t>
      </w:r>
      <w:r w:rsidR="00991967" w:rsidRPr="6911FBC4">
        <w:t xml:space="preserve">s in </w:t>
      </w:r>
      <w:r w:rsidR="00DC3C56">
        <w:t>B</w:t>
      </w:r>
      <w:r w:rsidR="00CA015A">
        <w:t>lue</w:t>
      </w:r>
      <w:r w:rsidR="00DC109C">
        <w:t xml:space="preserve"> </w:t>
      </w:r>
      <w:proofErr w:type="gramStart"/>
      <w:r w:rsidR="00DC3C56">
        <w:t>G</w:t>
      </w:r>
      <w:r w:rsidR="00CA015A">
        <w:t xml:space="preserve">um </w:t>
      </w:r>
      <w:r w:rsidR="002B7E82" w:rsidRPr="002B7E82">
        <w:rPr>
          <w:rFonts w:ascii="Segoe UI" w:hAnsi="Segoe UI" w:cs="Segoe UI"/>
          <w:sz w:val="18"/>
          <w:szCs w:val="18"/>
        </w:rPr>
        <w:t xml:space="preserve"> </w:t>
      </w:r>
      <w:r w:rsidR="002B7E82" w:rsidRPr="002B7E82">
        <w:t>(</w:t>
      </w:r>
      <w:proofErr w:type="gramEnd"/>
      <w:r w:rsidR="002B7E82" w:rsidRPr="002B7E82">
        <w:rPr>
          <w:i/>
          <w:iCs/>
        </w:rPr>
        <w:t>Eucalyptus globulus</w:t>
      </w:r>
      <w:r w:rsidR="002B7E82" w:rsidRPr="002B7E82">
        <w:t>)</w:t>
      </w:r>
      <w:r w:rsidR="002B7E82">
        <w:t xml:space="preserve"> </w:t>
      </w:r>
      <w:r w:rsidR="00991967" w:rsidRPr="6911FBC4">
        <w:t xml:space="preserve">hardwood plantations </w:t>
      </w:r>
      <w:r w:rsidR="00E22163">
        <w:t xml:space="preserve">in southwest Victoria </w:t>
      </w:r>
      <w:r w:rsidR="00991967" w:rsidRPr="6911FBC4">
        <w:t xml:space="preserve">was more than </w:t>
      </w:r>
      <w:r w:rsidR="00FF384B">
        <w:t>six</w:t>
      </w:r>
      <w:r w:rsidR="00991967" w:rsidRPr="6911FBC4">
        <w:t xml:space="preserve"> times higher than in </w:t>
      </w:r>
      <w:r w:rsidR="00DC0829">
        <w:t>neig</w:t>
      </w:r>
      <w:r w:rsidR="005432F1">
        <w:t xml:space="preserve">hbouring </w:t>
      </w:r>
      <w:r w:rsidR="00991967" w:rsidRPr="6911FBC4">
        <w:t>native forest (</w:t>
      </w:r>
      <w:r w:rsidR="00C852A7">
        <w:t>65.6</w:t>
      </w:r>
      <w:r w:rsidR="00991967" w:rsidRPr="6911FBC4">
        <w:t xml:space="preserve"> vs </w:t>
      </w:r>
      <w:r w:rsidR="00032ED7">
        <w:t>9.8</w:t>
      </w:r>
      <w:r w:rsidR="00991967" w:rsidRPr="6911FBC4">
        <w:t xml:space="preserve"> </w:t>
      </w:r>
      <w:r w:rsidR="004E3DFA">
        <w:t>Koala</w:t>
      </w:r>
      <w:r w:rsidR="00991967" w:rsidRPr="6911FBC4">
        <w:t>s per km</w:t>
      </w:r>
      <w:r w:rsidR="00991967" w:rsidRPr="6911FBC4">
        <w:rPr>
          <w:vertAlign w:val="superscript"/>
        </w:rPr>
        <w:t>2</w:t>
      </w:r>
      <w:r w:rsidR="00991967" w:rsidRPr="6911FBC4">
        <w:t>)</w:t>
      </w:r>
      <w:r w:rsidR="00242A54">
        <w:t xml:space="preserve">. </w:t>
      </w:r>
      <w:r w:rsidR="006F1555">
        <w:t xml:space="preserve">The </w:t>
      </w:r>
      <w:r w:rsidR="00361D51">
        <w:t>distribution</w:t>
      </w:r>
      <w:r w:rsidR="006F1555">
        <w:t xml:space="preserve"> of </w:t>
      </w:r>
      <w:r w:rsidR="004E3DFA">
        <w:t>Koala</w:t>
      </w:r>
      <w:r w:rsidR="006F1555">
        <w:t>s in Victoria was</w:t>
      </w:r>
      <w:r w:rsidR="006F1555" w:rsidRPr="6911FBC4">
        <w:t xml:space="preserve"> estimated at </w:t>
      </w:r>
      <w:r w:rsidR="006F1555">
        <w:t>19</w:t>
      </w:r>
      <w:r w:rsidR="006F1555" w:rsidRPr="6911FBC4">
        <w:t>,</w:t>
      </w:r>
      <w:r w:rsidR="006F1555">
        <w:t xml:space="preserve">459 </w:t>
      </w:r>
      <w:r w:rsidR="006F1555" w:rsidRPr="6911FBC4">
        <w:t>km</w:t>
      </w:r>
      <w:r w:rsidR="006F1555" w:rsidRPr="6911FBC4">
        <w:rPr>
          <w:vertAlign w:val="superscript"/>
        </w:rPr>
        <w:t>2</w:t>
      </w:r>
      <w:r w:rsidR="006F1555" w:rsidRPr="6911FBC4">
        <w:t> </w:t>
      </w:r>
      <w:r w:rsidR="006F1555">
        <w:t>(</w:t>
      </w:r>
      <w:r w:rsidR="006F1555" w:rsidRPr="6911FBC4">
        <w:t xml:space="preserve">90% CI: </w:t>
      </w:r>
      <w:r w:rsidR="006F1555">
        <w:t>14,067</w:t>
      </w:r>
      <w:r w:rsidR="006F1555" w:rsidRPr="6911FBC4">
        <w:t xml:space="preserve"> – </w:t>
      </w:r>
      <w:r w:rsidR="006F1555">
        <w:t>31</w:t>
      </w:r>
      <w:r w:rsidR="006F1555" w:rsidRPr="6911FBC4">
        <w:t>,</w:t>
      </w:r>
      <w:r w:rsidR="006F1555">
        <w:t>775)</w:t>
      </w:r>
      <w:r w:rsidR="00CA015A">
        <w:t xml:space="preserve">, which represents around 34% of </w:t>
      </w:r>
      <w:r w:rsidR="000469DC">
        <w:t>the</w:t>
      </w:r>
      <w:r w:rsidR="00132231">
        <w:t xml:space="preserve"> </w:t>
      </w:r>
      <w:r w:rsidR="00CE5CC9">
        <w:t>modelled</w:t>
      </w:r>
      <w:r w:rsidR="00432091">
        <w:t>,</w:t>
      </w:r>
      <w:r w:rsidR="00CE5CC9">
        <w:t xml:space="preserve"> </w:t>
      </w:r>
      <w:r w:rsidR="00132231">
        <w:t>potentially</w:t>
      </w:r>
      <w:r w:rsidR="000469DC">
        <w:t xml:space="preserve"> suitable</w:t>
      </w:r>
      <w:r w:rsidR="00A730A8">
        <w:t xml:space="preserve"> </w:t>
      </w:r>
      <w:r w:rsidR="004E3DFA">
        <w:t>Koala</w:t>
      </w:r>
      <w:r w:rsidR="000469DC">
        <w:t xml:space="preserve"> habitat </w:t>
      </w:r>
      <w:r w:rsidR="00CA015A">
        <w:t>in Victoria</w:t>
      </w:r>
      <w:r w:rsidR="006F1555">
        <w:t>.</w:t>
      </w:r>
    </w:p>
    <w:p w14:paraId="21AFB8E0" w14:textId="271F03B8" w:rsidR="00B705CE" w:rsidRDefault="00361D51" w:rsidP="00DC3852">
      <w:pPr>
        <w:rPr>
          <w:rFonts w:cstheme="minorHAnsi"/>
        </w:rPr>
      </w:pPr>
      <w:r>
        <w:t>G</w:t>
      </w:r>
      <w:r w:rsidR="006F1555">
        <w:t xml:space="preserve">enetic analyses revealed that </w:t>
      </w:r>
      <w:r w:rsidR="004E3DFA">
        <w:t>Koala</w:t>
      </w:r>
      <w:r w:rsidR="006F1555">
        <w:t xml:space="preserve">s in the South Gippsland region have higher diversity than the rest of the state, supporting </w:t>
      </w:r>
      <w:r w:rsidR="00DF1759">
        <w:t xml:space="preserve">the results of </w:t>
      </w:r>
      <w:r w:rsidR="006F1555">
        <w:t xml:space="preserve">previous </w:t>
      </w:r>
      <w:r w:rsidR="00DC109C">
        <w:t>research</w:t>
      </w:r>
      <w:r w:rsidR="006F1555">
        <w:t xml:space="preserve">. </w:t>
      </w:r>
      <w:r w:rsidR="001E2140">
        <w:t xml:space="preserve">Analysis to define the spatial extent of the South Gippsland cluster suggested that </w:t>
      </w:r>
      <w:r w:rsidR="006F1555" w:rsidRPr="616868AA">
        <w:t>the cluster</w:t>
      </w:r>
      <w:r w:rsidR="001E2140">
        <w:t xml:space="preserve"> boundaries </w:t>
      </w:r>
      <w:r w:rsidR="006F1555" w:rsidRPr="616868AA">
        <w:t xml:space="preserve">likely </w:t>
      </w:r>
      <w:r w:rsidR="00BA7143" w:rsidRPr="616868AA">
        <w:t>extend</w:t>
      </w:r>
      <w:r w:rsidR="006F1555" w:rsidRPr="616868AA">
        <w:t xml:space="preserve"> </w:t>
      </w:r>
      <w:r w:rsidR="006F1555">
        <w:t xml:space="preserve">from </w:t>
      </w:r>
      <w:r w:rsidR="00662FE8">
        <w:t>Corinella</w:t>
      </w:r>
      <w:r w:rsidR="006F1555">
        <w:t xml:space="preserve"> and </w:t>
      </w:r>
      <w:r w:rsidR="00662FE8">
        <w:t>Western Port Bay</w:t>
      </w:r>
      <w:r w:rsidR="006F1555">
        <w:t xml:space="preserve"> in the east</w:t>
      </w:r>
      <w:r w:rsidR="006A7BF8">
        <w:t>,</w:t>
      </w:r>
      <w:r w:rsidR="006F1555">
        <w:t xml:space="preserve"> </w:t>
      </w:r>
      <w:r w:rsidR="006F1555" w:rsidRPr="616868AA">
        <w:t xml:space="preserve">to </w:t>
      </w:r>
      <w:r w:rsidR="00BA7143">
        <w:t xml:space="preserve">Loch Sport in </w:t>
      </w:r>
      <w:r w:rsidR="006F1555" w:rsidRPr="616868AA">
        <w:t xml:space="preserve">the </w:t>
      </w:r>
      <w:r w:rsidR="00D7448D">
        <w:t>Gippsland Lakes</w:t>
      </w:r>
      <w:r w:rsidR="006F1555" w:rsidRPr="616868AA">
        <w:t xml:space="preserve"> region</w:t>
      </w:r>
      <w:r w:rsidR="006A7BF8">
        <w:t xml:space="preserve">, </w:t>
      </w:r>
      <w:r w:rsidR="006F1555" w:rsidRPr="616868AA">
        <w:t xml:space="preserve">and </w:t>
      </w:r>
      <w:r w:rsidR="006A7BF8">
        <w:t>are restricted</w:t>
      </w:r>
      <w:r w:rsidR="006F1555" w:rsidRPr="616868AA">
        <w:t xml:space="preserve"> to the north by the Central Highlands</w:t>
      </w:r>
      <w:r w:rsidR="006F1555">
        <w:t xml:space="preserve">. </w:t>
      </w:r>
      <w:r w:rsidR="001E2140">
        <w:t xml:space="preserve">Analysis of the genetic structure derived from the microsatellite markers further suggested that the South Gippsland cluster included populations </w:t>
      </w:r>
      <w:r w:rsidR="00BA7143">
        <w:t>from</w:t>
      </w:r>
      <w:r w:rsidR="001E2140">
        <w:t xml:space="preserve"> Wilson</w:t>
      </w:r>
      <w:r w:rsidR="00A75EA5">
        <w:t>’</w:t>
      </w:r>
      <w:r w:rsidR="001E2140">
        <w:t xml:space="preserve">s Promontory. </w:t>
      </w:r>
      <w:r w:rsidR="006F1555">
        <w:t xml:space="preserve">Genetic </w:t>
      </w:r>
      <w:r w:rsidR="006F1555" w:rsidRPr="616868AA">
        <w:t xml:space="preserve">results </w:t>
      </w:r>
      <w:r w:rsidR="006F1555">
        <w:t xml:space="preserve">also </w:t>
      </w:r>
      <w:r w:rsidR="006F1555" w:rsidRPr="616868AA">
        <w:t>indicate</w:t>
      </w:r>
      <w:r w:rsidR="00001937">
        <w:t>d</w:t>
      </w:r>
      <w:r w:rsidR="006F1555" w:rsidRPr="616868AA">
        <w:t xml:space="preserve"> that the eastern populations of Gelantipy and Mallacoota ha</w:t>
      </w:r>
      <w:r w:rsidR="006F1555">
        <w:t>d</w:t>
      </w:r>
      <w:r w:rsidR="006F1555" w:rsidRPr="616868AA">
        <w:t xml:space="preserve"> the highest inbreeding and lowest diversity in the state. All other sampled sites ha</w:t>
      </w:r>
      <w:r w:rsidR="006F1555">
        <w:t>d</w:t>
      </w:r>
      <w:r w:rsidR="006F1555" w:rsidRPr="616868AA">
        <w:t xml:space="preserve"> diversity and inbreeding metrics that </w:t>
      </w:r>
      <w:r w:rsidR="006F1555">
        <w:t>were</w:t>
      </w:r>
      <w:r w:rsidR="006F1555" w:rsidRPr="616868AA">
        <w:t xml:space="preserve"> intermediate between South</w:t>
      </w:r>
      <w:r w:rsidR="006F1555">
        <w:t xml:space="preserve"> </w:t>
      </w:r>
      <w:r w:rsidR="006F1555" w:rsidRPr="616868AA">
        <w:t>Gippsland and Gelantipy</w:t>
      </w:r>
      <w:r w:rsidR="006F1555">
        <w:t xml:space="preserve">. Our analysis of </w:t>
      </w:r>
      <w:r w:rsidR="004E3DFA">
        <w:t>Koala</w:t>
      </w:r>
      <w:r w:rsidR="006F1555">
        <w:t xml:space="preserve"> dispersal in the </w:t>
      </w:r>
      <w:r w:rsidR="006F1555" w:rsidRPr="006455B1">
        <w:rPr>
          <w:rFonts w:cstheme="minorHAnsi"/>
        </w:rPr>
        <w:t>Gippsland region indicated that</w:t>
      </w:r>
      <w:r w:rsidR="00DC109C">
        <w:rPr>
          <w:rFonts w:cstheme="minorHAnsi"/>
        </w:rPr>
        <w:t xml:space="preserve"> most</w:t>
      </w:r>
      <w:r w:rsidR="009E403B">
        <w:rPr>
          <w:rFonts w:cstheme="minorHAnsi"/>
        </w:rPr>
        <w:t xml:space="preserve"> </w:t>
      </w:r>
      <w:r w:rsidR="006F1555">
        <w:rPr>
          <w:rFonts w:cstheme="minorHAnsi"/>
        </w:rPr>
        <w:t xml:space="preserve">dispersal events </w:t>
      </w:r>
      <w:r w:rsidR="009E403B">
        <w:rPr>
          <w:rFonts w:cstheme="minorHAnsi"/>
        </w:rPr>
        <w:t>occur within</w:t>
      </w:r>
      <w:r w:rsidR="006F1555">
        <w:rPr>
          <w:rFonts w:cstheme="minorHAnsi"/>
        </w:rPr>
        <w:t xml:space="preserve"> 25 km</w:t>
      </w:r>
      <w:r w:rsidR="00393271">
        <w:rPr>
          <w:rFonts w:cstheme="minorHAnsi"/>
        </w:rPr>
        <w:t>.</w:t>
      </w:r>
    </w:p>
    <w:p w14:paraId="66A13D5B" w14:textId="3F39B1F1" w:rsidR="00EC1A7E" w:rsidRDefault="00EC1A7E" w:rsidP="00290A71">
      <w:pPr>
        <w:rPr>
          <w:rFonts w:cstheme="minorHAnsi"/>
        </w:rPr>
      </w:pPr>
      <w:r>
        <w:rPr>
          <w:rFonts w:eastAsia="Arial"/>
          <w:szCs w:val="20"/>
        </w:rPr>
        <w:t xml:space="preserve">A total of </w:t>
      </w:r>
      <w:r w:rsidRPr="66C332E5">
        <w:rPr>
          <w:rFonts w:eastAsia="Arial"/>
          <w:szCs w:val="20"/>
        </w:rPr>
        <w:t xml:space="preserve">68 </w:t>
      </w:r>
      <w:r w:rsidR="004E3DFA">
        <w:rPr>
          <w:rFonts w:eastAsia="Arial"/>
          <w:szCs w:val="20"/>
        </w:rPr>
        <w:t>Koala</w:t>
      </w:r>
      <w:r w:rsidRPr="66C332E5">
        <w:rPr>
          <w:rFonts w:eastAsia="Arial"/>
          <w:szCs w:val="20"/>
        </w:rPr>
        <w:t xml:space="preserve">s </w:t>
      </w:r>
      <w:r>
        <w:rPr>
          <w:rFonts w:eastAsia="Arial"/>
          <w:szCs w:val="20"/>
        </w:rPr>
        <w:t>were sampled for health and disease assessments</w:t>
      </w:r>
      <w:r w:rsidRPr="66C332E5">
        <w:rPr>
          <w:rFonts w:eastAsia="Arial"/>
          <w:szCs w:val="20"/>
        </w:rPr>
        <w:t>. Based on the in-field clinical exam</w:t>
      </w:r>
      <w:r w:rsidR="006A7BF8">
        <w:rPr>
          <w:rFonts w:eastAsia="Arial"/>
          <w:szCs w:val="20"/>
        </w:rPr>
        <w:t>s</w:t>
      </w:r>
      <w:r w:rsidRPr="66C332E5">
        <w:rPr>
          <w:rFonts w:eastAsia="Arial"/>
          <w:szCs w:val="20"/>
        </w:rPr>
        <w:t xml:space="preserve">, </w:t>
      </w:r>
      <w:r w:rsidR="00BA7143">
        <w:rPr>
          <w:rFonts w:eastAsia="Arial"/>
          <w:szCs w:val="20"/>
        </w:rPr>
        <w:t>39 (</w:t>
      </w:r>
      <w:r w:rsidRPr="66C332E5">
        <w:rPr>
          <w:rFonts w:eastAsia="Arial"/>
          <w:szCs w:val="20"/>
        </w:rPr>
        <w:t>57%</w:t>
      </w:r>
      <w:r w:rsidR="00BA7143">
        <w:rPr>
          <w:rFonts w:eastAsia="Arial"/>
          <w:szCs w:val="20"/>
        </w:rPr>
        <w:t xml:space="preserve">) </w:t>
      </w:r>
      <w:r w:rsidR="004E3DFA">
        <w:rPr>
          <w:rFonts w:eastAsia="Arial"/>
          <w:szCs w:val="20"/>
        </w:rPr>
        <w:t>Koala</w:t>
      </w:r>
      <w:r w:rsidRPr="66C332E5">
        <w:rPr>
          <w:rFonts w:eastAsia="Arial"/>
          <w:szCs w:val="20"/>
        </w:rPr>
        <w:t>s were considered healthy and released</w:t>
      </w:r>
      <w:r w:rsidR="006A7BF8">
        <w:rPr>
          <w:rFonts w:eastAsia="Arial"/>
          <w:szCs w:val="20"/>
        </w:rPr>
        <w:t>,</w:t>
      </w:r>
      <w:r>
        <w:rPr>
          <w:rFonts w:eastAsia="Arial"/>
          <w:szCs w:val="20"/>
        </w:rPr>
        <w:t xml:space="preserve"> </w:t>
      </w:r>
      <w:r w:rsidR="00001937">
        <w:rPr>
          <w:rFonts w:eastAsia="Arial"/>
          <w:szCs w:val="20"/>
        </w:rPr>
        <w:t>while</w:t>
      </w:r>
      <w:r w:rsidRPr="66C332E5">
        <w:rPr>
          <w:rFonts w:eastAsia="Arial"/>
          <w:szCs w:val="20"/>
        </w:rPr>
        <w:t xml:space="preserve"> 29 </w:t>
      </w:r>
      <w:r w:rsidR="004E3DFA">
        <w:rPr>
          <w:rFonts w:eastAsia="Arial"/>
          <w:szCs w:val="20"/>
        </w:rPr>
        <w:t>Koala</w:t>
      </w:r>
      <w:r w:rsidRPr="66C332E5">
        <w:rPr>
          <w:rFonts w:eastAsia="Arial"/>
          <w:szCs w:val="20"/>
        </w:rPr>
        <w:t>s (4</w:t>
      </w:r>
      <w:r w:rsidR="00997A75">
        <w:rPr>
          <w:rFonts w:eastAsia="Arial"/>
          <w:szCs w:val="20"/>
        </w:rPr>
        <w:t>3</w:t>
      </w:r>
      <w:r w:rsidRPr="66C332E5">
        <w:rPr>
          <w:rFonts w:eastAsia="Arial"/>
          <w:szCs w:val="20"/>
        </w:rPr>
        <w:t xml:space="preserve">%) </w:t>
      </w:r>
      <w:r w:rsidR="00001937">
        <w:rPr>
          <w:rFonts w:eastAsia="Arial"/>
          <w:szCs w:val="20"/>
        </w:rPr>
        <w:t>were f</w:t>
      </w:r>
      <w:r w:rsidRPr="66C332E5">
        <w:rPr>
          <w:rFonts w:eastAsia="Arial"/>
          <w:szCs w:val="20"/>
        </w:rPr>
        <w:t xml:space="preserve">ound to be in poor </w:t>
      </w:r>
      <w:r w:rsidR="00001937">
        <w:rPr>
          <w:rFonts w:eastAsia="Arial"/>
          <w:szCs w:val="20"/>
        </w:rPr>
        <w:t>health</w:t>
      </w:r>
      <w:r w:rsidRPr="66C332E5">
        <w:rPr>
          <w:rFonts w:eastAsia="Arial"/>
          <w:szCs w:val="20"/>
        </w:rPr>
        <w:t xml:space="preserve"> and were euthan</w:t>
      </w:r>
      <w:r w:rsidR="00F47490">
        <w:rPr>
          <w:rFonts w:eastAsia="Arial"/>
          <w:szCs w:val="20"/>
        </w:rPr>
        <w:t>i</w:t>
      </w:r>
      <w:r w:rsidRPr="66C332E5">
        <w:rPr>
          <w:rFonts w:eastAsia="Arial"/>
          <w:szCs w:val="20"/>
        </w:rPr>
        <w:t xml:space="preserve">sed on </w:t>
      </w:r>
      <w:r w:rsidR="00997A75">
        <w:rPr>
          <w:rFonts w:eastAsia="Arial"/>
          <w:szCs w:val="20"/>
        </w:rPr>
        <w:t>welfare</w:t>
      </w:r>
      <w:r w:rsidRPr="66C332E5">
        <w:rPr>
          <w:rFonts w:eastAsia="Arial"/>
          <w:szCs w:val="20"/>
        </w:rPr>
        <w:t xml:space="preserve"> grounds</w:t>
      </w:r>
      <w:r>
        <w:rPr>
          <w:rFonts w:eastAsia="Arial"/>
          <w:szCs w:val="20"/>
        </w:rPr>
        <w:t xml:space="preserve">. </w:t>
      </w:r>
      <w:r w:rsidRPr="66C332E5">
        <w:rPr>
          <w:rFonts w:eastAsia="Arial"/>
          <w:szCs w:val="20"/>
        </w:rPr>
        <w:t xml:space="preserve">Healthy </w:t>
      </w:r>
      <w:r w:rsidR="004E3DFA">
        <w:rPr>
          <w:rFonts w:eastAsia="Arial"/>
          <w:szCs w:val="20"/>
        </w:rPr>
        <w:t>Koala</w:t>
      </w:r>
      <w:r w:rsidRPr="66C332E5">
        <w:rPr>
          <w:rFonts w:eastAsia="Arial"/>
          <w:szCs w:val="20"/>
        </w:rPr>
        <w:t xml:space="preserve">s were recorded from all locations and across all </w:t>
      </w:r>
      <w:r w:rsidR="00DC109C">
        <w:rPr>
          <w:rFonts w:eastAsia="Arial"/>
          <w:szCs w:val="20"/>
        </w:rPr>
        <w:t>life stages</w:t>
      </w:r>
      <w:r>
        <w:rPr>
          <w:rFonts w:eastAsia="Arial"/>
          <w:szCs w:val="20"/>
        </w:rPr>
        <w:t>,</w:t>
      </w:r>
      <w:r w:rsidRPr="66C332E5">
        <w:rPr>
          <w:rFonts w:eastAsia="Arial"/>
          <w:szCs w:val="20"/>
        </w:rPr>
        <w:t xml:space="preserve"> although were less frequently recorded for </w:t>
      </w:r>
      <w:r>
        <w:rPr>
          <w:rFonts w:eastAsia="Arial"/>
          <w:szCs w:val="20"/>
        </w:rPr>
        <w:t>older</w:t>
      </w:r>
      <w:r w:rsidR="00DC109C">
        <w:rPr>
          <w:rFonts w:eastAsia="Arial"/>
          <w:szCs w:val="20"/>
        </w:rPr>
        <w:t xml:space="preserve"> (senior)</w:t>
      </w:r>
      <w:r w:rsidRPr="66C332E5">
        <w:rPr>
          <w:rFonts w:eastAsia="Arial"/>
          <w:szCs w:val="20"/>
        </w:rPr>
        <w:t xml:space="preserve"> animals</w:t>
      </w:r>
      <w:r>
        <w:rPr>
          <w:rFonts w:eastAsia="Arial"/>
          <w:szCs w:val="20"/>
        </w:rPr>
        <w:t xml:space="preserve">. </w:t>
      </w:r>
      <w:r w:rsidRPr="66C332E5">
        <w:t xml:space="preserve">Infectious organisms were detected </w:t>
      </w:r>
      <w:r w:rsidR="00BA7143">
        <w:t>in</w:t>
      </w:r>
      <w:r w:rsidRPr="66C332E5">
        <w:t xml:space="preserve"> 5</w:t>
      </w:r>
      <w:r w:rsidR="00997A75">
        <w:t>9</w:t>
      </w:r>
      <w:r w:rsidRPr="66C332E5">
        <w:t xml:space="preserve">% </w:t>
      </w:r>
      <w:r>
        <w:t xml:space="preserve">of </w:t>
      </w:r>
      <w:r w:rsidR="004E3DFA">
        <w:t>Koala</w:t>
      </w:r>
      <w:r w:rsidRPr="66C332E5">
        <w:t>s</w:t>
      </w:r>
      <w:r w:rsidR="00BA7143">
        <w:t xml:space="preserve"> with </w:t>
      </w:r>
      <w:r w:rsidR="00E251F1">
        <w:rPr>
          <w:i/>
          <w:iCs/>
        </w:rPr>
        <w:t>Chlamy</w:t>
      </w:r>
      <w:r w:rsidRPr="00997A75">
        <w:rPr>
          <w:i/>
          <w:iCs/>
        </w:rPr>
        <w:t>dia</w:t>
      </w:r>
      <w:r w:rsidR="00997A75" w:rsidRPr="00997A75">
        <w:rPr>
          <w:i/>
          <w:iCs/>
        </w:rPr>
        <w:t xml:space="preserve"> </w:t>
      </w:r>
      <w:proofErr w:type="spellStart"/>
      <w:r w:rsidR="00997A75" w:rsidRPr="00997A75">
        <w:rPr>
          <w:i/>
          <w:iCs/>
        </w:rPr>
        <w:t>percorum</w:t>
      </w:r>
      <w:proofErr w:type="spellEnd"/>
      <w:r w:rsidR="00997A75">
        <w:t xml:space="preserve"> DNA detected in 43% of </w:t>
      </w:r>
      <w:r w:rsidR="004E3DFA">
        <w:t>Koala</w:t>
      </w:r>
      <w:r w:rsidR="00997A75">
        <w:t>s,</w:t>
      </w:r>
      <w:r w:rsidRPr="66C332E5">
        <w:t xml:space="preserve"> </w:t>
      </w:r>
      <w:proofErr w:type="spellStart"/>
      <w:r w:rsidRPr="66C332E5">
        <w:t>KoRV</w:t>
      </w:r>
      <w:proofErr w:type="spellEnd"/>
      <w:r w:rsidRPr="66C332E5">
        <w:t xml:space="preserve"> </w:t>
      </w:r>
      <w:r w:rsidRPr="66C332E5">
        <w:rPr>
          <w:i/>
          <w:iCs/>
        </w:rPr>
        <w:t xml:space="preserve">pol </w:t>
      </w:r>
      <w:r w:rsidRPr="66C332E5">
        <w:t xml:space="preserve">DNA detected in </w:t>
      </w:r>
      <w:r w:rsidR="00997A75">
        <w:t>2</w:t>
      </w:r>
      <w:r w:rsidR="00290A71">
        <w:t>3</w:t>
      </w:r>
      <w:r w:rsidR="00997A75">
        <w:t xml:space="preserve">% of </w:t>
      </w:r>
      <w:r w:rsidR="004E3DFA">
        <w:t>Koala</w:t>
      </w:r>
      <w:r w:rsidR="00997A75">
        <w:t xml:space="preserve">s </w:t>
      </w:r>
      <w:r w:rsidR="00BA7143">
        <w:t xml:space="preserve">and </w:t>
      </w:r>
      <w:r w:rsidR="00997A75">
        <w:t xml:space="preserve">Pha-HV detected in 10% of </w:t>
      </w:r>
      <w:r w:rsidR="004E3DFA">
        <w:t>Koala</w:t>
      </w:r>
      <w:r w:rsidR="00997A75">
        <w:t xml:space="preserve">s. </w:t>
      </w:r>
      <w:r w:rsidR="00997A75" w:rsidRPr="0A61DB24">
        <w:t xml:space="preserve">There was no clear association between detection of </w:t>
      </w:r>
      <w:r w:rsidR="00B74478">
        <w:t xml:space="preserve">infectious disease agents </w:t>
      </w:r>
      <w:r w:rsidR="00997A75" w:rsidRPr="0A61DB24">
        <w:t>and health concerns on physical examination</w:t>
      </w:r>
      <w:r w:rsidR="00997A75">
        <w:t xml:space="preserve">. </w:t>
      </w:r>
      <w:r w:rsidR="00B74478">
        <w:t xml:space="preserve">Analysis revealed that </w:t>
      </w:r>
      <w:r w:rsidR="004E3DFA">
        <w:t>Koala</w:t>
      </w:r>
      <w:r w:rsidR="00B74478">
        <w:t>s that were euthan</w:t>
      </w:r>
      <w:r w:rsidR="00361D51">
        <w:t>i</w:t>
      </w:r>
      <w:r w:rsidR="00B74478">
        <w:t xml:space="preserve">sed due to ill-health were more likely to have poor coat condition, dental disease, </w:t>
      </w:r>
      <w:r w:rsidR="006A7BF8">
        <w:t xml:space="preserve">and </w:t>
      </w:r>
      <w:r w:rsidR="00B74478">
        <w:t>‘wet bottom’</w:t>
      </w:r>
      <w:r w:rsidR="006A7BF8">
        <w:t xml:space="preserve">, </w:t>
      </w:r>
      <w:r w:rsidR="00B74478">
        <w:t xml:space="preserve">and were more likely to occur in areas with high </w:t>
      </w:r>
      <w:r w:rsidR="004E3DFA">
        <w:t>Koala</w:t>
      </w:r>
      <w:r w:rsidR="00B74478">
        <w:t xml:space="preserve"> densit</w:t>
      </w:r>
      <w:r w:rsidR="00282A2A">
        <w:t>ies</w:t>
      </w:r>
      <w:r w:rsidR="00997A75">
        <w:t>.</w:t>
      </w:r>
      <w:r w:rsidR="00BA7143">
        <w:t xml:space="preserve"> Dental </w:t>
      </w:r>
      <w:r w:rsidR="00B74478">
        <w:t>disease</w:t>
      </w:r>
      <w:r w:rsidR="00290A71" w:rsidRPr="2BF61188">
        <w:t xml:space="preserve"> was recorded </w:t>
      </w:r>
      <w:r w:rsidR="00BA7143">
        <w:t>in</w:t>
      </w:r>
      <w:r w:rsidR="00290A71" w:rsidRPr="2BF61188">
        <w:t xml:space="preserve"> </w:t>
      </w:r>
      <w:r w:rsidR="00BA7143">
        <w:t xml:space="preserve">37% of </w:t>
      </w:r>
      <w:r w:rsidR="004E3DFA">
        <w:t>Koala</w:t>
      </w:r>
      <w:r w:rsidR="00BA7143">
        <w:t xml:space="preserve">s </w:t>
      </w:r>
      <w:r w:rsidR="00290A71" w:rsidRPr="2BF61188">
        <w:t xml:space="preserve">across </w:t>
      </w:r>
      <w:r w:rsidR="00BA7143">
        <w:t xml:space="preserve">all </w:t>
      </w:r>
      <w:r w:rsidR="00DC109C">
        <w:t>life stages</w:t>
      </w:r>
      <w:r w:rsidR="00BA7143">
        <w:t xml:space="preserve"> and </w:t>
      </w:r>
      <w:r w:rsidR="00290A71" w:rsidRPr="2BF61188">
        <w:t>regions,</w:t>
      </w:r>
      <w:r w:rsidR="00BA7143">
        <w:t xml:space="preserve"> except Mallacoota</w:t>
      </w:r>
      <w:r w:rsidR="00B74478">
        <w:t>, with j</w:t>
      </w:r>
      <w:r w:rsidR="00290A71" w:rsidRPr="2BF61188">
        <w:t xml:space="preserve">ust over half of all </w:t>
      </w:r>
      <w:r w:rsidR="00B74478">
        <w:t xml:space="preserve">cases </w:t>
      </w:r>
      <w:r w:rsidR="00290A71" w:rsidRPr="2BF61188">
        <w:t xml:space="preserve">associated with </w:t>
      </w:r>
      <w:r w:rsidR="00B74478">
        <w:t xml:space="preserve">dental </w:t>
      </w:r>
      <w:r w:rsidR="00290A71" w:rsidRPr="2BF61188">
        <w:t>malocclusion</w:t>
      </w:r>
      <w:r w:rsidR="00290A71">
        <w:t>. There was little evidence of other disease</w:t>
      </w:r>
      <w:r w:rsidR="004B04B1">
        <w:t>s</w:t>
      </w:r>
      <w:r w:rsidR="00290A71">
        <w:t>, such as</w:t>
      </w:r>
      <w:r w:rsidR="003D7B8B">
        <w:t xml:space="preserve"> Sarcoptic</w:t>
      </w:r>
      <w:r w:rsidR="00290A71">
        <w:t xml:space="preserve"> </w:t>
      </w:r>
      <w:r w:rsidR="003D7B8B">
        <w:t>M</w:t>
      </w:r>
      <w:r w:rsidR="00DC109C">
        <w:t xml:space="preserve">ange and </w:t>
      </w:r>
      <w:r w:rsidR="004B04B1">
        <w:t>O</w:t>
      </w:r>
      <w:r w:rsidR="00290A71" w:rsidRPr="70B3ED98">
        <w:t xml:space="preserve">xalate </w:t>
      </w:r>
      <w:r w:rsidR="004B04B1">
        <w:t>N</w:t>
      </w:r>
      <w:r w:rsidR="00290A71" w:rsidRPr="70B3ED98">
        <w:t>ephrosis</w:t>
      </w:r>
      <w:r w:rsidR="00290A71">
        <w:t>.</w:t>
      </w:r>
    </w:p>
    <w:p w14:paraId="6D543A98" w14:textId="63E7D7A3" w:rsidR="00B705CE" w:rsidRPr="009148A4" w:rsidRDefault="00B705CE" w:rsidP="00F36CE5">
      <w:pPr>
        <w:spacing w:before="240"/>
        <w:rPr>
          <w:b/>
          <w:bCs/>
          <w:sz w:val="24"/>
        </w:rPr>
      </w:pPr>
      <w:bookmarkStart w:id="19" w:name="_Toc509242200"/>
      <w:bookmarkStart w:id="20" w:name="_Toc18664439"/>
      <w:r w:rsidRPr="009148A4">
        <w:rPr>
          <w:b/>
          <w:bCs/>
          <w:sz w:val="24"/>
        </w:rPr>
        <w:t xml:space="preserve">Conclusions and </w:t>
      </w:r>
      <w:r w:rsidR="00995EC8">
        <w:rPr>
          <w:b/>
          <w:bCs/>
          <w:sz w:val="24"/>
        </w:rPr>
        <w:t>i</w:t>
      </w:r>
      <w:r w:rsidRPr="009148A4">
        <w:rPr>
          <w:b/>
          <w:bCs/>
          <w:sz w:val="24"/>
        </w:rPr>
        <w:t>mplications:</w:t>
      </w:r>
      <w:bookmarkEnd w:id="19"/>
      <w:bookmarkEnd w:id="20"/>
      <w:r w:rsidRPr="009148A4">
        <w:rPr>
          <w:b/>
          <w:bCs/>
          <w:sz w:val="24"/>
        </w:rPr>
        <w:t xml:space="preserve">  </w:t>
      </w:r>
    </w:p>
    <w:p w14:paraId="25BDA649" w14:textId="6EF84146" w:rsidR="00DF7BE6" w:rsidRDefault="00DF7BE6" w:rsidP="00EC1A7E">
      <w:bookmarkStart w:id="21" w:name="_Toc409798398"/>
      <w:r>
        <w:t xml:space="preserve">Approximately 23% of Victoria’s </w:t>
      </w:r>
      <w:r w:rsidR="004E3DFA">
        <w:t>Koala</w:t>
      </w:r>
      <w:r>
        <w:t xml:space="preserve"> population now resides in the </w:t>
      </w:r>
      <w:r w:rsidR="00DC3C56">
        <w:t>B</w:t>
      </w:r>
      <w:r w:rsidR="00B74478">
        <w:t xml:space="preserve">lue </w:t>
      </w:r>
      <w:r w:rsidR="00DC3C56">
        <w:t>G</w:t>
      </w:r>
      <w:r w:rsidR="00B74478">
        <w:t>um</w:t>
      </w:r>
      <w:r>
        <w:t xml:space="preserve"> </w:t>
      </w:r>
      <w:r w:rsidR="00282A2A">
        <w:t>(</w:t>
      </w:r>
      <w:r w:rsidR="00282A2A" w:rsidRPr="00282A2A">
        <w:rPr>
          <w:i/>
          <w:iCs/>
        </w:rPr>
        <w:t>Eucalyptus globulus</w:t>
      </w:r>
      <w:r w:rsidR="00282A2A">
        <w:t xml:space="preserve">) </w:t>
      </w:r>
      <w:r>
        <w:t xml:space="preserve">plantation estate where they </w:t>
      </w:r>
      <w:r w:rsidR="00BD4610">
        <w:t xml:space="preserve">occur at </w:t>
      </w:r>
      <w:r w:rsidR="00045BED">
        <w:t>m</w:t>
      </w:r>
      <w:r w:rsidR="009819ED">
        <w:t>uch</w:t>
      </w:r>
      <w:r>
        <w:t xml:space="preserve"> high</w:t>
      </w:r>
      <w:r w:rsidR="00BD4610">
        <w:t>er</w:t>
      </w:r>
      <w:r>
        <w:t xml:space="preserve"> densit</w:t>
      </w:r>
      <w:r w:rsidR="00282A2A">
        <w:t>y</w:t>
      </w:r>
      <w:r>
        <w:t xml:space="preserve"> than </w:t>
      </w:r>
      <w:r w:rsidR="004E3DFA">
        <w:t>Koala</w:t>
      </w:r>
      <w:r>
        <w:t xml:space="preserve">s in </w:t>
      </w:r>
      <w:r w:rsidR="00DF051E">
        <w:t>neighbo</w:t>
      </w:r>
      <w:r w:rsidR="00B13AEE">
        <w:t>u</w:t>
      </w:r>
      <w:r w:rsidR="00DF051E">
        <w:t xml:space="preserve">ring </w:t>
      </w:r>
      <w:r>
        <w:t xml:space="preserve">native forest. Given the high estimated density of </w:t>
      </w:r>
      <w:r w:rsidR="004E3DFA">
        <w:t>Koala</w:t>
      </w:r>
      <w:r>
        <w:t xml:space="preserve">s within </w:t>
      </w:r>
      <w:r w:rsidR="00DC3C56">
        <w:t>Blue Gum</w:t>
      </w:r>
      <w:r w:rsidR="00B74478">
        <w:t xml:space="preserve"> </w:t>
      </w:r>
      <w:r>
        <w:t>plantations, changes to the plantation estate size</w:t>
      </w:r>
      <w:r w:rsidR="00BD4610">
        <w:t xml:space="preserve"> and/or stand ages </w:t>
      </w:r>
      <w:r>
        <w:t>may result in significant changes to population size.</w:t>
      </w:r>
    </w:p>
    <w:p w14:paraId="4C0D3EC2" w14:textId="7391C556" w:rsidR="00DF7BE6" w:rsidRDefault="00DF7BE6" w:rsidP="00EC1A7E">
      <w:r>
        <w:t xml:space="preserve">Victorian </w:t>
      </w:r>
      <w:r w:rsidR="004E3DFA">
        <w:t>Koala</w:t>
      </w:r>
      <w:r>
        <w:t xml:space="preserve">s are considered genetically vulnerable, with low adaptive potential to face emerging threats and future climates. </w:t>
      </w:r>
      <w:r w:rsidR="00131DE9">
        <w:t>Therefore</w:t>
      </w:r>
      <w:r w:rsidR="00BD4610">
        <w:t>,</w:t>
      </w:r>
      <w:r>
        <w:t xml:space="preserve"> gene flow augmentation should be considered to prevent inbreeding depression and increase the adaptability of Victorian </w:t>
      </w:r>
      <w:r w:rsidR="004E3DFA">
        <w:t>Koala</w:t>
      </w:r>
      <w:r>
        <w:t xml:space="preserve"> populations. If augmented gene</w:t>
      </w:r>
      <w:r w:rsidR="00131DE9">
        <w:t xml:space="preserve"> </w:t>
      </w:r>
      <w:r>
        <w:t xml:space="preserve">flow is considered for Victorian </w:t>
      </w:r>
      <w:r w:rsidR="004E3DFA">
        <w:t>Koala</w:t>
      </w:r>
      <w:r>
        <w:t>s, the South Gippsland population would represent the best source population available in the state due to its higher diversity and comparably stable demographic history</w:t>
      </w:r>
      <w:r w:rsidR="001A6D00">
        <w:t xml:space="preserve">. However, as </w:t>
      </w:r>
      <w:r w:rsidR="004E3DFA">
        <w:t>Koala</w:t>
      </w:r>
      <w:r w:rsidR="001A6D00">
        <w:t xml:space="preserve">s from </w:t>
      </w:r>
      <w:r w:rsidR="00F22EC3">
        <w:t>northern NSW and Q</w:t>
      </w:r>
      <w:r w:rsidR="00131DE9">
        <w:t>ueensland</w:t>
      </w:r>
      <w:r w:rsidR="001A6D00">
        <w:t xml:space="preserve"> have </w:t>
      </w:r>
      <w:r w:rsidR="00F22EC3">
        <w:t xml:space="preserve">higher genetic </w:t>
      </w:r>
      <w:r w:rsidR="001A6D00">
        <w:t xml:space="preserve">diversity than </w:t>
      </w:r>
      <w:r w:rsidR="00F22EC3">
        <w:t>Victorian populations</w:t>
      </w:r>
      <w:r w:rsidR="001A6D00">
        <w:t>, any gene</w:t>
      </w:r>
      <w:r w:rsidR="00131DE9">
        <w:t xml:space="preserve"> </w:t>
      </w:r>
      <w:r w:rsidR="001A6D00">
        <w:t xml:space="preserve">flow augmentation plan </w:t>
      </w:r>
      <w:r w:rsidR="00B74478">
        <w:t xml:space="preserve">could also </w:t>
      </w:r>
      <w:r w:rsidR="001A6D00">
        <w:t xml:space="preserve">consider </w:t>
      </w:r>
      <w:r w:rsidR="00F22EC3">
        <w:t xml:space="preserve">sourcing </w:t>
      </w:r>
      <w:r w:rsidR="004E3DFA">
        <w:t>Koala</w:t>
      </w:r>
      <w:r w:rsidR="00F22EC3">
        <w:t>s from these populations</w:t>
      </w:r>
      <w:r w:rsidR="001A6D00">
        <w:t>.</w:t>
      </w:r>
    </w:p>
    <w:p w14:paraId="4869C1ED" w14:textId="748A6445" w:rsidR="00EC1A7E" w:rsidRDefault="00EC1A7E" w:rsidP="00EC1A7E">
      <w:r w:rsidRPr="66C332E5">
        <w:t xml:space="preserve">Our study raises concerns for the health of Victorian </w:t>
      </w:r>
      <w:r w:rsidR="004E3DFA">
        <w:t>Koala</w:t>
      </w:r>
      <w:r w:rsidRPr="66C332E5">
        <w:t xml:space="preserve">s. We found a higher-than-expected proportion of </w:t>
      </w:r>
      <w:r w:rsidR="004E3DFA">
        <w:t>Koala</w:t>
      </w:r>
      <w:r w:rsidRPr="66C332E5">
        <w:t>s from seven geographically distinct regions in a state of chronically poor health and welfare. Clinical signs consistent with chronic ill-</w:t>
      </w:r>
      <w:r w:rsidR="00D50791">
        <w:t>health</w:t>
      </w:r>
      <w:r w:rsidRPr="66C332E5">
        <w:t xml:space="preserve"> were observed across all </w:t>
      </w:r>
      <w:r w:rsidR="00DC109C">
        <w:t>life stages</w:t>
      </w:r>
      <w:r w:rsidRPr="66C332E5">
        <w:t>, suggesting that multiple individual, environmental and demographic stressors may be contributing to prolonged physiological stress within these populations. Infectious diseases were widely detected</w:t>
      </w:r>
      <w:r w:rsidR="00D50791">
        <w:t>,</w:t>
      </w:r>
      <w:r w:rsidRPr="66C332E5">
        <w:t xml:space="preserve"> although there was no clear relationship between infection status and the expression of clinical signs of disease</w:t>
      </w:r>
      <w:r w:rsidR="001A6D00">
        <w:t>.</w:t>
      </w:r>
      <w:r w:rsidR="00964A90">
        <w:t xml:space="preserve"> </w:t>
      </w:r>
      <w:r w:rsidR="00964A90" w:rsidRPr="66C332E5">
        <w:t xml:space="preserve">Dental disease secondary to dental </w:t>
      </w:r>
      <w:r w:rsidR="00964A90" w:rsidRPr="66C332E5">
        <w:lastRenderedPageBreak/>
        <w:t xml:space="preserve">malocclusion </w:t>
      </w:r>
      <w:r w:rsidR="00964A90">
        <w:t xml:space="preserve">was </w:t>
      </w:r>
      <w:r w:rsidR="00964A90" w:rsidRPr="66C332E5">
        <w:t>also frequently observed</w:t>
      </w:r>
      <w:r w:rsidR="00131DE9">
        <w:t>,</w:t>
      </w:r>
      <w:r w:rsidR="00964A90" w:rsidRPr="66C332E5">
        <w:t xml:space="preserve"> suggesting that this may play a more significant role in poor health outcomes for </w:t>
      </w:r>
      <w:r w:rsidR="004E3DFA">
        <w:t>Koala</w:t>
      </w:r>
      <w:r w:rsidR="00964A90" w:rsidRPr="66C332E5">
        <w:t>s than previously thought.</w:t>
      </w:r>
      <w:r w:rsidR="00964A90">
        <w:t xml:space="preserve"> The possible link between dental malocclusion</w:t>
      </w:r>
      <w:r w:rsidR="00F22EC3">
        <w:t xml:space="preserve">, dental disease </w:t>
      </w:r>
      <w:r w:rsidR="00964A90">
        <w:t xml:space="preserve">and low genetic diversity in Victorian </w:t>
      </w:r>
      <w:r w:rsidR="004E3DFA">
        <w:t>Koala</w:t>
      </w:r>
      <w:r w:rsidR="00964A90">
        <w:t xml:space="preserve">s should be further investigated. </w:t>
      </w:r>
    </w:p>
    <w:p w14:paraId="3CC946DF" w14:textId="7F1E8D36" w:rsidR="00BE23F6" w:rsidRDefault="00BE23F6" w:rsidP="00BE23F6">
      <w:r w:rsidRPr="66C332E5">
        <w:t>Our study provides important information on</w:t>
      </w:r>
      <w:r>
        <w:t xml:space="preserve"> the status of Victoria’s</w:t>
      </w:r>
      <w:r w:rsidRPr="66C332E5">
        <w:t xml:space="preserve"> </w:t>
      </w:r>
      <w:r w:rsidR="004E3DFA">
        <w:t>Koala</w:t>
      </w:r>
      <w:r w:rsidRPr="66C332E5">
        <w:t xml:space="preserve"> </w:t>
      </w:r>
      <w:r>
        <w:t>population, documenting current distribution and abundance, genetic health, disease status and general health and welfare</w:t>
      </w:r>
      <w:r w:rsidR="00001937">
        <w:t xml:space="preserve"> across</w:t>
      </w:r>
      <w:r>
        <w:t xml:space="preserve"> </w:t>
      </w:r>
      <w:proofErr w:type="gramStart"/>
      <w:r>
        <w:t xml:space="preserve">a </w:t>
      </w:r>
      <w:r w:rsidR="00001937">
        <w:t>number of</w:t>
      </w:r>
      <w:proofErr w:type="gramEnd"/>
      <w:r w:rsidR="00001937">
        <w:t xml:space="preserve"> regional </w:t>
      </w:r>
      <w:r w:rsidR="004E3DFA">
        <w:t>Koala</w:t>
      </w:r>
      <w:r w:rsidR="00001937">
        <w:t xml:space="preserve"> populations</w:t>
      </w:r>
      <w:r>
        <w:t>. Based on these results, w</w:t>
      </w:r>
      <w:r w:rsidRPr="66C332E5">
        <w:t>e therefore make the following recommendations:</w:t>
      </w:r>
    </w:p>
    <w:p w14:paraId="1916D64B" w14:textId="456A6DAA" w:rsidR="001229DC" w:rsidRDefault="00A57AD2" w:rsidP="001229DC">
      <w:pPr>
        <w:pStyle w:val="dotpointindented"/>
      </w:pPr>
      <w:r>
        <w:t>Periodic m</w:t>
      </w:r>
      <w:r w:rsidR="001229DC">
        <w:t xml:space="preserve">onitoring </w:t>
      </w:r>
      <w:r w:rsidRPr="00A57AD2">
        <w:t xml:space="preserve">(e.g. </w:t>
      </w:r>
      <w:r>
        <w:t xml:space="preserve">at </w:t>
      </w:r>
      <w:r w:rsidRPr="00A57AD2">
        <w:t xml:space="preserve">5-yearly intervals) </w:t>
      </w:r>
      <w:r w:rsidR="001229DC">
        <w:t xml:space="preserve">of </w:t>
      </w:r>
      <w:r w:rsidR="004E3DFA">
        <w:t>Koala</w:t>
      </w:r>
      <w:r w:rsidR="001229DC">
        <w:t xml:space="preserve">s </w:t>
      </w:r>
      <w:r>
        <w:t>is required</w:t>
      </w:r>
      <w:r w:rsidR="001229DC">
        <w:t xml:space="preserve"> to determine statewide trends in </w:t>
      </w:r>
      <w:r w:rsidR="004E3DFA">
        <w:t>Koala</w:t>
      </w:r>
      <w:r w:rsidR="001229DC">
        <w:t xml:space="preserve"> abundance and distribution, especially in the </w:t>
      </w:r>
      <w:r w:rsidR="00DC3C56">
        <w:t>Blue Gum</w:t>
      </w:r>
      <w:r w:rsidR="001229DC">
        <w:t xml:space="preserve"> plantation estate.</w:t>
      </w:r>
    </w:p>
    <w:p w14:paraId="3CB6BABA" w14:textId="02D05398" w:rsidR="001229DC" w:rsidRDefault="001229DC">
      <w:pPr>
        <w:pStyle w:val="dotpointindented"/>
      </w:pPr>
      <w:r>
        <w:t>Information on plantation age and rotation for Victoria’s hardwood (</w:t>
      </w:r>
      <w:r w:rsidR="00DC3C56">
        <w:t>Blue Gum</w:t>
      </w:r>
      <w:r>
        <w:t xml:space="preserve">) plantation estate is required to better understand how changes in hardwood plantations affect </w:t>
      </w:r>
      <w:r w:rsidR="004E3DFA">
        <w:t>Koala</w:t>
      </w:r>
      <w:r>
        <w:t xml:space="preserve"> populations using these habitats. </w:t>
      </w:r>
    </w:p>
    <w:p w14:paraId="2FD35558" w14:textId="61877188" w:rsidR="0053559F" w:rsidRDefault="0053559F">
      <w:pPr>
        <w:pStyle w:val="dotpointindented"/>
      </w:pPr>
      <w:r>
        <w:t>Since a high proportion of the Victorian Koala population resides in Blue Gum plantations, research is urgently needed to better understand the fates of these Koalas following plantation harvesting.</w:t>
      </w:r>
    </w:p>
    <w:p w14:paraId="492656E0" w14:textId="60D1FC4B" w:rsidR="001229DC" w:rsidRDefault="001229DC" w:rsidP="001229DC">
      <w:pPr>
        <w:pStyle w:val="dotpointindented"/>
      </w:pPr>
      <w:r>
        <w:t xml:space="preserve">Genetic management is </w:t>
      </w:r>
      <w:r w:rsidR="00131DE9">
        <w:t xml:space="preserve">needed </w:t>
      </w:r>
      <w:r>
        <w:t xml:space="preserve">for </w:t>
      </w:r>
      <w:r w:rsidR="004E3DFA">
        <w:t>Koala</w:t>
      </w:r>
      <w:r>
        <w:t xml:space="preserve"> populations identified as having a high risk of inbreeding depression (e.g. Ballarat, Murray River, Mallacoota) to increase genetic diversity. To augment genetic diversity in these populations, consideration should be given to introducing </w:t>
      </w:r>
      <w:r w:rsidR="004E3DFA">
        <w:t>Koala</w:t>
      </w:r>
      <w:r>
        <w:t>s from the South Gippsland genetic cluster</w:t>
      </w:r>
      <w:r w:rsidR="00242A54">
        <w:t xml:space="preserve">. </w:t>
      </w:r>
      <w:r>
        <w:t xml:space="preserve">Alternatively, </w:t>
      </w:r>
      <w:r w:rsidR="004E3DFA">
        <w:t>Koala</w:t>
      </w:r>
      <w:r>
        <w:t>s sourced from areas with relatively higher genetic diversity, such as NSW</w:t>
      </w:r>
      <w:r w:rsidR="00B15A61">
        <w:t>,</w:t>
      </w:r>
      <w:r>
        <w:t xml:space="preserve"> could also be considered for translocation to Victorian populations of relatively low genetic diversity.</w:t>
      </w:r>
    </w:p>
    <w:p w14:paraId="5EDF9907" w14:textId="77777777" w:rsidR="001229DC" w:rsidRDefault="001229DC" w:rsidP="001229DC">
      <w:pPr>
        <w:pStyle w:val="dotpointindented"/>
      </w:pPr>
      <w:r>
        <w:t xml:space="preserve">To help facilitate genetic management, consideration should be given to undertaking population viability analysis (PVA) that includes a genetic component, to better understand the long-term outcomes of any planned translocation program to improve genetic diversity. </w:t>
      </w:r>
    </w:p>
    <w:p w14:paraId="42FE9096" w14:textId="607560BC" w:rsidR="001229DC" w:rsidRDefault="001229DC" w:rsidP="001229DC">
      <w:pPr>
        <w:pStyle w:val="dotpointindented"/>
      </w:pPr>
      <w:r>
        <w:t xml:space="preserve">Further research is required to better understand the </w:t>
      </w:r>
      <w:r w:rsidRPr="66C332E5">
        <w:t xml:space="preserve">diversity of factors contributing to </w:t>
      </w:r>
      <w:r>
        <w:t xml:space="preserve">poor health in </w:t>
      </w:r>
      <w:r w:rsidR="004E3DFA">
        <w:t>Koala</w:t>
      </w:r>
      <w:r>
        <w:t xml:space="preserve"> populations </w:t>
      </w:r>
      <w:r w:rsidRPr="66C332E5">
        <w:t xml:space="preserve">and the significance of </w:t>
      </w:r>
      <w:r w:rsidR="00B15A61">
        <w:t>these factors</w:t>
      </w:r>
      <w:r w:rsidRPr="66C332E5">
        <w:t xml:space="preserve"> to the long-term viability of </w:t>
      </w:r>
      <w:r w:rsidR="004E3DFA">
        <w:t>Koala</w:t>
      </w:r>
      <w:r w:rsidRPr="66C332E5">
        <w:t>s in Victoria</w:t>
      </w:r>
      <w:r>
        <w:t>. This would involve sampling</w:t>
      </w:r>
      <w:r w:rsidR="00282A2A">
        <w:t xml:space="preserve"> at more locations</w:t>
      </w:r>
      <w:r>
        <w:t xml:space="preserve"> to better understand variation in genetics, infectious and non-infectious disease</w:t>
      </w:r>
      <w:r w:rsidR="00131DE9">
        <w:t>s</w:t>
      </w:r>
      <w:r>
        <w:t xml:space="preserve"> and </w:t>
      </w:r>
      <w:r w:rsidR="004E3DFA">
        <w:t>Koala</w:t>
      </w:r>
      <w:r>
        <w:t xml:space="preserve"> health across their range in Victoria. </w:t>
      </w:r>
    </w:p>
    <w:p w14:paraId="3AFDABAD" w14:textId="1772C5AA" w:rsidR="001229DC" w:rsidRPr="00243764" w:rsidRDefault="001229DC" w:rsidP="001229DC">
      <w:pPr>
        <w:pStyle w:val="dotpointindented"/>
      </w:pPr>
      <w:r>
        <w:t xml:space="preserve">Further research </w:t>
      </w:r>
      <w:r w:rsidR="00131DE9">
        <w:t>should be undertaken</w:t>
      </w:r>
      <w:r>
        <w:t xml:space="preserve"> to better understand the relationships between genetics and the occurrence of dental malocclusion and other craniofacial abnormalities in Victorian </w:t>
      </w:r>
      <w:r w:rsidR="004E3DFA">
        <w:t>Koala</w:t>
      </w:r>
      <w:r>
        <w:t>s.</w:t>
      </w:r>
    </w:p>
    <w:p w14:paraId="30AFD5E1" w14:textId="2915D29E" w:rsidR="001229DC" w:rsidRPr="00243764" w:rsidRDefault="004E3DFA" w:rsidP="001229DC">
      <w:pPr>
        <w:pStyle w:val="dotpointindented"/>
      </w:pPr>
      <w:r>
        <w:t>Koala</w:t>
      </w:r>
      <w:r w:rsidR="001229DC" w:rsidRPr="66C332E5">
        <w:t xml:space="preserve">s captured in management programs should undergo a thorough physical examination, </w:t>
      </w:r>
      <w:r w:rsidR="00131DE9">
        <w:t>involving the</w:t>
      </w:r>
      <w:r w:rsidR="00131DE9" w:rsidRPr="66C332E5">
        <w:t xml:space="preserve"> </w:t>
      </w:r>
      <w:r w:rsidR="001229DC" w:rsidRPr="66C332E5">
        <w:t xml:space="preserve">collection of genetic, diagnostic and disease screening samples to </w:t>
      </w:r>
      <w:r w:rsidR="001229DC">
        <w:t>help understand</w:t>
      </w:r>
      <w:r w:rsidR="001229DC" w:rsidRPr="66C332E5">
        <w:t xml:space="preserve"> relationships between disease processes and the individual</w:t>
      </w:r>
      <w:r w:rsidR="001229DC">
        <w:t>,</w:t>
      </w:r>
      <w:r w:rsidR="001229DC" w:rsidRPr="66C332E5">
        <w:t xml:space="preserve"> environmental </w:t>
      </w:r>
      <w:r w:rsidR="001229DC">
        <w:t xml:space="preserve">and population </w:t>
      </w:r>
      <w:r w:rsidR="001229DC" w:rsidRPr="66C332E5">
        <w:t xml:space="preserve">factors that influence </w:t>
      </w:r>
      <w:r w:rsidR="001229DC">
        <w:t xml:space="preserve">disease </w:t>
      </w:r>
      <w:r w:rsidR="001229DC" w:rsidRPr="66C332E5">
        <w:t>exposure</w:t>
      </w:r>
      <w:r w:rsidR="001229DC">
        <w:t xml:space="preserve"> and</w:t>
      </w:r>
      <w:r w:rsidR="001229DC" w:rsidRPr="66C332E5">
        <w:t xml:space="preserve"> expression. </w:t>
      </w:r>
    </w:p>
    <w:p w14:paraId="64ACDDE5" w14:textId="43F4FB8E" w:rsidR="001229DC" w:rsidRPr="00243764" w:rsidRDefault="001229DC" w:rsidP="001229DC">
      <w:pPr>
        <w:pStyle w:val="dotpointindented"/>
      </w:pPr>
      <w:r w:rsidRPr="66C332E5">
        <w:t xml:space="preserve">A central repository for </w:t>
      </w:r>
      <w:r w:rsidR="004E3DFA">
        <w:t>Koala</w:t>
      </w:r>
      <w:r w:rsidRPr="66C332E5">
        <w:t xml:space="preserve"> health data, samples, and DNA extractions should be established</w:t>
      </w:r>
      <w:r w:rsidR="00242A54">
        <w:t xml:space="preserve">. </w:t>
      </w:r>
      <w:r>
        <w:t>This could</w:t>
      </w:r>
      <w:r w:rsidRPr="66C332E5">
        <w:t xml:space="preserve"> utilise pre-existing disease surveillance projects such as Wildlife Health Australia’s electronic Wildlife Health Information System, Melbourne University’s Wildlife Health Surveillance program and other university research projects investigating the presence of specific infectious organisms in </w:t>
      </w:r>
      <w:r w:rsidR="004E3DFA">
        <w:t>Koala</w:t>
      </w:r>
      <w:r w:rsidRPr="66C332E5">
        <w:t>s, a</w:t>
      </w:r>
      <w:r>
        <w:t xml:space="preserve">s well as </w:t>
      </w:r>
      <w:r w:rsidRPr="66C332E5">
        <w:t xml:space="preserve">mandatory record keeping and reporting for registered wildlife carers in Victoria. </w:t>
      </w:r>
      <w:r w:rsidR="00131DE9">
        <w:t>Such a repository would</w:t>
      </w:r>
      <w:r w:rsidRPr="66C332E5">
        <w:t xml:space="preserve"> provide a more </w:t>
      </w:r>
      <w:r>
        <w:t xml:space="preserve">comprehensive </w:t>
      </w:r>
      <w:r w:rsidRPr="66C332E5">
        <w:t xml:space="preserve">understanding of the distribution and prevalence of disease processes </w:t>
      </w:r>
      <w:r>
        <w:t xml:space="preserve">and health status </w:t>
      </w:r>
      <w:r w:rsidR="00282A2A">
        <w:t xml:space="preserve">of Koalas </w:t>
      </w:r>
      <w:r w:rsidRPr="66C332E5">
        <w:t>in Victoria</w:t>
      </w:r>
      <w:r w:rsidR="00242A54">
        <w:t xml:space="preserve">. </w:t>
      </w:r>
    </w:p>
    <w:p w14:paraId="6FF6C69F" w14:textId="3C4B228B" w:rsidR="00BE23F6" w:rsidRDefault="001229DC" w:rsidP="001229DC">
      <w:pPr>
        <w:pStyle w:val="dotpointindented"/>
      </w:pPr>
      <w:r w:rsidRPr="66C332E5">
        <w:t xml:space="preserve">There is an urgent need to address the significant health and welfare issues associated with unsustainably high-density </w:t>
      </w:r>
      <w:r w:rsidR="004E3DFA">
        <w:t>Koala</w:t>
      </w:r>
      <w:r w:rsidRPr="66C332E5">
        <w:t xml:space="preserve"> populations, and to ensure that </w:t>
      </w:r>
      <w:r w:rsidR="004E3DFA">
        <w:t>Koala</w:t>
      </w:r>
      <w:r w:rsidRPr="66C332E5">
        <w:t xml:space="preserve"> welfare and population management objectives are evidence-based and regularly evaluated</w:t>
      </w:r>
      <w:r w:rsidR="00BE23F6">
        <w:t>.</w:t>
      </w:r>
    </w:p>
    <w:p w14:paraId="65F3FB7C" w14:textId="77777777" w:rsidR="00704099" w:rsidRDefault="00704099" w:rsidP="00704099"/>
    <w:p w14:paraId="678A155A" w14:textId="34C0EE53" w:rsidR="00074331" w:rsidRPr="001749B2" w:rsidRDefault="007C1730" w:rsidP="00EB6C15">
      <w:pPr>
        <w:pStyle w:val="Heading1-Numbered"/>
      </w:pPr>
      <w:bookmarkStart w:id="22" w:name="_Toc18664440"/>
      <w:r>
        <w:br w:type="page"/>
      </w:r>
      <w:bookmarkStart w:id="23" w:name="_Toc286018760"/>
      <w:bookmarkStart w:id="24" w:name="_Toc409798397"/>
      <w:bookmarkStart w:id="25" w:name="_Toc202781696"/>
      <w:bookmarkEnd w:id="22"/>
      <w:r w:rsidR="00074331" w:rsidRPr="001749B2">
        <w:lastRenderedPageBreak/>
        <w:t>Introduction</w:t>
      </w:r>
      <w:bookmarkEnd w:id="23"/>
      <w:bookmarkEnd w:id="24"/>
      <w:bookmarkEnd w:id="25"/>
    </w:p>
    <w:bookmarkEnd w:id="21"/>
    <w:p w14:paraId="096BDB3F" w14:textId="435704F3" w:rsidR="0020022B" w:rsidRDefault="0020022B" w:rsidP="0020022B">
      <w:r w:rsidRPr="6911FBC4">
        <w:t xml:space="preserve">The </w:t>
      </w:r>
      <w:r w:rsidR="004E3DFA">
        <w:t>Koala</w:t>
      </w:r>
      <w:r w:rsidRPr="6911FBC4">
        <w:t xml:space="preserve"> (</w:t>
      </w:r>
      <w:r w:rsidRPr="6911FBC4">
        <w:rPr>
          <w:i/>
          <w:iCs/>
        </w:rPr>
        <w:t>Phascolarctos cinereus</w:t>
      </w:r>
      <w:r w:rsidRPr="6911FBC4">
        <w:t xml:space="preserve">) is an iconic Australian marsupial that is distributed widely across eastern Australia. The security of </w:t>
      </w:r>
      <w:r w:rsidR="004E3DFA">
        <w:t>Koala</w:t>
      </w:r>
      <w:r w:rsidRPr="6911FBC4">
        <w:t xml:space="preserve"> populations varies greatly across the species’ range. In New South Wales, Queensland and the Australian Capital Territory</w:t>
      </w:r>
      <w:r w:rsidR="00BE0F38">
        <w:t>,</w:t>
      </w:r>
      <w:r w:rsidRPr="6911FBC4">
        <w:t xml:space="preserve"> </w:t>
      </w:r>
      <w:r w:rsidR="004E3DFA">
        <w:t>Koala</w:t>
      </w:r>
      <w:r w:rsidRPr="6911FBC4">
        <w:t xml:space="preserve">s are listed as endangered under the </w:t>
      </w:r>
      <w:r w:rsidRPr="6911FBC4">
        <w:rPr>
          <w:i/>
          <w:iCs/>
        </w:rPr>
        <w:t>Environment Protection and Biodiversity Conservation Act 1999</w:t>
      </w:r>
      <w:r w:rsidRPr="6911FBC4">
        <w:t xml:space="preserve">. However, in Victoria and South Australia, </w:t>
      </w:r>
      <w:r w:rsidR="004E3DFA">
        <w:t>Koala</w:t>
      </w:r>
      <w:r w:rsidRPr="6911FBC4">
        <w:t xml:space="preserve"> populations can reach unsustainable densities in some areas, leading to overbrowsing and ultimately both significant mortality of the favoured </w:t>
      </w:r>
      <w:r w:rsidR="000628DC">
        <w:t>Eucalypt</w:t>
      </w:r>
      <w:r w:rsidRPr="6911FBC4">
        <w:t xml:space="preserve"> species (generally Manna Gum, </w:t>
      </w:r>
      <w:r w:rsidR="000628DC">
        <w:rPr>
          <w:i/>
          <w:iCs/>
        </w:rPr>
        <w:t>Eucalypt</w:t>
      </w:r>
      <w:r w:rsidRPr="6911FBC4">
        <w:rPr>
          <w:i/>
          <w:iCs/>
        </w:rPr>
        <w:t>us viminalis</w:t>
      </w:r>
      <w:r w:rsidRPr="6911FBC4">
        <w:t xml:space="preserve">) and significant welfare implications for affected </w:t>
      </w:r>
      <w:r w:rsidR="004E3DFA">
        <w:t>Koala</w:t>
      </w:r>
      <w:r w:rsidRPr="6911FBC4">
        <w:t xml:space="preserve">s. The Victorian Government has been actively managing overabundant </w:t>
      </w:r>
      <w:r w:rsidR="004E3DFA">
        <w:t>Koala</w:t>
      </w:r>
      <w:r w:rsidRPr="6911FBC4">
        <w:t xml:space="preserve"> populations since 1923, using translocation and sterilisation as the primary management techniques to reduce local population densities </w:t>
      </w:r>
      <w:r>
        <w:fldChar w:fldCharType="begin" w:fldLock="1"/>
      </w:r>
      <w:r w:rsidR="001C7995">
        <w:instrText xml:space="preserve"> ADDIN ZOTERO_ITEM CSL_CITATION {"citationID":"fHbtZFwm","properties":{"formattedCitation":"(Menkhorst 2008)","plainCitation":"(Menkhorst 2008)","noteIndex":0},"citationItems":[{"id":5336,"uris":["http://www.mendeley.com/documents/?uuid=a978533a-594d-45fc-9cad-1b35b605c814","http://zotero.org/users/634364/items/4W2KSF4B"],"itemData":{"id":5336,"type":"chapter","container-title":"Too close for comfort: contentious issues in human-wildlife encounters","event-place":"Mosman, NSW.","page":"73-92","publisher":"Royal Zoological Society of NSW","publisher-place":"Mosman, NSW.","title":"Hunted, marooned, re-introduced, contracepted: a history of Koala management in Victoria","author":[{"family":"Menkhorst","given":"Peter"}],"editor":[{"family":"Lunney","given":"D"},{"family":"Munn","given":"A"},{"family":"Meikle","given":"W"}],"issued":{"date-parts":[["2008"]]}}}],"schema":"https://github.com/citation-style-language/schema/raw/master/csl-citation.json"} </w:instrText>
      </w:r>
      <w:r>
        <w:fldChar w:fldCharType="separate"/>
      </w:r>
      <w:r w:rsidR="001C7995" w:rsidRPr="001C7995">
        <w:t>(Menkhorst 2008)</w:t>
      </w:r>
      <w:r>
        <w:fldChar w:fldCharType="end"/>
      </w:r>
      <w:r w:rsidRPr="6911FBC4">
        <w:t xml:space="preserve">. In other areas of Victoria, </w:t>
      </w:r>
      <w:r w:rsidR="004E3DFA">
        <w:t>Koala</w:t>
      </w:r>
      <w:r w:rsidRPr="6911FBC4">
        <w:t xml:space="preserve">s occur in naturally low densities throughout lowland and foothill </w:t>
      </w:r>
      <w:r w:rsidR="000628DC">
        <w:t>Eucalypt</w:t>
      </w:r>
      <w:r w:rsidRPr="6911FBC4">
        <w:t xml:space="preserve"> woodlands </w:t>
      </w:r>
      <w:r>
        <w:fldChar w:fldCharType="begin" w:fldLock="1"/>
      </w:r>
      <w:r w:rsidR="001C7995">
        <w:instrText xml:space="preserve"> ADDIN ZOTERO_ITEM CSL_CITATION {"citationID":"MSHRv8R6","properties":{"formattedCitation":"(Menkhorst 2008)","plainCitation":"(Menkhorst 2008)","noteIndex":0},"citationItems":[{"id":5336,"uris":["http://www.mendeley.com/documents/?uuid=a978533a-594d-45fc-9cad-1b35b605c814","http://zotero.org/users/634364/items/4W2KSF4B"],"itemData":{"id":5336,"type":"chapter","container-title":"Too close for comfort: contentious issues in human-wildlife encounters","event-place":"Mosman, NSW.","page":"73-92","publisher":"Royal Zoological Society of NSW","publisher-place":"Mosman, NSW.","title":"Hunted, marooned, re-introduced, contracepted: a history of Koala management in Victoria","author":[{"family":"Menkhorst","given":"Peter"}],"editor":[{"family":"Lunney","given":"D"},{"family":"Munn","given":"A"},{"family":"Meikle","given":"W"}],"issued":{"date-parts":[["2008"]]}}}],"schema":"https://github.com/citation-style-language/schema/raw/master/csl-citation.json"} </w:instrText>
      </w:r>
      <w:r>
        <w:fldChar w:fldCharType="separate"/>
      </w:r>
      <w:r w:rsidR="001C7995" w:rsidRPr="001C7995">
        <w:t>(Menkhorst 2008)</w:t>
      </w:r>
      <w:r>
        <w:fldChar w:fldCharType="end"/>
      </w:r>
      <w:r w:rsidRPr="6911FBC4">
        <w:t xml:space="preserve">. In these environments, management objectives focus on ensuring habitat protection is adequate to support viable populations of the species. Despite the long history of </w:t>
      </w:r>
      <w:r w:rsidR="004E3DFA">
        <w:t>Koala</w:t>
      </w:r>
      <w:r w:rsidRPr="6911FBC4">
        <w:t xml:space="preserve"> management and the differing population status across Victoria, a state-wide </w:t>
      </w:r>
      <w:r w:rsidR="004E3DFA">
        <w:t>Koala</w:t>
      </w:r>
      <w:r w:rsidRPr="6911FBC4">
        <w:t xml:space="preserve"> population survey has never been conducted</w:t>
      </w:r>
      <w:r w:rsidR="00242A54">
        <w:t xml:space="preserve">. </w:t>
      </w:r>
    </w:p>
    <w:p w14:paraId="09C6BB89" w14:textId="4A87FA1C" w:rsidR="0020022B" w:rsidRDefault="0020022B" w:rsidP="0020022B">
      <w:r w:rsidRPr="6911FBC4">
        <w:t xml:space="preserve">In 2019, </w:t>
      </w:r>
      <w:r w:rsidR="002031AA">
        <w:t xml:space="preserve">the </w:t>
      </w:r>
      <w:r w:rsidRPr="6911FBC4">
        <w:t>A</w:t>
      </w:r>
      <w:r w:rsidR="002031AA">
        <w:t xml:space="preserve">rthur </w:t>
      </w:r>
      <w:r w:rsidRPr="6911FBC4">
        <w:t>R</w:t>
      </w:r>
      <w:r w:rsidR="002031AA">
        <w:t xml:space="preserve">ylah </w:t>
      </w:r>
      <w:r w:rsidR="007532D2">
        <w:t>I</w:t>
      </w:r>
      <w:r w:rsidR="00B57FC4">
        <w:t>nstitute for Environmental Research</w:t>
      </w:r>
      <w:r w:rsidR="00904EA6">
        <w:t xml:space="preserve"> </w:t>
      </w:r>
      <w:r w:rsidRPr="6911FBC4">
        <w:t xml:space="preserve">was engaged to undertake the first systematic state-wide estimate of </w:t>
      </w:r>
      <w:r w:rsidR="004E3DFA">
        <w:t>Koala</w:t>
      </w:r>
      <w:r w:rsidRPr="6911FBC4">
        <w:t xml:space="preserve"> abundance in Victoria</w:t>
      </w:r>
      <w:r w:rsidR="00242A54">
        <w:t xml:space="preserve">. </w:t>
      </w:r>
      <w:r w:rsidRPr="6911FBC4">
        <w:t>The study reviewed and utili</w:t>
      </w:r>
      <w:r w:rsidR="00226E6B">
        <w:t>s</w:t>
      </w:r>
      <w:r w:rsidRPr="6911FBC4">
        <w:t xml:space="preserve">ed existing monitoring data from the previous 15 years to develop a model to predict </w:t>
      </w:r>
      <w:r w:rsidR="004E3DFA">
        <w:t>Koala</w:t>
      </w:r>
      <w:r w:rsidRPr="6911FBC4">
        <w:t xml:space="preserve"> abundance across their Victorian range </w:t>
      </w:r>
      <w:r>
        <w:fldChar w:fldCharType="begin" w:fldLock="1"/>
      </w:r>
      <w:r w:rsidR="007542EB">
        <w:instrText xml:space="preserve"> ADDIN ZOTERO_ITEM CSL_CITATION {"citationID":"QRuWa9s1","properties":{"formattedCitation":"(Heard and Ramsey 2020)","plainCitation":"(Heard and Ramsey 2020)","noteIndex":0},"citationItems":[{"id":4821,"uris":["http://www.mendeley.com/documents/?uuid=32414e3c-b5f8-44d3-b58b-2508c785b82f","http://zotero.org/users/634364/items/CNDU6FR5"],"itemData":{"id":4821,"type":"report","event-place":"Arthur Rylah Institute for Environmental Research, Department of Environment, Land, Water and Planning, Heidelberg, Victoria","publisher":"Unpublished Client Report for Biodiversity Division, Department of Environment, Land, Water and Planning","publisher-place":"Arthur Rylah Institute for Environmental Research, Department of Environment, Land, Water and Planning, Heidelberg, Victoria","title":"Modelling koala abundance across Victoria","author":[{"family":"Heard","given":"G.W."},{"family":"Ramsey","given":"David S.L."}],"issued":{"date-parts":[["2020"]]}}}],"schema":"https://github.com/citation-style-language/schema/raw/master/csl-citation.json"} </w:instrText>
      </w:r>
      <w:r>
        <w:fldChar w:fldCharType="separate"/>
      </w:r>
      <w:r w:rsidR="007542EB" w:rsidRPr="007542EB">
        <w:t>(Heard and Ramsey 2020)</w:t>
      </w:r>
      <w:r>
        <w:fldChar w:fldCharType="end"/>
      </w:r>
      <w:r w:rsidRPr="6911FBC4">
        <w:t>. The review of the available data revealed strong regional biases, with quality long-term data largely restricted to areas of overabundance and management programs (south</w:t>
      </w:r>
      <w:r w:rsidR="009C5796">
        <w:t>-</w:t>
      </w:r>
      <w:r w:rsidRPr="6911FBC4">
        <w:t xml:space="preserve">west Victoria, French Island and Raymond Island) and hardwood plantations in the Strzelecki Ranges. Large areas of the Loddon-Mallee, Grampians, Port Phillip, Hume and Gippsland regions were either represented by a few scattered counts, or no counts at all (Heard and Ramsey 2020). Furthermore, the dataset was constructed from surveys that were conducted for purposes other than population modelling at large spatial </w:t>
      </w:r>
      <w:proofErr w:type="gramStart"/>
      <w:r w:rsidRPr="6911FBC4">
        <w:t>scales</w:t>
      </w:r>
      <w:r w:rsidR="00496714">
        <w:t>,</w:t>
      </w:r>
      <w:r w:rsidRPr="6911FBC4">
        <w:t xml:space="preserve"> and</w:t>
      </w:r>
      <w:proofErr w:type="gramEnd"/>
      <w:r w:rsidRPr="6911FBC4">
        <w:t xml:space="preserve"> were undertaken using a variety of survey methods. The report recommended that standardised surveys be undertaken state-wide to address the identified data gaps (Heard and Ramsey 2020). </w:t>
      </w:r>
      <w:r w:rsidR="00E01D0D">
        <w:t>Consequently</w:t>
      </w:r>
      <w:r w:rsidRPr="6911FBC4">
        <w:t xml:space="preserve">, undertaking a standardised survey </w:t>
      </w:r>
      <w:r w:rsidR="009C5796">
        <w:t>would</w:t>
      </w:r>
      <w:r w:rsidRPr="6911FBC4">
        <w:t xml:space="preserve"> allow a </w:t>
      </w:r>
      <w:r w:rsidR="00236143">
        <w:t xml:space="preserve">more robust and </w:t>
      </w:r>
      <w:r w:rsidRPr="6911FBC4">
        <w:t xml:space="preserve">contemporary </w:t>
      </w:r>
      <w:r w:rsidR="00236143">
        <w:t>e</w:t>
      </w:r>
      <w:r w:rsidRPr="6911FBC4">
        <w:t xml:space="preserve">stimate of the Victorian </w:t>
      </w:r>
      <w:r w:rsidR="004E3DFA">
        <w:t>Koala</w:t>
      </w:r>
      <w:r w:rsidRPr="6911FBC4">
        <w:t xml:space="preserve"> population</w:t>
      </w:r>
      <w:r w:rsidR="00496714">
        <w:t>,</w:t>
      </w:r>
      <w:r w:rsidRPr="6911FBC4">
        <w:t xml:space="preserve"> and addresses </w:t>
      </w:r>
      <w:r w:rsidR="009C5796">
        <w:t xml:space="preserve">a key </w:t>
      </w:r>
      <w:r w:rsidRPr="6911FBC4">
        <w:t>priority in the V</w:t>
      </w:r>
      <w:r w:rsidR="009C5796">
        <w:t xml:space="preserve">ictorian </w:t>
      </w:r>
      <w:r w:rsidR="004E3DFA">
        <w:t>Koala</w:t>
      </w:r>
      <w:r w:rsidR="009C5796">
        <w:t xml:space="preserve"> Management Strategy (VKMS) </w:t>
      </w:r>
      <w:r w:rsidRPr="6911FBC4">
        <w:t xml:space="preserve">to better understand the size, distribution and habitat associations of Victoria’s </w:t>
      </w:r>
      <w:r w:rsidR="004E3DFA">
        <w:t>Koala</w:t>
      </w:r>
      <w:r w:rsidRPr="6911FBC4">
        <w:t xml:space="preserve"> population</w:t>
      </w:r>
      <w:r w:rsidR="009C5796">
        <w:t xml:space="preserve"> </w:t>
      </w:r>
      <w:r w:rsidR="009C5796">
        <w:fldChar w:fldCharType="begin"/>
      </w:r>
      <w:r w:rsidR="00215BB9">
        <w:instrText xml:space="preserve"> ADDIN ZOTERO_ITEM CSL_CITATION {"citationID":"VpO6iueO","properties":{"formattedCitation":"(DEECA 2023)","plainCitation":"(DEECA 2023)","noteIndex":0},"citationItems":[{"id":"bE1Rg4OM/GYfcyljr","uris":["http://zotero.org/users/1844437/items/CQAA7RYV"],"itemData":{"id":"TODJiOSH/7csc8zFD","type":"report","publisher":"Department of Energy, Environment and Climate Action","title":"Victorian Koala Management Strategy","author":[{"family":"DEECA","given":""}],"issued":{"date-parts":[["2023"]]}}}],"schema":"https://github.com/citation-style-language/schema/raw/master/csl-citation.json"} </w:instrText>
      </w:r>
      <w:r w:rsidR="009C5796">
        <w:fldChar w:fldCharType="separate"/>
      </w:r>
      <w:r w:rsidR="009C5796" w:rsidRPr="009C5796">
        <w:t>(DEECA 2023)</w:t>
      </w:r>
      <w:r w:rsidR="009C5796">
        <w:fldChar w:fldCharType="end"/>
      </w:r>
      <w:r w:rsidRPr="6911FBC4">
        <w:t xml:space="preserve">. In addition, a contemporary statewide survey will contribute to efforts to estimate the </w:t>
      </w:r>
      <w:r w:rsidR="004E3DFA">
        <w:t>Koala</w:t>
      </w:r>
      <w:r w:rsidRPr="6911FBC4">
        <w:t xml:space="preserve"> population nationally </w:t>
      </w:r>
      <w:r>
        <w:fldChar w:fldCharType="begin" w:fldLock="1"/>
      </w:r>
      <w:r w:rsidR="009358C4">
        <w:instrText xml:space="preserve"> ADDIN ZOTERO_ITEM CSL_CITATION {"citationID":"aY9KssmP","properties":{"formattedCitation":"(Robinson et al. 2022)","plainCitation":"(Robinson et al. 2022)","noteIndex":0},"citationItems":[{"id":5331,"uris":["http://www.mendeley.com/documents/?uuid=46e56da6-3213-4448-a588-9384ba52d6ab","http://zotero.org/users/634364/items/ZEQXPGAZ"],"itemData":{"id":5331,"type":"report","publisher":"Summary of National Koala Monitoring Program Technical Community of Practice May workshop","title":"Co-designing a National Koala Monitoring Program","author":[{"family":"Robinson","given":"CJ"},{"family":"JV","given":"Murray"},{"family":"AJ","given":"Hoskins"},{"family":"S","given":"Foster"},{"family":"E","given":"Vanderduys"},{"family":"S","given":"Brown"},{"family":"K","given":"Burke Da Silva"},{"family":"T","given":"Cappie-Wood"},{"family":"R","given":"Cristescu"},{"family":"Crowther","given":"M"},{"family":"Gillespie","given":"G"},{"family":"Hamilton","given":"G"},{"family":"Hillyard","given":"K"},{"family":"Rhodes","given":"J"},{"family":"Law","given":"B"},{"family":"Lawler","given":"I"},{"family":"Lunney","given":"D"},{"family":"Marsh","given":"K"},{"family":"Martin","given":"R"},{"family":"McAlpine","given":"C"},{"family":"Melzer","given":"A"},{"family":"Preece","given":"H"},{"family":"D","given":"Whisson."},{"family":"Youngentob","given":"K."}],"issued":{"date-parts":[["2022"]]}}}],"schema":"https://github.com/citation-style-language/schema/raw/master/csl-citation.json"} </w:instrText>
      </w:r>
      <w:r>
        <w:fldChar w:fldCharType="separate"/>
      </w:r>
      <w:r w:rsidR="009358C4" w:rsidRPr="009358C4">
        <w:t>(Robinson et al. 2022)</w:t>
      </w:r>
      <w:r>
        <w:fldChar w:fldCharType="end"/>
      </w:r>
      <w:r w:rsidRPr="6911FBC4">
        <w:t>.</w:t>
      </w:r>
    </w:p>
    <w:p w14:paraId="28151A5D" w14:textId="6CDC5931" w:rsidR="0020022B" w:rsidRDefault="0020022B" w:rsidP="0020022B">
      <w:r>
        <w:t xml:space="preserve">Previous research has also identified that many of Victoria’s </w:t>
      </w:r>
      <w:r w:rsidR="004E3DFA">
        <w:t>Koala</w:t>
      </w:r>
      <w:r>
        <w:t xml:space="preserve"> populations have low genetic diversity</w:t>
      </w:r>
      <w:r w:rsidR="009C5796">
        <w:t xml:space="preserve"> </w:t>
      </w:r>
      <w:r w:rsidR="009C5796">
        <w:fldChar w:fldCharType="begin"/>
      </w:r>
      <w:r w:rsidR="00ED41DE">
        <w:instrText xml:space="preserve"> ADDIN ZOTERO_ITEM CSL_CITATION {"citationID":"a1pm9bfi58l","properties":{"formattedCitation":"(McLennan et al. 2025)","plainCitation":"(McLennan et al. 2025)","noteIndex":0},"citationItems":[{"id":9799,"uris":["http://zotero.org/users/634364/items/HKPSZCAZ"],"itemData":{"id":9799,"type":"article-journal","abstract":"Koalas are an iconic, endangered, Australian marsupial. Disease, habitat destruction, and catastrophic mega-fires have reduced koalas to remnant patches of their former range. With increased likelihood of extreme weather events and ongoing habitat clearing across Australia, koala populations are vulnerable to further declines and isolation. Small, isolated populations are considered at risk when there is increased inbreeding, erosion of genomic diversity, and loss of adaptive potential, all of which reduce their ability to respond to prevailing threats. Here, we characterized the current genomic landscape of koalas using data from The Koala Genome Survey, a joint initiative between the Australian Federal and New South Wales Governments that aimed to provide a future-proofed baseline genomic dataset across the koala’s range in eastern Australia. We identified several regions of the continent where koalas have low genomic diversity and high inbreeding, as measured by runs of homozygosity. These populations included coastal sites along southeast Queensland and northern and mid-coast New South Wales, as well as southern New South Wales and Victoria. Analysis of genomic vulnerability to future climates revealed that northern koala populations were more at risk due to the extreme expected changes in this region, but that the adaptation required was minimal compared with other species. Our genomic analyses indicate that continued development, particularly linear infrastructure along coastal sites, and resultant habitat destruction are causing isolation and subsequent genomic erosion across many koala populations. Habitat protection and the formation of corridors must be employed for all koala populations to maintain current levels of diversity. For highly isolated koala populations, active management may be the only way to improve genomic diversity in the short term. If koalas are to be conserved for future generations, reversing their genomic isolation must be a priority in conservation planning.","container-title":"Ecological Applications","DOI":"10.1002/eap.3062","ISSN":"1051-0761, 1939-5582","issue":"1","journalAbbreviation":"Ecological Applications","language":"en","note":"number: 1","page":"e3062","source":"DOI.org (Crossref)","title":"Genomics identifies koala populations at risk across eastern Australia","volume":"35","author":[{"family":"McLennan","given":"Elspeth A."},{"family":"Kovacs","given":"Toby G. L."},{"family":"Silver","given":"Luke W."},{"family":"Chen","given":"Zhiliang"},{"family":"Jaya","given":"Frederick R."},{"family":"Ho","given":"Simon Y. W."},{"family":"Belov","given":"Katherine"},{"family":"Hogg","given":"Carolyn J."}],"issued":{"date-parts":[["2025",1]]}}}],"schema":"https://github.com/citation-style-language/schema/raw/master/csl-citation.json"} </w:instrText>
      </w:r>
      <w:r w:rsidR="009C5796">
        <w:fldChar w:fldCharType="separate"/>
      </w:r>
      <w:r w:rsidR="00ED41DE" w:rsidRPr="00ED41DE">
        <w:t>(McLennan et al. 2025)</w:t>
      </w:r>
      <w:r w:rsidR="009C5796">
        <w:fldChar w:fldCharType="end"/>
      </w:r>
      <w:r w:rsidR="009C5796">
        <w:t>. This has been hypothesised as</w:t>
      </w:r>
      <w:r>
        <w:t xml:space="preserve"> due to </w:t>
      </w:r>
      <w:r w:rsidR="009C5796">
        <w:t xml:space="preserve">populations </w:t>
      </w:r>
      <w:r>
        <w:t xml:space="preserve">being founded through translocations from </w:t>
      </w:r>
      <w:r w:rsidR="009C5796">
        <w:t xml:space="preserve">very few individuals, </w:t>
      </w:r>
      <w:r w:rsidR="00496714">
        <w:t xml:space="preserve">therefore </w:t>
      </w:r>
      <w:r>
        <w:t xml:space="preserve">creating a genetic bottleneck </w:t>
      </w:r>
      <w:r>
        <w:fldChar w:fldCharType="begin" w:fldLock="1"/>
      </w:r>
      <w:r w:rsidR="00ED41DE">
        <w:instrText xml:space="preserve"> ADDIN ZOTERO_ITEM CSL_CITATION {"citationID":"asloflrvn6","properties":{"formattedCitation":"(Martin and Handasyde 1999; Menkhorst 2008; McLennan et al. 2025)","plainCitation":"(Martin and Handasyde 1999; Menkhorst 2008; McLennan et al. 2025)","noteIndex":0},"citationItems":[{"id":1968,"uris":["http://www.mendeley.com/documents/?uuid=e62fcc5d-33a6-4cf8-a97d-655a9b99acd7","http://zotero.org/users/634364/items/4G2ES5MT"],"itemData":{"id":1968,"type":"book","abstract":"Perhaps the most long-awaited new edition in the Australian Natural History Series, this is a substantially different book from the previous edition by Tony Lee and Roger Martin. The contents cover the history of the koala; its distribution and abundance; nutrition; behaviour, sociality and life cycle; predators, parasites and pathogens; population biology; and conservation and management. Illustrations are widely used including eight pages of colour plates. The book places a strong emphasis on conservation and management issues, and candidly addresses issues of koala overpopulation in such.","ISBN":"978-0-86840-544-5","language":"en","number-of-pages":"160","publisher":"UNSW Press","title":"The Koala: Natural History, Conservation and Management","title-short":"The Koala","URL":"https://books.google.com.au/books?id=RdWg_f5UI7cC","author":[{"family":"Martin","given":"Roger"},{"family":"Handasyde","given":"Kathrine Ann"}],"issued":{"date-parts":[["1999"]]}}},{"id":5336,"uris":["http://www.mendeley.com/documents/?uuid=a978533a-594d-45fc-9cad-1b35b605c814","http://zotero.org/users/634364/items/4W2KSF4B"],"itemData":{"id":5336,"type":"chapter","container-title":"Too close for comfort: contentious issues in human-wildlife encounters","event-place":"Mosman, NSW.","page":"73-92","publisher":"Royal Zoological Society of NSW","publisher-place":"Mosman, NSW.","title":"Hunted, marooned, re-introduced, contracepted: a history of Koala management in Victoria","author":[{"family":"Menkhorst","given":"Peter"}],"editor":[{"family":"Lunney","given":"D"},{"family":"Munn","given":"A"},{"family":"Meikle","given":"W"}],"issued":{"date-parts":[["2008"]]}}},{"id":9799,"uris":["http://zotero.org/users/634364/items/HKPSZCAZ"],"itemData":{"id":9799,"type":"article-journal","abstract":"Koalas are an iconic, endangered, Australian marsupial. Disease, habitat destruction, and catastrophic mega-fires have reduced koalas to remnant patches of their former range. With increased likelihood of extreme weather events and ongoing habitat clearing across Australia, koala populations are vulnerable to further declines and isolation. Small, isolated populations are considered at risk when there is increased inbreeding, erosion of genomic diversity, and loss of adaptive potential, all of which reduce their ability to respond to prevailing threats. Here, we characterized the current genomic landscape of koalas using data from The Koala Genome Survey, a joint initiative between the Australian Federal and New South Wales Governments that aimed to provide a future-proofed baseline genomic dataset across the koala’s range in eastern Australia. We identified several regions of the continent where koalas have low genomic diversity and high inbreeding, as measured by runs of homozygosity. These populations included coastal sites along southeast Queensland and northern and mid-coast New South Wales, as well as southern New South Wales and Victoria. Analysis of genomic vulnerability to future climates revealed that northern koala populations were more at risk due to the extreme expected changes in this region, but that the adaptation required was minimal compared with other species. Our genomic analyses indicate that continued development, particularly linear infrastructure along coastal sites, and resultant habitat destruction are causing isolation and subsequent genomic erosion across many koala populations. Habitat protection and the formation of corridors must be employed for all koala populations to maintain current levels of diversity. For highly isolated koala populations, active management may be the only way to improve genomic diversity in the short term. If koalas are to be conserved for future generations, reversing their genomic isolation must be a priority in conservation planning.","container-title":"Ecological Applications","DOI":"10.1002/eap.3062","ISSN":"1051-0761, 1939-5582","issue":"1","journalAbbreviation":"Ecological Applications","language":"en","note":"number: 1","page":"e3062","source":"DOI.org (Crossref)","title":"Genomics identifies koala populations at risk across eastern Australia","volume":"35","author":[{"family":"McLennan","given":"Elspeth A."},{"family":"Kovacs","given":"Toby G. L."},{"family":"Silver","given":"Luke W."},{"family":"Chen","given":"Zhiliang"},{"family":"Jaya","given":"Frederick R."},{"family":"Ho","given":"Simon Y. W."},{"family":"Belov","given":"Katherine"},{"family":"Hogg","given":"Carolyn J."}],"issued":{"date-parts":[["2025",1]]}}}],"schema":"https://github.com/citation-style-language/schema/raw/master/csl-citation.json"} </w:instrText>
      </w:r>
      <w:r>
        <w:fldChar w:fldCharType="separate"/>
      </w:r>
      <w:r w:rsidR="00ED41DE" w:rsidRPr="00ED41DE">
        <w:t>(Martin and Handasyde 1999; Menkhorst 2008; McLennan et al. 2025)</w:t>
      </w:r>
      <w:r>
        <w:fldChar w:fldCharType="end"/>
      </w:r>
      <w:r>
        <w:t>. Th</w:t>
      </w:r>
      <w:r w:rsidR="00B15A61">
        <w:t>is generally low genetic diversity</w:t>
      </w:r>
      <w:r>
        <w:t xml:space="preserve"> contrasts with the higher genetic diversity found in major relict populations, such as </w:t>
      </w:r>
      <w:r w:rsidR="00F47490">
        <w:t xml:space="preserve">the one that </w:t>
      </w:r>
      <w:r>
        <w:t xml:space="preserve">occurs in the Strzelecki ranges </w:t>
      </w:r>
      <w:r>
        <w:fldChar w:fldCharType="begin" w:fldLock="1"/>
      </w:r>
      <w:r w:rsidR="009358C4">
        <w:instrText xml:space="preserve"> ADDIN ZOTERO_ITEM CSL_CITATION {"citationID":"acmobqf9ic","properties":{"formattedCitation":"(Lee et al. 2011)","plainCitation":"(Lee et al. 2011)","noteIndex":0},"citationItems":[{"id":5335,"uris":["http://www.mendeley.com/documents/?uuid=10760781-e8ea-337f-a1ce-2fb748399674","http://zotero.org/users/634364/items/YGJCBXYA"],"itemData":{"id":5335,"type":"article-journal","container-title":"Australian Mammalogy","issue":"1","note":"publisher: CSIRO Publishing","page":"68-74","title":"Genetic analysis reveals a distinct and highly diverse koala (Phascolarctos cinereus) population in South Gippsland, Victoria, Australia","volume":"34","author":[{"family":"Lee","given":"Tristan"},{"family":"Zenger","given":"Kyall R"},{"family":"Close","given":"Robert L"},{"family":"Phalen","given":"David N"}],"issued":{"date-parts":[["2011"]]}}}],"schema":"https://github.com/citation-style-language/schema/raw/master/csl-citation.json"} </w:instrText>
      </w:r>
      <w:r>
        <w:fldChar w:fldCharType="separate"/>
      </w:r>
      <w:r w:rsidR="009358C4" w:rsidRPr="009358C4">
        <w:t>(Lee et al. 2011)</w:t>
      </w:r>
      <w:r>
        <w:fldChar w:fldCharType="end"/>
      </w:r>
      <w:r>
        <w:t xml:space="preserve">. Low genetic diversity has implications for </w:t>
      </w:r>
      <w:r w:rsidR="004E3DFA">
        <w:t>Koala</w:t>
      </w:r>
      <w:r>
        <w:t xml:space="preserve"> populations through increased risk from the impacts of disease and/or climate change</w:t>
      </w:r>
      <w:r w:rsidR="00242A54">
        <w:t xml:space="preserve">. </w:t>
      </w:r>
      <w:r>
        <w:t xml:space="preserve">While the role of </w:t>
      </w:r>
      <w:r w:rsidR="004E3DFA">
        <w:t>Koala</w:t>
      </w:r>
      <w:r>
        <w:t xml:space="preserve"> genetics in disease susceptibility and expression is poorly understood (Vitali </w:t>
      </w:r>
      <w:r w:rsidRPr="008A5BC9">
        <w:t>et al</w:t>
      </w:r>
      <w:r w:rsidRPr="00430291">
        <w:t>.</w:t>
      </w:r>
      <w:r>
        <w:t xml:space="preserve"> 2022), recent studies have shown a genetic role in several important infectious and non-infectious disease processes in </w:t>
      </w:r>
      <w:r w:rsidR="004E3DFA">
        <w:t>Koala</w:t>
      </w:r>
      <w:r>
        <w:t xml:space="preserve">s, including </w:t>
      </w:r>
      <w:r w:rsidR="00430291">
        <w:t>C</w:t>
      </w:r>
      <w:r>
        <w:t xml:space="preserve">hlamydiosis </w:t>
      </w:r>
      <w:r>
        <w:fldChar w:fldCharType="begin" w:fldLock="1"/>
      </w:r>
      <w:r w:rsidR="009358C4">
        <w:instrText xml:space="preserve"> ADDIN ZOTERO_ITEM CSL_CITATION {"citationID":"foChAFmw","properties":{"formattedCitation":"(Cristescu et al. 2022)","plainCitation":"(Cristescu et al. 2022)","noteIndex":0},"citationItems":[{"id":5330,"uris":["http://www.mendeley.com/documents/?uuid=893bb999-89f5-4188-bf6a-c6ecc12f9112","http://zotero.org/users/634364/items/5FJYH5TA"],"itemData":{"id":5330,"type":"article-journal","abstract":"The koala, one of the most iconic Australian wildlife species, is facing several concomitant threats that are driving population declines. Some threats are well known and have clear methods of prevention (e.g., habitat loss can be reduced with stronger land-clearing control), whereas others are less easily addressed. One of the major current threats to koalas is chlamydial disease, which can have major impacts on individual survival and reproduction rates and can translate into population declines. Effective management strategies for the disease in the wild are currently lacking, and, to date, we know little about the determinants of individual susceptibility to disease. Here, we investigated the genetic basis of variation in susceptibility to chlamydia using one of the most intensively studied wild koala populations. We combined data from veterinary examinations, chlamydia testing, genetic sampling and movement monitoring. Out of our sample of 342 wild koalas, 60 were found to have chlamydia. Using genotype information on 5007 SNPs to investigate the role of genetic variation in determining disease status, we found no evidence of inbreeding depression, but a heritability of 0.11 (95% CI: 0.06–0.23) for the probability that koalas had chlamydia. Heritability of susceptibility to chlamydia could be relevant for future disease management, as it suggests adaptive potential for the population.","container-title":"Molecular Ecology","DOI":"10.1111/mec.16676","ISSN":"1365294X","issue":"21","note":"PMID: 36043238","page":"5455-5467","title":"Susceptibility to a sexually transmitted disease in a wild koala population shows heritable genetic variance but no inbreeding depression","volume":"31","author":[{"family":"Cristescu","given":"Romane H."},{"family":"Strickland","given":"Kasha"},{"family":"Schultz","given":"Anthony J."},{"family":"Kruuk","given":"Loeske E.B."},{"family":"Villiers","given":"Deidre","non-dropping-particle":"de"},{"family":"Frère","given":"Céline H."}],"issued":{"date-parts":[["2022"]]}}}],"schema":"https://github.com/citation-style-language/schema/raw/master/csl-citation.json"} </w:instrText>
      </w:r>
      <w:r>
        <w:fldChar w:fldCharType="separate"/>
      </w:r>
      <w:r w:rsidR="009358C4" w:rsidRPr="009358C4">
        <w:t>(Cristescu et al. 2022)</w:t>
      </w:r>
      <w:r>
        <w:fldChar w:fldCharType="end"/>
      </w:r>
      <w:r w:rsidRPr="003F6690">
        <w:rPr>
          <w:lang w:val="de-DE"/>
        </w:rPr>
        <w:t xml:space="preserve">, </w:t>
      </w:r>
      <w:r w:rsidR="004E3DFA">
        <w:rPr>
          <w:lang w:val="de-DE"/>
        </w:rPr>
        <w:t>Koala</w:t>
      </w:r>
      <w:r w:rsidR="00513DEA">
        <w:rPr>
          <w:lang w:val="de-DE"/>
        </w:rPr>
        <w:t xml:space="preserve"> </w:t>
      </w:r>
      <w:r w:rsidR="00430291">
        <w:rPr>
          <w:lang w:val="de-DE"/>
        </w:rPr>
        <w:t>R</w:t>
      </w:r>
      <w:r w:rsidRPr="003F6690">
        <w:rPr>
          <w:lang w:val="de-DE"/>
        </w:rPr>
        <w:t xml:space="preserve">etrovirus (KoRV) </w:t>
      </w:r>
      <w:r>
        <w:fldChar w:fldCharType="begin" w:fldLock="1"/>
      </w:r>
      <w:r w:rsidR="009358C4">
        <w:rPr>
          <w:lang w:val="de-DE"/>
        </w:rPr>
        <w:instrText xml:space="preserve"> ADDIN ZOTERO_ITEM CSL_CITATION {"citationID":"QVKL4bT7","properties":{"formattedCitation":"(Madden et al. 2018)","plainCitation":"(Madden et al. 2018)","noteIndex":0},"citationItems":[{"id":5282,"uris":["http://www.mendeley.com/documents/?uuid=5acdc112-4eec-48ec-8373-426112a13273","http://zotero.org/users/634364/items/P9FVZFQN"],"itemData":{"id":5282,"type":"article-journal","abstract":"Infectious diseases are contributing to the decline of the iconic Australian marsupial, the koala (Phascolarctos cinereus). Infections with the obligate intracellular bacteria, Chlamydia pecorum, cause debilitating ocular and urogenital-tract disease while the koala-retrovirus (KoRV) has been implicated in host immunosuppression and exacerbation of chlamydial pathogenesis. Although histological studies have provided insight into the basic architecture of koala immune tissues, our understanding of the koala immune response to infectious disease has been limited, until recently, by a lack of species-specific immune reagents. Recent advances in the characterisation of key immune genes have focused on advancing our understanding of the immune response to Chlamydia infection, revealing commonalities in disease pathologies and immunity between koalas and other hosts and paving the way for the development of a koala Chlamydia vaccine. This review summarises these recent findings and highlights key aspects of the koala immune system requiring further attention with particular regard to their most prominent infectious diseases.","container-title":"Developmental and Comparative Immunology","DOI":"10.1016/j.dci.2018.01.017","ISSN":"18790089","note":"PMID: 29382557\npublisher: Elsevier Ltd","page":"177-185","title":"Koala immunology and infectious diseases: How much can the koala bear?","volume":"82","author":[{"family":"Madden","given":"Danielle"},{"family":"Whaite","given":"Alessandra"},{"family":"Jones","given":"Elizabeth"},{"family":"Belov","given":"Katherine"},{"family":"Timms","given":"Peter"},{"family":"Polkinghorne","given":"Adam"}],"issued":{"date-parts":[["2018"]]}}}],"schema":"https://github.com/citation-style-language/schema/raw/master/csl-citation.json"} </w:instrText>
      </w:r>
      <w:r>
        <w:fldChar w:fldCharType="separate"/>
      </w:r>
      <w:r w:rsidR="009358C4" w:rsidRPr="009358C4">
        <w:t>(Madden et al. 2018)</w:t>
      </w:r>
      <w:r>
        <w:fldChar w:fldCharType="end"/>
      </w:r>
      <w:r w:rsidRPr="00065026">
        <w:t xml:space="preserve">, testicular abnormalities (atrophy, aplasia and asymmetry), </w:t>
      </w:r>
      <w:r w:rsidR="00430291">
        <w:t>O</w:t>
      </w:r>
      <w:r w:rsidRPr="00065026">
        <w:t xml:space="preserve">xalate </w:t>
      </w:r>
      <w:r w:rsidR="00430291">
        <w:t>N</w:t>
      </w:r>
      <w:r w:rsidRPr="00065026">
        <w:t>ephrosis</w:t>
      </w:r>
      <w:r w:rsidR="00430291">
        <w:t>-</w:t>
      </w:r>
      <w:r w:rsidRPr="00065026">
        <w:t xml:space="preserve">related renal failure and a number of skeletal abnormalities including microcephaly (reduction in head size), craniofacial tumours, micropthalmia (reduction in eye size) and scoliosis (curvature of the spine) </w:t>
      </w:r>
      <w:r>
        <w:fldChar w:fldCharType="begin" w:fldLock="1"/>
      </w:r>
      <w:r w:rsidR="009358C4">
        <w:instrText xml:space="preserve"> ADDIN ZOTERO_ITEM CSL_CITATION {"citationID":"iiIYZSRA","properties":{"formattedCitation":"(Tarlinton et al. 2021)","plainCitation":"(Tarlinton et al. 2021)","noteIndex":0},"citationItems":[{"id":5288,"uris":["http://www.mendeley.com/documents/?uuid=42e66cc7-0279-42d7-84e8-84e60abe6e82","http://zotero.org/users/634364/items/E8V6T3P9"],"itemData":{"id":5288,"type":"article-journal","container-title":"Conservation Genetics","issue":"3","note":"publisher: Springer\nCitation Key: tarlinton2021transcriptomic","page":"329-340","title":"Transcriptomic and genomic variants between koala populations reveals underlying genetic components to disorders in a bottlenecked population","volume":"22","author":[{"family":"Tarlinton","given":"R E"},{"family":"Fabijan","given":"J"},{"family":"Hemmatzadeh","given":"F"},{"family":"Meers","given":"J"},{"family":"Owen","given":"H"},{"family":"Sarker","given":"N"},{"family":"Seddon","given":"J M"},{"family":"Simmons","given":"G"},{"family":"Speight","given":"N"},{"family":"Trott","given":"D J"},{"literal":"others"}],"issued":{"date-parts":[["2021"]]}}}],"schema":"https://github.com/citation-style-language/schema/raw/master/csl-citation.json"} </w:instrText>
      </w:r>
      <w:r>
        <w:fldChar w:fldCharType="separate"/>
      </w:r>
      <w:r w:rsidR="009358C4" w:rsidRPr="009358C4">
        <w:t>(Tarlinton et al. 2021)</w:t>
      </w:r>
      <w:r>
        <w:fldChar w:fldCharType="end"/>
      </w:r>
      <w:r w:rsidR="00242A54">
        <w:t xml:space="preserve">. </w:t>
      </w:r>
      <w:r>
        <w:t xml:space="preserve">Therefore, understanding the genetic variation in Victoria’s </w:t>
      </w:r>
      <w:r w:rsidR="004E3DFA">
        <w:t>Koala</w:t>
      </w:r>
      <w:r>
        <w:t xml:space="preserve"> population may have significant implications for how </w:t>
      </w:r>
      <w:r w:rsidR="004E3DFA">
        <w:t>Koala</w:t>
      </w:r>
      <w:r>
        <w:t xml:space="preserve">s are managed to mitigate disease risks. For example, policies around translocation of </w:t>
      </w:r>
      <w:r w:rsidR="004E3DFA">
        <w:t>Koala</w:t>
      </w:r>
      <w:r>
        <w:t xml:space="preserve">s may be improved significantly by including a requirement to investigate both genetics and disease status of source and recipient populations to reduce any potential impacts from disease. </w:t>
      </w:r>
      <w:r w:rsidR="00430291">
        <w:t>Therefore</w:t>
      </w:r>
      <w:r>
        <w:t xml:space="preserve">, one of the priorities of the VKMS is to better understand the genetic diversity, population structuring and disease status of Victoria’s </w:t>
      </w:r>
      <w:r w:rsidR="004E3DFA">
        <w:t>Koala</w:t>
      </w:r>
      <w:r>
        <w:t xml:space="preserve"> population. </w:t>
      </w:r>
    </w:p>
    <w:p w14:paraId="4CA11FFA" w14:textId="0FB73C68" w:rsidR="0020022B" w:rsidRPr="00453A7B" w:rsidRDefault="0020022B" w:rsidP="0020022B">
      <w:r w:rsidRPr="6911FBC4">
        <w:t xml:space="preserve">Diseases are commonly listed </w:t>
      </w:r>
      <w:r w:rsidR="00D250AD">
        <w:t>among</w:t>
      </w:r>
      <w:r w:rsidRPr="6911FBC4">
        <w:t xml:space="preserve"> the threats to the conservation of </w:t>
      </w:r>
      <w:r w:rsidR="004E3DFA">
        <w:t>Koala</w:t>
      </w:r>
      <w:r w:rsidRPr="6911FBC4">
        <w:t xml:space="preserve"> populations in Australia</w:t>
      </w:r>
      <w:r w:rsidR="00242A54">
        <w:t xml:space="preserve">. </w:t>
      </w:r>
      <w:r w:rsidRPr="6911FBC4">
        <w:t xml:space="preserve">However, the relative importance of disease </w:t>
      </w:r>
      <w:r w:rsidR="00D250AD">
        <w:t>among</w:t>
      </w:r>
      <w:r w:rsidRPr="6911FBC4">
        <w:t xml:space="preserve"> other threatening processes for </w:t>
      </w:r>
      <w:r w:rsidR="004E3DFA">
        <w:t>Koala</w:t>
      </w:r>
      <w:r w:rsidRPr="6911FBC4">
        <w:t xml:space="preserve">s is poorly understood </w:t>
      </w:r>
      <w:r>
        <w:fldChar w:fldCharType="begin" w:fldLock="1"/>
      </w:r>
      <w:r w:rsidR="009358C4">
        <w:instrText xml:space="preserve"> ADDIN ZOTERO_ITEM CSL_CITATION {"citationID":"zy5RbCAR","properties":{"formattedCitation":"(Grogan et al. 2018; Vitali et al. 2022)","plainCitation":"(Grogan et al. 2018; Vitali et al. 2022)","noteIndex":0},"citationItems":[{"id":5283,"uris":["http://www.mendeley.com/documents/?uuid=91b3c818-d650-4609-840f-153e74833199","http://zotero.org/users/634364/items/A66K9PDV"],"itemData":{"id":5283,"type":"article-journal","container-title":"Biological Conservation","note":"publisher: Elsevier\nCitation Key: grogan2018disease","page":"334-344","title":"Is disease a major causal factor in declines? An evidence framework and case study on koala chlamydiosis","volume":"221","author":[{"family":"Grogan","given":"Laura F"},{"family":"Peel","given":"Alison J"},{"family":"Kerlin","given":"Douglas"},{"family":"Ellis","given":"William"},{"family":"Jones","given":"Darryl"},{"family":"Hero","given":"Jean-Marc"},{"family":"McCallum","given":"Hamish"}],"issued":{"date-parts":[["2018"]]}}},{"id":5289,"uris":["http://www.mendeley.com/documents/?uuid=b8c08c96-b489-3634-948e-62dea24e01cf","http://zotero.org/users/634364/items/JFIHWAH2"],"itemData":{"id":5289,"type":"report","event-place":"Sydney, Australia","publisher":"University of Sydney","publisher-place":"Sydney, Australia","title":"National Koala Disease Risk Analysis Report","author":[{"family":"Vitali","given":"S.D."},{"family":"Reiss","given":"A.E."},{"family":"Jacob-Hoff","given":"R.M."},{"family":"Stephenson","given":"T.L."},{"family":"Holz","given":"P.H."},{"family":"Higgins","given":"D.P."}],"issued":{"date-parts":[["2022"]]}}}],"schema":"https://github.com/citation-style-language/schema/raw/master/csl-citation.json"} </w:instrText>
      </w:r>
      <w:r>
        <w:fldChar w:fldCharType="separate"/>
      </w:r>
      <w:r w:rsidR="009358C4" w:rsidRPr="009358C4">
        <w:t>(Grogan et al. 2018; Vitali et al. 2022)</w:t>
      </w:r>
      <w:r>
        <w:fldChar w:fldCharType="end"/>
      </w:r>
      <w:r w:rsidRPr="6911FBC4">
        <w:t xml:space="preserve"> and we have very little understanding of the complex interplay between disease agents, </w:t>
      </w:r>
      <w:r w:rsidR="004E3DFA">
        <w:t>Koala</w:t>
      </w:r>
      <w:r w:rsidRPr="6911FBC4">
        <w:t xml:space="preserve">s and their environment which drives the clinical expression of disease, leading to poor welfare, altered reproduction and </w:t>
      </w:r>
      <w:r w:rsidR="004E3DFA">
        <w:t>Koala</w:t>
      </w:r>
      <w:r w:rsidRPr="6911FBC4">
        <w:t xml:space="preserve"> mortality. The urgent need for collaborative research involving ecologists, wildlife health specialists and geneticists to support a more holistic understanding of these key knowledge gaps was highlighted during the recently completed national </w:t>
      </w:r>
      <w:r w:rsidR="004E3DFA">
        <w:t>Koala</w:t>
      </w:r>
      <w:r w:rsidRPr="6911FBC4">
        <w:t xml:space="preserve"> Disease Risk Analysis</w:t>
      </w:r>
      <w:r w:rsidR="00236143">
        <w:t xml:space="preserve"> (KDRA)</w:t>
      </w:r>
      <w:r w:rsidRPr="6911FBC4">
        <w:t xml:space="preserve"> </w:t>
      </w:r>
      <w:r w:rsidR="009358C4">
        <w:fldChar w:fldCharType="begin"/>
      </w:r>
      <w:r w:rsidR="009358C4">
        <w:instrText xml:space="preserve"> ADDIN ZOTERO_ITEM CSL_CITATION {"citationID":"a202ai8pr73","properties":{"formattedCitation":"(Vitali et al. 2022)","plainCitation":"(Vitali et al. 2022)","noteIndex":0},"citationItems":[{"id":5289,"uris":["http://www.mendeley.com/documents/?uuid=b8c08c96-b489-3634-948e-62dea24e01cf","http://zotero.org/users/634364/items/JFIHWAH2"],"itemData":{"id":5289,"type":"report","event-place":"Sydney, Australia","publisher":"University of Sydney","publisher-place":"Sydney, Australia","title":"National Koala Disease Risk Analysis Report","author":[{"family":"Vitali","given":"S.D."},{"family":"Reiss","given":"A.E."},{"family":"Jacob-Hoff","given":"R.M."},{"family":"Stephenson","given":"T.L."},{"family":"Holz","given":"P.H."},{"family":"Higgins","given":"D.P."}],"issued":{"date-parts":[["2022"]]}}}],"schema":"https://github.com/citation-style-language/schema/raw/master/csl-citation.json"} </w:instrText>
      </w:r>
      <w:r w:rsidR="009358C4">
        <w:fldChar w:fldCharType="separate"/>
      </w:r>
      <w:r w:rsidR="009358C4" w:rsidRPr="009358C4">
        <w:t>(Vitali et al. 2022)</w:t>
      </w:r>
      <w:r w:rsidR="009358C4">
        <w:fldChar w:fldCharType="end"/>
      </w:r>
      <w:r w:rsidRPr="6911FBC4">
        <w:t>. Th</w:t>
      </w:r>
      <w:r w:rsidR="00430291">
        <w:t>e current</w:t>
      </w:r>
      <w:r w:rsidRPr="6911FBC4">
        <w:t xml:space="preserve"> project will represent an important first step in addressing these recommendations and knowledge gaps for Victoria. </w:t>
      </w:r>
    </w:p>
    <w:p w14:paraId="613EA500" w14:textId="1913C949" w:rsidR="00F94B96" w:rsidRDefault="0020022B" w:rsidP="0020022B">
      <w:r w:rsidRPr="6911FBC4">
        <w:lastRenderedPageBreak/>
        <w:t xml:space="preserve">This project aims to design and deliver a population, genetics, health and disease status survey for Victorian </w:t>
      </w:r>
      <w:r w:rsidR="004E3DFA">
        <w:t>Koala</w:t>
      </w:r>
      <w:r w:rsidRPr="6911FBC4">
        <w:t>s that will address some of the major research priorities identified in the VKMS and the national KDRA</w:t>
      </w:r>
      <w:r w:rsidR="00242A54">
        <w:t xml:space="preserve">. </w:t>
      </w:r>
      <w:r w:rsidR="0053651E">
        <w:t xml:space="preserve">Monitoring of </w:t>
      </w:r>
      <w:r w:rsidR="004E3DFA">
        <w:t>Koala</w:t>
      </w:r>
      <w:r w:rsidR="0053651E">
        <w:t xml:space="preserve">s was </w:t>
      </w:r>
      <w:r w:rsidRPr="6911FBC4">
        <w:t>undertak</w:t>
      </w:r>
      <w:r w:rsidR="0053651E">
        <w:t>en</w:t>
      </w:r>
      <w:r w:rsidRPr="6911FBC4">
        <w:t xml:space="preserve"> across the state</w:t>
      </w:r>
      <w:r w:rsidR="0053651E">
        <w:t xml:space="preserve"> to provide a </w:t>
      </w:r>
      <w:r w:rsidRPr="6911FBC4">
        <w:t xml:space="preserve">robust, contemporary estimate of abundance and habitat associations of Victoria’s </w:t>
      </w:r>
      <w:r w:rsidR="004E3DFA">
        <w:t>Koala</w:t>
      </w:r>
      <w:r w:rsidRPr="6911FBC4">
        <w:t xml:space="preserve"> population. In addition, capture and sampling of </w:t>
      </w:r>
      <w:r w:rsidR="004E3DFA">
        <w:t>Koala</w:t>
      </w:r>
      <w:r w:rsidR="0053651E">
        <w:t xml:space="preserve"> individuals and scats</w:t>
      </w:r>
      <w:r w:rsidRPr="6911FBC4">
        <w:t xml:space="preserve"> at selected sites enable</w:t>
      </w:r>
      <w:r w:rsidR="0053651E">
        <w:t>d</w:t>
      </w:r>
      <w:r w:rsidRPr="6911FBC4">
        <w:t xml:space="preserve"> estimates of the genetic diversity and structuring of subpopulations of </w:t>
      </w:r>
      <w:r w:rsidR="004E3DFA">
        <w:t>Koala</w:t>
      </w:r>
      <w:r w:rsidRPr="6911FBC4">
        <w:t xml:space="preserve">s, including analysis to better define the genetic extent of the remnant </w:t>
      </w:r>
      <w:r w:rsidR="004E3DFA">
        <w:t>Koala</w:t>
      </w:r>
      <w:r w:rsidRPr="6911FBC4">
        <w:t xml:space="preserve"> population in South Gippsland. Extensive sampling will also provide baseline data on the health status and presence of diseases such as </w:t>
      </w:r>
      <w:r w:rsidR="00E251F1">
        <w:t>Chlamy</w:t>
      </w:r>
      <w:r w:rsidRPr="6911FBC4">
        <w:t>dia (</w:t>
      </w:r>
      <w:r w:rsidR="00E251F1">
        <w:rPr>
          <w:i/>
          <w:iCs/>
        </w:rPr>
        <w:t>Chlamy</w:t>
      </w:r>
      <w:r w:rsidRPr="6911FBC4">
        <w:rPr>
          <w:i/>
          <w:iCs/>
        </w:rPr>
        <w:t>dia pecorum</w:t>
      </w:r>
      <w:r w:rsidRPr="6911FBC4">
        <w:t xml:space="preserve">), </w:t>
      </w:r>
      <w:r w:rsidR="00236143">
        <w:t xml:space="preserve">and </w:t>
      </w:r>
      <w:r w:rsidRPr="6911FBC4">
        <w:t>KoRV</w:t>
      </w:r>
      <w:r w:rsidR="00242A54">
        <w:t xml:space="preserve">. </w:t>
      </w:r>
    </w:p>
    <w:p w14:paraId="6AF60BFA" w14:textId="50A97309" w:rsidR="00875BDB" w:rsidRDefault="004E3DFA" w:rsidP="0020022B">
      <w:r>
        <w:t>Koala</w:t>
      </w:r>
      <w:r w:rsidR="0075690B">
        <w:t xml:space="preserve"> abundance, genetics, h</w:t>
      </w:r>
      <w:r w:rsidR="0075690B" w:rsidRPr="6911FBC4">
        <w:t xml:space="preserve">ealth and disease </w:t>
      </w:r>
      <w:r w:rsidR="0075690B">
        <w:t xml:space="preserve">data collected during this project will be used </w:t>
      </w:r>
      <w:r w:rsidR="0075690B" w:rsidRPr="00236143">
        <w:t xml:space="preserve">to </w:t>
      </w:r>
      <w:r w:rsidR="0075690B">
        <w:t xml:space="preserve">help understand the potential threats to </w:t>
      </w:r>
      <w:r>
        <w:t>Koala</w:t>
      </w:r>
      <w:r w:rsidR="0075690B">
        <w:t xml:space="preserve">s and provide baseline data on the status of Victora’s </w:t>
      </w:r>
      <w:r>
        <w:t>Koala</w:t>
      </w:r>
      <w:r w:rsidR="0075690B">
        <w:t xml:space="preserve"> population</w:t>
      </w:r>
      <w:r w:rsidR="0075690B" w:rsidRPr="6911FBC4">
        <w:t>.</w:t>
      </w:r>
      <w:r w:rsidR="0075690B">
        <w:t xml:space="preserve"> This information will then be used to refine management strategies for </w:t>
      </w:r>
      <w:r>
        <w:t>Koala</w:t>
      </w:r>
      <w:r w:rsidR="0075690B">
        <w:t xml:space="preserve">s, which will help secure the future for Victoria’s </w:t>
      </w:r>
      <w:r>
        <w:t>Koala</w:t>
      </w:r>
      <w:r w:rsidR="0075690B">
        <w:t xml:space="preserve"> population.</w:t>
      </w:r>
      <w:r w:rsidR="00F94B96">
        <w:t xml:space="preserve"> </w:t>
      </w:r>
    </w:p>
    <w:p w14:paraId="7C36598C" w14:textId="24876CC9" w:rsidR="00E82E30" w:rsidRDefault="00236143" w:rsidP="00236143">
      <w:pPr>
        <w:pStyle w:val="Heading2-Numbered"/>
      </w:pPr>
      <w:bookmarkStart w:id="26" w:name="_Toc202781697"/>
      <w:r>
        <w:t>Objectives</w:t>
      </w:r>
      <w:bookmarkEnd w:id="26"/>
    </w:p>
    <w:p w14:paraId="23D0130F" w14:textId="77777777" w:rsidR="00196302" w:rsidRDefault="00196302" w:rsidP="008A5BC9">
      <w:r>
        <w:t>The specific objectives of this project were to:</w:t>
      </w:r>
    </w:p>
    <w:p w14:paraId="56832C4E" w14:textId="3A9DD124" w:rsidR="00CE2DB7" w:rsidRPr="00236143" w:rsidRDefault="00CE2DB7" w:rsidP="00CE2DB7">
      <w:pPr>
        <w:pStyle w:val="dotpointindented"/>
      </w:pPr>
      <w:r w:rsidRPr="00236143">
        <w:t xml:space="preserve">Design and </w:t>
      </w:r>
      <w:r>
        <w:t>undertake</w:t>
      </w:r>
      <w:r w:rsidRPr="00236143">
        <w:t xml:space="preserve"> a </w:t>
      </w:r>
      <w:proofErr w:type="gramStart"/>
      <w:r w:rsidR="004E3DFA">
        <w:t>Koala</w:t>
      </w:r>
      <w:proofErr w:type="gramEnd"/>
      <w:r w:rsidRPr="00236143">
        <w:t xml:space="preserve"> population survey for Victoria that </w:t>
      </w:r>
      <w:r>
        <w:t xml:space="preserve">will provide robust estimates of </w:t>
      </w:r>
      <w:r w:rsidR="004E3DFA">
        <w:t>Koala</w:t>
      </w:r>
      <w:r>
        <w:t xml:space="preserve"> abundance and distribution on public land in Victoria. </w:t>
      </w:r>
      <w:r w:rsidR="00196302">
        <w:t>An additional component of this objective was to</w:t>
      </w:r>
      <w:r>
        <w:t xml:space="preserve"> undertake surveys and provide estimates of </w:t>
      </w:r>
      <w:r w:rsidR="004E3DFA">
        <w:t>Koala</w:t>
      </w:r>
      <w:r>
        <w:t xml:space="preserve"> abundance for Victoria’s </w:t>
      </w:r>
      <w:r w:rsidR="000628DC">
        <w:t>Eucalypt</w:t>
      </w:r>
      <w:r>
        <w:t xml:space="preserve"> plantations</w:t>
      </w:r>
      <w:r w:rsidRPr="00236143">
        <w:t>.</w:t>
      </w:r>
    </w:p>
    <w:p w14:paraId="01479504" w14:textId="1283C1A1" w:rsidR="00CE2DB7" w:rsidRDefault="00CE2DB7" w:rsidP="00CE2DB7">
      <w:pPr>
        <w:pStyle w:val="dotpointindented"/>
      </w:pPr>
      <w:r w:rsidRPr="00236143">
        <w:t xml:space="preserve">Conduct genetic analysis to provide information on the genetic diversity and population structuring of </w:t>
      </w:r>
      <w:r w:rsidR="004E3DFA">
        <w:t>Koala</w:t>
      </w:r>
      <w:r w:rsidRPr="00236143">
        <w:t xml:space="preserve"> populations</w:t>
      </w:r>
      <w:r w:rsidR="00123BD6">
        <w:t>,</w:t>
      </w:r>
      <w:r>
        <w:t xml:space="preserve"> including analysis</w:t>
      </w:r>
      <w:r w:rsidRPr="00236143">
        <w:t xml:space="preserve"> to </w:t>
      </w:r>
      <w:r w:rsidR="00F414FE">
        <w:t xml:space="preserve">more clearly </w:t>
      </w:r>
      <w:r w:rsidRPr="00236143">
        <w:t xml:space="preserve">define the genetic extent of the remnant South Gippsland </w:t>
      </w:r>
      <w:r w:rsidR="004E3DFA">
        <w:t>Koala</w:t>
      </w:r>
      <w:r w:rsidRPr="00236143">
        <w:t xml:space="preserve"> population</w:t>
      </w:r>
      <w:r w:rsidR="00242A54">
        <w:t xml:space="preserve">. </w:t>
      </w:r>
      <w:r>
        <w:t xml:space="preserve"> </w:t>
      </w:r>
    </w:p>
    <w:p w14:paraId="1342E04B" w14:textId="13DB612D" w:rsidR="00236143" w:rsidRDefault="00CE2DB7" w:rsidP="00CE2DB7">
      <w:pPr>
        <w:pStyle w:val="dotpointindented"/>
      </w:pPr>
      <w:r w:rsidRPr="00236143">
        <w:t xml:space="preserve">Conduct health and welfare assessments and targeted disease surveillance to provide baseline data on the health status of </w:t>
      </w:r>
      <w:r w:rsidR="004E3DFA">
        <w:t>Koala</w:t>
      </w:r>
      <w:r w:rsidRPr="00236143">
        <w:t xml:space="preserve">s, to better understand the </w:t>
      </w:r>
      <w:r>
        <w:t>occurrence of</w:t>
      </w:r>
      <w:r w:rsidRPr="00236143">
        <w:t xml:space="preserve"> disease and their </w:t>
      </w:r>
      <w:r>
        <w:t xml:space="preserve">potential </w:t>
      </w:r>
      <w:r w:rsidRPr="00236143">
        <w:t xml:space="preserve">impact on </w:t>
      </w:r>
      <w:r w:rsidR="004E3DFA">
        <w:t>Koala</w:t>
      </w:r>
      <w:r w:rsidRPr="00236143">
        <w:t xml:space="preserve"> population</w:t>
      </w:r>
      <w:r>
        <w:t>s.</w:t>
      </w:r>
    </w:p>
    <w:p w14:paraId="0EE2778E" w14:textId="77777777" w:rsidR="00236143" w:rsidRDefault="00236143" w:rsidP="00E82E30"/>
    <w:p w14:paraId="7A7D3825" w14:textId="77777777" w:rsidR="00411D4B" w:rsidRDefault="00411D4B" w:rsidP="00E82E30"/>
    <w:p w14:paraId="4C164712" w14:textId="77777777" w:rsidR="00980E26" w:rsidRPr="001749B2" w:rsidRDefault="00F35791" w:rsidP="00CE7E5D">
      <w:pPr>
        <w:pStyle w:val="Heading1-Numbered"/>
      </w:pPr>
      <w:r w:rsidRPr="00243764">
        <w:br w:type="page"/>
      </w:r>
      <w:bookmarkStart w:id="27" w:name="_Toc286018763"/>
      <w:bookmarkStart w:id="28" w:name="_Toc202781698"/>
      <w:r w:rsidR="00980E26" w:rsidRPr="001749B2">
        <w:lastRenderedPageBreak/>
        <w:t>Method</w:t>
      </w:r>
      <w:bookmarkEnd w:id="27"/>
      <w:r w:rsidR="00B705CE" w:rsidRPr="001749B2">
        <w:t>s</w:t>
      </w:r>
      <w:bookmarkEnd w:id="28"/>
    </w:p>
    <w:p w14:paraId="68A32F91" w14:textId="446DDD54" w:rsidR="0020022B" w:rsidRPr="007D16B0" w:rsidRDefault="004E3DFA" w:rsidP="0020022B">
      <w:pPr>
        <w:pStyle w:val="Heading2-Numbered"/>
        <w:numPr>
          <w:ilvl w:val="1"/>
          <w:numId w:val="17"/>
        </w:numPr>
      </w:pPr>
      <w:bookmarkStart w:id="29" w:name="_Toc185321266"/>
      <w:bookmarkStart w:id="30" w:name="_Toc202781699"/>
      <w:bookmarkStart w:id="31" w:name="_Toc286018764"/>
      <w:r>
        <w:t>Koala</w:t>
      </w:r>
      <w:r w:rsidR="0020022B">
        <w:t xml:space="preserve"> distribution and abundance</w:t>
      </w:r>
      <w:bookmarkEnd w:id="29"/>
      <w:bookmarkEnd w:id="30"/>
      <w:r w:rsidR="0020022B">
        <w:t xml:space="preserve"> </w:t>
      </w:r>
      <w:bookmarkEnd w:id="31"/>
    </w:p>
    <w:p w14:paraId="5764BA78" w14:textId="263204DF" w:rsidR="0020022B" w:rsidRDefault="0020022B" w:rsidP="0020022B">
      <w:pPr>
        <w:pStyle w:val="Heading3-Numbered"/>
      </w:pPr>
      <w:bookmarkStart w:id="32" w:name="_Toc185321267"/>
      <w:bookmarkStart w:id="33" w:name="_Toc202781700"/>
      <w:r w:rsidRPr="00657967">
        <w:t>Sampling</w:t>
      </w:r>
      <w:r>
        <w:t xml:space="preserve"> design</w:t>
      </w:r>
      <w:bookmarkEnd w:id="32"/>
      <w:bookmarkEnd w:id="33"/>
    </w:p>
    <w:p w14:paraId="4E5283E8" w14:textId="2083A989" w:rsidR="0020022B" w:rsidRDefault="0020022B" w:rsidP="0020022B">
      <w:r w:rsidRPr="6911FBC4">
        <w:t xml:space="preserve">A contemporary estimate of the abundance and distribution of Victoria’s </w:t>
      </w:r>
      <w:r w:rsidR="004E3DFA">
        <w:t>Koala</w:t>
      </w:r>
      <w:r w:rsidRPr="6911FBC4">
        <w:t xml:space="preserve"> population was estimated from monitoring data collected at sites selected using a statistically robust sampling design. A spatially-balanced sampling design </w:t>
      </w:r>
      <w:r>
        <w:fldChar w:fldCharType="begin" w:fldLock="1"/>
      </w:r>
      <w:r w:rsidR="009358C4">
        <w:instrText xml:space="preserve"> ADDIN ZOTERO_ITEM CSL_CITATION {"citationID":"HCTGDCNk","properties":{"formattedCitation":"(Foster et al. 2017)","plainCitation":"(Foster et al. 2017)","noteIndex":0},"citationItems":[{"id":2294,"uris":["http://www.mendeley.com/documents/?uuid=505f9fdf-e156-4cdf-a18e-bc45e7589efb","http://zotero.org/users/634364/items/QC3YWWF4"],"itemData":{"id":2294,"type":"article-journal","container-title":"Methods in Ecology and Evolution","issue":"11","page":"1433-1442","title":"Spatially-balanced designs that incorporate legacy sites","volume":"8","author":[{"family":"Foster","given":"Scott D."},{"family":"Hosack","given":"Geoffrey R."},{"family":"Lawrence","given":"Emma"},{"family":"Przeslawski","given":"Rachel"},{"family":"Hedge","given":"Paul"},{"family":"Caley","given":"M. Julian"},{"family":"Barrett","given":"Neville S."},{"family":"Williams","given":"Alan"},{"family":"Li","given":"Jin"},{"family":"Lynch","given":"Tim"},{"family":"Dambacher","given":"Jeffrey M."},{"family":"Sweatman","given":"Hugh P.A."},{"family":"Hayes","given":"Keith R."}],"issued":{"date-parts":[["2017"]]}}}],"schema":"https://github.com/citation-style-language/schema/raw/master/csl-citation.json"} </w:instrText>
      </w:r>
      <w:r>
        <w:fldChar w:fldCharType="separate"/>
      </w:r>
      <w:r w:rsidR="009358C4" w:rsidRPr="009358C4">
        <w:t>(Foster et al. 2017)</w:t>
      </w:r>
      <w:r>
        <w:fldChar w:fldCharType="end"/>
      </w:r>
      <w:r w:rsidRPr="6911FBC4">
        <w:t xml:space="preserve"> was used to select sites across Victoria</w:t>
      </w:r>
      <w:r w:rsidR="00123BD6">
        <w:t>,</w:t>
      </w:r>
      <w:r w:rsidRPr="6911FBC4">
        <w:t xml:space="preserve"> and was developed in conjunction with researchers from the CSIRO so that the Victorian sampling design was compatible with the national sampling design being developed for the National </w:t>
      </w:r>
      <w:r w:rsidR="004E3DFA">
        <w:t>Koala</w:t>
      </w:r>
      <w:r w:rsidRPr="6911FBC4">
        <w:t xml:space="preserve"> Monitoring Program (NKMP) </w:t>
      </w:r>
      <w:r>
        <w:fldChar w:fldCharType="begin"/>
      </w:r>
      <w:r w:rsidR="009358C4">
        <w:instrText xml:space="preserve"> ADDIN ZOTERO_ITEM CSL_CITATION {"citationID":"40nJkvCw","properties":{"formattedCitation":"(Robinson et al. 2022)","plainCitation":"(Robinson et al. 2022)","noteIndex":0},"citationItems":[{"id":5331,"uris":["http://www.mendeley.com/documents/?uuid=46e56da6-3213-4448-a588-9384ba52d6ab","http://zotero.org/users/634364/items/ZEQXPGAZ"],"itemData":{"id":5331,"type":"report","publisher":"Summary of National Koala Monitoring Program Technical Community of Practice May workshop","title":"Co-designing a National Koala Monitoring Program","author":[{"family":"Robinson","given":"CJ"},{"family":"JV","given":"Murray"},{"family":"AJ","given":"Hoskins"},{"family":"S","given":"Foster"},{"family":"E","given":"Vanderduys"},{"family":"S","given":"Brown"},{"family":"K","given":"Burke Da Silva"},{"family":"T","given":"Cappie-Wood"},{"family":"R","given":"Cristescu"},{"family":"Crowther","given":"M"},{"family":"Gillespie","given":"G"},{"family":"Hamilton","given":"G"},{"family":"Hillyard","given":"K"},{"family":"Rhodes","given":"J"},{"family":"Law","given":"B"},{"family":"Lawler","given":"I"},{"family":"Lunney","given":"D"},{"family":"Marsh","given":"K"},{"family":"Martin","given":"R"},{"family":"McAlpine","given":"C"},{"family":"Melzer","given":"A"},{"family":"Preece","given":"H"},{"family":"D","given":"Whisson."},{"family":"Youngentob","given":"K."}],"issued":{"date-parts":[["2022"]]}}}],"schema":"https://github.com/citation-style-language/schema/raw/master/csl-citation.json"} </w:instrText>
      </w:r>
      <w:r>
        <w:fldChar w:fldCharType="separate"/>
      </w:r>
      <w:r w:rsidR="009358C4" w:rsidRPr="009358C4">
        <w:t>(Robinson et al. 2022)</w:t>
      </w:r>
      <w:r>
        <w:fldChar w:fldCharType="end"/>
      </w:r>
      <w:r w:rsidRPr="6911FBC4">
        <w:t xml:space="preserve">. The selection of sites was based on sampling probabilities developed by the NKMP working group using information on a broad set of environmental drivers thought to govern the distribution of </w:t>
      </w:r>
      <w:r w:rsidR="004E3DFA">
        <w:t>Koala</w:t>
      </w:r>
      <w:r w:rsidRPr="6911FBC4">
        <w:t xml:space="preserve">s across their range in eastern and southern Australia. However, the Victorian sampling design also included some additional stratification to ensure adequate coverage of the </w:t>
      </w:r>
      <w:r w:rsidR="00226E6B">
        <w:t>hardwood</w:t>
      </w:r>
      <w:r w:rsidRPr="6911FBC4">
        <w:t xml:space="preserve"> plantation estate</w:t>
      </w:r>
      <w:r w:rsidR="00242A54">
        <w:t xml:space="preserve">. </w:t>
      </w:r>
    </w:p>
    <w:p w14:paraId="4E9B2DDA" w14:textId="6F149FA1" w:rsidR="0020022B" w:rsidRDefault="00B57DC7" w:rsidP="0020022B">
      <w:r>
        <w:t xml:space="preserve">Surveys were undertaken in both 2023 and 2024. </w:t>
      </w:r>
      <w:r w:rsidR="0020022B" w:rsidRPr="6911FBC4">
        <w:t>A total of 139 sites were chosen across public land in Victoria</w:t>
      </w:r>
      <w:r w:rsidR="0020022B">
        <w:t xml:space="preserve"> to be monitored in 2023</w:t>
      </w:r>
      <w:r w:rsidR="0020022B" w:rsidRPr="6911FBC4">
        <w:t>. These included 107 sites in native forest, chosen using the NKMP sampling probabilities</w:t>
      </w:r>
      <w:r w:rsidR="00F47490">
        <w:t>,</w:t>
      </w:r>
      <w:r w:rsidR="0020022B" w:rsidRPr="6911FBC4">
        <w:t xml:space="preserve"> with an additional 32 sites selected randomly from the </w:t>
      </w:r>
      <w:r w:rsidR="000628DC">
        <w:t>Eucalypt</w:t>
      </w:r>
      <w:r w:rsidR="0020022B" w:rsidRPr="6911FBC4">
        <w:t xml:space="preserve"> hardwood plantation estate</w:t>
      </w:r>
      <w:r w:rsidR="00242A54">
        <w:t xml:space="preserve">. </w:t>
      </w:r>
      <w:r w:rsidR="0020022B" w:rsidRPr="6911FBC4">
        <w:t xml:space="preserve">An additional 39 native forest sites, which were used to monitor </w:t>
      </w:r>
      <w:r w:rsidR="004E3DFA">
        <w:t>Koala</w:t>
      </w:r>
      <w:r w:rsidR="0020022B" w:rsidRPr="6911FBC4">
        <w:t>s in East Gippsland during 202</w:t>
      </w:r>
      <w:r w:rsidR="000244CE">
        <w:t>2</w:t>
      </w:r>
      <w:r w:rsidR="0020022B" w:rsidRPr="6911FBC4">
        <w:t xml:space="preserve">, were also added to the analysis </w:t>
      </w:r>
      <w:r w:rsidR="0020022B">
        <w:fldChar w:fldCharType="begin"/>
      </w:r>
      <w:r w:rsidR="009358C4">
        <w:instrText xml:space="preserve"> ADDIN ZOTERO_ITEM CSL_CITATION {"citationID":"8xrWt2WX","properties":{"formattedCitation":"(Cally et al. 2022)","plainCitation":"(Cally et al. 2022)","noteIndex":0},"citationItems":[{"id":5348,"uris":["http://zotero.org/users/634364/items/BMSEQJY7"],"itemData":{"id":5348,"type":"report","event-place":"Arthur Rylah Institute for Environmental Research, Department of Environment, Land, Water and Planning, Heidelberg, Victoria","publisher":"Unpublished Client Report for the CSIRO National Koala Monitoring Program","publisher-place":"Arthur Rylah Institute for Environmental Research, Department of Environment, Land, Water and Planning, Heidelberg, Victoria","title":"East Gippsland koala population surveys","author":[{"family":"Cally","given":"J.G."},{"family":"Ramsey","given":"David S.L."},{"family":"Whisson","given":"Desley A."}],"issued":{"date-parts":[["2022"]]}}}],"schema":"https://github.com/citation-style-language/schema/raw/master/csl-citation.json"} </w:instrText>
      </w:r>
      <w:r w:rsidR="0020022B">
        <w:fldChar w:fldCharType="separate"/>
      </w:r>
      <w:r w:rsidR="009358C4" w:rsidRPr="009358C4">
        <w:t>(Cally et al. 2022)</w:t>
      </w:r>
      <w:r w:rsidR="0020022B">
        <w:fldChar w:fldCharType="end"/>
      </w:r>
      <w:r w:rsidR="0020022B" w:rsidRPr="6911FBC4">
        <w:t>.</w:t>
      </w:r>
      <w:r w:rsidR="0020022B">
        <w:t xml:space="preserve"> In 2024, 141 sites were monitored, </w:t>
      </w:r>
      <w:r>
        <w:t>includ</w:t>
      </w:r>
      <w:r w:rsidR="00226E6B">
        <w:t>ing</w:t>
      </w:r>
      <w:r w:rsidR="0020022B">
        <w:t xml:space="preserve"> 133 of the sites that had been sampled</w:t>
      </w:r>
      <w:r>
        <w:t xml:space="preserve"> during 2023</w:t>
      </w:r>
      <w:r w:rsidR="0020022B">
        <w:t xml:space="preserve">. New sites were selected in locations where sample coverage was poor or the site that was intended to be sampled was inaccessible due to plantation harvesting. </w:t>
      </w:r>
      <w:r w:rsidR="0020022B" w:rsidRPr="6911FBC4">
        <w:t xml:space="preserve">This gave </w:t>
      </w:r>
      <w:r w:rsidR="0020022B">
        <w:t>182</w:t>
      </w:r>
      <w:r w:rsidR="0020022B" w:rsidRPr="6911FBC4">
        <w:t xml:space="preserve"> </w:t>
      </w:r>
      <w:r w:rsidR="0020022B">
        <w:t xml:space="preserve">unique </w:t>
      </w:r>
      <w:r w:rsidR="0020022B" w:rsidRPr="6911FBC4">
        <w:t>sites (Figure 1).</w:t>
      </w:r>
    </w:p>
    <w:p w14:paraId="323AE47B" w14:textId="6678BD75" w:rsidR="0020022B" w:rsidRDefault="00A73AC9" w:rsidP="0020022B">
      <w:pPr>
        <w:keepNext/>
      </w:pPr>
      <w:r>
        <w:rPr>
          <w:noProof/>
        </w:rPr>
        <w:drawing>
          <wp:inline distT="0" distB="0" distL="0" distR="0" wp14:anchorId="41093048" wp14:editId="5A60F0A6">
            <wp:extent cx="6120765" cy="3672205"/>
            <wp:effectExtent l="0" t="0" r="0" b="4445"/>
            <wp:docPr id="86986303"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986303" name="Picture 86986303"/>
                    <pic:cNvPicPr/>
                  </pic:nvPicPr>
                  <pic:blipFill>
                    <a:blip r:embed="rId41" cstate="email">
                      <a:extLst>
                        <a:ext uri="{28A0092B-C50C-407E-A947-70E740481C1C}">
                          <a14:useLocalDpi xmlns:a14="http://schemas.microsoft.com/office/drawing/2010/main"/>
                        </a:ext>
                      </a:extLst>
                    </a:blip>
                    <a:stretch>
                      <a:fillRect/>
                    </a:stretch>
                  </pic:blipFill>
                  <pic:spPr>
                    <a:xfrm>
                      <a:off x="0" y="0"/>
                      <a:ext cx="6120765" cy="3672205"/>
                    </a:xfrm>
                    <a:prstGeom prst="rect">
                      <a:avLst/>
                    </a:prstGeom>
                  </pic:spPr>
                </pic:pic>
              </a:graphicData>
            </a:graphic>
          </wp:inline>
        </w:drawing>
      </w:r>
    </w:p>
    <w:p w14:paraId="185C05D2" w14:textId="76975D82" w:rsidR="0020022B" w:rsidRPr="00995EC8" w:rsidRDefault="0020022B" w:rsidP="00995EC8">
      <w:pPr>
        <w:pStyle w:val="Caption-Figure"/>
      </w:pPr>
      <w:bookmarkStart w:id="34" w:name="_Toc202781833"/>
      <w:r w:rsidRPr="00995EC8">
        <w:t xml:space="preserve">Figure </w:t>
      </w:r>
      <w:fldSimple w:instr=" SEQ Figure \* ARABIC ">
        <w:r w:rsidR="00E655CE">
          <w:rPr>
            <w:noProof/>
          </w:rPr>
          <w:t>1</w:t>
        </w:r>
      </w:fldSimple>
      <w:r w:rsidRPr="00995EC8">
        <w:t xml:space="preserve">. Locations of monitoring sites used to estimate the abundance of </w:t>
      </w:r>
      <w:r w:rsidR="004E3DFA" w:rsidRPr="00995EC8">
        <w:t>Koala</w:t>
      </w:r>
      <w:r w:rsidRPr="00995EC8">
        <w:t>s (red/orange circles)</w:t>
      </w:r>
      <w:r w:rsidR="00242A54" w:rsidRPr="00995EC8">
        <w:t xml:space="preserve">. </w:t>
      </w:r>
      <w:r w:rsidRPr="00995EC8">
        <w:t>Coloured regions give the associated sampling probabilities used during the site selection process</w:t>
      </w:r>
      <w:r w:rsidR="00242A54" w:rsidRPr="00995EC8">
        <w:t>.</w:t>
      </w:r>
      <w:bookmarkEnd w:id="34"/>
      <w:r w:rsidR="00242A54" w:rsidRPr="00995EC8">
        <w:t xml:space="preserve"> </w:t>
      </w:r>
      <w:r w:rsidRPr="00995EC8">
        <w:t xml:space="preserve"> </w:t>
      </w:r>
    </w:p>
    <w:p w14:paraId="1D58198A" w14:textId="77777777" w:rsidR="0020022B" w:rsidRPr="0034668B" w:rsidRDefault="0020022B" w:rsidP="0020022B"/>
    <w:p w14:paraId="57D88B36" w14:textId="6F1C6D89" w:rsidR="0020022B" w:rsidRDefault="0020022B" w:rsidP="0020022B">
      <w:pPr>
        <w:pStyle w:val="Heading3-Numbered"/>
      </w:pPr>
      <w:bookmarkStart w:id="35" w:name="_Toc185321268"/>
      <w:bookmarkStart w:id="36" w:name="_Toc202781701"/>
      <w:r>
        <w:t>Monitoring</w:t>
      </w:r>
      <w:bookmarkEnd w:id="35"/>
      <w:bookmarkEnd w:id="36"/>
      <w:r>
        <w:t xml:space="preserve"> </w:t>
      </w:r>
    </w:p>
    <w:p w14:paraId="29618CC8" w14:textId="58C3D751" w:rsidR="0020022B" w:rsidRDefault="0020022B" w:rsidP="0020022B">
      <w:r w:rsidRPr="6911FBC4">
        <w:t xml:space="preserve">At each site, </w:t>
      </w:r>
      <w:r w:rsidR="004E3DFA">
        <w:t>Koala</w:t>
      </w:r>
      <w:r w:rsidRPr="6911FBC4">
        <w:t xml:space="preserve">s were monitored using two different methods. For the first method, </w:t>
      </w:r>
      <w:r w:rsidR="004E3DFA">
        <w:t>Koala</w:t>
      </w:r>
      <w:r w:rsidRPr="6911FBC4">
        <w:t xml:space="preserve">s were monitored from the ground </w:t>
      </w:r>
      <w:r w:rsidR="00123BD6">
        <w:t>by</w:t>
      </w:r>
      <w:r w:rsidR="00123BD6" w:rsidRPr="6911FBC4">
        <w:t xml:space="preserve"> </w:t>
      </w:r>
      <w:r w:rsidRPr="6911FBC4">
        <w:t xml:space="preserve">two observers walking transects during the day using double-observer distance sampling methods </w:t>
      </w:r>
      <w:r>
        <w:fldChar w:fldCharType="begin"/>
      </w:r>
      <w:r w:rsidR="00215BB9">
        <w:instrText xml:space="preserve"> ADDIN ZOTERO_ITEM CSL_CITATION {"citationID":"2wlUT8Gx","properties":{"formattedCitation":"(Cripps et al. 2021)","plainCitation":"(Cripps et al. 2021)","noteIndex":0},"citationItems":[{"id":"bE1Rg4OM/pRZ68LQ7","uris":["http://zotero.org/users/634364/items/MQAWPTVQ"],"itemData":{"id":5131,"type":"article-journal","abstract":"Context: Determining population size or density is often fundamental for wildlife conservation. For nocturnal species, indices are commonly used in place of abundance estimates, with spotlighting indices (e.g. sighting rate per km) being prevalent. Distance sampling is a collection of techniques that provide estimates of wildlife abundance from line-transect data, by correcting raw counts for imperfect detection. These methods have rarely been used to assess the abundance of nocturnal arboreal mammals. Aims: To develop and evaluate a method for estimating the abundance and density of nocturnal arboreal mammals using double-observer distance sampling, and to apply the approach to a survey of the southern greater glider (Petauroides volans) in the Strathbogie Ranges, Victoria, Australia. Methods: Two observers, 15-20 min apart, surveyed 25 randomly located 500 m transects, and recorded greater gliders using spotlights and binoculars. Densities and abundances were derived from the line-transect data by using mark-recapture distance sampling (MRDS) models and were compared with conventional distance sampling analysis (CDS). Key results: Using the double-observer approach, we estimated an overall density of 0.96 gliders ha-1 (95% CI 0.60-1.50), giving a population estimate of 24 575 greater gliders across the Strathbogie Ranges (25 865 ha, 95% CI 15 620-38 661). The corresponding estimates for the study area derived using CDS applied to either both observers' observations or to the first observer's observations only, were 87% and 53% respectively, of the MRDS estimate. The analysis confirmed that the probability of detection of gliders along the transect line was less than one, justifying the use of the double-observer method to obtain accurate estimates of abundance. Conclusions: The low detectability of greater gliders means that uncorrected spotlight counts will underestimate abundance, as will CDS. The double-observer method corrects for the negative bias associated with raw counts, enabling more accurate estimation of abundance for survey, monitoring and management purposes. Implications: We recommend that double-observer distance sampling is adopted as a standard technique for estimating the abundance of greater gliders. The double-observer method potentially has wider relevance for assessing population size of other arboreal mammals, providing the assumptions of the approach can be met.","container-title":"Wildlife Research","DOI":"10.1071/WR19136","ISSN":"10353712","issue":"8","title":"Double-observer distance sampling improves the accuracy of density estimates for a threatened arboreal mammal","volume":"48","author":[{"family":"Cripps","given":"J.K."},{"family":"Nelson","given":"J.L."},{"family":"Scroggie","given":"M.P."},{"family":"Durkin","given":"L.K."},{"family":"Ramsey","given":"D.S.L."},{"family":"Lumsden","given":"L.F."}],"issued":{"date-parts":[["2021"]]}}}],"schema":"https://github.com/citation-style-language/schema/raw/master/csl-citation.json"} </w:instrText>
      </w:r>
      <w:r>
        <w:fldChar w:fldCharType="separate"/>
      </w:r>
      <w:r w:rsidR="009358C4" w:rsidRPr="009358C4">
        <w:t>(Cripps et al. 2021)</w:t>
      </w:r>
      <w:r>
        <w:fldChar w:fldCharType="end"/>
      </w:r>
      <w:r w:rsidRPr="6911FBC4">
        <w:t>. This involved two individuals walking a transect 10–15</w:t>
      </w:r>
      <w:r w:rsidR="00123BD6">
        <w:t> </w:t>
      </w:r>
      <w:r w:rsidRPr="6911FBC4">
        <w:t>minutes apart</w:t>
      </w:r>
      <w:r w:rsidR="00123BD6">
        <w:t>,</w:t>
      </w:r>
      <w:r w:rsidRPr="6911FBC4">
        <w:t xml:space="preserve"> with trees searched either side for individual </w:t>
      </w:r>
      <w:r w:rsidR="004E3DFA">
        <w:t>Koala</w:t>
      </w:r>
      <w:r w:rsidRPr="6911FBC4">
        <w:t>s</w:t>
      </w:r>
      <w:r w:rsidR="009469C8">
        <w:t xml:space="preserve">. </w:t>
      </w:r>
      <w:r w:rsidR="004E3DFA">
        <w:t>Koala</w:t>
      </w:r>
      <w:r w:rsidR="009469C8">
        <w:t xml:space="preserve">s observed with dependent young were treated as a single individual </w:t>
      </w:r>
      <w:r w:rsidRPr="6911FBC4">
        <w:t xml:space="preserve">in </w:t>
      </w:r>
      <w:r w:rsidR="00226E6B">
        <w:t xml:space="preserve">these </w:t>
      </w:r>
      <w:r w:rsidRPr="6911FBC4">
        <w:t>analys</w:t>
      </w:r>
      <w:r w:rsidR="00226E6B">
        <w:t>e</w:t>
      </w:r>
      <w:r w:rsidRPr="6911FBC4">
        <w:t xml:space="preserve">s. Between one and three transects were walked, </w:t>
      </w:r>
      <w:r w:rsidRPr="6911FBC4">
        <w:lastRenderedPageBreak/>
        <w:t>with the total length of transects around 1</w:t>
      </w:r>
      <w:r w:rsidR="00123BD6">
        <w:t> </w:t>
      </w:r>
      <w:r w:rsidRPr="6911FBC4">
        <w:t xml:space="preserve">km. Upon detection of a </w:t>
      </w:r>
      <w:r w:rsidR="004E3DFA">
        <w:t>Koala</w:t>
      </w:r>
      <w:r w:rsidRPr="6911FBC4">
        <w:t xml:space="preserve">, the observer took measurements using a laser rangefinder (Nikon Laser Forestry Pro II Laser Rangefinder). These measurements </w:t>
      </w:r>
      <w:r w:rsidR="003F00BA">
        <w:t>comprised</w:t>
      </w:r>
      <w:r w:rsidRPr="6911FBC4">
        <w:t xml:space="preserve"> the geographical coordinates of the observer from a handheld GPS unit, the horizontal distance to the animal and the true distance to the animal. These measurements enabled the calculation of the height of the animal. Upon completion of the transects</w:t>
      </w:r>
      <w:r w:rsidR="009469C8">
        <w:t>,</w:t>
      </w:r>
      <w:r w:rsidRPr="6911FBC4">
        <w:t xml:space="preserve"> observers compared observations to establish whether an individual </w:t>
      </w:r>
      <w:r w:rsidR="004E3DFA">
        <w:t>Koala</w:t>
      </w:r>
      <w:r w:rsidRPr="6911FBC4">
        <w:t xml:space="preserve"> was (i) only detected by </w:t>
      </w:r>
      <w:r w:rsidR="00DD62C7">
        <w:t>O</w:t>
      </w:r>
      <w:r w:rsidRPr="6911FBC4">
        <w:t xml:space="preserve">bserver 1, (ii) only detected by </w:t>
      </w:r>
      <w:r w:rsidR="00DD62C7">
        <w:t>O</w:t>
      </w:r>
      <w:r w:rsidRPr="6911FBC4">
        <w:t>bserver 2, or (iii) detected by both observers</w:t>
      </w:r>
      <w:r w:rsidR="00242A54">
        <w:t xml:space="preserve">. </w:t>
      </w:r>
      <w:r w:rsidRPr="6911FBC4">
        <w:t xml:space="preserve">Transects were monitored during spring/summer from </w:t>
      </w:r>
      <w:r w:rsidR="00B57DC7">
        <w:t xml:space="preserve">22 </w:t>
      </w:r>
      <w:r w:rsidRPr="6911FBC4">
        <w:t xml:space="preserve">October 2023 to </w:t>
      </w:r>
      <w:r w:rsidR="00B57DC7">
        <w:t xml:space="preserve">5 </w:t>
      </w:r>
      <w:r w:rsidRPr="6911FBC4">
        <w:t>January 2024</w:t>
      </w:r>
      <w:r w:rsidR="00DD62C7">
        <w:t>,</w:t>
      </w:r>
      <w:r w:rsidR="00226E6B">
        <w:t xml:space="preserve"> and from</w:t>
      </w:r>
      <w:r>
        <w:t xml:space="preserve"> </w:t>
      </w:r>
      <w:r w:rsidR="00B57DC7">
        <w:t>7</w:t>
      </w:r>
      <w:r w:rsidR="00DD62C7">
        <w:t> </w:t>
      </w:r>
      <w:r>
        <w:t xml:space="preserve">October 2024 to </w:t>
      </w:r>
      <w:r w:rsidR="00B57DC7">
        <w:t xml:space="preserve">21 </w:t>
      </w:r>
      <w:r>
        <w:t>November 2024.</w:t>
      </w:r>
      <w:r w:rsidR="00B57DC7">
        <w:t xml:space="preserve"> </w:t>
      </w:r>
      <w:r w:rsidRPr="6911FBC4">
        <w:t>Previous surveys in East Gippsland occurred in May 2022.</w:t>
      </w:r>
    </w:p>
    <w:p w14:paraId="1E62994B" w14:textId="3C0A005C" w:rsidR="0020022B" w:rsidRDefault="0020022B" w:rsidP="0020022B">
      <w:r w:rsidRPr="6911FBC4">
        <w:t xml:space="preserve">The second monitoring method used passive acoustic detection methods by placing two acoustic </w:t>
      </w:r>
      <w:r w:rsidR="00226E6B">
        <w:t>recorders</w:t>
      </w:r>
      <w:r w:rsidRPr="6911FBC4">
        <w:t xml:space="preserve"> (</w:t>
      </w:r>
      <w:r w:rsidR="00226E6B">
        <w:t>S</w:t>
      </w:r>
      <w:r w:rsidRPr="6911FBC4">
        <w:t>ong</w:t>
      </w:r>
      <w:r w:rsidR="00226E6B">
        <w:t xml:space="preserve"> M</w:t>
      </w:r>
      <w:r w:rsidRPr="6911FBC4">
        <w:t xml:space="preserve">eter </w:t>
      </w:r>
      <w:r w:rsidR="00226E6B">
        <w:t>M</w:t>
      </w:r>
      <w:r w:rsidRPr="6911FBC4">
        <w:t xml:space="preserve">ini, </w:t>
      </w:r>
      <w:r w:rsidR="00226E6B">
        <w:t>S</w:t>
      </w:r>
      <w:r w:rsidRPr="6911FBC4">
        <w:t>ong</w:t>
      </w:r>
      <w:r w:rsidR="00226E6B">
        <w:t xml:space="preserve"> M</w:t>
      </w:r>
      <w:r w:rsidRPr="6911FBC4">
        <w:t xml:space="preserve">eter </w:t>
      </w:r>
      <w:r w:rsidR="00226E6B">
        <w:t>M</w:t>
      </w:r>
      <w:r w:rsidRPr="6911FBC4">
        <w:t xml:space="preserve">icro or </w:t>
      </w:r>
      <w:r w:rsidR="00226E6B">
        <w:t>S</w:t>
      </w:r>
      <w:r w:rsidRPr="6911FBC4">
        <w:t>ong</w:t>
      </w:r>
      <w:r w:rsidR="00226E6B">
        <w:t xml:space="preserve"> M</w:t>
      </w:r>
      <w:r w:rsidRPr="6911FBC4">
        <w:t xml:space="preserve">eter </w:t>
      </w:r>
      <w:r w:rsidR="00226E6B">
        <w:t>SM</w:t>
      </w:r>
      <w:r w:rsidRPr="6911FBC4">
        <w:t xml:space="preserve">4) at each site. </w:t>
      </w:r>
      <w:r w:rsidR="00226E6B">
        <w:t>Recorders</w:t>
      </w:r>
      <w:r w:rsidRPr="6911FBC4">
        <w:t xml:space="preserve"> were attached to trees approximat</w:t>
      </w:r>
      <w:r w:rsidR="00B57DC7">
        <w:t>ely</w:t>
      </w:r>
      <w:r w:rsidRPr="6911FBC4">
        <w:t xml:space="preserve"> 1.5</w:t>
      </w:r>
      <w:r w:rsidR="00315DEC">
        <w:t> </w:t>
      </w:r>
      <w:r w:rsidRPr="6911FBC4">
        <w:t xml:space="preserve">m above the ground and </w:t>
      </w:r>
      <w:r w:rsidR="00B57DC7">
        <w:t>placed 1</w:t>
      </w:r>
      <w:r w:rsidR="00315DEC">
        <w:t xml:space="preserve"> </w:t>
      </w:r>
      <w:r w:rsidRPr="6911FBC4">
        <w:t>km apart</w:t>
      </w:r>
      <w:r w:rsidR="00315DEC">
        <w:t xml:space="preserve">, </w:t>
      </w:r>
      <w:r w:rsidRPr="6911FBC4">
        <w:t xml:space="preserve">and were left in place for </w:t>
      </w:r>
      <w:r>
        <w:t>several weeks</w:t>
      </w:r>
      <w:r w:rsidRPr="6911FBC4">
        <w:t xml:space="preserve"> during the spring</w:t>
      </w:r>
      <w:r>
        <w:t>/summer</w:t>
      </w:r>
      <w:r w:rsidRPr="6911FBC4">
        <w:t xml:space="preserve"> </w:t>
      </w:r>
      <w:r w:rsidR="00B57DC7">
        <w:t xml:space="preserve">breeding period </w:t>
      </w:r>
      <w:r w:rsidRPr="6911FBC4">
        <w:t xml:space="preserve">when </w:t>
      </w:r>
      <w:r w:rsidR="004E3DFA">
        <w:t>Koala</w:t>
      </w:r>
      <w:r w:rsidRPr="6911FBC4">
        <w:t xml:space="preserve"> bellowing frequency was expected to be highest </w:t>
      </w:r>
      <w:r w:rsidR="00B57DC7">
        <w:fldChar w:fldCharType="begin"/>
      </w:r>
      <w:r w:rsidR="00215BB9">
        <w:instrText xml:space="preserve"> ADDIN ZOTERO_ITEM CSL_CITATION {"citationID":"a1c6gpm7udg","properties":{"formattedCitation":"(Hagens et al. 2018)","plainCitation":"(Hagens et al. 2018)","noteIndex":0},"citationItems":[{"id":9840,"uris":["http://zotero.org/users/634364/items/XL4E58X4"],"itemData":{"id":9840,"type":"article-journal","abstract":"Surveying terrestrial species across diverse habitats is important for predicting species’ distributions and implementing conservation actions. For vocalising species, passive acoustic monitoring (PAM) is increasing in popularity; however, survey design rarely considers the factors influencing the timing and occurrence of vocalisations and in turn, how they may influence detectability of the species. Here, we use the koala (Phascolarctos cinereus) as a case study to show how PAM can be used to first examine the factors influencing vocalisations, and then use occupancy modelling to make recommendations on survey design for the species. We used automated recording units to monitor koala vocalisations at ten sites between August 2016 and January 2017. The timing of male koala vocalisations was linked to time of sunset with vocalisations increasing two hours prior to sunset and peaking at four hours after sunset. Vocalisations had a seasonal trend, increasing from the early to middle stage of the breeding season. Koala population density and stage of the breeding season had more influence on detection probability than daily sampling schedule. Where population density was low, and during the early stage of the breeding season, 7 survey nights (recording for 6 hours from 20:00h to 02:00h; i.e. the period of peak bellowing activity) were required to be 95% confident of a site-specific absence. Our study provides an approach for designing effective passive acoustic surveys for terrestrial species.","container-title":"PLOS ONE","DOI":"10.1371/journal.pone.0199396","ISSN":"1932-6203","issue":"7","journalAbbreviation":"PLoS ONE","language":"en","page":"e0199396","source":"DOI.org (Crossref)","title":"Passive acoustic surveys for predicting species’ distributions: Optimising detection probability","title-short":"Passive acoustic surveys for predicting species’ distributions","volume":"13","author":[{"family":"Hagens","given":"Stiele V."},{"family":"Rendall","given":"Anthony R."},{"family":"Whisson","given":"Desley A."}],"editor":[{"family":"Crowther","given":"Mathew S."}],"issued":{"date-parts":[["2018",7,18]]}}}],"schema":"https://github.com/citation-style-language/schema/raw/master/csl-citation.json"} </w:instrText>
      </w:r>
      <w:r w:rsidR="00B57DC7">
        <w:fldChar w:fldCharType="separate"/>
      </w:r>
      <w:r w:rsidR="00215BB9" w:rsidRPr="00215BB9">
        <w:t>(Hagens et al. 2018)</w:t>
      </w:r>
      <w:r w:rsidR="00B57DC7">
        <w:fldChar w:fldCharType="end"/>
      </w:r>
      <w:r w:rsidRPr="6911FBC4">
        <w:t xml:space="preserve">. </w:t>
      </w:r>
      <w:r>
        <w:t>W</w:t>
      </w:r>
      <w:r w:rsidRPr="6911FBC4">
        <w:t xml:space="preserve">hen combining nights from both </w:t>
      </w:r>
      <w:r w:rsidR="00226E6B">
        <w:t>recorders</w:t>
      </w:r>
      <w:r w:rsidRPr="6911FBC4">
        <w:t xml:space="preserve">, the maximum total recording nights </w:t>
      </w:r>
      <w:proofErr w:type="gramStart"/>
      <w:r w:rsidRPr="6911FBC4">
        <w:t>was</w:t>
      </w:r>
      <w:proofErr w:type="gramEnd"/>
      <w:r w:rsidRPr="6911FBC4">
        <w:t xml:space="preserve"> 59 (mean = 34, </w:t>
      </w:r>
      <w:r w:rsidR="00315DEC" w:rsidRPr="6911FBC4">
        <w:t>SD</w:t>
      </w:r>
      <w:r w:rsidRPr="6911FBC4">
        <w:t xml:space="preserve"> = 1</w:t>
      </w:r>
      <w:r>
        <w:t>4</w:t>
      </w:r>
      <w:r w:rsidRPr="6911FBC4">
        <w:t xml:space="preserve">). Acoustic </w:t>
      </w:r>
      <w:r w:rsidR="00226E6B">
        <w:t>recorders</w:t>
      </w:r>
      <w:r w:rsidRPr="6911FBC4">
        <w:t xml:space="preserve"> were set to record at 48,000 Hz, with a 12</w:t>
      </w:r>
      <w:r w:rsidR="00315DEC">
        <w:t> </w:t>
      </w:r>
      <w:r w:rsidRPr="6911FBC4">
        <w:t>dB gain</w:t>
      </w:r>
      <w:r w:rsidR="00226E6B">
        <w:t xml:space="preserve"> and</w:t>
      </w:r>
      <w:r w:rsidRPr="6911FBC4">
        <w:t xml:space="preserve"> were active each night between 21:00 and 03:00 (6 hours in total).</w:t>
      </w:r>
      <w:r>
        <w:t xml:space="preserve"> Acoustic monitoring data from p</w:t>
      </w:r>
      <w:r w:rsidRPr="6911FBC4">
        <w:t>revious surveys in East Gippsland in May 2022</w:t>
      </w:r>
      <w:r>
        <w:t xml:space="preserve"> were not included in this analysis.</w:t>
      </w:r>
    </w:p>
    <w:p w14:paraId="479F9468" w14:textId="4E95B947" w:rsidR="0020022B" w:rsidRPr="00313007" w:rsidRDefault="0020022B" w:rsidP="0020022B">
      <w:pPr>
        <w:pStyle w:val="dotpoints"/>
        <w:numPr>
          <w:ilvl w:val="0"/>
          <w:numId w:val="0"/>
        </w:numPr>
      </w:pPr>
      <w:r w:rsidRPr="00313007">
        <w:t xml:space="preserve">Acoustic data </w:t>
      </w:r>
      <w:r w:rsidR="00315DEC" w:rsidRPr="00313007">
        <w:t>w</w:t>
      </w:r>
      <w:r w:rsidR="00315DEC">
        <w:t>ere</w:t>
      </w:r>
      <w:r w:rsidR="00315DEC" w:rsidRPr="00313007">
        <w:t xml:space="preserve"> </w:t>
      </w:r>
      <w:r w:rsidRPr="00313007">
        <w:t xml:space="preserve">processed using a custom deep learning Convolutional Neural Network (CNN) ensemble model on a high-end desktop computer. </w:t>
      </w:r>
      <w:r w:rsidR="00B57DC7">
        <w:t>T</w:t>
      </w:r>
      <w:r w:rsidRPr="00313007">
        <w:t xml:space="preserve">he ensembled model consisted of </w:t>
      </w:r>
      <w:r w:rsidR="00315DEC">
        <w:t>three</w:t>
      </w:r>
      <w:r w:rsidRPr="00313007">
        <w:t xml:space="preserve"> CNN models with differing modelling strategies of the same dataset. For each individual recording, every second of data was processed with an overlapping 1.5</w:t>
      </w:r>
      <w:r w:rsidR="00315DEC">
        <w:t>-</w:t>
      </w:r>
      <w:r w:rsidRPr="00313007">
        <w:t>s</w:t>
      </w:r>
      <w:r w:rsidR="00DF4CF6">
        <w:t>econd</w:t>
      </w:r>
      <w:r w:rsidRPr="00313007">
        <w:t xml:space="preserve"> sample window. Results were recorded only for positive </w:t>
      </w:r>
      <w:r w:rsidR="004E3DFA">
        <w:t>Koala</w:t>
      </w:r>
      <w:r w:rsidRPr="00313007">
        <w:t xml:space="preserve"> </w:t>
      </w:r>
      <w:r w:rsidR="00DF4CF6">
        <w:t>detections</w:t>
      </w:r>
      <w:r w:rsidRPr="00313007">
        <w:t xml:space="preserve">, or if no </w:t>
      </w:r>
      <w:r w:rsidR="004E3DFA">
        <w:t>Koala</w:t>
      </w:r>
      <w:r w:rsidRPr="00313007">
        <w:t xml:space="preserve"> detections were identified within the complete recording</w:t>
      </w:r>
      <w:r w:rsidR="00DF4CF6">
        <w:t>,</w:t>
      </w:r>
      <w:r w:rsidRPr="00313007">
        <w:t xml:space="preserve"> the sample with the highest </w:t>
      </w:r>
      <w:r w:rsidR="004E3DFA">
        <w:t>Koala</w:t>
      </w:r>
      <w:r w:rsidRPr="00313007">
        <w:t xml:space="preserve"> probability (0</w:t>
      </w:r>
      <w:r w:rsidR="00315DEC">
        <w:softHyphen/>
        <w:t>–</w:t>
      </w:r>
      <w:r w:rsidR="00315DEC">
        <w:softHyphen/>
      </w:r>
      <w:r w:rsidR="00315DEC">
        <w:softHyphen/>
      </w:r>
      <w:r w:rsidR="00315DEC">
        <w:softHyphen/>
      </w:r>
      <w:r w:rsidR="00315DEC">
        <w:softHyphen/>
      </w:r>
      <w:r w:rsidR="00315DEC">
        <w:softHyphen/>
      </w:r>
      <w:r w:rsidRPr="00313007">
        <w:t>0.5 probability</w:t>
      </w:r>
      <w:r w:rsidR="00315DEC">
        <w:softHyphen/>
      </w:r>
      <w:r w:rsidRPr="00313007">
        <w:t xml:space="preserve">) for that recording was taken. Complete model details are provided in </w:t>
      </w:r>
      <w:r w:rsidR="00B57DC7">
        <w:t xml:space="preserve">the </w:t>
      </w:r>
      <w:r w:rsidRPr="00313007">
        <w:t>Appendix</w:t>
      </w:r>
      <w:r w:rsidR="00B57DC7">
        <w:t xml:space="preserve"> (</w:t>
      </w:r>
      <w:r w:rsidR="00315DEC">
        <w:t>S</w:t>
      </w:r>
      <w:r w:rsidR="00B57DC7">
        <w:t>ection 6.</w:t>
      </w:r>
      <w:r w:rsidR="00DF4CF6">
        <w:t>2</w:t>
      </w:r>
      <w:r w:rsidR="00B57DC7">
        <w:t>).</w:t>
      </w:r>
      <w:r>
        <w:t xml:space="preserve"> We validated possible </w:t>
      </w:r>
      <w:r w:rsidR="004E3DFA">
        <w:t>Koala</w:t>
      </w:r>
      <w:r>
        <w:t xml:space="preserve"> call snippets by taking the snippet with the highest probability </w:t>
      </w:r>
      <w:r w:rsidR="00B57DC7">
        <w:t xml:space="preserve">of being a </w:t>
      </w:r>
      <w:r w:rsidR="004E3DFA">
        <w:t>Koala</w:t>
      </w:r>
      <w:r w:rsidR="00B57DC7">
        <w:t xml:space="preserve"> </w:t>
      </w:r>
      <w:r>
        <w:t xml:space="preserve">according to the CNN model each night for each </w:t>
      </w:r>
      <w:r w:rsidR="00DF4CF6">
        <w:t>recorder</w:t>
      </w:r>
      <w:r>
        <w:t xml:space="preserve">. This meant we were only validating one snippet per </w:t>
      </w:r>
      <w:r w:rsidR="00DF4CF6">
        <w:t>recorder</w:t>
      </w:r>
      <w:r>
        <w:t xml:space="preserve"> per night and were often validating snippets that were predicted by the CNN model to not be a </w:t>
      </w:r>
      <w:r w:rsidR="004E3DFA">
        <w:t>Koala</w:t>
      </w:r>
      <w:r>
        <w:t>. To aid in the validation approach</w:t>
      </w:r>
      <w:r w:rsidR="00315DEC">
        <w:t>,</w:t>
      </w:r>
      <w:r>
        <w:t xml:space="preserve"> we used </w:t>
      </w:r>
      <w:r w:rsidR="006B1290">
        <w:t>a custom software program developed specifically for this purpose</w:t>
      </w:r>
      <w:r>
        <w:t>.</w:t>
      </w:r>
    </w:p>
    <w:p w14:paraId="27BE32B3" w14:textId="6C9A1ADB" w:rsidR="0020022B" w:rsidRDefault="0020022B" w:rsidP="0020022B">
      <w:pPr>
        <w:pStyle w:val="Heading3-Numbered"/>
      </w:pPr>
      <w:bookmarkStart w:id="37" w:name="_Toc201758148"/>
      <w:bookmarkStart w:id="38" w:name="_Toc201761180"/>
      <w:bookmarkStart w:id="39" w:name="_Toc185321269"/>
      <w:bookmarkStart w:id="40" w:name="_Toc202781702"/>
      <w:bookmarkStart w:id="41" w:name="_Toc286018765"/>
      <w:bookmarkEnd w:id="37"/>
      <w:bookmarkEnd w:id="38"/>
      <w:r>
        <w:t>Analysis</w:t>
      </w:r>
      <w:bookmarkEnd w:id="39"/>
      <w:bookmarkEnd w:id="40"/>
      <w:r w:rsidRPr="007D16B0">
        <w:t xml:space="preserve"> </w:t>
      </w:r>
      <w:bookmarkEnd w:id="41"/>
    </w:p>
    <w:p w14:paraId="46ABC7F5" w14:textId="127F11FA" w:rsidR="0020022B" w:rsidRDefault="0020022B" w:rsidP="0020022B">
      <w:r>
        <w:t>We analysed the data collected from double observer distance sampling</w:t>
      </w:r>
      <w:r w:rsidR="009469C8">
        <w:t xml:space="preserve"> and</w:t>
      </w:r>
      <w:r>
        <w:t xml:space="preserve"> acoustic detections of </w:t>
      </w:r>
      <w:r w:rsidR="004E3DFA">
        <w:t>Koala</w:t>
      </w:r>
      <w:r>
        <w:t xml:space="preserve"> bellows using a hierarchical model that integrated data from </w:t>
      </w:r>
      <w:r w:rsidR="009469C8">
        <w:t>both</w:t>
      </w:r>
      <w:r>
        <w:t xml:space="preserve"> sources. In particular, we combined a mark-recapture distance sampling model </w:t>
      </w:r>
      <w:r>
        <w:fldChar w:fldCharType="begin"/>
      </w:r>
      <w:r w:rsidR="009358C4">
        <w:instrText xml:space="preserve"> ADDIN ZOTERO_ITEM CSL_CITATION {"citationID":"gNiJxEOF","properties":{"formattedCitation":"(Burt et al. 2014)","plainCitation":"(Burt et al. 2014)","noteIndex":0},"citationItems":[{"id":153,"uris":["http://zotero.org/users/634364/items/YUFI83M5"],"itemData":{"id":153,"type":"article-journal","abstract":"* Mark–recapture distance sampling (MRDS) methods are widely used for density and abundance estimation when the conventional DS assumption of certain detection at distance zero fails, as they allow detection at distance zero to be estimated and incorporated into the overall probability of detection to better estimate density and abundance. However, incorporating MR data in DS models raises survey and analysis issues not present in conventional DS. Conversely, incorporating DS assumptions in MR models raises issues not present in conventional MR. As a result, being familiar with either conventional DS methods or conventional MR methods does not on its own put practitioners in good a position to apply MRDS methods appropriately. This study explains the sometimes subtly different varieties of MRDS survey methods and the associated concepts underlying MRDS models. This is done as far as possible without giving mathematical details – in the hope that this will make the key concepts underlying the methods accessible to a wider audience than if we were to present the concepts via equations. * We illustrate use of the two main types of MRDS model by using data collected on two different types of survey: a survey of ungulate faecal pellets where two observers searched independently of each other; and a cetacean survey that used a search protocol that could accommodate responsive movement, with only one observer searching independently and the other being aware of all detections. * Synthesis and applications. Mark–recapture DS is a widely used method for estimating animal density and abundance when detection of animals at distance zero is not certain. Two observer configurations and three statistical models are described, and it is important to choose the most appropriate model for the observer configuration and target species in question. By way of making the methods more accessible to practicing ecologists, we describe the key ideas underlying MRDS methods, the sometimes subtle differences between them, and we illustrate these by applying different kinds of MRDS method to surveys of two different target species using different survey configurations.","container-title":"Methods in Ecology and Evolution","issue":"11","page":"1180-1191","title":"Using mark-recapture distance sampling methods on line transect surveys","volume":"5","author":[{"family":"Burt","given":"Mary Louise"},{"family":"Borchers","given":"David L"},{"family":"Jenkins","given":"Kurt J"},{"family":"Marques","given":"Tiago A"}],"issued":{"date-parts":[["2014"]]}}}],"schema":"https://github.com/citation-style-language/schema/raw/master/csl-citation.json"} </w:instrText>
      </w:r>
      <w:r>
        <w:fldChar w:fldCharType="separate"/>
      </w:r>
      <w:r w:rsidR="009358C4" w:rsidRPr="009358C4">
        <w:t>(Burt et al. 2014)</w:t>
      </w:r>
      <w:r>
        <w:fldChar w:fldCharType="end"/>
      </w:r>
      <w:r>
        <w:t xml:space="preserve"> for the transect counts with a relative abundance model for the presence-absence data obtained for the acoustic recorders to estimate </w:t>
      </w:r>
      <w:r w:rsidR="004E3DFA">
        <w:t>Koala</w:t>
      </w:r>
      <w:r>
        <w:t xml:space="preserve"> distribution and abundance in a unified framework </w:t>
      </w:r>
      <w:r>
        <w:fldChar w:fldCharType="begin"/>
      </w:r>
      <w:r w:rsidR="009358C4">
        <w:instrText xml:space="preserve"> ADDIN ZOTERO_ITEM CSL_CITATION {"citationID":"OyjtwXiu","properties":{"formattedCitation":"(e.g., Pagel et al. 2014; Zipkin et al. 2017; Farr et al. 2021)","plainCitation":"(e.g., Pagel et al. 2014; Zipkin et al. 2017; Farr et al. 2021)","noteIndex":0},"citationItems":[{"id":5298,"uris":["http://zotero.org/users/634364/items/UPZYFJBE"],"itemData":{"id":5298,"type":"article-journal","abstract":"Species' abundances vary in space and time. Describing these patterns is a cornerstone of macroecology. Moreover, trends in population size are an important criterion for the assessment of a species' conservation status. Because abundance trends are not homogeneous in space, we need to quantify variation in abundance trends across the geographical range of a species. A basic difficulty exists in that data sets that cover large geographic areas rarely include population abundance data at high temporal resolution. Whilst both broad-scale geographic distribution data and site-specific population trend data are becoming more widely available, approaches are required which integrate these different types of data. We present a hierarchical model that integrates observations from multiple sources to estimate spatio-temporal abundance trends. The model links annual population densities on a spatial grid to both long-term count data and to opportunistic occurrence records from a citizen science programme. Specific observation models for both data types explicitly account for differences in data structure and quality. We test this novel method in a virtual study with simulated data and apply it to the estimation of abundance dynamics across the range of a butterfly species (Pyronia tithonus) in Great Britain between 1985 and 2004. The application to simulated and real data demonstrates how the hierarchical model structure accommodates various sources of uncertainty which occur at different stages of the link between observational data and the modelled abundance, thereby it accounts for these uncertainties in the inference of abundance variations. We show that by using hierarchical observation models that integrate different types of commonly available data sources, we can improve the estimates of variation in species abundances across space and time. This will improve our ability to detect regional trends and can also enhance the empirical basis for understanding range dynamics. © 2014 British Ecological Society.","container-title":"Methods in Ecology and Evolution","DOI":"10.1111/2041-210X.12221","ISSN":"2041210X","issue":"8","page":"751-760","title":"Quantifying range-wide variation in population trends from local abundance surveys and widespread opportunistic occurrence records","volume":"5","author":[{"family":"Pagel","given":"Jörn"},{"family":"Anderson","given":"Barbara J."},{"family":"O'Hara","given":"Robert B."},{"family":"Cramer","given":"Wolfgang"},{"family":"Fox","given":"Richard"},{"family":"Jeltsch","given":"Florian"},{"family":"Roy","given":"David B."},{"family":"Thomas","given":"Chris D."},{"family":"Schurr","given":"Frank M."}],"issued":{"date-parts":[["2014"]]}},"label":"page","prefix":"e.g., "},{"id":2244,"uris":["http://zotero.org/users/634364/items/LP5GC3XU"],"itemData":{"id":2244,"type":"article-journal","container-title":"Ecology","DOI":"10.1002/ecy.1831","ISSN":"00129658","issue":"6","note":"PMID: 28199780\nISBN: 4955139574","page":"1640-1650","title":"Integrating count and detection–nondetection data to model population dynamics","volume":"98","author":[{"family":"Zipkin","given":"Elise F."},{"family":"Rossman","given":"Sam"},{"family":"Yackulic","given":"Charles B."},{"family":"Wiens","given":"J. David"},{"family":"Thorson","given":"James T."},{"family":"Davis","given":"Raymond J."},{"family":"Grant","given":"Evan H.Campbell"}],"issued":{"date-parts":[["2017"]]}},"label":"page"},{"id":4967,"uris":["http://zotero.org/users/634364/items/4GX2MRJW"],"itemData":{"id":4967,"type":"article-journal","abstract":"Integrated models combine multiple data types within a unified analysis to estimate species abundance and covariate effects. By sharing biological parameters, integrated models improve the accuracy and precision of estimates compared to separate analyses of individual data sets. We developed an integrated point process model to combine presence-only and distance sampling data for estimation of spatially explicit abundance patterns. Simulations across a range of parameter values demonstrate that our model can recover estimates of biological covariates, but parameter accuracy and precision varied with the quantity of each data type. We applied our model to a case study of black-backed jackals in the Masai Mara National Reserve, Kenya, to examine effects of spatially varying covariates on jackal abundance patterns. The model revealed that jackals were positively affected by anthropogenic disturbance on the landscape, with highest abundance estimated along the Reserve border near human activity. We found minimal effects of landscape cover, lion density, and distance to water source, suggesting that human use of the Reserve may be the biggest driver of jackal abundance patterns. Our integrated model expands the scope of ecological inference by taking advantage of widely available presence-only data, while simultaneously leveraging richer, but typically limited, distance sampling data.","container-title":"Ecology","DOI":"10.1002/ecy.3204","ISSN":"19399170","issue":"1","note":"PMID: 32970847","page":"1-9","title":"Integrating distance sampling and presence-only data to estimate species abundance","volume":"102","author":[{"family":"Farr","given":"Matthew T."},{"family":"Green","given":"David S."},{"family":"Holekamp","given":"Kay E."},{"family":"Zipkin","given":"Elise F."}],"issued":{"date-parts":[["2021"]]}}}],"schema":"https://github.com/citation-style-language/schema/raw/master/csl-citation.json"} </w:instrText>
      </w:r>
      <w:r>
        <w:fldChar w:fldCharType="separate"/>
      </w:r>
      <w:r w:rsidR="009358C4" w:rsidRPr="009358C4">
        <w:t>(e.g. Pagel et al. 2014; Zipkin et al. 2017; Farr et al. 2021)</w:t>
      </w:r>
      <w:r>
        <w:fldChar w:fldCharType="end"/>
      </w:r>
      <w:r w:rsidR="00242A54">
        <w:rPr>
          <w:lang w:val="de-DE"/>
        </w:rPr>
        <w:t xml:space="preserve">. </w:t>
      </w:r>
      <w:r w:rsidRPr="007447A4">
        <w:t xml:space="preserve">By sharing parameters, integrated models improve the accuracy and precision of </w:t>
      </w:r>
      <w:r>
        <w:t xml:space="preserve">abundance </w:t>
      </w:r>
      <w:r w:rsidRPr="007447A4">
        <w:t xml:space="preserve">estimates compared to separate analyses of </w:t>
      </w:r>
      <w:r>
        <w:t xml:space="preserve">the </w:t>
      </w:r>
      <w:r w:rsidRPr="007447A4">
        <w:t>individual data sets.</w:t>
      </w:r>
      <w:r>
        <w:t xml:space="preserve"> The general idea behind integrated modelling is the construction of a joint likelihood that combines a shared biological process (e.g. parameters governing spatial variation in abundance) with separate observation processes unique to each type of data </w:t>
      </w:r>
      <w:r>
        <w:fldChar w:fldCharType="begin"/>
      </w:r>
      <w:r w:rsidR="009358C4">
        <w:instrText xml:space="preserve"> ADDIN ZOTERO_ITEM CSL_CITATION {"citationID":"c63oM6kW","properties":{"formattedCitation":"(Farr et al. 2021; Doser et al. 2021; Gilbert et al. 2024)","plainCitation":"(Farr et al. 2021; Doser et al. 2021; Gilbert et al. 2024)","noteIndex":0},"citationItems":[{"id":4967,"uris":["http://zotero.org/users/634364/items/4GX2MRJW"],"itemData":{"id":4967,"type":"article-journal","abstract":"Integrated models combine multiple data types within a unified analysis to estimate species abundance and covariate effects. By sharing biological parameters, integrated models improve the accuracy and precision of estimates compared to separate analyses of individual data sets. We developed an integrated point process model to combine presence-only and distance sampling data for estimation of spatially explicit abundance patterns. Simulations across a range of parameter values demonstrate that our model can recover estimates of biological covariates, but parameter accuracy and precision varied with the quantity of each data type. We applied our model to a case study of black-backed jackals in the Masai Mara National Reserve, Kenya, to examine effects of spatially varying covariates on jackal abundance patterns. The model revealed that jackals were positively affected by anthropogenic disturbance on the landscape, with highest abundance estimated along the Reserve border near human activity. We found minimal effects of landscape cover, lion density, and distance to water source, suggesting that human use of the Reserve may be the biggest driver of jackal abundance patterns. Our integrated model expands the scope of ecological inference by taking advantage of widely available presence-only data, while simultaneously leveraging richer, but typically limited, distance sampling data.","container-title":"Ecology","DOI":"10.1002/ecy.3204","ISSN":"19399170","issue":"1","note":"PMID: 32970847","page":"1-9","title":"Integrating distance sampling and presence-only data to estimate species abundance","volume":"102","author":[{"family":"Farr","given":"Matthew T."},{"family":"Green","given":"David S."},{"family":"Holekamp","given":"Kay E."},{"family":"Zipkin","given":"Elise F."}],"issued":{"date-parts":[["2021"]]}}},{"id":9631,"uris":["http://zotero.org/users/634364/items/4YB4B7UC"],"itemData":{"id":9631,"type":"article-journal","abstract":"Abstract\n            \n              \n                \n                  Monitoring wildlife abundance across space and time is an essential task to study their population dynamics and inform effective management. Acoustic recording units are a promising technology for efficiently monitoring bird populations and communities. While current acoustic data models provide information on the presence/absence of individual species, new approaches are needed to monitor population abundance, ideally across large spatio</w:instrText>
      </w:r>
      <w:r w:rsidR="009358C4">
        <w:rPr>
          <w:rFonts w:ascii="Cambria Math" w:hAnsi="Cambria Math" w:cs="Cambria Math"/>
        </w:rPr>
        <w:instrText>‐</w:instrText>
      </w:r>
      <w:r w:rsidR="009358C4">
        <w:instrText>temporal regions.\n                \n                \n                  \n                    We present an integrated modelling framework that combines high</w:instrText>
      </w:r>
      <w:r w:rsidR="009358C4">
        <w:rPr>
          <w:rFonts w:ascii="Cambria Math" w:hAnsi="Cambria Math" w:cs="Cambria Math"/>
        </w:rPr>
        <w:instrText>‐</w:instrText>
      </w:r>
      <w:r w:rsidR="009358C4">
        <w:instrText>quality but temporally sparse bird point count survey data with acoustic recordings. Our models account for imperfect detection in both data types and false positive errors in the acoustic data. Using simulations, we compare the accuracy and precision of abundance estimates using differing amounts of acoustic vocalizations obtained from a clustering algorithm, point count data, and a subset of manually validated acoustic vocalizations. We also use our modelling framework in a case study to estimate abundance of the Eastern Wood</w:instrText>
      </w:r>
      <w:r w:rsidR="009358C4">
        <w:rPr>
          <w:rFonts w:ascii="Cambria Math" w:hAnsi="Cambria Math" w:cs="Cambria Math"/>
        </w:rPr>
        <w:instrText>‐</w:instrText>
      </w:r>
      <w:r w:rsidR="009358C4">
        <w:instrText>Pewee (\n                    Contopus virens\n                    ) in Vermont, USA.\n                  \n                \n                \n                  The simulation study reveals that combining acoustic and point count data via an integrated model improves accuracy and precision of abundance estimates compared with models informed by either acoustic or point count data alone. Improved estimates are obtained across a wide range of scenarios, with the largest gains occurring when detection probability for the point count data is low. Combining acoustic data with only a small number of point count surveys yields estimates of abundance without the need for validating any of the identified vocalizations from the acoustic data. Within our case study, the integrated models provided moderate support for a decline of the Eastern Wood</w:instrText>
      </w:r>
      <w:r w:rsidR="009358C4">
        <w:rPr>
          <w:rFonts w:ascii="Cambria Math" w:hAnsi="Cambria Math" w:cs="Cambria Math"/>
        </w:rPr>
        <w:instrText>‐</w:instrText>
      </w:r>
      <w:r w:rsidR="009358C4">
        <w:instrText>Pewee in this region.\n                \n                \n                  Our integrated modelling approach combines dense acoustic data with few point count surveys to deliver reliable estimates of species abundance without the need for manual identification of acoustic vocalizations or a prohibitively expensive large number of repeated point count surveys. Our proposed approach offers an efficient monitoring alternative for large spatio</w:instrText>
      </w:r>
      <w:r w:rsidR="009358C4">
        <w:rPr>
          <w:rFonts w:ascii="Cambria Math" w:hAnsi="Cambria Math" w:cs="Cambria Math"/>
        </w:rPr>
        <w:instrText>‐</w:instrText>
      </w:r>
      <w:r w:rsidR="009358C4">
        <w:instrText xml:space="preserve">temporal regions when point count data are difficult to obtain or when monitoring is focused on rare species with low detection probability.","container-title":"Methods in Ecology and Evolution","DOI":"10.1111/2041-210X.13578","ISSN":"2041-210X, 2041-210X","issue":"6","journalAbbreviation":"Methods Ecol Evol","language":"en","page":"1040-1049","source":"DOI.org (Crossref)","title":"Integrating automated acoustic vocalization data and point count surveys for estimation of bird abundance","volume":"12","author":[{"family":"Doser","given":"Jeffrey W."},{"family":"Finley","given":"Andrew O."},{"family":"Weed","given":"Aaron S."},{"family":"Zipkin","given":"Elise F."}],"issued":{"date-parts":[["2021",6]]}}},{"id":9633,"uris":["http://zotero.org/users/634364/items/QTMUSPY8"],"itemData":{"id":9633,"type":"article-journal","container-title":"Ecology","note":"publisher: Wiley Online Library","page":"e4326","title":"A multispecies hierarchical model to integrate count and distance-sampling data","author":[{"family":"Gilbert","given":"Neil A"},{"family":"Blommel","given":"Caroline M"},{"family":"Farr","given":"Matthew T"},{"family":"Green","given":"David S"},{"family":"Holekamp","given":"Kay E"},{"family":"Zipkin","given":"Elise F"}],"issued":{"date-parts":[["2024"]]}}}],"schema":"https://github.com/citation-style-language/schema/raw/master/csl-citation.json"} </w:instrText>
      </w:r>
      <w:r>
        <w:fldChar w:fldCharType="separate"/>
      </w:r>
      <w:r w:rsidR="009358C4" w:rsidRPr="009358C4">
        <w:t>(</w:t>
      </w:r>
      <w:r w:rsidR="005E5600" w:rsidRPr="005E5600">
        <w:t>Doser et al. 2021;</w:t>
      </w:r>
      <w:r w:rsidR="005E5600">
        <w:t xml:space="preserve"> </w:t>
      </w:r>
      <w:r w:rsidR="009358C4" w:rsidRPr="009358C4">
        <w:t>Farr et al. 2021; Gilbert et al. 2024)</w:t>
      </w:r>
      <w:r>
        <w:fldChar w:fldCharType="end"/>
      </w:r>
      <w:r>
        <w:t>.</w:t>
      </w:r>
    </w:p>
    <w:p w14:paraId="4722CE0E" w14:textId="2FE15DD1" w:rsidR="0020022B" w:rsidRDefault="0020022B" w:rsidP="00687B32">
      <w:pPr>
        <w:pStyle w:val="Heading4"/>
      </w:pPr>
      <w:r w:rsidRPr="00687B32">
        <w:t>Environmental</w:t>
      </w:r>
      <w:r>
        <w:t xml:space="preserve"> </w:t>
      </w:r>
      <w:r w:rsidR="005E5600">
        <w:t>d</w:t>
      </w:r>
      <w:r>
        <w:t>ata</w:t>
      </w:r>
    </w:p>
    <w:p w14:paraId="1D47D6F0" w14:textId="13667B38" w:rsidR="0020022B" w:rsidRDefault="0020022B" w:rsidP="0020022B">
      <w:r>
        <w:t xml:space="preserve">To describe the spatial variation in </w:t>
      </w:r>
      <w:r w:rsidR="004E3DFA">
        <w:t>Koala</w:t>
      </w:r>
      <w:r>
        <w:t xml:space="preserve"> abundance, we first identified habitat containing tree cover that could be occupied by </w:t>
      </w:r>
      <w:r w:rsidR="004E3DFA">
        <w:t>Koala</w:t>
      </w:r>
      <w:r>
        <w:t>s using the ‘</w:t>
      </w:r>
      <w:r w:rsidRPr="00592AAC">
        <w:t>VIC_LANDCOVER_TS</w:t>
      </w:r>
      <w:r>
        <w:t>’ spatial layer, which consisted of a raster identifying land use types at 25</w:t>
      </w:r>
      <w:r w:rsidR="005E5600">
        <w:t> </w:t>
      </w:r>
      <w:r>
        <w:t xml:space="preserve">m resolution </w:t>
      </w:r>
      <w:r>
        <w:fldChar w:fldCharType="begin"/>
      </w:r>
      <w:r w:rsidR="00215BB9">
        <w:instrText xml:space="preserve"> ADDIN ZOTERO_ITEM CSL_CITATION {"citationID":"YtSWALBP","properties":{"formattedCitation":"(White et al. 2020)","plainCitation":"(White et al. 2020)","noteIndex":0},"citationItems":[{"id":"bE1Rg4OM/jOxwjQFz","uris":["http://zotero.org/users/15101789/items/VNRJBK3X"],"itemData":{"id":386,"type":"article-journal","container-title":"Arthur Rylah Institute for Environmental Research, Department of Environment, Land, Water and Planning, Victoria). https://www. environm ent. vic. gov. au/biodiversity/Victorias-Land-Cover-Time-Series","journalAbbreviation":"Arthur Rylah Institute for Environmental Research, Department of Environment, Land, Water and Planning, Victoria). https://www. environm ent. vic. gov. au/biodiversity/Victorias-Land-Cover-Time-Series","title":"Multi-temporal native vegetation extent for Victoria","author":[{"family":"White","given":"M"},{"family":"Griffioen","given":"P"},{"family":"Newell","given":"G"}],"issued":{"date-parts":[["2020"]]}}}],"schema":"https://github.com/citation-style-language/schema/raw/master/csl-citation.json"} </w:instrText>
      </w:r>
      <w:r>
        <w:fldChar w:fldCharType="separate"/>
      </w:r>
      <w:r w:rsidR="009358C4" w:rsidRPr="009358C4">
        <w:t>(White et al. 2020)</w:t>
      </w:r>
      <w:r>
        <w:fldChar w:fldCharType="end"/>
      </w:r>
      <w:r>
        <w:t>. We retained pixels identified to contain Native Trees, Native scattered trees and Hardwood plantations</w:t>
      </w:r>
      <w:r w:rsidR="00242A54">
        <w:t xml:space="preserve">. </w:t>
      </w:r>
      <w:r>
        <w:t xml:space="preserve">We then aggregated these pixels up to a </w:t>
      </w:r>
      <w:r w:rsidR="005E5600">
        <w:br/>
      </w:r>
      <w:r>
        <w:t xml:space="preserve">1-km spatial resolution recording the proportion of the 1-km pixel that contained the selected habitat types. Predictions of </w:t>
      </w:r>
      <w:r w:rsidR="004E3DFA">
        <w:t>Koala</w:t>
      </w:r>
      <w:r>
        <w:t xml:space="preserve"> abundance were then constrained to this area. The prediction grid was also constrained to areas that were included in the original sampling design; that being areas with non-zero inclusion probabilities </w:t>
      </w:r>
      <w:r>
        <w:fldChar w:fldCharType="begin"/>
      </w:r>
      <w:r w:rsidR="009358C4">
        <w:instrText xml:space="preserve"> ADDIN ZOTERO_ITEM CSL_CITATION {"citationID":"xidMVohb","properties":{"formattedCitation":"(Robinson et al. 2022)","plainCitation":"(Robinson et al. 2022)","noteIndex":0},"citationItems":[{"id":5331,"uris":["http://www.mendeley.com/documents/?uuid=46e56da6-3213-4448-a588-9384ba52d6ab","http://zotero.org/users/634364/items/ZEQXPGAZ"],"itemData":{"id":5331,"type":"report","publisher":"Summary of National Koala Monitoring Program Technical Community of Practice May workshop","title":"Co-designing a National Koala Monitoring Program","author":[{"family":"Robinson","given":"CJ"},{"family":"JV","given":"Murray"},{"family":"AJ","given":"Hoskins"},{"family":"S","given":"Foster"},{"family":"E","given":"Vanderduys"},{"family":"S","given":"Brown"},{"family":"K","given":"Burke Da Silva"},{"family":"T","given":"Cappie-Wood"},{"family":"R","given":"Cristescu"},{"family":"Crowther","given":"M"},{"family":"Gillespie","given":"G"},{"family":"Hamilton","given":"G"},{"family":"Hillyard","given":"K"},{"family":"Rhodes","given":"J"},{"family":"Law","given":"B"},{"family":"Lawler","given":"I"},{"family":"Lunney","given":"D"},{"family":"Marsh","given":"K"},{"family":"Martin","given":"R"},{"family":"McAlpine","given":"C"},{"family":"Melzer","given":"A"},{"family":"Preece","given":"H"},{"family":"D","given":"Whisson."},{"family":"Youngentob","given":"K."}],"issued":{"date-parts":[["2022"]]}}}],"schema":"https://github.com/citation-style-language/schema/raw/master/csl-citation.json"} </w:instrText>
      </w:r>
      <w:r>
        <w:fldChar w:fldCharType="separate"/>
      </w:r>
      <w:r w:rsidR="009358C4" w:rsidRPr="009358C4">
        <w:t>(Robinson et al. 2022)</w:t>
      </w:r>
      <w:r>
        <w:fldChar w:fldCharType="end"/>
      </w:r>
      <w:r>
        <w:t xml:space="preserve"> (</w:t>
      </w:r>
      <w:r>
        <w:fldChar w:fldCharType="begin"/>
      </w:r>
      <w:r>
        <w:instrText xml:space="preserve"> REF _Ref184296094 \h </w:instrText>
      </w:r>
      <w:r>
        <w:fldChar w:fldCharType="separate"/>
      </w:r>
      <w:r w:rsidR="00E655CE" w:rsidRPr="6911FBC4">
        <w:t xml:space="preserve">Figure </w:t>
      </w:r>
      <w:r w:rsidR="00E655CE">
        <w:rPr>
          <w:noProof/>
        </w:rPr>
        <w:t>2</w:t>
      </w:r>
      <w:r>
        <w:fldChar w:fldCharType="end"/>
      </w:r>
      <w:r>
        <w:t xml:space="preserve">). The total area that was included in our sampling design and which we considered </w:t>
      </w:r>
      <w:r w:rsidR="00035632">
        <w:t xml:space="preserve">potentially </w:t>
      </w:r>
      <w:r w:rsidR="0005414E">
        <w:t>suitable</w:t>
      </w:r>
      <w:r>
        <w:t xml:space="preserve"> </w:t>
      </w:r>
      <w:r w:rsidR="004E3DFA">
        <w:t>Koala</w:t>
      </w:r>
      <w:r>
        <w:t xml:space="preserve"> habitat </w:t>
      </w:r>
      <w:r w:rsidR="00687B32">
        <w:t>was</w:t>
      </w:r>
      <w:r>
        <w:t xml:space="preserve"> </w:t>
      </w:r>
      <w:r w:rsidRPr="003D6E90">
        <w:t>57,556</w:t>
      </w:r>
      <w:r>
        <w:t xml:space="preserve"> km</w:t>
      </w:r>
      <w:r>
        <w:rPr>
          <w:vertAlign w:val="superscript"/>
        </w:rPr>
        <w:t>2</w:t>
      </w:r>
      <w:r w:rsidR="00242A54">
        <w:t xml:space="preserve">. </w:t>
      </w:r>
      <w:r w:rsidR="004550B3">
        <w:t xml:space="preserve">We note that this estimate of </w:t>
      </w:r>
      <w:r w:rsidR="0023385D">
        <w:t xml:space="preserve">potentially suitable habitat is inclusive, as we wished to </w:t>
      </w:r>
      <w:r w:rsidR="00A46687">
        <w:t xml:space="preserve">ensure that sampling </w:t>
      </w:r>
      <w:r w:rsidR="00514F0C">
        <w:t>could</w:t>
      </w:r>
      <w:r w:rsidR="00A46687">
        <w:t xml:space="preserve"> be undertaken on the periphery of the koala range.</w:t>
      </w:r>
      <w:r w:rsidR="0023385D">
        <w:t xml:space="preserve"> </w:t>
      </w:r>
    </w:p>
    <w:p w14:paraId="680D8595" w14:textId="243AC164" w:rsidR="0020022B" w:rsidRDefault="00C92508" w:rsidP="0020022B">
      <w:pPr>
        <w:keepNext/>
      </w:pPr>
      <w:r>
        <w:rPr>
          <w:noProof/>
        </w:rPr>
        <w:lastRenderedPageBreak/>
        <w:drawing>
          <wp:inline distT="0" distB="0" distL="0" distR="0" wp14:anchorId="7D19D3EB" wp14:editId="2A8F66A1">
            <wp:extent cx="6120765" cy="3935095"/>
            <wp:effectExtent l="0" t="0" r="0" b="8255"/>
            <wp:docPr id="934065291"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4065291" name="Picture 934065291"/>
                    <pic:cNvPicPr/>
                  </pic:nvPicPr>
                  <pic:blipFill>
                    <a:blip r:embed="rId42" cstate="email">
                      <a:extLst>
                        <a:ext uri="{28A0092B-C50C-407E-A947-70E740481C1C}">
                          <a14:useLocalDpi xmlns:a14="http://schemas.microsoft.com/office/drawing/2010/main"/>
                        </a:ext>
                      </a:extLst>
                    </a:blip>
                    <a:stretch>
                      <a:fillRect/>
                    </a:stretch>
                  </pic:blipFill>
                  <pic:spPr>
                    <a:xfrm>
                      <a:off x="0" y="0"/>
                      <a:ext cx="6120765" cy="3935095"/>
                    </a:xfrm>
                    <a:prstGeom prst="rect">
                      <a:avLst/>
                    </a:prstGeom>
                  </pic:spPr>
                </pic:pic>
              </a:graphicData>
            </a:graphic>
          </wp:inline>
        </w:drawing>
      </w:r>
    </w:p>
    <w:p w14:paraId="69CAA182" w14:textId="121C4C52" w:rsidR="0020022B" w:rsidRDefault="0020022B" w:rsidP="0020022B">
      <w:pPr>
        <w:pStyle w:val="Caption-Figure"/>
      </w:pPr>
      <w:bookmarkStart w:id="42" w:name="_Ref184296094"/>
      <w:bookmarkStart w:id="43" w:name="_Toc202781834"/>
      <w:r w:rsidRPr="6911FBC4">
        <w:t xml:space="preserve">Figure </w:t>
      </w:r>
      <w:r w:rsidRPr="6911FBC4">
        <w:fldChar w:fldCharType="begin"/>
      </w:r>
      <w:r>
        <w:instrText xml:space="preserve"> SEQ Figure \* ARABIC </w:instrText>
      </w:r>
      <w:r w:rsidRPr="6911FBC4">
        <w:fldChar w:fldCharType="separate"/>
      </w:r>
      <w:r w:rsidR="00E655CE">
        <w:rPr>
          <w:noProof/>
        </w:rPr>
        <w:t>2</w:t>
      </w:r>
      <w:r w:rsidRPr="6911FBC4">
        <w:rPr>
          <w:noProof/>
        </w:rPr>
        <w:fldChar w:fldCharType="end"/>
      </w:r>
      <w:bookmarkEnd w:id="42"/>
      <w:r w:rsidRPr="6911FBC4">
        <w:t xml:space="preserve">. Prediction layer raster at 1-km resolution used to model </w:t>
      </w:r>
      <w:r w:rsidR="004E3DFA">
        <w:t>Koala</w:t>
      </w:r>
      <w:r w:rsidRPr="6911FBC4">
        <w:t xml:space="preserve"> distribution and abundance</w:t>
      </w:r>
      <w:r w:rsidR="005E5600">
        <w:t>,</w:t>
      </w:r>
      <w:r w:rsidRPr="6911FBC4">
        <w:t xml:space="preserve"> showing the </w:t>
      </w:r>
      <w:r w:rsidR="00C92508">
        <w:t xml:space="preserve">area of </w:t>
      </w:r>
      <w:r w:rsidR="002A6B31">
        <w:t xml:space="preserve">potentially </w:t>
      </w:r>
      <w:r w:rsidR="0005414E">
        <w:t>suitable</w:t>
      </w:r>
      <w:r w:rsidR="009469C8">
        <w:t xml:space="preserve"> </w:t>
      </w:r>
      <w:r w:rsidR="004E3DFA">
        <w:t>Koala</w:t>
      </w:r>
      <w:r w:rsidR="00C92508">
        <w:t xml:space="preserve"> habitat within </w:t>
      </w:r>
      <w:r w:rsidRPr="6911FBC4">
        <w:t xml:space="preserve">each </w:t>
      </w:r>
      <w:r w:rsidR="00C92508">
        <w:t xml:space="preserve">grid </w:t>
      </w:r>
      <w:r w:rsidRPr="6911FBC4">
        <w:t>cell included in the original sampling design</w:t>
      </w:r>
      <w:r w:rsidR="00242A54">
        <w:t>.</w:t>
      </w:r>
      <w:bookmarkEnd w:id="43"/>
      <w:r w:rsidR="00242A54">
        <w:t xml:space="preserve"> </w:t>
      </w:r>
      <w:r w:rsidRPr="6911FBC4">
        <w:t xml:space="preserve"> </w:t>
      </w:r>
    </w:p>
    <w:p w14:paraId="6DFD1B91" w14:textId="77777777" w:rsidR="0020022B" w:rsidRPr="0020022B" w:rsidRDefault="0020022B" w:rsidP="0020022B"/>
    <w:p w14:paraId="1DA2E626" w14:textId="519558D9" w:rsidR="0020022B" w:rsidRDefault="0020022B" w:rsidP="0020022B">
      <w:r w:rsidRPr="6911FBC4">
        <w:t xml:space="preserve">We then identified potential environmental predictors of </w:t>
      </w:r>
      <w:r w:rsidR="004E3DFA">
        <w:t>Koala</w:t>
      </w:r>
      <w:r w:rsidRPr="6911FBC4">
        <w:t xml:space="preserve"> distribution and density across Victoria. This was guided by previous modelling work for this species </w:t>
      </w:r>
      <w:r>
        <w:fldChar w:fldCharType="begin"/>
      </w:r>
      <w:r w:rsidR="009358C4">
        <w:instrText xml:space="preserve"> ADDIN ZOTERO_ITEM CSL_CITATION {"citationID":"Q8bRUbEI","properties":{"formattedCitation":"(e.g., Heard and Ramsey 2020; Cally et al. 2022)","plainCitation":"(e.g., Heard and Ramsey 2020; Cally et al. 2022)","noteIndex":0},"citationItems":[{"id":4821,"uris":["http://www.mendeley.com/documents/?uuid=32414e3c-b5f8-44d3-b58b-2508c785b82f","http://zotero.org/users/634364/items/CNDU6FR5"],"itemData":{"id":4821,"type":"report","event-place":"Arthur Rylah Institute for Environmental Research, Department of Environment, Land, Water and Planning, Heidelberg, Victoria","publisher":"Unpublished Client Report for Biodiversity Division, Department of Environment, Land, Water and Planning","publisher-place":"Arthur Rylah Institute for Environmental Research, Department of Environment, Land, Water and Planning, Heidelberg, Victoria","title":"Modelling koala abundance across Victoria","author":[{"family":"Heard","given":"G.W."},{"family":"Ramsey","given":"David S.L."}],"issued":{"date-parts":[["2020"]]}},"label":"page","prefix":"e.g., "},{"id":5348,"uris":["http://zotero.org/users/634364/items/BMSEQJY7"],"itemData":{"id":5348,"type":"report","event-place":"Arthur Rylah Institute for Environmental Research, Department of Environment, Land, Water and Planning, Heidelberg, Victoria","publisher":"Unpublished Client Report for the CSIRO National Koala Monitoring Program","publisher-place":"Arthur Rylah Institute for Environmental Research, Department of Environment, Land, Water and Planning, Heidelberg, Victoria","title":"East Gippsland koala population surveys","author":[{"family":"Cally","given":"J.G."},{"family":"Ramsey","given":"David S.L."},{"family":"Whisson","given":"Desley A."}],"issued":{"date-parts":[["2022"]]}}}],"schema":"https://github.com/citation-style-language/schema/raw/master/csl-citation.json"} </w:instrText>
      </w:r>
      <w:r>
        <w:fldChar w:fldCharType="separate"/>
      </w:r>
      <w:r w:rsidR="009358C4" w:rsidRPr="009358C4">
        <w:t>(</w:t>
      </w:r>
      <w:r w:rsidR="005E5600">
        <w:t xml:space="preserve">e.g. </w:t>
      </w:r>
      <w:r w:rsidR="009358C4" w:rsidRPr="009358C4">
        <w:t>Heard and Ramsey 2020; Cally et al. 2022)</w:t>
      </w:r>
      <w:r>
        <w:fldChar w:fldCharType="end"/>
      </w:r>
      <w:r w:rsidRPr="6911FBC4">
        <w:t xml:space="preserve"> as well as from spatial layers developed through the NKMP </w:t>
      </w:r>
      <w:r>
        <w:fldChar w:fldCharType="begin"/>
      </w:r>
      <w:r w:rsidR="009358C4">
        <w:instrText xml:space="preserve"> ADDIN ZOTERO_ITEM CSL_CITATION {"citationID":"YqVw39HR","properties":{"formattedCitation":"(Robinson et al. 2022)","plainCitation":"(Robinson et al. 2022)","noteIndex":0},"citationItems":[{"id":5331,"uris":["http://www.mendeley.com/documents/?uuid=46e56da6-3213-4448-a588-9384ba52d6ab","http://zotero.org/users/634364/items/ZEQXPGAZ"],"itemData":{"id":5331,"type":"report","publisher":"Summary of National Koala Monitoring Program Technical Community of Practice May workshop","title":"Co-designing a National Koala Monitoring Program","author":[{"family":"Robinson","given":"CJ"},{"family":"JV","given":"Murray"},{"family":"AJ","given":"Hoskins"},{"family":"S","given":"Foster"},{"family":"E","given":"Vanderduys"},{"family":"S","given":"Brown"},{"family":"K","given":"Burke Da Silva"},{"family":"T","given":"Cappie-Wood"},{"family":"R","given":"Cristescu"},{"family":"Crowther","given":"M"},{"family":"Gillespie","given":"G"},{"family":"Hamilton","given":"G"},{"family":"Hillyard","given":"K"},{"family":"Rhodes","given":"J"},{"family":"Law","given":"B"},{"family":"Lawler","given":"I"},{"family":"Lunney","given":"D"},{"family":"Marsh","given":"K"},{"family":"Martin","given":"R"},{"family":"McAlpine","given":"C"},{"family":"Melzer","given":"A"},{"family":"Preece","given":"H"},{"family":"D","given":"Whisson."},{"family":"Youngentob","given":"K."}],"issued":{"date-parts":[["2022"]]}}}],"schema":"https://github.com/citation-style-language/schema/raw/master/csl-citation.json"} </w:instrText>
      </w:r>
      <w:r>
        <w:fldChar w:fldCharType="separate"/>
      </w:r>
      <w:r w:rsidR="009358C4" w:rsidRPr="009358C4">
        <w:t>(Robinson et al. 2022)</w:t>
      </w:r>
      <w:r>
        <w:fldChar w:fldCharType="end"/>
      </w:r>
      <w:r w:rsidRPr="6911FBC4">
        <w:t xml:space="preserve">. </w:t>
      </w:r>
    </w:p>
    <w:p w14:paraId="5127E3EB" w14:textId="53B10B0E" w:rsidR="0020022B" w:rsidRDefault="0020022B" w:rsidP="0020022B">
      <w:r>
        <w:t>V</w:t>
      </w:r>
      <w:r w:rsidRPr="007133AB">
        <w:t xml:space="preserve">ariables were identified as potential predictors of </w:t>
      </w:r>
      <w:r w:rsidR="004E3DFA">
        <w:t>Koala</w:t>
      </w:r>
      <w:r w:rsidRPr="007133AB">
        <w:t xml:space="preserve"> density across </w:t>
      </w:r>
      <w:r>
        <w:t>Victoria based on</w:t>
      </w:r>
      <w:r w:rsidRPr="007133AB">
        <w:t xml:space="preserve"> their relationship with </w:t>
      </w:r>
      <w:r w:rsidR="004E3DFA">
        <w:t>Koala</w:t>
      </w:r>
      <w:r w:rsidRPr="007133AB">
        <w:t xml:space="preserve"> occurrence </w:t>
      </w:r>
      <w:r>
        <w:t xml:space="preserve">across the species’ range </w:t>
      </w:r>
      <w:r>
        <w:fldChar w:fldCharType="begin"/>
      </w:r>
      <w:r w:rsidR="009358C4">
        <w:instrText xml:space="preserve"> ADDIN ZOTERO_ITEM CSL_CITATION {"citationID":"8xqXwcdB","properties":{"formattedCitation":"(Heard and Ramsey 2020; Cally et al. 2022)","plainCitation":"(Heard and Ramsey 2020; Cally et al. 2022)","noteIndex":0},"citationItems":[{"id":4821,"uris":["http://www.mendeley.com/documents/?uuid=32414e3c-b5f8-44d3-b58b-2508c785b82f","http://zotero.org/users/634364/items/CNDU6FR5"],"itemData":{"id":4821,"type":"report","event-place":"Arthur Rylah Institute for Environmental Research, Department of Environment, Land, Water and Planning, Heidelberg, Victoria","publisher":"Unpublished Client Report for Biodiversity Division, Department of Environment, Land, Water and Planning","publisher-place":"Arthur Rylah Institute for Environmental Research, Department of Environment, Land, Water and Planning, Heidelberg, Victoria","title":"Modelling koala abundance across Victoria","author":[{"family":"Heard","given":"G.W."},{"family":"Ramsey","given":"David S.L."}],"issued":{"date-parts":[["2020"]]}}},{"id":5348,"uris":["http://zotero.org/users/634364/items/BMSEQJY7"],"itemData":{"id":5348,"type":"report","event-place":"Arthur Rylah Institute for Environmental Research, Department of Environment, Land, Water and Planning, Heidelberg, Victoria","publisher":"Unpublished Client Report for the CSIRO National Koala Monitoring Program","publisher-place":"Arthur Rylah Institute for Environmental Research, Department of Environment, Land, Water and Planning, Heidelberg, Victoria","title":"East Gippsland koala population surveys","author":[{"family":"Cally","given":"J.G."},{"family":"Ramsey","given":"David S.L."},{"family":"Whisson","given":"Desley A."}],"issued":{"date-parts":[["2022"]]}}}],"schema":"https://github.com/citation-style-language/schema/raw/master/csl-citation.json"} </w:instrText>
      </w:r>
      <w:r>
        <w:fldChar w:fldCharType="separate"/>
      </w:r>
      <w:r w:rsidR="009358C4" w:rsidRPr="009358C4">
        <w:t>(Heard and Ramsey 2020; Cally et al. 2022)</w:t>
      </w:r>
      <w:r>
        <w:fldChar w:fldCharType="end"/>
      </w:r>
      <w:r>
        <w:t xml:space="preserve"> (</w:t>
      </w:r>
      <w:r>
        <w:fldChar w:fldCharType="begin"/>
      </w:r>
      <w:r>
        <w:instrText xml:space="preserve"> REF _Ref184296135 \h </w:instrText>
      </w:r>
      <w:r>
        <w:fldChar w:fldCharType="separate"/>
      </w:r>
      <w:r w:rsidR="00E655CE">
        <w:t xml:space="preserve">Table </w:t>
      </w:r>
      <w:r w:rsidR="00E655CE">
        <w:rPr>
          <w:noProof/>
        </w:rPr>
        <w:t>1</w:t>
      </w:r>
      <w:r>
        <w:fldChar w:fldCharType="end"/>
      </w:r>
      <w:r>
        <w:t>). Values for each environmental variable were extracted for each cell on the prediction grid by resampling each to a 1</w:t>
      </w:r>
      <w:r w:rsidR="00DF4CF6">
        <w:t>-</w:t>
      </w:r>
      <w:r>
        <w:t>km prediction grid cell resolution.</w:t>
      </w:r>
    </w:p>
    <w:p w14:paraId="025F9447" w14:textId="61C7DA54" w:rsidR="0020022B" w:rsidRPr="00DB3A86" w:rsidRDefault="0020022B" w:rsidP="0020022B">
      <w:pPr>
        <w:pStyle w:val="Caption-Table"/>
      </w:pPr>
      <w:bookmarkStart w:id="44" w:name="_Ref184296135"/>
      <w:bookmarkStart w:id="45" w:name="_Hlk201749514"/>
      <w:bookmarkStart w:id="46" w:name="_Toc170714899"/>
      <w:bookmarkStart w:id="47" w:name="_Toc184982397"/>
      <w:bookmarkStart w:id="48" w:name="_Toc202781766"/>
      <w:r>
        <w:t xml:space="preserve">Table </w:t>
      </w:r>
      <w:fldSimple w:instr=" SEQ Table \* ARABIC ">
        <w:r w:rsidR="00E655CE">
          <w:rPr>
            <w:noProof/>
          </w:rPr>
          <w:t>1</w:t>
        </w:r>
      </w:fldSimple>
      <w:bookmarkEnd w:id="44"/>
      <w:r>
        <w:t xml:space="preserve">. </w:t>
      </w:r>
      <w:bookmarkEnd w:id="45"/>
      <w:r w:rsidRPr="00DB3A86">
        <w:t>Descriptions of</w:t>
      </w:r>
      <w:r>
        <w:t xml:space="preserve"> the</w:t>
      </w:r>
      <w:r w:rsidRPr="00DB3A86">
        <w:t xml:space="preserve"> covariates used to model </w:t>
      </w:r>
      <w:r w:rsidR="004E3DFA">
        <w:t>Koala</w:t>
      </w:r>
      <w:r>
        <w:t xml:space="preserve"> abundance and distribution</w:t>
      </w:r>
      <w:r w:rsidRPr="00DB3A86">
        <w:t>.</w:t>
      </w:r>
      <w:bookmarkEnd w:id="46"/>
      <w:bookmarkEnd w:id="47"/>
      <w:bookmarkEnd w:id="48"/>
    </w:p>
    <w:tbl>
      <w:tblPr>
        <w:tblStyle w:val="TableGrid10"/>
        <w:tblW w:w="0" w:type="auto"/>
        <w:tblLayout w:type="fixed"/>
        <w:tblLook w:val="04A0" w:firstRow="1" w:lastRow="0" w:firstColumn="1" w:lastColumn="0" w:noHBand="0" w:noVBand="1"/>
      </w:tblPr>
      <w:tblGrid>
        <w:gridCol w:w="2410"/>
        <w:gridCol w:w="7229"/>
      </w:tblGrid>
      <w:tr w:rsidR="0020022B" w:rsidRPr="00BA144E" w14:paraId="63F59C4D" w14:textId="77777777" w:rsidTr="008A5BC9">
        <w:trPr>
          <w:cnfStyle w:val="100000000000" w:firstRow="1" w:lastRow="0" w:firstColumn="0" w:lastColumn="0" w:oddVBand="0" w:evenVBand="0" w:oddHBand="0" w:evenHBand="0" w:firstRowFirstColumn="0" w:firstRowLastColumn="0" w:lastRowFirstColumn="0" w:lastRowLastColumn="0"/>
          <w:trHeight w:val="358"/>
          <w:tblHeader/>
        </w:trPr>
        <w:tc>
          <w:tcPr>
            <w:cnfStyle w:val="001000000000" w:firstRow="0" w:lastRow="0" w:firstColumn="1" w:lastColumn="0" w:oddVBand="0" w:evenVBand="0" w:oddHBand="0" w:evenHBand="0" w:firstRowFirstColumn="0" w:firstRowLastColumn="0" w:lastRowFirstColumn="0" w:lastRowLastColumn="0"/>
            <w:tcW w:w="0" w:type="dxa"/>
            <w:noWrap/>
            <w:hideMark/>
          </w:tcPr>
          <w:p w14:paraId="27C81C78" w14:textId="77777777" w:rsidR="0020022B" w:rsidRPr="00CF6F27" w:rsidRDefault="0020022B">
            <w:pPr>
              <w:rPr>
                <w:b/>
                <w:color w:val="FFFFFF" w:themeColor="background1"/>
                <w:szCs w:val="20"/>
              </w:rPr>
            </w:pPr>
            <w:r w:rsidRPr="00CF6F27">
              <w:rPr>
                <w:b/>
                <w:color w:val="FFFFFF" w:themeColor="background1"/>
                <w:szCs w:val="20"/>
              </w:rPr>
              <w:t>Covariate</w:t>
            </w:r>
          </w:p>
        </w:tc>
        <w:tc>
          <w:tcPr>
            <w:tcW w:w="0" w:type="dxa"/>
            <w:noWrap/>
            <w:hideMark/>
          </w:tcPr>
          <w:p w14:paraId="42F8F5AC" w14:textId="77777777" w:rsidR="0020022B" w:rsidRPr="00CF6F27" w:rsidRDefault="0020022B">
            <w:pPr>
              <w:cnfStyle w:val="100000000000" w:firstRow="1" w:lastRow="0" w:firstColumn="0" w:lastColumn="0" w:oddVBand="0" w:evenVBand="0" w:oddHBand="0" w:evenHBand="0" w:firstRowFirstColumn="0" w:firstRowLastColumn="0" w:lastRowFirstColumn="0" w:lastRowLastColumn="0"/>
              <w:rPr>
                <w:b/>
                <w:color w:val="FFFFFF" w:themeColor="background1"/>
                <w:szCs w:val="20"/>
              </w:rPr>
            </w:pPr>
            <w:r w:rsidRPr="00CF6F27">
              <w:rPr>
                <w:b/>
                <w:color w:val="FFFFFF" w:themeColor="background1"/>
                <w:szCs w:val="20"/>
              </w:rPr>
              <w:t>Description</w:t>
            </w:r>
          </w:p>
        </w:tc>
      </w:tr>
      <w:tr w:rsidR="0020022B" w:rsidRPr="00612A44" w14:paraId="2E723CA3" w14:textId="77777777">
        <w:trPr>
          <w:trHeight w:val="358"/>
        </w:trPr>
        <w:tc>
          <w:tcPr>
            <w:cnfStyle w:val="001000000000" w:firstRow="0" w:lastRow="0" w:firstColumn="1" w:lastColumn="0" w:oddVBand="0" w:evenVBand="0" w:oddHBand="0" w:evenHBand="0" w:firstRowFirstColumn="0" w:firstRowLastColumn="0" w:lastRowFirstColumn="0" w:lastRowLastColumn="0"/>
            <w:tcW w:w="2410" w:type="dxa"/>
            <w:noWrap/>
            <w:hideMark/>
          </w:tcPr>
          <w:p w14:paraId="607A277D" w14:textId="77777777" w:rsidR="0020022B" w:rsidRPr="0078069F" w:rsidRDefault="0020022B">
            <w:pPr>
              <w:pStyle w:val="Tablebodytext"/>
            </w:pPr>
            <w:r>
              <w:t>Land use</w:t>
            </w:r>
          </w:p>
        </w:tc>
        <w:tc>
          <w:tcPr>
            <w:tcW w:w="7229" w:type="dxa"/>
            <w:noWrap/>
            <w:hideMark/>
          </w:tcPr>
          <w:p w14:paraId="4949C75E" w14:textId="023D62BC" w:rsidR="0020022B" w:rsidRPr="00C50321" w:rsidRDefault="0020022B">
            <w:pPr>
              <w:pStyle w:val="Tablebodytext"/>
              <w:cnfStyle w:val="000000000000" w:firstRow="0" w:lastRow="0" w:firstColumn="0" w:lastColumn="0" w:oddVBand="0" w:evenVBand="0" w:oddHBand="0" w:evenHBand="0" w:firstRowFirstColumn="0" w:firstRowLastColumn="0" w:lastRowFirstColumn="0" w:lastRowLastColumn="0"/>
            </w:pPr>
            <w:r>
              <w:t xml:space="preserve">Classification of whether the habitat cell consisted of native trees or </w:t>
            </w:r>
            <w:r w:rsidR="000628DC">
              <w:t>Eucalypt</w:t>
            </w:r>
            <w:r>
              <w:t xml:space="preserve"> </w:t>
            </w:r>
            <w:r w:rsidR="00DF4CF6">
              <w:t xml:space="preserve">hardwood </w:t>
            </w:r>
            <w:r>
              <w:t>plantation</w:t>
            </w:r>
            <w:r w:rsidRPr="00C50321">
              <w:t xml:space="preserve"> </w:t>
            </w:r>
            <w:r>
              <w:fldChar w:fldCharType="begin"/>
            </w:r>
            <w:r w:rsidR="00215BB9">
              <w:instrText xml:space="preserve"> ADDIN ZOTERO_ITEM CSL_CITATION {"citationID":"2yxP7YLZ","properties":{"formattedCitation":"(Department of Environment, Land, Water and Planning (DELWP) 2024)","plainCitation":"(Department of Environment, Land, Water and Planning (DELWP) 2024)","noteIndex":0},"citationItems":[{"id":"bE1Rg4OM/Ban4TAh1","uris":["http://zotero.org/users/15101789/items/5ITXRZFY"],"itemData":{"id":389,"type":"dataset","number":"9364f104-007f-5d31-94c9-2647f5e85729","title":"Vicmap Vegetation - Plantation Polygon","URL":"https://metashare.maps.vic.gov.au/geonetwork/srv/eng/catalog.search#/metadata/9364f104-007f-5d31-94c9-2647f5e85729","author":[{"family":"Department of Environment, Land, Water and Planning (DELWP)","given":""}],"accessed":{"date-parts":[["2024",12,5]]},"issued":{"date-parts":[["2024",10,11]]}}}],"schema":"https://github.com/citation-style-language/schema/raw/master/csl-citation.json"} </w:instrText>
            </w:r>
            <w:r>
              <w:fldChar w:fldCharType="separate"/>
            </w:r>
            <w:r w:rsidR="007542EB" w:rsidRPr="007542EB">
              <w:t>(Department of Environment, Land, Water and Planning (DELWP) 2024)</w:t>
            </w:r>
            <w:r>
              <w:fldChar w:fldCharType="end"/>
            </w:r>
          </w:p>
        </w:tc>
      </w:tr>
      <w:tr w:rsidR="0020022B" w:rsidRPr="00EA3839" w14:paraId="3F93EF14" w14:textId="77777777">
        <w:trPr>
          <w:trHeight w:val="358"/>
        </w:trPr>
        <w:tc>
          <w:tcPr>
            <w:cnfStyle w:val="001000000000" w:firstRow="0" w:lastRow="0" w:firstColumn="1" w:lastColumn="0" w:oddVBand="0" w:evenVBand="0" w:oddHBand="0" w:evenHBand="0" w:firstRowFirstColumn="0" w:firstRowLastColumn="0" w:lastRowFirstColumn="0" w:lastRowLastColumn="0"/>
            <w:tcW w:w="2410" w:type="dxa"/>
            <w:noWrap/>
          </w:tcPr>
          <w:p w14:paraId="6F8D0ABC" w14:textId="77777777" w:rsidR="0020022B" w:rsidRDefault="0020022B">
            <w:pPr>
              <w:pStyle w:val="Tablebodytext"/>
            </w:pPr>
            <w:r>
              <w:t>Temperature seasonality</w:t>
            </w:r>
          </w:p>
        </w:tc>
        <w:tc>
          <w:tcPr>
            <w:tcW w:w="7229" w:type="dxa"/>
            <w:noWrap/>
          </w:tcPr>
          <w:p w14:paraId="10E1C01E" w14:textId="613DA526" w:rsidR="0020022B" w:rsidRDefault="0020022B">
            <w:pPr>
              <w:pStyle w:val="Tablebodytext"/>
              <w:cnfStyle w:val="000000000000" w:firstRow="0" w:lastRow="0" w:firstColumn="0" w:lastColumn="0" w:oddVBand="0" w:evenVBand="0" w:oddHBand="0" w:evenHBand="0" w:firstRowFirstColumn="0" w:firstRowLastColumn="0" w:lastRowFirstColumn="0" w:lastRowLastColumn="0"/>
            </w:pPr>
            <w:r w:rsidRPr="6911FBC4">
              <w:t xml:space="preserve">The standard deviation of monthly mean temperatures (BIO4 in WorldClim variables). That is, the standard deviation of the monthly precipitation estimates expressed as a percentage of the mean of those estimates (i.e. the annual mean). This broadly reflects how much temperature varies throughout the year </w:t>
            </w:r>
            <w:sdt>
              <w:sdtPr>
                <w:tag w:val="MENDELEY_CITATION_v3_eyJjaXRhdGlvbklEIjoiTUVOREVMRVlfQ0lUQVRJT05fYjFlNDJiOWUtZGQ1YS00YmQ1LTk4YTUtMDkzOThiMzljMWJhIiwicHJvcGVydGllcyI6eyJub3RlSW5kZXgiOjB9LCJpc0VkaXRlZCI6ZmFsc2UsIm1hbnVhbE92ZXJyaWRlIjp7ImlzTWFudWFsbHlPdmVycmlkZGVuIjpmYWxzZSwiY2l0ZXByb2NUZXh0IjoiKEthcmdlciA8aT5ldCBhbC48L2k+IDIwMTcpIiwibWFudWFsT3ZlcnJpZGVUZXh0IjoiIn0sImNpdGF0aW9uSXRlbXMiOlt7ImlkIjoiOGJhMDgwYzQtOGU5Yy0zODdlLWJiZTktM2U2YjI1Y2I5YmYzIiwiaXRlbURhdGEiOnsidHlwZSI6ImFydGljbGUtam91cm5hbCIsImlkIjoiOGJhMDgwYzQtOGU5Yy0zODdlLWJiZTktM2U2YjI1Y2I5YmYzIiwidGl0bGUiOiJDbGltYXRvbG9naWVzIGF0IGhpZ2ggcmVzb2x1dGlvbiBmb3IgdGhlIGVhcnRo4oCZcyBsYW5kIHN1cmZhY2UgYXJlYXMiLCJhdXRob3IiOlt7ImZhbWlseSI6IkthcmdlciIsImdpdmVuIjoiRGlyayBOaWtvbGF1cyIsInBhcnNlLW5hbWVzIjpmYWxzZSwiZHJvcHBpbmctcGFydGljbGUiOiIiLCJub24tZHJvcHBpbmctcGFydGljbGUiOiIifSx7ImZhbWlseSI6IkNvbnJhZCIsImdpdmVuIjoiT2xhZiIsInBhcnNlLW5hbWVzIjpmYWxzZSwiZHJvcHBpbmctcGFydGljbGUiOiIiLCJub24tZHJvcHBpbmctcGFydGljbGUiOiIifSx7ImZhbWlseSI6IkLDtmhuZXIiLCJnaXZlbiI6IkrDvHJnZW4iLCJwYXJzZS1uYW1lcyI6ZmFsc2UsImRyb3BwaW5nLXBhcnRpY2xlIjoiIiwibm9uLWRyb3BwaW5nLXBhcnRpY2xlIjoiIn0seyJmYW1pbHkiOiJLYXdvaGwiLCJnaXZlbiI6IlRvYmlhcyIsInBhcnNlLW5hbWVzIjpmYWxzZSwiZHJvcHBpbmctcGFydGljbGUiOiIiLCJub24tZHJvcHBpbmctcGFydGljbGUiOiIifSx7ImZhbWlseSI6IktyZWZ0IiwiZ2l2ZW4iOiJIb2xnZXIiLCJwYXJzZS1uYW1lcyI6ZmFsc2UsImRyb3BwaW5nLXBhcnRpY2xlIjoiIiwibm9uLWRyb3BwaW5nLXBhcnRpY2xlIjoiIn0seyJmYW1pbHkiOiJTb3JpYS1BdXphIiwiZ2l2ZW4iOiJSb2RyaWdvIFdpbGJlciIsInBhcnNlLW5hbWVzIjpmYWxzZSwiZHJvcHBpbmctcGFydGljbGUiOiIiLCJub24tZHJvcHBpbmctcGFydGljbGUiOiIifSx7ImZhbWlseSI6IlppbW1lcm1hbm4iLCJnaXZlbiI6Ik5pa2xhdXMgRSIsInBhcnNlLW5hbWVzIjpmYWxzZSwiZHJvcHBpbmctcGFydGljbGUiOiIiLCJub24tZHJvcHBpbmctcGFydGljbGUiOiIifSx7ImZhbWlseSI6IkxpbmRlciIsImdpdmVuIjoiSCBQZXRlciIsInBhcnNlLW5hbWVzIjpmYWxzZSwiZHJvcHBpbmctcGFydGljbGUiOiIiLCJub24tZHJvcHBpbmctcGFydGljbGUiOiIifSx7ImZhbWlseSI6Iktlc3NsZXIiLCJnaXZlbiI6Ik1pY2hhZWwiLCJwYXJzZS1uYW1lcyI6ZmFsc2UsImRyb3BwaW5nLXBhcnRpY2xlIjoiIiwibm9uLWRyb3BwaW5nLXBhcnRpY2xlIjoiIn1dLCJjb250YWluZXItdGl0bGUiOiJTY2llbnRpZmljIGRhdGEiLCJjb250YWluZXItdGl0bGUtc2hvcnQiOiJTY2kgRGF0YSIsImlzc3VlZCI6eyJkYXRlLXBhcnRzIjpbWzIwMTddXX0sInBhZ2UiOiIxLTIwIiwicHVibGlzaGVyIjoiTmF0dXJlIFB1Ymxpc2hpbmcgR3JvdXAiLCJpc3N1ZSI6IjEiLCJ2b2x1bWUiOiI0In0sImlzVGVtcG9yYXJ5IjpmYWxzZX1dfQ=="/>
                <w:id w:val="-291444071"/>
                <w:placeholder>
                  <w:docPart w:val="2DF8BF9081C64634A41E11BBEDEA126E"/>
                </w:placeholder>
              </w:sdtPr>
              <w:sdtContent>
                <w:r w:rsidRPr="6911FBC4">
                  <w:t>(Karger et al. 2017)</w:t>
                </w:r>
                <w:r w:rsidR="005E5600">
                  <w:t>.</w:t>
                </w:r>
              </w:sdtContent>
            </w:sdt>
          </w:p>
        </w:tc>
      </w:tr>
      <w:tr w:rsidR="0020022B" w:rsidRPr="00EA3839" w14:paraId="5D6E2E8D" w14:textId="77777777">
        <w:trPr>
          <w:trHeight w:val="358"/>
        </w:trPr>
        <w:tc>
          <w:tcPr>
            <w:cnfStyle w:val="001000000000" w:firstRow="0" w:lastRow="0" w:firstColumn="1" w:lastColumn="0" w:oddVBand="0" w:evenVBand="0" w:oddHBand="0" w:evenHBand="0" w:firstRowFirstColumn="0" w:firstRowLastColumn="0" w:lastRowFirstColumn="0" w:lastRowLastColumn="0"/>
            <w:tcW w:w="2410" w:type="dxa"/>
            <w:noWrap/>
          </w:tcPr>
          <w:p w14:paraId="2947A43D" w14:textId="77777777" w:rsidR="0020022B" w:rsidRDefault="0020022B">
            <w:pPr>
              <w:pStyle w:val="Tablebodytext"/>
            </w:pPr>
            <w:r>
              <w:t>Temperature of the coldest month (°C)</w:t>
            </w:r>
          </w:p>
        </w:tc>
        <w:tc>
          <w:tcPr>
            <w:tcW w:w="7229" w:type="dxa"/>
            <w:noWrap/>
          </w:tcPr>
          <w:p w14:paraId="3C74870F" w14:textId="77777777" w:rsidR="0020022B" w:rsidRPr="00C50321" w:rsidRDefault="0020022B">
            <w:pPr>
              <w:pStyle w:val="Tablebodytext"/>
              <w:cnfStyle w:val="000000000000" w:firstRow="0" w:lastRow="0" w:firstColumn="0" w:lastColumn="0" w:oddVBand="0" w:evenVBand="0" w:oddHBand="0" w:evenHBand="0" w:firstRowFirstColumn="0" w:firstRowLastColumn="0" w:lastRowFirstColumn="0" w:lastRowLastColumn="0"/>
            </w:pPr>
            <w:r>
              <w:t>Mean daily minimum air temperature of the coldest month</w:t>
            </w:r>
          </w:p>
        </w:tc>
      </w:tr>
      <w:tr w:rsidR="0020022B" w:rsidRPr="00EA3839" w14:paraId="5A82ACD3" w14:textId="77777777">
        <w:trPr>
          <w:trHeight w:val="358"/>
        </w:trPr>
        <w:tc>
          <w:tcPr>
            <w:cnfStyle w:val="001000000000" w:firstRow="0" w:lastRow="0" w:firstColumn="1" w:lastColumn="0" w:oddVBand="0" w:evenVBand="0" w:oddHBand="0" w:evenHBand="0" w:firstRowFirstColumn="0" w:firstRowLastColumn="0" w:lastRowFirstColumn="0" w:lastRowLastColumn="0"/>
            <w:tcW w:w="2410" w:type="dxa"/>
            <w:noWrap/>
          </w:tcPr>
          <w:p w14:paraId="66FCCAD6" w14:textId="77777777" w:rsidR="0020022B" w:rsidRDefault="0020022B">
            <w:pPr>
              <w:pStyle w:val="Tablebodytext"/>
            </w:pPr>
            <w:r>
              <w:t>NPP</w:t>
            </w:r>
          </w:p>
        </w:tc>
        <w:tc>
          <w:tcPr>
            <w:tcW w:w="7229" w:type="dxa"/>
            <w:noWrap/>
          </w:tcPr>
          <w:p w14:paraId="0AFE5800" w14:textId="77777777" w:rsidR="0020022B" w:rsidRDefault="0020022B">
            <w:pPr>
              <w:pStyle w:val="Tablebodytext"/>
              <w:cnfStyle w:val="000000000000" w:firstRow="0" w:lastRow="0" w:firstColumn="0" w:lastColumn="0" w:oddVBand="0" w:evenVBand="0" w:oddHBand="0" w:evenHBand="0" w:firstRowFirstColumn="0" w:firstRowLastColumn="0" w:lastRowFirstColumn="0" w:lastRowLastColumn="0"/>
            </w:pPr>
            <w:r>
              <w:t xml:space="preserve">Net primary productivity </w:t>
            </w:r>
          </w:p>
        </w:tc>
      </w:tr>
      <w:tr w:rsidR="0020022B" w:rsidRPr="00EA3839" w14:paraId="799D88A1" w14:textId="77777777">
        <w:trPr>
          <w:trHeight w:val="358"/>
        </w:trPr>
        <w:tc>
          <w:tcPr>
            <w:cnfStyle w:val="001000000000" w:firstRow="0" w:lastRow="0" w:firstColumn="1" w:lastColumn="0" w:oddVBand="0" w:evenVBand="0" w:oddHBand="0" w:evenHBand="0" w:firstRowFirstColumn="0" w:firstRowLastColumn="0" w:lastRowFirstColumn="0" w:lastRowLastColumn="0"/>
            <w:tcW w:w="2410" w:type="dxa"/>
            <w:noWrap/>
          </w:tcPr>
          <w:p w14:paraId="622CF6AA" w14:textId="77777777" w:rsidR="0020022B" w:rsidRDefault="0020022B">
            <w:pPr>
              <w:pStyle w:val="Tablebodytext"/>
            </w:pPr>
            <w:r>
              <w:t>Food trees</w:t>
            </w:r>
          </w:p>
        </w:tc>
        <w:tc>
          <w:tcPr>
            <w:tcW w:w="7229" w:type="dxa"/>
            <w:noWrap/>
          </w:tcPr>
          <w:p w14:paraId="71FFB3B1" w14:textId="241F2E4A" w:rsidR="0020022B" w:rsidRDefault="0020022B">
            <w:pPr>
              <w:pStyle w:val="Tablebodytext"/>
              <w:cnfStyle w:val="000000000000" w:firstRow="0" w:lastRow="0" w:firstColumn="0" w:lastColumn="0" w:oddVBand="0" w:evenVBand="0" w:oddHBand="0" w:evenHBand="0" w:firstRowFirstColumn="0" w:firstRowLastColumn="0" w:lastRowFirstColumn="0" w:lastRowLastColumn="0"/>
            </w:pPr>
            <w:r>
              <w:t xml:space="preserve">Percentage cover of modelled </w:t>
            </w:r>
            <w:r w:rsidR="004E3DFA">
              <w:t>Koala</w:t>
            </w:r>
            <w:r>
              <w:t xml:space="preserve"> food trees </w:t>
            </w:r>
            <w:r w:rsidR="00D7412F">
              <w:t>(CSIRO</w:t>
            </w:r>
            <w:r w:rsidR="00DF4CF6">
              <w:t xml:space="preserve"> </w:t>
            </w:r>
            <w:r w:rsidR="00D94E00">
              <w:t>unpublished data</w:t>
            </w:r>
            <w:r w:rsidR="00D7412F">
              <w:t>)</w:t>
            </w:r>
          </w:p>
        </w:tc>
      </w:tr>
      <w:tr w:rsidR="0020022B" w:rsidRPr="00EA3839" w14:paraId="00501D99" w14:textId="77777777">
        <w:trPr>
          <w:trHeight w:val="358"/>
        </w:trPr>
        <w:tc>
          <w:tcPr>
            <w:cnfStyle w:val="001000000000" w:firstRow="0" w:lastRow="0" w:firstColumn="1" w:lastColumn="0" w:oddVBand="0" w:evenVBand="0" w:oddHBand="0" w:evenHBand="0" w:firstRowFirstColumn="0" w:firstRowLastColumn="0" w:lastRowFirstColumn="0" w:lastRowLastColumn="0"/>
            <w:tcW w:w="2410" w:type="dxa"/>
            <w:noWrap/>
          </w:tcPr>
          <w:p w14:paraId="2B8F8818" w14:textId="77777777" w:rsidR="0020022B" w:rsidRDefault="0020022B">
            <w:pPr>
              <w:pStyle w:val="Tablebodytext"/>
            </w:pPr>
            <w:r>
              <w:t>Elevation (m)</w:t>
            </w:r>
          </w:p>
        </w:tc>
        <w:tc>
          <w:tcPr>
            <w:tcW w:w="7229" w:type="dxa"/>
            <w:noWrap/>
          </w:tcPr>
          <w:p w14:paraId="3C64C115" w14:textId="4C517B5B" w:rsidR="0020022B" w:rsidRDefault="0020022B">
            <w:pPr>
              <w:pStyle w:val="Tablebodytext"/>
              <w:cnfStyle w:val="000000000000" w:firstRow="0" w:lastRow="0" w:firstColumn="0" w:lastColumn="0" w:oddVBand="0" w:evenVBand="0" w:oddHBand="0" w:evenHBand="0" w:firstRowFirstColumn="0" w:firstRowLastColumn="0" w:lastRowFirstColumn="0" w:lastRowLastColumn="0"/>
            </w:pPr>
            <w:r>
              <w:t>Elevation of the cell (meters above sea level)</w:t>
            </w:r>
          </w:p>
        </w:tc>
      </w:tr>
      <w:tr w:rsidR="0020022B" w:rsidRPr="00EA3839" w14:paraId="365C4B5F" w14:textId="77777777">
        <w:trPr>
          <w:trHeight w:val="358"/>
        </w:trPr>
        <w:tc>
          <w:tcPr>
            <w:cnfStyle w:val="001000000000" w:firstRow="0" w:lastRow="0" w:firstColumn="1" w:lastColumn="0" w:oddVBand="0" w:evenVBand="0" w:oddHBand="0" w:evenHBand="0" w:firstRowFirstColumn="0" w:firstRowLastColumn="0" w:lastRowFirstColumn="0" w:lastRowLastColumn="0"/>
            <w:tcW w:w="2410" w:type="dxa"/>
            <w:noWrap/>
          </w:tcPr>
          <w:p w14:paraId="1C8C1754" w14:textId="77777777" w:rsidR="0020022B" w:rsidRDefault="0020022B">
            <w:pPr>
              <w:pStyle w:val="Tablebodytext"/>
            </w:pPr>
            <w:r>
              <w:lastRenderedPageBreak/>
              <w:t>Valley-bottom flatness</w:t>
            </w:r>
          </w:p>
        </w:tc>
        <w:tc>
          <w:tcPr>
            <w:tcW w:w="7229" w:type="dxa"/>
            <w:noWrap/>
          </w:tcPr>
          <w:p w14:paraId="4567B374" w14:textId="0801840B" w:rsidR="0020022B" w:rsidRDefault="0020022B">
            <w:pPr>
              <w:pStyle w:val="Tablebodytext"/>
              <w:cnfStyle w:val="000000000000" w:firstRow="0" w:lastRow="0" w:firstColumn="0" w:lastColumn="0" w:oddVBand="0" w:evenVBand="0" w:oddHBand="0" w:evenHBand="0" w:firstRowFirstColumn="0" w:firstRowLastColumn="0" w:lastRowFirstColumn="0" w:lastRowLastColumn="0"/>
            </w:pPr>
            <w:r w:rsidRPr="6911FBC4">
              <w:t xml:space="preserve">Multi-resolution valley-bottom flatness (MrVBF) is a topographic index that identifies valley bottoms and calculates their relative elevation and flatness to their surroundings </w:t>
            </w:r>
            <w:sdt>
              <w:sdtPr>
                <w:tag w:val="MENDELEY_CITATION_v3_eyJjaXRhdGlvbklEIjoiTUVOREVMRVlfQ0lUQVRJT05fNzI0ZWI5YzUtMzg1My00MDBlLTllZTMtYjg1ZjZkZDIxYWIxIiwicHJvcGVydGllcyI6eyJub3RlSW5kZXgiOjB9LCJpc0VkaXRlZCI6ZmFsc2UsIm1hbnVhbE92ZXJyaWRlIjp7ImlzTWFudWFsbHlPdmVycmlkZGVuIjpmYWxzZSwiY2l0ZXByb2NUZXh0IjoiKEdhbGxhbnQgPGk+ZXQgYWwuPC9pPiAyMDEyKSIsIm1hbnVhbE92ZXJyaWRlVGV4dCI6IiJ9LCJjaXRhdGlvbkl0ZW1zIjpbeyJpZCI6IjIyNmQ5OTgzLWQ4ZTEtMzQ1NS1iYmJhLWRiMjViZmUyODVlYSIsIml0ZW1EYXRhIjp7InR5cGUiOiJhcnRpY2xlLWpvdXJuYWwiLCJpZCI6IjIyNmQ5OTgzLWQ4ZTEtMzQ1NS1iYmJhLWRiMjViZmUyODVlYSIsInRpdGxlIjoiTXVsdGktcmVzb2x1dGlvbiBWYWxsZXkgQm90dG9tIEZsYXRuZXNzIChNclZCRiksIHYzIiwiYXV0aG9yIjpbeyJmYW1pbHkiOiJHYWxsYW50IiwiZ2l2ZW4iOiJKIiwicGFyc2UtbmFtZXMiOmZhbHNlLCJkcm9wcGluZy1wYXJ0aWNsZSI6IiIsIm5vbi1kcm9wcGluZy1wYXJ0aWNsZSI6IiJ9LHsiZmFtaWx5IjoiRG93bGluZyIsImdpdmVuIjoiVCIsInBhcnNlLW5hbWVzIjpmYWxzZSwiZHJvcHBpbmctcGFydGljbGUiOiIiLCJub24tZHJvcHBpbmctcGFydGljbGUiOiIifSx7ImZhbWlseSI6IkF1c3RpbiIsImdpdmVuIjoiSiIsInBhcnNlLW5hbWVzIjpmYWxzZSwiZHJvcHBpbmctcGFydGljbGUiOiIiLCJub24tZHJvcHBpbmctcGFydGljbGUiOiIifV0sImNvbnRhaW5lci10aXRsZSI6IkNTSVJPIERhdGEgQ29sbGVjdGlvbiIsImlzc3VlZCI6eyJkYXRlLXBhcnRzIjpbWzIwMTJdXX0sImNvbnRhaW5lci10aXRsZS1zaG9ydCI6IiJ9LCJpc1RlbXBvcmFyeSI6ZmFsc2V9XX0="/>
                <w:id w:val="-2038114304"/>
                <w:placeholder>
                  <w:docPart w:val="8A769A3E16104C4AB38CA53603A1FDD6"/>
                </w:placeholder>
              </w:sdtPr>
              <w:sdtContent>
                <w:r w:rsidRPr="6911FBC4">
                  <w:t>(Gallant et al. 2012)</w:t>
                </w:r>
              </w:sdtContent>
            </w:sdt>
          </w:p>
        </w:tc>
      </w:tr>
      <w:tr w:rsidR="0020022B" w:rsidRPr="00EA3839" w14:paraId="6492B936" w14:textId="77777777">
        <w:trPr>
          <w:trHeight w:val="358"/>
        </w:trPr>
        <w:tc>
          <w:tcPr>
            <w:cnfStyle w:val="001000000000" w:firstRow="0" w:lastRow="0" w:firstColumn="1" w:lastColumn="0" w:oddVBand="0" w:evenVBand="0" w:oddHBand="0" w:evenHBand="0" w:firstRowFirstColumn="0" w:firstRowLastColumn="0" w:lastRowFirstColumn="0" w:lastRowLastColumn="0"/>
            <w:tcW w:w="2410" w:type="dxa"/>
            <w:noWrap/>
          </w:tcPr>
          <w:p w14:paraId="0DC45A60" w14:textId="77777777" w:rsidR="0020022B" w:rsidRDefault="0020022B">
            <w:pPr>
              <w:pStyle w:val="Tablebodytext"/>
            </w:pPr>
            <w:r>
              <w:t>Slope (%)</w:t>
            </w:r>
          </w:p>
        </w:tc>
        <w:tc>
          <w:tcPr>
            <w:tcW w:w="7229" w:type="dxa"/>
            <w:noWrap/>
          </w:tcPr>
          <w:p w14:paraId="40CBC6B4" w14:textId="3694773D" w:rsidR="0020022B" w:rsidRDefault="0020022B">
            <w:pPr>
              <w:pStyle w:val="Tablebodytext"/>
              <w:cnfStyle w:val="000000000000" w:firstRow="0" w:lastRow="0" w:firstColumn="0" w:lastColumn="0" w:oddVBand="0" w:evenVBand="0" w:oddHBand="0" w:evenHBand="0" w:firstRowFirstColumn="0" w:firstRowLastColumn="0" w:lastRowFirstColumn="0" w:lastRowLastColumn="0"/>
            </w:pPr>
            <w:r>
              <w:t xml:space="preserve">Inclination of the land surface </w:t>
            </w:r>
            <w:r>
              <w:fldChar w:fldCharType="begin"/>
            </w:r>
            <w:r w:rsidR="00215BB9">
              <w:instrText xml:space="preserve"> ADDIN ZOTERO_ITEM CSL_CITATION {"citationID":"yN9ix0lm","properties":{"formattedCitation":"(O\\uc0\\u8217{}Brien 2021)","plainCitation":"(O’Brien 2021)","noteIndex":0},"citationItems":[{"id":"bE1Rg4OM/BptRookY","uris":["http://zotero.org/users/15101789/items/FN4TAFQZ"],"itemData":{"id":35,"type":"document","title":"slga: Data Access Tools for the Soil and Landscape Grid of Australia","URL":"https://github.com/obrl-soil/slga","author":[{"family":"O'Brien","given":"Lauren"}],"issued":{"date-parts":[["2021"]]}}}],"schema":"https://github.com/citation-style-language/schema/raw/master/csl-citation.json"} </w:instrText>
            </w:r>
            <w:r>
              <w:fldChar w:fldCharType="separate"/>
            </w:r>
            <w:r w:rsidR="007542EB" w:rsidRPr="007542EB">
              <w:t>(O’Brien 2021)</w:t>
            </w:r>
            <w:r>
              <w:fldChar w:fldCharType="end"/>
            </w:r>
          </w:p>
        </w:tc>
      </w:tr>
      <w:tr w:rsidR="0020022B" w:rsidRPr="00EA3839" w14:paraId="1ABC9435" w14:textId="77777777">
        <w:trPr>
          <w:trHeight w:val="358"/>
        </w:trPr>
        <w:tc>
          <w:tcPr>
            <w:cnfStyle w:val="001000000000" w:firstRow="0" w:lastRow="0" w:firstColumn="1" w:lastColumn="0" w:oddVBand="0" w:evenVBand="0" w:oddHBand="0" w:evenHBand="0" w:firstRowFirstColumn="0" w:firstRowLastColumn="0" w:lastRowFirstColumn="0" w:lastRowLastColumn="0"/>
            <w:tcW w:w="2410" w:type="dxa"/>
            <w:noWrap/>
          </w:tcPr>
          <w:p w14:paraId="6BD833F1" w14:textId="77777777" w:rsidR="0020022B" w:rsidRDefault="0020022B">
            <w:pPr>
              <w:pStyle w:val="Tablebodytext"/>
            </w:pPr>
            <w:r>
              <w:t>TWIND</w:t>
            </w:r>
          </w:p>
        </w:tc>
        <w:tc>
          <w:tcPr>
            <w:tcW w:w="7229" w:type="dxa"/>
            <w:noWrap/>
          </w:tcPr>
          <w:p w14:paraId="604D90E5" w14:textId="724D1959" w:rsidR="0020022B" w:rsidRDefault="0020022B">
            <w:pPr>
              <w:pStyle w:val="Tablebodytext"/>
              <w:cnfStyle w:val="000000000000" w:firstRow="0" w:lastRow="0" w:firstColumn="0" w:lastColumn="0" w:oddVBand="0" w:evenVBand="0" w:oddHBand="0" w:evenHBand="0" w:firstRowFirstColumn="0" w:firstRowLastColumn="0" w:lastRowFirstColumn="0" w:lastRowLastColumn="0"/>
            </w:pPr>
            <w:r w:rsidRPr="6911FBC4">
              <w:t xml:space="preserve">Topographic </w:t>
            </w:r>
            <w:r w:rsidR="00536B7F">
              <w:t>W</w:t>
            </w:r>
            <w:r w:rsidRPr="6911FBC4">
              <w:t xml:space="preserve">etness </w:t>
            </w:r>
            <w:r w:rsidR="00536B7F">
              <w:t>I</w:t>
            </w:r>
            <w:r w:rsidRPr="6911FBC4">
              <w:t>ndex (TWIND) estimates the relative wetness within catchments. It is also a measure of position on the slope</w:t>
            </w:r>
            <w:r w:rsidR="005E5600">
              <w:t>,</w:t>
            </w:r>
            <w:r w:rsidRPr="6911FBC4">
              <w:t xml:space="preserve"> with larger values indicating a lower slope position </w:t>
            </w:r>
            <w:r>
              <w:fldChar w:fldCharType="begin"/>
            </w:r>
            <w:r w:rsidR="00215BB9">
              <w:instrText xml:space="preserve"> ADDIN ZOTERO_ITEM CSL_CITATION {"citationID":"6NTCe8IJ","properties":{"formattedCitation":"(Guerschman and Hill 2018)","plainCitation":"(Guerschman and Hill 2018)","noteIndex":0},"citationItems":[{"id":"bE1Rg4OM/fLzTSI1A","uris":["http://zotero.org/users/15101789/items/DZ45Q39G"],"itemData":{"id":33,"type":"article-journal","container-title":"Remote Sensing Letters","DOI":"10.1080/2150704X.2018.1465611","issue":"7","note":"publisher: Taylor &amp; Francis","page":"696-705","title":"Calibration and validation of the Australian fractional cover product for MODIS collection 6","volume":"9","author":[{"family":"Guerschman","given":"Juan Pablo"},{"family":"Hill","given":"Michael J"}],"issued":{"date-parts":[["2018"]]}}}],"schema":"https://github.com/citation-style-language/schema/raw/master/csl-citation.json"} </w:instrText>
            </w:r>
            <w:r>
              <w:fldChar w:fldCharType="separate"/>
            </w:r>
            <w:r w:rsidR="007542EB" w:rsidRPr="007542EB">
              <w:t>(Guerschman and Hill 2018)</w:t>
            </w:r>
            <w:r>
              <w:fldChar w:fldCharType="end"/>
            </w:r>
            <w:r w:rsidRPr="6911FBC4">
              <w:t>.</w:t>
            </w:r>
          </w:p>
        </w:tc>
      </w:tr>
      <w:tr w:rsidR="0020022B" w:rsidRPr="00EA3839" w14:paraId="37BB26E3" w14:textId="77777777">
        <w:trPr>
          <w:trHeight w:val="358"/>
        </w:trPr>
        <w:tc>
          <w:tcPr>
            <w:cnfStyle w:val="001000000000" w:firstRow="0" w:lastRow="0" w:firstColumn="1" w:lastColumn="0" w:oddVBand="0" w:evenVBand="0" w:oddHBand="0" w:evenHBand="0" w:firstRowFirstColumn="0" w:firstRowLastColumn="0" w:lastRowFirstColumn="0" w:lastRowLastColumn="0"/>
            <w:tcW w:w="2410" w:type="dxa"/>
            <w:noWrap/>
          </w:tcPr>
          <w:p w14:paraId="4F8E8820" w14:textId="77777777" w:rsidR="0020022B" w:rsidRDefault="0020022B">
            <w:pPr>
              <w:pStyle w:val="Tablebodytext"/>
            </w:pPr>
            <w:r>
              <w:t>Photosynthetic vegetation (%)</w:t>
            </w:r>
          </w:p>
        </w:tc>
        <w:tc>
          <w:tcPr>
            <w:tcW w:w="7229" w:type="dxa"/>
            <w:noWrap/>
          </w:tcPr>
          <w:p w14:paraId="2A09096B" w14:textId="77777777" w:rsidR="0020022B" w:rsidRDefault="0020022B">
            <w:pPr>
              <w:pStyle w:val="Tablebodytext"/>
              <w:cnfStyle w:val="000000000000" w:firstRow="0" w:lastRow="0" w:firstColumn="0" w:lastColumn="0" w:oddVBand="0" w:evenVBand="0" w:oddHBand="0" w:evenHBand="0" w:firstRowFirstColumn="0" w:firstRowLastColumn="0" w:lastRowFirstColumn="0" w:lastRowLastColumn="0"/>
              <w:rPr>
                <w:color w:val="333333"/>
              </w:rPr>
            </w:pPr>
            <w:r w:rsidRPr="6911FBC4">
              <w:t>Fractional cover of photosynthetic vegetation estimated from remote sensing (</w:t>
            </w:r>
            <w:r w:rsidRPr="6911FBC4">
              <w:rPr>
                <w:color w:val="333333"/>
                <w:shd w:val="clear" w:color="auto" w:fill="FFFFFF"/>
              </w:rPr>
              <w:t xml:space="preserve">MODIS Nadir BRDF-Adjusted Reflectance product: MCD43A4). The combined sum of bare soil, photosynthetic vegetation and non-photosynthetic vegetation is 100% </w:t>
            </w:r>
            <w:sdt>
              <w:sdtPr>
                <w:rPr>
                  <w:color w:val="000000"/>
                  <w:shd w:val="clear" w:color="auto" w:fill="FFFFFF"/>
                </w:rPr>
                <w:tag w:val="MENDELEY_CITATION_v3_eyJjaXRhdGlvbklEIjoiTUVOREVMRVlfQ0lUQVRJT05fNzk1ZjBkNzEtOTU3NC00OGUyLTkzZGUtYWRiY2RmY2NjOWY4IiwicHJvcGVydGllcyI6eyJub3RlSW5kZXgiOjB9LCJpc0VkaXRlZCI6ZmFsc2UsIm1hbnVhbE92ZXJyaWRlIjp7ImlzTWFudWFsbHlPdmVycmlkZGVuIjpmYWxzZSwiY2l0ZXByb2NUZXh0IjoiKEd1ZXJzY2htYW4gMjAxNCkiLCJtYW51YWxPdmVycmlkZVRleHQiOiIifSwiY2l0YXRpb25JdGVtcyI6W3siaWQiOiIzZGRlNzBhYS04M2IyLTMxM2QtYTFhNS1iYzIxY2JhZGUzYmYiLCJpdGVtRGF0YSI6eyJ0eXBlIjoiYXJ0aWNsZS1qb3VybmFsIiwiaWQiOiIzZGRlNzBhYS04M2IyLTMxM2QtYTFhNS1iYzIxY2JhZGUzYmYiLCJ0aXRsZSI6IkZyYWN0aW9uYWwgY292ZXLigJRNT0RJUyIsImF1dGhvciI6W3siZmFtaWx5IjoiR3VlcnNjaG1hbiIsImdpdmVuIjoiSiIsInBhcnNlLW5hbWVzIjpmYWxzZSwiZHJvcHBpbmctcGFydGljbGUiOiIiLCJub24tZHJvcHBpbmctcGFydGljbGUiOiIifV0sImNvbnRhaW5lci10aXRsZSI6IkNTSVJPIGFsZ29yaXRobS4gdjIuIENTSVJPLCBEYXRhIENvbGxlY3Rpb24uIGh0dHA6Ly9oZGwuIGhhbmRsZS4gbmV0LzEwMi4xMDAiLCJpc3N1ZWQiOnsiZGF0ZS1wYXJ0cyI6W1syMDE0XV19LCJwYWdlIjoiNDIwOTQiLCJ2b2x1bWUiOiIxMDAiLCJjb250YWluZXItdGl0bGUtc2hvcnQiOiIifSwiaXNUZW1wb3JhcnkiOmZhbHNlfV19"/>
                <w:id w:val="1894766912"/>
                <w:placeholder>
                  <w:docPart w:val="373C4CBD983342BE9E55E05D320782DC"/>
                </w:placeholder>
              </w:sdtPr>
              <w:sdtContent>
                <w:r w:rsidRPr="6911FBC4">
                  <w:rPr>
                    <w:color w:val="000000"/>
                    <w:shd w:val="clear" w:color="auto" w:fill="FFFFFF"/>
                  </w:rPr>
                  <w:t>(Guerschman 2014)</w:t>
                </w:r>
              </w:sdtContent>
            </w:sdt>
            <w:r w:rsidRPr="6911FBC4">
              <w:rPr>
                <w:color w:val="333333"/>
                <w:shd w:val="clear" w:color="auto" w:fill="FFFFFF"/>
              </w:rPr>
              <w:t xml:space="preserve">. </w:t>
            </w:r>
          </w:p>
        </w:tc>
      </w:tr>
      <w:tr w:rsidR="0020022B" w:rsidRPr="00612A44" w14:paraId="4295BFED" w14:textId="77777777">
        <w:trPr>
          <w:trHeight w:val="358"/>
        </w:trPr>
        <w:tc>
          <w:tcPr>
            <w:cnfStyle w:val="001000000000" w:firstRow="0" w:lastRow="0" w:firstColumn="1" w:lastColumn="0" w:oddVBand="0" w:evenVBand="0" w:oddHBand="0" w:evenHBand="0" w:firstRowFirstColumn="0" w:firstRowLastColumn="0" w:lastRowFirstColumn="0" w:lastRowLastColumn="0"/>
            <w:tcW w:w="2410" w:type="dxa"/>
            <w:noWrap/>
            <w:hideMark/>
          </w:tcPr>
          <w:p w14:paraId="21CFA437" w14:textId="77777777" w:rsidR="0020022B" w:rsidRPr="0078069F" w:rsidRDefault="0020022B">
            <w:pPr>
              <w:pStyle w:val="Tablebodytext"/>
            </w:pPr>
            <w:r>
              <w:t>Soil n</w:t>
            </w:r>
            <w:r w:rsidRPr="0078069F">
              <w:t xml:space="preserve">itrogen </w:t>
            </w:r>
          </w:p>
        </w:tc>
        <w:tc>
          <w:tcPr>
            <w:tcW w:w="7229" w:type="dxa"/>
            <w:noWrap/>
            <w:hideMark/>
          </w:tcPr>
          <w:p w14:paraId="35DB8BFA" w14:textId="7AC11A7D" w:rsidR="0020022B" w:rsidRPr="00C50321" w:rsidRDefault="0020022B">
            <w:pPr>
              <w:pStyle w:val="Tablebodytext"/>
              <w:cnfStyle w:val="000000000000" w:firstRow="0" w:lastRow="0" w:firstColumn="0" w:lastColumn="0" w:oddVBand="0" w:evenVBand="0" w:oddHBand="0" w:evenHBand="0" w:firstRowFirstColumn="0" w:firstRowLastColumn="0" w:lastRowFirstColumn="0" w:lastRowLastColumn="0"/>
            </w:pPr>
            <w:r>
              <w:t>Modelled m</w:t>
            </w:r>
            <w:r w:rsidRPr="00C50321">
              <w:t>ass fraction of nitrogen in the topsoil (0</w:t>
            </w:r>
            <w:r>
              <w:t>–</w:t>
            </w:r>
            <w:r w:rsidRPr="00C50321">
              <w:t>15</w:t>
            </w:r>
            <w:r>
              <w:t> </w:t>
            </w:r>
            <w:r w:rsidRPr="00C50321">
              <w:t xml:space="preserve">cm) by weight </w:t>
            </w:r>
            <w:r>
              <w:fldChar w:fldCharType="begin"/>
            </w:r>
            <w:r w:rsidR="00215BB9">
              <w:instrText xml:space="preserve"> ADDIN ZOTERO_ITEM CSL_CITATION {"citationID":"1vGgHDlu","properties":{"formattedCitation":"(Guerschman and Hill 2018)","plainCitation":"(Guerschman and Hill 2018)","noteIndex":0},"citationItems":[{"id":"bE1Rg4OM/fLzTSI1A","uris":["http://zotero.org/users/15101789/items/DZ45Q39G"],"itemData":{"id":33,"type":"article-journal","container-title":"Remote Sensing Letters","DOI":"10.1080/2150704X.2018.1465611","issue":"7","note":"publisher: Taylor &amp; Francis","page":"696-705","title":"Calibration and validation of the Australian fractional cover product for MODIS collection 6","volume":"9","author":[{"family":"Guerschman","given":"Juan Pablo"},{"family":"Hill","given":"Michael J"}],"issued":{"date-parts":[["2018"]]}}}],"schema":"https://github.com/citation-style-language/schema/raw/master/csl-citation.json"} </w:instrText>
            </w:r>
            <w:r>
              <w:fldChar w:fldCharType="separate"/>
            </w:r>
            <w:r w:rsidR="007542EB" w:rsidRPr="007542EB">
              <w:t>(Guerschman and Hill 2018)</w:t>
            </w:r>
            <w:r>
              <w:fldChar w:fldCharType="end"/>
            </w:r>
          </w:p>
        </w:tc>
      </w:tr>
      <w:tr w:rsidR="0020022B" w:rsidRPr="00612A44" w14:paraId="0D078753" w14:textId="77777777">
        <w:trPr>
          <w:trHeight w:val="358"/>
        </w:trPr>
        <w:tc>
          <w:tcPr>
            <w:cnfStyle w:val="001000000000" w:firstRow="0" w:lastRow="0" w:firstColumn="1" w:lastColumn="0" w:oddVBand="0" w:evenVBand="0" w:oddHBand="0" w:evenHBand="0" w:firstRowFirstColumn="0" w:firstRowLastColumn="0" w:lastRowFirstColumn="0" w:lastRowLastColumn="0"/>
            <w:tcW w:w="2410" w:type="dxa"/>
            <w:noWrap/>
          </w:tcPr>
          <w:p w14:paraId="05F0B33B" w14:textId="77777777" w:rsidR="0020022B" w:rsidRDefault="0020022B">
            <w:pPr>
              <w:pStyle w:val="Tablebodytext"/>
            </w:pPr>
            <w:r>
              <w:t>Maximum temperature</w:t>
            </w:r>
          </w:p>
        </w:tc>
        <w:tc>
          <w:tcPr>
            <w:tcW w:w="7229" w:type="dxa"/>
            <w:noWrap/>
          </w:tcPr>
          <w:p w14:paraId="7E188086" w14:textId="7AA51806" w:rsidR="0020022B" w:rsidRDefault="0020022B">
            <w:pPr>
              <w:pStyle w:val="Tablebodytext"/>
              <w:cnfStyle w:val="000000000000" w:firstRow="0" w:lastRow="0" w:firstColumn="0" w:lastColumn="0" w:oddVBand="0" w:evenVBand="0" w:oddHBand="0" w:evenHBand="0" w:firstRowFirstColumn="0" w:firstRowLastColumn="0" w:lastRowFirstColumn="0" w:lastRowLastColumn="0"/>
            </w:pPr>
            <w:r>
              <w:t xml:space="preserve">Mean daily maximum air temperature of the warmest month (BIO5 in WorldClim variables) </w:t>
            </w:r>
            <w:r>
              <w:fldChar w:fldCharType="begin"/>
            </w:r>
            <w:r w:rsidR="00215BB9">
              <w:instrText xml:space="preserve"> ADDIN ZOTERO_ITEM CSL_CITATION {"citationID":"mNf1c83T","properties":{"formattedCitation":"(Karger et al. 2017)","plainCitation":"(Karger et al. 2017)","noteIndex":0},"citationItems":[{"id":"bE1Rg4OM/hUUYxP1L","uris":["http://zotero.org/users/15101789/items/M3JWBI7Y"],"itemData":{"id":32,"type":"article-journal","container-title":"Scientific data","issue":"1","note":"publisher: Nature Publishing Group","page":"1-20","title":"Climatologies at high resolution for the earth’s land surface areas","volume":"4","author":[{"family":"Karger","given":"Dirk Nikolaus"},{"family":"Conrad","given":"Olaf"},{"family":"Böhner","given":"Jürgen"},{"family":"Kawohl","given":"Tobias"},{"family":"Kreft","given":"Holger"},{"family":"Soria-Auza","given":"Rodrigo Wilber"},{"family":"Zimmermann","given":"Niklaus E"},{"family":"Linder","given":"H Peter"},{"family":"Kessler","given":"Michael"}],"issued":{"date-parts":[["2017"]]}}}],"schema":"https://github.com/citation-style-language/schema/raw/master/csl-citation.json"} </w:instrText>
            </w:r>
            <w:r>
              <w:fldChar w:fldCharType="separate"/>
            </w:r>
            <w:r w:rsidR="009358C4" w:rsidRPr="009358C4">
              <w:t>(Karger et al. 2017)</w:t>
            </w:r>
            <w:r>
              <w:fldChar w:fldCharType="end"/>
            </w:r>
          </w:p>
        </w:tc>
      </w:tr>
      <w:tr w:rsidR="0020022B" w:rsidRPr="00612A44" w14:paraId="5981D33E" w14:textId="77777777">
        <w:trPr>
          <w:trHeight w:val="358"/>
        </w:trPr>
        <w:tc>
          <w:tcPr>
            <w:cnfStyle w:val="001000000000" w:firstRow="0" w:lastRow="0" w:firstColumn="1" w:lastColumn="0" w:oddVBand="0" w:evenVBand="0" w:oddHBand="0" w:evenHBand="0" w:firstRowFirstColumn="0" w:firstRowLastColumn="0" w:lastRowFirstColumn="0" w:lastRowLastColumn="0"/>
            <w:tcW w:w="2410" w:type="dxa"/>
            <w:noWrap/>
          </w:tcPr>
          <w:p w14:paraId="74DF2B54" w14:textId="77777777" w:rsidR="0020022B" w:rsidRDefault="0020022B">
            <w:pPr>
              <w:pStyle w:val="Tablebodytext"/>
            </w:pPr>
            <w:r>
              <w:t>Soil moisture</w:t>
            </w:r>
          </w:p>
        </w:tc>
        <w:tc>
          <w:tcPr>
            <w:tcW w:w="7229" w:type="dxa"/>
            <w:noWrap/>
          </w:tcPr>
          <w:p w14:paraId="308E2DDA" w14:textId="744C305C" w:rsidR="0020022B" w:rsidRPr="00C92508" w:rsidRDefault="00C92508">
            <w:pPr>
              <w:pStyle w:val="Tablebodytext"/>
              <w:cnfStyle w:val="000000000000" w:firstRow="0" w:lastRow="0" w:firstColumn="0" w:lastColumn="0" w:oddVBand="0" w:evenVBand="0" w:oddHBand="0" w:evenHBand="0" w:firstRowFirstColumn="0" w:firstRowLastColumn="0" w:lastRowFirstColumn="0" w:lastRowLastColumn="0"/>
            </w:pPr>
            <w:r>
              <w:t xml:space="preserve">Soil moisture layer </w:t>
            </w:r>
            <w:r w:rsidR="003C45DE">
              <w:t xml:space="preserve">derived from </w:t>
            </w:r>
            <w:r w:rsidR="009469C8">
              <w:t xml:space="preserve">the </w:t>
            </w:r>
            <w:r w:rsidR="003C45DE">
              <w:t xml:space="preserve">AWRA-L water balance model </w:t>
            </w:r>
            <w:r w:rsidR="003C45DE">
              <w:fldChar w:fldCharType="begin"/>
            </w:r>
            <w:r w:rsidR="002E0AA9">
              <w:instrText xml:space="preserve"> ADDIN ZOTERO_ITEM CSL_CITATION {"citationID":"ao5gflae53","properties":{"formattedCitation":"(Frost et al. 2018)","plainCitation":"(Frost et al. 2018)","noteIndex":0},"citationItems":[{"id":9828,"uris":["http://zotero.org/users/634364/items/TVDYRJSN"],"itemData":{"id":9828,"type":"article-journal","container-title":"Technical description of the Australian water resources assessment landscape model version","title":"The Australian landscape water balance model (AWRA-L v6)","volume":"6","author":[{"family":"Frost","given":"AJ"},{"family":"Ramchurn","given":"A"},{"family":"Smith","given":"A"}],"issued":{"date-parts":[["2018"]]}}}],"schema":"https://github.com/citation-style-language/schema/raw/master/csl-citation.json"} </w:instrText>
            </w:r>
            <w:r w:rsidR="003C45DE">
              <w:fldChar w:fldCharType="separate"/>
            </w:r>
            <w:r w:rsidR="002E0AA9" w:rsidRPr="002E0AA9">
              <w:t>(Frost et al. 2018)</w:t>
            </w:r>
            <w:r w:rsidR="003C45DE">
              <w:fldChar w:fldCharType="end"/>
            </w:r>
          </w:p>
        </w:tc>
      </w:tr>
      <w:tr w:rsidR="0020022B" w:rsidRPr="00612A44" w14:paraId="1DAB7C94" w14:textId="77777777">
        <w:trPr>
          <w:trHeight w:val="358"/>
        </w:trPr>
        <w:tc>
          <w:tcPr>
            <w:cnfStyle w:val="001000000000" w:firstRow="0" w:lastRow="0" w:firstColumn="1" w:lastColumn="0" w:oddVBand="0" w:evenVBand="0" w:oddHBand="0" w:evenHBand="0" w:firstRowFirstColumn="0" w:firstRowLastColumn="0" w:lastRowFirstColumn="0" w:lastRowLastColumn="0"/>
            <w:tcW w:w="2410" w:type="dxa"/>
            <w:noWrap/>
          </w:tcPr>
          <w:p w14:paraId="6491E390" w14:textId="12D25489" w:rsidR="0020022B" w:rsidRDefault="0020022B">
            <w:pPr>
              <w:pStyle w:val="Tablebodytext"/>
            </w:pPr>
            <w:r>
              <w:t>Year/</w:t>
            </w:r>
            <w:r w:rsidR="005E5600">
              <w:t>i</w:t>
            </w:r>
            <w:r>
              <w:t>teration</w:t>
            </w:r>
          </w:p>
        </w:tc>
        <w:tc>
          <w:tcPr>
            <w:tcW w:w="7229" w:type="dxa"/>
            <w:noWrap/>
          </w:tcPr>
          <w:p w14:paraId="4BD3F6AF" w14:textId="535637D0" w:rsidR="0020022B" w:rsidRPr="00C30B81" w:rsidRDefault="0020022B">
            <w:pPr>
              <w:pStyle w:val="Tablebodytext"/>
              <w:cnfStyle w:val="000000000000" w:firstRow="0" w:lastRow="0" w:firstColumn="0" w:lastColumn="0" w:oddVBand="0" w:evenVBand="0" w:oddHBand="0" w:evenHBand="0" w:firstRowFirstColumn="0" w:firstRowLastColumn="0" w:lastRowFirstColumn="0" w:lastRowLastColumn="0"/>
              <w:rPr>
                <w:highlight w:val="yellow"/>
              </w:rPr>
            </w:pPr>
            <w:r w:rsidRPr="00313007">
              <w:t xml:space="preserve">The survey </w:t>
            </w:r>
            <w:r w:rsidR="00C92508">
              <w:t>y</w:t>
            </w:r>
            <w:r w:rsidRPr="00313007">
              <w:t xml:space="preserve">ear, either 2022/2023 </w:t>
            </w:r>
            <w:r w:rsidR="006B1290">
              <w:t xml:space="preserve">(2023) </w:t>
            </w:r>
            <w:r w:rsidRPr="00313007">
              <w:t>or 2024</w:t>
            </w:r>
          </w:p>
        </w:tc>
      </w:tr>
    </w:tbl>
    <w:p w14:paraId="56D70DE9" w14:textId="77777777" w:rsidR="0020022B" w:rsidRDefault="0020022B" w:rsidP="0020022B"/>
    <w:p w14:paraId="133D7CD0" w14:textId="2A01C025" w:rsidR="0020022B" w:rsidRDefault="0020022B" w:rsidP="0020022B">
      <w:pPr>
        <w:pStyle w:val="Heading4"/>
      </w:pPr>
      <w:r w:rsidRPr="0020022B">
        <w:t>Integrated</w:t>
      </w:r>
      <w:r>
        <w:t xml:space="preserve"> </w:t>
      </w:r>
      <w:r w:rsidR="005E5600">
        <w:t>m</w:t>
      </w:r>
      <w:r>
        <w:t>odel</w:t>
      </w:r>
    </w:p>
    <w:p w14:paraId="38E9F0E2" w14:textId="76D561C1" w:rsidR="0020022B" w:rsidRDefault="0020022B" w:rsidP="0020022B">
      <w:r w:rsidRPr="6911FBC4">
        <w:t>Locations of transect</w:t>
      </w:r>
      <w:r w:rsidR="00687B32">
        <w:t>s</w:t>
      </w:r>
      <w:r w:rsidRPr="6911FBC4">
        <w:t xml:space="preserve"> and acoustic </w:t>
      </w:r>
      <w:r w:rsidR="00687B32">
        <w:t>recorders</w:t>
      </w:r>
      <w:r w:rsidRPr="6911FBC4">
        <w:t xml:space="preserve"> were </w:t>
      </w:r>
      <w:r w:rsidR="00687B32">
        <w:t xml:space="preserve">assigned </w:t>
      </w:r>
      <w:r w:rsidRPr="6911FBC4">
        <w:t xml:space="preserve">to </w:t>
      </w:r>
      <w:r w:rsidR="00687B32">
        <w:t>one of the 1-</w:t>
      </w:r>
      <w:r w:rsidRPr="6911FBC4">
        <w:t>km</w:t>
      </w:r>
      <w:r w:rsidRPr="6911FBC4">
        <w:rPr>
          <w:vertAlign w:val="superscript"/>
        </w:rPr>
        <w:t>2</w:t>
      </w:r>
      <w:r w:rsidRPr="6911FBC4">
        <w:t xml:space="preserve"> prediction grid cells across Victoria. Values for each environmental layer were also extracted for each surveyed grid cell. To develop the integrated model, we first constructed a model describing the spatial variation in </w:t>
      </w:r>
      <w:r w:rsidR="004E3DFA">
        <w:t>Koala</w:t>
      </w:r>
      <w:r w:rsidRPr="6911FBC4">
        <w:t xml:space="preserve"> abundance</w:t>
      </w:r>
      <w:r w:rsidR="00242A54">
        <w:t xml:space="preserve">. </w:t>
      </w:r>
      <w:r w:rsidR="004E3DFA">
        <w:t>Koala</w:t>
      </w:r>
      <w:r w:rsidRPr="6911FBC4">
        <w:t xml:space="preserve"> abundance in a grid cell </w:t>
      </w:r>
      <m:oMath>
        <m:r>
          <w:rPr>
            <w:rFonts w:ascii="Cambria Math" w:hAnsi="Cambria Math"/>
          </w:rPr>
          <m:t>i</m:t>
        </m:r>
      </m:oMath>
      <w:r w:rsidRPr="6911FBC4">
        <w:t xml:space="preserve"> was assumed to be a realisation of a </w:t>
      </w:r>
      <w:r w:rsidR="00222F43">
        <w:t xml:space="preserve">thinned </w:t>
      </w:r>
      <w:r w:rsidRPr="6911FBC4">
        <w:t>Poisson process</w:t>
      </w:r>
      <w:r w:rsidR="007F4885">
        <w:t>:</w:t>
      </w:r>
      <w:r w:rsidRPr="6911FBC4">
        <w:t xml:space="preserve"> </w:t>
      </w:r>
    </w:p>
    <w:p w14:paraId="01CAE639" w14:textId="0637FF4C" w:rsidR="0020022B" w:rsidRPr="00257FE7" w:rsidRDefault="00000000" w:rsidP="0020022B">
      <m:oMathPara>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N</m:t>
                  </m:r>
                </m:e>
                <m:sub>
                  <m:r>
                    <w:rPr>
                      <w:rFonts w:ascii="Cambria Math" w:hAnsi="Cambria Math"/>
                    </w:rPr>
                    <m:t>i</m:t>
                  </m:r>
                </m:sub>
              </m:sSub>
              <m:r>
                <w:rPr>
                  <w:rFonts w:ascii="Cambria Math" w:hAnsi="Cambria Math"/>
                </w:rPr>
                <m:t xml:space="preserve"> ~ </m:t>
              </m:r>
              <m:r>
                <m:rPr>
                  <m:nor/>
                </m:rPr>
                <w:rPr>
                  <w:rFonts w:ascii="Cambria Math" w:hAnsi="Cambria Math"/>
                </w:rPr>
                <m:t>Poisson</m:t>
              </m:r>
              <m:d>
                <m:dPr>
                  <m:ctrlPr>
                    <w:rPr>
                      <w:rFonts w:ascii="Cambria Math" w:hAnsi="Cambria Math"/>
                      <w:i/>
                    </w:rPr>
                  </m:ctrlPr>
                </m:dPr>
                <m:e>
                  <m:sSub>
                    <m:sSubPr>
                      <m:ctrlPr>
                        <w:rPr>
                          <w:rFonts w:ascii="Cambria Math" w:hAnsi="Cambria Math"/>
                          <w:i/>
                        </w:rPr>
                      </m:ctrlPr>
                    </m:sSubPr>
                    <m:e>
                      <m:r>
                        <w:rPr>
                          <w:rFonts w:ascii="Cambria Math" w:hAnsi="Cambria Math"/>
                        </w:rPr>
                        <m:t>λ</m:t>
                      </m:r>
                    </m:e>
                    <m:sub>
                      <m:r>
                        <w:rPr>
                          <w:rFonts w:ascii="Cambria Math" w:hAnsi="Cambria Math"/>
                        </w:rPr>
                        <m:t>i</m:t>
                      </m:r>
                    </m:sub>
                  </m:sSub>
                  <m:sSub>
                    <m:sSubPr>
                      <m:ctrlPr>
                        <w:rPr>
                          <w:rFonts w:ascii="Cambria Math" w:hAnsi="Cambria Math"/>
                          <w:i/>
                        </w:rPr>
                      </m:ctrlPr>
                    </m:sSubPr>
                    <m:e>
                      <m:r>
                        <w:rPr>
                          <w:rFonts w:ascii="Cambria Math" w:hAnsi="Cambria Math"/>
                        </w:rPr>
                        <m:t>ψ</m:t>
                      </m:r>
                    </m:e>
                    <m:sub>
                      <m:r>
                        <w:rPr>
                          <w:rFonts w:ascii="Cambria Math" w:hAnsi="Cambria Math"/>
                        </w:rPr>
                        <m:t>i</m:t>
                      </m:r>
                    </m:sub>
                  </m:sSub>
                  <m:sSub>
                    <m:sSubPr>
                      <m:ctrlPr>
                        <w:rPr>
                          <w:rFonts w:ascii="Cambria Math" w:hAnsi="Cambria Math"/>
                          <w:i/>
                        </w:rPr>
                      </m:ctrlPr>
                    </m:sSubPr>
                    <m:e>
                      <m:r>
                        <w:rPr>
                          <w:rFonts w:ascii="Cambria Math" w:hAnsi="Cambria Math"/>
                        </w:rPr>
                        <m:t>P</m:t>
                      </m:r>
                    </m:e>
                    <m:sub>
                      <m:r>
                        <w:rPr>
                          <w:rFonts w:ascii="Cambria Math" w:hAnsi="Cambria Math"/>
                        </w:rPr>
                        <m:t>i</m:t>
                      </m:r>
                    </m:sub>
                  </m:sSub>
                </m:e>
              </m:d>
              <m:r>
                <w:rPr>
                  <w:rFonts w:ascii="Cambria Math" w:hAnsi="Latin Modern Math"/>
                </w:rPr>
                <m:t>.</m:t>
              </m:r>
              <m:r>
                <w:rPr>
                  <w:rFonts w:ascii="Cambria Math" w:hAnsi="Cambria Math"/>
                </w:rPr>
                <m:t>#</m:t>
              </m:r>
              <m:r>
                <m:rPr>
                  <m:sty m:val="p"/>
                </m:rPr>
                <w:rPr>
                  <w:rFonts w:ascii="Cambria Math" w:hAnsi="Cambria Math"/>
                </w:rPr>
                <m:t>Eq. 1</m:t>
              </m:r>
            </m:e>
          </m:eqArr>
        </m:oMath>
      </m:oMathPara>
    </w:p>
    <w:p w14:paraId="56EC068B" w14:textId="4AE15259" w:rsidR="0020022B" w:rsidRDefault="0020022B" w:rsidP="0020022B">
      <w:r w:rsidRPr="6911FBC4">
        <w:t xml:space="preserve">Where the parameter </w:t>
      </w:r>
      <m:oMath>
        <m:sSub>
          <m:sSubPr>
            <m:ctrlPr>
              <w:rPr>
                <w:rFonts w:ascii="Cambria Math" w:hAnsi="Cambria Math"/>
                <w:i/>
              </w:rPr>
            </m:ctrlPr>
          </m:sSubPr>
          <m:e>
            <m:r>
              <w:rPr>
                <w:rFonts w:ascii="Cambria Math" w:hAnsi="Cambria Math"/>
              </w:rPr>
              <m:t>λ</m:t>
            </m:r>
          </m:e>
          <m:sub>
            <m:r>
              <w:rPr>
                <w:rFonts w:ascii="Cambria Math" w:hAnsi="Cambria Math"/>
              </w:rPr>
              <m:t>i</m:t>
            </m:r>
          </m:sub>
        </m:sSub>
      </m:oMath>
      <w:r w:rsidRPr="6911FBC4">
        <w:t xml:space="preserve"> is the expected abundance in grid cell </w:t>
      </w:r>
      <m:oMath>
        <m:r>
          <w:rPr>
            <w:rFonts w:ascii="Cambria Math" w:hAnsi="Cambria Math"/>
          </w:rPr>
          <m:t>i</m:t>
        </m:r>
      </m:oMath>
      <w:r w:rsidR="00AC1712">
        <w:t xml:space="preserve">, </w:t>
      </w:r>
      <m:oMath>
        <m:sSub>
          <m:sSubPr>
            <m:ctrlPr>
              <w:rPr>
                <w:rFonts w:ascii="Cambria Math" w:hAnsi="Cambria Math"/>
                <w:i/>
              </w:rPr>
            </m:ctrlPr>
          </m:sSubPr>
          <m:e>
            <m:r>
              <w:rPr>
                <w:rFonts w:ascii="Cambria Math" w:hAnsi="Cambria Math"/>
              </w:rPr>
              <m:t>ψ</m:t>
            </m:r>
          </m:e>
          <m:sub>
            <m:r>
              <w:rPr>
                <w:rFonts w:ascii="Cambria Math" w:hAnsi="Cambria Math"/>
              </w:rPr>
              <m:t>i</m:t>
            </m:r>
          </m:sub>
        </m:sSub>
      </m:oMath>
      <w:r w:rsidRPr="6911FBC4">
        <w:t xml:space="preserve"> is the probability that the grid cell contained </w:t>
      </w:r>
      <w:r w:rsidR="004E3DFA">
        <w:t>Koala</w:t>
      </w:r>
      <w:r w:rsidR="00222F43">
        <w:t>s</w:t>
      </w:r>
      <w:r w:rsidR="00AC1712">
        <w:t xml:space="preserve"> and </w:t>
      </w:r>
      <m:oMath>
        <m:sSub>
          <m:sSubPr>
            <m:ctrlPr>
              <w:rPr>
                <w:rFonts w:ascii="Cambria Math" w:hAnsi="Cambria Math"/>
                <w:i/>
              </w:rPr>
            </m:ctrlPr>
          </m:sSubPr>
          <m:e>
            <m:r>
              <w:rPr>
                <w:rFonts w:ascii="Cambria Math" w:hAnsi="Cambria Math"/>
              </w:rPr>
              <m:t>P</m:t>
            </m:r>
          </m:e>
          <m:sub>
            <m:r>
              <w:rPr>
                <w:rFonts w:ascii="Cambria Math" w:hAnsi="Cambria Math"/>
              </w:rPr>
              <m:t>i</m:t>
            </m:r>
          </m:sub>
        </m:sSub>
      </m:oMath>
      <w:r w:rsidR="00AC1712">
        <w:t xml:space="preserve"> is the proportion of the grid cell that contained suitable Koala habitat</w:t>
      </w:r>
      <w:r w:rsidRPr="6911FBC4">
        <w:t xml:space="preserve">. A </w:t>
      </w:r>
      <w:r w:rsidR="00222F43">
        <w:t>thinned</w:t>
      </w:r>
      <w:r w:rsidRPr="6911FBC4">
        <w:t xml:space="preserve"> </w:t>
      </w:r>
      <w:r w:rsidR="00222F43">
        <w:t xml:space="preserve">Poisson </w:t>
      </w:r>
      <w:r w:rsidRPr="6911FBC4">
        <w:t xml:space="preserve">model was adopted for the </w:t>
      </w:r>
      <w:r w:rsidR="004E3DFA">
        <w:t>Koala</w:t>
      </w:r>
      <w:r w:rsidRPr="6911FBC4">
        <w:t xml:space="preserve"> monitoring data due to the number of surveyed grid cells with zero detections </w:t>
      </w:r>
      <w:r w:rsidR="007F4885">
        <w:t>because of</w:t>
      </w:r>
      <w:r w:rsidRPr="6911FBC4">
        <w:t xml:space="preserve"> the complete absence of </w:t>
      </w:r>
      <w:r w:rsidR="004E3DFA">
        <w:t>Koala</w:t>
      </w:r>
      <w:r w:rsidRPr="6911FBC4">
        <w:t>s from parts of the study area</w:t>
      </w:r>
      <w:r w:rsidR="00D075B3">
        <w:t xml:space="preserve"> containing suitable habitat</w:t>
      </w:r>
      <w:r w:rsidRPr="6911FBC4">
        <w:t xml:space="preserve">. </w:t>
      </w:r>
      <w:r w:rsidR="00222F43">
        <w:t xml:space="preserve">Thinning </w:t>
      </w:r>
      <w:r w:rsidRPr="6911FBC4">
        <w:t xml:space="preserve">also allowed us to model the </w:t>
      </w:r>
      <w:r w:rsidR="004E3DFA">
        <w:t>Koala</w:t>
      </w:r>
      <w:r w:rsidRPr="6911FBC4">
        <w:t xml:space="preserve"> monitoring data as two separate processes, a process governing the probability the grid cell contained </w:t>
      </w:r>
      <w:r w:rsidR="004E3DFA">
        <w:t>Koala</w:t>
      </w:r>
      <w:r w:rsidR="00222F43">
        <w:t>s</w:t>
      </w:r>
      <w:r w:rsidRPr="6911FBC4">
        <w:t xml:space="preserve"> and an abundance process, given a grid cell contained </w:t>
      </w:r>
      <w:r w:rsidR="00222F43">
        <w:t>Koalas</w:t>
      </w:r>
      <w:r w:rsidRPr="6911FBC4">
        <w:t>.</w:t>
      </w:r>
      <w:r w:rsidR="00222F43">
        <w:t xml:space="preserve"> Note that a prediction of </w:t>
      </w:r>
      <w:r w:rsidR="00D075B3">
        <w:t>zero</w:t>
      </w:r>
      <w:r w:rsidR="00222F43">
        <w:t xml:space="preserve"> Koalas in a cell could also arise through </w:t>
      </w:r>
      <w:r w:rsidR="00D075B3">
        <w:t>either the probability of presence or abundance</w:t>
      </w:r>
      <w:r w:rsidR="00222F43">
        <w:t xml:space="preserve"> processes</w:t>
      </w:r>
      <w:r w:rsidR="0005414E">
        <w:t xml:space="preserve"> and hence, our thinned Poisson model is conceptually similar to a zero-inflated Poisson (ZIP) model</w:t>
      </w:r>
      <w:r w:rsidR="00222F43">
        <w:t>.</w:t>
      </w:r>
      <w:r w:rsidRPr="6911FBC4">
        <w:t xml:space="preserve"> </w:t>
      </w:r>
      <w:r w:rsidR="00C559F5">
        <w:t>T</w:t>
      </w:r>
      <w:r w:rsidRPr="6911FBC4">
        <w:t xml:space="preserve">he </w:t>
      </w:r>
      <w:r w:rsidR="00D075B3">
        <w:t>model</w:t>
      </w:r>
      <w:r w:rsidRPr="6911FBC4">
        <w:t xml:space="preserve"> w</w:t>
      </w:r>
      <w:r w:rsidR="00D075B3">
        <w:t>as</w:t>
      </w:r>
      <w:r w:rsidRPr="6911FBC4">
        <w:t xml:space="preserve"> informed by </w:t>
      </w:r>
      <w:r w:rsidR="00D075B3">
        <w:t xml:space="preserve">both </w:t>
      </w:r>
      <w:r w:rsidRPr="6911FBC4">
        <w:t xml:space="preserve">acoustic detections (presence/absence data) as well as the transect counts and </w:t>
      </w:r>
      <w:r w:rsidR="007F4885">
        <w:t>therefore</w:t>
      </w:r>
      <w:r w:rsidRPr="6911FBC4">
        <w:t xml:space="preserve">, represents a hierarchical occupancy/abundance model </w:t>
      </w:r>
      <w:r>
        <w:fldChar w:fldCharType="begin"/>
      </w:r>
      <w:r w:rsidR="009358C4">
        <w:instrText xml:space="preserve"> ADDIN ZOTERO_ITEM CSL_CITATION {"citationID":"ePLycZW5","properties":{"formattedCitation":"(Pagel et al. 2014)","plainCitation":"(Pagel et al. 2014)","noteIndex":0},"citationItems":[{"id":5298,"uris":["http://zotero.org/users/634364/items/UPZYFJBE"],"itemData":{"id":5298,"type":"article-journal","abstract":"Species' abundances vary in space and time. Describing these patterns is a cornerstone of macroecology. Moreover, trends in population size are an important criterion for the assessment of a species' conservation status. Because abundance trends are not homogeneous in space, we need to quantify variation in abundance trends across the geographical range of a species. A basic difficulty exists in that data sets that cover large geographic areas rarely include population abundance data at high temporal resolution. Whilst both broad-scale geographic distribution data and site-specific population trend data are becoming more widely available, approaches are required which integrate these different types of data. We present a hierarchical model that integrates observations from multiple sources to estimate spatio-temporal abundance trends. The model links annual population densities on a spatial grid to both long-term count data and to opportunistic occurrence records from a citizen science programme. Specific observation models for both data types explicitly account for differences in data structure and quality. We test this novel method in a virtual study with simulated data and apply it to the estimation of abundance dynamics across the range of a butterfly species (Pyronia tithonus) in Great Britain between 1985 and 2004. The application to simulated and real data demonstrates how the hierarchical model structure accommodates various sources of uncertainty which occur at different stages of the link between observational data and the modelled abundance, thereby it accounts for these uncertainties in the inference of abundance variations. We show that by using hierarchical observation models that integrate different types of commonly available data sources, we can improve the estimates of variation in species abundances across space and time. This will improve our ability to detect regional trends and can also enhance the empirical basis for understanding range dynamics. © 2014 British Ecological Society.","container-title":"Methods in Ecology and Evolution","DOI":"10.1111/2041-210X.12221","ISSN":"2041210X","issue":"8","page":"751-760","title":"Quantifying range-wide variation in population trends from local abundance surveys and widespread opportunistic occurrence records","volume":"5","author":[{"family":"Pagel","given":"Jörn"},{"family":"Anderson","given":"Barbara J."},{"family":"O'Hara","given":"Robert B."},{"family":"Cramer","given":"Wolfgang"},{"family":"Fox","given":"Richard"},{"family":"Jeltsch","given":"Florian"},{"family":"Roy","given":"David B."},{"family":"Thomas","given":"Chris D."},{"family":"Schurr","given":"Frank M."}],"issued":{"date-parts":[["2014"]]}}}],"schema":"https://github.com/citation-style-language/schema/raw/master/csl-citation.json"} </w:instrText>
      </w:r>
      <w:r>
        <w:fldChar w:fldCharType="separate"/>
      </w:r>
      <w:r w:rsidR="009358C4" w:rsidRPr="009358C4">
        <w:t>(Pagel et al. 2014)</w:t>
      </w:r>
      <w:r>
        <w:fldChar w:fldCharType="end"/>
      </w:r>
      <w:r w:rsidR="00242A54">
        <w:t>.</w:t>
      </w:r>
      <w:r w:rsidR="00BB2D2B">
        <w:t xml:space="preserve"> The statewide abundance of Koalas was estimated by summing the predicted abundances for each cell in Equation 1 across Victoria. </w:t>
      </w:r>
      <w:r w:rsidR="00C559F5">
        <w:t xml:space="preserve">Further details of the model structure are provided in </w:t>
      </w:r>
      <w:r w:rsidR="007F4885">
        <w:t>S</w:t>
      </w:r>
      <w:r w:rsidR="00C559F5">
        <w:t>ection 6.1.</w:t>
      </w:r>
      <w:r w:rsidR="00BB2D2B" w:rsidRPr="00BB2D2B">
        <w:t xml:space="preserve"> </w:t>
      </w:r>
    </w:p>
    <w:p w14:paraId="15EF4769" w14:textId="06116195" w:rsidR="00BB2D2B" w:rsidRDefault="00BB2D2B" w:rsidP="00BB2D2B">
      <w:r>
        <w:t xml:space="preserve">We implemented the integrated model (Section 6.1) using the Stan programming language </w:t>
      </w:r>
      <w:r>
        <w:fldChar w:fldCharType="begin"/>
      </w:r>
      <w:r>
        <w:instrText xml:space="preserve"> ADDIN ZOTERO_ITEM CSL_CITATION {"citationID":"wS2RJMdz","properties":{"formattedCitation":"(Gelman et al. 2015)","plainCitation":"(Gelman et al. 2015)","noteIndex":0},"citationItems":[{"id":"bE1Rg4OM/LKFZUXay","uris":["http://zotero.org/users/15101789/items/WCXBBVDB"],"itemData":{"id":71,"type":"article-journal","abstract":"Stan is a free and open-source C++ program that performs Bayesian inference or optimization for arbitrary user-specified models and can be called from the command line, R, Python, Matlab, or Julia and has great promise for fitting large and complex statistical models in many areas of application. We discuss Stan from users? and developers? perspectives and illustrate with a simple but nontrivial nonlinear regression example.","container-title":"Journal of Educational and Behavioral Statistics","DOI":"10.3102/1076998615606113","ISSN":"1076-9986","issue":"5","note":"publisher: American Educational Research Association","page":"530-543","title":"Stan: A Probabilistic Programming Language for Bayesian Inference and Optimization","volume":"40","author":[{"family":"Gelman","given":"Andrew"},{"family":"Lee","given":"Daniel"},{"family":"Guo","given":"Jiqiang"}],"issued":{"date-parts":[["2015",10,1]]}}}],"schema":"https://github.com/citation-style-language/schema/raw/master/csl-citation.json"} </w:instrText>
      </w:r>
      <w:r>
        <w:fldChar w:fldCharType="separate"/>
      </w:r>
      <w:r w:rsidRPr="009358C4">
        <w:t>(Gelman et al. 2015)</w:t>
      </w:r>
      <w:r>
        <w:fldChar w:fldCharType="end"/>
      </w:r>
      <w:r>
        <w:t xml:space="preserve">. Several models with a reduced number of covariates were compared to the global model using leave-one-out cross-validation (LOO CV) </w:t>
      </w:r>
      <w:r>
        <w:fldChar w:fldCharType="begin"/>
      </w:r>
      <w:r>
        <w:instrText xml:space="preserve"> ADDIN ZOTERO_ITEM CSL_CITATION {"citationID":"crpWhfKw","properties":{"formattedCitation":"(Vehtari et al. 2020)","plainCitation":"(Vehtari et al. 2020)","noteIndex":0},"citationItems":[{"id":"bE1Rg4OM/XH12qFqj","uris":["http://zotero.org/users/15101789/items/D9IK53NL"],"itemData":{"id":88,"type":"document","title":"loo: Efficient leave-one-out cross-validation and WAIC for Bayesian models","URL":"https://mc-stan.org/loo/","author":[{"family":"Vehtari","given":"Aki"},{"family":"Gabry","given":"Jonah"},{"family":"Magnusson","given":"Mans"},{"family":"Yao","given":"Yuling"},{"family":"Bürkner","given":"Paul-Christian"},{"family":"Paananen","given":"Topi"},{"family":"Gelman","given":"Andrew"}],"issued":{"date-parts":[["2020"]]}}}],"schema":"https://github.com/citation-style-language/schema/raw/master/csl-citation.json"} </w:instrText>
      </w:r>
      <w:r>
        <w:fldChar w:fldCharType="separate"/>
      </w:r>
      <w:r w:rsidRPr="009358C4">
        <w:t>(Vehtari et al. 2020)</w:t>
      </w:r>
      <w:r>
        <w:fldChar w:fldCharType="end"/>
      </w:r>
      <w:r>
        <w:t xml:space="preserve">. Model diagnostics and performance were evaluated with traceplots and posterior predictive checks </w:t>
      </w:r>
      <w:r>
        <w:fldChar w:fldCharType="begin"/>
      </w:r>
      <w:r>
        <w:instrText xml:space="preserve"> ADDIN ZOTERO_ITEM CSL_CITATION {"citationID":"J4sNEKtT","properties":{"formattedCitation":"(Gabry et al. 2019)","plainCitation":"(Gabry et al. 2019)","noteIndex":0},"citationItems":[{"id":"bE1Rg4OM/SyCbzZ8j","uris":["http://zotero.org/users/15101789/items/F3UYL7FN"],"itemData":{"id":383,"type":"article-journal","abstract":"Bayesian data analysis is about more than just computing a posterior distribution, and Bayesian visualization is about more than trace plots of Markov chains. Practical Bayesian data analysis, like all data analysis, is an iterative process of model building, inference, model checking and evaluation, and model expansion. Visualization is helpful in each of these stages of the Bayesian workflow and it is indispensable when drawing inferences from the types of modern, high dimensional models that are used by applied researchers.","container-title":"Journal of the Royal Statistical Society Series A: Statistics in Society","DOI":"10.1111/rssa.12378","ISSN":"0964-1998","issue":"2","journalAbbreviation":"Journal of the Royal Statistical Society Series A: Statistics in Society","page":"389-402","title":"Visualization in Bayesian Workflow","volume":"182","author":[{"family":"Gabry","given":"Jonah"},{"family":"Simpson","given":"Daniel"},{"family":"Vehtari","given":"Aki"},{"family":"Betancourt","given":"Michael"},{"family":"Gelman","given":"Andrew"}],"issued":{"date-parts":[["2019",2,1]]}}}],"schema":"https://github.com/citation-style-language/schema/raw/master/csl-citation.json"} </w:instrText>
      </w:r>
      <w:r>
        <w:fldChar w:fldCharType="separate"/>
      </w:r>
      <w:r w:rsidRPr="009358C4">
        <w:t>(Gabry et al. 2019)</w:t>
      </w:r>
      <w:r>
        <w:fldChar w:fldCharType="end"/>
      </w:r>
      <w:r>
        <w:t>.  Further details are provided in Section 6.1.</w:t>
      </w:r>
    </w:p>
    <w:p w14:paraId="37C3D8AA" w14:textId="77777777" w:rsidR="0020022B" w:rsidRDefault="0020022B" w:rsidP="0020022B">
      <w:pPr>
        <w:pStyle w:val="Heading4"/>
      </w:pPr>
      <w:bookmarkStart w:id="49" w:name="_Toc148443398"/>
      <w:r>
        <w:t xml:space="preserve">Estimating </w:t>
      </w:r>
      <w:r w:rsidRPr="0020022B">
        <w:t>range</w:t>
      </w:r>
      <w:r>
        <w:t xml:space="preserve"> size across Victoria</w:t>
      </w:r>
      <w:bookmarkEnd w:id="49"/>
      <w:r>
        <w:t xml:space="preserve"> </w:t>
      </w:r>
    </w:p>
    <w:p w14:paraId="264E9436" w14:textId="07334B73" w:rsidR="007F4885" w:rsidRDefault="0020022B" w:rsidP="00BB2D2B">
      <w:r>
        <w:t xml:space="preserve">Using </w:t>
      </w:r>
      <w:r w:rsidR="00565038">
        <w:t xml:space="preserve">the </w:t>
      </w:r>
      <w:r>
        <w:t>model predictions</w:t>
      </w:r>
      <w:r w:rsidR="00565038">
        <w:t xml:space="preserve"> for each grid cell</w:t>
      </w:r>
      <w:r>
        <w:t xml:space="preserve"> </w:t>
      </w:r>
      <w:r w:rsidR="00565038">
        <w:t xml:space="preserve">in the sampling frame </w:t>
      </w:r>
      <w:r w:rsidR="0005414E">
        <w:t>(Equation 1),</w:t>
      </w:r>
      <w:r>
        <w:t xml:space="preserve"> we created a binary prediction of occupied and unoccupied areas. </w:t>
      </w:r>
      <w:r w:rsidR="00565038">
        <w:t>This was undertaken</w:t>
      </w:r>
      <w:r>
        <w:t xml:space="preserve"> by estimating a density</w:t>
      </w:r>
      <w:r w:rsidR="00565038">
        <w:t xml:space="preserve"> threshold </w:t>
      </w:r>
      <w:r>
        <w:t xml:space="preserve">which was closest to perfect sensitivity and specificity </w:t>
      </w:r>
      <w:r>
        <w:fldChar w:fldCharType="begin"/>
      </w:r>
      <w:r w:rsidR="00215BB9">
        <w:instrText xml:space="preserve"> ADDIN ZOTERO_ITEM CSL_CITATION {"citationID":"sKuFJbg3","properties":{"formattedCitation":"(Perkins and Schisterman 2006; Robin et al. 2011)","plainCitation":"(Perkins and Schisterman 2006; Robin et al. 2011)","noteIndex":0},"citationItems":[{"id":"bE1Rg4OM/Fg7IeGGD","uris":["http://zotero.org/users/15101789/items/N7EWK2H4"],"itemData":{"id":160,"type":"article-journal","abstract":"The use of biomarkers is of ever-increasing importance in clinical diagnosis of disease. In practice, a cutpoint is required for dichotomizing naturally continuous biomarker levels to distinguish persons at risk of disease from those who are not. Two methods commonly used for establishing the “optimal” cutpoint are the point on the receiver operating characteristic curve closest to (0,1) and the Youden index, J. Both have sound intuitive interpretations—the point closest to perfect differentiation and the point farthest from none, respectively—and are generalizable to weighted sensitivity and specificity. Under the same weighting of sensitivity and specificity, these two methods identify the same cutpoint as “optimal” in certain situations but different cutpoints in others. In this paper, the authors examine situations in which the two criteria agree or disagree and show that J is the only “optimal” cutpoint for given weighting with respect to overall misclassification rates. A data-driven example is used to clarify and demonstrate the magnitude of the differences. The authors also demonstrate a slight alteration in the (0,1) criterion that retains its intuitive meaning while resulting in consistent agreement with J. In conclusion, the authors urge that great care be taken when establishing a biomarker cutpoint for clinical use.","container-title":"American Journal of Epidemiology","DOI":"10.1093/aje/kwj063","ISSN":"0002-9262","issue":"7","page":"670-675","title":"The Inconsistency of “Optimal” Cutpoints Obtained using Two Criteria based on the Receiver Operating Characteristic Curve","volume":"163","author":[{"family":"Perkins","given":"Neil J"},{"family":"Schisterman","given":"Enrique F"}],"issued":{"date-parts":[["2006",4,1]]}}},{"id":"bE1Rg4OM/RFFK8oOp","uris":["http://zotero.org/users/15101789/items/URI9E9RI"],"itemData":{"id":159,"type":"article-journal","container-title":"BMC bioinformatics","ISSN":"1471-2105","issue":"1","note":"publisher: BioMed Central","page":"1-8","title":"pROC: an open-source package for R and S+ to analyze and compare ROC curves","volume":"12","author":[{"family":"Robin","given":"Xavier"},{"family":"Turck","given":"Natacha"},{"family":"Hainard","given":"Alexandre"},{"family":"Tiberti","given":"Natalia"},{"family":"Lisacek","given":"Frédérique"},{"family":"Sanchez","given":"Jean-Charles"},{"family":"Müller","given":"Markus"}],"issued":{"date-parts":[["2011"]]}}}],"schema":"https://github.com/citation-style-language/schema/raw/master/csl-citation.json"} </w:instrText>
      </w:r>
      <w:r>
        <w:fldChar w:fldCharType="separate"/>
      </w:r>
      <w:r w:rsidR="009358C4" w:rsidRPr="009358C4">
        <w:t>(Perkins and Schisterman 2006; Robin et al. 2011)</w:t>
      </w:r>
      <w:r>
        <w:fldChar w:fldCharType="end"/>
      </w:r>
      <w:r>
        <w:t xml:space="preserve">. We generated 90% confidence intervals for the threshold estimate by using 10,000 bootstrapped iterations </w:t>
      </w:r>
      <w:r>
        <w:fldChar w:fldCharType="begin"/>
      </w:r>
      <w:r w:rsidR="00215BB9">
        <w:instrText xml:space="preserve"> ADDIN ZOTERO_ITEM CSL_CITATION {"citationID":"4oB5xwWK","properties":{"formattedCitation":"(Robin et al. 2011)","plainCitation":"(Robin et al. 2011)","noteIndex":0},"citationItems":[{"id":"bE1Rg4OM/RFFK8oOp","uris":["http://zotero.org/users/15101789/items/URI9E9RI"],"itemData":{"id":159,"type":"article-journal","container-title":"BMC bioinformatics","ISSN":"1471-2105","issue":"1","note":"publisher: BioMed Central","page":"1-8","title":"pROC: an open-source package for R and S+ to analyze and compare ROC curves","volume":"12","author":[{"family":"Robin","given":"Xavier"},{"family":"Turck","given":"Natacha"},{"family":"Hainard","given":"Alexandre"},{"family":"Tiberti","given":"Natalia"},{"family":"Lisacek","given":"Frédérique"},{"family":"Sanchez","given":"Jean-Charles"},{"family":"Müller","given":"Markus"}],"issued":{"date-parts":[["2011"]]}}}],"schema":"https://github.com/citation-style-language/schema/raw/master/csl-citation.json"} </w:instrText>
      </w:r>
      <w:r>
        <w:fldChar w:fldCharType="separate"/>
      </w:r>
      <w:r w:rsidR="009358C4" w:rsidRPr="009358C4">
        <w:t>(Robin et al. 2011)</w:t>
      </w:r>
      <w:r>
        <w:fldChar w:fldCharType="end"/>
      </w:r>
      <w:r>
        <w:t>. From these values, we were able to assign areas across</w:t>
      </w:r>
      <w:r w:rsidR="00565038">
        <w:t xml:space="preserve"> the </w:t>
      </w:r>
      <w:r w:rsidRPr="00141BDB">
        <w:t>57,556</w:t>
      </w:r>
      <w:r>
        <w:t xml:space="preserve"> km</w:t>
      </w:r>
      <w:r w:rsidRPr="00B43108">
        <w:rPr>
          <w:vertAlign w:val="superscript"/>
        </w:rPr>
        <w:t>2</w:t>
      </w:r>
      <w:r>
        <w:t xml:space="preserve"> of </w:t>
      </w:r>
      <w:r w:rsidR="00D348D7">
        <w:t xml:space="preserve">potentially </w:t>
      </w:r>
      <w:r>
        <w:t xml:space="preserve">suitable </w:t>
      </w:r>
      <w:r w:rsidR="00565038">
        <w:t xml:space="preserve">habitat </w:t>
      </w:r>
      <w:r>
        <w:t xml:space="preserve">as being occupied/unoccupied based on median threshold estimates as well as lower-bound (5%) and upper-bound (95%) thresholds. </w:t>
      </w:r>
      <w:r w:rsidR="007F4885">
        <w:br w:type="page"/>
      </w:r>
    </w:p>
    <w:p w14:paraId="3FB8CBD4" w14:textId="23B46B77" w:rsidR="007542EB" w:rsidRDefault="004E3DFA" w:rsidP="007542EB">
      <w:pPr>
        <w:pStyle w:val="Heading2-Numbered"/>
        <w:numPr>
          <w:ilvl w:val="1"/>
          <w:numId w:val="17"/>
        </w:numPr>
      </w:pPr>
      <w:bookmarkStart w:id="50" w:name="_Toc201758150"/>
      <w:bookmarkStart w:id="51" w:name="_Toc201761182"/>
      <w:bookmarkStart w:id="52" w:name="_Toc185321270"/>
      <w:bookmarkStart w:id="53" w:name="_Toc202781703"/>
      <w:bookmarkEnd w:id="50"/>
      <w:bookmarkEnd w:id="51"/>
      <w:r>
        <w:lastRenderedPageBreak/>
        <w:t>Koala</w:t>
      </w:r>
      <w:r w:rsidR="007542EB">
        <w:t xml:space="preserve"> population genetics</w:t>
      </w:r>
      <w:bookmarkEnd w:id="52"/>
      <w:bookmarkEnd w:id="53"/>
    </w:p>
    <w:p w14:paraId="2F705A42" w14:textId="55B54997" w:rsidR="007542EB" w:rsidRDefault="007542EB" w:rsidP="007542EB">
      <w:pPr>
        <w:pStyle w:val="Heading3-Numbered"/>
      </w:pPr>
      <w:bookmarkStart w:id="54" w:name="_Toc185321271"/>
      <w:bookmarkStart w:id="55" w:name="_Toc202781704"/>
      <w:r>
        <w:t>Sample collection and DNA extraction</w:t>
      </w:r>
      <w:bookmarkEnd w:id="54"/>
      <w:bookmarkEnd w:id="55"/>
    </w:p>
    <w:p w14:paraId="619B743A" w14:textId="14C2F89F" w:rsidR="00B22583" w:rsidRDefault="007542EB" w:rsidP="007542EB">
      <w:r>
        <w:t xml:space="preserve">Samples were collected across Victoria via three different programs: </w:t>
      </w:r>
      <w:r w:rsidR="00DF4CF6">
        <w:t xml:space="preserve">(i) </w:t>
      </w:r>
      <w:r w:rsidR="007F4885">
        <w:t>b</w:t>
      </w:r>
      <w:r>
        <w:t xml:space="preserve">lood samples were collected during </w:t>
      </w:r>
      <w:r w:rsidR="004E3DFA">
        <w:t>Koala</w:t>
      </w:r>
      <w:r w:rsidR="004B1CEE">
        <w:t xml:space="preserve"> capture (</w:t>
      </w:r>
      <w:r w:rsidR="002D225F">
        <w:t xml:space="preserve">see </w:t>
      </w:r>
      <w:r w:rsidR="007F4885">
        <w:t>S</w:t>
      </w:r>
      <w:r w:rsidR="004B1CEE">
        <w:t>e</w:t>
      </w:r>
      <w:r w:rsidR="002D225F">
        <w:t>ction 2.3)</w:t>
      </w:r>
      <w:r>
        <w:t xml:space="preserve">, </w:t>
      </w:r>
      <w:r w:rsidR="00DF4CF6">
        <w:t xml:space="preserve">(ii) </w:t>
      </w:r>
      <w:r>
        <w:t xml:space="preserve">ear clip tissue samples collected between 2007 and 2018 were provided by Southern Ash Wildlife Shelter </w:t>
      </w:r>
      <w:r w:rsidR="002D225F">
        <w:t>through</w:t>
      </w:r>
      <w:r>
        <w:t xml:space="preserve"> Federation University, and </w:t>
      </w:r>
      <w:r w:rsidR="00DF4CF6">
        <w:t>(iii)</w:t>
      </w:r>
      <w:r>
        <w:t xml:space="preserve"> scat samples collected opportunistically by citizen scientist volunteers between </w:t>
      </w:r>
      <w:r w:rsidR="00981796">
        <w:t xml:space="preserve">November </w:t>
      </w:r>
      <w:r>
        <w:t>20</w:t>
      </w:r>
      <w:r w:rsidR="00981796">
        <w:t>23</w:t>
      </w:r>
      <w:r>
        <w:t xml:space="preserve"> and</w:t>
      </w:r>
      <w:r w:rsidR="00981796">
        <w:t xml:space="preserve"> March</w:t>
      </w:r>
      <w:r>
        <w:t xml:space="preserve"> 202</w:t>
      </w:r>
      <w:r w:rsidR="00981796">
        <w:t>4</w:t>
      </w:r>
      <w:r>
        <w:t xml:space="preserve"> were collated and supplied by Federation University.</w:t>
      </w:r>
      <w:r w:rsidR="0050545A">
        <w:t xml:space="preserve"> </w:t>
      </w:r>
      <w:r w:rsidRPr="616868AA">
        <w:t xml:space="preserve">Blood </w:t>
      </w:r>
      <w:r w:rsidR="0050545A">
        <w:t xml:space="preserve">and tissue </w:t>
      </w:r>
      <w:r w:rsidR="00B22583">
        <w:t xml:space="preserve">DNA </w:t>
      </w:r>
      <w:r w:rsidRPr="616868AA">
        <w:t>samples were extracted using the DNeasy Blood and Tissue kit (Qiagen), following the manufacturer’s instructions.</w:t>
      </w:r>
      <w:r w:rsidR="00B22583">
        <w:t xml:space="preserve"> DNA extracts from scats were processed using previously established methods </w:t>
      </w:r>
      <w:r w:rsidR="00B22583">
        <w:fldChar w:fldCharType="begin"/>
      </w:r>
      <w:r w:rsidR="009358C4">
        <w:instrText xml:space="preserve"> ADDIN ZOTERO_ITEM CSL_CITATION {"citationID":"adfcb7pg1d","properties":{"formattedCitation":"(Wedrowicz et al. 2018)","plainCitation":"(Wedrowicz et al. 2018)","noteIndex":0},"citationItems":[{"id":5273,"uris":["http://zotero.org/users/634364/items/KGBI5IUU"],"itemData":{"id":5273,"type":"article-journal","abstract":"In the Australian state of Victoria, the history of koalas and their management has resulted in the homogenisation and reduction of genetic diversity in many contemporary populations. Decreased genetic diversity may reduce a species’ ability to adapt to future environmental pressures such as climate change or disease. The South Gippsland koala population is considered to be unique in Victoria, as it is believed to be a remnant population, not originating from managed populations that have low genetic variation. This study investigated genetic structure and diversity of koalas in South Gippsland, with comparison to other populations in Victoria (French Island/Cape Otway, FI and Raymond Island, RI), New South Wales and south east Queensland. Population analyses were undertaken using both microsatellite genotype and mitochondrial DNA sequence data. Non-invasive sampling of koala scats was used to source koala DNA, allowing 222 South Gippsland koalas to be genotyped. Using nuclear data the South Gippsland koala population was found to be significantly differentiated (Djost 95% CI SG–RI = 0.03–0.06 and SG–FI = 0.08–012) and more diverse (AR 95% CI SG = 4.7–5.6, RI = 3.1–3.3, FI = 3.0–3.3; p = 0.001) than other Victorian koala populations, supporting the premise that koalas in the South Gippsland region are part of a remnant population, not derived from translocated island stock. These results were also supported by mitochondrial data where eight haplotypes (Pc4, Pc17, Pc26, Pc27, and Pc56–Pc59) were identified in South Gippsland while a single haplotype (Pc27) was found in all island koalas tested. Compared to other Victorian koala populations, greater genetic diversity found in South Gippsland koalas, may provide this population with a greater chance of survival in the face of future environmental pressures. The South Gippsland koala population is, therefore, of high conservation significance, warranting the implementation of strategies to conserve this population and its diversity into the future.","container-title":"Conservation Genetics","DOI":"10.1007/s10592-018-1049-8","ISSN":"15729737","issue":"3","note":"publisher: Springer Netherlands","page":"713-728","title":"Genetic structure and diversity of the koala population in South Gippsland, Victoria: a remnant population of high conservation significance","volume":"19","author":[{"family":"Wedrowicz","given":"Faye"},{"family":"Mosse","given":"Jennifer"},{"family":"Wright","given":"Wendy"},{"family":"Hogan","given":"Fiona E."}],"issued":{"date-parts":[["2018",6,1]]}}}],"schema":"https://github.com/citation-style-language/schema/raw/master/csl-citation.json"} </w:instrText>
      </w:r>
      <w:r w:rsidR="00B22583">
        <w:fldChar w:fldCharType="separate"/>
      </w:r>
      <w:r w:rsidR="009358C4" w:rsidRPr="009358C4">
        <w:t>(Wedrowicz et al. 2018)</w:t>
      </w:r>
      <w:r w:rsidR="00B22583">
        <w:fldChar w:fldCharType="end"/>
      </w:r>
      <w:r w:rsidR="00B22583">
        <w:t>.</w:t>
      </w:r>
    </w:p>
    <w:p w14:paraId="1FFD213E" w14:textId="72D50765" w:rsidR="007542EB" w:rsidRDefault="007542EB" w:rsidP="007542EB">
      <w:pPr>
        <w:pStyle w:val="Heading3-Numbered"/>
      </w:pPr>
      <w:bookmarkStart w:id="56" w:name="_Toc185321272"/>
      <w:bookmarkStart w:id="57" w:name="_Toc202781705"/>
      <w:r>
        <w:t>Genotyping and data filtering</w:t>
      </w:r>
      <w:bookmarkEnd w:id="56"/>
      <w:bookmarkEnd w:id="57"/>
    </w:p>
    <w:p w14:paraId="4CF11B38" w14:textId="16C8B425" w:rsidR="007542EB" w:rsidRPr="00173923" w:rsidRDefault="007542EB" w:rsidP="007542EB">
      <w:r w:rsidRPr="00173923">
        <w:t>DNA extracts were sent to Diversity Arrays Technology Pty</w:t>
      </w:r>
      <w:r w:rsidR="007F4885">
        <w:t>.</w:t>
      </w:r>
      <w:r w:rsidRPr="00173923">
        <w:t xml:space="preserve"> Ltd</w:t>
      </w:r>
      <w:r w:rsidR="007F4885">
        <w:t>.</w:t>
      </w:r>
      <w:r w:rsidRPr="00173923">
        <w:t xml:space="preserve"> (DArT), for library preparation, sequencing, quality control and </w:t>
      </w:r>
      <w:r w:rsidR="00F4414F" w:rsidRPr="00F4414F">
        <w:t xml:space="preserve">Single Nucleotide Polymorphism </w:t>
      </w:r>
      <w:r w:rsidR="00F4414F">
        <w:t>(</w:t>
      </w:r>
      <w:r w:rsidRPr="00173923">
        <w:t>SNP</w:t>
      </w:r>
      <w:r w:rsidR="00F4414F">
        <w:t>)</w:t>
      </w:r>
      <w:r w:rsidRPr="00173923">
        <w:t xml:space="preserve"> genotyping. High quality blood and tissue extracts were processed using DArT-seq (high density sequencing</w:t>
      </w:r>
      <w:r w:rsidR="007F4885">
        <w:t xml:space="preserve"> –</w:t>
      </w:r>
      <w:r w:rsidRPr="00173923">
        <w:t xml:space="preserve"> a method that uses enzyme digestion to prepare samples for reduced representation sequencing</w:t>
      </w:r>
      <w:r w:rsidR="007F4885">
        <w:t>)</w:t>
      </w:r>
      <w:r w:rsidRPr="00173923">
        <w:t xml:space="preserve">, followed by read assembly, quality control, SNP discovery and genotype calling through DArT’s proprietary software </w:t>
      </w:r>
      <w:r w:rsidRPr="00173923">
        <w:fldChar w:fldCharType="begin"/>
      </w:r>
      <w:r w:rsidR="00215BB9">
        <w:instrText xml:space="preserve"> ADDIN ZOTERO_ITEM CSL_CITATION {"citationID":"zfs7aOwA","properties":{"formattedCitation":"(Kilian et al. 2012; Cruz et al. 2013; Georges et al. 2018)","plainCitation":"(Kilian et al. 2012; Cruz et al. 2013; Georges et al. 2018)","noteIndex":0},"citationItems":[{"id":"bE1Rg4OM/UNEt8SNM","uris":["http://zotero.org/users/1844437/items/JIWLFHYR"],"itemData":{"id":3453,"type":"article-journal","abstract":"The advantages of using molecular markers in modern genebanks are well documented. They are commonly used to understand the distribution of genetic diversity in populations and among species which is crucial for efficient management and effective utilization of germplasm collections. We describe the development of two types of DArT molecular marker platforms for the new oilseed crop lesquerella (Physaria spp.), a member of the Brassicaceae family, to characterize a collection in the National Plant Germplasm System (NPGS) with relatively little known in regards to the genetic diversity and traits. The two types of platforms were developed using a subset of the germplasm conserved ex situ consisting of 87 Physaria and 2 Paysonia accessions. The microarray DArT revealed a total of 2,833 polymorphic markers with an average genotype call rate of 98.4% and a scoring reproducibility of 99.7%. On the other hand, the DArTseq platform developed for SNP and DArT markers from short sequence reads showed a total of 27,748 high quality markers. Cluster analysis and principal coordinate analysis indicated that the different accessions were successfully classified by both systems based on species, by geographical source, and breeding status. In the germplasm set analyzed, which represented more than 80% of the P. fendleri collection, we observed that a substantial amount of variation exists in the species collection. These markers will be valuable in germplasm management studies and lesquerella breeding, and augment the microsatellite markers previously developed on the taxa.","container-title":"PLOS ONE","DOI":"10.1371/journal.pone.0064062","ISSN":"1932-6203","issue":"5","journalAbbreviation":"PLOS ONE","language":"en","note":"publisher: Public Library of Science","page":"e64062","source":"PLoS Journals","title":"Development of DArT marker platforms and genetic diversity assessment of the U.S. collection of the new oilseed crop &lt;i&gt;Lesquerella&lt;/i&gt; and related species","volume":"8","author":[{"family":"Cruz","given":"Von Mark V."},{"family":"Kilian","given":"Andrzej"},{"family":"Dierig","given":"David A."}],"issued":{"date-parts":[["2013",5,28]]}}},{"id":"bE1Rg4OM/ATA0AaVi","uris":["http://zotero.org/users/1844437/items/MFL7V2WM"],"itemData":{"id":2734,"type":"article-journal","abstract":"Understanding the evolutionary history of diversifying lineages and the delineation of evolutionarily significant units and species remains major challenges for evolutionary biology. Low-cost representational sampling of the genome for single nucleotide polymorphisms shows great potential at the temporal scales that are typically the focus of species delimitation and phylogeography. We apply these markers to a case study of a freshwater turtle, Emydura macquarii, whose systematics has so far defied resolution, to bring to light a dynamic system of substantive allopatric lineages diverging on independent evolutionary trajectories, but held back in the process of speciation by low level and episodic exchange of alleles across drainage divides on various timescales. In the context of low-level episodic gene flow, speciation is often reticulate, rather than a bifurcating process. We argue that species delimitation needs to take into account the pattern of ancestry and descent of diverging lineages in allopatry together with the recent and contemporary processes of dispersal and gene flow that retard and obscure that divergence. Underpinned by a strong focus on lineage diagnosability, this combined approach provides a means for addressing the challenges of incompletely isolated populations with uncommon, but recurrent gene flow in studies of species delimitation, a situation likely to be frequently encountered. Taxonomic decisions in cases of allopatry often require subjective judgements. Our strategy, which adds an additional level of objectivity before that subjectivity is applied, reduces the risk of taxonomic inflation that can accompany lineage approaches to species delimitation.","container-title":"Molecular Ecology","DOI":"10.1111/mec.14925","ISSN":"1365-294X","issue":"24","language":"en","license":"© 2018 John Wiley &amp; Sons Ltd","note":"_eprint: https://onlinelibrary.wiley.com/doi/pdf/10.1111/mec.14925","page":"5195-5213","source":"Wiley Online Library","title":"Genomewide SNP markers breathe new life into phylogeography and species delimitation for the problematic short-necked turtles (Chelidae: Emydura) of eastern Australia","title-short":"Genomewide SNP markers breathe new life into phylogeography and species delimitation for the problematic short-necked turtles (Chelidae","volume":"27","author":[{"family":"Georges","given":"Arthur"},{"family":"Gruber","given":"Bernd"},{"family":"Pauly","given":"Greg B."},{"family":"White","given":"Duanne"},{"family":"Adams","given":"Mark"},{"family":"Young","given":"Matthew J."},{"family":"Kilian","given":"Andrzej"},{"family":"Zhang","given":"Xiuwen"},{"family":"Shaffer","given":"H. Bradley"},{"family":"Unmack","given":"Peter J."}],"issued":{"date-parts":[["2018"]]}}},{"id":"bE1Rg4OM/fnmjv6dp","uris":["http://zotero.org/users/1844437/items/2G24BMMW"],"itemData":{"id":2733,"type":"chapter","abstract":"In the last 20 years, we have observed an exponential growth of the DNA sequence data and simular increase in the volume of DNA polymorphism data generated by numerous molecular marker technologies. Most of the investment, and therefore progress, concentrated on human genome and genomes of selected model species. Diversity Arrays Technology (DArT), developed over a decade ago, was among the first “democratizing” genotyping technologies, as its performance was primarily driven by the level of DNA sequence variation in the species rather than by the level of financial investment. DArT also proved more robust to genome size and ploidy-level differences among approximately 60 organisms for which DArT was developed to date compared to other high-throughput genotyping technologies. The success of DArT in a number of organisms, including a wide range of “orphan crops,” can be attributed to the simplicity of underlying concepts: DArT combines genome complexity reduction methods enriching for genic regions with a highly parallel assay readout on a number of “open-access” microarray platforms. The quantitative nature of the assay enabled a number of applications in which allelic frequencies can be estimated from DArT arrays. A typical DArT assay tests for polymorphism tens of thousands of genomic loci with the final number of markers reported (hundreds to thousands) reflecting the level of DNA sequence variation in the tested loci. Detailed DArT methods, protocols, and a range of their application examples as well as DArT’s evolution path are presented.","container-title":"Data Production and Analysis in Population Genomics: Methods and Protocols","event-place":"Totowa, NJ","ISBN":"978-1-61779-870-2","language":"en","note":"DOI: 10.1007/978-1-61779-870-2_5","page":"67-89","publisher":"Humana Press","publisher-place":"Totowa, NJ","source":"Springer Link","title":"Diversity arrays technology: A generic genome profiling technology on open platforms","title-short":"Diversity Arrays Technology","URL":"https://doi.org/10.1007/978-1-61779-870-2_5","author":[{"family":"Kilian","given":"Andrzej"},{"family":"Wenzl","given":"Peter"},{"family":"Huttner","given":"Eric"},{"family":"Carling","given":"Jason"},{"family":"Xia","given":"Ling"},{"family":"Blois","given":"Hélène"},{"family":"Caig","given":"Vanessa"},{"family":"Heller-Uszynska","given":"Katarzyna"},{"family":"Jaccoud","given":"Damian"},{"family":"Hopper","given":"Colleen"},{"family":"Aschenbrenner-Kilian","given":"Malgorzata"},{"family":"Evers","given":"Margaret"},{"family":"Peng","given":"Kaiman"},{"family":"Cayla","given":"Cyril"},{"family":"Hok","given":"Puthick"},{"family":"Uszynski","given":"Grzegorz"}],"editor":[{"family":"Pompanon","given":"François"},{"family":"Bonin","given":"Aurélie"}],"accessed":{"date-parts":[["2024",5,29]]},"issued":{"date-parts":[["2012"]]}}}],"schema":"https://github.com/citation-style-language/schema/raw/master/csl-citation.json"} </w:instrText>
      </w:r>
      <w:r w:rsidRPr="00173923">
        <w:fldChar w:fldCharType="separate"/>
      </w:r>
      <w:r w:rsidR="009358C4" w:rsidRPr="009358C4">
        <w:t>(Kilian et al. 2012; Cruz et al. 2013; Georges et al. 2018)</w:t>
      </w:r>
      <w:r w:rsidRPr="00173923">
        <w:fldChar w:fldCharType="end"/>
      </w:r>
      <w:r w:rsidRPr="00173923">
        <w:t xml:space="preserve">. DNA extracted from scats is usually highly fragmented and co-extracted with substantial exogenous DNA, which makes it unsuitable for DArT-seq </w:t>
      </w:r>
      <w:r w:rsidRPr="00173923">
        <w:fldChar w:fldCharType="begin"/>
      </w:r>
      <w:r w:rsidR="00215BB9">
        <w:instrText xml:space="preserve"> ADDIN ZOTERO_ITEM CSL_CITATION {"citationID":"a1u47k6b7et","properties":{"formattedCitation":"(White et al. 2019)","plainCitation":"(White et al. 2019)","noteIndex":0},"citationItems":[{"id":"bE1Rg4OM/b9dCz5vg","uris":["http://zotero.org/users/1844437/items/IU4FPLW6"],"itemData":{"id":13,"type":"article-journal","abstract":"Large-scale genomic studies of wild animal populations are often limited by access to high-quality DNA. Although noninvasive samples, such as faeces, can be readily collected, DNA from the sample producers is usually present in low quantities, fragmented, and contaminated by microorganism and dietary DNAs. Hybridization capture can help to overcome these impediments by increasing the proportion of subject DNA prior to high-throughput sequencing. Here we evaluate a key design variable for hybridization capture, the number of rounds of capture, by testing whether one or two rounds are most appropriate, given varying sample quality (as measured by the ratios of subject to total DNA). We used a set of 1,780 quality-assessed wild chimpanzee (Pan troglodytes schweinfurthii) faecal samples and chose 110 samples of varying quality for exome capture and sequencing. We used multiple regression to assess the effects of the ratio of subject to total DNA (sample quality), rounds of capture and sequencing effort on the number of unique exome reads sequenced. We not only show that one round of capture is preferable when the proportion of subject DNA in a sample is above 2%–3%, but also explore various types of bias introduced by capture, and develop a model that predicts the sequencing effort necessary for a desired data yield from samples of a given quality. Thus, our results provide a useful guide and pave a methodological way forward for researchers wishing to plan similar hybridization capture studies.","container-title":"Molecular Ecology Resources","DOI":"10.1111/1755-0998.12993","ISSN":"1755-0998","issue":"3","language":"en","license":"© 2019 John Wiley &amp; Sons Ltd","note":"_eprint: https://onlinelibrary.wiley.com/doi/pdf/10.1111/1755-0998.12993","page":"609-622","source":"Wiley Online Library","title":"A roadmap for high-throughput sequencing studies of wild animal populations using noninvasive samples and hybridization capture","volume":"19","author":[{"family":"White","given":"Lauren C."},{"family":"Fontsere","given":"Claudia"},{"family":"Lizano","given":"Esther"},{"family":"Hughes","given":"David A."},{"family":"Angedakin","given":"Samuel"},{"family":"Arandjelovic","given":"Mimi"},{"family":"Granjon","given":"Anne-Céline"},{"family":"Hans","given":"Jörg B."},{"family":"Lester","given":"Jack D."},{"family":"Rabanus</w:instrText>
      </w:r>
      <w:r w:rsidR="00215BB9">
        <w:rPr>
          <w:rFonts w:ascii="Cambria Math" w:hAnsi="Cambria Math" w:cs="Cambria Math"/>
        </w:rPr>
        <w:instrText>‐</w:instrText>
      </w:r>
      <w:r w:rsidR="00215BB9">
        <w:instrText>Wallace","given":"M. Timothy"},{"family":"Rowney","given":"Carolyn"},{"family":"Städele","given":"Veronika"},{"family":"Marques</w:instrText>
      </w:r>
      <w:r w:rsidR="00215BB9">
        <w:rPr>
          <w:rFonts w:ascii="Cambria Math" w:hAnsi="Cambria Math" w:cs="Cambria Math"/>
        </w:rPr>
        <w:instrText>‐</w:instrText>
      </w:r>
      <w:r w:rsidR="00215BB9">
        <w:instrText xml:space="preserve">Bonet","given":"Tomas"},{"family":"Langergraber","given":"Kevin E."},{"family":"Vigilant","given":"Linda"}],"issued":{"date-parts":[["2019"]]}}}],"schema":"https://github.com/citation-style-language/schema/raw/master/csl-citation.json"} </w:instrText>
      </w:r>
      <w:r w:rsidRPr="00173923">
        <w:fldChar w:fldCharType="separate"/>
      </w:r>
      <w:r w:rsidR="009358C4" w:rsidRPr="009358C4">
        <w:t>(White et al. 2019)</w:t>
      </w:r>
      <w:r w:rsidRPr="00173923">
        <w:fldChar w:fldCharType="end"/>
      </w:r>
      <w:r w:rsidRPr="00173923">
        <w:t xml:space="preserve">. For this reason, scat extracts were processed by the more recently developed DArTag method, which uses pre-designed ‘baits’ to enrich DNA samples for known variable sites (identified via DArT-seq of high quality samples) before sequencing, quality control and genotype calling </w:t>
      </w:r>
      <w:r w:rsidRPr="00173923">
        <w:fldChar w:fldCharType="begin"/>
      </w:r>
      <w:r w:rsidR="00215BB9">
        <w:instrText xml:space="preserve"> ADDIN ZOTERO_ITEM CSL_CITATION {"citationID":"Q9bVksrT","properties":{"formattedCitation":"(Hardigan et al. 2023)","plainCitation":"(Hardigan et al. 2023)","noteIndex":0},"citationItems":[{"id":"bE1Rg4OM/JrpF9U4p","uris":["http://zotero.org/users/1844437/items/B7HRRAP8"],"itemData":{"id":3455,"type":"article-journal","abstract":"Genomic prediction in breeding populations containing hundreds to thousands of parents and seedlings is prohibitively expensive with current high-density genetic marker platforms designed for strawberry. We developed mid-density panels of molecular inversion probes (MIPs) to be deployed with the “DArTag” marker platform to provide a low-cost, high-throughput genotyping solution for strawberry genomic prediction. In total, 7742 target single nucleotide polymorphism (SNP) regions were used to generate MIP assays that were tested with a screening panel of 376 octoploid Fragaria accessions. We evaluated the performance of DArTag assays based on genotype segregation, amplicon coverage, and their ability to produce subgenome-specific amplicon alignments to the FaRR1 assembly and subsequent alignment-based variant calls with strong concordance to DArT's alignment-free, count-based genotype reports. We used a combination of marker performance metrics and physical distribution in the FaRR1 assembly to select 3K and 5K production panels for genotyping of large strawberry populations. We show that the 3K and 5K DArTag panels are able to target and amplify homologous alleles within subgenomic sequences with low-amplification bias between reference and alternate alleles, supporting accurate genotype calling while producing marker genotypes that can be treated as functionally diploid for quantitative genetic analysis. The 3K and 5K target SNPs show high levels of polymorphism in diverse F. × ananassa germplasm and UC Davis cultivars, with mean pairwise diversity (π) estimates of 0.40 and 0.32 and mean heterozygous genotype frequencies of 0.35 and 0.33, respectively.","container-title":"The Plant Genome","DOI":"10.1002/tpg2.20399","ISSN":"1940-3372","issue":"4","language":"en","license":"© 2023 The Authors. The Plant Genome published by Wiley Periodicals LLC on behalf of Crop Science Society of America.","note":"_eprint: https://onlinelibrary.wiley.com/doi/pdf/10.1002/tpg2.20399","page":"e20399","source":"Wiley Online Library","title":"A medium-density genotyping platform for cultivated strawberry using DArTag technology","volume":"16","author":[{"family":"Hardigan","given":"Michael A."},{"family":"Feldmann","given":"Mitchell J."},{"family":"Carling","given":"Jason"},{"family":"Zhu","given":"Anyu"},{"family":"Kilian","given":"Andrzej"},{"family":"Famula","given":"Randi A."},{"family":"Cole","given":"Glenn S."},{"family":"Knapp","given":"Steven J."}],"issued":{"date-parts":[["2023"]]}}}],"schema":"https://github.com/citation-style-language/schema/raw/master/csl-citation.json"} </w:instrText>
      </w:r>
      <w:r w:rsidRPr="00173923">
        <w:fldChar w:fldCharType="separate"/>
      </w:r>
      <w:r w:rsidR="009358C4" w:rsidRPr="009358C4">
        <w:t>(Hardigan et al. 2023)</w:t>
      </w:r>
      <w:r w:rsidRPr="00173923">
        <w:fldChar w:fldCharType="end"/>
      </w:r>
      <w:r w:rsidRPr="00173923">
        <w:t xml:space="preserve">. </w:t>
      </w:r>
    </w:p>
    <w:p w14:paraId="58AE090F" w14:textId="2CB3B4C0" w:rsidR="007542EB" w:rsidRDefault="007542EB" w:rsidP="007542EB">
      <w:r>
        <w:t xml:space="preserve">We filtered these datasets using the R package </w:t>
      </w:r>
      <w:r w:rsidR="007F4885">
        <w:t>‘</w:t>
      </w:r>
      <w:r w:rsidRPr="008A5BC9">
        <w:t>dartR</w:t>
      </w:r>
      <w:r w:rsidR="007F4885">
        <w:t>’</w:t>
      </w:r>
      <w:r w:rsidRPr="008A5BC9">
        <w:t xml:space="preserve"> </w:t>
      </w:r>
      <w:r w:rsidRPr="002D225F">
        <w:fldChar w:fldCharType="begin"/>
      </w:r>
      <w:r w:rsidR="00215BB9">
        <w:instrText xml:space="preserve"> ADDIN ZOTERO_ITEM CSL_CITATION {"citationID":"YryW53wA","properties":{"formattedCitation":"(Mijangos et al. 2022)","plainCitation":"(Mijangos et al. 2022)","noteIndex":0},"citationItems":[{"id":"bE1Rg4OM/K9xwKMY4","uris":["http://zotero.org/users/1844437/items/ILGU2EW9"],"itemData":{"id":2601,"type":"article-journal","abstract":"Innumerable approaches to analyse genetic data are now available to guide conservation, ecological and agricultural projects. However, streamlined and accessible tools are needed to bring these approaches within the reach of a broader user base. dartR was released in 2018 to lessen the intrinsic complexity of analysing single nucleotide polymorphisms (SNPs) and dominant markers (presence/absence of amplified sequence tags) by providing user-friendly data quality control and marker selection functions. dartR users have grown steadily since its release and provided valuable feedback on their interaction with the package allowing us to enhance dartR capabilities. Here, we present Version 2 of dartR. In this version, we substantially increased the number of available functions from 45 to 144. In addition to improved functionality, we focused on enhancing the user experience by extending plot customisation, function standardisation, increasing user support and function speed. dartR provides functions for various stages in analysing genetic data, from data manipulation to reporting. dartR provides many functions for importing, exporting and linking to other packages, to provide an easy-to-navigate conduit between data generation and analysis options already available via other packages. We also implemented simulation functions whose results can be analysed seamlessly with several other dartR functions. As more methods and approaches mature to inform conservation, we envision that accessible platforms to analyse genetic data will play a crucial role in translating science into practice.","container-title":"Methods in Ecology and Evolution","DOI":"10.1111/2041-210X.13918","ISSN":"2041-210X","issue":"10","language":"en","license":"© 2022 The Authors. Methods in Ecology and Evolution published by John Wiley &amp; Sons Ltd on behalf of British Ecological Society.","note":"_eprint: https://onlinelibrary.wiley.com/doi/pdf/10.1111/2041-210X.13918","page":"2150-2158","source":"Wiley Online Library","title":"dartR v2: An accessible genetic analysis platform for conservation, ecology and agriculture","title-short":"dartR v2","volume":"13","author":[{"family":"Mijangos","given":"Jose Luis"},{"family":"Gruber","given":"Bernd"},{"family":"Berry","given":"Oliver"},{"family":"Pacioni","given":"Carlo"},{"family":"Georges","given":"Arthur"}],"issued":{"date-parts":[["2022"]]}}}],"schema":"https://github.com/citation-style-language/schema/raw/master/csl-citation.json"} </w:instrText>
      </w:r>
      <w:r w:rsidRPr="002D225F">
        <w:fldChar w:fldCharType="separate"/>
      </w:r>
      <w:r w:rsidR="009358C4" w:rsidRPr="009358C4">
        <w:t>(Mijangos et al. 2022)</w:t>
      </w:r>
      <w:r w:rsidRPr="002D225F">
        <w:fldChar w:fldCharType="end"/>
      </w:r>
      <w:r w:rsidRPr="00D32774">
        <w:t xml:space="preserve"> based on sensible quality control thresholds to reduce noise, artefacts and errors that can be introduced in the laboratory or through genotyping error</w:t>
      </w:r>
      <w:r>
        <w:t xml:space="preserve">. Filtering details are given in </w:t>
      </w:r>
      <w:r w:rsidR="002D225F">
        <w:t xml:space="preserve">the </w:t>
      </w:r>
      <w:r>
        <w:t>Appendix</w:t>
      </w:r>
      <w:r w:rsidR="002D225F">
        <w:t xml:space="preserve"> (</w:t>
      </w:r>
      <w:r w:rsidR="007F4885">
        <w:t>S</w:t>
      </w:r>
      <w:r w:rsidR="002D225F">
        <w:t>ection 6.</w:t>
      </w:r>
      <w:r w:rsidR="00D7412F">
        <w:t>3</w:t>
      </w:r>
      <w:r w:rsidR="002D225F">
        <w:t>)</w:t>
      </w:r>
      <w:r w:rsidRPr="000F182D">
        <w:t>.</w:t>
      </w:r>
      <w:r>
        <w:t xml:space="preserve"> </w:t>
      </w:r>
    </w:p>
    <w:p w14:paraId="0628D9CB" w14:textId="5505D361" w:rsidR="007542EB" w:rsidRDefault="007542EB" w:rsidP="007542EB">
      <w:r>
        <w:t xml:space="preserve">Many population genetic analyses can be biased by co-sampling of close kin </w:t>
      </w:r>
      <w:r>
        <w:fldChar w:fldCharType="begin"/>
      </w:r>
      <w:r w:rsidR="00215BB9">
        <w:instrText xml:space="preserve"> ADDIN ZOTERO_ITEM CSL_CITATION {"citationID":"dPt3uJcS","properties":{"formattedCitation":"(Wang 2018)","plainCitation":"(Wang 2018)","noteIndex":0},"citationItems":[{"id":"bE1Rg4OM/7Ncf9uOi","uris":["http://zotero.org/users/1844437/items/EFHU57TX"],"itemData":{"id":1,"type":"article-journal","abstract":"Many molecular ecology analyses assume the genotyped individuals are sampled at random from a population and thus are representative of the population. Realistically, however, a sample may contain excessive close relatives (ECR) because, for example, localized juveniles are drawn from fecund species. Our knowledge is limited about how ECR affect the routinely conducted elementary genetics analyses, and how ECR are best dealt with to yield unbiased and accurate parameter estimates. This study quantifies the effects of ECR on some popular population genetics analyses of marker data, including the estimation of allele frequencies, F-statistics, expected heterozygosity (He), effective and observed numbers of alleles, and the tests of Hardy–Weinberg equilibrium (HWE) and linkage equilibrium (LE). It also investigates several strategies for handling ECR to mitigate their impact and to yield accurate parameter estimates. My analytical work, assisted by simulations, shows that ECR have large and global effects on all of the above marker analyses. The naïve approach of simply ignoring ECR could yield low-precision and often biased parameter estimates, and could cause too many false rejections of HWE and LE. The bold approach, which simply identifies and removes ECR, and the cautious approach, which estimates target parameters (e.g., He) by accounting for ECR and using naïve allele frequency estimates, eliminate the bias and the false HWE and LE rejections, but could reduce estimation precision substantially. The likelihood approach, which accounts for ECR in estimating allele frequencies and thus target parameters relying on allele frequencies, usually yields unbiased and the most accurate parameter estimates. Which of the four approaches is the most effective and efficient may depend on the particular marker analysis to be conducted. The results are discussed in the context of using marker data for understanding population properties and marker properties.","container-title":"Molecular Ecology Resources","DOI":"https://doi.org/10.1111/1755-0998.12708","ISSN":"1755-0998","issue":"1","language":"en","license":"© 2017 John Wiley &amp; Sons Ltd","note":"_eprint: https://onlinelibrary.wiley.com/doi/pdf/10.1111/1755-0998.12708","page":"41-54","source":"Wiley Online Library","title":"Effects of sampling close relatives on some elementary population genetics analyses","volume":"18","author":[{"family":"Wang","given":"Jinliang"}],"issued":{"date-parts":[["2018"]]}}}],"schema":"https://github.com/citation-style-language/schema/raw/master/csl-citation.json"} </w:instrText>
      </w:r>
      <w:r>
        <w:fldChar w:fldCharType="separate"/>
      </w:r>
      <w:r w:rsidRPr="005925E3">
        <w:t>(Wang 2018)</w:t>
      </w:r>
      <w:r>
        <w:fldChar w:fldCharType="end"/>
      </w:r>
      <w:r>
        <w:t>. In wildlife studies</w:t>
      </w:r>
      <w:r w:rsidR="007F4885">
        <w:t>,</w:t>
      </w:r>
      <w:r>
        <w:t xml:space="preserve"> </w:t>
      </w:r>
      <w:r w:rsidRPr="002D225F">
        <w:t>it often difficult to avoid preferentially sampling kin</w:t>
      </w:r>
      <w:r w:rsidR="007F4885">
        <w:t>, because</w:t>
      </w:r>
      <w:r w:rsidRPr="002D225F">
        <w:t xml:space="preserve"> limited sampling distributions in time and space increase the chances of sampling relatives, who are likely to be found in close proximity </w:t>
      </w:r>
      <w:r w:rsidRPr="002D225F">
        <w:fldChar w:fldCharType="begin"/>
      </w:r>
      <w:r w:rsidR="00215BB9">
        <w:instrText xml:space="preserve"> ADDIN ZOTERO_ITEM CSL_CITATION {"citationID":"a20a7omgi97","properties":{"formattedCitation":"(Prugnolle and de Meeus 2002; Wolf et al. 2011; Wang 2018)","plainCitation":"(Prugnolle and de Meeus 2002; Wolf et al. 2011; Wang 2018)","noteIndex":0},"citationItems":[{"id":"bE1Rg4OM/R9w8Lpu5","uris":["http://zotero.org/users/1844437/items/M2SQJBMZ"],"itemData":{"id":3401,"type":"article-journal","abstract":"Sex-biased dispersal, where individuals of one sex stay or return to their natal site (or group) to breed while individuals of the other sex are prone to disperse, is a wide-spread pattern in vertebrate organisms. In general, mammals exhibit male-biased dispersal whereas birds exhibit female-bias. Dispersal estimates are often difficult to obtain from direct field observations. Here we describe different methods for inferring sex-specific dispersal using population genetic tools and discuss the problems they can raise. We distinguish two types of methods: those based on bi-parental markers (eg comparison of male/female relatedness, Fst and assignment probabilities) and those relying on the comparison between markers with different modes of inheritance (eg mtDNA markers and microsatellites). Finally, we discuss statistical problems that are encountered with these different methods (eg pseudoreplication, problems due to the comparison of distinct markers). While the genetic methods to detect sex-biased dispersal are now relatively well developed, their interpretation can prove problematic due to the confounding effects of factors such as the mating system of the species. Moreover, the relative power of these methods is not well known and requires further investigation.","container-title":"Heredity","DOI":"10.1038/sj.hdy.6800060","ISSN":"1365-2540","issue":"3","language":"en","license":"2002 The Genetical Society of Great Britain","note":"publisher: Nature Publishing Group","page":"161-165","source":"www.nature.com","title":"Inferring sex-biased dispersal from population genetic tools: a review","title-short":"Inferring sex-biased dispersal from population genetic tools","volume":"88","author":[{"family":"Prugnolle","given":"F."},{"family":"Meeus","given":"T.","non-dropping-particle":"de"}],"issued":{"date-parts":[["2002",3]]}}},{"id":"bE1Rg4OM/7Ncf9uOi","uris":["http://zotero.org/users/1844437/items/EFHU57TX"],"itemData":{"id":1,"type":"article-journal","abstract":"Many molecular ecology analyses assume the genotyped individuals are sampled at random from a population and thus are representative of the population. Realistically, however, a sample may contain excessive close relatives (ECR) because, for example, localized juveniles are drawn from fecund species. Our knowledge is limited about how ECR affect the routinely conducted elementary genetics analyses, and how ECR are best dealt with to yield unbiased and accurate parameter estimates. This study quantifies the effects of ECR on some popular population genetics analyses of marker data, including the estimation of allele frequencies, F-statistics, expected heterozygosity (He), effective and observed numbers of alleles, and the tests of Hardy–Weinberg equilibrium (HWE) and linkage equilibrium (LE). It also investigates several strategies for handling ECR to mitigate their impact and to yield accurate parameter estimates. My analytical work, assisted by simulations, shows that ECR have large and global effects on all of the above marker analyses. The naïve approach of simply ignoring ECR could yield low-precision and often biased parameter estimates, and could cause too many false rejections of HWE and LE. The bold approach, which simply identifies and removes ECR, and the cautious approach, which estimates target parameters (e.g., He) by accounting for ECR and using naïve allele frequency estimates, eliminate the bias and the false HWE and LE rejections, but could reduce estimation precision substantially. The likelihood approach, which accounts for ECR in estimating allele frequencies and thus target parameters relying on allele frequencies, usually yields unbiased and the most accurate parameter estimates. Which of the four approaches is the most effective and efficient may depend on the particular marker analysis to be conducted. The results are discussed in the context of using marker data for understanding population properties and marker properties.","container-title":"Molecular Ecology Resources","DOI":"https://doi.org/10.1111/1755-0998.12708","ISSN":"1755-0998","issue":"1","language":"en","license":"© 2017 John Wiley &amp; Sons Ltd","note":"_eprint: https://onlinelibrary.wiley.com/doi/pdf/10.1111/1755-0998.12708","page":"41-54","source":"Wiley Online Library","title":"Effects of sampling close relatives on some elementary population genetics analyses","volume":"18","author":[{"family":"Wang","given":"Jinliang"}],"issued":{"date-parts":[["2018"]]}}},{"id":"bE1Rg4OM/7Tbvvkq1","uris":["http://zotero.org/users/1844437/items/DGZLFLGC"],"itemData":{"id":3403,"type":"article-journal","abstract":"Our understanding of how cooperation can arise in a population of selfish individuals has been greatly advanced by theory. More than one approach has been used to explore the effect of population structure. Inclusive fitness theory uses genetic relatedness r to express the role of population structure. Evolutionary graph theory models the evolution of cooperation on network structures and focuses on the number of interacting partners k as a quantity of interest. Here we use empirical data from a hierarchically structured animal contact network to examine the interplay between independent, measurable proxies for these key parameters. We find strong inverse correlations between estimates of r and k over three levels of social organization, suggesting that genetic relatedness and social contact structure capture similar structural information in a real population.","container-title":"The American Naturalist","DOI":"10.1086/657442","ISSN":"0003-0147","issue":"1","note":"publisher: The University of Chicago Press","page":"135-142","source":"journals.uchicago.edu (Atypon)","title":"Exploring the Link between Genetic Relatedness r and Social Contact Structure k in Animal Social Networks.","volume":"177","author":[{"family":"Wolf","given":"Jochen B. W."},{"family":"Traulsen","given":"Arne"},{"family":"James","given":"Richard"}],"issued":{"date-parts":[["2011",1]]}}}],"schema":"https://github.com/citation-style-language/schema/raw/master/csl-citation.json"} </w:instrText>
      </w:r>
      <w:r w:rsidRPr="002D225F">
        <w:fldChar w:fldCharType="separate"/>
      </w:r>
      <w:r w:rsidR="009358C4" w:rsidRPr="009358C4">
        <w:t>(Prugnolle and de Meeus 2002; Wolf et al. 2011; Wang 2018)</w:t>
      </w:r>
      <w:r w:rsidRPr="002D225F">
        <w:fldChar w:fldCharType="end"/>
      </w:r>
      <w:r w:rsidRPr="002D225F">
        <w:t xml:space="preserve">. Here, we used the </w:t>
      </w:r>
      <w:r w:rsidRPr="00D7412F">
        <w:t>PC-AiR</w:t>
      </w:r>
      <w:r w:rsidRPr="002D225F">
        <w:t xml:space="preserve"> algorithm </w:t>
      </w:r>
      <w:r w:rsidRPr="002D225F">
        <w:fldChar w:fldCharType="begin"/>
      </w:r>
      <w:r w:rsidR="00215BB9">
        <w:instrText xml:space="preserve"> ADDIN ZOTERO_ITEM CSL_CITATION {"citationID":"JFhcGooF","properties":{"formattedCitation":"(Conomos et al. 2015)","plainCitation":"(Conomos et al. 2015)","noteIndex":0},"citationItems":[{"id":"bE1Rg4OM/dJRJ5H0m","uris":["http://zotero.org/users/1844437/items/RNVRGDF7"],"itemData":{"id":3458,"type":"article-journal","abstract":"Population structure inference with genetic data has been motivated by a variety of applications in population genetics and genetic association studies. Several approaches have been proposed for the identification of genetic ancestry differences in samples where study participants are assumed to be unrelated, including principal components analysis (PCA), multidimensional scaling (MDS), and model-based methods for proportional ancestry estimation. Many genetic studies, however, include individuals with some degree of relatedness, and existing methods for inferring genetic ancestry fail in related samples. We present a method, PC-AiR, for robust population structure inference in the presence of known or cryptic relatedness. PC-AiR utilizes genome-screen data and an efficient algorithm to identify a diverse subset of unrelated individuals that is representative of all ancestries in the sample. The PC-AiR method directly performs PCA on the identified ancestry representative subset and then predicts components of variation for all remaining individuals based on genetic similarities. In simulation studies and in applications to real data from Phase III of the HapMap Project, we demonstrate that PC-AiR provides a substantial improvement over existing approaches for population structure inference in related samples. We also demonstrate significant efficiency gains, where a single axis of variation from PC-AiR provides better prediction of ancestry in a variety of structure settings than using 10 (or more) components of variation from widely used PCA and MDS approaches. Finally, we illustrate that PC-AiR can provide improved population stratification correction over existing methods in genetic association studies with population structure and relatedness.","container-title":"Genetic Epidemiology","DOI":"10.1002/gepi.21896","ISSN":"1098-2272","issue":"4","language":"en","note":"_eprint: https://onlinelibrary.wiley.com/doi/pdf/10.1002/gepi.21896","page":"276-293","source":"Wiley Online Library","title":"Robust inference of population structure for ancestry prediction and correction of stratification in the presence of relatedness","volume":"39","author":[{"family":"Conomos","given":"Matthew P."},{"family":"Miller","given":"Michael B."},{"family":"Thornton","given":"Timothy A."}],"issued":{"date-parts":[["2015"]]}}}],"schema":"https://github.com/citation-style-language/schema/raw/master/csl-citation.json"} </w:instrText>
      </w:r>
      <w:r w:rsidRPr="002D225F">
        <w:fldChar w:fldCharType="separate"/>
      </w:r>
      <w:r w:rsidR="009358C4" w:rsidRPr="009358C4">
        <w:t>(Conomos et al. 2015)</w:t>
      </w:r>
      <w:r w:rsidRPr="002D225F">
        <w:fldChar w:fldCharType="end"/>
      </w:r>
      <w:r w:rsidRPr="002D225F">
        <w:t xml:space="preserve"> </w:t>
      </w:r>
      <w:r w:rsidRPr="00C442C7">
        <w:t xml:space="preserve">implemented in the </w:t>
      </w:r>
      <w:r>
        <w:t>R</w:t>
      </w:r>
      <w:r w:rsidRPr="00C442C7">
        <w:t xml:space="preserve"> package</w:t>
      </w:r>
      <w:r w:rsidR="007F4885">
        <w:t xml:space="preserve"> ‘</w:t>
      </w:r>
      <w:r w:rsidR="007F4885" w:rsidRPr="007F4885">
        <w:t>GENESIS</w:t>
      </w:r>
      <w:r w:rsidR="007F4885">
        <w:t>’</w:t>
      </w:r>
      <w:r w:rsidRPr="00C442C7">
        <w:t xml:space="preserve"> </w:t>
      </w:r>
      <w:r>
        <w:fldChar w:fldCharType="begin"/>
      </w:r>
      <w:r w:rsidR="00215BB9">
        <w:instrText xml:space="preserve"> ADDIN ZOTERO_ITEM CSL_CITATION {"citationID":"a1v7si72sv","properties":{"formattedCitation":"(Gogarten et al. 2019)","plainCitation":"(Gogarten et al. 2019)","noteIndex":0},"citationItems":[{"id":"bE1Rg4OM/vGQGPhn4","uris":["http://zotero.org/users/1844437/items/K9RM53HR"],"itemData":{"id":3396,"type":"article-journal","abstract":"The Genomic Data Storage (GDS) format provides efficient storage and retrieval of genotypes measured by microarrays and sequencing. We developed GENESIS to perform various single- and aggregate-variant association tests using genotype data stored in GDS format. GENESIS implements highly flexible mixed models, allowing for different link functions, multiple variance components and phenotypic heteroskedasticity. GENESIS integrates cohesively with other R/Bioconductor packages to build a complete genomic analysis workflow entirely within the R environment.https://bioconductor.org/packages/GENESIS; vignettes included.Supplementary data are available at Bioinformatics online.","container-title":"Bioinformatics","DOI":"10.1093/bioinformatics/btz567","ISSN":"1367-4803","issue":"24","journalAbbreviation":"Bioinformatics","page":"5346-5348","source":"Silverchair","title":"Genetic association testing using the GENESIS R/Bioconductor package","volume":"35","author":[{"family":"Gogarten","given":"Stephanie M"},{"family":"Sofer","given":"Tamar"},{"family":"Chen","given":"Han"},{"family":"Yu","given":"Chaoyu"},{"family":"Brody","given":"Jennifer A"},{"family":"Thornton","given":"Timothy A"},{"family":"Rice","given":"Kenneth M"},{"family":"Conomos","given":"Matthew P"}],"issued":{"date-parts":[["2019",12,15]]}}}],"schema":"https://github.com/citation-style-language/schema/raw/master/csl-citation.json"} </w:instrText>
      </w:r>
      <w:r>
        <w:fldChar w:fldCharType="separate"/>
      </w:r>
      <w:r w:rsidR="009358C4" w:rsidRPr="009358C4">
        <w:t>(Gogarten et al. 2019)</w:t>
      </w:r>
      <w:r>
        <w:fldChar w:fldCharType="end"/>
      </w:r>
      <w:r>
        <w:t xml:space="preserve"> </w:t>
      </w:r>
      <w:r w:rsidRPr="00C442C7">
        <w:t xml:space="preserve">to </w:t>
      </w:r>
      <w:r>
        <w:t xml:space="preserve">identify and exclude close kin from the dataset prior to downstream analyses. </w:t>
      </w:r>
      <w:r w:rsidRPr="00D7412F">
        <w:t>PC-AiR</w:t>
      </w:r>
      <w:r w:rsidRPr="00C442C7">
        <w:t xml:space="preserve"> </w:t>
      </w:r>
      <w:r w:rsidRPr="002D225F">
        <w:t xml:space="preserve">uses ancestry divergence metrics </w:t>
      </w:r>
      <w:r w:rsidRPr="00C442C7">
        <w:t xml:space="preserve">calculated from </w:t>
      </w:r>
      <w:r>
        <w:t xml:space="preserve">the program </w:t>
      </w:r>
      <w:r w:rsidR="007F4885">
        <w:t>‘</w:t>
      </w:r>
      <w:r w:rsidRPr="008A5BC9">
        <w:t>KING</w:t>
      </w:r>
      <w:r w:rsidR="007F4885">
        <w:t>’</w:t>
      </w:r>
      <w:r>
        <w:t xml:space="preserve"> </w:t>
      </w:r>
      <w:r>
        <w:fldChar w:fldCharType="begin"/>
      </w:r>
      <w:r w:rsidR="00215BB9">
        <w:instrText xml:space="preserve"> ADDIN ZOTERO_ITEM CSL_CITATION {"citationID":"UrFku4R0","properties":{"formattedCitation":"(Manichaikul et al. 2010)","plainCitation":"(Manichaikul et al. 2010)","noteIndex":0},"citationItems":[{"id":"bE1Rg4OM/QDSiK5Xj","uris":["http://zotero.org/users/1844437/items/E2D24WFW"],"itemData":{"id":3461,"type":"article-journal","abstract":"Motivation: Genome-wide association studies (GWASs) have been widely used to map loci contributing to variation in complex traits and risk of diseases in humans. Accurate specification of familial relationships is crucial for family-based GWAS, as well as in population-based GWAS with unknown (or unrecognized) family structure. The family structure in a GWAS should be routinely investigated using the SNP data prior to the analysis of population structure or phenotype. Existing algorithms for relationship inference have a major weakness of estimating allele frequencies at each SNP from the entire sample, under a strong assumption of homogeneous population structure. This assumption is often untenable.Results: Here, we present a rapid algorithm for relationship inference using high-throughput genotype data typical of GWAS that allows the presence of unknown population substructure. The relationship of any pair of individuals can be precisely inferred by robust estimation of their kinship coefficient, independent of sample composition or population structure (sample invariance). We present simulation experiments to demonstrate that the algorithm has sufficient power to provide reliable inference on millions of unrelated pairs and thousands of relative pairs (up to 3rd-degree relationships). Application of our robust algorithm to HapMap and GWAS datasets demonstrates that it performs properly even under extreme population stratification, while algorithms assuming a homogeneous population give systematically biased results. Our extremely efficient implementation performs relationship inference on millions of pairs of individuals in a matter of minutes, dozens of times faster than the most efficient existing algorithm known to us.Availability: Our robust relationship inference algorithm is implemented in a freely available software package, KING, available for download at http://people.virginia.edu/</w:instrText>
      </w:r>
      <w:r w:rsidR="00215BB9">
        <w:rPr>
          <w:rFonts w:ascii="Cambria Math" w:hAnsi="Cambria Math" w:cs="Cambria Math"/>
        </w:rPr>
        <w:instrText>∼</w:instrText>
      </w:r>
      <w:r w:rsidR="00215BB9">
        <w:instrText xml:space="preserve">wc9c/KING.Contact:  wmchen@virginia.eduSupplementary information:  Supplementary data are available at Bioinformatics online.","container-title":"Bioinformatics","DOI":"10.1093/bioinformatics/btq559","ISSN":"1367-4803","issue":"22","journalAbbreviation":"Bioinformatics","page":"2867-2873","source":"Silverchair","title":"Robust relationship inference in genome-wide association studies","volume":"26","author":[{"family":"Manichaikul","given":"Ani"},{"family":"Mychaleckyj","given":"Josyf C."},{"family":"Rich","given":"Stephen S."},{"family":"Daly","given":"Kathy"},{"family":"Sale","given":"Michèle"},{"family":"Chen","given":"Wei-Min"}],"issued":{"date-parts":[["2010",11,15]]}}}],"schema":"https://github.com/citation-style-language/schema/raw/master/csl-citation.json"} </w:instrText>
      </w:r>
      <w:r>
        <w:fldChar w:fldCharType="separate"/>
      </w:r>
      <w:r w:rsidR="009358C4" w:rsidRPr="009358C4">
        <w:t>(Manichaikul et al. 2010)</w:t>
      </w:r>
      <w:r>
        <w:fldChar w:fldCharType="end"/>
      </w:r>
      <w:r w:rsidRPr="00C442C7">
        <w:t xml:space="preserve"> to select individuals that carr</w:t>
      </w:r>
      <w:r>
        <w:t>y</w:t>
      </w:r>
      <w:r w:rsidRPr="00C442C7">
        <w:t xml:space="preserve"> the most unique ancestry information, </w:t>
      </w:r>
      <w:r>
        <w:t>maximising the number of individuals</w:t>
      </w:r>
      <w:r w:rsidRPr="00C442C7">
        <w:t xml:space="preserve"> for inclusion in the </w:t>
      </w:r>
      <w:r w:rsidR="000E6D74">
        <w:t>‘</w:t>
      </w:r>
      <w:r w:rsidRPr="00C442C7">
        <w:t>unrelated</w:t>
      </w:r>
      <w:r w:rsidR="000E6D74">
        <w:t>’</w:t>
      </w:r>
      <w:r w:rsidRPr="00C442C7">
        <w:t xml:space="preserve"> subset </w:t>
      </w:r>
      <w:r>
        <w:fldChar w:fldCharType="begin"/>
      </w:r>
      <w:r w:rsidR="00215BB9">
        <w:instrText xml:space="preserve"> ADDIN ZOTERO_ITEM CSL_CITATION {"citationID":"pM0jY9ZU","properties":{"formattedCitation":"(Conomos et al. 2015)","plainCitation":"(Conomos et al. 2015)","noteIndex":0},"citationItems":[{"id":"bE1Rg4OM/dJRJ5H0m","uris":["http://zotero.org/users/1844437/items/RNVRGDF7"],"itemData":{"id":3458,"type":"article-journal","abstract":"Population structure inference with genetic data has been motivated by a variety of applications in population genetics and genetic association studies. Several approaches have been proposed for the identification of genetic ancestry differences in samples where study participants are assumed to be unrelated, including principal components analysis (PCA), multidimensional scaling (MDS), and model-based methods for proportional ancestry estimation. Many genetic studies, however, include individuals with some degree of relatedness, and existing methods for inferring genetic ancestry fail in related samples. We present a method, PC-AiR, for robust population structure inference in the presence of known or cryptic relatedness. PC-AiR utilizes genome-screen data and an efficient algorithm to identify a diverse subset of unrelated individuals that is representative of all ancestries in the sample. The PC-AiR method directly performs PCA on the identified ancestry representative subset and then predicts components of variation for all remaining individuals based on genetic similarities. In simulation studies and in applications to real data from Phase III of the HapMap Project, we demonstrate that PC-AiR provides a substantial improvement over existing approaches for population structure inference in related samples. We also demonstrate significant efficiency gains, where a single axis of variation from PC-AiR provides better prediction of ancestry in a variety of structure settings than using 10 (or more) components of variation from widely used PCA and MDS approaches. Finally, we illustrate that PC-AiR can provide improved population stratification correction over existing methods in genetic association studies with population structure and relatedness.","container-title":"Genetic Epidemiology","DOI":"10.1002/gepi.21896","ISSN":"1098-2272","issue":"4","language":"en","note":"_eprint: https://onlinelibrary.wiley.com/doi/pdf/10.1002/gepi.21896","page":"276-293","source":"Wiley Online Library","title":"Robust inference of population structure for ancestry prediction and correction of stratification in the presence of relatedness","volume":"39","author":[{"family":"Conomos","given":"Matthew P."},{"family":"Miller","given":"Michael B."},{"family":"Thornton","given":"Timothy A."}],"issued":{"date-parts":[["2015"]]}}}],"schema":"https://github.com/citation-style-language/schema/raw/master/csl-citation.json"} </w:instrText>
      </w:r>
      <w:r>
        <w:fldChar w:fldCharType="separate"/>
      </w:r>
      <w:r w:rsidR="009358C4" w:rsidRPr="009358C4">
        <w:t>(Conomos et al. 2015)</w:t>
      </w:r>
      <w:r>
        <w:fldChar w:fldCharType="end"/>
      </w:r>
      <w:r w:rsidRPr="00C442C7">
        <w:t>.</w:t>
      </w:r>
      <w:r>
        <w:t xml:space="preserve"> We use this </w:t>
      </w:r>
      <w:r w:rsidR="000E6D74">
        <w:t>‘</w:t>
      </w:r>
      <w:r>
        <w:t>unrelated</w:t>
      </w:r>
      <w:r w:rsidR="000E6D74">
        <w:t>’</w:t>
      </w:r>
      <w:r>
        <w:t xml:space="preserve"> subset in analyses of population genetic structure, dispersal, spatial autocorrelation, and to calculate global allele frequencies when estimating genetic diversity and inbreeding.</w:t>
      </w:r>
    </w:p>
    <w:p w14:paraId="6837FA5D" w14:textId="77777777" w:rsidR="007542EB" w:rsidRDefault="007542EB" w:rsidP="007542EB">
      <w:pPr>
        <w:pStyle w:val="Heading3-Numbered"/>
      </w:pPr>
      <w:bookmarkStart w:id="58" w:name="_Toc185321273"/>
      <w:bookmarkStart w:id="59" w:name="_Toc202781706"/>
      <w:r>
        <w:t>Analyses</w:t>
      </w:r>
      <w:bookmarkEnd w:id="58"/>
      <w:bookmarkEnd w:id="59"/>
    </w:p>
    <w:p w14:paraId="468CB5C6" w14:textId="04418293" w:rsidR="007542EB" w:rsidRPr="00BC3FCE" w:rsidRDefault="007542EB" w:rsidP="007542EB">
      <w:pPr>
        <w:pStyle w:val="Heading4"/>
      </w:pPr>
      <w:r w:rsidRPr="00BC3FCE">
        <w:t xml:space="preserve">Population </w:t>
      </w:r>
      <w:r w:rsidR="007F4885">
        <w:t>g</w:t>
      </w:r>
      <w:r w:rsidRPr="007542EB">
        <w:t>enetic</w:t>
      </w:r>
      <w:r w:rsidRPr="00BC3FCE">
        <w:t xml:space="preserve"> </w:t>
      </w:r>
      <w:r w:rsidR="007F4885">
        <w:t>s</w:t>
      </w:r>
      <w:r w:rsidRPr="00BC3FCE">
        <w:t>tructure</w:t>
      </w:r>
    </w:p>
    <w:p w14:paraId="1F264DAA" w14:textId="114BFDF8" w:rsidR="007542EB" w:rsidRPr="005925E3" w:rsidRDefault="007542EB" w:rsidP="007542EB">
      <w:r w:rsidRPr="00C442C7">
        <w:t xml:space="preserve">The </w:t>
      </w:r>
      <w:r w:rsidRPr="00D7412F">
        <w:t>PC-AiR</w:t>
      </w:r>
      <w:r w:rsidRPr="00C442C7">
        <w:t xml:space="preserve"> function </w:t>
      </w:r>
      <w:r>
        <w:t>also</w:t>
      </w:r>
      <w:r w:rsidRPr="00C442C7">
        <w:t xml:space="preserve"> perform</w:t>
      </w:r>
      <w:r>
        <w:t>s</w:t>
      </w:r>
      <w:r w:rsidRPr="00C442C7">
        <w:t xml:space="preserve"> </w:t>
      </w:r>
      <w:r>
        <w:t xml:space="preserve">principal components analysis (PCA) using the unrelated subset, with </w:t>
      </w:r>
      <w:r w:rsidR="000E6D74">
        <w:t>‘</w:t>
      </w:r>
      <w:r>
        <w:t>related</w:t>
      </w:r>
      <w:r w:rsidR="000E6D74">
        <w:t>’</w:t>
      </w:r>
      <w:r>
        <w:t xml:space="preserve"> individuals projected onto the plots based on genetic similarity. We visuali</w:t>
      </w:r>
      <w:r w:rsidR="007F4885">
        <w:t>s</w:t>
      </w:r>
      <w:r>
        <w:t xml:space="preserve">ed the first two principal components of this PCA. We also </w:t>
      </w:r>
      <w:r w:rsidRPr="005925E3">
        <w:t xml:space="preserve">attempted to define genetic clusters from the </w:t>
      </w:r>
      <w:r w:rsidR="000E6D74">
        <w:t>‘</w:t>
      </w:r>
      <w:r w:rsidRPr="005925E3">
        <w:t>unrelated</w:t>
      </w:r>
      <w:r w:rsidR="000E6D74">
        <w:t>’</w:t>
      </w:r>
      <w:r w:rsidRPr="005925E3">
        <w:t xml:space="preserve"> subset using the program </w:t>
      </w:r>
      <w:r w:rsidR="007F4885">
        <w:t>‘</w:t>
      </w:r>
      <w:r w:rsidRPr="008A5BC9">
        <w:t>ADMIXTURE</w:t>
      </w:r>
      <w:r w:rsidR="007F4885">
        <w:t>’</w:t>
      </w:r>
      <w:r w:rsidRPr="005925E3">
        <w:t xml:space="preserve"> </w:t>
      </w:r>
      <w:r w:rsidRPr="005925E3">
        <w:fldChar w:fldCharType="begin"/>
      </w:r>
      <w:r w:rsidR="00215BB9">
        <w:instrText xml:space="preserve"> ADDIN ZOTERO_ITEM CSL_CITATION {"citationID":"a2ea6n448uc","properties":{"formattedCitation":"(Alexander et al. 2009)","plainCitation":"(Alexander et al. 2009)","noteIndex":0},"citationItems":[{"id":"bE1Rg4OM/eYLM26Cg","uris":["http://zotero.org/users/1844437/items/KP696MKW"],"itemData":{"id":700,"type":"article-journal","abstract":"Population stratification has long been recognized as a confounding factor in genetic association studies. Estimated ancestries, derived from multi-locus genotype data, can be used to perform a statistical correction for population stratification. One popular technique for estimation of ancestry is the model-based approach embodied by the widely applied program structure. Another approach, implemented in the program EIGENSTRAT, relies on Principal Component Analysis rather than model-based estimation and does not directly deliver admixture fractions. EIGENSTRAT has gained in popularity in part owing to its remarkable speed in comparison to structure. We present a new algorithm and a program, ADMIXTURE, for model-based estimation of ancestry in unrelated individuals. ADMIXTURE adopts the likelihood model embedded in structure. However, ADMIXTURE runs considerably faster, solving problems in minutes that take structure hours. In many of our experiments, we have found that ADMIXTURE is almost as fast as EIGENSTRAT. The runtime improvements of ADMIXTURE rely on a fast block relaxation scheme using sequential quadratic programming for block updates, coupled with a novel quasi-Newton acceleration of convergence. Our algorithm also runs faster and with greater accuracy than the implementation of an Expectation-Maximization (EM) algorithm incorporated in the program FRAPPE. Our simulations show that ADMIXTURE's maximum likelihood estimates of the underlying admixture coefficients and ancestral allele frequencies are as accurate as structure's Bayesian estimates. On real-world data sets, ADMIXTURE's estimates are directly comparable to those from structure and EIGENSTRAT. Taken together, our results show that ADMIXTURE's computational speed opens up the possibility of using a much larger set of markers in model-based ancestry estimation and that its estimates are suitable for use in correcting for population stratification in association studies.","container-title":"Genome Research","DOI":"10.1101/gr.094052.109","ISSN":"1088-9051, 1549-5469","issue":"9","journalAbbreviation":"Genome Res.","language":"en","note":"PMID: 19648217","page":"1655-1664","source":"genome.cshlp.org.proxy.library.adelaide.edu.au","title":"Fast model-based estimation of ancestry in unrelated individuals","volume":"19","author":[{"family":"Alexander","given":"David H."},{"family":"Novembre","given":"John"},{"family":"Lange","given":"Kenneth"}],"issued":{"date-parts":[["2009",9,1]]}}}],"schema":"https://github.com/citation-style-language/schema/raw/master/csl-citation.json"} </w:instrText>
      </w:r>
      <w:r w:rsidRPr="005925E3">
        <w:fldChar w:fldCharType="separate"/>
      </w:r>
      <w:r w:rsidR="009358C4" w:rsidRPr="009358C4">
        <w:t>(Alexander et al. 2009)</w:t>
      </w:r>
      <w:r w:rsidRPr="005925E3">
        <w:fldChar w:fldCharType="end"/>
      </w:r>
      <w:r w:rsidRPr="005925E3">
        <w:t xml:space="preserve">. We ran </w:t>
      </w:r>
      <w:r w:rsidRPr="008A5BC9">
        <w:t>ADMIXTURE</w:t>
      </w:r>
      <w:r w:rsidRPr="005925E3">
        <w:t xml:space="preserve"> assuming the number of ancestral populations (K) was in the range of 1–10 and determined the most likely K as the one with the lowest cross-validation error.</w:t>
      </w:r>
    </w:p>
    <w:p w14:paraId="546A9C7D" w14:textId="736BC189" w:rsidR="007542EB" w:rsidRDefault="007542EB" w:rsidP="007542EB">
      <w:r w:rsidRPr="005925E3">
        <w:t>We also used the alternating projected least squares algorithm implemented in the R package</w:t>
      </w:r>
      <w:r w:rsidR="007F4885">
        <w:t xml:space="preserve"> ‘</w:t>
      </w:r>
      <w:r w:rsidR="007F4885" w:rsidRPr="007F4885">
        <w:t>tess3r</w:t>
      </w:r>
      <w:r w:rsidR="007F4885">
        <w:t>’</w:t>
      </w:r>
      <w:r w:rsidRPr="005925E3">
        <w:t xml:space="preserve"> to visualise the genetic structure in space </w:t>
      </w:r>
      <w:r w:rsidRPr="005925E3">
        <w:fldChar w:fldCharType="begin"/>
      </w:r>
      <w:r w:rsidR="00215BB9">
        <w:instrText xml:space="preserve"> ADDIN ZOTERO_ITEM CSL_CITATION {"citationID":"a1d6aoif7v7","properties":{"formattedCitation":"(Caye et al. 2016; Caye et al. 2018)","plainCitation":"(Caye et al. 2016; Caye et al. 2018)","noteIndex":0},"citationItems":[{"id":"bE1Rg4OM/Bw2k1a1X","uris":["http://zotero.org/users/1844437/items/LHJHTFU5"],"itemData":{"id":3464,"type":"article-journal","abstract":"Accurately evaluating the distribution of genetic ancestry across geographic space is one of the main questions addressed by evolutionary biologists. This question has been commonly addressed through the application of Bayesian estimation programs allowing their users to estimate individual admixture proportions and allele frequencies among putative ancestral populations. Following the explosion of high-throughput sequencing technologies, several algorithms have been proposed to cope with computational burden generated by the massive data in those studies. In this context, incorporating geographic proximity in ancestry estimation algorithms is an open statistical and computational challenge. In this study, we introduce new algorithms that use geographic information to estimate ancestry proportions and ancestral genotype frequencies from population genetic data. Our algorithms combine matrix factorization methods and spatial statistics to provide estimates of ancestry matrices based on least-squares approximation. We demonstrate the benefit of using spatial algorithms through extensive computer simulations, and we provide an example of application of our new algorithms to a set of spatially referenced samples for the plant species Arabidopsis thaliana. Without loss of statistical accuracy, the new algorithms exhibit runtimes that are much shorter than those observed for previously developed spatial methods. Our algorithms are implemented in the R package, tess3r.","container-title":"The Annals of Applied Statistics","ISSN":"1932-6157","issue":"1","note":"publisher: Institute of Mathematical Statistics","page":"586-608","source":"JSTOR","title":"Fast Inference of Individual Admixture Coefficients Using Geographic Data","volume":"12","author":[{"family":"Caye","given":"Kevin"},{"family":"Jay","given":"Flora"},{"family":"Michel","given":"Olivier"},{"family":"François","given":"Olivier"}],"issued":{"date-parts":[["2018"]]}}},{"id":"bE1Rg4OM/bXKfHFlD","uris":["http://zotero.org/users/1844437/items/MFAQ9SS5"],"itemData":{"id":3465,"type":"article-journal","abstract":"Geography and landscape are important determinants of genetic variation in natural populations, and several ancestry estimation methods have been proposed to investigate population structure using genetic and geographic data simultaneously. Those approaches are often based on computer-intensive stochastic simulations and do not scale with the dimensions of the data sets generated by high-throughput sequencing technologies. There is a growing demand for faster algorithms able to analyse genomewide patterns of population genetic variation in their geographic context. In this study, we present TESS3, a major update of the spatial ancestry estimation program TESS. By combining matrix factorization and spatial statistical methods, TESS3 provides estimates of ancestry coefficients with accuracy comparable to TESS and with run-times much faster than the Bayesian version. In addition, the TESS3 program can be used to perform genome scans for selection, and separate adaptive from nonadaptive genetic variation using ancestral allele frequency differentiation tests. The main features of TESS3 are illustrated using simulated data and analysing genomic data from European lines of the plant species Arabidopsis thaliana.","container-title":"Molecular Ecology Resources","DOI":"10.1111/1755-0998.12471","ISSN":"1755-0998","issue":"2","language":"en","license":"© 2015 John Wiley &amp; Sons Ltd","note":"_eprint: https://onlinelibrary.wiley.com/doi/pdf/10.1111/1755-0998.12471","page":"540-548","source":"Wiley Online Library","title":"TESS3: fast inference of spatial population structure and genome scans for selection","title-short":"TESS3","volume":"16","author":[{"family":"Caye","given":"Kevin"},{"family":"Deist","given":"Timo M."},{"family":"Martins","given":"Helena"},{"family":"Michel","given":"Olivier"},{"family":"François","given":"Olivier"}],"issued":{"date-parts":[["2016"]]}}}],"schema":"https://github.com/citation-style-language/schema/raw/master/csl-citation.json"} </w:instrText>
      </w:r>
      <w:r w:rsidRPr="005925E3">
        <w:fldChar w:fldCharType="separate"/>
      </w:r>
      <w:r w:rsidR="009358C4" w:rsidRPr="009358C4">
        <w:t>(Caye et al. 2016; Caye et al. 2018)</w:t>
      </w:r>
      <w:r w:rsidRPr="005925E3">
        <w:fldChar w:fldCharType="end"/>
      </w:r>
      <w:r w:rsidRPr="005925E3">
        <w:t xml:space="preserve">. This method applies a model of genetic structure that incorporates the spatial location of samples, to remove bias associated with patterns of isolation-by-distance. We used the </w:t>
      </w:r>
      <w:r w:rsidR="000E6D74">
        <w:t>‘</w:t>
      </w:r>
      <w:r w:rsidRPr="005925E3">
        <w:t>unrelated</w:t>
      </w:r>
      <w:r w:rsidR="000E6D74">
        <w:t>’</w:t>
      </w:r>
      <w:r w:rsidRPr="005925E3">
        <w:t xml:space="preserve"> subset and specified the number of ancestral populations (K) as three, based on the admixture results. We interpolated the results over geographic space using the </w:t>
      </w:r>
      <w:r w:rsidRPr="008A5BC9">
        <w:t>tess3R</w:t>
      </w:r>
      <w:r w:rsidRPr="005925E3">
        <w:t xml:space="preserve"> function</w:t>
      </w:r>
      <w:r w:rsidRPr="00C906C5">
        <w:t xml:space="preserve"> </w:t>
      </w:r>
      <w:r w:rsidR="007F4885">
        <w:t>‘</w:t>
      </w:r>
      <w:r w:rsidRPr="008A5BC9">
        <w:t>ggtess3Q</w:t>
      </w:r>
      <w:proofErr w:type="gramStart"/>
      <w:r w:rsidR="007F4885">
        <w:t>’,</w:t>
      </w:r>
      <w:r w:rsidR="00F946C6">
        <w:rPr>
          <w:i/>
          <w:iCs/>
        </w:rPr>
        <w:t xml:space="preserve"> </w:t>
      </w:r>
      <w:r w:rsidR="00F946C6">
        <w:t>and</w:t>
      </w:r>
      <w:proofErr w:type="gramEnd"/>
      <w:r w:rsidR="00F946C6">
        <w:t xml:space="preserve"> used the predictions to define the geographic extent of the South Gippsland genetic cluster.</w:t>
      </w:r>
    </w:p>
    <w:p w14:paraId="1902581B" w14:textId="07ECA846" w:rsidR="007542EB" w:rsidRPr="00BC3FCE" w:rsidRDefault="007542EB" w:rsidP="007542EB">
      <w:pPr>
        <w:pStyle w:val="Heading4"/>
      </w:pPr>
      <w:r w:rsidRPr="007542EB">
        <w:t>Diversity</w:t>
      </w:r>
      <w:r w:rsidRPr="00BC3FCE">
        <w:t xml:space="preserve"> and </w:t>
      </w:r>
      <w:r w:rsidR="007F4885">
        <w:t>i</w:t>
      </w:r>
      <w:r w:rsidRPr="00BC3FCE">
        <w:t>nbreeding</w:t>
      </w:r>
    </w:p>
    <w:p w14:paraId="09FABE7B" w14:textId="1B232B85" w:rsidR="007542EB" w:rsidRPr="005925E3" w:rsidRDefault="007542EB" w:rsidP="007542EB">
      <w:r w:rsidRPr="005925E3">
        <w:t>We quantified individual inbreeding (</w:t>
      </w:r>
      <w:r w:rsidRPr="00B00B60">
        <w:rPr>
          <w:i/>
          <w:iCs/>
        </w:rPr>
        <w:t>F</w:t>
      </w:r>
      <w:r w:rsidRPr="00B00B60">
        <w:rPr>
          <w:i/>
          <w:iCs/>
          <w:vertAlign w:val="subscript"/>
        </w:rPr>
        <w:t>H</w:t>
      </w:r>
      <w:r w:rsidRPr="005925E3">
        <w:t xml:space="preserve">; also known as genome-wide homozygosity) for all individuals using allele frequencies estimated from the ‘unrelated’ subset and the program </w:t>
      </w:r>
      <w:r w:rsidR="007F4885">
        <w:t>‘</w:t>
      </w:r>
      <w:r w:rsidRPr="005925E3">
        <w:t>PLINK</w:t>
      </w:r>
      <w:r w:rsidR="007F4885">
        <w:t>’</w:t>
      </w:r>
      <w:r w:rsidRPr="005925E3">
        <w:t xml:space="preserve"> (v1.9; </w:t>
      </w:r>
      <w:r w:rsidRPr="005925E3">
        <w:fldChar w:fldCharType="begin"/>
      </w:r>
      <w:r w:rsidR="00215BB9">
        <w:instrText xml:space="preserve"> ADDIN ZOTERO_ITEM CSL_CITATION {"citationID":"a2kdlqdi856","properties":{"formattedCitation":"(Purcell et al. 2007; Chang et al. 2015)","plainCitation":"(Purcell et al. 2007; Chang et al. 2015)","noteIndex":0},"citationItems":[{"id":"bE1Rg4OM/eOcxmQ1j","uris":["http://zotero.org/users/1844437/items/NX2IJKCV"],"itemData":{"id":2716,"type":"article-journal","abstract":"PLINK 1 is a widely used open-source C/C++ toolset for genome-wide association studies (GWAS) and research in population genetics. However, the steady accumulation of data from imputation and whole-genome sequencing studies has exposed a strong need for faster and scalable implementations of key functions, such as logistic regression, linkage disequilibrium estimation, and genomic distance evaluation. In addition, GWAS and population-genetic data now frequently contain genotype likelihoods, phase information, and/or multiallelic variants, none of which can be represented by PLINK 1’s primary data format.To address these issues, we are developing a second-generation codebase for PLINK. The first major release from this codebase, PLINK 1.9, introduces extensive use of bit-level parallelism, (n)-time/constant-space Hardy-Weinberg equilibrium and Fisher’s exact tests, and many other algorithmic improvements. In combination, these changes accelerate most operations by 1-4 orders of magnitude, and allow the program to handle datasets too large to fit in RAM. We have also developed an extension to the data format which adds low-overhead support for genotype likelihoods, phase, multiallelic variants, and reference vs. alternate alleles, which is the basis of our planned second release (PLINK 2.0).The second-generation versions of PLINK will offer dramatic improvements in performance and compatibility. For the first time, users without access to high-end computing resources can perform several essential analyses of the feature-rich and very large genetic datasets coming into use.","container-title":"GigaScience","DOI":"10.1186/s13742-015-0047-8","ISSN":"2047-217X","issue":"1","journalAbbreviation":"GigaScience","page":"s13742-015-0047-8","source":"Silverchair","title":"Second-generation PLINK: rising to the challenge of larger and richer datasets","title-short":"Second-generation PLINK","volume":"4","author":[{"family":"Chang","given":"Christopher C"},{"family":"Chow","given":"Carson C"},{"family":"Tellier","given":"Laurent CAM"},{"family":"Vattikuti","given":"Shashaank"},{"family":"Purcell","given":"Shaun M"},{"family":"Lee","given":"James J"}],"issued":{"date-parts":[["2015",12,1]]}}},{"id":"bE1Rg4OM/WUFRXFye","uris":["http://zotero.org/users/1844437/items/ETTFPPTQ"],"itemData":{"id":724,"type":"article-journal","abstract":"Whole-genome association studies (WGAS) bring new computational, as well as analytic, challenges to researchers. Many existing genetic-analysis tools are not designed to handle such large data sets in a convenient manner and do not necessarily exploit the new opportunities that whole-genome data bring. To address these issues, we developed PLINK, an open-source C/C++ WGAS tool set. With PLINK, large data sets comprising hundreds of thousands of markers genotyped for thousands of individuals can be rapidly manipulated and analyzed in their entirety. As well as providing tools to make the basic analytic steps computationally efficient, PLINK also supports some novel approaches to whole-genome data that take advantage of whole-genome coverage. We introduce PLINK and describe the five main domains of function: data management, summary statistics, population stratification, association analysis, and identity-by-descent estimation. In particular, we focus on the estimation and use of identity-by-state and identity-by-descent information in the context of population-based whole-genome studies. This information can be used to detect and correct for population stratification and to identify extended chromosomal segments that are shared identical by descent between very distantly related individuals. Analysis of the patterns of segmental sharing has the potential to map disease loci that contain multiple rare variants in a population-based linkage analysis.","container-title":"The American Journal of Human Genetics","DOI":"10.1086/519795","ISSN":"0002-9297","issue":"3","journalAbbreviation":"The American Journal of Human Genetics","page":"559-575","source":"ScienceDirect","title":"PLINK: A tool set for whole-genome association and population-based linkage analyses","title-short":"PLINK","volume":"81","author":[{"family":"Purcell","given":"Shaun"},{"family":"Neale","given":"Benjamin"},{"family":"Todd-Brown","given":"Kathe"},{"family":"Thomas","given":"Lori"},{"family":"Ferreira","given":"Manuel A. R."},{"family":"Bender","given":"David"},{"family":"Maller","given":"Julian"},{"family":"Sklar","given":"Pamela"},{"family":"Bakker","given":"Paul I. W.","non-dropping-particle":"de"},{"family":"Daly","given":"Mark J."},{"family":"Sham","given":"Pak C."}],"issued":{"date-parts":[["2007",9]]}}}],"schema":"https://github.com/citation-style-language/schema/raw/master/csl-citation.json"} </w:instrText>
      </w:r>
      <w:r w:rsidRPr="005925E3">
        <w:fldChar w:fldCharType="separate"/>
      </w:r>
      <w:r w:rsidR="009358C4" w:rsidRPr="009358C4">
        <w:t>(Purcell et al. 2007; Chang et al. 2015)</w:t>
      </w:r>
      <w:r w:rsidRPr="005925E3">
        <w:fldChar w:fldCharType="end"/>
      </w:r>
      <w:r w:rsidRPr="005925E3">
        <w:t xml:space="preserve">. </w:t>
      </w:r>
      <w:r w:rsidRPr="00B00B60">
        <w:rPr>
          <w:i/>
          <w:iCs/>
        </w:rPr>
        <w:t>F</w:t>
      </w:r>
      <w:r w:rsidRPr="00B00B60">
        <w:rPr>
          <w:i/>
          <w:iCs/>
          <w:vertAlign w:val="subscript"/>
        </w:rPr>
        <w:t>H</w:t>
      </w:r>
      <w:r w:rsidRPr="005925E3">
        <w:t xml:space="preserve"> is a measure of the how homozygous an individual is, relative to expectations given the global allele frequencies. An </w:t>
      </w:r>
      <w:r w:rsidRPr="00B00B60">
        <w:rPr>
          <w:i/>
          <w:iCs/>
        </w:rPr>
        <w:t>F</w:t>
      </w:r>
      <w:r w:rsidRPr="00B00B60">
        <w:rPr>
          <w:i/>
          <w:iCs/>
          <w:vertAlign w:val="subscript"/>
        </w:rPr>
        <w:t>H</w:t>
      </w:r>
      <w:r w:rsidRPr="005925E3">
        <w:t xml:space="preserve"> of &lt;0 indicates that an individual is less homozygous (i.e. more outbred) than expected, and an </w:t>
      </w:r>
      <w:r w:rsidRPr="00B00B60">
        <w:rPr>
          <w:i/>
          <w:iCs/>
        </w:rPr>
        <w:t>F</w:t>
      </w:r>
      <w:r w:rsidRPr="00B00B60">
        <w:rPr>
          <w:i/>
          <w:iCs/>
          <w:vertAlign w:val="subscript"/>
        </w:rPr>
        <w:t>H</w:t>
      </w:r>
      <w:r w:rsidRPr="005925E3">
        <w:t xml:space="preserve"> of &gt;0 indicates that an individual is more homozygous (i.e. more inbred) than expected. We also estimated internal heterozygosity, the proportion of heterozygous loci for each individual (</w:t>
      </w:r>
      <w:r w:rsidRPr="00B00B60">
        <w:rPr>
          <w:i/>
          <w:iCs/>
        </w:rPr>
        <w:t>PH</w:t>
      </w:r>
      <w:r w:rsidRPr="00B00B60">
        <w:rPr>
          <w:i/>
          <w:iCs/>
          <w:vertAlign w:val="subscript"/>
        </w:rPr>
        <w:t>t</w:t>
      </w:r>
      <w:r w:rsidRPr="005925E3">
        <w:t xml:space="preserve">; </w:t>
      </w:r>
      <w:r w:rsidRPr="005925E3">
        <w:fldChar w:fldCharType="begin"/>
      </w:r>
      <w:r w:rsidR="00215BB9">
        <w:instrText xml:space="preserve"> ADDIN ZOTERO_ITEM CSL_CITATION {"citationID":"WaASW5iu","properties":{"formattedCitation":"(Aparicio et al. 2006)","plainCitation":"(Aparicio et al. 2006)","noteIndex":0},"citationItems":[{"id":"bE1Rg4OM/cEQiJcTW","uris":["http://zotero.org/users/1844437/items/8CVG8JJX"],"itemData":{"id":3468,"type":"article-journal","abstract":"The interest to study the effects of inbreeding in natural populations has increased in the last years. Several microsatellite-derived metrics have recently been developed to infer inbreeding from multilocus heterozygosity data without requiring detailed pedigrees that are difficult to obtain in open populations. Internal relatedness (IR) is currently the most widespread used index and its main attribute is that allele frequency is incorporated into the measure. However,IRunderestimates heterozygosity of individuals carrying rare alleles. For example, descendants of immigrants paired with natives (normally more outbred) bearing novel or rare alleles would be considered more homozygous than descendants of native parents. Thus, the analogy between homozygosity and inbreeding that generally is carried out would have no logic in those cases. We propose an alternative index, homozygosity by loci (HL) that avoids such problems by weighing the contribution of each locus to the homozygosity index depending on their allelic variability. Under a wide range of simulated scenarios, we found that our index (HL) correlated better than bothIRand uncorrected homozygosity (HO), measured as proportion of homozygous loci) with genome-wide homozygosity and inbreeding coefficients in open populations. In these populations, which are likely to prevail in nature, the use ofHLinstead ofIRreduced considerably the sample sizes required to achieve a given statistical power. This is likely to have important consequences on the ability to detect heterozygosity fitness correlations assuming the relationship between genome-wide heterozygosity and fitness traits.","container-title":"Molecular Ecology","DOI":"10.1111/j.1365-294X.2006.03111.x","note":"ADS Bibcode: 2006MolEc..15.4659A","page":"4659-4665","source":"NASA ADS","title":"What should we weigh to estimate heterozygosity, alleles or loci?","volume":"15","author":[{"family":"Aparicio","given":"J. M."},{"family":"Ortego","given":"J."},{"family":"Cordero","given":"P. J."}],"issued":{"date-parts":[["2006",12,1]]}}}],"schema":"https://github.com/citation-style-language/schema/raw/master/csl-citation.json"} </w:instrText>
      </w:r>
      <w:r w:rsidRPr="005925E3">
        <w:fldChar w:fldCharType="separate"/>
      </w:r>
      <w:r w:rsidR="009358C4" w:rsidRPr="009358C4">
        <w:t>(Aparicio et al. 2006)</w:t>
      </w:r>
      <w:r w:rsidRPr="005925E3">
        <w:fldChar w:fldCharType="end"/>
      </w:r>
      <w:r w:rsidRPr="005925E3">
        <w:t xml:space="preserve">), using allele frequencies estimated from the ‘unrelated’ subset and the R function </w:t>
      </w:r>
      <w:r w:rsidR="007F4885">
        <w:t>‘</w:t>
      </w:r>
      <w:r w:rsidRPr="008A5BC9">
        <w:t>GENHET</w:t>
      </w:r>
      <w:r w:rsidR="007F4885">
        <w:t>’</w:t>
      </w:r>
      <w:r w:rsidRPr="005925E3">
        <w:t xml:space="preserve"> </w:t>
      </w:r>
      <w:r w:rsidRPr="005925E3">
        <w:fldChar w:fldCharType="begin"/>
      </w:r>
      <w:r w:rsidR="00215BB9">
        <w:instrText xml:space="preserve"> ADDIN ZOTERO_ITEM CSL_CITATION {"citationID":"a2ghqhngqmi","properties":{"formattedCitation":"(Coulon 2010)","plainCitation":"(Coulon 2010)","noteIndex":0},"citationItems":[{"id":"bE1Rg4OM/4xv2o9c8","uris":["http://zotero.org/users/1844437/items/VC6RVMMW"],"itemData":{"id":3388,"type":"article-journal","abstract":"genhet is an R function which calculates the five most used estimates of individual heterozygosity. The advantage of this program is that it can be applied to any diploid genotype dataset, without any limitation in the number of individuals, loci or alleles. Its detailed manual should allow people who have never used R before to make the function work quite easily. The program is freely available at http://www.aureliecoulon.net/research/ac-computer-programs.html.","container-title":"Molecular Ecology Resources","DOI":"10.1111/j.1755-0998.2009.02731.x","ISSN":"1755-0998","issue":"1","language":"en","license":"© 2009 Blackwell Publishing Ltd","note":"_eprint: https://onlinelibrary.wiley.com/doi/pdf/10.1111/j.1755-0998.2009.02731.x","page":"167-169","source":"Wiley Online Library","title":"genhet: an easy-to-use R function to estimate individual heterozygosity","title-short":"genhet","volume":"10","author":[{"family":"Coulon","given":"A."}],"issued":{"date-parts":[["2010"]]}}}],"schema":"https://github.com/citation-style-language/schema/raw/master/csl-citation.json"} </w:instrText>
      </w:r>
      <w:r w:rsidRPr="005925E3">
        <w:fldChar w:fldCharType="separate"/>
      </w:r>
      <w:r w:rsidR="008D11E4" w:rsidRPr="008D11E4">
        <w:t>(Coulon 2010)</w:t>
      </w:r>
      <w:r w:rsidRPr="005925E3">
        <w:fldChar w:fldCharType="end"/>
      </w:r>
      <w:r w:rsidRPr="005925E3">
        <w:t xml:space="preserve">. </w:t>
      </w:r>
    </w:p>
    <w:p w14:paraId="736A30C6" w14:textId="034E2F48" w:rsidR="007542EB" w:rsidRPr="005925E3" w:rsidRDefault="007542EB" w:rsidP="007542EB">
      <w:r w:rsidRPr="005925E3">
        <w:lastRenderedPageBreak/>
        <w:t xml:space="preserve">To examine the spatial extent of </w:t>
      </w:r>
      <w:r w:rsidR="000D561C" w:rsidRPr="008A5BC9">
        <w:rPr>
          <w:i/>
          <w:iCs/>
        </w:rPr>
        <w:t>PH</w:t>
      </w:r>
      <w:r w:rsidR="000D561C" w:rsidRPr="008A5BC9">
        <w:rPr>
          <w:i/>
          <w:iCs/>
          <w:vertAlign w:val="subscript"/>
        </w:rPr>
        <w:t>t</w:t>
      </w:r>
      <w:r w:rsidRPr="005925E3">
        <w:t xml:space="preserve">, particularly in South Gippsland, we used a simplified kriging approach to interpolate </w:t>
      </w:r>
      <w:r w:rsidRPr="00B00B60">
        <w:rPr>
          <w:i/>
          <w:iCs/>
        </w:rPr>
        <w:t>PH</w:t>
      </w:r>
      <w:r w:rsidRPr="00B00B60">
        <w:rPr>
          <w:i/>
          <w:iCs/>
          <w:vertAlign w:val="subscript"/>
        </w:rPr>
        <w:t>t</w:t>
      </w:r>
      <w:r w:rsidRPr="005925E3">
        <w:t xml:space="preserve"> over a </w:t>
      </w:r>
      <w:r w:rsidR="00D7412F">
        <w:t xml:space="preserve">spatial </w:t>
      </w:r>
      <w:r w:rsidRPr="005925E3">
        <w:t>grid spanning the study area, with points occurring at every 0.025</w:t>
      </w:r>
      <w:r w:rsidR="007F4885">
        <w:t> </w:t>
      </w:r>
      <w:r w:rsidRPr="005925E3">
        <w:t>units of latitude/longitude. The semi-variance relationship was set to direct proportionality (i.e.</w:t>
      </w:r>
      <w:r w:rsidR="007F4885">
        <w:t> </w:t>
      </w:r>
      <w:r w:rsidR="00D7412F">
        <w:t xml:space="preserve">covariance proportional to </w:t>
      </w:r>
      <w:r w:rsidRPr="005925E3">
        <w:t>distance</w:t>
      </w:r>
      <w:r w:rsidR="005925E3">
        <w:t>)</w:t>
      </w:r>
      <w:r w:rsidRPr="005925E3">
        <w:t xml:space="preserve">. The method was implemented in R using helper functions from the </w:t>
      </w:r>
      <w:r w:rsidR="007F4885">
        <w:t>‘</w:t>
      </w:r>
      <w:r w:rsidRPr="008A5BC9">
        <w:t>BioDT</w:t>
      </w:r>
      <w:r w:rsidR="007F4885">
        <w:t>’</w:t>
      </w:r>
      <w:r w:rsidRPr="005925E3">
        <w:t xml:space="preserve"> package (https://github.com/mtrw/BioDT).</w:t>
      </w:r>
    </w:p>
    <w:p w14:paraId="210CEB92" w14:textId="4F09E2C7" w:rsidR="007542EB" w:rsidRDefault="007542EB" w:rsidP="007542EB">
      <w:pPr>
        <w:rPr>
          <w:rFonts w:cstheme="minorHAnsi"/>
          <w:i/>
          <w:iCs/>
        </w:rPr>
      </w:pPr>
      <w:r w:rsidRPr="005925E3">
        <w:t xml:space="preserve">We also estimated the effective population size (Ne) for each site with more than 10 samples in the ‘unrelated’ subset using the linkage disequilibrium approach </w:t>
      </w:r>
      <w:r w:rsidRPr="005925E3">
        <w:fldChar w:fldCharType="begin"/>
      </w:r>
      <w:r w:rsidR="00215BB9">
        <w:instrText xml:space="preserve"> ADDIN ZOTERO_ITEM CSL_CITATION {"citationID":"joLbIniT","properties":{"formattedCitation":"(Waples and Do 2008)","plainCitation":"(Waples and Do 2008)","noteIndex":0},"citationItems":[{"id":"bE1Rg4OM/uMJyZamo","uris":["http://zotero.org/users/1844437/items/5PCJNSMA"],"itemData":{"id":672,"type":"article-journal","abstract":"ldne is a program with a Visual Basic interface that implements a recently developed bias correction for estimates of effective population size (Ne) based on linkage disequilibrium data. The program reads genotypic data in standard formats and can accommodate an arbitrary number of samples, individuals, loci, and alleles, as well as two mating systems: random and lifetime monogamy. ldne calculates separate estimates using different criteria for excluding rare alleles, which facilitates evaluation of data for highly polymorphic markers such as microsatellites. The program also introduces a jackknife method for obtaining confidence intervals that appears to perform better than parametric methods currently in use.","container-title":"Molecular Ecology Resources","DOI":"10.1111/j.1755-0998.2007.02061.x","ISSN":"1755-0998","issue":"4","language":"en","page":"753-756","source":"Wiley Online Library","title":"ldne: a program for estimating effective population size from data on linkage disequilibrium","title-short":"ldne","volume":"8","author":[{"family":"Waples","given":"Robin S."},{"family":"Do","given":"Chi"}],"issued":{"date-parts":[["2008",7,1]]}}}],"schema":"https://github.com/citation-style-language/schema/raw/master/csl-citation.json"} </w:instrText>
      </w:r>
      <w:r w:rsidRPr="005925E3">
        <w:fldChar w:fldCharType="separate"/>
      </w:r>
      <w:r w:rsidRPr="005925E3">
        <w:t>(Waples and Do 2008)</w:t>
      </w:r>
      <w:r w:rsidRPr="005925E3">
        <w:fldChar w:fldCharType="end"/>
      </w:r>
      <w:r w:rsidRPr="005925E3">
        <w:t xml:space="preserve"> and the program </w:t>
      </w:r>
      <w:r w:rsidR="007F4885">
        <w:t>‘</w:t>
      </w:r>
      <w:r w:rsidRPr="008A5BC9">
        <w:t>NeEstimator</w:t>
      </w:r>
      <w:r w:rsidR="007F4885">
        <w:t>’</w:t>
      </w:r>
      <w:r w:rsidRPr="005925E3">
        <w:t xml:space="preserve"> </w:t>
      </w:r>
      <w:r w:rsidRPr="005925E3">
        <w:fldChar w:fldCharType="begin"/>
      </w:r>
      <w:r w:rsidR="00215BB9">
        <w:instrText xml:space="preserve"> ADDIN ZOTERO_ITEM CSL_CITATION {"citationID":"a1jlu6oq93o","properties":{"formattedCitation":"(Do et al. 2014)","plainCitation":"(Do et al. 2014)","noteIndex":0},"citationItems":[{"id":"bE1Rg4OM/UoQO8NlL","uris":["http://zotero.org/users/1844437/items/IXXKS924"],"itemData":{"id":673,"type":"article-journal","abstract":"NeEstimator v2 is a completely revised and updated implementation of software that produces estimates of contemporary effective population size, using several different methods and a single input file. NeEstimator v2 includes three single-sample estimators (updated versions of the linkage disequilibrium and heterozygote-excess methods, and a new method based on molecular coancestry), as well as the two-sample (moment-based temporal) method. New features include the following: (i) an improved method for accounting for missing data; (ii) options for screening out rare alleles; (iii) confidence intervals for all methods; (iv) the ability to analyse data sets with large numbers of genetic markers (10 000 or more); (v) options for batch processing large numbers of different data sets, which will facilitate cross-method comparisons using simulated data; and (vi) correction for temporal estimates when individuals sampled are not removed from the population (Plan I sampling). The user is given considerable control over input data and composition, and format of output files. The freely available software has a new JAVA interface and runs under MacOS, Linux and Windows.","container-title":"Molecular Ecology Resources","DOI":"10.1111/1755-0998.12157","ISSN":"1755-0998","issue":"1","journalAbbreviation":"Mol Ecol Resour","language":"en","page":"209-214","source":"Wiley Online Library","title":"NeEstimator v2: re-implementation of software for the estimation of contemporary effective population size (Ne) from genetic data","title-short":"NeEstimator v2","volume":"14","author":[{"family":"Do","given":"C."},{"family":"Waples","given":"R. S."},{"family":"Peel","given":"D."},{"family":"Macbeth","given":"G. M."},{"family":"Tillett","given":"B. J."},{"family":"Ovenden","given":"J. R."}],"issued":{"date-parts":[["2014",1,1]]}}}],"schema":"https://github.com/citation-style-language/schema/raw/master/csl-citation.json"} </w:instrText>
      </w:r>
      <w:r w:rsidRPr="005925E3">
        <w:fldChar w:fldCharType="separate"/>
      </w:r>
      <w:r w:rsidR="009358C4" w:rsidRPr="009358C4">
        <w:t>(Do et al. 2014)</w:t>
      </w:r>
      <w:r w:rsidRPr="005925E3">
        <w:fldChar w:fldCharType="end"/>
      </w:r>
      <w:r w:rsidRPr="005925E3">
        <w:t xml:space="preserve">. When estimating Ne, we excluded loci with a minor allele frequency of 0.05 or lower as recommended </w:t>
      </w:r>
      <w:r>
        <w:t xml:space="preserve">by </w:t>
      </w:r>
      <w:r>
        <w:fldChar w:fldCharType="begin"/>
      </w:r>
      <w:r w:rsidR="00215BB9">
        <w:instrText xml:space="preserve"> ADDIN ZOTERO_ITEM CSL_CITATION {"citationID":"afk60dgnr4","properties":{"formattedCitation":"(Gilbert and Whitlock 2015)","plainCitation":"(Gilbert and Whitlock 2015)","noteIndex":0},"citationItems":[{"id":"bE1Rg4OM/0N3QYBMn","uris":["http://zotero.org/users/1844437/items/663VKSMA"],"itemData":{"id":2730,"type":"article-journal","abstract":"Effective population size is a fundamental parameter in population genetics, evolutionary biology, and conservation biology, yet its estimation can be fraught with difficulties. Several methods to estimate Ne from genetic data have been developed that take advantage of various approaches for inferring Ne. The ability of these methods to accurately estimate Ne, however, has not been comprehensively examined. In this study, we employ seven of the most cited methods for estimating Ne from genetic data (Colony2, CoNe, Estim, MLNe, ONeSAMP, TMVP, and NeEstimator including LDNe) across simulated datasets with populations experiencing migration or no migration. The simulated population demographies are an isolated population with no immigration, an island model metapopulation with a sink population receiving immigrants, and an isolation by distance stepping stone model of populations. We find considerable variance in performance of these methods, both within and across demographic scenarios, with some methods performing very poorly. The most accurate estimates of Ne can be obtained by using LDNe, MLNe, or TMVP; however each of these approaches is outperformed by another in a differing demographic scenario. Knowledge of the approximate demography of population as well as the availability of temporal data largely improves Ne estimates.","container-title":"Evolution","DOI":"10.1111/evo.12713","ISSN":"0014-3820","issue":"8","journalAbbreviation":"Evolution","page":"2154-2166","source":"Silverchair","title":"Evaluating methods for estimating local effective population size with and without migration","volume":"69","author":[{"family":"Gilbert","given":"Kimberly J."},{"family":"Whitlock","given":"Michael C."}],"issued":{"date-parts":[["2015",8,1]]}}}],"schema":"https://github.com/citation-style-language/schema/raw/master/csl-citation.json"} </w:instrText>
      </w:r>
      <w:r>
        <w:fldChar w:fldCharType="separate"/>
      </w:r>
      <w:r w:rsidR="008D11E4" w:rsidRPr="008D11E4">
        <w:t>(Gilbert and Whitlock 2015)</w:t>
      </w:r>
      <w:r>
        <w:fldChar w:fldCharType="end"/>
      </w:r>
      <w:r>
        <w:t>.</w:t>
      </w:r>
      <w:r w:rsidRPr="005925E3">
        <w:t xml:space="preserve"> We report the 95% confidence intervals (95% CI) generated by the jackknife method.</w:t>
      </w:r>
    </w:p>
    <w:p w14:paraId="07B5F398" w14:textId="77777777" w:rsidR="007542EB" w:rsidRPr="00BC3FCE" w:rsidRDefault="007542EB" w:rsidP="007542EB">
      <w:pPr>
        <w:pStyle w:val="Heading4"/>
      </w:pPr>
      <w:r w:rsidRPr="00BC3FCE">
        <w:t xml:space="preserve">Dispersal </w:t>
      </w:r>
      <w:r w:rsidRPr="007542EB">
        <w:t>across</w:t>
      </w:r>
      <w:r w:rsidRPr="00BC3FCE">
        <w:t xml:space="preserve"> South Gippsland</w:t>
      </w:r>
    </w:p>
    <w:p w14:paraId="6A4EC07E" w14:textId="49FB7DE6" w:rsidR="007542EB" w:rsidRDefault="007542EB" w:rsidP="007542EB">
      <w:pPr>
        <w:rPr>
          <w:rFonts w:cstheme="minorBidi"/>
        </w:rPr>
      </w:pPr>
      <w:r w:rsidRPr="618F38A4">
        <w:rPr>
          <w:rFonts w:cstheme="minorBidi"/>
        </w:rPr>
        <w:t xml:space="preserve">We </w:t>
      </w:r>
      <w:r w:rsidR="00DF4CF6">
        <w:rPr>
          <w:rFonts w:cstheme="minorBidi"/>
        </w:rPr>
        <w:t>limited</w:t>
      </w:r>
      <w:r w:rsidRPr="618F38A4">
        <w:rPr>
          <w:rFonts w:cstheme="minorBidi"/>
        </w:rPr>
        <w:t xml:space="preserve"> analyses of dispersal and spatial autocorrelation to unrelated individuals sampled in South Gippsland, Erica and the </w:t>
      </w:r>
      <w:r w:rsidR="00D7448D">
        <w:rPr>
          <w:rFonts w:cstheme="minorBidi"/>
        </w:rPr>
        <w:t>Gippsland Lakes</w:t>
      </w:r>
      <w:r w:rsidR="0084592C">
        <w:rPr>
          <w:rFonts w:cstheme="minorBidi"/>
        </w:rPr>
        <w:t>, because</w:t>
      </w:r>
      <w:r w:rsidRPr="618F38A4">
        <w:rPr>
          <w:rFonts w:cstheme="minorBidi"/>
        </w:rPr>
        <w:t xml:space="preserve"> </w:t>
      </w:r>
      <w:r w:rsidR="00B00B60">
        <w:rPr>
          <w:rFonts w:cstheme="minorBidi"/>
        </w:rPr>
        <w:t>these had</w:t>
      </w:r>
      <w:r w:rsidRPr="618F38A4">
        <w:rPr>
          <w:rFonts w:cstheme="minorBidi"/>
        </w:rPr>
        <w:t xml:space="preserve"> the most even sampling distribution from this region. Examining dispersal in this region </w:t>
      </w:r>
      <w:r w:rsidR="00B00B60">
        <w:rPr>
          <w:rFonts w:cstheme="minorBidi"/>
        </w:rPr>
        <w:t>was</w:t>
      </w:r>
      <w:r w:rsidRPr="618F38A4">
        <w:rPr>
          <w:rFonts w:cstheme="minorBidi"/>
        </w:rPr>
        <w:t xml:space="preserve"> also relevant to </w:t>
      </w:r>
      <w:r w:rsidR="00B00B60">
        <w:rPr>
          <w:rFonts w:cstheme="minorBidi"/>
        </w:rPr>
        <w:t xml:space="preserve">our objective of </w:t>
      </w:r>
      <w:r w:rsidRPr="618F38A4">
        <w:rPr>
          <w:rFonts w:cstheme="minorBidi"/>
        </w:rPr>
        <w:t>characterising the spatial extent of the unique South-Gippsland genetic cluster.</w:t>
      </w:r>
    </w:p>
    <w:p w14:paraId="6A3B9D67" w14:textId="2B70A0C5" w:rsidR="007542EB" w:rsidRPr="00B00B60" w:rsidRDefault="007542EB" w:rsidP="007542EB">
      <w:pPr>
        <w:rPr>
          <w:rFonts w:cstheme="minorBidi"/>
        </w:rPr>
      </w:pPr>
      <w:r w:rsidRPr="00B00B60">
        <w:rPr>
          <w:rFonts w:cstheme="minorBidi"/>
        </w:rPr>
        <w:t xml:space="preserve">We tested for sex-biased dispersal using the method described by </w:t>
      </w:r>
      <w:r w:rsidRPr="00B00B60">
        <w:rPr>
          <w:rFonts w:cstheme="minorBidi"/>
        </w:rPr>
        <w:fldChar w:fldCharType="begin"/>
      </w:r>
      <w:r w:rsidR="00215BB9">
        <w:rPr>
          <w:rFonts w:cstheme="minorBidi"/>
        </w:rPr>
        <w:instrText xml:space="preserve"> ADDIN ZOTERO_ITEM CSL_CITATION {"citationID":"XGawGVC7","properties":{"formattedCitation":"(Goudet et al. 2002)","plainCitation":"(Goudet et al. 2002)","noteIndex":0},"citationItems":[{"id":"bE1Rg4OM/XLmCHznH","uris":["http://zotero.org/users/1844437/items/TNBM4RIT"],"itemData":{"id":3390,"type":"article-journal","abstract":"Understanding why dispersal is sex-biased in many taxa is still a major concern in evolutionary ecology. Dispersal tends to be male-biased in mammals and female-biased in birds, but counter-examples exist and little is known about sex bias in other taxa. Obtaining accurate measures of dispersal in the field remains a problem. Here we describe and compare several methods for detecting sex-biased dispersal using bi-parentally inherited, codominant genetic markers. If gene flow is restricted among populations, then the genotype of an individual tells something about its origin. Provided that dispersal occurs at the juvenile stage and that sampling is carried out on adults, genotypes sampled from the dispersing sex should on average be less likely (compared to genotypes from the philopatric sex) in the population in which they were sampled. The dispersing sex should be less genetically structured and should present a larger heterozygote deficit. In this study we use computer simulations and a permutation test on four statistics to investigate the conditions under which sex-biased dispersal can be detected. Two tests emerge as fairly powerful. We present results concerning the optimal sampling strategy (varying number of samples, individuals, loci per individual and level of polymorphism) under different amounts of dispersal for each sex. These tests for biases in dispersal are also appropriate for any attribute (e.g. size, colour, status) suspected to influence the probability of dispersal. A windows program carrying out these tests can be freely downloaded from http://www.unil.ch/izea/softwares/fstat.html","container-title":"Molecular Ecology","DOI":"10.1046/j.1365-294X.2002.01496.x","ISSN":"1365-294X","issue":"6","language":"en","note":"_eprint: https://onlinelibrary.wiley.com/doi/pdf/10.1046/j.1365-294X.2002.01496.x","page":"1103-1114","source":"Wiley Online Library","title":"Tests for sex-biased dispersal using bi-parentally inherited genetic markers","volume":"11","author":[{"family":"Goudet","given":"Jérôme"},{"family":"Perrin","given":"Nicolas"},{"family":"Waser","given":"Peter"}],"issued":{"date-parts":[["2002"]]}}}],"schema":"https://github.com/citation-style-language/schema/raw/master/csl-citation.json"} </w:instrText>
      </w:r>
      <w:r w:rsidRPr="00B00B60">
        <w:rPr>
          <w:rFonts w:cstheme="minorBidi"/>
        </w:rPr>
        <w:fldChar w:fldCharType="separate"/>
      </w:r>
      <w:r w:rsidR="009358C4" w:rsidRPr="009358C4">
        <w:t>(Goudet et al. 2002)</w:t>
      </w:r>
      <w:r w:rsidRPr="00B00B60">
        <w:rPr>
          <w:rFonts w:cstheme="minorBidi"/>
        </w:rPr>
        <w:fldChar w:fldCharType="end"/>
      </w:r>
      <w:r w:rsidRPr="00B00B60">
        <w:rPr>
          <w:rFonts w:cstheme="minorBidi"/>
        </w:rPr>
        <w:t xml:space="preserve"> and implemented in the R package </w:t>
      </w:r>
      <w:r w:rsidR="0084592C">
        <w:rPr>
          <w:rFonts w:cstheme="minorBidi"/>
        </w:rPr>
        <w:t>‘</w:t>
      </w:r>
      <w:r w:rsidRPr="008A5BC9">
        <w:rPr>
          <w:rFonts w:cstheme="minorBidi"/>
        </w:rPr>
        <w:t>hierfstat</w:t>
      </w:r>
      <w:r w:rsidR="0084592C">
        <w:rPr>
          <w:rFonts w:cstheme="minorBidi"/>
        </w:rPr>
        <w:t>’</w:t>
      </w:r>
      <w:r w:rsidRPr="008A5BC9">
        <w:rPr>
          <w:rFonts w:cstheme="minorBidi"/>
        </w:rPr>
        <w:t xml:space="preserve"> </w:t>
      </w:r>
      <w:r w:rsidRPr="00B00B60">
        <w:rPr>
          <w:rFonts w:cstheme="minorBidi"/>
        </w:rPr>
        <w:fldChar w:fldCharType="begin"/>
      </w:r>
      <w:r w:rsidR="00215BB9">
        <w:rPr>
          <w:rFonts w:cstheme="minorBidi"/>
        </w:rPr>
        <w:instrText xml:space="preserve"> ADDIN ZOTERO_ITEM CSL_CITATION {"citationID":"9oXlc9hd","properties":{"formattedCitation":"(Goudet 2005)","plainCitation":"(Goudet 2005)","noteIndex":0},"citationItems":[{"id":"bE1Rg4OM/1ATSVf7y","uris":["http://zotero.org/users/1844437/items/CW8V2PX5"],"itemData":{"id":682,"type":"article-journal","abstract":"The package hierfstat for the statistical software r, created by the R Development Core Team, allows the estimate of hierarchical F-statistics from a hierarchy with any numbers of levels. In addition, it allows testing the statistical significance of population differentiation for these different levels, using a generalized likelihood-ratio test. The package hierfstat is available at http://www.unil.ch/popgen/softwares/hierfstat.htm.","container-title":"Molecular Ecology Notes","DOI":"10.1111/j.1471-8286.2004.00828.x","ISSN":"1471-8286","issue":"1","language":"en","page":"184-186","source":"Wiley Online Library","title":"hierfstat, a package for r to compute and test hierarchical  F-statistics","volume":"5","author":[{"family":"Goudet","given":"Jérôme"}],"issued":{"date-parts":[["2005",3,1]]}}}],"schema":"https://github.com/citation-style-language/schema/raw/master/csl-citation.json"} </w:instrText>
      </w:r>
      <w:r w:rsidRPr="00B00B60">
        <w:rPr>
          <w:rFonts w:cstheme="minorBidi"/>
        </w:rPr>
        <w:fldChar w:fldCharType="separate"/>
      </w:r>
      <w:r w:rsidRPr="00B00B60">
        <w:rPr>
          <w:rFonts w:cstheme="minorBidi"/>
        </w:rPr>
        <w:t>(Goudet 2005)</w:t>
      </w:r>
      <w:r w:rsidRPr="00B00B60">
        <w:rPr>
          <w:rFonts w:cstheme="minorBidi"/>
        </w:rPr>
        <w:fldChar w:fldCharType="end"/>
      </w:r>
      <w:r w:rsidRPr="00B00B60">
        <w:rPr>
          <w:rFonts w:cstheme="minorBidi"/>
        </w:rPr>
        <w:t xml:space="preserve"> using the function </w:t>
      </w:r>
      <w:r w:rsidR="0084592C">
        <w:rPr>
          <w:rFonts w:cstheme="minorBidi"/>
        </w:rPr>
        <w:t>‘</w:t>
      </w:r>
      <w:r w:rsidRPr="008A5BC9">
        <w:rPr>
          <w:rFonts w:cstheme="minorBidi"/>
        </w:rPr>
        <w:t>sexbias.test</w:t>
      </w:r>
      <w:r w:rsidR="0084592C">
        <w:rPr>
          <w:rFonts w:cstheme="minorBidi"/>
        </w:rPr>
        <w:t>’</w:t>
      </w:r>
      <w:r w:rsidRPr="00B00B60">
        <w:rPr>
          <w:rFonts w:cstheme="minorBidi"/>
        </w:rPr>
        <w:t xml:space="preserve">. This method involves calculating the </w:t>
      </w:r>
      <w:r w:rsidR="00776A59">
        <w:rPr>
          <w:rFonts w:cstheme="minorBidi"/>
        </w:rPr>
        <w:t>c</w:t>
      </w:r>
      <w:r w:rsidRPr="00B00B60">
        <w:rPr>
          <w:rFonts w:cstheme="minorBidi"/>
        </w:rPr>
        <w:t xml:space="preserve">orrected </w:t>
      </w:r>
      <w:r w:rsidR="00776A59">
        <w:rPr>
          <w:rFonts w:cstheme="minorBidi"/>
        </w:rPr>
        <w:t>A</w:t>
      </w:r>
      <w:r w:rsidRPr="00B00B60">
        <w:rPr>
          <w:rFonts w:cstheme="minorBidi"/>
        </w:rPr>
        <w:t xml:space="preserve">ssignment </w:t>
      </w:r>
      <w:r w:rsidR="00776A59">
        <w:rPr>
          <w:rFonts w:cstheme="minorBidi"/>
        </w:rPr>
        <w:t>I</w:t>
      </w:r>
      <w:r w:rsidRPr="00B00B60">
        <w:rPr>
          <w:rFonts w:cstheme="minorBidi"/>
        </w:rPr>
        <w:t>ndex (AIc)</w:t>
      </w:r>
      <w:r w:rsidR="0084592C">
        <w:rPr>
          <w:rFonts w:cstheme="minorBidi"/>
        </w:rPr>
        <w:t xml:space="preserve"> (</w:t>
      </w:r>
      <w:r w:rsidRPr="00B00B60">
        <w:rPr>
          <w:rFonts w:cstheme="minorBidi"/>
        </w:rPr>
        <w:t xml:space="preserve">which estimates the probability that </w:t>
      </w:r>
      <w:proofErr w:type="gramStart"/>
      <w:r w:rsidRPr="00B00B60">
        <w:rPr>
          <w:rFonts w:cstheme="minorBidi"/>
        </w:rPr>
        <w:t>each individual</w:t>
      </w:r>
      <w:proofErr w:type="gramEnd"/>
      <w:r w:rsidRPr="00B00B60">
        <w:rPr>
          <w:rFonts w:cstheme="minorBidi"/>
        </w:rPr>
        <w:t xml:space="preserve"> is an immigrant at its location</w:t>
      </w:r>
      <w:r w:rsidR="0084592C">
        <w:rPr>
          <w:rFonts w:cstheme="minorBidi"/>
        </w:rPr>
        <w:t xml:space="preserve">) </w:t>
      </w:r>
      <w:r w:rsidRPr="00B00B60">
        <w:rPr>
          <w:rFonts w:cstheme="minorBidi"/>
        </w:rPr>
        <w:t>and comparing the mean AIc’s between sexes with p-values calculated using 1000 permutations. The dispersing sex is expected to have lower AIc on average.</w:t>
      </w:r>
    </w:p>
    <w:p w14:paraId="0C126D62" w14:textId="21219B50" w:rsidR="007542EB" w:rsidRDefault="0084592C" w:rsidP="007542EB">
      <w:pPr>
        <w:rPr>
          <w:rFonts w:cstheme="minorHAnsi"/>
          <w:i/>
          <w:iCs/>
        </w:rPr>
      </w:pPr>
      <w:r>
        <w:rPr>
          <w:rFonts w:cstheme="minorBidi"/>
        </w:rPr>
        <w:t>‘</w:t>
      </w:r>
      <w:r w:rsidR="007542EB" w:rsidRPr="00B00B60">
        <w:rPr>
          <w:rFonts w:cstheme="minorBidi"/>
        </w:rPr>
        <w:t>Isolation-by-distance</w:t>
      </w:r>
      <w:r>
        <w:rPr>
          <w:rFonts w:cstheme="minorBidi"/>
        </w:rPr>
        <w:t>’</w:t>
      </w:r>
      <w:r w:rsidR="007542EB" w:rsidRPr="00B00B60">
        <w:rPr>
          <w:rFonts w:cstheme="minorBidi"/>
        </w:rPr>
        <w:t xml:space="preserve"> is a term that refers to the phenomenon in which limited dispersal leads to increasing genetic dissimilarity with geographic distance between individuals or populations. We ran a spatial auto-correlation analysis to describe the extent and scale of isolation-by-distance in our dataset </w:t>
      </w:r>
      <w:r w:rsidR="007542EB" w:rsidRPr="00B00B60">
        <w:rPr>
          <w:rFonts w:cstheme="minorBidi"/>
        </w:rPr>
        <w:fldChar w:fldCharType="begin"/>
      </w:r>
      <w:r w:rsidR="00215BB9">
        <w:rPr>
          <w:rFonts w:cstheme="minorBidi"/>
        </w:rPr>
        <w:instrText xml:space="preserve"> ADDIN ZOTERO_ITEM CSL_CITATION {"citationID":"iag9ia5y","properties":{"formattedCitation":"(Epperson 2005)","plainCitation":"(Epperson 2005)","noteIndex":0},"citationItems":[{"id":"bE1Rg4OM/z8ejMjSP","uris":["http://zotero.org/users/1844437/items/924SS8FK"],"itemData":{"id":3470,"type":"article-journal","abstract":"A series of theoretical studies has formed a strong connection between spatial statistics observed in populations and summary measures of the amount of dispersal. Synthesized, these developments allow dispersal to be indirectly estimated from standing spatial patterns of genetic variation under a range of conditions broad enough to be likely met in most populations of either plants or animals. The spatial correlations at the shortest distances are particularly robust to range of conditions and have disproportionately high statistical power. This review integrates theoretical results in a way that maximizes robustness and flexibility in the use of short distance autocorrelation to estimate Wright's neighborhood size, or the total variance in dispersal distances. Empirical guidelines are developed that are meant to be as practical and broad as possible. The guidelines focus on Moran's I-statistics for diploid genotypes converted to allele frequencies, but are also extended to or compared with several other approaches.","container-title":"Heredity","DOI":"10.1038/sj.hdy.6800680","ISSN":"1365-2540","issue":"1","language":"en","license":"2005 The Genetics Society","note":"publisher: Nature Publishing Group","page":"7-15","source":"www.nature.com","title":"Estimating dispersal from short distance spatial autocorrelation","volume":"95","author":[{"family":"Epperson","given":"B. K."}],"issued":{"date-parts":[["2005",7]]}}}],"schema":"https://github.com/citation-style-language/schema/raw/master/csl-citation.json"} </w:instrText>
      </w:r>
      <w:r w:rsidR="007542EB" w:rsidRPr="00B00B60">
        <w:rPr>
          <w:rFonts w:cstheme="minorBidi"/>
        </w:rPr>
        <w:fldChar w:fldCharType="separate"/>
      </w:r>
      <w:r w:rsidR="007542EB" w:rsidRPr="00B00B60">
        <w:rPr>
          <w:rFonts w:cstheme="minorBidi"/>
        </w:rPr>
        <w:t>(Epperson 2005)</w:t>
      </w:r>
      <w:r w:rsidR="007542EB" w:rsidRPr="00B00B60">
        <w:rPr>
          <w:rFonts w:cstheme="minorBidi"/>
        </w:rPr>
        <w:fldChar w:fldCharType="end"/>
      </w:r>
      <w:r w:rsidR="007542EB" w:rsidRPr="00B00B60">
        <w:rPr>
          <w:rFonts w:cstheme="minorBidi"/>
        </w:rPr>
        <w:t>. Doing so can give an indication of maximum dispersal distances and average neighbourhood sizes (i.e</w:t>
      </w:r>
      <w:r>
        <w:rPr>
          <w:rFonts w:cstheme="minorBidi"/>
        </w:rPr>
        <w:t>. </w:t>
      </w:r>
      <w:r w:rsidR="007542EB" w:rsidRPr="00B00B60">
        <w:rPr>
          <w:rFonts w:cstheme="minorBidi"/>
        </w:rPr>
        <w:t xml:space="preserve">spatial scale over which individuals interact and exchange genes). We used </w:t>
      </w:r>
      <w:r>
        <w:rPr>
          <w:rFonts w:cstheme="minorBidi"/>
        </w:rPr>
        <w:t>‘</w:t>
      </w:r>
      <w:r w:rsidR="007542EB" w:rsidRPr="0084592C">
        <w:rPr>
          <w:rFonts w:cstheme="minorBidi"/>
        </w:rPr>
        <w:t>dar</w:t>
      </w:r>
      <w:r w:rsidR="00981796" w:rsidRPr="0084592C">
        <w:rPr>
          <w:rFonts w:cstheme="minorBidi"/>
        </w:rPr>
        <w:t>t</w:t>
      </w:r>
      <w:r w:rsidR="007542EB" w:rsidRPr="0084592C">
        <w:rPr>
          <w:rFonts w:cstheme="minorBidi"/>
        </w:rPr>
        <w:t>R</w:t>
      </w:r>
      <w:r>
        <w:rPr>
          <w:rFonts w:cstheme="minorBidi"/>
        </w:rPr>
        <w:t>’</w:t>
      </w:r>
      <w:r w:rsidR="00C931B9">
        <w:rPr>
          <w:rFonts w:cstheme="minorBidi"/>
        </w:rPr>
        <w:t xml:space="preserve"> </w:t>
      </w:r>
      <w:r w:rsidR="00C931B9">
        <w:rPr>
          <w:rFonts w:cstheme="minorBidi"/>
        </w:rPr>
        <w:fldChar w:fldCharType="begin"/>
      </w:r>
      <w:r w:rsidR="00215BB9">
        <w:rPr>
          <w:rFonts w:cstheme="minorBidi"/>
        </w:rPr>
        <w:instrText xml:space="preserve"> ADDIN ZOTERO_ITEM CSL_CITATION {"citationID":"a1v4qal418i","properties":{"formattedCitation":"(Mijangos et al. 2022)","plainCitation":"(Mijangos et al. 2022)","noteIndex":0},"citationItems":[{"id":"bE1Rg4OM/K9xwKMY4","uris":["http://zotero.org/users/1844437/items/ILGU2EW9"],"itemData":{"id":"s1EFYCvq/KSh0Q7Hv","type":"article-journal","abstract":"Innumerable approaches to analyse genetic data are now available to guide conservation, ecological and agricultural projects. However, streamlined and accessible tools are needed to bring these approaches within the reach of a broader user base. dartR was released in 2018 to lessen the intrinsic complexity of analysing single nucleotide polymorphisms (SNPs) and dominant markers (presence/absence of amplified sequence tags) by providing user-friendly data quality control and marker selection functions. dartR users have grown steadily since its release and provided valuable feedback on their interaction with the package allowing us to enhance dartR capabilities. Here, we present Version 2 of dartR. In this version, we substantially increased the number of available functions from 45 to 144. In addition to improved functionality, we focused on enhancing the user experience by extending plot customisation, function standardisation, increasing user support and function speed. dartR provides functions for various stages in analysing genetic data, from data manipulation to reporting. dartR provides many functions for importing, exporting and linking to other packages, to provide an easy-to-navigate conduit between data generation and analysis options already available via other packages. We also implemented simulation functions whose results can be analysed seamlessly with several other dartR functions. As more methods and approaches mature to inform conservation, we envision that accessible platforms to analyse genetic data will play a crucial role in translating science into practice.","container-title":"Methods in Ecology and Evolution","DOI":"10.1111/2041-210X.13918","ISSN":"2041-210X","issue":"10","language":"en","license":"© 2022 The Authors. Methods in Ecology and Evolution published by John Wiley &amp; Sons Ltd on behalf of British Ecological Society.","note":"_eprint: https://onlinelibrary.wiley.com/doi/pdf/10.1111/2041-210X.13918","page":"2150-2158","source":"Wiley Online Library","title":"dartR v2: An accessible genetic analysis platform for conservation, ecology and agriculture","title-short":"dartR v2","volume":"13","author":[{"family":"Mijangos","given":"Jose Luis"},{"family":"Gruber","given":"Bernd"},{"family":"Berry","given":"Oliver"},{"family":"Pacioni","given":"Carlo"},{"family":"Georges","given":"Arthur"}],"issued":{"date-parts":[["2022"]]}}}],"schema":"https://github.com/citation-style-language/schema/raw/master/csl-citation.json"} </w:instrText>
      </w:r>
      <w:r w:rsidR="00C931B9">
        <w:rPr>
          <w:rFonts w:cstheme="minorBidi"/>
        </w:rPr>
        <w:fldChar w:fldCharType="separate"/>
      </w:r>
      <w:r w:rsidR="002E0AA9" w:rsidRPr="0084592C">
        <w:rPr>
          <w:rFonts w:cstheme="minorBidi"/>
        </w:rPr>
        <w:t>(Mijangos et al. 2022)</w:t>
      </w:r>
      <w:r w:rsidR="00C931B9">
        <w:rPr>
          <w:rFonts w:cstheme="minorBidi"/>
        </w:rPr>
        <w:fldChar w:fldCharType="end"/>
      </w:r>
      <w:r w:rsidR="007542EB" w:rsidRPr="00B00B60">
        <w:rPr>
          <w:rFonts w:cstheme="minorBidi"/>
        </w:rPr>
        <w:t xml:space="preserve"> to calculate genetic dissimilarity (scaled Euclidean distance) and the package </w:t>
      </w:r>
      <w:r>
        <w:rPr>
          <w:rFonts w:cstheme="minorBidi"/>
        </w:rPr>
        <w:t>‘</w:t>
      </w:r>
      <w:r w:rsidR="007542EB" w:rsidRPr="008A5BC9">
        <w:rPr>
          <w:rFonts w:cstheme="minorBidi"/>
        </w:rPr>
        <w:t>geosphere</w:t>
      </w:r>
      <w:r>
        <w:rPr>
          <w:rFonts w:cstheme="minorBidi"/>
        </w:rPr>
        <w:t>’</w:t>
      </w:r>
      <w:r w:rsidR="007542EB" w:rsidRPr="00B00B60">
        <w:rPr>
          <w:rFonts w:cstheme="minorBidi"/>
        </w:rPr>
        <w:t xml:space="preserve"> </w:t>
      </w:r>
      <w:r w:rsidR="007542EB" w:rsidRPr="00B00B60">
        <w:rPr>
          <w:rFonts w:cstheme="minorBidi"/>
        </w:rPr>
        <w:fldChar w:fldCharType="begin"/>
      </w:r>
      <w:r w:rsidR="00215BB9">
        <w:rPr>
          <w:rFonts w:cstheme="minorBidi"/>
        </w:rPr>
        <w:instrText xml:space="preserve"> ADDIN ZOTERO_ITEM CSL_CITATION {"citationID":"Y5hd9qqn","properties":{"formattedCitation":"(Hijmans et al. 2005)","plainCitation":"(Hijmans et al. 2005)","noteIndex":0},"citationItems":[{"id":"bE1Rg4OM/o21qaTCS","uris":["http://zotero.org/users/1844437/items/EFEMEYGH"],"itemData":{"id":3469,"type":"software","title":"R Package 'geosphere'","URL":"https://github.com/rspatial/geosphere","author":[{"family":"Hijmans","given":"R.J."},{"family":"Cameron","given":"S.E."},{"family":"Parra","given":"J.L."},{"family":"Jones","given":"P.G."},{"family":"Jarvis","given":"A."}],"issued":{"date-parts":[["2005"]]}}}],"schema":"https://github.com/citation-style-language/schema/raw/master/csl-citation.json"} </w:instrText>
      </w:r>
      <w:r w:rsidR="007542EB" w:rsidRPr="00B00B60">
        <w:rPr>
          <w:rFonts w:cstheme="minorBidi"/>
        </w:rPr>
        <w:fldChar w:fldCharType="separate"/>
      </w:r>
      <w:r w:rsidR="009358C4" w:rsidRPr="0084592C">
        <w:rPr>
          <w:rFonts w:cstheme="minorBidi"/>
        </w:rPr>
        <w:t>(Hijmans et al. 2005)</w:t>
      </w:r>
      <w:r w:rsidR="007542EB" w:rsidRPr="00B00B60">
        <w:rPr>
          <w:rFonts w:cstheme="minorBidi"/>
        </w:rPr>
        <w:fldChar w:fldCharType="end"/>
      </w:r>
      <w:r w:rsidR="007542EB" w:rsidRPr="00B00B60">
        <w:rPr>
          <w:rFonts w:cstheme="minorBidi"/>
        </w:rPr>
        <w:t xml:space="preserve"> to calculate the straight-line geographic distance between pairs of individuals. We then used the R package </w:t>
      </w:r>
      <w:r>
        <w:rPr>
          <w:rFonts w:cstheme="minorBidi"/>
        </w:rPr>
        <w:t>‘</w:t>
      </w:r>
      <w:r w:rsidR="007542EB" w:rsidRPr="008A5BC9">
        <w:rPr>
          <w:rFonts w:cstheme="minorBidi"/>
        </w:rPr>
        <w:t>ecodist</w:t>
      </w:r>
      <w:r>
        <w:rPr>
          <w:rFonts w:cstheme="minorBidi"/>
        </w:rPr>
        <w:t>’</w:t>
      </w:r>
      <w:r w:rsidR="007542EB" w:rsidRPr="00B00B60">
        <w:rPr>
          <w:rFonts w:cstheme="minorBidi"/>
        </w:rPr>
        <w:t xml:space="preserve"> </w:t>
      </w:r>
      <w:r w:rsidR="007542EB" w:rsidRPr="00B00B60">
        <w:rPr>
          <w:rFonts w:cstheme="minorBidi"/>
        </w:rPr>
        <w:fldChar w:fldCharType="begin"/>
      </w:r>
      <w:r w:rsidR="00215BB9">
        <w:rPr>
          <w:rFonts w:cstheme="minorBidi"/>
        </w:rPr>
        <w:instrText xml:space="preserve"> ADDIN ZOTERO_ITEM CSL_CITATION {"citationID":"QCtVrAGy","properties":{"formattedCitation":"(Goslee and Urban 2007)","plainCitation":"(Goslee and Urban 2007)","noteIndex":0},"citationItems":[{"id":"bE1Rg4OM/OhyyDy34","uris":["http://zotero.org/users/1844437/items/BVTPZ5TM"],"itemData":{"id":2589,"type":"article-journal","abstract":"Ecologists are concerned with the relationships between species composition and environmental framework incorporating space explicitly is an extremely flexible tool for answering these questions. The R package ecodist brings together methods for working with dissimilarities, including some not available in other R packages. We present some of the features of ecodist, particularly simple and partial Mantel tests, and make recommendations for their effective use. Although the partial Mantel test is often used to account for the effects of space, the assumption of linearity greatly reduces its effectiveness for complex spatial patterns. We introduce a modification of the Mantel correlogram designed to overcome this restriction and allow consideration of complex nonlinear structures. This extension of the method allows the use of partial multivariate correlograms and tests of relationship between variables at different spatial scales. Some of the possibilities are demonstrated using both artificial data and data from an ongoing study of plant community composition in grazinglands of the northeastern United States.","container-title":"Journal of Statistical Software","issue":"i07","language":"en","note":"publisher: Foundation for Open Access Statistics","source":"ideas.repec.org","title":"The ecodist package for dissimilarity-based analysis of ecological data","URL":"https://ideas.repec.org//a/jss/jstsof/v022i07.html","volume":"022","author":[{"family":"Goslee","given":"Sarah C."},{"family":"Urban","given":"Dean L."}],"accessed":{"date-parts":[["2023",11,14]]},"issued":{"date-parts":[["2007"]]}}}],"schema":"https://github.com/citation-style-language/schema/raw/master/csl-citation.json"} </w:instrText>
      </w:r>
      <w:r w:rsidR="007542EB" w:rsidRPr="00B00B60">
        <w:rPr>
          <w:rFonts w:cstheme="minorBidi"/>
        </w:rPr>
        <w:fldChar w:fldCharType="separate"/>
      </w:r>
      <w:r w:rsidR="007542EB" w:rsidRPr="00B00B60">
        <w:rPr>
          <w:rFonts w:cstheme="minorBidi"/>
        </w:rPr>
        <w:t>(Goslee and Urban 2007)</w:t>
      </w:r>
      <w:r w:rsidR="007542EB" w:rsidRPr="00B00B60">
        <w:rPr>
          <w:rFonts w:cstheme="minorBidi"/>
        </w:rPr>
        <w:fldChar w:fldCharType="end"/>
      </w:r>
      <w:r w:rsidR="007542EB" w:rsidRPr="00B00B60">
        <w:rPr>
          <w:rFonts w:cstheme="minorBidi"/>
        </w:rPr>
        <w:t xml:space="preserve"> to conduct </w:t>
      </w:r>
      <w:r w:rsidR="00C931B9">
        <w:rPr>
          <w:rFonts w:cstheme="minorBidi"/>
        </w:rPr>
        <w:t>M</w:t>
      </w:r>
      <w:r w:rsidR="007542EB" w:rsidRPr="00B00B60">
        <w:rPr>
          <w:rFonts w:cstheme="minorBidi"/>
        </w:rPr>
        <w:t>antel tests and construct a correlogram. Mantel tests assess the correlation between two matrices (here genetic and geographic distance). We constructed a correlogram by dividing the geographic distances into 5</w:t>
      </w:r>
      <w:r>
        <w:rPr>
          <w:rFonts w:cstheme="minorBidi"/>
        </w:rPr>
        <w:t>-</w:t>
      </w:r>
      <w:r w:rsidR="007542EB" w:rsidRPr="00B00B60">
        <w:rPr>
          <w:rFonts w:cstheme="minorBidi"/>
        </w:rPr>
        <w:t>km distance classes and calculating the Mantel correlation coefficient for each bin, allowing the decay in isolation-by-distance to be visuali</w:t>
      </w:r>
      <w:r w:rsidR="001B0837">
        <w:rPr>
          <w:rFonts w:cstheme="minorBidi"/>
        </w:rPr>
        <w:t>s</w:t>
      </w:r>
      <w:r w:rsidR="007542EB" w:rsidRPr="00B00B60">
        <w:rPr>
          <w:rFonts w:cstheme="minorBidi"/>
        </w:rPr>
        <w:t xml:space="preserve">ed </w:t>
      </w:r>
      <w:r w:rsidR="007542EB" w:rsidRPr="00B00B60">
        <w:rPr>
          <w:rFonts w:cstheme="minorBidi"/>
        </w:rPr>
        <w:fldChar w:fldCharType="begin"/>
      </w:r>
      <w:r w:rsidR="00215BB9">
        <w:rPr>
          <w:rFonts w:cstheme="minorBidi"/>
        </w:rPr>
        <w:instrText xml:space="preserve"> ADDIN ZOTERO_ITEM CSL_CITATION {"citationID":"ggExPnmz","properties":{"formattedCitation":"(Diniz-Filho et al. 2013)","plainCitation":"(Diniz-Filho et al. 2013)","noteIndex":0},"citationItems":[{"id":"bE1Rg4OM/IGsHj6wZ","uris":["http://zotero.org/users/1844437/items/LMKBJ7BX"],"itemData":{"id":2584,"type":"article-journal","abstract":"The comparison of genetic divergence or genetic distances, estimated by pairwise FST and related statistics, with geographical distances by Mantel test is one of the most popular approaches to evaluate spatial processes driving population structure. There have been, however, recent criticisms and discussions on the statistical performance of the Mantel test. Simultaneously, alternative frameworks for data analyses are being proposed. Here, we review the Mantel test and its variations, including Mantel correlograms and partial correlations and regressions. For illustrative purposes, we studied spatial genetic divergence among 25 populations of Dipteryx alata (\"Baru\"), a tree species endemic to the Cerrado, the Brazilian savannas, based on 8 microsatellite loci. We also applied alternative methods to analyze spatial patterns in this dataset, especially a multivariate generalization of Spatial Eigenfunction Analysis based on redundancy analysis. The different approaches resulted in similar estimates of the magnitude of spatial structure in the genetic data. Furthermore, the results were expected based on previous knowledge of the ecological and evolutionary processes underlying genetic variation in this species. Our review shows that a careful application and interpretation of Mantel tests, especially Mantel correlograms, can overcome some potential statistical problems and provide a simple and useful tool for multivariate analysis of spatial patterns of genetic divergence.","container-title":"Genetics and Molecular Biology","DOI":"10.1590/S1415-47572013000400002","ISSN":"1415-4757","issue":"4","journalAbbreviation":"Genet Mol Biol","language":"eng","note":"PMID: 24385847\nPMCID: PMC3873175","page":"475-485","source":"PubMed","title":"Mantel test in population genetics","volume":"36","author":[{"family":"Diniz-Filho","given":"José Alexandre F."},{"family":"Soares","given":"Thannya N."},{"family":"Lima","given":"Jacqueline S."},{"family":"Dobrovolski","given":"Ricardo"},{"family":"Landeiro","given":"Victor Lemes"},{"family":"Campos Telles","given":"Mariana Pires","non-dropping-particle":"de"},{"family":"Rangel","given":"Thiago F."},{"family":"Bini","given":"Luis Mauricio"}],"issued":{"date-parts":[["2013",12]]}}}],"schema":"https://github.com/citation-style-language/schema/raw/master/csl-citation.json"} </w:instrText>
      </w:r>
      <w:r w:rsidR="007542EB" w:rsidRPr="00B00B60">
        <w:rPr>
          <w:rFonts w:cstheme="minorBidi"/>
        </w:rPr>
        <w:fldChar w:fldCharType="separate"/>
      </w:r>
      <w:r w:rsidR="009358C4" w:rsidRPr="009358C4">
        <w:t>(Diniz-Filho et al. 2013)</w:t>
      </w:r>
      <w:r w:rsidR="007542EB" w:rsidRPr="00B00B60">
        <w:rPr>
          <w:rFonts w:cstheme="minorBidi"/>
        </w:rPr>
        <w:fldChar w:fldCharType="end"/>
      </w:r>
      <w:r w:rsidR="007542EB">
        <w:rPr>
          <w:rFonts w:cstheme="minorHAnsi"/>
        </w:rPr>
        <w:t>.</w:t>
      </w:r>
    </w:p>
    <w:p w14:paraId="13B8772C" w14:textId="17BACECE" w:rsidR="007542EB" w:rsidRDefault="004E3DFA" w:rsidP="007542EB">
      <w:pPr>
        <w:pStyle w:val="Heading2-Numbered"/>
        <w:numPr>
          <w:ilvl w:val="1"/>
          <w:numId w:val="17"/>
        </w:numPr>
        <w:rPr>
          <w:rFonts w:eastAsia="Arial"/>
        </w:rPr>
      </w:pPr>
      <w:bookmarkStart w:id="60" w:name="_Toc202781707"/>
      <w:r>
        <w:rPr>
          <w:rFonts w:eastAsia="Arial"/>
        </w:rPr>
        <w:t>Koala</w:t>
      </w:r>
      <w:r w:rsidR="007542EB" w:rsidRPr="443FDA9A">
        <w:rPr>
          <w:rFonts w:eastAsia="Arial"/>
        </w:rPr>
        <w:t xml:space="preserve"> health and disease</w:t>
      </w:r>
      <w:bookmarkEnd w:id="60"/>
    </w:p>
    <w:p w14:paraId="26C09C6A" w14:textId="77777777" w:rsidR="007542EB" w:rsidRDefault="007542EB" w:rsidP="007542EB">
      <w:pPr>
        <w:pStyle w:val="Heading3-Numbered"/>
        <w:rPr>
          <w:rFonts w:eastAsia="Aptos"/>
        </w:rPr>
      </w:pPr>
      <w:bookmarkStart w:id="61" w:name="_Toc202781708"/>
      <w:r w:rsidRPr="00472D15">
        <w:t>Study</w:t>
      </w:r>
      <w:r>
        <w:t xml:space="preserve"> areas</w:t>
      </w:r>
      <w:bookmarkEnd w:id="61"/>
    </w:p>
    <w:p w14:paraId="463D68A6" w14:textId="2BC6122C" w:rsidR="007542EB" w:rsidRPr="00B84E91" w:rsidRDefault="007542EB" w:rsidP="007542EB">
      <w:pPr>
        <w:rPr>
          <w:rFonts w:cstheme="minorBidi"/>
        </w:rPr>
      </w:pPr>
      <w:r w:rsidRPr="00B84E91">
        <w:rPr>
          <w:rFonts w:cstheme="minorBidi"/>
        </w:rPr>
        <w:t xml:space="preserve">We selected seven </w:t>
      </w:r>
      <w:r w:rsidR="00AB3FC2">
        <w:rPr>
          <w:rFonts w:cstheme="minorBidi"/>
        </w:rPr>
        <w:t>regions</w:t>
      </w:r>
      <w:r w:rsidRPr="00B84E91">
        <w:rPr>
          <w:rFonts w:cstheme="minorBidi"/>
        </w:rPr>
        <w:t xml:space="preserve"> within the range of the </w:t>
      </w:r>
      <w:r w:rsidR="004E3DFA">
        <w:rPr>
          <w:rFonts w:cstheme="minorBidi"/>
        </w:rPr>
        <w:t>Koala</w:t>
      </w:r>
      <w:r w:rsidRPr="00B84E91">
        <w:rPr>
          <w:rFonts w:cstheme="minorBidi"/>
        </w:rPr>
        <w:t xml:space="preserve"> in Victoria to represent a broad range of geographical locations, environmental conditions, landscapes, habitat types, tree species and </w:t>
      </w:r>
      <w:r w:rsidR="004E3DFA">
        <w:rPr>
          <w:rFonts w:cstheme="minorBidi"/>
        </w:rPr>
        <w:t>Koala</w:t>
      </w:r>
      <w:r w:rsidRPr="00B84E91">
        <w:rPr>
          <w:rFonts w:cstheme="minorBidi"/>
        </w:rPr>
        <w:t xml:space="preserve"> population densities (Table </w:t>
      </w:r>
      <w:r w:rsidR="00B84E91">
        <w:rPr>
          <w:rFonts w:cstheme="minorBidi"/>
        </w:rPr>
        <w:t>2</w:t>
      </w:r>
      <w:r w:rsidR="0084592C">
        <w:rPr>
          <w:rFonts w:cstheme="minorBidi"/>
        </w:rPr>
        <w:t xml:space="preserve">; </w:t>
      </w:r>
      <w:r w:rsidR="0084592C" w:rsidRPr="0084592C">
        <w:rPr>
          <w:rFonts w:cstheme="minorBidi"/>
        </w:rPr>
        <w:t>Figure 3</w:t>
      </w:r>
      <w:r w:rsidRPr="00B84E91">
        <w:rPr>
          <w:rFonts w:cstheme="minorBidi"/>
        </w:rPr>
        <w:t>).</w:t>
      </w:r>
    </w:p>
    <w:p w14:paraId="7AA4832C" w14:textId="77777777" w:rsidR="007542EB" w:rsidRDefault="007542EB" w:rsidP="007542EB"/>
    <w:p w14:paraId="14492752" w14:textId="197ED3D1" w:rsidR="007542EB" w:rsidRDefault="00E82788" w:rsidP="007542EB">
      <w:r>
        <w:rPr>
          <w:noProof/>
        </w:rPr>
        <w:lastRenderedPageBreak/>
        <w:drawing>
          <wp:inline distT="0" distB="0" distL="0" distR="0" wp14:anchorId="3190B6D1" wp14:editId="581B4E15">
            <wp:extent cx="5468400" cy="3632400"/>
            <wp:effectExtent l="0" t="0" r="0" b="6350"/>
            <wp:docPr id="67525191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251919" name="Picture 675251919"/>
                    <pic:cNvPicPr/>
                  </pic:nvPicPr>
                  <pic:blipFill>
                    <a:blip r:embed="rId43" cstate="email">
                      <a:extLst>
                        <a:ext uri="{28A0092B-C50C-407E-A947-70E740481C1C}">
                          <a14:useLocalDpi xmlns:a14="http://schemas.microsoft.com/office/drawing/2010/main"/>
                        </a:ext>
                      </a:extLst>
                    </a:blip>
                    <a:stretch>
                      <a:fillRect/>
                    </a:stretch>
                  </pic:blipFill>
                  <pic:spPr>
                    <a:xfrm>
                      <a:off x="0" y="0"/>
                      <a:ext cx="5468400" cy="3632400"/>
                    </a:xfrm>
                    <a:prstGeom prst="rect">
                      <a:avLst/>
                    </a:prstGeom>
                  </pic:spPr>
                </pic:pic>
              </a:graphicData>
            </a:graphic>
          </wp:inline>
        </w:drawing>
      </w:r>
    </w:p>
    <w:p w14:paraId="557643D6" w14:textId="3C9072C7" w:rsidR="007542EB" w:rsidRDefault="0038607E" w:rsidP="00223EEE">
      <w:pPr>
        <w:pStyle w:val="Caption-Figure"/>
      </w:pPr>
      <w:bookmarkStart w:id="62" w:name="_Toc202781835"/>
      <w:r w:rsidRPr="6911FBC4">
        <w:t xml:space="preserve">Figure </w:t>
      </w:r>
      <w:r w:rsidRPr="6911FBC4">
        <w:fldChar w:fldCharType="begin"/>
      </w:r>
      <w:r>
        <w:instrText xml:space="preserve"> SEQ Figure \* ARABIC </w:instrText>
      </w:r>
      <w:r w:rsidRPr="6911FBC4">
        <w:fldChar w:fldCharType="separate"/>
      </w:r>
      <w:r w:rsidR="00E655CE">
        <w:rPr>
          <w:noProof/>
        </w:rPr>
        <w:t>3</w:t>
      </w:r>
      <w:r w:rsidRPr="6911FBC4">
        <w:rPr>
          <w:noProof/>
        </w:rPr>
        <w:fldChar w:fldCharType="end"/>
      </w:r>
      <w:r>
        <w:t xml:space="preserve">. </w:t>
      </w:r>
      <w:r w:rsidR="00E82788">
        <w:t xml:space="preserve">Sample size of captured </w:t>
      </w:r>
      <w:r w:rsidR="004E3DFA">
        <w:t>Koala</w:t>
      </w:r>
      <w:r w:rsidR="00E82788">
        <w:t xml:space="preserve">s (n) within the seven </w:t>
      </w:r>
      <w:r w:rsidR="00AB3FC2">
        <w:t>regions</w:t>
      </w:r>
      <w:r w:rsidR="00E82788">
        <w:t xml:space="preserve"> selected for </w:t>
      </w:r>
      <w:r w:rsidR="007542EB">
        <w:t>health and disease s</w:t>
      </w:r>
      <w:r w:rsidR="000D5B9A">
        <w:t>urveys</w:t>
      </w:r>
      <w:r w:rsidR="007542EB">
        <w:t>.</w:t>
      </w:r>
      <w:bookmarkEnd w:id="62"/>
      <w:r w:rsidR="007542EB">
        <w:t xml:space="preserve"> </w:t>
      </w:r>
    </w:p>
    <w:p w14:paraId="243F1EC7" w14:textId="77777777" w:rsidR="00223EEE" w:rsidRDefault="00223EEE" w:rsidP="007542EB"/>
    <w:p w14:paraId="0F489608" w14:textId="4F9A59C1" w:rsidR="007542EB" w:rsidRDefault="0010659A" w:rsidP="00223EEE">
      <w:pPr>
        <w:pStyle w:val="Caption-Table"/>
      </w:pPr>
      <w:bookmarkStart w:id="63" w:name="_Toc202781767"/>
      <w:r>
        <w:t xml:space="preserve">Table </w:t>
      </w:r>
      <w:fldSimple w:instr=" SEQ Table \* ARABIC ">
        <w:r w:rsidR="00E655CE">
          <w:rPr>
            <w:noProof/>
          </w:rPr>
          <w:t>2</w:t>
        </w:r>
      </w:fldSimple>
      <w:r>
        <w:t xml:space="preserve">. </w:t>
      </w:r>
      <w:r w:rsidR="007542EB" w:rsidRPr="70B3ED98">
        <w:t>Characteristics of study regions</w:t>
      </w:r>
      <w:r w:rsidR="00E82788">
        <w:t xml:space="preserve"> selected for health and disease s</w:t>
      </w:r>
      <w:r w:rsidR="000D5B9A">
        <w:t>urveys</w:t>
      </w:r>
      <w:r w:rsidR="007542EB" w:rsidRPr="70B3ED98">
        <w:t>.</w:t>
      </w:r>
      <w:bookmarkEnd w:id="63"/>
    </w:p>
    <w:tbl>
      <w:tblPr>
        <w:tblStyle w:val="TableGrid10"/>
        <w:tblW w:w="0" w:type="auto"/>
        <w:tblLook w:val="04A0" w:firstRow="1" w:lastRow="0" w:firstColumn="1" w:lastColumn="0" w:noHBand="0" w:noVBand="1"/>
      </w:tblPr>
      <w:tblGrid>
        <w:gridCol w:w="1843"/>
        <w:gridCol w:w="851"/>
        <w:gridCol w:w="760"/>
        <w:gridCol w:w="1063"/>
        <w:gridCol w:w="2643"/>
        <w:gridCol w:w="1312"/>
        <w:gridCol w:w="1167"/>
      </w:tblGrid>
      <w:tr w:rsidR="00441D1D" w14:paraId="30B90E59" w14:textId="77777777" w:rsidTr="00FD6D6D">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843" w:type="dxa"/>
          </w:tcPr>
          <w:p w14:paraId="6EB06F8B" w14:textId="77777777" w:rsidR="007542EB" w:rsidRPr="008A5BC9" w:rsidRDefault="007542EB" w:rsidP="00B84E91">
            <w:pPr>
              <w:spacing w:after="0" w:line="240" w:lineRule="auto"/>
              <w:rPr>
                <w:rFonts w:eastAsia="Aptos"/>
                <w:b/>
                <w:bCs/>
                <w:szCs w:val="20"/>
              </w:rPr>
            </w:pPr>
            <w:r w:rsidRPr="008A5BC9">
              <w:rPr>
                <w:rFonts w:eastAsia="Aptos"/>
                <w:b/>
                <w:bCs/>
                <w:szCs w:val="20"/>
              </w:rPr>
              <w:t>Region</w:t>
            </w:r>
          </w:p>
        </w:tc>
        <w:tc>
          <w:tcPr>
            <w:tcW w:w="851" w:type="dxa"/>
          </w:tcPr>
          <w:p w14:paraId="01B42202" w14:textId="38664219" w:rsidR="007542EB" w:rsidRPr="008A5BC9" w:rsidRDefault="007542EB" w:rsidP="00B84E91">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eastAsia="Aptos"/>
                <w:b/>
                <w:bCs/>
                <w:szCs w:val="20"/>
              </w:rPr>
            </w:pPr>
            <w:r w:rsidRPr="008A5BC9">
              <w:rPr>
                <w:rFonts w:eastAsia="Aptos"/>
                <w:b/>
                <w:bCs/>
                <w:szCs w:val="20"/>
              </w:rPr>
              <w:t>Min</w:t>
            </w:r>
            <w:r w:rsidR="0084592C" w:rsidRPr="008A5BC9">
              <w:rPr>
                <w:rFonts w:eastAsia="Aptos"/>
                <w:b/>
                <w:bCs/>
                <w:szCs w:val="20"/>
              </w:rPr>
              <w:t>.</w:t>
            </w:r>
            <w:r w:rsidRPr="008A5BC9">
              <w:rPr>
                <w:rFonts w:eastAsia="Aptos"/>
                <w:b/>
                <w:bCs/>
                <w:szCs w:val="20"/>
              </w:rPr>
              <w:t xml:space="preserve"> </w:t>
            </w:r>
            <w:r w:rsidR="0084592C" w:rsidRPr="008A5BC9">
              <w:rPr>
                <w:rFonts w:eastAsia="Aptos"/>
                <w:b/>
                <w:bCs/>
                <w:szCs w:val="20"/>
              </w:rPr>
              <w:t>t</w:t>
            </w:r>
            <w:r w:rsidRPr="008A5BC9">
              <w:rPr>
                <w:rFonts w:eastAsia="Aptos"/>
                <w:b/>
                <w:bCs/>
                <w:szCs w:val="20"/>
              </w:rPr>
              <w:t>emp</w:t>
            </w:r>
            <w:r w:rsidR="0084592C" w:rsidRPr="008A5BC9">
              <w:rPr>
                <w:rFonts w:eastAsia="Aptos"/>
                <w:b/>
                <w:bCs/>
                <w:szCs w:val="20"/>
              </w:rPr>
              <w:t>.</w:t>
            </w:r>
          </w:p>
        </w:tc>
        <w:tc>
          <w:tcPr>
            <w:tcW w:w="722" w:type="dxa"/>
          </w:tcPr>
          <w:p w14:paraId="7689599A" w14:textId="46027925" w:rsidR="007542EB" w:rsidRPr="008A5BC9" w:rsidRDefault="007542EB" w:rsidP="00B84E91">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eastAsia="Aptos"/>
                <w:b/>
                <w:bCs/>
                <w:szCs w:val="20"/>
              </w:rPr>
            </w:pPr>
            <w:r w:rsidRPr="008A5BC9">
              <w:rPr>
                <w:rFonts w:eastAsia="Aptos"/>
                <w:b/>
                <w:bCs/>
                <w:szCs w:val="20"/>
              </w:rPr>
              <w:t>Max</w:t>
            </w:r>
            <w:r w:rsidR="0084592C" w:rsidRPr="008A5BC9">
              <w:rPr>
                <w:rFonts w:eastAsia="Aptos"/>
                <w:b/>
                <w:bCs/>
                <w:szCs w:val="20"/>
              </w:rPr>
              <w:t>.</w:t>
            </w:r>
            <w:r w:rsidRPr="008A5BC9">
              <w:rPr>
                <w:rFonts w:eastAsia="Aptos"/>
                <w:b/>
                <w:bCs/>
                <w:szCs w:val="20"/>
              </w:rPr>
              <w:t xml:space="preserve"> </w:t>
            </w:r>
            <w:r w:rsidR="0084592C" w:rsidRPr="008A5BC9">
              <w:rPr>
                <w:rFonts w:eastAsia="Aptos"/>
                <w:b/>
                <w:bCs/>
                <w:szCs w:val="20"/>
              </w:rPr>
              <w:t>t</w:t>
            </w:r>
            <w:r w:rsidRPr="008A5BC9">
              <w:rPr>
                <w:rFonts w:eastAsia="Aptos"/>
                <w:b/>
                <w:bCs/>
                <w:szCs w:val="20"/>
              </w:rPr>
              <w:t>emp</w:t>
            </w:r>
            <w:r w:rsidR="0084592C" w:rsidRPr="008A5BC9">
              <w:rPr>
                <w:rFonts w:eastAsia="Aptos"/>
                <w:b/>
                <w:bCs/>
                <w:szCs w:val="20"/>
              </w:rPr>
              <w:t>.</w:t>
            </w:r>
          </w:p>
        </w:tc>
        <w:tc>
          <w:tcPr>
            <w:tcW w:w="0" w:type="auto"/>
          </w:tcPr>
          <w:p w14:paraId="0E3F4F9A" w14:textId="77777777" w:rsidR="007542EB" w:rsidRPr="008A5BC9" w:rsidRDefault="007542EB" w:rsidP="00B84E91">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eastAsia="Aptos"/>
                <w:b/>
                <w:bCs/>
                <w:szCs w:val="20"/>
              </w:rPr>
            </w:pPr>
            <w:r w:rsidRPr="008A5BC9">
              <w:rPr>
                <w:rFonts w:eastAsia="Aptos"/>
                <w:b/>
                <w:bCs/>
                <w:szCs w:val="20"/>
              </w:rPr>
              <w:t>Rainfall (mm)</w:t>
            </w:r>
          </w:p>
        </w:tc>
        <w:tc>
          <w:tcPr>
            <w:tcW w:w="2643" w:type="dxa"/>
          </w:tcPr>
          <w:p w14:paraId="2DDD8BA8" w14:textId="5F415212" w:rsidR="007542EB" w:rsidRPr="008A5BC9" w:rsidRDefault="007542EB" w:rsidP="00B84E91">
            <w:pPr>
              <w:spacing w:after="0" w:line="240" w:lineRule="auto"/>
              <w:cnfStyle w:val="100000000000" w:firstRow="1" w:lastRow="0" w:firstColumn="0" w:lastColumn="0" w:oddVBand="0" w:evenVBand="0" w:oddHBand="0" w:evenHBand="0" w:firstRowFirstColumn="0" w:firstRowLastColumn="0" w:lastRowFirstColumn="0" w:lastRowLastColumn="0"/>
              <w:rPr>
                <w:rFonts w:eastAsia="Aptos"/>
                <w:b/>
                <w:bCs/>
                <w:szCs w:val="20"/>
              </w:rPr>
            </w:pPr>
            <w:r w:rsidRPr="008A5BC9">
              <w:rPr>
                <w:rFonts w:eastAsia="Aptos"/>
                <w:b/>
                <w:bCs/>
                <w:szCs w:val="20"/>
              </w:rPr>
              <w:t xml:space="preserve">Dominant </w:t>
            </w:r>
            <w:r w:rsidR="004E3DFA" w:rsidRPr="008A5BC9">
              <w:rPr>
                <w:rFonts w:eastAsia="Aptos"/>
                <w:b/>
                <w:bCs/>
                <w:szCs w:val="20"/>
              </w:rPr>
              <w:t>Koala</w:t>
            </w:r>
            <w:r w:rsidRPr="008A5BC9">
              <w:rPr>
                <w:rFonts w:eastAsia="Aptos"/>
                <w:b/>
                <w:bCs/>
                <w:szCs w:val="20"/>
              </w:rPr>
              <w:t xml:space="preserve"> food tree</w:t>
            </w:r>
          </w:p>
        </w:tc>
        <w:tc>
          <w:tcPr>
            <w:tcW w:w="1312" w:type="dxa"/>
          </w:tcPr>
          <w:p w14:paraId="2743752A" w14:textId="53898088" w:rsidR="007542EB" w:rsidRPr="008A5BC9" w:rsidRDefault="007542EB" w:rsidP="00B84E91">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eastAsia="Aptos"/>
                <w:b/>
                <w:bCs/>
                <w:szCs w:val="20"/>
              </w:rPr>
            </w:pPr>
            <w:r w:rsidRPr="008A5BC9">
              <w:rPr>
                <w:rFonts w:eastAsia="Aptos"/>
                <w:b/>
                <w:bCs/>
                <w:szCs w:val="20"/>
              </w:rPr>
              <w:t>Mean canopy height (m)</w:t>
            </w:r>
            <w:r w:rsidR="00B84E91" w:rsidRPr="008A5BC9">
              <w:rPr>
                <w:rFonts w:eastAsia="Aptos"/>
                <w:b/>
                <w:bCs/>
                <w:szCs w:val="20"/>
                <w:vertAlign w:val="superscript"/>
              </w:rPr>
              <w:t>1</w:t>
            </w:r>
          </w:p>
        </w:tc>
        <w:tc>
          <w:tcPr>
            <w:tcW w:w="0" w:type="auto"/>
          </w:tcPr>
          <w:p w14:paraId="61F28A85" w14:textId="751F6213" w:rsidR="007542EB" w:rsidRPr="008A5BC9" w:rsidRDefault="004E3DFA" w:rsidP="00B84E91">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eastAsia="Aptos"/>
                <w:b/>
                <w:bCs/>
                <w:szCs w:val="20"/>
              </w:rPr>
            </w:pPr>
            <w:r w:rsidRPr="008A5BC9">
              <w:rPr>
                <w:rFonts w:eastAsia="Aptos"/>
                <w:b/>
                <w:bCs/>
                <w:szCs w:val="20"/>
              </w:rPr>
              <w:t>Koala</w:t>
            </w:r>
            <w:r w:rsidR="007542EB" w:rsidRPr="008A5BC9">
              <w:rPr>
                <w:rFonts w:eastAsia="Aptos"/>
                <w:b/>
                <w:bCs/>
                <w:szCs w:val="20"/>
              </w:rPr>
              <w:t xml:space="preserve"> density</w:t>
            </w:r>
          </w:p>
        </w:tc>
      </w:tr>
      <w:tr w:rsidR="00441D1D" w14:paraId="4F155802" w14:textId="77777777" w:rsidTr="00FD6D6D">
        <w:trPr>
          <w:trHeight w:val="300"/>
        </w:trPr>
        <w:tc>
          <w:tcPr>
            <w:cnfStyle w:val="001000000000" w:firstRow="0" w:lastRow="0" w:firstColumn="1" w:lastColumn="0" w:oddVBand="0" w:evenVBand="0" w:oddHBand="0" w:evenHBand="0" w:firstRowFirstColumn="0" w:firstRowLastColumn="0" w:lastRowFirstColumn="0" w:lastRowLastColumn="0"/>
            <w:tcW w:w="1843" w:type="dxa"/>
          </w:tcPr>
          <w:p w14:paraId="466833BD" w14:textId="77777777" w:rsidR="007542EB" w:rsidRPr="00DC2E2E" w:rsidRDefault="007542EB" w:rsidP="00DC2E2E">
            <w:pPr>
              <w:spacing w:before="0" w:line="240" w:lineRule="auto"/>
              <w:rPr>
                <w:rFonts w:cstheme="minorBidi"/>
              </w:rPr>
            </w:pPr>
            <w:r w:rsidRPr="00DC2E2E">
              <w:rPr>
                <w:rFonts w:cstheme="minorBidi"/>
              </w:rPr>
              <w:t xml:space="preserve">Ballarat </w:t>
            </w:r>
          </w:p>
        </w:tc>
        <w:tc>
          <w:tcPr>
            <w:tcW w:w="851" w:type="dxa"/>
          </w:tcPr>
          <w:p w14:paraId="2695B779" w14:textId="13F42B72"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7.1</w:t>
            </w:r>
          </w:p>
        </w:tc>
        <w:tc>
          <w:tcPr>
            <w:tcW w:w="722" w:type="dxa"/>
          </w:tcPr>
          <w:p w14:paraId="58AC6051" w14:textId="19335F6D"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17.5</w:t>
            </w:r>
          </w:p>
        </w:tc>
        <w:tc>
          <w:tcPr>
            <w:tcW w:w="0" w:type="auto"/>
          </w:tcPr>
          <w:p w14:paraId="67F7E894" w14:textId="62E0A19D"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685</w:t>
            </w:r>
          </w:p>
        </w:tc>
        <w:tc>
          <w:tcPr>
            <w:tcW w:w="2643" w:type="dxa"/>
          </w:tcPr>
          <w:p w14:paraId="2CA257D9" w14:textId="5EA4F164"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i/>
                <w:iCs/>
              </w:rPr>
            </w:pPr>
            <w:r w:rsidRPr="00DC2E2E">
              <w:rPr>
                <w:rFonts w:cstheme="minorBidi"/>
                <w:i/>
                <w:iCs/>
              </w:rPr>
              <w:t>E. viminalis</w:t>
            </w:r>
            <w:r w:rsidR="00441D1D">
              <w:rPr>
                <w:rFonts w:cstheme="minorBidi"/>
                <w:i/>
                <w:iCs/>
              </w:rPr>
              <w:t>/globulus</w:t>
            </w:r>
          </w:p>
        </w:tc>
        <w:tc>
          <w:tcPr>
            <w:tcW w:w="1312" w:type="dxa"/>
          </w:tcPr>
          <w:p w14:paraId="6B10F0C1" w14:textId="78CD7A51"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22</w:t>
            </w:r>
          </w:p>
        </w:tc>
        <w:tc>
          <w:tcPr>
            <w:tcW w:w="0" w:type="auto"/>
          </w:tcPr>
          <w:p w14:paraId="03F0FC8D" w14:textId="7DDA7254"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Very low</w:t>
            </w:r>
          </w:p>
        </w:tc>
      </w:tr>
      <w:tr w:rsidR="00441D1D" w14:paraId="49E0260D" w14:textId="77777777" w:rsidTr="00FD6D6D">
        <w:trPr>
          <w:trHeight w:val="300"/>
        </w:trPr>
        <w:tc>
          <w:tcPr>
            <w:cnfStyle w:val="001000000000" w:firstRow="0" w:lastRow="0" w:firstColumn="1" w:lastColumn="0" w:oddVBand="0" w:evenVBand="0" w:oddHBand="0" w:evenHBand="0" w:firstRowFirstColumn="0" w:firstRowLastColumn="0" w:lastRowFirstColumn="0" w:lastRowLastColumn="0"/>
            <w:tcW w:w="1843" w:type="dxa"/>
          </w:tcPr>
          <w:p w14:paraId="00DE13B5" w14:textId="77777777" w:rsidR="007542EB" w:rsidRPr="00DC2E2E" w:rsidRDefault="007542EB" w:rsidP="00DC2E2E">
            <w:pPr>
              <w:spacing w:before="0" w:line="240" w:lineRule="auto"/>
              <w:rPr>
                <w:rFonts w:cstheme="minorBidi"/>
              </w:rPr>
            </w:pPr>
            <w:r w:rsidRPr="00DC2E2E">
              <w:rPr>
                <w:rFonts w:cstheme="minorBidi"/>
              </w:rPr>
              <w:t xml:space="preserve">Mallacoota </w:t>
            </w:r>
          </w:p>
        </w:tc>
        <w:tc>
          <w:tcPr>
            <w:tcW w:w="851" w:type="dxa"/>
          </w:tcPr>
          <w:p w14:paraId="62A6A519" w14:textId="4060F8ED"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11.0</w:t>
            </w:r>
          </w:p>
        </w:tc>
        <w:tc>
          <w:tcPr>
            <w:tcW w:w="722" w:type="dxa"/>
          </w:tcPr>
          <w:p w14:paraId="2E189F94" w14:textId="633A720A"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19.6</w:t>
            </w:r>
          </w:p>
        </w:tc>
        <w:tc>
          <w:tcPr>
            <w:tcW w:w="0" w:type="auto"/>
          </w:tcPr>
          <w:p w14:paraId="01AEBA80" w14:textId="5435D095"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939</w:t>
            </w:r>
          </w:p>
        </w:tc>
        <w:tc>
          <w:tcPr>
            <w:tcW w:w="2643" w:type="dxa"/>
          </w:tcPr>
          <w:p w14:paraId="47282115" w14:textId="2F8FD400"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i/>
                <w:iCs/>
              </w:rPr>
              <w:t>E. cypellocarpa</w:t>
            </w:r>
            <w:r w:rsidR="00441D1D">
              <w:rPr>
                <w:rFonts w:cstheme="minorBidi"/>
                <w:i/>
                <w:iCs/>
              </w:rPr>
              <w:t>/globulus</w:t>
            </w:r>
          </w:p>
        </w:tc>
        <w:tc>
          <w:tcPr>
            <w:tcW w:w="1312" w:type="dxa"/>
          </w:tcPr>
          <w:p w14:paraId="698A0409" w14:textId="3BC4BEBF"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18</w:t>
            </w:r>
          </w:p>
        </w:tc>
        <w:tc>
          <w:tcPr>
            <w:tcW w:w="0" w:type="auto"/>
          </w:tcPr>
          <w:p w14:paraId="6EC9AC33" w14:textId="05D66874"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Low</w:t>
            </w:r>
          </w:p>
        </w:tc>
      </w:tr>
      <w:tr w:rsidR="00441D1D" w14:paraId="7E2E3D74" w14:textId="77777777" w:rsidTr="00FD6D6D">
        <w:trPr>
          <w:trHeight w:val="300"/>
        </w:trPr>
        <w:tc>
          <w:tcPr>
            <w:cnfStyle w:val="001000000000" w:firstRow="0" w:lastRow="0" w:firstColumn="1" w:lastColumn="0" w:oddVBand="0" w:evenVBand="0" w:oddHBand="0" w:evenHBand="0" w:firstRowFirstColumn="0" w:firstRowLastColumn="0" w:lastRowFirstColumn="0" w:lastRowLastColumn="0"/>
            <w:tcW w:w="1843" w:type="dxa"/>
          </w:tcPr>
          <w:p w14:paraId="1FF154BC" w14:textId="681734DF" w:rsidR="00441D1D" w:rsidRPr="00DC2E2E" w:rsidRDefault="00441D1D" w:rsidP="00DC2E2E">
            <w:pPr>
              <w:rPr>
                <w:rFonts w:cstheme="minorBidi"/>
              </w:rPr>
            </w:pPr>
            <w:r>
              <w:rPr>
                <w:rFonts w:cstheme="minorBidi"/>
              </w:rPr>
              <w:t>S</w:t>
            </w:r>
            <w:r w:rsidR="00FD6D6D">
              <w:rPr>
                <w:rFonts w:cstheme="minorBidi"/>
              </w:rPr>
              <w:t>ou</w:t>
            </w:r>
            <w:r>
              <w:rPr>
                <w:rFonts w:cstheme="minorBidi"/>
              </w:rPr>
              <w:t>th Gippsland</w:t>
            </w:r>
          </w:p>
        </w:tc>
        <w:tc>
          <w:tcPr>
            <w:tcW w:w="851" w:type="dxa"/>
          </w:tcPr>
          <w:p w14:paraId="084C6247" w14:textId="60B7C975" w:rsidR="00441D1D" w:rsidRPr="00DC2E2E" w:rsidRDefault="00441D1D" w:rsidP="002E0085">
            <w:pPr>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6.1</w:t>
            </w:r>
          </w:p>
        </w:tc>
        <w:tc>
          <w:tcPr>
            <w:tcW w:w="722" w:type="dxa"/>
          </w:tcPr>
          <w:p w14:paraId="7562F72F" w14:textId="1763CBBB" w:rsidR="00441D1D" w:rsidRPr="00DC2E2E" w:rsidRDefault="00441D1D" w:rsidP="002E0085">
            <w:pPr>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19.9</w:t>
            </w:r>
          </w:p>
        </w:tc>
        <w:tc>
          <w:tcPr>
            <w:tcW w:w="0" w:type="auto"/>
          </w:tcPr>
          <w:p w14:paraId="70B1CB85" w14:textId="061FA840" w:rsidR="00441D1D" w:rsidRPr="00DC2E2E" w:rsidRDefault="00441D1D" w:rsidP="002E0085">
            <w:pPr>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1000</w:t>
            </w:r>
          </w:p>
        </w:tc>
        <w:tc>
          <w:tcPr>
            <w:tcW w:w="2643" w:type="dxa"/>
          </w:tcPr>
          <w:p w14:paraId="6FD99A7C" w14:textId="683222E1" w:rsidR="00441D1D" w:rsidRPr="00DC2E2E" w:rsidRDefault="00441D1D" w:rsidP="002E0085">
            <w:pPr>
              <w:jc w:val="center"/>
              <w:cnfStyle w:val="000000000000" w:firstRow="0" w:lastRow="0" w:firstColumn="0" w:lastColumn="0" w:oddVBand="0" w:evenVBand="0" w:oddHBand="0" w:evenHBand="0" w:firstRowFirstColumn="0" w:firstRowLastColumn="0" w:lastRowFirstColumn="0" w:lastRowLastColumn="0"/>
              <w:rPr>
                <w:rFonts w:cstheme="minorBidi"/>
                <w:i/>
                <w:iCs/>
              </w:rPr>
            </w:pPr>
            <w:r>
              <w:rPr>
                <w:rFonts w:cstheme="minorBidi"/>
                <w:i/>
                <w:iCs/>
              </w:rPr>
              <w:t>E. viminalis/ovata</w:t>
            </w:r>
          </w:p>
        </w:tc>
        <w:tc>
          <w:tcPr>
            <w:tcW w:w="1312" w:type="dxa"/>
          </w:tcPr>
          <w:p w14:paraId="0A0879EA" w14:textId="17774282" w:rsidR="00441D1D" w:rsidRPr="00DC2E2E" w:rsidRDefault="00441D1D" w:rsidP="002E0085">
            <w:pPr>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18</w:t>
            </w:r>
          </w:p>
        </w:tc>
        <w:tc>
          <w:tcPr>
            <w:tcW w:w="0" w:type="auto"/>
          </w:tcPr>
          <w:p w14:paraId="0239CB05" w14:textId="6582E63A" w:rsidR="00441D1D" w:rsidRPr="00DC2E2E" w:rsidRDefault="00441D1D" w:rsidP="002E0085">
            <w:pPr>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Low</w:t>
            </w:r>
          </w:p>
        </w:tc>
      </w:tr>
      <w:tr w:rsidR="00441D1D" w14:paraId="7DD9E988" w14:textId="77777777" w:rsidTr="00FD6D6D">
        <w:trPr>
          <w:trHeight w:val="300"/>
        </w:trPr>
        <w:tc>
          <w:tcPr>
            <w:cnfStyle w:val="001000000000" w:firstRow="0" w:lastRow="0" w:firstColumn="1" w:lastColumn="0" w:oddVBand="0" w:evenVBand="0" w:oddHBand="0" w:evenHBand="0" w:firstRowFirstColumn="0" w:firstRowLastColumn="0" w:lastRowFirstColumn="0" w:lastRowLastColumn="0"/>
            <w:tcW w:w="1843" w:type="dxa"/>
          </w:tcPr>
          <w:p w14:paraId="3F02ED33" w14:textId="77777777" w:rsidR="007542EB" w:rsidRPr="00DC2E2E" w:rsidRDefault="007542EB" w:rsidP="00DC2E2E">
            <w:pPr>
              <w:spacing w:before="0" w:line="240" w:lineRule="auto"/>
              <w:rPr>
                <w:rFonts w:cstheme="minorBidi"/>
              </w:rPr>
            </w:pPr>
            <w:r w:rsidRPr="00DC2E2E">
              <w:rPr>
                <w:rFonts w:cstheme="minorBidi"/>
              </w:rPr>
              <w:t xml:space="preserve">Murray River </w:t>
            </w:r>
          </w:p>
        </w:tc>
        <w:tc>
          <w:tcPr>
            <w:tcW w:w="851" w:type="dxa"/>
          </w:tcPr>
          <w:p w14:paraId="6E528C20" w14:textId="0D71CD10"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12.9</w:t>
            </w:r>
          </w:p>
        </w:tc>
        <w:tc>
          <w:tcPr>
            <w:tcW w:w="722" w:type="dxa"/>
          </w:tcPr>
          <w:p w14:paraId="6FD69637" w14:textId="61D484A6"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25.5</w:t>
            </w:r>
          </w:p>
        </w:tc>
        <w:tc>
          <w:tcPr>
            <w:tcW w:w="0" w:type="auto"/>
          </w:tcPr>
          <w:p w14:paraId="164DC015" w14:textId="30F1CA18"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397</w:t>
            </w:r>
          </w:p>
        </w:tc>
        <w:tc>
          <w:tcPr>
            <w:tcW w:w="2643" w:type="dxa"/>
          </w:tcPr>
          <w:p w14:paraId="3FCEA219" w14:textId="46E2C2E0"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i/>
                <w:iCs/>
              </w:rPr>
            </w:pPr>
            <w:r w:rsidRPr="00DC2E2E">
              <w:rPr>
                <w:rFonts w:cstheme="minorBidi"/>
                <w:i/>
                <w:iCs/>
              </w:rPr>
              <w:t>E. camaldulensis</w:t>
            </w:r>
          </w:p>
        </w:tc>
        <w:tc>
          <w:tcPr>
            <w:tcW w:w="1312" w:type="dxa"/>
          </w:tcPr>
          <w:p w14:paraId="752D62F5" w14:textId="045AE225"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1</w:t>
            </w:r>
            <w:r w:rsidR="00441D1D">
              <w:rPr>
                <w:rFonts w:cstheme="minorBidi"/>
              </w:rPr>
              <w:t>7</w:t>
            </w:r>
          </w:p>
        </w:tc>
        <w:tc>
          <w:tcPr>
            <w:tcW w:w="0" w:type="auto"/>
          </w:tcPr>
          <w:p w14:paraId="693A54F3" w14:textId="2DA265F5"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Moderate</w:t>
            </w:r>
          </w:p>
        </w:tc>
      </w:tr>
      <w:tr w:rsidR="00441D1D" w14:paraId="64EFCBA4" w14:textId="77777777" w:rsidTr="00FD6D6D">
        <w:trPr>
          <w:trHeight w:val="300"/>
        </w:trPr>
        <w:tc>
          <w:tcPr>
            <w:cnfStyle w:val="001000000000" w:firstRow="0" w:lastRow="0" w:firstColumn="1" w:lastColumn="0" w:oddVBand="0" w:evenVBand="0" w:oddHBand="0" w:evenHBand="0" w:firstRowFirstColumn="0" w:firstRowLastColumn="0" w:lastRowFirstColumn="0" w:lastRowLastColumn="0"/>
            <w:tcW w:w="1843" w:type="dxa"/>
          </w:tcPr>
          <w:p w14:paraId="2BE0FEE4" w14:textId="77777777" w:rsidR="007542EB" w:rsidRPr="00DC2E2E" w:rsidRDefault="007542EB" w:rsidP="00DC2E2E">
            <w:pPr>
              <w:spacing w:before="0" w:line="240" w:lineRule="auto"/>
              <w:rPr>
                <w:rFonts w:cstheme="minorBidi"/>
              </w:rPr>
            </w:pPr>
            <w:r w:rsidRPr="00DC2E2E">
              <w:rPr>
                <w:rFonts w:cstheme="minorBidi"/>
              </w:rPr>
              <w:t xml:space="preserve">Cape Otway </w:t>
            </w:r>
          </w:p>
        </w:tc>
        <w:tc>
          <w:tcPr>
            <w:tcW w:w="851" w:type="dxa"/>
          </w:tcPr>
          <w:p w14:paraId="719F4DA9" w14:textId="4A2E2A8A"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10.6</w:t>
            </w:r>
          </w:p>
        </w:tc>
        <w:tc>
          <w:tcPr>
            <w:tcW w:w="722" w:type="dxa"/>
          </w:tcPr>
          <w:p w14:paraId="07734EA0" w14:textId="6822D55C"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17.3</w:t>
            </w:r>
          </w:p>
        </w:tc>
        <w:tc>
          <w:tcPr>
            <w:tcW w:w="0" w:type="auto"/>
          </w:tcPr>
          <w:p w14:paraId="6D9BF7E9" w14:textId="1B601379"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896</w:t>
            </w:r>
          </w:p>
        </w:tc>
        <w:tc>
          <w:tcPr>
            <w:tcW w:w="2643" w:type="dxa"/>
          </w:tcPr>
          <w:p w14:paraId="138290CC" w14:textId="4FD7D5C2"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i/>
                <w:iCs/>
              </w:rPr>
            </w:pPr>
            <w:r w:rsidRPr="00DC2E2E">
              <w:rPr>
                <w:rFonts w:cstheme="minorBidi"/>
                <w:i/>
                <w:iCs/>
              </w:rPr>
              <w:t>E. viminalis</w:t>
            </w:r>
          </w:p>
        </w:tc>
        <w:tc>
          <w:tcPr>
            <w:tcW w:w="1312" w:type="dxa"/>
          </w:tcPr>
          <w:p w14:paraId="12F98BFF" w14:textId="26305449"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1</w:t>
            </w:r>
            <w:r w:rsidR="00441D1D">
              <w:rPr>
                <w:rFonts w:cstheme="minorBidi"/>
              </w:rPr>
              <w:t>8</w:t>
            </w:r>
          </w:p>
        </w:tc>
        <w:tc>
          <w:tcPr>
            <w:tcW w:w="0" w:type="auto"/>
          </w:tcPr>
          <w:p w14:paraId="0A7C7DB9" w14:textId="271E4212"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High</w:t>
            </w:r>
          </w:p>
        </w:tc>
      </w:tr>
      <w:tr w:rsidR="00441D1D" w14:paraId="7F6286B8" w14:textId="77777777" w:rsidTr="00FD6D6D">
        <w:trPr>
          <w:trHeight w:val="300"/>
        </w:trPr>
        <w:tc>
          <w:tcPr>
            <w:cnfStyle w:val="001000000000" w:firstRow="0" w:lastRow="0" w:firstColumn="1" w:lastColumn="0" w:oddVBand="0" w:evenVBand="0" w:oddHBand="0" w:evenHBand="0" w:firstRowFirstColumn="0" w:firstRowLastColumn="0" w:lastRowFirstColumn="0" w:lastRowLastColumn="0"/>
            <w:tcW w:w="1843" w:type="dxa"/>
          </w:tcPr>
          <w:p w14:paraId="5E643D93" w14:textId="05BAA386" w:rsidR="007542EB" w:rsidRPr="00DC2E2E" w:rsidRDefault="007542EB" w:rsidP="00DC2E2E">
            <w:pPr>
              <w:spacing w:before="0" w:line="240" w:lineRule="auto"/>
              <w:rPr>
                <w:rFonts w:cstheme="minorBidi"/>
              </w:rPr>
            </w:pPr>
            <w:r w:rsidRPr="00DC2E2E">
              <w:rPr>
                <w:rFonts w:cstheme="minorBidi"/>
              </w:rPr>
              <w:t xml:space="preserve">Budj Bim </w:t>
            </w:r>
            <w:r w:rsidR="00D7448D">
              <w:rPr>
                <w:rFonts w:cstheme="minorBidi"/>
              </w:rPr>
              <w:t>IPA</w:t>
            </w:r>
          </w:p>
        </w:tc>
        <w:tc>
          <w:tcPr>
            <w:tcW w:w="851" w:type="dxa"/>
          </w:tcPr>
          <w:p w14:paraId="469B18ED" w14:textId="4ED9864D"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7.7</w:t>
            </w:r>
          </w:p>
        </w:tc>
        <w:tc>
          <w:tcPr>
            <w:tcW w:w="722" w:type="dxa"/>
          </w:tcPr>
          <w:p w14:paraId="471824D9" w14:textId="0A02290B"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19.2</w:t>
            </w:r>
          </w:p>
        </w:tc>
        <w:tc>
          <w:tcPr>
            <w:tcW w:w="0" w:type="auto"/>
          </w:tcPr>
          <w:p w14:paraId="044A7021" w14:textId="0FED4226"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616</w:t>
            </w:r>
          </w:p>
        </w:tc>
        <w:tc>
          <w:tcPr>
            <w:tcW w:w="2643" w:type="dxa"/>
          </w:tcPr>
          <w:p w14:paraId="36BC468E" w14:textId="12FB3386"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i/>
                <w:iCs/>
              </w:rPr>
            </w:pPr>
            <w:r w:rsidRPr="00DC2E2E">
              <w:rPr>
                <w:rFonts w:cstheme="minorBidi"/>
                <w:i/>
                <w:iCs/>
              </w:rPr>
              <w:t>E. viminalis</w:t>
            </w:r>
          </w:p>
        </w:tc>
        <w:tc>
          <w:tcPr>
            <w:tcW w:w="1312" w:type="dxa"/>
          </w:tcPr>
          <w:p w14:paraId="6FEB81A3" w14:textId="49F455E6"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1</w:t>
            </w:r>
            <w:r w:rsidR="00441D1D">
              <w:rPr>
                <w:rFonts w:cstheme="minorBidi"/>
              </w:rPr>
              <w:t>4</w:t>
            </w:r>
          </w:p>
        </w:tc>
        <w:tc>
          <w:tcPr>
            <w:tcW w:w="0" w:type="auto"/>
          </w:tcPr>
          <w:p w14:paraId="38D93211" w14:textId="3D903790"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Very high</w:t>
            </w:r>
          </w:p>
        </w:tc>
      </w:tr>
      <w:tr w:rsidR="00441D1D" w14:paraId="083791CE" w14:textId="77777777" w:rsidTr="00FD6D6D">
        <w:trPr>
          <w:trHeight w:val="300"/>
        </w:trPr>
        <w:tc>
          <w:tcPr>
            <w:cnfStyle w:val="001000000000" w:firstRow="0" w:lastRow="0" w:firstColumn="1" w:lastColumn="0" w:oddVBand="0" w:evenVBand="0" w:oddHBand="0" w:evenHBand="0" w:firstRowFirstColumn="0" w:firstRowLastColumn="0" w:lastRowFirstColumn="0" w:lastRowLastColumn="0"/>
            <w:tcW w:w="1843" w:type="dxa"/>
          </w:tcPr>
          <w:p w14:paraId="01D74B2A" w14:textId="77777777" w:rsidR="007542EB" w:rsidRPr="00DC2E2E" w:rsidRDefault="007542EB" w:rsidP="00DC2E2E">
            <w:pPr>
              <w:spacing w:before="0" w:line="240" w:lineRule="auto"/>
              <w:rPr>
                <w:rFonts w:cstheme="minorBidi"/>
              </w:rPr>
            </w:pPr>
            <w:r w:rsidRPr="00DC2E2E">
              <w:rPr>
                <w:rFonts w:cstheme="minorBidi"/>
              </w:rPr>
              <w:t xml:space="preserve">Gelantipy </w:t>
            </w:r>
          </w:p>
        </w:tc>
        <w:tc>
          <w:tcPr>
            <w:tcW w:w="851" w:type="dxa"/>
          </w:tcPr>
          <w:p w14:paraId="3B6B49B9" w14:textId="60B07570"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6.8</w:t>
            </w:r>
          </w:p>
        </w:tc>
        <w:tc>
          <w:tcPr>
            <w:tcW w:w="722" w:type="dxa"/>
          </w:tcPr>
          <w:p w14:paraId="1DF81248" w14:textId="6C9639A1"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16.6</w:t>
            </w:r>
          </w:p>
        </w:tc>
        <w:tc>
          <w:tcPr>
            <w:tcW w:w="0" w:type="auto"/>
          </w:tcPr>
          <w:p w14:paraId="50E216FE" w14:textId="5A2DBD90"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779</w:t>
            </w:r>
          </w:p>
        </w:tc>
        <w:tc>
          <w:tcPr>
            <w:tcW w:w="2643" w:type="dxa"/>
          </w:tcPr>
          <w:p w14:paraId="612FF0A7" w14:textId="27CE22B1"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i/>
                <w:iCs/>
              </w:rPr>
            </w:pPr>
            <w:r w:rsidRPr="00DC2E2E">
              <w:rPr>
                <w:rFonts w:cstheme="minorBidi"/>
                <w:i/>
                <w:iCs/>
              </w:rPr>
              <w:t>E. viminalis</w:t>
            </w:r>
            <w:r w:rsidR="00441D1D">
              <w:rPr>
                <w:rFonts w:cstheme="minorBidi"/>
                <w:i/>
                <w:iCs/>
              </w:rPr>
              <w:t>/camphora</w:t>
            </w:r>
          </w:p>
        </w:tc>
        <w:tc>
          <w:tcPr>
            <w:tcW w:w="1312" w:type="dxa"/>
          </w:tcPr>
          <w:p w14:paraId="07302B56" w14:textId="2A15B0ED"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11</w:t>
            </w:r>
          </w:p>
        </w:tc>
        <w:tc>
          <w:tcPr>
            <w:tcW w:w="0" w:type="auto"/>
          </w:tcPr>
          <w:p w14:paraId="5DFB2E99" w14:textId="1D3138A9" w:rsidR="007542EB" w:rsidRPr="00DC2E2E" w:rsidRDefault="007542EB" w:rsidP="002E0085">
            <w:pPr>
              <w:spacing w:before="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DC2E2E">
              <w:rPr>
                <w:rFonts w:cstheme="minorBidi"/>
              </w:rPr>
              <w:t>Very high</w:t>
            </w:r>
          </w:p>
        </w:tc>
      </w:tr>
    </w:tbl>
    <w:p w14:paraId="56E146BA" w14:textId="3DCBE313" w:rsidR="007542EB" w:rsidRDefault="007542EB" w:rsidP="008A5BC9">
      <w:pPr>
        <w:pStyle w:val="Legend-Table"/>
        <w:rPr>
          <w:rFonts w:eastAsia="Aptos"/>
        </w:rPr>
      </w:pPr>
      <w:r w:rsidRPr="0A61DB24">
        <w:rPr>
          <w:rFonts w:eastAsia="Aptos"/>
          <w:vertAlign w:val="superscript"/>
        </w:rPr>
        <w:t>1</w:t>
      </w:r>
      <w:r w:rsidRPr="0A61DB24">
        <w:rPr>
          <w:rFonts w:eastAsia="Aptos"/>
        </w:rPr>
        <w:t>Modelled canopy heights based on Lang et al. (2023)</w:t>
      </w:r>
      <w:r w:rsidR="0084592C">
        <w:rPr>
          <w:rFonts w:eastAsia="Aptos"/>
        </w:rPr>
        <w:t>.</w:t>
      </w:r>
      <w:r w:rsidR="00D7448D">
        <w:rPr>
          <w:rFonts w:eastAsia="Aptos"/>
        </w:rPr>
        <w:t xml:space="preserve"> IPA = </w:t>
      </w:r>
      <w:r w:rsidR="00D7448D" w:rsidRPr="00D7448D">
        <w:rPr>
          <w:rFonts w:eastAsia="Aptos"/>
        </w:rPr>
        <w:t>Indigenous Protected Area</w:t>
      </w:r>
      <w:r w:rsidR="00D7448D">
        <w:rPr>
          <w:rFonts w:eastAsia="Aptos"/>
        </w:rPr>
        <w:t>.</w:t>
      </w:r>
    </w:p>
    <w:p w14:paraId="4A5845DD" w14:textId="05D0898C" w:rsidR="007542EB" w:rsidRDefault="004E3DFA" w:rsidP="007542EB">
      <w:pPr>
        <w:pStyle w:val="Heading3-Numbered"/>
        <w:rPr>
          <w:rFonts w:eastAsia="Aptos"/>
        </w:rPr>
      </w:pPr>
      <w:bookmarkStart w:id="64" w:name="_Toc201758157"/>
      <w:bookmarkStart w:id="65" w:name="_Toc201761189"/>
      <w:bookmarkStart w:id="66" w:name="_Toc202781709"/>
      <w:bookmarkEnd w:id="64"/>
      <w:bookmarkEnd w:id="65"/>
      <w:r>
        <w:rPr>
          <w:rFonts w:eastAsia="Aptos"/>
        </w:rPr>
        <w:t>Koala</w:t>
      </w:r>
      <w:r w:rsidR="007542EB">
        <w:rPr>
          <w:rFonts w:eastAsia="Aptos"/>
        </w:rPr>
        <w:t xml:space="preserve"> capture</w:t>
      </w:r>
      <w:bookmarkEnd w:id="66"/>
    </w:p>
    <w:p w14:paraId="377CFC3D" w14:textId="2B77E96A" w:rsidR="007542EB" w:rsidRDefault="004E3DFA" w:rsidP="007542EB">
      <w:r>
        <w:rPr>
          <w:rFonts w:eastAsia="Aptos"/>
        </w:rPr>
        <w:t>Koala</w:t>
      </w:r>
      <w:r w:rsidR="007542EB" w:rsidRPr="66C332E5">
        <w:rPr>
          <w:rFonts w:eastAsia="Aptos"/>
        </w:rPr>
        <w:t xml:space="preserve"> capture was undertaken from 18 March to 4 October 2024. In each area, we searched </w:t>
      </w:r>
      <w:r w:rsidR="0082638C">
        <w:rPr>
          <w:rFonts w:eastAsia="Aptos"/>
        </w:rPr>
        <w:t xml:space="preserve">on foot </w:t>
      </w:r>
      <w:r w:rsidR="007542EB" w:rsidRPr="66C332E5">
        <w:rPr>
          <w:rFonts w:eastAsia="Aptos"/>
        </w:rPr>
        <w:t xml:space="preserve">for </w:t>
      </w:r>
      <w:r>
        <w:rPr>
          <w:rFonts w:eastAsia="Aptos"/>
        </w:rPr>
        <w:t>Koala</w:t>
      </w:r>
      <w:r w:rsidR="007542EB" w:rsidRPr="66C332E5">
        <w:rPr>
          <w:rFonts w:eastAsia="Aptos"/>
        </w:rPr>
        <w:t>s in habitat that appeared to be suitable</w:t>
      </w:r>
      <w:r w:rsidR="00B46FE6">
        <w:rPr>
          <w:rFonts w:eastAsia="Aptos"/>
        </w:rPr>
        <w:t>,</w:t>
      </w:r>
      <w:r w:rsidR="007542EB" w:rsidRPr="66C332E5">
        <w:rPr>
          <w:rFonts w:eastAsia="Aptos"/>
        </w:rPr>
        <w:t xml:space="preserve"> and captured </w:t>
      </w:r>
      <w:r>
        <w:rPr>
          <w:rFonts w:eastAsia="Aptos"/>
        </w:rPr>
        <w:t>Koala</w:t>
      </w:r>
      <w:r w:rsidR="007542EB" w:rsidRPr="66C332E5">
        <w:rPr>
          <w:rFonts w:eastAsia="Aptos"/>
        </w:rPr>
        <w:t>s as they were found. At Budj Bim</w:t>
      </w:r>
      <w:r w:rsidR="00D7448D">
        <w:rPr>
          <w:rFonts w:eastAsia="Aptos"/>
        </w:rPr>
        <w:t xml:space="preserve"> Indigenous Protected Area (IPA)</w:t>
      </w:r>
      <w:r w:rsidR="007542EB" w:rsidRPr="66C332E5">
        <w:rPr>
          <w:rFonts w:eastAsia="Aptos"/>
        </w:rPr>
        <w:t xml:space="preserve">, </w:t>
      </w:r>
      <w:r>
        <w:rPr>
          <w:rFonts w:eastAsia="Aptos"/>
        </w:rPr>
        <w:t>Koala</w:t>
      </w:r>
      <w:r w:rsidR="007542EB" w:rsidRPr="66C332E5">
        <w:rPr>
          <w:rFonts w:eastAsia="Aptos"/>
        </w:rPr>
        <w:t xml:space="preserve">s were captured by contracted staff as part of a management program. We used the ‘noose and flag’ capture method </w:t>
      </w:r>
      <w:r w:rsidR="00DC2E2E">
        <w:rPr>
          <w:rFonts w:eastAsia="Aptos"/>
        </w:rPr>
        <w:fldChar w:fldCharType="begin"/>
      </w:r>
      <w:r w:rsidR="009358C4">
        <w:rPr>
          <w:rFonts w:eastAsia="Aptos"/>
        </w:rPr>
        <w:instrText xml:space="preserve"> ADDIN ZOTERO_ITEM CSL_CITATION {"citationID":"tIczYb10","properties":{"formattedCitation":"(Madani et al. 2020)","plainCitation":"(Madani et al. 2020)","noteIndex":0},"citationItems":[{"id":5285,"uris":["http://zotero.org/users/634364/items/K55YQMB6"],"itemData":{"id":5285,"type":"article-journal","container-title":"Australian Mammalogy","issue":"3","note":"publisher: CSIRO Publishing","page":"341-348","title":"A review of the ‘noose and flag’method to capture free-ranging koalas","volume":"42","author":[{"family":"Madani","given":"G F"},{"family":"Ashman","given":"K R"},{"family":"Mella","given":"V S A"},{"family":"Whisson","given":"D A"}],"issued":{"date-parts":[["2020"]]}}}],"schema":"https://github.com/citation-style-language/schema/raw/master/csl-citation.json"} </w:instrText>
      </w:r>
      <w:r w:rsidR="00DC2E2E">
        <w:rPr>
          <w:rFonts w:eastAsia="Aptos"/>
        </w:rPr>
        <w:fldChar w:fldCharType="separate"/>
      </w:r>
      <w:r w:rsidR="009358C4" w:rsidRPr="009358C4">
        <w:t>(Madani et al. 2020)</w:t>
      </w:r>
      <w:r w:rsidR="00DC2E2E">
        <w:rPr>
          <w:rFonts w:eastAsia="Aptos"/>
        </w:rPr>
        <w:fldChar w:fldCharType="end"/>
      </w:r>
      <w:r w:rsidR="007542EB" w:rsidRPr="66C332E5">
        <w:rPr>
          <w:rFonts w:eastAsia="Aptos"/>
        </w:rPr>
        <w:t xml:space="preserve"> if the </w:t>
      </w:r>
      <w:r>
        <w:rPr>
          <w:rFonts w:eastAsia="Aptos"/>
        </w:rPr>
        <w:t>Koala</w:t>
      </w:r>
      <w:r w:rsidR="007542EB" w:rsidRPr="66C332E5">
        <w:rPr>
          <w:rFonts w:eastAsia="Aptos"/>
        </w:rPr>
        <w:t xml:space="preserve"> could be reached from the ground or by a climber with an 8</w:t>
      </w:r>
      <w:r w:rsidR="002251E1">
        <w:rPr>
          <w:rFonts w:eastAsia="Aptos"/>
        </w:rPr>
        <w:t>-</w:t>
      </w:r>
      <w:r w:rsidR="007542EB" w:rsidRPr="66C332E5">
        <w:rPr>
          <w:rFonts w:eastAsia="Aptos"/>
        </w:rPr>
        <w:t xml:space="preserve">m extendable pole. We used a </w:t>
      </w:r>
      <w:r>
        <w:rPr>
          <w:rFonts w:eastAsia="Aptos"/>
        </w:rPr>
        <w:t>Koala</w:t>
      </w:r>
      <w:r w:rsidR="007542EB" w:rsidRPr="66C332E5">
        <w:rPr>
          <w:rFonts w:eastAsia="Aptos"/>
        </w:rPr>
        <w:t xml:space="preserve"> trap </w:t>
      </w:r>
      <w:r w:rsidR="00DC2E2E">
        <w:rPr>
          <w:rFonts w:eastAsia="Aptos"/>
        </w:rPr>
        <w:fldChar w:fldCharType="begin"/>
      </w:r>
      <w:r w:rsidR="0056374A">
        <w:rPr>
          <w:rFonts w:eastAsia="Aptos"/>
        </w:rPr>
        <w:instrText xml:space="preserve"> ADDIN ZOTERO_ITEM CSL_CITATION {"citationID":"at72mupkal","properties":{"formattedCitation":"(Ashman and Whisson 2020)","plainCitation":"(Ashman and Whisson 2020)","noteIndex":0},"citationItems":[{"id":5286,"uris":["http://zotero.org/users/634364/items/VJ8K6SUL"],"itemData":{"id":5286,"type":"article-journal","container-title":"Australian Mammalogy","issue":"3","note":"publisher: CSIRO Publishing","page":"380-384","title":"Developing guidelines for the use of traps to capture koalas","volume":"42","author":[{"family":"Ashman","given":"Kita R"},{"family":"Whisson","given":"Desley A"}],"issued":{"date-parts":[["2020"]]}}}],"schema":"https://github.com/citation-style-language/schema/raw/master/csl-citation.json"} </w:instrText>
      </w:r>
      <w:r w:rsidR="00DC2E2E">
        <w:rPr>
          <w:rFonts w:eastAsia="Aptos"/>
        </w:rPr>
        <w:fldChar w:fldCharType="separate"/>
      </w:r>
      <w:r w:rsidR="0056374A" w:rsidRPr="0056374A">
        <w:t>(Ashman and Whisson 2020)</w:t>
      </w:r>
      <w:r w:rsidR="00DC2E2E">
        <w:rPr>
          <w:rFonts w:eastAsia="Aptos"/>
        </w:rPr>
        <w:fldChar w:fldCharType="end"/>
      </w:r>
      <w:r w:rsidR="007542EB" w:rsidRPr="66C332E5">
        <w:rPr>
          <w:rFonts w:eastAsia="Aptos"/>
        </w:rPr>
        <w:t xml:space="preserve"> for </w:t>
      </w:r>
      <w:r>
        <w:rPr>
          <w:rFonts w:eastAsia="Aptos"/>
        </w:rPr>
        <w:t>Koala</w:t>
      </w:r>
      <w:r w:rsidR="007542EB" w:rsidRPr="66C332E5">
        <w:rPr>
          <w:rFonts w:eastAsia="Aptos"/>
        </w:rPr>
        <w:t>s that could not be reached</w:t>
      </w:r>
      <w:r w:rsidR="00DC2E2E">
        <w:rPr>
          <w:rFonts w:eastAsia="Aptos"/>
        </w:rPr>
        <w:t xml:space="preserve"> using this method</w:t>
      </w:r>
      <w:r w:rsidR="007542EB" w:rsidRPr="66C332E5">
        <w:rPr>
          <w:rFonts w:eastAsia="Aptos"/>
        </w:rPr>
        <w:t>.</w:t>
      </w:r>
    </w:p>
    <w:p w14:paraId="50E5788A" w14:textId="7686BCB0" w:rsidR="007542EB" w:rsidRDefault="007542EB" w:rsidP="00F642D5">
      <w:r w:rsidRPr="70B3ED98">
        <w:rPr>
          <w:rFonts w:eastAsia="Aptos"/>
        </w:rPr>
        <w:t xml:space="preserve">The noose and flag method involved using a flag on an extendable pole to encourage the </w:t>
      </w:r>
      <w:r w:rsidR="004E3DFA">
        <w:rPr>
          <w:rFonts w:eastAsia="Aptos"/>
        </w:rPr>
        <w:t>Koala</w:t>
      </w:r>
      <w:r w:rsidRPr="70B3ED98">
        <w:rPr>
          <w:rFonts w:eastAsia="Aptos"/>
        </w:rPr>
        <w:t xml:space="preserve"> to climb down the tree and into a suitable position for placing a loop of rope with a stop-knot over its head. Once the rope was placed, the flag was waved again over the </w:t>
      </w:r>
      <w:r w:rsidR="004E3DFA">
        <w:rPr>
          <w:rFonts w:eastAsia="Aptos"/>
        </w:rPr>
        <w:t>Koala</w:t>
      </w:r>
      <w:r w:rsidRPr="70B3ED98">
        <w:rPr>
          <w:rFonts w:eastAsia="Aptos"/>
        </w:rPr>
        <w:t xml:space="preserve">’s head. The </w:t>
      </w:r>
      <w:r w:rsidR="004E3DFA">
        <w:rPr>
          <w:rFonts w:eastAsia="Aptos"/>
        </w:rPr>
        <w:t>Koala</w:t>
      </w:r>
      <w:r w:rsidRPr="70B3ED98">
        <w:rPr>
          <w:rFonts w:eastAsia="Aptos"/>
        </w:rPr>
        <w:t xml:space="preserve"> either climbed into a hessian or canvas bag held against the tree or was restrained by hand once on the ground and placed into the bag. We did not attempt to capture any </w:t>
      </w:r>
      <w:r w:rsidR="004E3DFA">
        <w:rPr>
          <w:rFonts w:eastAsia="Aptos"/>
        </w:rPr>
        <w:t>Koala</w:t>
      </w:r>
      <w:r w:rsidRPr="70B3ED98">
        <w:rPr>
          <w:rFonts w:eastAsia="Aptos"/>
        </w:rPr>
        <w:t xml:space="preserve"> for which the process was deemed to be too risky for the </w:t>
      </w:r>
      <w:r w:rsidR="004E3DFA">
        <w:rPr>
          <w:rFonts w:eastAsia="Aptos"/>
        </w:rPr>
        <w:t>Koala</w:t>
      </w:r>
      <w:r w:rsidRPr="70B3ED98">
        <w:rPr>
          <w:rFonts w:eastAsia="Aptos"/>
        </w:rPr>
        <w:t xml:space="preserve"> or personnel (e.g. dead trees, very tall trees with large canopies, near busy road</w:t>
      </w:r>
      <w:r w:rsidR="001B0837">
        <w:rPr>
          <w:rFonts w:eastAsia="Aptos"/>
        </w:rPr>
        <w:t>s</w:t>
      </w:r>
      <w:r w:rsidRPr="70B3ED98">
        <w:rPr>
          <w:rFonts w:eastAsia="Aptos"/>
        </w:rPr>
        <w:t xml:space="preserve">). Capture was aborted if the </w:t>
      </w:r>
      <w:r w:rsidR="004E3DFA">
        <w:rPr>
          <w:rFonts w:eastAsia="Aptos"/>
        </w:rPr>
        <w:t>Koala</w:t>
      </w:r>
      <w:r w:rsidRPr="70B3ED98">
        <w:rPr>
          <w:rFonts w:eastAsia="Aptos"/>
        </w:rPr>
        <w:t xml:space="preserve"> showed signs of significant stress (vocalising, panting) or if it remained unresponsive after approximately 10 minutes of flagging.</w:t>
      </w:r>
    </w:p>
    <w:p w14:paraId="0E4E31CF" w14:textId="5CE9CE6F" w:rsidR="007542EB" w:rsidRDefault="004E3DFA" w:rsidP="00F642D5">
      <w:r>
        <w:rPr>
          <w:rFonts w:eastAsia="Aptos"/>
        </w:rPr>
        <w:lastRenderedPageBreak/>
        <w:t>Koala</w:t>
      </w:r>
      <w:r w:rsidR="007542EB" w:rsidRPr="70B3ED98">
        <w:rPr>
          <w:rFonts w:eastAsia="Aptos"/>
        </w:rPr>
        <w:t xml:space="preserve"> traps </w:t>
      </w:r>
      <w:r w:rsidR="00C55C3A">
        <w:rPr>
          <w:rFonts w:eastAsia="Aptos"/>
        </w:rPr>
        <w:t xml:space="preserve">were </w:t>
      </w:r>
      <w:r w:rsidR="007542EB" w:rsidRPr="70B3ED98">
        <w:rPr>
          <w:rFonts w:eastAsia="Aptos"/>
        </w:rPr>
        <w:t xml:space="preserve">comprised </w:t>
      </w:r>
      <w:r w:rsidR="00C55C3A">
        <w:rPr>
          <w:rFonts w:eastAsia="Aptos"/>
        </w:rPr>
        <w:t xml:space="preserve">of </w:t>
      </w:r>
      <w:r w:rsidR="007542EB" w:rsidRPr="70B3ED98">
        <w:rPr>
          <w:rFonts w:eastAsia="Aptos"/>
        </w:rPr>
        <w:t>a temporary fence of Corflute sheets (610 x 915 mm) connected with cable ties, constructed at approximately 2</w:t>
      </w:r>
      <w:r w:rsidR="002251E1">
        <w:rPr>
          <w:rFonts w:eastAsia="Aptos"/>
        </w:rPr>
        <w:t> </w:t>
      </w:r>
      <w:r w:rsidR="007542EB" w:rsidRPr="70B3ED98">
        <w:rPr>
          <w:rFonts w:eastAsia="Aptos"/>
        </w:rPr>
        <w:t xml:space="preserve">m around the </w:t>
      </w:r>
      <w:r>
        <w:rPr>
          <w:rFonts w:eastAsia="Aptos"/>
        </w:rPr>
        <w:t>Koala</w:t>
      </w:r>
      <w:r w:rsidR="007542EB" w:rsidRPr="70B3ED98">
        <w:rPr>
          <w:rFonts w:eastAsia="Aptos"/>
        </w:rPr>
        <w:t>’s tree. In an opening, we set a large cage trap (128</w:t>
      </w:r>
      <w:r w:rsidR="002251E1">
        <w:rPr>
          <w:rFonts w:eastAsia="Aptos"/>
        </w:rPr>
        <w:t> </w:t>
      </w:r>
      <w:r w:rsidR="007542EB" w:rsidRPr="70B3ED98">
        <w:rPr>
          <w:rFonts w:eastAsia="Aptos"/>
        </w:rPr>
        <w:t>x</w:t>
      </w:r>
      <w:r w:rsidR="002251E1">
        <w:rPr>
          <w:rFonts w:eastAsia="Aptos"/>
        </w:rPr>
        <w:t> </w:t>
      </w:r>
      <w:r w:rsidR="007542EB" w:rsidRPr="70B3ED98">
        <w:rPr>
          <w:rFonts w:eastAsia="Aptos"/>
        </w:rPr>
        <w:t>42</w:t>
      </w:r>
      <w:r w:rsidR="002251E1">
        <w:rPr>
          <w:rFonts w:eastAsia="Aptos"/>
        </w:rPr>
        <w:t> </w:t>
      </w:r>
      <w:r w:rsidR="007542EB" w:rsidRPr="70B3ED98">
        <w:rPr>
          <w:rFonts w:eastAsia="Aptos"/>
        </w:rPr>
        <w:t xml:space="preserve">x 42 cm) which was covered over the top and two sides with a small tarpaulin. We did not cover the rear of the trap to ensure that </w:t>
      </w:r>
      <w:r>
        <w:rPr>
          <w:rFonts w:eastAsia="Aptos"/>
        </w:rPr>
        <w:t>Koala</w:t>
      </w:r>
      <w:r w:rsidR="007542EB" w:rsidRPr="70B3ED98">
        <w:rPr>
          <w:rFonts w:eastAsia="Aptos"/>
        </w:rPr>
        <w:t xml:space="preserve">s would be able to see through the cage and perceive it to be an exit from the fenced area. We set a motion and heat activated camera (X-Trail 4GR 12MP HD Cellular Trail Camera, Little Acorn Australia, Oakleigh South, Victoria, Australia) facing the trap. The camera was programmed to send a multimedia message with a photo to a mobile phone, when triggered, thereby alerting us to a </w:t>
      </w:r>
      <w:r>
        <w:rPr>
          <w:rFonts w:eastAsia="Aptos"/>
        </w:rPr>
        <w:t>Koala</w:t>
      </w:r>
      <w:r w:rsidR="007542EB" w:rsidRPr="70B3ED98">
        <w:rPr>
          <w:rFonts w:eastAsia="Aptos"/>
        </w:rPr>
        <w:t xml:space="preserve"> entering the trap. When alerted, we drove to the trap location to release and process the </w:t>
      </w:r>
      <w:r>
        <w:rPr>
          <w:rFonts w:eastAsia="Aptos"/>
        </w:rPr>
        <w:t>Koala</w:t>
      </w:r>
      <w:r w:rsidR="007542EB" w:rsidRPr="70B3ED98">
        <w:rPr>
          <w:rFonts w:eastAsia="Aptos"/>
        </w:rPr>
        <w:t xml:space="preserve"> as soon as possible.</w:t>
      </w:r>
    </w:p>
    <w:p w14:paraId="7C03EE5A" w14:textId="77777777" w:rsidR="007542EB" w:rsidRDefault="007542EB" w:rsidP="00F642D5">
      <w:pPr>
        <w:pStyle w:val="Heading4"/>
      </w:pPr>
      <w:r w:rsidRPr="66C332E5">
        <w:t>Field anaesthesia</w:t>
      </w:r>
    </w:p>
    <w:p w14:paraId="3DDBF3B9" w14:textId="1A2FCC08" w:rsidR="007542EB" w:rsidRDefault="004E3DFA" w:rsidP="007542EB">
      <w:r>
        <w:t>Koala</w:t>
      </w:r>
      <w:r w:rsidR="007542EB" w:rsidRPr="66C332E5">
        <w:t xml:space="preserve">s were manually restrained inside a hessian or canvas </w:t>
      </w:r>
      <w:r w:rsidR="00B46FE6">
        <w:t>bag</w:t>
      </w:r>
      <w:r w:rsidR="007542EB" w:rsidRPr="66C332E5">
        <w:t xml:space="preserve"> during induction of anaesthesia via 5% Isoflurane (IsoFlo® Inhalational Anaesthesia, Zoetis Australia Pty Ltd) in medical oxygen at a flow rate of 1.5</w:t>
      </w:r>
      <w:r w:rsidR="002251E1">
        <w:t>–</w:t>
      </w:r>
      <w:r w:rsidR="007542EB" w:rsidRPr="66C332E5">
        <w:t>2</w:t>
      </w:r>
      <w:r w:rsidR="002251E1">
        <w:t> </w:t>
      </w:r>
      <w:r w:rsidR="007542EB" w:rsidRPr="66C332E5">
        <w:t>L/min, delivered by face mask. Concentration of Isoflurane in medical oxygen was reduced to 1</w:t>
      </w:r>
      <w:r w:rsidR="002251E1">
        <w:t>–</w:t>
      </w:r>
      <w:r w:rsidR="007542EB" w:rsidRPr="66C332E5">
        <w:t xml:space="preserve">2% to maintain a light plane of anaesthesia to allow thorough clinical health examination and collection of samples </w:t>
      </w:r>
      <w:r w:rsidR="00DC2E2E">
        <w:fldChar w:fldCharType="begin"/>
      </w:r>
      <w:r w:rsidR="00DC2E2E">
        <w:instrText xml:space="preserve"> ADDIN ZOTERO_ITEM CSL_CITATION {"citationID":"a3KZ517W","properties":{"formattedCitation":"(Blanshard and Bodley 2008)","plainCitation":"(Blanshard and Bodley 2008)","noteIndex":0},"citationItems":[{"id":9749,"uris":["http://zotero.org/users/634364/items/26QGRM6J"],"itemData":{"id":9749,"type":"chapter","abstract":"In Medicine of Australian Mammals, more than 30 experts present the most current information available on the medical management of all taxa of Australian native mammals. This comprehensive text is divided into two parts. The first includes chapters on general topics relevant to the medical management of captive and free-ranging Australian native mammals such as: veterinary considerations for the rescue, treatment, rehabilitation and release of wildlife; veterinary aspects of hand-rearing orphaned marsupials; marine mammal strandings and the role of the veterinarian; and wildlife health investigation and necropsy of Australian mammals. The second part covers the medicine of specific taxa of Australian native mammals. Detailed information on taxonomy, distribution, biology, anatomy, physiology, reproduction, husbandry, nutrition, physical and chemical restraint, clinical pathology, hand-rearing, diseases, zoonoses, therapeutics, reproductive management and surgery is included. This practical, one-source reference is complemented by detailed photographs and illustrations, as well as tables listing reproductive and physiological data, diets, haematology and biochemistry values, and drug formularies. Appendices include a checklist of the mammals of Australia and its territories and a guide to the identification of common parasites of Australian mammals. Medicine of Australian Mammals is clinically oriented and is a must-have for veterinary clinicians, no matter how experienced. The book will also be of use to veterinary students, researchers, biologists, zoologists, wildlife carers and other wildlife professionals.","container-title":"Medicine of Australian mammals","page":"227-329","publisher":"CSIRO Publishing","title":"Chapter 8. Koalas","author":[{"family":"Blanshard","given":"W."},{"family":"Bodley","given":"K."}],"editor":[{"family":"Vogelnest","given":"L."},{"family":"Woods","given":"R."}],"issued":{"date-parts":[["2008"]]}}}],"schema":"https://github.com/citation-style-language/schema/raw/master/csl-citation.json"} </w:instrText>
      </w:r>
      <w:r w:rsidR="00DC2E2E">
        <w:fldChar w:fldCharType="separate"/>
      </w:r>
      <w:r w:rsidR="00DC2E2E" w:rsidRPr="00DC2E2E">
        <w:t>(Blanshard and Bodley 2008)</w:t>
      </w:r>
      <w:r w:rsidR="00DC2E2E">
        <w:fldChar w:fldCharType="end"/>
      </w:r>
      <w:r w:rsidR="007542EB" w:rsidRPr="66C332E5">
        <w:t>.</w:t>
      </w:r>
    </w:p>
    <w:p w14:paraId="3A21D1F4" w14:textId="490645BD" w:rsidR="007542EB" w:rsidRDefault="007542EB" w:rsidP="007542EB">
      <w:r w:rsidRPr="66C332E5">
        <w:rPr>
          <w:color w:val="000000"/>
        </w:rPr>
        <w:t xml:space="preserve">Depth of anaesthesia was monitored throughout, via measurement of heart rate and rhythm, respiratory rate, overall muscle relaxation, jaw tone, palpebral and pedal reflexes and rectal temperature. </w:t>
      </w:r>
      <w:r w:rsidRPr="66C332E5">
        <w:t>A surgical heat mat and towels were used to provide active heating as required. When body temperature was above 37</w:t>
      </w:r>
      <w:r w:rsidR="002251E1" w:rsidRPr="008A5BC9">
        <w:t>°</w:t>
      </w:r>
      <w:r w:rsidRPr="66C332E5">
        <w:t>C, all active heating was immediately ceased and active cooling measures were initiated (alcohol-soaked gauze wiped over the footpads, water sprayed over the body). Body temperature was then monitored at more frequent intervals until it returned to the expected range, or until monitoring using a rectal thermometer was no longer possible because the animal was recovering from anaesthesia.</w:t>
      </w:r>
    </w:p>
    <w:p w14:paraId="3E805E00" w14:textId="07044E7A" w:rsidR="007542EB" w:rsidRDefault="007542EB" w:rsidP="007542EB">
      <w:r w:rsidRPr="66C332E5">
        <w:t xml:space="preserve">At the completion of sample collection, Isoflurane concentration was reduced to 0%, and </w:t>
      </w:r>
      <w:r w:rsidR="004E3DFA">
        <w:t>Koala</w:t>
      </w:r>
      <w:r w:rsidRPr="66C332E5">
        <w:t>s were maintained on 100% oxygen at a flow rate of 1.5</w:t>
      </w:r>
      <w:r w:rsidR="002251E1">
        <w:t>–</w:t>
      </w:r>
      <w:r w:rsidRPr="66C332E5">
        <w:t>2</w:t>
      </w:r>
      <w:r w:rsidR="002251E1">
        <w:t> </w:t>
      </w:r>
      <w:r w:rsidRPr="66C332E5">
        <w:t>L/min, delivered via face mask until they regained consciousness (</w:t>
      </w:r>
      <w:r w:rsidR="002251E1">
        <w:t xml:space="preserve">i.e. </w:t>
      </w:r>
      <w:r w:rsidRPr="66C332E5">
        <w:t>able to lift and control head movements and respond as expected to auditory and visual stimuli)</w:t>
      </w:r>
      <w:r w:rsidR="00242A54">
        <w:t xml:space="preserve">. </w:t>
      </w:r>
    </w:p>
    <w:p w14:paraId="5DA2F01A" w14:textId="18F483E5" w:rsidR="007542EB" w:rsidRDefault="007542EB" w:rsidP="007542EB">
      <w:r w:rsidRPr="66C332E5">
        <w:t xml:space="preserve">Following recovery from anaesthesia, </w:t>
      </w:r>
      <w:r w:rsidR="004E3DFA">
        <w:t>Koala</w:t>
      </w:r>
      <w:r w:rsidRPr="66C332E5">
        <w:t xml:space="preserve">s were released at the base of the tree they were captured from and visually monitored from the ground until they had climbed the tree and were exhibiting normal behaviour </w:t>
      </w:r>
      <w:r w:rsidR="00DC2E2E">
        <w:fldChar w:fldCharType="begin"/>
      </w:r>
      <w:r w:rsidR="009358C4">
        <w:instrText xml:space="preserve"> ADDIN ZOTERO_ITEM CSL_CITATION {"citationID":"mphV5ahe","properties":{"formattedCitation":"(Downey et al. 2020)","plainCitation":"(Downey et al. 2020)","noteIndex":0},"citationItems":[{"id":5284,"uris":["http://zotero.org/users/634364/items/6W3TXN29"],"itemData":{"id":5284,"type":"article-journal","container-title":"Veterinary anaesthesia and analgesia","issue":"3","note":"publisher: Elsevier\nCitation Key: downey2020field","page":"368-376","title":"Field immobilization using alfaxalone and alfaxalone--medetomidine in free-ranging koalas (Phascolarctos cinereus): a randomized comparative study","volume":"47","author":[{"family":"Downey","given":"Philip M R"},{"family":"Caraguel","given":"Charles G B"},{"family":"Speight","given":"Natasha"},{"family":"Fabijan","given":"Jessica"},{"family":"Boardman","given":"Wayne S J"}],"issued":{"date-parts":[["2020"]]}}}],"schema":"https://github.com/citation-style-language/schema/raw/master/csl-citation.json"} </w:instrText>
      </w:r>
      <w:r w:rsidR="00DC2E2E">
        <w:fldChar w:fldCharType="separate"/>
      </w:r>
      <w:r w:rsidR="009358C4" w:rsidRPr="009358C4">
        <w:t>(Downey et al. 2020)</w:t>
      </w:r>
      <w:r w:rsidR="00DC2E2E">
        <w:fldChar w:fldCharType="end"/>
      </w:r>
      <w:r w:rsidRPr="66C332E5">
        <w:t>.</w:t>
      </w:r>
    </w:p>
    <w:p w14:paraId="50574AA4" w14:textId="77777777" w:rsidR="007542EB" w:rsidRDefault="007542EB" w:rsidP="00F642D5">
      <w:pPr>
        <w:pStyle w:val="Heading3-Numbered"/>
      </w:pPr>
      <w:bookmarkStart w:id="67" w:name="_Toc202781710"/>
      <w:r w:rsidRPr="66C332E5">
        <w:t xml:space="preserve">Physical </w:t>
      </w:r>
      <w:r w:rsidRPr="00F642D5">
        <w:t>health</w:t>
      </w:r>
      <w:r w:rsidRPr="66C332E5">
        <w:t xml:space="preserve"> assessment</w:t>
      </w:r>
      <w:bookmarkEnd w:id="67"/>
      <w:r w:rsidRPr="66C332E5">
        <w:t xml:space="preserve">  </w:t>
      </w:r>
    </w:p>
    <w:p w14:paraId="3FD76838" w14:textId="37D11F34" w:rsidR="007542EB" w:rsidRDefault="007542EB" w:rsidP="007542EB">
      <w:r w:rsidRPr="66C332E5">
        <w:t xml:space="preserve">Physical health examination by a veterinarian followed a standardised approach based on the clinical protocol developed by the </w:t>
      </w:r>
      <w:r w:rsidR="004E3DFA">
        <w:t>Koala</w:t>
      </w:r>
      <w:r w:rsidRPr="66C332E5">
        <w:t xml:space="preserve"> Health Hub (KHH), University of Sydney, Australia (</w:t>
      </w:r>
      <w:hyperlink r:id="rId44">
        <w:r w:rsidRPr="66C332E5">
          <w:rPr>
            <w:rStyle w:val="Hyperlink"/>
          </w:rPr>
          <w:t>https://</w:t>
        </w:r>
        <w:r w:rsidR="004E3DFA">
          <w:rPr>
            <w:rStyle w:val="Hyperlink"/>
          </w:rPr>
          <w:t>Koala</w:t>
        </w:r>
        <w:r w:rsidRPr="66C332E5">
          <w:rPr>
            <w:rStyle w:val="Hyperlink"/>
          </w:rPr>
          <w:t>healthhub.org.au/sampling-protocols/</w:t>
        </w:r>
      </w:hyperlink>
      <w:r w:rsidRPr="66C332E5">
        <w:t>). Health assessment included distant visual exam of the animal while conscious</w:t>
      </w:r>
      <w:r w:rsidR="002251E1">
        <w:t>,</w:t>
      </w:r>
      <w:r w:rsidRPr="66C332E5">
        <w:t xml:space="preserve"> and thorough physical examination of body systems and collection of a range of biological samples</w:t>
      </w:r>
      <w:r w:rsidR="002251E1">
        <w:t xml:space="preserve"> while</w:t>
      </w:r>
      <w:r w:rsidRPr="66C332E5">
        <w:t xml:space="preserve"> under general anaesthesia</w:t>
      </w:r>
      <w:r w:rsidR="006355F9">
        <w:t xml:space="preserve"> (see </w:t>
      </w:r>
      <w:r w:rsidR="002251E1">
        <w:t>S</w:t>
      </w:r>
      <w:r w:rsidR="006355F9">
        <w:t>ection 6.</w:t>
      </w:r>
      <w:r w:rsidR="00ED61C2">
        <w:t>5</w:t>
      </w:r>
      <w:r w:rsidR="006355F9">
        <w:t xml:space="preserve"> for details of</w:t>
      </w:r>
      <w:r w:rsidR="009E1ECA">
        <w:t xml:space="preserve"> measurements).</w:t>
      </w:r>
      <w:r w:rsidRPr="66C332E5">
        <w:t xml:space="preserve"> This aimed to develop a holistic understanding of overall health status, and to document clinical evidence of the diseases of significance in </w:t>
      </w:r>
      <w:r w:rsidR="004E3DFA">
        <w:t>Koala</w:t>
      </w:r>
      <w:r w:rsidRPr="66C332E5">
        <w:t xml:space="preserve">s, including trauma, dental and renal disease, and infectious diseases caused by infection with </w:t>
      </w:r>
      <w:r w:rsidR="00E251F1">
        <w:rPr>
          <w:i/>
          <w:iCs/>
        </w:rPr>
        <w:t>Chlamy</w:t>
      </w:r>
      <w:r w:rsidRPr="66C332E5">
        <w:rPr>
          <w:i/>
          <w:iCs/>
        </w:rPr>
        <w:t xml:space="preserve">dia pecorum, </w:t>
      </w:r>
      <w:r w:rsidRPr="66C332E5">
        <w:t xml:space="preserve">KoRV, </w:t>
      </w:r>
      <w:r w:rsidR="002251E1">
        <w:t>P</w:t>
      </w:r>
      <w:r w:rsidRPr="66C332E5">
        <w:t xml:space="preserve">hascolarctid </w:t>
      </w:r>
      <w:r w:rsidR="002251E1">
        <w:t>G</w:t>
      </w:r>
      <w:r w:rsidRPr="66C332E5">
        <w:t xml:space="preserve">ammaherpesviruses </w:t>
      </w:r>
      <w:r w:rsidR="005F6187">
        <w:t>(</w:t>
      </w:r>
      <w:r w:rsidR="005F6187" w:rsidRPr="66C332E5">
        <w:rPr>
          <w:rFonts w:eastAsia="Arial"/>
          <w:szCs w:val="20"/>
        </w:rPr>
        <w:t>Pha-HV</w:t>
      </w:r>
      <w:r w:rsidR="005F6187">
        <w:t xml:space="preserve">), </w:t>
      </w:r>
      <w:r w:rsidRPr="66C332E5">
        <w:t xml:space="preserve">and </w:t>
      </w:r>
      <w:r w:rsidRPr="66C332E5">
        <w:rPr>
          <w:i/>
          <w:iCs/>
        </w:rPr>
        <w:t xml:space="preserve">Sarcoptes scabiei. </w:t>
      </w:r>
      <w:r w:rsidRPr="66C332E5">
        <w:t xml:space="preserve">Health information recorded </w:t>
      </w:r>
      <w:r w:rsidR="00DC2E2E">
        <w:t xml:space="preserve">for </w:t>
      </w:r>
      <w:r w:rsidRPr="66C332E5">
        <w:t xml:space="preserve">each </w:t>
      </w:r>
      <w:r w:rsidR="004E3DFA">
        <w:t>Koala</w:t>
      </w:r>
      <w:r w:rsidRPr="66C332E5">
        <w:t xml:space="preserve"> is described in </w:t>
      </w:r>
      <w:r w:rsidR="002251E1">
        <w:t>S</w:t>
      </w:r>
      <w:r w:rsidR="00DC2E2E">
        <w:t>ection 6.</w:t>
      </w:r>
      <w:r w:rsidR="00ED61C2">
        <w:t>5</w:t>
      </w:r>
      <w:r w:rsidRPr="66C332E5">
        <w:t xml:space="preserve">. </w:t>
      </w:r>
    </w:p>
    <w:p w14:paraId="45C602BC" w14:textId="6E364767" w:rsidR="00DC2E2E" w:rsidRDefault="004E3DFA" w:rsidP="00DC2E2E">
      <w:pPr>
        <w:rPr>
          <w:rFonts w:eastAsia="Arial"/>
          <w:b/>
          <w:bCs/>
          <w:sz w:val="22"/>
          <w:szCs w:val="22"/>
        </w:rPr>
      </w:pPr>
      <w:r>
        <w:t>Koala</w:t>
      </w:r>
      <w:r w:rsidR="008E34D6">
        <w:t xml:space="preserve">s were also placed in one of four </w:t>
      </w:r>
      <w:r w:rsidR="00B46FE6">
        <w:t>life stages</w:t>
      </w:r>
      <w:r w:rsidR="008E34D6">
        <w:t xml:space="preserve">, based on an assessment of tooth wear </w:t>
      </w:r>
      <w:r w:rsidR="008E34D6">
        <w:fldChar w:fldCharType="begin"/>
      </w:r>
      <w:r w:rsidR="009358C4">
        <w:instrText xml:space="preserve"> ADDIN ZOTERO_ITEM CSL_CITATION {"citationID":"a5qdpvr25k","properties":{"formattedCitation":"(e.g. Butcher et al. 2020)","plainCitation":"(e.g. Butcher et al. 2020)","noteIndex":0},"citationItems":[{"id":9755,"uris":["http://zotero.org/users/634364/items/7GWVVKYE"],"itemData":{"id":9755,"type":"article-journal","abstract":"Background: In northern Australian koala populations (Queensland and New South Wales), periodontal disease (gingivitis and periodontitis) is common while koala retrovirus subtype A is endogenous, with other subtypes transmitted exogenously. Koala retrovirus has been hypothesised to cause immune suppression and may predispose koalas to diseases caused by concurrent infections. In southern Australia populations (Victoria and South Australia) periodontal disease has not been investigated, and koala retrovirus is presumably exogenously transmitted. This study described oral health in South Australian koalas and investigated if an association between periodontal disease and koala retrovirus exists. Methods: Oral health was examined for wild-caught koalas from the Mount Lofty Ranges (n = 75). Koala retrovirus provirus was detected in whole blood using nested PCR and proviral load determined with qPCR. Periodontal disease severity was recorded and used to calculate the Final Oral Health Index (0-normal, 24-severe).Results Periodontal disease was observed in 84% (63/75) of koalas; 77% had gingivitis (58/75) and 65% (49/75) had periodontitis. The average Final Oral Health Index was 5.47 (s.d 3.13). Most cases of periodontal disease were associated with the incisors. Koala retrovirus-infected koalas were more likely to present with periodontitis (p = 0.042) and the Final Oral Health Index was negatively correlated with proviral load (ρ = −0.353, p = 0.017). Conclusion: South Australian koalas had a high prevalence of gingivitis and periodontitis. Periodontal disease was more prevalent in the incisors. Exogenous koala retrovirus infection may also facilitate the development of periodontitis by modulation of the immune response to concurrent oral bacterial infections.","container-title":"Australian Veterinary Journal","DOI":"10.1111/avj.12919","ISSN":"17510813","issue":"5","note":"number: 5\npublisher: Blackwell Publishing\nPMID: 31971256","page":"200-206","title":"Periodontal disease in free-ranging koalas (&lt;i&gt;Phascolarctos cinereus&lt;/i&gt;) from the Mount Lofty Ranges, South Australia, and its association with koala retrovirus infection","volume":"98","author":[{"family":"Butcher","given":"R. G."},{"family":"Pettett","given":"L. M."},{"family":"Fabijan","given":"J."},{"family":"Ebrahimie","given":"E."},{"family":"Mohammadi-Dehcheshmeh","given":"M."},{"family":"Speight","given":"K. N."},{"family":"Boardman","given":"W. S. J."},{"family":"Bird","given":"P. S."},{"family":"Trott","given":"D. J."}],"issued":{"date-parts":[["2020",5]]}},"label":"page","prefix":"e.g. "}],"schema":"https://github.com/citation-style-language/schema/raw/master/csl-citation.json"} </w:instrText>
      </w:r>
      <w:r w:rsidR="008E34D6">
        <w:fldChar w:fldCharType="separate"/>
      </w:r>
      <w:r w:rsidR="009358C4" w:rsidRPr="009358C4">
        <w:t>(e.g. Butcher et al. 2020)</w:t>
      </w:r>
      <w:r w:rsidR="008E34D6">
        <w:fldChar w:fldCharType="end"/>
      </w:r>
      <w:r w:rsidR="008E34D6">
        <w:t>. Details for each category are given in Table A6 (</w:t>
      </w:r>
      <w:r w:rsidR="002251E1">
        <w:t>S</w:t>
      </w:r>
      <w:r w:rsidR="008E34D6">
        <w:t>ection 6.</w:t>
      </w:r>
      <w:r w:rsidR="0082638C">
        <w:t>5</w:t>
      </w:r>
      <w:r w:rsidR="008E34D6">
        <w:t xml:space="preserve">). Based on physical examination, </w:t>
      </w:r>
      <w:r>
        <w:t>Koala</w:t>
      </w:r>
      <w:r w:rsidR="008E34D6">
        <w:t xml:space="preserve">s were </w:t>
      </w:r>
      <w:r w:rsidR="007E2215">
        <w:t xml:space="preserve">also </w:t>
      </w:r>
      <w:r w:rsidR="008E34D6">
        <w:t xml:space="preserve">given a body condition score based on </w:t>
      </w:r>
      <w:r w:rsidR="008E34D6" w:rsidRPr="70B3ED98">
        <w:t>assessment of muscle mass and tone</w:t>
      </w:r>
      <w:r w:rsidR="008E34D6">
        <w:t xml:space="preserve"> ranging from 1 </w:t>
      </w:r>
      <w:r w:rsidR="00B46FE6">
        <w:t>(</w:t>
      </w:r>
      <w:r w:rsidR="008E34D6">
        <w:t>emaciated</w:t>
      </w:r>
      <w:r w:rsidR="00B46FE6">
        <w:t>)</w:t>
      </w:r>
      <w:r w:rsidR="008E34D6">
        <w:t xml:space="preserve"> to 5</w:t>
      </w:r>
      <w:r w:rsidR="00B46FE6">
        <w:t xml:space="preserve"> (</w:t>
      </w:r>
      <w:r w:rsidR="008E34D6">
        <w:t>excellent condition</w:t>
      </w:r>
      <w:r w:rsidR="00B46FE6">
        <w:t>)</w:t>
      </w:r>
      <w:r w:rsidR="008E34D6">
        <w:t>. Details of the scoring are provided in Table A</w:t>
      </w:r>
      <w:r w:rsidR="0009454E">
        <w:t>7</w:t>
      </w:r>
      <w:r w:rsidR="008E34D6">
        <w:t xml:space="preserve"> (</w:t>
      </w:r>
      <w:r w:rsidR="002251E1">
        <w:t>S</w:t>
      </w:r>
      <w:r w:rsidR="008E34D6">
        <w:t>ection 6.</w:t>
      </w:r>
      <w:r w:rsidR="0082638C">
        <w:t>5</w:t>
      </w:r>
      <w:r w:rsidR="008E34D6">
        <w:t xml:space="preserve">). </w:t>
      </w:r>
      <w:r w:rsidR="007542EB" w:rsidRPr="66C332E5">
        <w:t xml:space="preserve">Animals found to be in a state of good welfare were recovered from anaesthesia and released back to the tree from which they were originally captured. </w:t>
      </w:r>
      <w:r>
        <w:t>Koala</w:t>
      </w:r>
      <w:r w:rsidR="007542EB" w:rsidRPr="66C332E5">
        <w:t>s that were assessed as being in a state of poor welfare, showing clinically significant evidence of disease on physical examination, were humanely euthanased by intravenous delivery of a 325</w:t>
      </w:r>
      <w:r w:rsidR="002251E1">
        <w:t> </w:t>
      </w:r>
      <w:r w:rsidR="007542EB" w:rsidRPr="66C332E5">
        <w:t>mg/m</w:t>
      </w:r>
      <w:r w:rsidR="002251E1">
        <w:t>L</w:t>
      </w:r>
      <w:r w:rsidR="007542EB" w:rsidRPr="66C332E5">
        <w:t xml:space="preserve"> solution of sodium pentobarbitone (Lethabarb</w:t>
      </w:r>
      <w:r w:rsidR="00F414FE">
        <w:t>®</w:t>
      </w:r>
      <w:r w:rsidR="007542EB" w:rsidRPr="66C332E5">
        <w:t>, Virbac Australia PTY Ltd.).</w:t>
      </w:r>
      <w:r w:rsidR="00FD6D6D">
        <w:t xml:space="preserve"> </w:t>
      </w:r>
      <w:r w:rsidR="00FD6D6D">
        <w:rPr>
          <w:rFonts w:eastAsia="Arial"/>
          <w:szCs w:val="20"/>
        </w:rPr>
        <w:t xml:space="preserve">For </w:t>
      </w:r>
      <w:r w:rsidR="00842163">
        <w:rPr>
          <w:rFonts w:eastAsia="Arial"/>
          <w:szCs w:val="20"/>
        </w:rPr>
        <w:t xml:space="preserve">some </w:t>
      </w:r>
      <w:r>
        <w:rPr>
          <w:rFonts w:eastAsia="Arial"/>
          <w:szCs w:val="20"/>
        </w:rPr>
        <w:t>Koala</w:t>
      </w:r>
      <w:r w:rsidR="00FD6D6D">
        <w:rPr>
          <w:rFonts w:eastAsia="Arial"/>
          <w:szCs w:val="20"/>
        </w:rPr>
        <w:t xml:space="preserve">s that were euthanised, a </w:t>
      </w:r>
      <w:r w:rsidR="00FD6D6D" w:rsidRPr="70B3ED98">
        <w:rPr>
          <w:rFonts w:eastAsia="Arial"/>
          <w:szCs w:val="20"/>
        </w:rPr>
        <w:t>thorough necropsy examination w</w:t>
      </w:r>
      <w:r w:rsidR="00FD6D6D">
        <w:rPr>
          <w:rFonts w:eastAsia="Arial"/>
          <w:szCs w:val="20"/>
        </w:rPr>
        <w:t>as</w:t>
      </w:r>
      <w:r w:rsidR="00FD6D6D" w:rsidRPr="70B3ED98">
        <w:rPr>
          <w:rFonts w:eastAsia="Arial"/>
          <w:szCs w:val="20"/>
        </w:rPr>
        <w:t xml:space="preserve"> performed</w:t>
      </w:r>
      <w:r w:rsidR="001B0837">
        <w:rPr>
          <w:rFonts w:eastAsia="Arial"/>
          <w:szCs w:val="20"/>
        </w:rPr>
        <w:t>,</w:t>
      </w:r>
      <w:r w:rsidR="00FD6D6D" w:rsidRPr="70B3ED98">
        <w:rPr>
          <w:rFonts w:eastAsia="Arial"/>
          <w:szCs w:val="20"/>
        </w:rPr>
        <w:t xml:space="preserve"> and any gross abnormalities were recorded. Multiple tissue samples were collected from all necropsied </w:t>
      </w:r>
      <w:r>
        <w:rPr>
          <w:rFonts w:eastAsia="Arial"/>
          <w:szCs w:val="20"/>
        </w:rPr>
        <w:t>Koala</w:t>
      </w:r>
      <w:r w:rsidR="00FD6D6D" w:rsidRPr="70B3ED98">
        <w:rPr>
          <w:rFonts w:eastAsia="Arial"/>
          <w:szCs w:val="20"/>
        </w:rPr>
        <w:t>s and fixed in 10% neutral buffered formalin. Formalin-fixed tissues were subsequently embedded in paraffin, sectioned 4</w:t>
      </w:r>
      <w:r w:rsidR="002251E1">
        <w:rPr>
          <w:rFonts w:eastAsia="Arial"/>
          <w:szCs w:val="20"/>
        </w:rPr>
        <w:t> </w:t>
      </w:r>
      <w:r w:rsidR="00FD6D6D" w:rsidRPr="70B3ED98">
        <w:rPr>
          <w:rFonts w:eastAsia="Arial"/>
          <w:szCs w:val="20"/>
        </w:rPr>
        <w:t>mm thick and stained with haematoxylin and eosin (Melbourne Histology Platform, the University of Melbourne, Victoria, Australia). Stained slides were then examined by a pathologist</w:t>
      </w:r>
      <w:r w:rsidR="00FD6D6D">
        <w:rPr>
          <w:rFonts w:eastAsia="Arial"/>
          <w:szCs w:val="20"/>
        </w:rPr>
        <w:t>.</w:t>
      </w:r>
    </w:p>
    <w:p w14:paraId="427D8CE6" w14:textId="77777777" w:rsidR="007542EB" w:rsidRDefault="007542EB" w:rsidP="00F642D5">
      <w:pPr>
        <w:pStyle w:val="Heading4"/>
        <w:rPr>
          <w:rFonts w:eastAsia="Arial"/>
        </w:rPr>
      </w:pPr>
      <w:r w:rsidRPr="70B3ED98">
        <w:rPr>
          <w:rFonts w:eastAsia="Arial"/>
        </w:rPr>
        <w:t>Blood sampling</w:t>
      </w:r>
    </w:p>
    <w:p w14:paraId="65932034" w14:textId="3AF19111" w:rsidR="007542EB" w:rsidRDefault="007542EB" w:rsidP="008A5BC9">
      <w:pPr>
        <w:rPr>
          <w:rFonts w:eastAsia="Arial"/>
        </w:rPr>
      </w:pPr>
      <w:r w:rsidRPr="70B3ED98">
        <w:rPr>
          <w:rFonts w:eastAsia="Arial"/>
        </w:rPr>
        <w:t xml:space="preserve">Blood was collected from the cephalic vein via aseptic venipuncture using a 22-gauge needle. Whole blood was drawn into microhaematocrit capillary tubes (Statspin® Microhaematocrit Tubes, Tris, Chatsworth, California) to measure total plasma protein (TP; 38 </w:t>
      </w:r>
      <w:r w:rsidR="004E3DFA">
        <w:rPr>
          <w:rFonts w:eastAsia="Arial"/>
        </w:rPr>
        <w:t>Koala</w:t>
      </w:r>
      <w:r w:rsidRPr="70B3ED98">
        <w:rPr>
          <w:rFonts w:eastAsia="Arial"/>
        </w:rPr>
        <w:t xml:space="preserve">s) and packed cell volume (PCV; 40 </w:t>
      </w:r>
      <w:r w:rsidR="004E3DFA">
        <w:rPr>
          <w:rFonts w:eastAsia="Arial"/>
        </w:rPr>
        <w:t>Koala</w:t>
      </w:r>
      <w:r w:rsidRPr="70B3ED98">
        <w:rPr>
          <w:rFonts w:eastAsia="Arial"/>
        </w:rPr>
        <w:t xml:space="preserve">s) in the field. Blood for genetic analysis was transferred into screw top vials containing ethylenediaminetetraacetic acid (EDTA) (Microsample Tube EDTA K3, Sarstedt Australia Pty Ltd, Australia) and stored at </w:t>
      </w:r>
      <w:r w:rsidR="002251E1">
        <w:rPr>
          <w:rFonts w:eastAsia="Arial"/>
        </w:rPr>
        <w:t>-</w:t>
      </w:r>
      <w:r w:rsidRPr="70B3ED98">
        <w:rPr>
          <w:rFonts w:eastAsia="Arial"/>
        </w:rPr>
        <w:t>20</w:t>
      </w:r>
      <w:r w:rsidR="002251E1">
        <w:rPr>
          <w:rFonts w:eastAsia="Arial"/>
        </w:rPr>
        <w:t>°</w:t>
      </w:r>
      <w:r w:rsidRPr="70B3ED98">
        <w:rPr>
          <w:rFonts w:eastAsia="Arial"/>
        </w:rPr>
        <w:t xml:space="preserve">C. </w:t>
      </w:r>
    </w:p>
    <w:p w14:paraId="58476420" w14:textId="60571CE7" w:rsidR="007542EB" w:rsidRDefault="007542EB" w:rsidP="008A5BC9">
      <w:pPr>
        <w:rPr>
          <w:rFonts w:eastAsia="Arial"/>
        </w:rPr>
      </w:pPr>
      <w:r w:rsidRPr="70B3ED98">
        <w:rPr>
          <w:rFonts w:eastAsia="Arial"/>
        </w:rPr>
        <w:lastRenderedPageBreak/>
        <w:t xml:space="preserve">Blood was collected for laboratory assessment of serum biochemical and haematological parameters for 25 </w:t>
      </w:r>
      <w:r w:rsidR="004E3DFA">
        <w:rPr>
          <w:rFonts w:eastAsia="Arial"/>
        </w:rPr>
        <w:t>Koala</w:t>
      </w:r>
      <w:r w:rsidRPr="70B3ED98">
        <w:rPr>
          <w:rFonts w:eastAsia="Arial"/>
        </w:rPr>
        <w:t>s. Blood for biochemical analysis was decanted into serum separator blood tubes (BD Vacutainer® SST</w:t>
      </w:r>
      <w:r w:rsidRPr="70B3ED98">
        <w:rPr>
          <w:rFonts w:eastAsia="Arial"/>
          <w:vertAlign w:val="superscript"/>
        </w:rPr>
        <w:t>TM</w:t>
      </w:r>
      <w:r w:rsidRPr="70B3ED98">
        <w:rPr>
          <w:rFonts w:eastAsia="Arial"/>
        </w:rPr>
        <w:t xml:space="preserve"> Tube, Becton Dickinson Pty Ltd, Australia</w:t>
      </w:r>
      <w:proofErr w:type="gramStart"/>
      <w:r w:rsidRPr="70B3ED98">
        <w:rPr>
          <w:rFonts w:eastAsia="Arial"/>
        </w:rPr>
        <w:t>), and</w:t>
      </w:r>
      <w:proofErr w:type="gramEnd"/>
      <w:r w:rsidRPr="70B3ED98">
        <w:rPr>
          <w:rFonts w:eastAsia="Arial"/>
        </w:rPr>
        <w:t xml:space="preserve"> stored at 4</w:t>
      </w:r>
      <w:r w:rsidR="002251E1" w:rsidRPr="002251E1">
        <w:rPr>
          <w:rFonts w:eastAsia="Arial"/>
        </w:rPr>
        <w:t>°</w:t>
      </w:r>
      <w:r w:rsidRPr="70B3ED98">
        <w:rPr>
          <w:rFonts w:eastAsia="Arial"/>
        </w:rPr>
        <w:t>C until submission to Gribbles Veterinary Pathology (Clayton, Victoria, Australia). Serum was analy</w:t>
      </w:r>
      <w:r w:rsidR="001B0837">
        <w:rPr>
          <w:rFonts w:eastAsia="Arial"/>
        </w:rPr>
        <w:t>s</w:t>
      </w:r>
      <w:r w:rsidRPr="70B3ED98">
        <w:rPr>
          <w:rFonts w:eastAsia="Arial"/>
        </w:rPr>
        <w:t xml:space="preserve">ed for concentrations of Albumen, Alkaline phosphatase, Alanine transaminase, Aspartate transaminase, Bicarbonate, Calcium, Chloride, Cholesterol, Creatine kinase, Creatinine, Urea, Gamma glutamyl transferase, Globulin, Glucose, Inorganic phosphate, Potassium, Sodium, Total bilirubin and Total protein, and the index of haemolysis and lipaemia were measured. Samples with a haemolysis index of </w:t>
      </w:r>
      <w:r w:rsidR="00B46FE6">
        <w:rPr>
          <w:rFonts w:eastAsia="Arial"/>
        </w:rPr>
        <w:t>three</w:t>
      </w:r>
      <w:r w:rsidRPr="70B3ED98">
        <w:rPr>
          <w:rFonts w:eastAsia="Arial"/>
        </w:rPr>
        <w:t xml:space="preserve"> or greater were discarded from subsequent analysis. </w:t>
      </w:r>
    </w:p>
    <w:p w14:paraId="45D8F56B" w14:textId="4561FF5C" w:rsidR="007542EB" w:rsidRDefault="007542EB" w:rsidP="008A5BC9">
      <w:pPr>
        <w:rPr>
          <w:rFonts w:eastAsia="Arial"/>
        </w:rPr>
      </w:pPr>
      <w:r w:rsidRPr="70B3ED98">
        <w:rPr>
          <w:rFonts w:eastAsia="Arial"/>
        </w:rPr>
        <w:t>Blood for haematological analysis was decanted into screw top vials containing EDTA (Microsample Tube EDTA K3, Sarstedt Australia Pty Ltd, Australia</w:t>
      </w:r>
      <w:proofErr w:type="gramStart"/>
      <w:r w:rsidRPr="70B3ED98">
        <w:rPr>
          <w:rFonts w:eastAsia="Arial"/>
        </w:rPr>
        <w:t>), and</w:t>
      </w:r>
      <w:proofErr w:type="gramEnd"/>
      <w:r w:rsidRPr="70B3ED98">
        <w:rPr>
          <w:rFonts w:eastAsia="Arial"/>
        </w:rPr>
        <w:t xml:space="preserve"> stored at 4</w:t>
      </w:r>
      <w:r w:rsidR="002251E1" w:rsidRPr="002251E1">
        <w:rPr>
          <w:rFonts w:eastAsia="Arial"/>
        </w:rPr>
        <w:t>°</w:t>
      </w:r>
      <w:r w:rsidRPr="70B3ED98">
        <w:rPr>
          <w:rFonts w:eastAsia="Arial"/>
        </w:rPr>
        <w:t>C until submission to Gribbles Veterinary Pathology (Clayton, Victoria, Australia)</w:t>
      </w:r>
      <w:r w:rsidR="00242A54">
        <w:rPr>
          <w:rFonts w:eastAsia="Arial"/>
        </w:rPr>
        <w:t xml:space="preserve">. </w:t>
      </w:r>
      <w:r w:rsidRPr="70B3ED98">
        <w:rPr>
          <w:rFonts w:eastAsia="Arial"/>
        </w:rPr>
        <w:t xml:space="preserve">The following haematological parameters were measured: </w:t>
      </w:r>
      <w:r w:rsidR="002251E1">
        <w:rPr>
          <w:rFonts w:eastAsia="Arial"/>
        </w:rPr>
        <w:t>r</w:t>
      </w:r>
      <w:r w:rsidRPr="70B3ED98">
        <w:rPr>
          <w:rFonts w:eastAsia="Arial"/>
        </w:rPr>
        <w:t>ed cell count, haemoglobin, haematocrit (HCT), mean corpuscular volume (MCV), mean corpuscular haemoglobin concentration (MCHC), reticulocytes, leukocytes, neutrophils, monocytes, eosinophils, basophils, platelets, nucleated red blood cells/100 white blood cells.</w:t>
      </w:r>
    </w:p>
    <w:p w14:paraId="2F4BE2E3" w14:textId="4EA8C2BE" w:rsidR="007542EB" w:rsidRDefault="007542EB" w:rsidP="008A5BC9">
      <w:pPr>
        <w:rPr>
          <w:rFonts w:eastAsia="Arial"/>
        </w:rPr>
      </w:pPr>
      <w:r w:rsidRPr="70B3ED98">
        <w:rPr>
          <w:rFonts w:eastAsia="Arial"/>
        </w:rPr>
        <w:t>Remaining whole blood was used to make blood smears</w:t>
      </w:r>
      <w:r w:rsidR="002251E1">
        <w:rPr>
          <w:rFonts w:eastAsia="Arial"/>
        </w:rPr>
        <w:t>,</w:t>
      </w:r>
      <w:r w:rsidRPr="70B3ED98">
        <w:rPr>
          <w:rFonts w:eastAsia="Arial"/>
        </w:rPr>
        <w:t xml:space="preserve"> which were fixed in methanol, air dried and stored at ambient temperature until submission to Gribbles Veterinary Pathology.</w:t>
      </w:r>
    </w:p>
    <w:p w14:paraId="354B27FA" w14:textId="77777777" w:rsidR="007542EB" w:rsidRDefault="007542EB" w:rsidP="00F642D5">
      <w:pPr>
        <w:pStyle w:val="Heading4"/>
        <w:rPr>
          <w:rFonts w:eastAsia="Arial"/>
        </w:rPr>
      </w:pPr>
      <w:r w:rsidRPr="0A61DB24">
        <w:rPr>
          <w:rFonts w:eastAsia="Arial"/>
        </w:rPr>
        <w:t>Molecular diagnostics for infectious disease</w:t>
      </w:r>
    </w:p>
    <w:p w14:paraId="41268C87" w14:textId="19CEAB02" w:rsidR="007542EB" w:rsidRDefault="007542EB" w:rsidP="008A5BC9">
      <w:pPr>
        <w:rPr>
          <w:rFonts w:eastAsia="Arial"/>
        </w:rPr>
      </w:pPr>
      <w:r w:rsidRPr="0A61DB24">
        <w:rPr>
          <w:rFonts w:eastAsia="Arial"/>
        </w:rPr>
        <w:t>Molecular diagnostics for infectious disease screening were conducted by the Asia</w:t>
      </w:r>
      <w:r w:rsidR="00CB1F16">
        <w:rPr>
          <w:rFonts w:eastAsia="Arial"/>
        </w:rPr>
        <w:t>-</w:t>
      </w:r>
      <w:r w:rsidRPr="0A61DB24">
        <w:rPr>
          <w:rFonts w:eastAsia="Arial"/>
        </w:rPr>
        <w:t xml:space="preserve">Pacific Centre for Animal Health (APCAH), University of Melbourne. DNA extracted from blood was tested for the presence of </w:t>
      </w:r>
      <w:r w:rsidR="002251E1">
        <w:rPr>
          <w:rFonts w:eastAsia="Arial"/>
        </w:rPr>
        <w:t xml:space="preserve">the </w:t>
      </w:r>
      <w:r w:rsidR="004E3DFA">
        <w:rPr>
          <w:rFonts w:eastAsia="Arial"/>
        </w:rPr>
        <w:t>Koala</w:t>
      </w:r>
      <w:r w:rsidRPr="0A61DB24">
        <w:rPr>
          <w:rFonts w:eastAsia="Arial"/>
        </w:rPr>
        <w:t xml:space="preserve"> retrovirus </w:t>
      </w:r>
      <w:r w:rsidRPr="0A61DB24">
        <w:rPr>
          <w:rFonts w:eastAsia="Arial"/>
          <w:i/>
          <w:iCs/>
        </w:rPr>
        <w:t>pol</w:t>
      </w:r>
      <w:r w:rsidRPr="0A61DB24">
        <w:rPr>
          <w:rFonts w:eastAsia="Arial"/>
        </w:rPr>
        <w:t xml:space="preserve"> proviral gene (KoRV </w:t>
      </w:r>
      <w:r w:rsidRPr="0A61DB24">
        <w:rPr>
          <w:rFonts w:eastAsia="Arial"/>
          <w:i/>
          <w:iCs/>
        </w:rPr>
        <w:t>pol</w:t>
      </w:r>
      <w:r w:rsidRPr="0A61DB24">
        <w:rPr>
          <w:rFonts w:eastAsia="Arial"/>
        </w:rPr>
        <w:t xml:space="preserve">) using KoRV </w:t>
      </w:r>
      <w:r w:rsidRPr="0A61DB24">
        <w:rPr>
          <w:rFonts w:eastAsia="Arial"/>
          <w:i/>
          <w:iCs/>
        </w:rPr>
        <w:t xml:space="preserve">pol </w:t>
      </w:r>
      <w:r w:rsidRPr="0A61DB24">
        <w:rPr>
          <w:rFonts w:eastAsia="Arial"/>
        </w:rPr>
        <w:t>quantitative PCR primers and methods described previously</w:t>
      </w:r>
      <w:r w:rsidR="009E1ECA">
        <w:rPr>
          <w:rFonts w:eastAsia="Arial"/>
        </w:rPr>
        <w:t xml:space="preserve"> </w:t>
      </w:r>
      <w:r w:rsidR="009E1ECA">
        <w:rPr>
          <w:rFonts w:eastAsia="Arial"/>
        </w:rPr>
        <w:fldChar w:fldCharType="begin"/>
      </w:r>
      <w:r w:rsidR="009358C4">
        <w:rPr>
          <w:rFonts w:eastAsia="Arial"/>
        </w:rPr>
        <w:instrText xml:space="preserve"> ADDIN ZOTERO_ITEM CSL_CITATION {"citationID":"Qr0grf83","properties":{"formattedCitation":"(Legione et al. 2017)","plainCitation":"(Legione et al. 2017)","noteIndex":0},"citationItems":[{"id":9722,"uris":["http://zotero.org/users/634364/items/DXRZTEQ8"],"itemData":{"id":9722,"type":"article-journal","abstract":"© 2017 The Authors. Purpose. Koala retrovirus (KoRV) is undergoing endogenization into the genome of koalas in Australia, providing an opportunity to assess the effect of retrovirus infection on the health of a population. The prevalence of KoRV in north-eastern Australia (Queensland and New South Wales) is 100 %, whereas previous preliminary investigations in south-eastern Australia (Victoria) suggested KoRV is present at a lower prevalence, although the values have varied widely. Here, we describe a large study of free-ranging koalas in Victoria to estimate the prevalence of KoRV and assess the clinical significance of KoRV infection in wild koalas. Methodology. Blood or spleen samples from 648 koalas where tested for KoRV provirus, and subsequently genotyped, using PCRs to detect the pol and env genes respectively. Clinical data was also recorded where possible and analysed in comparison to infection status. Results. The prevalence of KoRV was 24.7% (160/648). KoRV-A was detected in 141/160 cases, but KoRV-B, a genotype associated with neoplasia in captive koalas, was not detected. The genotype in 19 cases could not be determined. Genomic differences between KoRV in Victoria and type strains may have impacted genotyping. Factors associated with KoRV infection, based on multivariable analysis, were low body condition score, region sampled, and ‘wet bottom’ (a staining of the fur around the rump associated with chronic urinary incontinence). Koalas with wet bottom were nearly twice as likely to have KoRV provirus detected than those without wet bottom (odds ratio=1.90, 95% confidence interval 1.21, 2.98). Conclusion. Our findings have important implications for the conservation of this iconic species, particularly regarding translocation potential of Victorian koalas.","container-title":"Journal of Medical Microbiology","DOI":"10.1099/jmm.0.000416","ISSN":"00222615","issue":"2","note":"number: 2","title":"Koala retrovirus genotyping analyses reveal a low prevalence of KoRV-A in Victorian koalas and an association with clinical disease","volume":"66","author":[{"family":"Legione","given":"Alistair R."},{"family":"Patterson","given":"Jade L. S."},{"family":"Whiteley","given":"Pam"},{"family":"Firestone","given":"Simon M."},{"family":"Curnick","given":"Megan"},{"family":"Bodley","given":"Kate"},{"family":"Lynch","given":"Michael"},{"family":"Gilkerson","given":"James R."},{"family":"Sansom","given":"Fiona M."},{"family":"Devlin","given":"Joanne M."}],"issued":{"date-parts":[["2017"]]}}}],"schema":"https://github.com/citation-style-language/schema/raw/master/csl-citation.json"} </w:instrText>
      </w:r>
      <w:r w:rsidR="009E1ECA">
        <w:rPr>
          <w:rFonts w:eastAsia="Arial"/>
        </w:rPr>
        <w:fldChar w:fldCharType="separate"/>
      </w:r>
      <w:r w:rsidR="009358C4" w:rsidRPr="009358C4">
        <w:t>(Legione et al. 2017)</w:t>
      </w:r>
      <w:r w:rsidR="009E1ECA">
        <w:rPr>
          <w:rFonts w:eastAsia="Arial"/>
        </w:rPr>
        <w:fldChar w:fldCharType="end"/>
      </w:r>
      <w:r w:rsidRPr="0A61DB24">
        <w:rPr>
          <w:rFonts w:eastAsia="Arial"/>
        </w:rPr>
        <w:t>.</w:t>
      </w:r>
      <w:r w:rsidR="00FD6D6D">
        <w:rPr>
          <w:rFonts w:eastAsia="Arial"/>
        </w:rPr>
        <w:t xml:space="preserve"> </w:t>
      </w:r>
      <w:r w:rsidRPr="66C332E5">
        <w:rPr>
          <w:rFonts w:eastAsia="Arial"/>
        </w:rPr>
        <w:t xml:space="preserve">Tissue swabs were collected from all </w:t>
      </w:r>
      <w:r w:rsidR="004E3DFA">
        <w:rPr>
          <w:rFonts w:eastAsia="Arial"/>
        </w:rPr>
        <w:t>Koala</w:t>
      </w:r>
      <w:r w:rsidRPr="66C332E5">
        <w:rPr>
          <w:rFonts w:eastAsia="Arial"/>
        </w:rPr>
        <w:t xml:space="preserve">s to test for the presence of </w:t>
      </w:r>
      <w:r w:rsidR="00E251F1">
        <w:rPr>
          <w:rFonts w:eastAsia="Arial"/>
        </w:rPr>
        <w:t>Chlamy</w:t>
      </w:r>
      <w:r w:rsidRPr="66C332E5">
        <w:rPr>
          <w:rFonts w:eastAsia="Arial"/>
        </w:rPr>
        <w:t xml:space="preserve">dial and herpesviral DNA. Sterile, fine tipped, aluminium shaft swabs (Copan Swab Alum Shaft, Copan Italia S.p.A.) were used to collect mucosal cell samples from the left and right ocular conjunctiva (all </w:t>
      </w:r>
      <w:r w:rsidR="004E3DFA">
        <w:rPr>
          <w:rFonts w:eastAsia="Arial"/>
        </w:rPr>
        <w:t>Koala</w:t>
      </w:r>
      <w:r w:rsidRPr="66C332E5">
        <w:rPr>
          <w:rFonts w:eastAsia="Arial"/>
        </w:rPr>
        <w:t>s), and from the urogenital sinus (in females) and the urethral opening at the tip of the penis (in males) following the protocol developed by the KHH</w:t>
      </w:r>
      <w:r w:rsidR="00A236CD">
        <w:rPr>
          <w:rFonts w:eastAsia="Arial"/>
        </w:rPr>
        <w:t xml:space="preserve"> </w:t>
      </w:r>
      <w:r w:rsidRPr="66C332E5">
        <w:rPr>
          <w:rFonts w:eastAsia="Arial"/>
        </w:rPr>
        <w:t>(</w:t>
      </w:r>
      <w:hyperlink r:id="rId45">
        <w:r w:rsidRPr="66C332E5">
          <w:rPr>
            <w:rStyle w:val="Hyperlink"/>
            <w:rFonts w:eastAsia="Arial"/>
            <w:szCs w:val="20"/>
          </w:rPr>
          <w:t>https://</w:t>
        </w:r>
        <w:r w:rsidR="004E3DFA">
          <w:rPr>
            <w:rStyle w:val="Hyperlink"/>
            <w:rFonts w:eastAsia="Arial"/>
            <w:szCs w:val="20"/>
          </w:rPr>
          <w:t>Koala</w:t>
        </w:r>
        <w:r w:rsidRPr="66C332E5">
          <w:rPr>
            <w:rStyle w:val="Hyperlink"/>
            <w:rFonts w:eastAsia="Arial"/>
            <w:szCs w:val="20"/>
          </w:rPr>
          <w:t>healthhub.org.au/sampling-protocols/</w:t>
        </w:r>
      </w:hyperlink>
      <w:r w:rsidRPr="66C332E5">
        <w:rPr>
          <w:rFonts w:eastAsia="Arial"/>
        </w:rPr>
        <w:t xml:space="preserve">). Swabs were stored at </w:t>
      </w:r>
      <w:r w:rsidR="00A236CD">
        <w:rPr>
          <w:rFonts w:eastAsia="Arial"/>
        </w:rPr>
        <w:t>-</w:t>
      </w:r>
      <w:r w:rsidRPr="66C332E5">
        <w:rPr>
          <w:rFonts w:eastAsia="Arial"/>
        </w:rPr>
        <w:t>20</w:t>
      </w:r>
      <w:r w:rsidR="00A236CD" w:rsidRPr="00A236CD">
        <w:rPr>
          <w:rFonts w:eastAsia="Arial"/>
        </w:rPr>
        <w:t>°</w:t>
      </w:r>
      <w:r w:rsidRPr="66C332E5">
        <w:rPr>
          <w:rFonts w:eastAsia="Arial"/>
        </w:rPr>
        <w:t xml:space="preserve">C until submission to the laboratory. </w:t>
      </w:r>
    </w:p>
    <w:p w14:paraId="7EE9E351" w14:textId="7FBD54E1" w:rsidR="007542EB" w:rsidRDefault="007542EB" w:rsidP="008A5BC9">
      <w:pPr>
        <w:rPr>
          <w:rFonts w:eastAsia="Arial"/>
        </w:rPr>
      </w:pPr>
      <w:r w:rsidRPr="66C332E5">
        <w:rPr>
          <w:rFonts w:eastAsia="Arial"/>
        </w:rPr>
        <w:t>To extract DNA from swabs, 500</w:t>
      </w:r>
      <w:r w:rsidR="00A236CD">
        <w:rPr>
          <w:rFonts w:eastAsia="Arial"/>
        </w:rPr>
        <w:t> </w:t>
      </w:r>
      <w:r w:rsidRPr="66C332E5">
        <w:rPr>
          <w:rFonts w:eastAsia="Arial"/>
        </w:rPr>
        <w:t xml:space="preserve">µL phosphate buffer solution was added to vials and rigorously vortexed. DNA was extracted from 200 </w:t>
      </w:r>
      <w:r w:rsidR="00CB1F16" w:rsidRPr="66C332E5">
        <w:rPr>
          <w:rFonts w:eastAsia="Arial"/>
        </w:rPr>
        <w:t>µL</w:t>
      </w:r>
      <w:r w:rsidRPr="66C332E5">
        <w:rPr>
          <w:rFonts w:eastAsia="Arial"/>
        </w:rPr>
        <w:t xml:space="preserve"> of the resulting mix using a MagMax core nucleic acid extraction kit and a </w:t>
      </w:r>
      <w:r w:rsidR="00CB1F16">
        <w:rPr>
          <w:rFonts w:eastAsia="Arial"/>
        </w:rPr>
        <w:t>K</w:t>
      </w:r>
      <w:r w:rsidRPr="66C332E5">
        <w:rPr>
          <w:rFonts w:eastAsia="Arial"/>
        </w:rPr>
        <w:t xml:space="preserve">ingfisher </w:t>
      </w:r>
      <w:r w:rsidR="00CB1F16">
        <w:rPr>
          <w:rFonts w:eastAsia="Arial"/>
        </w:rPr>
        <w:t>F</w:t>
      </w:r>
      <w:r w:rsidRPr="66C332E5">
        <w:rPr>
          <w:rFonts w:eastAsia="Arial"/>
        </w:rPr>
        <w:t xml:space="preserve">lex </w:t>
      </w:r>
      <w:r w:rsidRPr="00C628CC">
        <w:rPr>
          <w:rFonts w:eastAsia="Arial"/>
        </w:rPr>
        <w:t xml:space="preserve">extraction robot </w:t>
      </w:r>
      <w:r w:rsidR="009E1ECA" w:rsidRPr="00C628CC">
        <w:rPr>
          <w:rFonts w:eastAsia="Arial"/>
        </w:rPr>
        <w:fldChar w:fldCharType="begin"/>
      </w:r>
      <w:r w:rsidR="009358C4" w:rsidRPr="00C628CC">
        <w:rPr>
          <w:rFonts w:eastAsia="Arial"/>
        </w:rPr>
        <w:instrText xml:space="preserve"> ADDIN ZOTERO_ITEM CSL_CITATION {"citationID":"cbxEGvhF","properties":{"formattedCitation":"(Vaz et al. 2019)","plainCitation":"(Vaz et al. 2019)","noteIndex":0},"citationItems":[{"id":9761,"uris":["http://zotero.org/users/634364/items/MSPYUSGU"],"itemData":{"id":9761,"type":"article-journal","abstract":"The iconic koala (Phascolarctos cinereus) is host to two divergent gammaherpesviruses, phascolarctid gammaherpesviruses 1 and 2 (PhaHV-1 and -2), but the clinical significance of the individual viruses is unknown and current diagnostic methods are unsuitable for differentiating between the viruses in large-scale studies. To address this, we modified a pan-herpesvirus nested PCR to incorporate high-resolution melt analysis. We applied this assay in a molecular epidemiological study of 810 koalas from disparate populations across Victoria, Australia, including isolated island populations. Animal and clinical data recorded at sampling were analyzed and compared to infection status. Between populations, the prevalence of PhaHV-1 and -2 varied significantly, ranging from 1% to 55%. Adult and older animals were 5 to 13 times more likely to be positive for PhaHV-1 than juveniles (P 0.001), whereas PhaHV-2 detection did not change with age, suggesting differences in how these two viruses are acquired over the life of the animal. PhaHV-1 detection was uniquely associated with the detection of koala retrovirus, particularly in females (P 0.008). Both viruses were significantly associated (P 0.05) with the presence of genital tract abnormalities (uterine/ovarian cysts and testicular malformation), reduced fertility in females, urinary incontinence, and detection of Chlamydia pecorum, although the strength of these associations varied by sex and virus. Understanding the clinical significance of these viruses and how they interact with other pathogens will inform future management of threatened koala populations.","container-title":"Journal of Clinical Microbiology","DOI":"10.1128/JCM.01478-18","ISSN":"1098660X","issue":"3","note":"number: 3\npublisher: American Society for Microbiology\nPMID: 30626662","title":"Detection and differentiation of two koala gammaherpesviruses by use of high-resolution melt (HRM) analysis reveals differences in viral prevalence and clinical associations in a large study of free-ranging koalas","volume":"57","author":[{"family":"Vaz","given":"P. K."},{"family":"Legione","given":"A. R."},{"family":"Hartley","given":"C. A."},{"family":"Devlin","given":"J. M."}],"issued":{"date-parts":[["2019",3]]}},"label":"page"}],"schema":"https://github.com/citation-style-language/schema/raw/master/csl-citation.json"} </w:instrText>
      </w:r>
      <w:r w:rsidR="009E1ECA" w:rsidRPr="00C628CC">
        <w:rPr>
          <w:rFonts w:eastAsia="Arial"/>
        </w:rPr>
        <w:fldChar w:fldCharType="separate"/>
      </w:r>
      <w:r w:rsidR="009358C4" w:rsidRPr="00C628CC">
        <w:t>(Vaz et al. 2019)</w:t>
      </w:r>
      <w:r w:rsidR="009E1ECA" w:rsidRPr="00C628CC">
        <w:rPr>
          <w:rFonts w:eastAsia="Arial"/>
        </w:rPr>
        <w:fldChar w:fldCharType="end"/>
      </w:r>
      <w:r w:rsidRPr="00C628CC">
        <w:rPr>
          <w:rFonts w:eastAsia="Arial"/>
        </w:rPr>
        <w:t xml:space="preserve">. Quantitative PCR was then used to test for the presence of </w:t>
      </w:r>
      <w:r w:rsidR="00E251F1" w:rsidRPr="008A5BC9">
        <w:rPr>
          <w:rFonts w:eastAsia="Arial"/>
        </w:rPr>
        <w:t>Chlamy</w:t>
      </w:r>
      <w:r w:rsidRPr="008A5BC9">
        <w:rPr>
          <w:rFonts w:eastAsia="Arial"/>
        </w:rPr>
        <w:t>dia</w:t>
      </w:r>
      <w:r w:rsidRPr="00C628CC">
        <w:rPr>
          <w:rFonts w:eastAsia="Arial"/>
        </w:rPr>
        <w:t xml:space="preserve"> spp. targeting the </w:t>
      </w:r>
      <w:r w:rsidR="00E251F1" w:rsidRPr="008A5BC9">
        <w:rPr>
          <w:rFonts w:eastAsia="Arial"/>
        </w:rPr>
        <w:t>Chlamy</w:t>
      </w:r>
      <w:r w:rsidRPr="008A5BC9">
        <w:rPr>
          <w:rFonts w:eastAsia="Arial"/>
        </w:rPr>
        <w:t>dia</w:t>
      </w:r>
      <w:r w:rsidRPr="00C628CC">
        <w:rPr>
          <w:rFonts w:eastAsia="Arial"/>
        </w:rPr>
        <w:t xml:space="preserve"> 16S rRNA gene </w:t>
      </w:r>
      <w:r w:rsidR="009E1ECA" w:rsidRPr="00C628CC">
        <w:rPr>
          <w:rFonts w:eastAsia="Arial"/>
        </w:rPr>
        <w:fldChar w:fldCharType="begin"/>
      </w:r>
      <w:r w:rsidR="009358C4" w:rsidRPr="00C628CC">
        <w:rPr>
          <w:rFonts w:eastAsia="Arial"/>
        </w:rPr>
        <w:instrText xml:space="preserve"> ADDIN ZOTERO_ITEM CSL_CITATION {"citationID":"UOEcexoi","properties":{"formattedCitation":"(Legione et al. 2016a)","plainCitation":"(Legione et al. 2016a)","noteIndex":0},"citationItems":[{"id":9724,"uris":["http://zotero.org/users/634364/items/VVYJPLCA"],"itemData":{"id":9724,"type":"article-journal","abstract":"© Wildlife Disease Association 2016. We detected Chlamydia pecorum in two koalas (Phascolarctos cinereus) from a closed island population in Victoria, Australia, previously free of Chlamydia infection. The ompA and multilocus sequence type were most closely related to published isolates of livestock rather than koala origin, suggesting potential crossspecies transmission of C. pecorum.","container-title":"Journal of Wildlife Diseases","DOI":"10.7589/2015-10-276","ISSN":"0090-3558","issue":"2","note":"number: 2","title":"&lt;i&gt;Chlamydia pecorum&lt;/i&gt; Infection in Free-ranging Koalas (&lt;i&gt;Phascolarctos cinereus&lt;/i&gt;) on French Island, Victoria, Australia","volume":"52","author":[{"family":"Legione","given":"Alistair R."},{"family":"Amery-Gale","given":"Jemima"},{"family":"Lynch","given":"Michael"},{"family":"Haynes","given":"Leesa"},{"family":"Gilkerson","given":"James R."},{"family":"Sansom","given":"Fiona M."},{"family":"Devlin","given":"Joanne M."}],"issued":{"date-parts":[["2016"]]}}}],"schema":"https://github.com/citation-style-language/schema/raw/master/csl-citation.json"} </w:instrText>
      </w:r>
      <w:r w:rsidR="009E1ECA" w:rsidRPr="00C628CC">
        <w:rPr>
          <w:rFonts w:eastAsia="Arial"/>
        </w:rPr>
        <w:fldChar w:fldCharType="separate"/>
      </w:r>
      <w:r w:rsidR="009358C4" w:rsidRPr="00C628CC">
        <w:t>(Legione et al. 2016a)</w:t>
      </w:r>
      <w:r w:rsidR="009E1ECA" w:rsidRPr="00C628CC">
        <w:rPr>
          <w:rFonts w:eastAsia="Arial"/>
        </w:rPr>
        <w:fldChar w:fldCharType="end"/>
      </w:r>
      <w:r w:rsidRPr="00C628CC">
        <w:rPr>
          <w:rFonts w:eastAsia="Arial"/>
        </w:rPr>
        <w:t xml:space="preserve">; and nested PCR was used to test for the presence of Pha-HV followed the methods described by </w:t>
      </w:r>
      <w:r w:rsidR="0056374A" w:rsidRPr="00C628CC">
        <w:rPr>
          <w:rFonts w:eastAsia="Arial"/>
        </w:rPr>
        <w:t xml:space="preserve">Vaz </w:t>
      </w:r>
      <w:r w:rsidR="0056374A" w:rsidRPr="008A5BC9">
        <w:rPr>
          <w:rFonts w:eastAsia="Arial"/>
        </w:rPr>
        <w:t>et al</w:t>
      </w:r>
      <w:r w:rsidR="0056374A" w:rsidRPr="00C628CC">
        <w:rPr>
          <w:rFonts w:eastAsia="Arial"/>
        </w:rPr>
        <w:t xml:space="preserve">. </w:t>
      </w:r>
      <w:r w:rsidR="0056374A" w:rsidRPr="00C628CC">
        <w:rPr>
          <w:rFonts w:eastAsia="Arial"/>
        </w:rPr>
        <w:fldChar w:fldCharType="begin"/>
      </w:r>
      <w:r w:rsidR="007D36C9" w:rsidRPr="00C628CC">
        <w:rPr>
          <w:rFonts w:eastAsia="Arial"/>
        </w:rPr>
        <w:instrText xml:space="preserve"> ADDIN ZOTERO_ITEM CSL_CITATION {"citationID":"a125br14ls","properties":{"formattedCitation":"(2019)","plainCitation":"(2019)","noteIndex":0},"citationItems":[{"id":9761,"uris":["http://zotero.org/users/634364/items/MSPYUSGU"],"itemData":{"id":9761,"type":"article-journal","abstract":"The iconic koala (Phascolarctos cinereus) is host to two divergent gammaherpesviruses, phascolarctid gammaherpesviruses 1 and 2 (PhaHV-1 and -2), but the clinical significance of the individual viruses is unknown and current diagnostic methods are unsuitable for differentiating between the viruses in large-scale studies. To address this, we modified a pan-herpesvirus nested PCR to incorporate high-resolution melt analysis. We applied this assay in a molecular epidemiological study of 810 koalas from disparate populations across Victoria, Australia, including isolated island populations. Animal and clinical data recorded at sampling were analyzed and compared to infection status. Between populations, the prevalence of PhaHV-1 and -2 varied significantly, ranging from 1% to 55%. Adult and older animals were 5 to 13 times more likely to be positive for PhaHV-1 than juveniles (P 0.001), whereas PhaHV-2 detection did not change with age, suggesting differences in how these two viruses are acquired over the life of the animal. PhaHV-1 detection was uniquely associated with the detection of koala retrovirus, particularly in females (P 0.008). Both viruses were significantly associated (P 0.05) with the presence of genital tract abnormalities (uterine/ovarian cysts and testicular malformation), reduced fertility in females, urinary incontinence, and detection of Chlamydia pecorum, although the strength of these associations varied by sex and virus. Understanding the clinical significance of these viruses and how they interact with other pathogens will inform future management of threatened koala populations.","container-title":"Journal of Clinical Microbiology","DOI":"10.1128/JCM.01478-18","ISSN":"1098660X","issue":"3","note":"number: 3\npublisher: American Society for Microbiology\nPMID: 30626662","title":"Detection and differentiation of two koala gammaherpesviruses by use of high-resolution melt (HRM) analysis reveals differences in viral prevalence and clinical associations in a large study of free-ranging koalas","volume":"57","author":[{"family":"Vaz","given":"P. K."},{"family":"Legione","given":"A. R."},{"family":"Hartley","given":"C. A."},{"family":"Devlin","given":"J. M."}],"issued":{"date-parts":[["2019",3]]}},"label":"page","suppress-author":true}],"schema":"https://github.com/citation-style-language/schema/raw/master/csl-citation.json"} </w:instrText>
      </w:r>
      <w:r w:rsidR="0056374A" w:rsidRPr="00C628CC">
        <w:rPr>
          <w:rFonts w:eastAsia="Arial"/>
        </w:rPr>
        <w:fldChar w:fldCharType="separate"/>
      </w:r>
      <w:r w:rsidR="007D36C9" w:rsidRPr="00C628CC">
        <w:t>(2019)</w:t>
      </w:r>
      <w:r w:rsidR="0056374A" w:rsidRPr="00C628CC">
        <w:rPr>
          <w:rFonts w:eastAsia="Arial"/>
        </w:rPr>
        <w:fldChar w:fldCharType="end"/>
      </w:r>
      <w:r w:rsidRPr="00C628CC">
        <w:rPr>
          <w:rFonts w:eastAsia="Arial"/>
        </w:rPr>
        <w:t>.</w:t>
      </w:r>
    </w:p>
    <w:p w14:paraId="2C92110A" w14:textId="10A385F9" w:rsidR="007542EB" w:rsidRDefault="00403C74" w:rsidP="00AE1A5D">
      <w:pPr>
        <w:pStyle w:val="Heading3-Numbered"/>
      </w:pPr>
      <w:bookmarkStart w:id="68" w:name="_Toc202781711"/>
      <w:r>
        <w:t>Factors associated with chronic ill-health</w:t>
      </w:r>
      <w:bookmarkEnd w:id="68"/>
    </w:p>
    <w:p w14:paraId="51378283" w14:textId="3DE4EA7F" w:rsidR="00842163" w:rsidRDefault="00842163" w:rsidP="007542EB">
      <w:r>
        <w:t xml:space="preserve">The outcomes of the field </w:t>
      </w:r>
      <w:r w:rsidR="00ED61C2">
        <w:t xml:space="preserve">health </w:t>
      </w:r>
      <w:r>
        <w:t xml:space="preserve">examination of each </w:t>
      </w:r>
      <w:r w:rsidR="004E3DFA">
        <w:t>Koala</w:t>
      </w:r>
      <w:r>
        <w:t xml:space="preserve"> and whether it was </w:t>
      </w:r>
      <w:r w:rsidR="006E3BF4">
        <w:t>euthanised</w:t>
      </w:r>
      <w:r>
        <w:t xml:space="preserve"> on welfare ground</w:t>
      </w:r>
      <w:r w:rsidR="00A67521">
        <w:t xml:space="preserve">s </w:t>
      </w:r>
      <w:r>
        <w:t xml:space="preserve">or released were analysed </w:t>
      </w:r>
      <w:r w:rsidR="00A67521">
        <w:t xml:space="preserve">to determine factors (e.g. </w:t>
      </w:r>
      <w:r w:rsidR="00ED61C2">
        <w:t>disease</w:t>
      </w:r>
      <w:r w:rsidR="00A67521">
        <w:t xml:space="preserve"> diagnostic</w:t>
      </w:r>
      <w:r w:rsidR="00ED61C2">
        <w:t>s</w:t>
      </w:r>
      <w:r w:rsidR="00A67521">
        <w:t xml:space="preserve">, heath conditions or environmental variables) that may be associated with </w:t>
      </w:r>
      <w:r w:rsidR="004E3DFA">
        <w:t>Koala</w:t>
      </w:r>
      <w:r w:rsidR="00A67521">
        <w:t xml:space="preserve">s </w:t>
      </w:r>
      <w:r w:rsidR="0082638C">
        <w:t>presenting with</w:t>
      </w:r>
      <w:r w:rsidR="00A67521">
        <w:t xml:space="preserve"> chronic ill-health</w:t>
      </w:r>
      <w:r w:rsidR="00ED61C2">
        <w:t xml:space="preserve"> requiring euthanasia</w:t>
      </w:r>
      <w:r w:rsidR="00A67521">
        <w:t>. We analysed the</w:t>
      </w:r>
      <w:r w:rsidR="00ED61C2">
        <w:t xml:space="preserve"> health</w:t>
      </w:r>
      <w:r w:rsidR="00A67521">
        <w:t xml:space="preserve"> data </w:t>
      </w:r>
      <w:r w:rsidR="00ED61C2">
        <w:t xml:space="preserve">collected on the 68 </w:t>
      </w:r>
      <w:r w:rsidR="004E3DFA">
        <w:t>Koala</w:t>
      </w:r>
      <w:r w:rsidR="00ED61C2">
        <w:t xml:space="preserve">s examined </w:t>
      </w:r>
      <w:r>
        <w:t xml:space="preserve">using </w:t>
      </w:r>
      <w:r w:rsidR="00A5253F">
        <w:t>boosted regression trees</w:t>
      </w:r>
      <w:r w:rsidR="005F47FE">
        <w:t xml:space="preserve"> (BRT)</w:t>
      </w:r>
      <w:r w:rsidR="00813ABF">
        <w:t>, an ensemble method based on regression trees</w:t>
      </w:r>
      <w:r w:rsidR="005F47FE">
        <w:t xml:space="preserve"> </w:t>
      </w:r>
      <w:r w:rsidR="005F47FE">
        <w:fldChar w:fldCharType="begin"/>
      </w:r>
      <w:r w:rsidR="002E0AA9">
        <w:instrText xml:space="preserve"> ADDIN ZOTERO_ITEM CSL_CITATION {"citationID":"a254su1noin","properties":{"formattedCitation":"(Elith et al. 2008)","plainCitation":"(Elith et al. 2008)","noteIndex":0},"citationItems":[{"id":2314,"uris":["http://zotero.org/users/634364/items/WDRKTSG5"],"itemData":{"id":2314,"type":"article-journal","abstract":"1. Ecologists use statistical models for both explanation and prediction, and need techniques that are flexible enough to express typical features of their data, such as nonlinearities and interactions. 2. This study provides a working guide to boosted regression trees (BRT), an ensemble method for fitting statistical models that differs fundamentally from conventional techniques that aim to fit a single parsimonious model. Boosted regression trees combine the strengths of two algorithms: regression trees (models that relate a response to their predictors by recursive binary splits) and boosting (an adaptive method for combining many simple models to give improved predictive performance). The final BRT model can be understood as an additive regression model in which individual terms are simple trees, fitted in a forward, stagewise fashion. 3. Boosted regression trees incorporate important advantages of tree-based methods, handling different types of predictor variables and accommodating missing data. They have no need for prior data transformation or elimination of outliers, can fit complex nonlinear relationships, and automatically handle interaction effects between predictors. Fitting multiple trees in BRT overcomes the biggest drawback of single tree models: their relatively poor predictive performance. Although BRT models are complex, they can be summarized in ways that give powerful ecological insight, and their predictive performance is superior to most traditional modelling methods. 4. The unique features of BRT raise a number of practical issues in model fitting. We demonstrate the practicalities and advantages of using BRT through a distributional analysis of the short-finned eel (Anguilla australis Richardson), a native freshwater fish of New Zealand. We use a data set of over 13 000 sites to illustrate effects of several settings, and then fit and interpret a model using a subset of the data. We provide code and a tutorial to enable the wider use of BRT by ecologists.","container-title":"Journal of Animal Ecology","DOI":"10.1111/j.1365-2656.2008.01390.x","ISSN":"00218790","issue":"4","note":"PMID: 18397250\nISBN: 1365-2656","page":"802-813","title":"A working guide to boosted regression trees","volume":"77","author":[{"family":"Elith","given":"J."},{"family":"Leathwick","given":"J. R."},{"family":"Hastie","given":"T."}],"issued":{"date-parts":[["2008"]]}}}],"schema":"https://github.com/citation-style-language/schema/raw/master/csl-citation.json"} </w:instrText>
      </w:r>
      <w:r w:rsidR="005F47FE">
        <w:fldChar w:fldCharType="separate"/>
      </w:r>
      <w:r w:rsidR="002E0AA9" w:rsidRPr="002E0AA9">
        <w:t>(Elith et al. 2008)</w:t>
      </w:r>
      <w:r w:rsidR="005F47FE">
        <w:fldChar w:fldCharType="end"/>
      </w:r>
      <w:r>
        <w:t xml:space="preserve">. </w:t>
      </w:r>
      <w:r w:rsidR="00813ABF">
        <w:t>BRT models were employed for the analys</w:t>
      </w:r>
      <w:r w:rsidR="00776A59">
        <w:t>es</w:t>
      </w:r>
      <w:r w:rsidR="00813ABF">
        <w:t xml:space="preserve"> </w:t>
      </w:r>
      <w:r w:rsidR="00F76B57">
        <w:t>because</w:t>
      </w:r>
      <w:r w:rsidR="00813ABF">
        <w:t xml:space="preserve"> these models </w:t>
      </w:r>
      <w:r w:rsidR="00A67521">
        <w:t xml:space="preserve">allow the additive </w:t>
      </w:r>
      <w:r w:rsidR="00ED61C2">
        <w:t xml:space="preserve">and interactive contributions of </w:t>
      </w:r>
      <w:r w:rsidR="009B5DEA">
        <w:t xml:space="preserve">different variables </w:t>
      </w:r>
      <w:r w:rsidR="00813ABF">
        <w:t>to be handled naturally and</w:t>
      </w:r>
      <w:r w:rsidR="009B5DEA">
        <w:t xml:space="preserve"> </w:t>
      </w:r>
      <w:r w:rsidR="00813ABF">
        <w:t xml:space="preserve">have proven to have superior predictive performance compared to other similar statistical models </w:t>
      </w:r>
      <w:r w:rsidR="00813ABF">
        <w:fldChar w:fldCharType="begin"/>
      </w:r>
      <w:r w:rsidR="002E0AA9">
        <w:instrText xml:space="preserve"> ADDIN ZOTERO_ITEM CSL_CITATION {"citationID":"a287elstl9f","properties":{"formattedCitation":"(Elith et al. 2008)","plainCitation":"(Elith et al. 2008)","noteIndex":0},"citationItems":[{"id":2314,"uris":["http://zotero.org/users/634364/items/WDRKTSG5"],"itemData":{"id":2314,"type":"article-journal","abstract":"1. Ecologists use statistical models for both explanation and prediction, and need techniques that are flexible enough to express typical features of their data, such as nonlinearities and interactions. 2. This study provides a working guide to boosted regression trees (BRT), an ensemble method for fitting statistical models that differs fundamentally from conventional techniques that aim to fit a single parsimonious model. Boosted regression trees combine the strengths of two algorithms: regression trees (models that relate a response to their predictors by recursive binary splits) and boosting (an adaptive method for combining many simple models to give improved predictive performance). The final BRT model can be understood as an additive regression model in which individual terms are simple trees, fitted in a forward, stagewise fashion. 3. Boosted regression trees incorporate important advantages of tree-based methods, handling different types of predictor variables and accommodating missing data. They have no need for prior data transformation or elimination of outliers, can fit complex nonlinear relationships, and automatically handle interaction effects between predictors. Fitting multiple trees in BRT overcomes the biggest drawback of single tree models: their relatively poor predictive performance. Although BRT models are complex, they can be summarized in ways that give powerful ecological insight, and their predictive performance is superior to most traditional modelling methods. 4. The unique features of BRT raise a number of practical issues in model fitting. We demonstrate the practicalities and advantages of using BRT through a distributional analysis of the short-finned eel (Anguilla australis Richardson), a native freshwater fish of New Zealand. We use a data set of over 13 000 sites to illustrate effects of several settings, and then fit and interpret a model using a subset of the data. We provide code and a tutorial to enable the wider use of BRT by ecologists.","container-title":"Journal of Animal Ecology","DOI":"10.1111/j.1365-2656.2008.01390.x","ISSN":"00218790","issue":"4","note":"PMID: 18397250\nISBN: 1365-2656","page":"802-813","title":"A working guide to boosted regression trees","volume":"77","author":[{"family":"Elith","given":"J."},{"family":"Leathwick","given":"J. R."},{"family":"Hastie","given":"T."}],"issued":{"date-parts":[["2008"]]}}}],"schema":"https://github.com/citation-style-language/schema/raw/master/csl-citation.json"} </w:instrText>
      </w:r>
      <w:r w:rsidR="00813ABF">
        <w:fldChar w:fldCharType="separate"/>
      </w:r>
      <w:r w:rsidR="002E0AA9" w:rsidRPr="002E0AA9">
        <w:t>(Elith et al. 2008)</w:t>
      </w:r>
      <w:r w:rsidR="00813ABF">
        <w:fldChar w:fldCharType="end"/>
      </w:r>
      <w:r w:rsidR="00813ABF">
        <w:t xml:space="preserve">. </w:t>
      </w:r>
      <w:r w:rsidR="00C55C3A">
        <w:t xml:space="preserve">The analysis included </w:t>
      </w:r>
      <w:proofErr w:type="gramStart"/>
      <w:r w:rsidR="00C55C3A">
        <w:t>a</w:t>
      </w:r>
      <w:r w:rsidR="005F47FE">
        <w:t xml:space="preserve"> number of</w:t>
      </w:r>
      <w:proofErr w:type="gramEnd"/>
      <w:r w:rsidR="005F47FE">
        <w:t xml:space="preserve"> </w:t>
      </w:r>
      <w:r w:rsidR="009B5DEA">
        <w:t>factors</w:t>
      </w:r>
      <w:r w:rsidR="005F47FE">
        <w:t xml:space="preserve"> representing various </w:t>
      </w:r>
      <w:r w:rsidR="00ED61C2">
        <w:t>disease</w:t>
      </w:r>
      <w:r w:rsidR="005F47FE">
        <w:t xml:space="preserve"> diagnoses</w:t>
      </w:r>
      <w:r w:rsidR="00813ABF">
        <w:t xml:space="preserve"> and</w:t>
      </w:r>
      <w:r w:rsidR="005F47FE">
        <w:t xml:space="preserve"> </w:t>
      </w:r>
      <w:r w:rsidR="00FF73A6">
        <w:t xml:space="preserve">health </w:t>
      </w:r>
      <w:r w:rsidR="005F47FE">
        <w:t xml:space="preserve">conditions </w:t>
      </w:r>
      <w:r w:rsidR="009B5DEA">
        <w:t xml:space="preserve">recorded for each examined </w:t>
      </w:r>
      <w:r w:rsidR="004E3DFA">
        <w:t>Koala</w:t>
      </w:r>
      <w:r w:rsidR="009B5DEA">
        <w:t xml:space="preserve"> </w:t>
      </w:r>
      <w:r w:rsidR="005F47FE">
        <w:t xml:space="preserve">as well as environmental </w:t>
      </w:r>
      <w:r w:rsidR="009B5DEA">
        <w:t>variables at each site</w:t>
      </w:r>
      <w:r w:rsidR="005F47FE">
        <w:t xml:space="preserve"> (Table </w:t>
      </w:r>
      <w:r w:rsidR="00307641">
        <w:t>3</w:t>
      </w:r>
      <w:r w:rsidR="005F47FE">
        <w:t xml:space="preserve">). </w:t>
      </w:r>
      <w:r w:rsidR="00FF3EDD">
        <w:t xml:space="preserve">We used the </w:t>
      </w:r>
      <w:r w:rsidR="00F76B57">
        <w:t>‘</w:t>
      </w:r>
      <w:r w:rsidR="00FF3EDD" w:rsidRPr="008A5BC9">
        <w:t>gbm.step()</w:t>
      </w:r>
      <w:r w:rsidR="00F76B57">
        <w:t>’</w:t>
      </w:r>
      <w:r w:rsidR="00FF3EDD">
        <w:t xml:space="preserve"> function</w:t>
      </w:r>
      <w:r w:rsidR="00123D24">
        <w:t xml:space="preserve"> in the R package </w:t>
      </w:r>
      <w:r w:rsidR="00F76B57">
        <w:t>‘</w:t>
      </w:r>
      <w:r w:rsidR="00FF3EDD" w:rsidRPr="008A5BC9">
        <w:t>dismo</w:t>
      </w:r>
      <w:r w:rsidR="00F76B57">
        <w:t>’</w:t>
      </w:r>
      <w:r w:rsidR="00FF3EDD">
        <w:t xml:space="preserve"> </w:t>
      </w:r>
      <w:r w:rsidR="00FF3EDD">
        <w:fldChar w:fldCharType="begin"/>
      </w:r>
      <w:r w:rsidR="002E0AA9">
        <w:instrText xml:space="preserve"> ADDIN ZOTERO_ITEM CSL_CITATION {"citationID":"a6pk9olflk","properties":{"formattedCitation":"(Elith et al. 2008)","plainCitation":"(Elith et al. 2008)","noteIndex":0},"citationItems":[{"id":2314,"uris":["http://zotero.org/users/634364/items/WDRKTSG5"],"itemData":{"id":2314,"type":"article-journal","abstract":"1. Ecologists use statistical models for both explanation and prediction, and need techniques that are flexible enough to express typical features of their data, such as nonlinearities and interactions. 2. This study provides a working guide to boosted regression trees (BRT), an ensemble method for fitting statistical models that differs fundamentally from conventional techniques that aim to fit a single parsimonious model. Boosted regression trees combine the strengths of two algorithms: regression trees (models that relate a response to their predictors by recursive binary splits) and boosting (an adaptive method for combining many simple models to give improved predictive performance). The final BRT model can be understood as an additive regression model in which individual terms are simple trees, fitted in a forward, stagewise fashion. 3. Boosted regression trees incorporate important advantages of tree-based methods, handling different types of predictor variables and accommodating missing data. They have no need for prior data transformation or elimination of outliers, can fit complex nonlinear relationships, and automatically handle interaction effects between predictors. Fitting multiple trees in BRT overcomes the biggest drawback of single tree models: their relatively poor predictive performance. Although BRT models are complex, they can be summarized in ways that give powerful ecological insight, and their predictive performance is superior to most traditional modelling methods. 4. The unique features of BRT raise a number of practical issues in model fitting. We demonstrate the practicalities and advantages of using BRT through a distributional analysis of the short-finned eel (Anguilla australis Richardson), a native freshwater fish of New Zealand. We use a data set of over 13 000 sites to illustrate effects of several settings, and then fit and interpret a model using a subset of the data. We provide code and a tutorial to enable the wider use of BRT by ecologists.","container-title":"Journal of Animal Ecology","DOI":"10.1111/j.1365-2656.2008.01390.x","ISSN":"00218790","issue":"4","note":"PMID: 18397250\nISBN: 1365-2656","page":"802-813","title":"A working guide to boosted regression trees","volume":"77","author":[{"family":"Elith","given":"J."},{"family":"Leathwick","given":"J. R."},{"family":"Hastie","given":"T."}],"issued":{"date-parts":[["2008"]]}}}],"schema":"https://github.com/citation-style-language/schema/raw/master/csl-citation.json"} </w:instrText>
      </w:r>
      <w:r w:rsidR="00FF3EDD">
        <w:fldChar w:fldCharType="separate"/>
      </w:r>
      <w:r w:rsidR="002E0AA9" w:rsidRPr="002E0AA9">
        <w:t>(Elith et al. 2008)</w:t>
      </w:r>
      <w:r w:rsidR="00FF3EDD">
        <w:fldChar w:fldCharType="end"/>
      </w:r>
      <w:r w:rsidR="00123D24">
        <w:t xml:space="preserve"> </w:t>
      </w:r>
      <w:r w:rsidR="00FF3EDD">
        <w:t>to fit our BRT model</w:t>
      </w:r>
      <w:r w:rsidR="00F76B57">
        <w:t>,</w:t>
      </w:r>
      <w:r w:rsidR="00FF3EDD">
        <w:t xml:space="preserve"> with the optimal number of trees selected by minimising the cross-validation residual deviance. We set the training data fraction using 75% (51) of the observations</w:t>
      </w:r>
      <w:r w:rsidR="00F76B57">
        <w:t>,</w:t>
      </w:r>
      <w:r w:rsidR="00FF3EDD">
        <w:t xml:space="preserve"> with the remaining 17 observations used as the hold-out data</w:t>
      </w:r>
      <w:r w:rsidR="00562DED">
        <w:t xml:space="preserve"> for cross validation</w:t>
      </w:r>
      <w:r w:rsidR="006E3BF4">
        <w:t>. This process was repeated using 10 different folds</w:t>
      </w:r>
      <w:r w:rsidR="00FF3EDD">
        <w:t xml:space="preserve"> for </w:t>
      </w:r>
      <w:r w:rsidR="006E3BF4">
        <w:t>cross-validation purposes</w:t>
      </w:r>
      <w:r w:rsidR="00FF3EDD">
        <w:t xml:space="preserve">. The final model was then used to predict the partial (marginal) contribution of each variable to the response outcome. </w:t>
      </w:r>
      <w:r w:rsidR="00562DED">
        <w:t xml:space="preserve">Confidence intervals for partial dependence plots were generated using bootstrap resampling of the data. </w:t>
      </w:r>
      <w:r w:rsidR="00FF3EDD">
        <w:t xml:space="preserve">Model performance was assessed by estimating the predictive accuracy of the final model (i.e. percentage of correctly predicted </w:t>
      </w:r>
      <w:r w:rsidR="004E3DFA">
        <w:t>Koala</w:t>
      </w:r>
      <w:r w:rsidR="00FF3EDD">
        <w:t xml:space="preserve">s that were </w:t>
      </w:r>
      <w:r w:rsidR="006E3BF4">
        <w:t>euthanised</w:t>
      </w:r>
      <w:r w:rsidR="00FF3EDD">
        <w:t>).</w:t>
      </w:r>
    </w:p>
    <w:p w14:paraId="00A15BBE" w14:textId="77777777" w:rsidR="00C628CC" w:rsidRDefault="00C628CC">
      <w:pPr>
        <w:spacing w:after="0"/>
        <w:rPr>
          <w:b/>
          <w:bCs/>
          <w:color w:val="201547" w:themeColor="accent3"/>
          <w:szCs w:val="22"/>
        </w:rPr>
      </w:pPr>
      <w:r>
        <w:br w:type="page"/>
      </w:r>
    </w:p>
    <w:p w14:paraId="5AE1CF93" w14:textId="1CDF3F58" w:rsidR="005F47FE" w:rsidRDefault="0010659A" w:rsidP="005F47FE">
      <w:pPr>
        <w:pStyle w:val="Caption-Table"/>
      </w:pPr>
      <w:bookmarkStart w:id="69" w:name="_Toc202781768"/>
      <w:r>
        <w:lastRenderedPageBreak/>
        <w:t xml:space="preserve">Table </w:t>
      </w:r>
      <w:fldSimple w:instr=" SEQ Table \* ARABIC ">
        <w:r w:rsidR="00E655CE">
          <w:rPr>
            <w:noProof/>
          </w:rPr>
          <w:t>3</w:t>
        </w:r>
      </w:fldSimple>
      <w:r w:rsidR="005F47FE" w:rsidRPr="70B3ED98">
        <w:t xml:space="preserve">. </w:t>
      </w:r>
      <w:r w:rsidR="00913CD8">
        <w:t xml:space="preserve">Variables relating to </w:t>
      </w:r>
      <w:r w:rsidR="00ED61C2">
        <w:t>disease</w:t>
      </w:r>
      <w:r w:rsidR="00913CD8">
        <w:t xml:space="preserve"> diagnoses, </w:t>
      </w:r>
      <w:r w:rsidR="009B5DEA">
        <w:t xml:space="preserve">health </w:t>
      </w:r>
      <w:r w:rsidR="00913CD8">
        <w:t xml:space="preserve">conditions and environmental </w:t>
      </w:r>
      <w:r w:rsidR="009B5DEA">
        <w:t xml:space="preserve">variables </w:t>
      </w:r>
      <w:r w:rsidR="00913CD8">
        <w:t xml:space="preserve">used to predict </w:t>
      </w:r>
      <w:r w:rsidR="004E3DFA">
        <w:t>Koala</w:t>
      </w:r>
      <w:r w:rsidR="00813F76">
        <w:t>s presenting with</w:t>
      </w:r>
      <w:r w:rsidR="00913CD8">
        <w:t xml:space="preserve"> chronic ill-health requiring euthanasia during the health and disease surveys</w:t>
      </w:r>
      <w:r w:rsidR="005F47FE" w:rsidRPr="70B3ED98">
        <w:t>.</w:t>
      </w:r>
      <w:bookmarkEnd w:id="69"/>
    </w:p>
    <w:tbl>
      <w:tblPr>
        <w:tblStyle w:val="TableGrid10"/>
        <w:tblW w:w="5000" w:type="pct"/>
        <w:tblLook w:val="04A0" w:firstRow="1" w:lastRow="0" w:firstColumn="1" w:lastColumn="0" w:noHBand="0" w:noVBand="1"/>
      </w:tblPr>
      <w:tblGrid>
        <w:gridCol w:w="2693"/>
        <w:gridCol w:w="6946"/>
      </w:tblGrid>
      <w:tr w:rsidR="00433862" w14:paraId="33BBC31C" w14:textId="77777777" w:rsidTr="00212202">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397" w:type="pct"/>
          </w:tcPr>
          <w:p w14:paraId="23E5264D" w14:textId="4D3CDCAE" w:rsidR="00433862" w:rsidRPr="00204C2F" w:rsidRDefault="00433862" w:rsidP="00813F76">
            <w:pPr>
              <w:spacing w:before="0" w:after="0" w:line="240" w:lineRule="auto"/>
              <w:rPr>
                <w:rFonts w:eastAsia="Aptos"/>
                <w:b/>
                <w:bCs/>
                <w:szCs w:val="20"/>
              </w:rPr>
            </w:pPr>
            <w:r w:rsidRPr="00204C2F">
              <w:rPr>
                <w:rFonts w:eastAsia="Aptos"/>
                <w:b/>
                <w:bCs/>
                <w:szCs w:val="20"/>
              </w:rPr>
              <w:t xml:space="preserve">Variable </w:t>
            </w:r>
          </w:p>
        </w:tc>
        <w:tc>
          <w:tcPr>
            <w:tcW w:w="3603" w:type="pct"/>
          </w:tcPr>
          <w:p w14:paraId="4DA9873E" w14:textId="4214BECF" w:rsidR="00433862" w:rsidRPr="00204C2F" w:rsidRDefault="00433862" w:rsidP="00813F76">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eastAsia="Aptos"/>
                <w:b/>
                <w:bCs/>
                <w:szCs w:val="20"/>
              </w:rPr>
            </w:pPr>
            <w:r w:rsidRPr="00204C2F">
              <w:rPr>
                <w:rFonts w:eastAsia="Aptos"/>
                <w:b/>
                <w:bCs/>
                <w:szCs w:val="20"/>
              </w:rPr>
              <w:t>Description</w:t>
            </w:r>
          </w:p>
        </w:tc>
      </w:tr>
      <w:tr w:rsidR="00433862" w14:paraId="24528F31" w14:textId="77777777" w:rsidTr="00212202">
        <w:trPr>
          <w:trHeight w:val="300"/>
        </w:trPr>
        <w:tc>
          <w:tcPr>
            <w:cnfStyle w:val="001000000000" w:firstRow="0" w:lastRow="0" w:firstColumn="1" w:lastColumn="0" w:oddVBand="0" w:evenVBand="0" w:oddHBand="0" w:evenHBand="0" w:firstRowFirstColumn="0" w:firstRowLastColumn="0" w:lastRowFirstColumn="0" w:lastRowLastColumn="0"/>
            <w:tcW w:w="1397" w:type="pct"/>
          </w:tcPr>
          <w:p w14:paraId="4538E46F" w14:textId="78148449" w:rsidR="00433862" w:rsidRPr="00DC2E2E" w:rsidRDefault="00A55AA8" w:rsidP="00813F76">
            <w:pPr>
              <w:spacing w:before="0"/>
              <w:rPr>
                <w:rFonts w:cstheme="minorBidi"/>
              </w:rPr>
            </w:pPr>
            <w:r>
              <w:rPr>
                <w:rFonts w:cstheme="minorBidi"/>
              </w:rPr>
              <w:t>Life stage</w:t>
            </w:r>
          </w:p>
        </w:tc>
        <w:tc>
          <w:tcPr>
            <w:tcW w:w="3603" w:type="pct"/>
          </w:tcPr>
          <w:p w14:paraId="2EEBD529" w14:textId="7FDBC9BD" w:rsidR="00433862" w:rsidRPr="00212202" w:rsidRDefault="004E3DFA" w:rsidP="00813F76">
            <w:pPr>
              <w:spacing w:before="0"/>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Koala</w:t>
            </w:r>
            <w:r w:rsidR="00A55AA8" w:rsidRPr="00212202">
              <w:rPr>
                <w:rFonts w:cstheme="minorBidi"/>
              </w:rPr>
              <w:t xml:space="preserve"> age class (</w:t>
            </w:r>
            <w:r w:rsidR="00842D6F">
              <w:rPr>
                <w:rFonts w:cstheme="minorBidi"/>
              </w:rPr>
              <w:t>Juvenile or Adult</w:t>
            </w:r>
            <w:r w:rsidR="009B5DEA">
              <w:rPr>
                <w:rFonts w:cstheme="minorBidi"/>
              </w:rPr>
              <w:t>/ Senior</w:t>
            </w:r>
            <w:r w:rsidR="00A55AA8" w:rsidRPr="00212202">
              <w:rPr>
                <w:rFonts w:cstheme="minorBidi"/>
              </w:rPr>
              <w:t xml:space="preserve">) </w:t>
            </w:r>
          </w:p>
        </w:tc>
      </w:tr>
      <w:tr w:rsidR="00433862" w14:paraId="60470F09" w14:textId="77777777" w:rsidTr="00212202">
        <w:trPr>
          <w:trHeight w:val="300"/>
        </w:trPr>
        <w:tc>
          <w:tcPr>
            <w:cnfStyle w:val="001000000000" w:firstRow="0" w:lastRow="0" w:firstColumn="1" w:lastColumn="0" w:oddVBand="0" w:evenVBand="0" w:oddHBand="0" w:evenHBand="0" w:firstRowFirstColumn="0" w:firstRowLastColumn="0" w:lastRowFirstColumn="0" w:lastRowLastColumn="0"/>
            <w:tcW w:w="1397" w:type="pct"/>
          </w:tcPr>
          <w:p w14:paraId="0E4C1F79" w14:textId="367E2B9F" w:rsidR="00433862" w:rsidRPr="00DC2E2E" w:rsidRDefault="004E3DFA" w:rsidP="00813F76">
            <w:pPr>
              <w:spacing w:before="0"/>
              <w:rPr>
                <w:rFonts w:cstheme="minorBidi"/>
              </w:rPr>
            </w:pPr>
            <w:r>
              <w:rPr>
                <w:rFonts w:cstheme="minorBidi"/>
              </w:rPr>
              <w:t>Koala</w:t>
            </w:r>
            <w:r w:rsidR="00212202">
              <w:rPr>
                <w:rFonts w:cstheme="minorBidi"/>
              </w:rPr>
              <w:t xml:space="preserve"> density</w:t>
            </w:r>
          </w:p>
        </w:tc>
        <w:tc>
          <w:tcPr>
            <w:tcW w:w="3603" w:type="pct"/>
          </w:tcPr>
          <w:p w14:paraId="6C622820" w14:textId="6E5511B5" w:rsidR="00433862" w:rsidRPr="00212202" w:rsidRDefault="00212202" w:rsidP="00813F76">
            <w:pPr>
              <w:spacing w:before="0"/>
              <w:jc w:val="center"/>
              <w:cnfStyle w:val="000000000000" w:firstRow="0" w:lastRow="0" w:firstColumn="0" w:lastColumn="0" w:oddVBand="0" w:evenVBand="0" w:oddHBand="0" w:evenHBand="0" w:firstRowFirstColumn="0" w:firstRowLastColumn="0" w:lastRowFirstColumn="0" w:lastRowLastColumn="0"/>
              <w:rPr>
                <w:rFonts w:cstheme="minorBidi"/>
              </w:rPr>
            </w:pPr>
            <w:r w:rsidRPr="00212202">
              <w:rPr>
                <w:rFonts w:cstheme="minorBidi"/>
              </w:rPr>
              <w:t xml:space="preserve">Relative </w:t>
            </w:r>
            <w:r w:rsidR="004E3DFA">
              <w:rPr>
                <w:rFonts w:cstheme="minorBidi"/>
              </w:rPr>
              <w:t>Koala</w:t>
            </w:r>
            <w:r w:rsidRPr="00212202">
              <w:rPr>
                <w:rFonts w:cstheme="minorBidi"/>
              </w:rPr>
              <w:t xml:space="preserve"> density </w:t>
            </w:r>
            <w:r w:rsidR="00FF73A6">
              <w:rPr>
                <w:rFonts w:cstheme="minorBidi"/>
              </w:rPr>
              <w:t xml:space="preserve">at </w:t>
            </w:r>
            <w:r w:rsidR="00813F76">
              <w:rPr>
                <w:rFonts w:cstheme="minorBidi"/>
              </w:rPr>
              <w:t xml:space="preserve">capture </w:t>
            </w:r>
            <w:r w:rsidR="00FF73A6">
              <w:rPr>
                <w:rFonts w:cstheme="minorBidi"/>
              </w:rPr>
              <w:t xml:space="preserve">site </w:t>
            </w:r>
            <w:r w:rsidRPr="00212202">
              <w:rPr>
                <w:rFonts w:cstheme="minorBidi"/>
              </w:rPr>
              <w:t>(Low</w:t>
            </w:r>
            <w:r w:rsidR="00842D6F">
              <w:rPr>
                <w:rFonts w:cstheme="minorBidi"/>
              </w:rPr>
              <w:t xml:space="preserve">/ </w:t>
            </w:r>
            <w:r w:rsidRPr="00212202">
              <w:rPr>
                <w:rFonts w:cstheme="minorBidi"/>
              </w:rPr>
              <w:t>Moderate</w:t>
            </w:r>
            <w:r w:rsidR="00842D6F">
              <w:rPr>
                <w:rFonts w:cstheme="minorBidi"/>
              </w:rPr>
              <w:t xml:space="preserve">/ </w:t>
            </w:r>
            <w:r w:rsidRPr="00212202">
              <w:rPr>
                <w:rFonts w:cstheme="minorBidi"/>
              </w:rPr>
              <w:t>High)</w:t>
            </w:r>
            <w:r>
              <w:rPr>
                <w:rFonts w:cstheme="minorBidi"/>
              </w:rPr>
              <w:t xml:space="preserve"> </w:t>
            </w:r>
          </w:p>
        </w:tc>
      </w:tr>
      <w:tr w:rsidR="00842D6F" w14:paraId="76E0377B" w14:textId="77777777" w:rsidTr="00212202">
        <w:trPr>
          <w:trHeight w:val="300"/>
        </w:trPr>
        <w:tc>
          <w:tcPr>
            <w:cnfStyle w:val="001000000000" w:firstRow="0" w:lastRow="0" w:firstColumn="1" w:lastColumn="0" w:oddVBand="0" w:evenVBand="0" w:oddHBand="0" w:evenHBand="0" w:firstRowFirstColumn="0" w:firstRowLastColumn="0" w:lastRowFirstColumn="0" w:lastRowLastColumn="0"/>
            <w:tcW w:w="1397" w:type="pct"/>
          </w:tcPr>
          <w:p w14:paraId="04BF8D50" w14:textId="1F45E213" w:rsidR="00842D6F" w:rsidRDefault="00842D6F" w:rsidP="00813F76">
            <w:pPr>
              <w:spacing w:before="0"/>
              <w:rPr>
                <w:rFonts w:cstheme="minorBidi"/>
              </w:rPr>
            </w:pPr>
            <w:r>
              <w:rPr>
                <w:rFonts w:cstheme="minorBidi"/>
              </w:rPr>
              <w:t>Landscape</w:t>
            </w:r>
          </w:p>
        </w:tc>
        <w:tc>
          <w:tcPr>
            <w:tcW w:w="3603" w:type="pct"/>
          </w:tcPr>
          <w:p w14:paraId="439CF142" w14:textId="25E21C1E" w:rsidR="00842D6F" w:rsidRPr="00212202" w:rsidRDefault="00842D6F" w:rsidP="00813F76">
            <w:pPr>
              <w:spacing w:before="0"/>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Visual assessment of habitat condition</w:t>
            </w:r>
            <w:r w:rsidR="00FF73A6">
              <w:rPr>
                <w:rFonts w:cstheme="minorBidi"/>
              </w:rPr>
              <w:t xml:space="preserve"> at </w:t>
            </w:r>
            <w:r w:rsidR="00813F76">
              <w:rPr>
                <w:rFonts w:cstheme="minorBidi"/>
              </w:rPr>
              <w:t xml:space="preserve">capture </w:t>
            </w:r>
            <w:r w:rsidR="00FF73A6">
              <w:rPr>
                <w:rFonts w:cstheme="minorBidi"/>
              </w:rPr>
              <w:t>site</w:t>
            </w:r>
            <w:r>
              <w:rPr>
                <w:rFonts w:cstheme="minorBidi"/>
              </w:rPr>
              <w:t xml:space="preserve"> (Poor/ Fair or Good)</w:t>
            </w:r>
          </w:p>
        </w:tc>
      </w:tr>
      <w:tr w:rsidR="00433862" w14:paraId="1CEA2A52" w14:textId="77777777" w:rsidTr="00212202">
        <w:trPr>
          <w:trHeight w:val="300"/>
        </w:trPr>
        <w:tc>
          <w:tcPr>
            <w:cnfStyle w:val="001000000000" w:firstRow="0" w:lastRow="0" w:firstColumn="1" w:lastColumn="0" w:oddVBand="0" w:evenVBand="0" w:oddHBand="0" w:evenHBand="0" w:firstRowFirstColumn="0" w:firstRowLastColumn="0" w:lastRowFirstColumn="0" w:lastRowLastColumn="0"/>
            <w:tcW w:w="1397" w:type="pct"/>
          </w:tcPr>
          <w:p w14:paraId="2118A968" w14:textId="0AAC9B5F" w:rsidR="00433862" w:rsidRPr="00DC2E2E" w:rsidRDefault="00212202" w:rsidP="00813F76">
            <w:pPr>
              <w:spacing w:before="0"/>
              <w:rPr>
                <w:rFonts w:cstheme="minorBidi"/>
              </w:rPr>
            </w:pPr>
            <w:r>
              <w:rPr>
                <w:rFonts w:cstheme="minorBidi"/>
              </w:rPr>
              <w:t>Coat condition</w:t>
            </w:r>
          </w:p>
        </w:tc>
        <w:tc>
          <w:tcPr>
            <w:tcW w:w="3603" w:type="pct"/>
          </w:tcPr>
          <w:p w14:paraId="256E33CC" w14:textId="07ACB5C6" w:rsidR="00433862" w:rsidRPr="00212202" w:rsidRDefault="004E3DFA" w:rsidP="00813F76">
            <w:pPr>
              <w:spacing w:before="0"/>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Koala</w:t>
            </w:r>
            <w:r w:rsidR="00212202" w:rsidRPr="00212202">
              <w:rPr>
                <w:rFonts w:cstheme="minorBidi"/>
              </w:rPr>
              <w:t xml:space="preserve"> </w:t>
            </w:r>
            <w:r w:rsidR="001142E4">
              <w:rPr>
                <w:rFonts w:cstheme="minorBidi"/>
              </w:rPr>
              <w:t>coat</w:t>
            </w:r>
            <w:r w:rsidR="00212202" w:rsidRPr="00212202">
              <w:rPr>
                <w:rFonts w:cstheme="minorBidi"/>
              </w:rPr>
              <w:t xml:space="preserve"> cond</w:t>
            </w:r>
            <w:r w:rsidR="00212202">
              <w:rPr>
                <w:rFonts w:cstheme="minorBidi"/>
              </w:rPr>
              <w:t>i</w:t>
            </w:r>
            <w:r w:rsidR="00212202" w:rsidRPr="00212202">
              <w:rPr>
                <w:rFonts w:cstheme="minorBidi"/>
              </w:rPr>
              <w:t>tion</w:t>
            </w:r>
            <w:r w:rsidR="00212202">
              <w:rPr>
                <w:rFonts w:cstheme="minorBidi"/>
              </w:rPr>
              <w:t>:</w:t>
            </w:r>
            <w:r w:rsidR="00212202" w:rsidRPr="00212202">
              <w:rPr>
                <w:rFonts w:cstheme="minorBidi"/>
              </w:rPr>
              <w:t xml:space="preserve"> </w:t>
            </w:r>
            <w:r w:rsidR="00212202">
              <w:rPr>
                <w:rFonts w:cstheme="minorBidi"/>
              </w:rPr>
              <w:t>(</w:t>
            </w:r>
            <w:r w:rsidR="00212202" w:rsidRPr="00212202">
              <w:rPr>
                <w:rFonts w:cstheme="minorBidi"/>
              </w:rPr>
              <w:t>Normal</w:t>
            </w:r>
            <w:r w:rsidR="00842D6F">
              <w:rPr>
                <w:rFonts w:cstheme="minorBidi"/>
              </w:rPr>
              <w:t xml:space="preserve">/ </w:t>
            </w:r>
            <w:r w:rsidR="00B46FE6">
              <w:rPr>
                <w:rFonts w:cstheme="minorBidi"/>
              </w:rPr>
              <w:t>Poor</w:t>
            </w:r>
            <w:r w:rsidR="00212202">
              <w:rPr>
                <w:rFonts w:cstheme="minorBidi"/>
              </w:rPr>
              <w:t>)</w:t>
            </w:r>
          </w:p>
        </w:tc>
      </w:tr>
      <w:tr w:rsidR="00433862" w14:paraId="3EA0A161" w14:textId="77777777" w:rsidTr="00212202">
        <w:trPr>
          <w:trHeight w:val="300"/>
        </w:trPr>
        <w:tc>
          <w:tcPr>
            <w:cnfStyle w:val="001000000000" w:firstRow="0" w:lastRow="0" w:firstColumn="1" w:lastColumn="0" w:oddVBand="0" w:evenVBand="0" w:oddHBand="0" w:evenHBand="0" w:firstRowFirstColumn="0" w:firstRowLastColumn="0" w:lastRowFirstColumn="0" w:lastRowLastColumn="0"/>
            <w:tcW w:w="1397" w:type="pct"/>
          </w:tcPr>
          <w:p w14:paraId="5E665B23" w14:textId="617C22FC" w:rsidR="00433862" w:rsidRPr="00DC2E2E" w:rsidRDefault="00212202" w:rsidP="00813F76">
            <w:pPr>
              <w:spacing w:before="0"/>
              <w:rPr>
                <w:rFonts w:cstheme="minorBidi"/>
              </w:rPr>
            </w:pPr>
            <w:r>
              <w:rPr>
                <w:rFonts w:cstheme="minorBidi"/>
              </w:rPr>
              <w:t>‘Wet bottom’</w:t>
            </w:r>
          </w:p>
        </w:tc>
        <w:tc>
          <w:tcPr>
            <w:tcW w:w="3603" w:type="pct"/>
          </w:tcPr>
          <w:p w14:paraId="617B467A" w14:textId="5BD874AA" w:rsidR="00433862" w:rsidRPr="00212202" w:rsidRDefault="00212202" w:rsidP="00813F76">
            <w:pPr>
              <w:spacing w:before="0"/>
              <w:jc w:val="center"/>
              <w:cnfStyle w:val="000000000000" w:firstRow="0" w:lastRow="0" w:firstColumn="0" w:lastColumn="0" w:oddVBand="0" w:evenVBand="0" w:oddHBand="0" w:evenHBand="0" w:firstRowFirstColumn="0" w:firstRowLastColumn="0" w:lastRowFirstColumn="0" w:lastRowLastColumn="0"/>
              <w:rPr>
                <w:rFonts w:cstheme="minorBidi"/>
              </w:rPr>
            </w:pPr>
            <w:r w:rsidRPr="00212202">
              <w:rPr>
                <w:rFonts w:cstheme="minorBidi"/>
              </w:rPr>
              <w:t xml:space="preserve">Presence of discoloration around the cloaca </w:t>
            </w:r>
            <w:r>
              <w:rPr>
                <w:rFonts w:cstheme="minorBidi"/>
              </w:rPr>
              <w:t>(Absent</w:t>
            </w:r>
            <w:r w:rsidR="00842D6F">
              <w:rPr>
                <w:rFonts w:cstheme="minorBidi"/>
              </w:rPr>
              <w:t>/</w:t>
            </w:r>
            <w:r>
              <w:rPr>
                <w:rFonts w:cstheme="minorBidi"/>
              </w:rPr>
              <w:t xml:space="preserve"> Present)</w:t>
            </w:r>
          </w:p>
        </w:tc>
      </w:tr>
      <w:tr w:rsidR="00433862" w14:paraId="3875CC47" w14:textId="77777777" w:rsidTr="00212202">
        <w:trPr>
          <w:trHeight w:val="300"/>
        </w:trPr>
        <w:tc>
          <w:tcPr>
            <w:cnfStyle w:val="001000000000" w:firstRow="0" w:lastRow="0" w:firstColumn="1" w:lastColumn="0" w:oddVBand="0" w:evenVBand="0" w:oddHBand="0" w:evenHBand="0" w:firstRowFirstColumn="0" w:firstRowLastColumn="0" w:lastRowFirstColumn="0" w:lastRowLastColumn="0"/>
            <w:tcW w:w="1397" w:type="pct"/>
          </w:tcPr>
          <w:p w14:paraId="335BDAFC" w14:textId="0832788A" w:rsidR="00433862" w:rsidRPr="00DC2E2E" w:rsidRDefault="00212202" w:rsidP="00813F76">
            <w:pPr>
              <w:spacing w:before="0"/>
              <w:rPr>
                <w:rFonts w:cstheme="minorBidi"/>
              </w:rPr>
            </w:pPr>
            <w:r>
              <w:rPr>
                <w:rFonts w:cstheme="minorBidi"/>
              </w:rPr>
              <w:t>Dental disease</w:t>
            </w:r>
          </w:p>
        </w:tc>
        <w:tc>
          <w:tcPr>
            <w:tcW w:w="3603" w:type="pct"/>
          </w:tcPr>
          <w:p w14:paraId="2F4515F0" w14:textId="1EBC9CF9" w:rsidR="00433862" w:rsidRPr="00212202" w:rsidRDefault="00212202" w:rsidP="00813F76">
            <w:pPr>
              <w:spacing w:before="0"/>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Evidence of dental disease (Absent</w:t>
            </w:r>
            <w:r w:rsidR="00842D6F">
              <w:rPr>
                <w:rFonts w:cstheme="minorBidi"/>
              </w:rPr>
              <w:t>/</w:t>
            </w:r>
            <w:r>
              <w:rPr>
                <w:rFonts w:cstheme="minorBidi"/>
              </w:rPr>
              <w:t xml:space="preserve"> Present) </w:t>
            </w:r>
          </w:p>
        </w:tc>
      </w:tr>
      <w:tr w:rsidR="00433862" w14:paraId="0B0A6472" w14:textId="77777777" w:rsidTr="00212202">
        <w:trPr>
          <w:trHeight w:val="300"/>
        </w:trPr>
        <w:tc>
          <w:tcPr>
            <w:cnfStyle w:val="001000000000" w:firstRow="0" w:lastRow="0" w:firstColumn="1" w:lastColumn="0" w:oddVBand="0" w:evenVBand="0" w:oddHBand="0" w:evenHBand="0" w:firstRowFirstColumn="0" w:firstRowLastColumn="0" w:lastRowFirstColumn="0" w:lastRowLastColumn="0"/>
            <w:tcW w:w="1397" w:type="pct"/>
          </w:tcPr>
          <w:p w14:paraId="1A2A86C1" w14:textId="26168814" w:rsidR="00433862" w:rsidRPr="00DC2E2E" w:rsidRDefault="00212202" w:rsidP="00813F76">
            <w:pPr>
              <w:spacing w:before="0"/>
              <w:rPr>
                <w:rFonts w:cstheme="minorBidi"/>
              </w:rPr>
            </w:pPr>
            <w:r>
              <w:rPr>
                <w:rFonts w:cstheme="minorBidi"/>
              </w:rPr>
              <w:t>Malocc</w:t>
            </w:r>
            <w:r w:rsidR="00B56A2E">
              <w:rPr>
                <w:rFonts w:cstheme="minorBidi"/>
              </w:rPr>
              <w:t>l</w:t>
            </w:r>
            <w:r>
              <w:rPr>
                <w:rFonts w:cstheme="minorBidi"/>
              </w:rPr>
              <w:t>usion</w:t>
            </w:r>
          </w:p>
        </w:tc>
        <w:tc>
          <w:tcPr>
            <w:tcW w:w="3603" w:type="pct"/>
          </w:tcPr>
          <w:p w14:paraId="4FDAC8D7" w14:textId="2F778555" w:rsidR="00433862" w:rsidRPr="00212202" w:rsidRDefault="00212202" w:rsidP="00813F76">
            <w:pPr>
              <w:spacing w:before="0"/>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Evidence of dental malocclusion (Absent</w:t>
            </w:r>
            <w:r w:rsidR="00842D6F">
              <w:rPr>
                <w:rFonts w:cstheme="minorBidi"/>
              </w:rPr>
              <w:t>/</w:t>
            </w:r>
            <w:r>
              <w:rPr>
                <w:rFonts w:cstheme="minorBidi"/>
              </w:rPr>
              <w:t xml:space="preserve"> Present)</w:t>
            </w:r>
          </w:p>
        </w:tc>
      </w:tr>
      <w:tr w:rsidR="00433862" w14:paraId="6AC94898" w14:textId="77777777" w:rsidTr="00212202">
        <w:trPr>
          <w:trHeight w:val="300"/>
        </w:trPr>
        <w:tc>
          <w:tcPr>
            <w:cnfStyle w:val="001000000000" w:firstRow="0" w:lastRow="0" w:firstColumn="1" w:lastColumn="0" w:oddVBand="0" w:evenVBand="0" w:oddHBand="0" w:evenHBand="0" w:firstRowFirstColumn="0" w:firstRowLastColumn="0" w:lastRowFirstColumn="0" w:lastRowLastColumn="0"/>
            <w:tcW w:w="1397" w:type="pct"/>
          </w:tcPr>
          <w:p w14:paraId="28BC212A" w14:textId="07C61851" w:rsidR="00433862" w:rsidRPr="00DC2E2E" w:rsidRDefault="00E251F1" w:rsidP="00813F76">
            <w:pPr>
              <w:spacing w:before="0"/>
              <w:rPr>
                <w:rFonts w:cstheme="minorBidi"/>
              </w:rPr>
            </w:pPr>
            <w:r>
              <w:rPr>
                <w:rFonts w:cstheme="minorBidi"/>
              </w:rPr>
              <w:t>Chlamy</w:t>
            </w:r>
            <w:r w:rsidR="00212202">
              <w:rPr>
                <w:rFonts w:cstheme="minorBidi"/>
              </w:rPr>
              <w:t>dia detected</w:t>
            </w:r>
          </w:p>
        </w:tc>
        <w:tc>
          <w:tcPr>
            <w:tcW w:w="3603" w:type="pct"/>
          </w:tcPr>
          <w:p w14:paraId="79D794DE" w14:textId="559F956B" w:rsidR="00433862" w:rsidRPr="00212202" w:rsidRDefault="00212202" w:rsidP="00813F76">
            <w:pPr>
              <w:spacing w:before="0"/>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 xml:space="preserve">Evidence of </w:t>
            </w:r>
            <w:r w:rsidR="00E251F1">
              <w:rPr>
                <w:rFonts w:cstheme="minorBidi"/>
                <w:i/>
                <w:iCs/>
              </w:rPr>
              <w:t>Chlamy</w:t>
            </w:r>
            <w:r w:rsidRPr="00813F76">
              <w:rPr>
                <w:rFonts w:cstheme="minorBidi"/>
                <w:i/>
                <w:iCs/>
              </w:rPr>
              <w:t>dia percorum</w:t>
            </w:r>
            <w:r>
              <w:rPr>
                <w:rFonts w:cstheme="minorBidi"/>
              </w:rPr>
              <w:t xml:space="preserve"> </w:t>
            </w:r>
            <w:r w:rsidR="00842D6F">
              <w:rPr>
                <w:rFonts w:cstheme="minorBidi"/>
              </w:rPr>
              <w:t>infection</w:t>
            </w:r>
            <w:r>
              <w:rPr>
                <w:rFonts w:cstheme="minorBidi"/>
              </w:rPr>
              <w:t xml:space="preserve"> </w:t>
            </w:r>
            <w:r w:rsidR="00842D6F">
              <w:rPr>
                <w:rFonts w:cstheme="minorBidi"/>
              </w:rPr>
              <w:t xml:space="preserve">from </w:t>
            </w:r>
            <w:r>
              <w:rPr>
                <w:rFonts w:cstheme="minorBidi"/>
              </w:rPr>
              <w:t>PCR (Absent</w:t>
            </w:r>
            <w:r w:rsidR="00842D6F">
              <w:rPr>
                <w:rFonts w:cstheme="minorBidi"/>
              </w:rPr>
              <w:t>/</w:t>
            </w:r>
            <w:r>
              <w:rPr>
                <w:rFonts w:cstheme="minorBidi"/>
              </w:rPr>
              <w:t xml:space="preserve"> Present) </w:t>
            </w:r>
          </w:p>
        </w:tc>
      </w:tr>
      <w:tr w:rsidR="00212202" w14:paraId="3D8698FF" w14:textId="77777777" w:rsidTr="00212202">
        <w:trPr>
          <w:trHeight w:val="300"/>
        </w:trPr>
        <w:tc>
          <w:tcPr>
            <w:cnfStyle w:val="001000000000" w:firstRow="0" w:lastRow="0" w:firstColumn="1" w:lastColumn="0" w:oddVBand="0" w:evenVBand="0" w:oddHBand="0" w:evenHBand="0" w:firstRowFirstColumn="0" w:firstRowLastColumn="0" w:lastRowFirstColumn="0" w:lastRowLastColumn="0"/>
            <w:tcW w:w="1397" w:type="pct"/>
          </w:tcPr>
          <w:p w14:paraId="43CF91BC" w14:textId="0FEF1691" w:rsidR="00212202" w:rsidRDefault="00212202" w:rsidP="00813F76">
            <w:pPr>
              <w:spacing w:before="0"/>
              <w:rPr>
                <w:rFonts w:cstheme="minorBidi"/>
              </w:rPr>
            </w:pPr>
            <w:r>
              <w:rPr>
                <w:rFonts w:cstheme="minorBidi"/>
              </w:rPr>
              <w:t xml:space="preserve">Herpesvirus detected </w:t>
            </w:r>
          </w:p>
        </w:tc>
        <w:tc>
          <w:tcPr>
            <w:tcW w:w="3603" w:type="pct"/>
          </w:tcPr>
          <w:p w14:paraId="0D16C4BF" w14:textId="46190492" w:rsidR="00212202" w:rsidRDefault="00212202" w:rsidP="00813F76">
            <w:pPr>
              <w:spacing w:before="0"/>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Evidence of Herpesvirus</w:t>
            </w:r>
            <w:r w:rsidR="00842D6F">
              <w:rPr>
                <w:rFonts w:cstheme="minorBidi"/>
              </w:rPr>
              <w:t xml:space="preserve"> infection from PCR (Absent/ Present)</w:t>
            </w:r>
            <w:r>
              <w:rPr>
                <w:rFonts w:cstheme="minorBidi"/>
              </w:rPr>
              <w:t xml:space="preserve"> </w:t>
            </w:r>
          </w:p>
        </w:tc>
      </w:tr>
      <w:tr w:rsidR="00FF73A6" w14:paraId="678818E0" w14:textId="77777777" w:rsidTr="00212202">
        <w:trPr>
          <w:trHeight w:val="300"/>
        </w:trPr>
        <w:tc>
          <w:tcPr>
            <w:cnfStyle w:val="001000000000" w:firstRow="0" w:lastRow="0" w:firstColumn="1" w:lastColumn="0" w:oddVBand="0" w:evenVBand="0" w:oddHBand="0" w:evenHBand="0" w:firstRowFirstColumn="0" w:firstRowLastColumn="0" w:lastRowFirstColumn="0" w:lastRowLastColumn="0"/>
            <w:tcW w:w="1397" w:type="pct"/>
          </w:tcPr>
          <w:p w14:paraId="234FDE7B" w14:textId="6641D355" w:rsidR="00FF73A6" w:rsidRDefault="00FF73A6" w:rsidP="00813F76">
            <w:pPr>
              <w:spacing w:before="0"/>
              <w:rPr>
                <w:rFonts w:cstheme="minorBidi"/>
              </w:rPr>
            </w:pPr>
            <w:r>
              <w:rPr>
                <w:rFonts w:cstheme="minorBidi"/>
              </w:rPr>
              <w:t>KoRV detected</w:t>
            </w:r>
          </w:p>
        </w:tc>
        <w:tc>
          <w:tcPr>
            <w:tcW w:w="3603" w:type="pct"/>
          </w:tcPr>
          <w:p w14:paraId="4A16CB75" w14:textId="66341A56" w:rsidR="00FF73A6" w:rsidRDefault="00FF73A6" w:rsidP="00813F76">
            <w:pPr>
              <w:spacing w:before="0"/>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 xml:space="preserve">Evidence of </w:t>
            </w:r>
            <w:r w:rsidR="004E3DFA">
              <w:rPr>
                <w:rFonts w:cstheme="minorBidi"/>
              </w:rPr>
              <w:t>Koala</w:t>
            </w:r>
            <w:r>
              <w:rPr>
                <w:rFonts w:cstheme="minorBidi"/>
              </w:rPr>
              <w:t xml:space="preserve"> </w:t>
            </w:r>
            <w:r w:rsidR="00F76B57">
              <w:rPr>
                <w:rFonts w:cstheme="minorBidi"/>
              </w:rPr>
              <w:t>R</w:t>
            </w:r>
            <w:r>
              <w:rPr>
                <w:rFonts w:cstheme="minorBidi"/>
              </w:rPr>
              <w:t>etrovirus from PCR (Absent/Present)</w:t>
            </w:r>
          </w:p>
        </w:tc>
      </w:tr>
      <w:tr w:rsidR="00842D6F" w14:paraId="71E74143" w14:textId="77777777" w:rsidTr="00212202">
        <w:trPr>
          <w:trHeight w:val="300"/>
        </w:trPr>
        <w:tc>
          <w:tcPr>
            <w:cnfStyle w:val="001000000000" w:firstRow="0" w:lastRow="0" w:firstColumn="1" w:lastColumn="0" w:oddVBand="0" w:evenVBand="0" w:oddHBand="0" w:evenHBand="0" w:firstRowFirstColumn="0" w:firstRowLastColumn="0" w:lastRowFirstColumn="0" w:lastRowLastColumn="0"/>
            <w:tcW w:w="1397" w:type="pct"/>
          </w:tcPr>
          <w:p w14:paraId="3B59E6B4" w14:textId="6742BD98" w:rsidR="00842D6F" w:rsidRDefault="00842D6F" w:rsidP="00813F76">
            <w:pPr>
              <w:spacing w:before="0"/>
              <w:rPr>
                <w:rFonts w:cstheme="minorBidi"/>
              </w:rPr>
            </w:pPr>
            <w:r>
              <w:rPr>
                <w:rFonts w:cstheme="minorBidi"/>
              </w:rPr>
              <w:t>Skin wounds</w:t>
            </w:r>
          </w:p>
        </w:tc>
        <w:tc>
          <w:tcPr>
            <w:tcW w:w="3603" w:type="pct"/>
          </w:tcPr>
          <w:p w14:paraId="02F45180" w14:textId="1DA6CC67" w:rsidR="00842D6F" w:rsidRDefault="00842D6F" w:rsidP="00813F76">
            <w:pPr>
              <w:spacing w:before="0"/>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Evidence of traumatic skin lesions/lacerations (Absent/ Present)</w:t>
            </w:r>
          </w:p>
        </w:tc>
      </w:tr>
    </w:tbl>
    <w:p w14:paraId="7CA77823" w14:textId="77777777" w:rsidR="007542EB" w:rsidRPr="0050639A" w:rsidRDefault="007542EB" w:rsidP="0020022B">
      <w:pPr>
        <w:rPr>
          <w:color w:val="FF0000"/>
        </w:rPr>
      </w:pPr>
    </w:p>
    <w:p w14:paraId="796822CC" w14:textId="47825482" w:rsidR="004A4A5B" w:rsidRPr="001749B2" w:rsidRDefault="004A4A5B" w:rsidP="004A4A5B">
      <w:pPr>
        <w:pStyle w:val="Heading1-Numbered"/>
      </w:pPr>
      <w:r>
        <w:br w:type="page"/>
      </w:r>
      <w:bookmarkStart w:id="70" w:name="_Toc202781712"/>
      <w:r>
        <w:lastRenderedPageBreak/>
        <w:t>Results</w:t>
      </w:r>
      <w:bookmarkEnd w:id="70"/>
    </w:p>
    <w:p w14:paraId="26CB7BD3" w14:textId="19B0F187" w:rsidR="00F642D5" w:rsidRDefault="004E3DFA" w:rsidP="00F642D5">
      <w:pPr>
        <w:pStyle w:val="Heading2-Numbered"/>
        <w:numPr>
          <w:ilvl w:val="1"/>
          <w:numId w:val="17"/>
        </w:numPr>
      </w:pPr>
      <w:bookmarkStart w:id="71" w:name="_Toc185321275"/>
      <w:bookmarkStart w:id="72" w:name="_Toc202781713"/>
      <w:r>
        <w:t>Koala</w:t>
      </w:r>
      <w:r w:rsidR="00F642D5">
        <w:t xml:space="preserve"> abundance</w:t>
      </w:r>
      <w:bookmarkEnd w:id="71"/>
      <w:bookmarkEnd w:id="72"/>
    </w:p>
    <w:p w14:paraId="675A0A91" w14:textId="54AE4EFE" w:rsidR="00F642D5" w:rsidRDefault="00F642D5" w:rsidP="00F642D5">
      <w:r w:rsidRPr="6911FBC4">
        <w:t xml:space="preserve">We detected </w:t>
      </w:r>
      <w:r w:rsidR="004E3DFA">
        <w:t>Koala</w:t>
      </w:r>
      <w:r w:rsidRPr="6911FBC4">
        <w:t xml:space="preserve">s at </w:t>
      </w:r>
      <w:r>
        <w:t>95</w:t>
      </w:r>
      <w:r w:rsidRPr="6911FBC4">
        <w:t xml:space="preserve"> out of </w:t>
      </w:r>
      <w:r>
        <w:t>182</w:t>
      </w:r>
      <w:r w:rsidRPr="6911FBC4">
        <w:t xml:space="preserve"> </w:t>
      </w:r>
      <w:r>
        <w:t xml:space="preserve">unique </w:t>
      </w:r>
      <w:r w:rsidRPr="6911FBC4">
        <w:t>sites (</w:t>
      </w:r>
      <w:r>
        <w:t>52</w:t>
      </w:r>
      <w:r w:rsidRPr="6911FBC4">
        <w:t xml:space="preserve">%, </w:t>
      </w:r>
      <w:r>
        <w:fldChar w:fldCharType="begin"/>
      </w:r>
      <w:r>
        <w:instrText xml:space="preserve"> REF _Ref187145631 \h </w:instrText>
      </w:r>
      <w:r>
        <w:fldChar w:fldCharType="separate"/>
      </w:r>
      <w:r w:rsidR="00E655CE" w:rsidRPr="6911FBC4">
        <w:t xml:space="preserve">Figure </w:t>
      </w:r>
      <w:r w:rsidR="00E655CE">
        <w:rPr>
          <w:noProof/>
        </w:rPr>
        <w:t xml:space="preserve">4. </w:t>
      </w:r>
      <w:r>
        <w:fldChar w:fldCharType="end"/>
      </w:r>
      <w:r w:rsidRPr="6911FBC4">
        <w:t xml:space="preserve">). </w:t>
      </w:r>
      <w:r w:rsidR="004E3DFA">
        <w:t>Koala</w:t>
      </w:r>
      <w:r w:rsidRPr="6911FBC4">
        <w:t xml:space="preserve">s were detected on transects at </w:t>
      </w:r>
      <w:r>
        <w:t>22</w:t>
      </w:r>
      <w:r w:rsidRPr="6911FBC4">
        <w:t>%</w:t>
      </w:r>
      <w:r w:rsidR="009B3879">
        <w:t xml:space="preserve"> of sites</w:t>
      </w:r>
      <w:r w:rsidRPr="6911FBC4">
        <w:t xml:space="preserve"> and on </w:t>
      </w:r>
      <w:r w:rsidR="009B3879">
        <w:t xml:space="preserve">64% of sites that had </w:t>
      </w:r>
      <w:r w:rsidRPr="6911FBC4">
        <w:t xml:space="preserve">acoustic </w:t>
      </w:r>
      <w:r w:rsidR="00B46FE6">
        <w:t>recorders</w:t>
      </w:r>
      <w:r w:rsidRPr="6911FBC4">
        <w:t xml:space="preserve">. For sites </w:t>
      </w:r>
      <w:r w:rsidR="00B46FE6">
        <w:t xml:space="preserve">where </w:t>
      </w:r>
      <w:r w:rsidR="004E3DFA">
        <w:t>Koala</w:t>
      </w:r>
      <w:r w:rsidRPr="6911FBC4">
        <w:t>s</w:t>
      </w:r>
      <w:r w:rsidR="00B46FE6">
        <w:t xml:space="preserve"> were detected</w:t>
      </w:r>
      <w:r w:rsidRPr="6911FBC4">
        <w:t>, the average count on transects was 1.</w:t>
      </w:r>
      <w:r>
        <w:t>5</w:t>
      </w:r>
      <w:r w:rsidRPr="6911FBC4">
        <w:t xml:space="preserve"> adults, and the maximum was 20. </w:t>
      </w:r>
      <w:r w:rsidR="00B46FE6">
        <w:t>For these same sites</w:t>
      </w:r>
      <w:r w:rsidRPr="6911FBC4">
        <w:t xml:space="preserve">, the mean proportion of recorder-nights with identified </w:t>
      </w:r>
      <w:r w:rsidR="004E3DFA">
        <w:t>Koala</w:t>
      </w:r>
      <w:r w:rsidRPr="6911FBC4">
        <w:t xml:space="preserve"> vocalisations was 0.</w:t>
      </w:r>
      <w:r>
        <w:t>45</w:t>
      </w:r>
      <w:r w:rsidRPr="6911FBC4">
        <w:t xml:space="preserve">, with </w:t>
      </w:r>
      <w:r w:rsidR="00B46FE6">
        <w:t>a</w:t>
      </w:r>
      <w:r w:rsidRPr="6911FBC4">
        <w:t xml:space="preserve"> maximum </w:t>
      </w:r>
      <w:r w:rsidR="00B46FE6">
        <w:t>of</w:t>
      </w:r>
      <w:r w:rsidRPr="6911FBC4">
        <w:t xml:space="preserve"> </w:t>
      </w:r>
      <w:r>
        <w:t>1</w:t>
      </w:r>
      <w:r w:rsidR="00B46FE6">
        <w:t>.0</w:t>
      </w:r>
      <w:r w:rsidRPr="6911FBC4">
        <w:t>. Th</w:t>
      </w:r>
      <w:r w:rsidR="00B46FE6">
        <w:t>ese</w:t>
      </w:r>
      <w:r w:rsidRPr="6911FBC4">
        <w:t xml:space="preserve"> data enabled us to estimate </w:t>
      </w:r>
      <w:r w:rsidR="004E3DFA">
        <w:t>Koala</w:t>
      </w:r>
      <w:r w:rsidRPr="6911FBC4">
        <w:t xml:space="preserve"> abundance at sites and across Victoria. Details of model selection, validation and diagnostics are provided in </w:t>
      </w:r>
      <w:r w:rsidR="007764EB">
        <w:t>S</w:t>
      </w:r>
      <w:r w:rsidR="00C671F3">
        <w:t>ection 6.1</w:t>
      </w:r>
      <w:r w:rsidR="00242A54">
        <w:t xml:space="preserve">. </w:t>
      </w:r>
      <w:r w:rsidRPr="6911FBC4">
        <w:t xml:space="preserve"> </w:t>
      </w:r>
    </w:p>
    <w:p w14:paraId="0454505E" w14:textId="77777777" w:rsidR="00F642D5" w:rsidRDefault="00F642D5" w:rsidP="00F642D5">
      <w:pPr>
        <w:keepNext/>
      </w:pPr>
      <w:r>
        <w:rPr>
          <w:noProof/>
        </w:rPr>
        <w:drawing>
          <wp:inline distT="0" distB="0" distL="0" distR="0" wp14:anchorId="3532AC85" wp14:editId="1B0CE0DD">
            <wp:extent cx="6239854" cy="2216150"/>
            <wp:effectExtent l="0" t="0" r="8890" b="0"/>
            <wp:docPr id="225108244" name="Picture 12" descr="A map of australia with different colored dot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5108244" name="Picture 12" descr="A map of australia with different colored dots&#10;&#10;AI-generated content may be incorrect."/>
                    <pic:cNvPicPr/>
                  </pic:nvPicPr>
                  <pic:blipFill rotWithShape="1">
                    <a:blip r:embed="rId46" cstate="email">
                      <a:extLst>
                        <a:ext uri="{28A0092B-C50C-407E-A947-70E740481C1C}">
                          <a14:useLocalDpi xmlns:a14="http://schemas.microsoft.com/office/drawing/2010/main"/>
                        </a:ext>
                      </a:extLst>
                    </a:blip>
                    <a:srcRect l="-423"/>
                    <a:stretch/>
                  </pic:blipFill>
                  <pic:spPr bwMode="auto">
                    <a:xfrm>
                      <a:off x="0" y="0"/>
                      <a:ext cx="6252099" cy="2220499"/>
                    </a:xfrm>
                    <a:prstGeom prst="rect">
                      <a:avLst/>
                    </a:prstGeom>
                    <a:ln>
                      <a:noFill/>
                    </a:ln>
                    <a:extLst>
                      <a:ext uri="{53640926-AAD7-44D8-BBD7-CCE9431645EC}">
                        <a14:shadowObscured xmlns:a14="http://schemas.microsoft.com/office/drawing/2010/main"/>
                      </a:ext>
                    </a:extLst>
                  </pic:spPr>
                </pic:pic>
              </a:graphicData>
            </a:graphic>
          </wp:inline>
        </w:drawing>
      </w:r>
    </w:p>
    <w:p w14:paraId="319BEB02" w14:textId="09594016" w:rsidR="00F642D5" w:rsidRDefault="0038607E" w:rsidP="00F642D5">
      <w:pPr>
        <w:pStyle w:val="Caption-Figure"/>
      </w:pPr>
      <w:bookmarkStart w:id="73" w:name="_Ref187145631"/>
      <w:bookmarkStart w:id="74" w:name="_Toc202781836"/>
      <w:r w:rsidRPr="6911FBC4">
        <w:t xml:space="preserve">Figure </w:t>
      </w:r>
      <w:r w:rsidRPr="6911FBC4">
        <w:fldChar w:fldCharType="begin"/>
      </w:r>
      <w:r>
        <w:instrText xml:space="preserve"> SEQ Figure \* ARABIC </w:instrText>
      </w:r>
      <w:r w:rsidRPr="6911FBC4">
        <w:fldChar w:fldCharType="separate"/>
      </w:r>
      <w:r w:rsidR="00E655CE">
        <w:rPr>
          <w:noProof/>
        </w:rPr>
        <w:t>4</w:t>
      </w:r>
      <w:r w:rsidRPr="6911FBC4">
        <w:rPr>
          <w:noProof/>
        </w:rPr>
        <w:fldChar w:fldCharType="end"/>
      </w:r>
      <w:r>
        <w:rPr>
          <w:noProof/>
        </w:rPr>
        <w:t xml:space="preserve">. </w:t>
      </w:r>
      <w:bookmarkEnd w:id="73"/>
      <w:r w:rsidR="004E3DFA">
        <w:t>Koala</w:t>
      </w:r>
      <w:r w:rsidR="00F642D5">
        <w:t xml:space="preserve"> detections</w:t>
      </w:r>
      <w:r w:rsidR="00F414FE">
        <w:t xml:space="preserve"> (0 – absent, 1 – present)</w:t>
      </w:r>
      <w:r w:rsidR="00F642D5">
        <w:t xml:space="preserve"> from transect counts or acoustic monitoring f</w:t>
      </w:r>
      <w:r w:rsidR="00C671F3">
        <w:t>rom</w:t>
      </w:r>
      <w:r w:rsidR="00F642D5">
        <w:t xml:space="preserve"> </w:t>
      </w:r>
      <w:r w:rsidR="009B3879">
        <w:t>182</w:t>
      </w:r>
      <w:r w:rsidR="00F642D5">
        <w:t xml:space="preserve"> sites across two survey </w:t>
      </w:r>
      <w:r w:rsidR="00C671F3">
        <w:t>years</w:t>
      </w:r>
      <w:r w:rsidR="00F642D5">
        <w:t>, 78 out of 174 for 2022</w:t>
      </w:r>
      <w:r w:rsidR="007764EB">
        <w:t>–</w:t>
      </w:r>
      <w:r w:rsidR="00F642D5">
        <w:t>23 and 80 out of 141 for 2024.</w:t>
      </w:r>
      <w:bookmarkEnd w:id="74"/>
      <w:r w:rsidR="00F642D5">
        <w:t xml:space="preserve"> </w:t>
      </w:r>
    </w:p>
    <w:p w14:paraId="7F37230C" w14:textId="77777777" w:rsidR="00DD14E3" w:rsidRPr="00DD14E3" w:rsidRDefault="00DD14E3" w:rsidP="00DD14E3"/>
    <w:p w14:paraId="459382CB" w14:textId="77777777" w:rsidR="00F642D5" w:rsidRDefault="00F642D5" w:rsidP="00F642D5">
      <w:pPr>
        <w:pStyle w:val="Heading3-Numbered"/>
      </w:pPr>
      <w:bookmarkStart w:id="75" w:name="_Toc185321276"/>
      <w:bookmarkStart w:id="76" w:name="_Toc202781714"/>
      <w:r>
        <w:t>Abundance at sampled sites</w:t>
      </w:r>
      <w:bookmarkEnd w:id="75"/>
      <w:bookmarkEnd w:id="76"/>
    </w:p>
    <w:p w14:paraId="470D8222" w14:textId="468928D1" w:rsidR="00F642D5" w:rsidRDefault="00F642D5" w:rsidP="00F642D5">
      <w:r>
        <w:t>The p</w:t>
      </w:r>
      <w:r w:rsidRPr="00110AE9">
        <w:t xml:space="preserve">redicted mean </w:t>
      </w:r>
      <w:r w:rsidR="00952C18">
        <w:t>density</w:t>
      </w:r>
      <w:r w:rsidRPr="00110AE9">
        <w:t xml:space="preserve"> of </w:t>
      </w:r>
      <w:r w:rsidR="004E3DFA">
        <w:t>Koala</w:t>
      </w:r>
      <w:r w:rsidRPr="00110AE9">
        <w:t>s at</w:t>
      </w:r>
      <w:r w:rsidR="00EB7C4C">
        <w:t xml:space="preserve"> sampled </w:t>
      </w:r>
      <w:r w:rsidRPr="00110AE9">
        <w:t>sites average</w:t>
      </w:r>
      <w:r>
        <w:t>d</w:t>
      </w:r>
      <w:r w:rsidRPr="00110AE9">
        <w:t xml:space="preserve"> </w:t>
      </w:r>
      <w:r>
        <w:t>13.7</w:t>
      </w:r>
      <w:r w:rsidRPr="00110AE9">
        <w:t xml:space="preserve"> </w:t>
      </w:r>
      <w:r w:rsidR="004E3DFA">
        <w:t>Koala</w:t>
      </w:r>
      <w:r w:rsidRPr="00110AE9">
        <w:t>s per km</w:t>
      </w:r>
      <w:r w:rsidRPr="00110AE9">
        <w:rPr>
          <w:vertAlign w:val="superscript"/>
        </w:rPr>
        <w:t>2</w:t>
      </w:r>
      <w:r w:rsidRPr="00110AE9">
        <w:t> across all sampled sites</w:t>
      </w:r>
      <w:r>
        <w:t xml:space="preserve"> and years</w:t>
      </w:r>
      <w:r w:rsidRPr="00110AE9">
        <w:t xml:space="preserve">. The mean </w:t>
      </w:r>
      <w:r w:rsidR="00952C18">
        <w:t>density</w:t>
      </w:r>
      <w:r w:rsidRPr="00110AE9">
        <w:t xml:space="preserve"> </w:t>
      </w:r>
      <w:r>
        <w:t xml:space="preserve">estimate </w:t>
      </w:r>
      <w:r w:rsidRPr="00110AE9">
        <w:t>varied from 0 to 1</w:t>
      </w:r>
      <w:r>
        <w:t>42</w:t>
      </w:r>
      <w:r w:rsidRPr="00110AE9">
        <w:t>.</w:t>
      </w:r>
      <w:r>
        <w:t>4</w:t>
      </w:r>
      <w:r w:rsidRPr="00110AE9">
        <w:t xml:space="preserve"> </w:t>
      </w:r>
      <w:r w:rsidR="004E3DFA">
        <w:t>Koala</w:t>
      </w:r>
      <w:r w:rsidRPr="00110AE9">
        <w:t>s per km</w:t>
      </w:r>
      <w:r w:rsidRPr="00110AE9">
        <w:rPr>
          <w:vertAlign w:val="superscript"/>
        </w:rPr>
        <w:t>2</w:t>
      </w:r>
      <w:r w:rsidRPr="00110AE9">
        <w:t xml:space="preserve">. </w:t>
      </w:r>
    </w:p>
    <w:p w14:paraId="6C462AC4" w14:textId="77777777" w:rsidR="00F642D5" w:rsidRDefault="00F642D5" w:rsidP="00F642D5">
      <w:pPr>
        <w:pStyle w:val="Heading3-Numbered"/>
      </w:pPr>
      <w:bookmarkStart w:id="77" w:name="_Toc185321277"/>
      <w:bookmarkStart w:id="78" w:name="_Toc202781715"/>
      <w:r>
        <w:t>Statewide and regional abundance</w:t>
      </w:r>
      <w:bookmarkEnd w:id="77"/>
      <w:bookmarkEnd w:id="78"/>
    </w:p>
    <w:p w14:paraId="5AE387EE" w14:textId="27653AA2" w:rsidR="00F642D5" w:rsidRDefault="00F642D5" w:rsidP="00F642D5">
      <w:r w:rsidRPr="6911FBC4">
        <w:t xml:space="preserve">Total </w:t>
      </w:r>
      <w:r w:rsidR="004E3DFA">
        <w:t>Koala</w:t>
      </w:r>
      <w:r w:rsidRPr="6911FBC4">
        <w:t xml:space="preserve"> population size across Victoria was estimated</w:t>
      </w:r>
      <w:r w:rsidR="00B46FE6">
        <w:t xml:space="preserve"> </w:t>
      </w:r>
      <w:r w:rsidRPr="6911FBC4">
        <w:t xml:space="preserve">at </w:t>
      </w:r>
      <w:r w:rsidRPr="00845BB7">
        <w:t>217,</w:t>
      </w:r>
      <w:r w:rsidR="00C671F3">
        <w:t>100</w:t>
      </w:r>
      <w:r>
        <w:t xml:space="preserve"> </w:t>
      </w:r>
      <w:r w:rsidRPr="6911FBC4">
        <w:t xml:space="preserve">individuals [90% CI: </w:t>
      </w:r>
      <w:r>
        <w:t>174,8</w:t>
      </w:r>
      <w:r w:rsidR="00C671F3">
        <w:t>00</w:t>
      </w:r>
      <w:r w:rsidRPr="6911FBC4">
        <w:t xml:space="preserve"> – 2</w:t>
      </w:r>
      <w:r>
        <w:t>66</w:t>
      </w:r>
      <w:r w:rsidRPr="6911FBC4">
        <w:t>,</w:t>
      </w:r>
      <w:r w:rsidR="00C671F3">
        <w:t>200</w:t>
      </w:r>
      <w:r w:rsidRPr="6911FBC4">
        <w:t>]</w:t>
      </w:r>
      <w:r>
        <w:t xml:space="preserve"> in 2023 and </w:t>
      </w:r>
      <w:r w:rsidRPr="00845BB7">
        <w:t>2</w:t>
      </w:r>
      <w:r>
        <w:t>24</w:t>
      </w:r>
      <w:r w:rsidRPr="00845BB7">
        <w:t>,</w:t>
      </w:r>
      <w:r>
        <w:t>8</w:t>
      </w:r>
      <w:r w:rsidR="00C671F3">
        <w:t>00</w:t>
      </w:r>
      <w:r>
        <w:t xml:space="preserve"> </w:t>
      </w:r>
      <w:r w:rsidRPr="6911FBC4">
        <w:t xml:space="preserve">individuals [90% CI: </w:t>
      </w:r>
      <w:r>
        <w:t>181,</w:t>
      </w:r>
      <w:r w:rsidR="00C671F3">
        <w:t>300</w:t>
      </w:r>
      <w:r w:rsidRPr="6911FBC4">
        <w:t xml:space="preserve"> – 2</w:t>
      </w:r>
      <w:r>
        <w:t>76</w:t>
      </w:r>
      <w:r w:rsidRPr="6911FBC4">
        <w:t>,</w:t>
      </w:r>
      <w:r>
        <w:t>6</w:t>
      </w:r>
      <w:r w:rsidR="00C671F3">
        <w:t>00</w:t>
      </w:r>
      <w:r w:rsidRPr="6911FBC4">
        <w:t>]</w:t>
      </w:r>
      <w:r>
        <w:t xml:space="preserve"> in 2024 </w:t>
      </w:r>
      <w:r w:rsidRPr="6911FBC4">
        <w:t>(</w:t>
      </w:r>
      <w:r>
        <w:fldChar w:fldCharType="begin"/>
      </w:r>
      <w:r>
        <w:instrText xml:space="preserve"> REF _Ref184305068 \h </w:instrText>
      </w:r>
      <w:r>
        <w:fldChar w:fldCharType="separate"/>
      </w:r>
      <w:r w:rsidR="00E655CE">
        <w:t xml:space="preserve">Table </w:t>
      </w:r>
      <w:r w:rsidR="00E655CE">
        <w:rPr>
          <w:noProof/>
        </w:rPr>
        <w:t>4</w:t>
      </w:r>
      <w:r w:rsidR="00E655CE">
        <w:t xml:space="preserve">. </w:t>
      </w:r>
      <w:r>
        <w:fldChar w:fldCharType="end"/>
      </w:r>
      <w:r w:rsidRPr="6911FBC4">
        <w:t xml:space="preserve">). </w:t>
      </w:r>
      <w:r>
        <w:t>The</w:t>
      </w:r>
      <w:r w:rsidR="00573747">
        <w:t>re was no evidence that the difference in</w:t>
      </w:r>
      <w:r>
        <w:t xml:space="preserve"> abundance between survey years </w:t>
      </w:r>
      <w:r w:rsidR="00573747">
        <w:t>indicated a real change</w:t>
      </w:r>
      <w:r w:rsidR="007764EB">
        <w:t>,</w:t>
      </w:r>
      <w:r>
        <w:t xml:space="preserve"> with the estimated population change having confidence intervals overlapping zero. In 2024, m</w:t>
      </w:r>
      <w:r w:rsidRPr="6911FBC4">
        <w:t xml:space="preserve">ost of Victoria’s </w:t>
      </w:r>
      <w:r w:rsidR="004E3DFA">
        <w:t>Koala</w:t>
      </w:r>
      <w:r w:rsidRPr="6911FBC4">
        <w:t xml:space="preserve"> population </w:t>
      </w:r>
      <w:r w:rsidR="002B7C92">
        <w:t>was</w:t>
      </w:r>
      <w:r w:rsidRPr="6911FBC4">
        <w:t xml:space="preserve"> predicted to reside in native forest (</w:t>
      </w:r>
      <w:r>
        <w:t>173</w:t>
      </w:r>
      <w:r w:rsidRPr="6911FBC4">
        <w:t>,</w:t>
      </w:r>
      <w:r w:rsidR="00C671F3">
        <w:t>200</w:t>
      </w:r>
      <w:r w:rsidRPr="6911FBC4">
        <w:t xml:space="preserve"> individuals [90% CI: </w:t>
      </w:r>
      <w:r>
        <w:t>135</w:t>
      </w:r>
      <w:r w:rsidRPr="6911FBC4">
        <w:t>,</w:t>
      </w:r>
      <w:r w:rsidR="00C671F3">
        <w:t>900</w:t>
      </w:r>
      <w:r w:rsidRPr="6911FBC4">
        <w:t xml:space="preserve"> – </w:t>
      </w:r>
      <w:r>
        <w:t>217</w:t>
      </w:r>
      <w:r w:rsidRPr="6911FBC4">
        <w:t>,</w:t>
      </w:r>
      <w:r>
        <w:t>9</w:t>
      </w:r>
      <w:r w:rsidR="00C671F3">
        <w:t>00</w:t>
      </w:r>
      <w:r w:rsidRPr="6911FBC4">
        <w:t>]), with a smaller but denser population inhabiting hardwood plantations (</w:t>
      </w:r>
      <w:r>
        <w:t>51</w:t>
      </w:r>
      <w:r w:rsidRPr="6911FBC4">
        <w:t>,</w:t>
      </w:r>
      <w:r w:rsidR="00C671F3">
        <w:t>700</w:t>
      </w:r>
      <w:r w:rsidRPr="6911FBC4">
        <w:t xml:space="preserve"> [90% CI: </w:t>
      </w:r>
      <w:r>
        <w:t>42,</w:t>
      </w:r>
      <w:r w:rsidR="00C671F3">
        <w:t>600</w:t>
      </w:r>
      <w:r w:rsidRPr="6911FBC4">
        <w:t xml:space="preserve"> – </w:t>
      </w:r>
      <w:r>
        <w:t>61</w:t>
      </w:r>
      <w:r w:rsidRPr="6911FBC4">
        <w:t>,</w:t>
      </w:r>
      <w:r w:rsidR="00C671F3">
        <w:t>800</w:t>
      </w:r>
      <w:r w:rsidRPr="6911FBC4">
        <w:t xml:space="preserve">]). The average density of </w:t>
      </w:r>
      <w:r w:rsidR="004E3DFA">
        <w:t>Koala</w:t>
      </w:r>
      <w:r w:rsidRPr="6911FBC4">
        <w:t xml:space="preserve">s in hardwood plantations was more than </w:t>
      </w:r>
      <w:r>
        <w:t>sixteen</w:t>
      </w:r>
      <w:r w:rsidRPr="6911FBC4">
        <w:t xml:space="preserve"> times higher than in native forests (</w:t>
      </w:r>
      <w:r>
        <w:t>50.7</w:t>
      </w:r>
      <w:r w:rsidRPr="6911FBC4">
        <w:t xml:space="preserve"> v</w:t>
      </w:r>
      <w:r w:rsidR="007764EB">
        <w:t>er</w:t>
      </w:r>
      <w:r w:rsidRPr="6911FBC4">
        <w:t>s</w:t>
      </w:r>
      <w:r w:rsidR="007764EB">
        <w:t>us</w:t>
      </w:r>
      <w:r w:rsidRPr="6911FBC4">
        <w:t xml:space="preserve"> </w:t>
      </w:r>
      <w:r>
        <w:t>3</w:t>
      </w:r>
      <w:r w:rsidRPr="6911FBC4">
        <w:t>.</w:t>
      </w:r>
      <w:r>
        <w:t>1</w:t>
      </w:r>
      <w:r w:rsidR="007764EB">
        <w:t> </w:t>
      </w:r>
      <w:r w:rsidR="004E3DFA">
        <w:t>Koala</w:t>
      </w:r>
      <w:r w:rsidRPr="6911FBC4">
        <w:t>s</w:t>
      </w:r>
      <w:r w:rsidR="007764EB">
        <w:t> </w:t>
      </w:r>
      <w:r w:rsidRPr="6911FBC4">
        <w:t>per</w:t>
      </w:r>
      <w:r w:rsidR="007764EB">
        <w:t> </w:t>
      </w:r>
      <w:r w:rsidRPr="6911FBC4">
        <w:t>km</w:t>
      </w:r>
      <w:r w:rsidRPr="6911FBC4">
        <w:rPr>
          <w:vertAlign w:val="superscript"/>
        </w:rPr>
        <w:t>2</w:t>
      </w:r>
      <w:r w:rsidRPr="6911FBC4">
        <w:t>)</w:t>
      </w:r>
      <w:r w:rsidR="00C671F3">
        <w:t xml:space="preserve"> and six times higher</w:t>
      </w:r>
      <w:r w:rsidR="00B46FE6">
        <w:t xml:space="preserve"> than </w:t>
      </w:r>
      <w:r w:rsidR="00C671F3">
        <w:t>in</w:t>
      </w:r>
      <w:r w:rsidR="00B46FE6">
        <w:t xml:space="preserve"> native forest in</w:t>
      </w:r>
      <w:r w:rsidR="00C671F3">
        <w:t xml:space="preserve"> the Barwon </w:t>
      </w:r>
      <w:proofErr w:type="gramStart"/>
      <w:r w:rsidR="00C671F3">
        <w:t>South West</w:t>
      </w:r>
      <w:proofErr w:type="gramEnd"/>
      <w:r w:rsidR="00C671F3">
        <w:t xml:space="preserve"> region, where </w:t>
      </w:r>
      <w:r w:rsidR="00B46FE6">
        <w:t xml:space="preserve">most of the </w:t>
      </w:r>
      <w:r w:rsidR="00DC3C56">
        <w:t>Blue Gum</w:t>
      </w:r>
      <w:r w:rsidR="002B7E82">
        <w:t xml:space="preserve"> (</w:t>
      </w:r>
      <w:r w:rsidR="002B7E82" w:rsidRPr="008A5BC9">
        <w:rPr>
          <w:i/>
          <w:iCs/>
        </w:rPr>
        <w:t>Eucalyptus globulus</w:t>
      </w:r>
      <w:r w:rsidR="002B7E82">
        <w:t>)</w:t>
      </w:r>
      <w:r w:rsidR="00B46FE6">
        <w:t xml:space="preserve"> </w:t>
      </w:r>
      <w:r w:rsidR="00251E6A">
        <w:t>p</w:t>
      </w:r>
      <w:r w:rsidR="00C671F3">
        <w:t>lantations occur</w:t>
      </w:r>
      <w:r w:rsidRPr="6911FBC4">
        <w:t xml:space="preserve">. </w:t>
      </w:r>
      <w:r w:rsidR="004E3DFA">
        <w:t>Koala</w:t>
      </w:r>
      <w:r w:rsidRPr="6911FBC4">
        <w:t xml:space="preserve">s were predicted to inhabit all six DEECA regions, with Barwon </w:t>
      </w:r>
      <w:proofErr w:type="gramStart"/>
      <w:r w:rsidRPr="6911FBC4">
        <w:t>South West</w:t>
      </w:r>
      <w:proofErr w:type="gramEnd"/>
      <w:r w:rsidRPr="6911FBC4">
        <w:t xml:space="preserve"> </w:t>
      </w:r>
      <w:r w:rsidR="002B7C92">
        <w:t>containing</w:t>
      </w:r>
      <w:r w:rsidRPr="6911FBC4">
        <w:t xml:space="preserve"> </w:t>
      </w:r>
      <w:r w:rsidR="00251E6A" w:rsidRPr="6911FBC4">
        <w:t>most</w:t>
      </w:r>
      <w:r w:rsidRPr="6911FBC4">
        <w:t xml:space="preserve"> </w:t>
      </w:r>
      <w:r w:rsidR="004E3DFA">
        <w:t>Koala</w:t>
      </w:r>
      <w:r w:rsidRPr="6911FBC4">
        <w:t>s (</w:t>
      </w:r>
      <w:r w:rsidR="002B7C92">
        <w:t xml:space="preserve">Table </w:t>
      </w:r>
      <w:r w:rsidR="00307641">
        <w:t>4</w:t>
      </w:r>
      <w:r w:rsidR="007764EB">
        <w:t>;</w:t>
      </w:r>
      <w:r w:rsidR="002B7C92">
        <w:t xml:space="preserve"> Figure 5</w:t>
      </w:r>
      <w:r w:rsidRPr="6911FBC4">
        <w:t>).</w:t>
      </w:r>
    </w:p>
    <w:p w14:paraId="73DD7ACC" w14:textId="77777777" w:rsidR="007A7D5A" w:rsidRDefault="007A7D5A" w:rsidP="00F642D5"/>
    <w:p w14:paraId="6FE96CEA" w14:textId="6C41A4FE" w:rsidR="007A7D5A" w:rsidRDefault="007A7D5A">
      <w:pPr>
        <w:spacing w:after="0"/>
      </w:pPr>
      <w:r>
        <w:br w:type="page"/>
      </w:r>
    </w:p>
    <w:p w14:paraId="65E2907F" w14:textId="36CE9F0F" w:rsidR="00F642D5" w:rsidRDefault="0010659A" w:rsidP="007A7D5A">
      <w:pPr>
        <w:pStyle w:val="Caption-Table"/>
      </w:pPr>
      <w:bookmarkStart w:id="79" w:name="_Ref184305068"/>
      <w:bookmarkStart w:id="80" w:name="_Toc184982398"/>
      <w:bookmarkStart w:id="81" w:name="_Toc202781769"/>
      <w:r>
        <w:lastRenderedPageBreak/>
        <w:t xml:space="preserve">Table </w:t>
      </w:r>
      <w:fldSimple w:instr=" SEQ Table \* ARABIC ">
        <w:r w:rsidR="00E655CE">
          <w:rPr>
            <w:noProof/>
          </w:rPr>
          <w:t>4</w:t>
        </w:r>
      </w:fldSimple>
      <w:r>
        <w:t xml:space="preserve">. </w:t>
      </w:r>
      <w:bookmarkEnd w:id="79"/>
      <w:r w:rsidR="00F642D5" w:rsidRPr="007A7D5A">
        <w:t>Regional</w:t>
      </w:r>
      <w:r w:rsidR="00F642D5" w:rsidRPr="6911FBC4">
        <w:t xml:space="preserve"> and statewide estimates of </w:t>
      </w:r>
      <w:r w:rsidR="004E3DFA">
        <w:t>Koala</w:t>
      </w:r>
      <w:r w:rsidR="00F642D5" w:rsidRPr="6911FBC4">
        <w:t xml:space="preserve"> abundance </w:t>
      </w:r>
      <w:r w:rsidR="009D380B">
        <w:t xml:space="preserve">(rounded to the nearest 100) </w:t>
      </w:r>
      <w:r w:rsidR="00F642D5" w:rsidRPr="6911FBC4">
        <w:t>for native forest</w:t>
      </w:r>
      <w:r w:rsidR="00F642D5">
        <w:t xml:space="preserve"> and plantations across both survey years</w:t>
      </w:r>
      <w:r w:rsidR="00F642D5" w:rsidRPr="6911FBC4">
        <w:t>. SD = standard deviation, CV = coefficient of variation.</w:t>
      </w:r>
      <w:bookmarkEnd w:id="80"/>
      <w:r w:rsidR="00F642D5">
        <w:t xml:space="preserve"> Density is in </w:t>
      </w:r>
      <w:r w:rsidR="004E3DFA">
        <w:t>Koala</w:t>
      </w:r>
      <w:r w:rsidR="00F642D5">
        <w:t>s per suitable habitat km</w:t>
      </w:r>
      <w:r w:rsidR="00F642D5" w:rsidRPr="0047777D">
        <w:rPr>
          <w:vertAlign w:val="superscript"/>
        </w:rPr>
        <w:t>2</w:t>
      </w:r>
      <w:r w:rsidR="00242A54">
        <w:t>.</w:t>
      </w:r>
      <w:bookmarkEnd w:id="81"/>
      <w:r w:rsidR="00242A54">
        <w:t xml:space="preserve"> </w:t>
      </w:r>
      <w:r w:rsidR="00F642D5" w:rsidRPr="6911FBC4">
        <w:t xml:space="preserve"> </w:t>
      </w:r>
    </w:p>
    <w:tbl>
      <w:tblPr>
        <w:tblW w:w="9600" w:type="dxa"/>
        <w:tblLook w:val="04A0" w:firstRow="1" w:lastRow="0" w:firstColumn="1" w:lastColumn="0" w:noHBand="0" w:noVBand="1"/>
      </w:tblPr>
      <w:tblGrid>
        <w:gridCol w:w="1380"/>
        <w:gridCol w:w="572"/>
        <w:gridCol w:w="959"/>
        <w:gridCol w:w="957"/>
        <w:gridCol w:w="955"/>
        <w:gridCol w:w="952"/>
        <w:gridCol w:w="957"/>
        <w:gridCol w:w="957"/>
        <w:gridCol w:w="955"/>
        <w:gridCol w:w="956"/>
      </w:tblGrid>
      <w:tr w:rsidR="009D380B" w:rsidRPr="00221D5D" w14:paraId="6C32E5EE" w14:textId="77777777" w:rsidTr="00221D5D">
        <w:trPr>
          <w:trHeight w:val="315"/>
        </w:trPr>
        <w:tc>
          <w:tcPr>
            <w:tcW w:w="1381" w:type="dxa"/>
            <w:tcBorders>
              <w:top w:val="single" w:sz="8" w:space="0" w:color="auto"/>
              <w:left w:val="nil"/>
              <w:bottom w:val="single" w:sz="8" w:space="0" w:color="auto"/>
              <w:right w:val="nil"/>
            </w:tcBorders>
            <w:shd w:val="clear" w:color="000000" w:fill="004C97"/>
            <w:vAlign w:val="center"/>
            <w:hideMark/>
          </w:tcPr>
          <w:p w14:paraId="72EA2E62" w14:textId="77777777" w:rsidR="00221D5D" w:rsidRPr="008A5BC9" w:rsidRDefault="00221D5D" w:rsidP="00221D5D">
            <w:pPr>
              <w:spacing w:after="0"/>
              <w:rPr>
                <w:b/>
                <w:bCs/>
                <w:color w:val="FFFFFF"/>
                <w:sz w:val="16"/>
                <w:szCs w:val="16"/>
                <w:lang w:eastAsia="en-AU"/>
              </w:rPr>
            </w:pPr>
            <w:r w:rsidRPr="008A5BC9">
              <w:rPr>
                <w:b/>
                <w:bCs/>
                <w:color w:val="FFFFFF"/>
                <w:sz w:val="16"/>
                <w:szCs w:val="21"/>
                <w:lang w:eastAsia="en-GB"/>
              </w:rPr>
              <w:t>Region</w:t>
            </w:r>
          </w:p>
        </w:tc>
        <w:tc>
          <w:tcPr>
            <w:tcW w:w="571" w:type="dxa"/>
            <w:tcBorders>
              <w:top w:val="single" w:sz="8" w:space="0" w:color="auto"/>
              <w:left w:val="nil"/>
              <w:bottom w:val="single" w:sz="8" w:space="0" w:color="auto"/>
              <w:right w:val="nil"/>
            </w:tcBorders>
            <w:shd w:val="clear" w:color="000000" w:fill="004C97"/>
            <w:vAlign w:val="center"/>
            <w:hideMark/>
          </w:tcPr>
          <w:p w14:paraId="1D02632F" w14:textId="77777777" w:rsidR="00221D5D" w:rsidRPr="008A5BC9" w:rsidRDefault="00221D5D" w:rsidP="00221D5D">
            <w:pPr>
              <w:spacing w:after="0"/>
              <w:rPr>
                <w:b/>
                <w:bCs/>
                <w:color w:val="FFFFFF"/>
                <w:sz w:val="16"/>
                <w:szCs w:val="16"/>
                <w:lang w:eastAsia="en-AU"/>
              </w:rPr>
            </w:pPr>
            <w:r w:rsidRPr="008A5BC9">
              <w:rPr>
                <w:b/>
                <w:bCs/>
                <w:color w:val="FFFFFF"/>
                <w:sz w:val="16"/>
                <w:szCs w:val="21"/>
                <w:lang w:eastAsia="en-GB"/>
              </w:rPr>
              <w:t>Year</w:t>
            </w:r>
          </w:p>
        </w:tc>
        <w:tc>
          <w:tcPr>
            <w:tcW w:w="959" w:type="dxa"/>
            <w:tcBorders>
              <w:top w:val="single" w:sz="8" w:space="0" w:color="auto"/>
              <w:left w:val="nil"/>
              <w:bottom w:val="single" w:sz="8" w:space="0" w:color="auto"/>
              <w:right w:val="nil"/>
            </w:tcBorders>
            <w:shd w:val="clear" w:color="000000" w:fill="004C97"/>
            <w:vAlign w:val="center"/>
            <w:hideMark/>
          </w:tcPr>
          <w:p w14:paraId="7FA3C608" w14:textId="739DD93F" w:rsidR="00221D5D" w:rsidRPr="008A5BC9" w:rsidRDefault="009D380B" w:rsidP="009D380B">
            <w:pPr>
              <w:spacing w:after="0"/>
              <w:jc w:val="center"/>
              <w:rPr>
                <w:b/>
                <w:bCs/>
                <w:color w:val="FFFFFF"/>
                <w:sz w:val="16"/>
                <w:szCs w:val="16"/>
                <w:lang w:eastAsia="en-AU"/>
              </w:rPr>
            </w:pPr>
            <w:r w:rsidRPr="008A5BC9">
              <w:rPr>
                <w:b/>
                <w:bCs/>
                <w:color w:val="FFFFFF"/>
                <w:sz w:val="16"/>
                <w:szCs w:val="21"/>
                <w:lang w:eastAsia="en-GB"/>
              </w:rPr>
              <w:t>Habitat</w:t>
            </w:r>
          </w:p>
        </w:tc>
        <w:tc>
          <w:tcPr>
            <w:tcW w:w="957" w:type="dxa"/>
            <w:tcBorders>
              <w:top w:val="single" w:sz="8" w:space="0" w:color="auto"/>
              <w:left w:val="nil"/>
              <w:bottom w:val="single" w:sz="8" w:space="0" w:color="auto"/>
              <w:right w:val="nil"/>
            </w:tcBorders>
            <w:shd w:val="clear" w:color="000000" w:fill="004C97"/>
            <w:vAlign w:val="center"/>
            <w:hideMark/>
          </w:tcPr>
          <w:p w14:paraId="48F11771" w14:textId="3385D042" w:rsidR="00221D5D" w:rsidRPr="008A5BC9" w:rsidRDefault="009D380B" w:rsidP="009D380B">
            <w:pPr>
              <w:spacing w:after="0"/>
              <w:jc w:val="center"/>
              <w:rPr>
                <w:b/>
                <w:bCs/>
                <w:color w:val="FFFFFF"/>
                <w:sz w:val="16"/>
                <w:szCs w:val="16"/>
                <w:lang w:eastAsia="en-AU"/>
              </w:rPr>
            </w:pPr>
            <w:r w:rsidRPr="008A5BC9">
              <w:rPr>
                <w:b/>
                <w:bCs/>
                <w:color w:val="FFFFFF"/>
                <w:sz w:val="16"/>
                <w:szCs w:val="21"/>
                <w:lang w:eastAsia="en-GB"/>
              </w:rPr>
              <w:t>Estimate</w:t>
            </w:r>
          </w:p>
        </w:tc>
        <w:tc>
          <w:tcPr>
            <w:tcW w:w="955" w:type="dxa"/>
            <w:tcBorders>
              <w:top w:val="single" w:sz="8" w:space="0" w:color="auto"/>
              <w:left w:val="nil"/>
              <w:bottom w:val="single" w:sz="8" w:space="0" w:color="auto"/>
              <w:right w:val="nil"/>
            </w:tcBorders>
            <w:shd w:val="clear" w:color="000000" w:fill="004C97"/>
            <w:vAlign w:val="center"/>
            <w:hideMark/>
          </w:tcPr>
          <w:p w14:paraId="641D31AD" w14:textId="77777777" w:rsidR="00221D5D" w:rsidRPr="008A5BC9" w:rsidRDefault="00221D5D" w:rsidP="009D380B">
            <w:pPr>
              <w:spacing w:after="0"/>
              <w:jc w:val="center"/>
              <w:rPr>
                <w:b/>
                <w:bCs/>
                <w:color w:val="FFFFFF"/>
                <w:sz w:val="16"/>
                <w:szCs w:val="16"/>
                <w:lang w:eastAsia="en-AU"/>
              </w:rPr>
            </w:pPr>
            <w:r w:rsidRPr="008A5BC9">
              <w:rPr>
                <w:b/>
                <w:bCs/>
                <w:color w:val="FFFFFF"/>
                <w:sz w:val="16"/>
                <w:szCs w:val="21"/>
                <w:lang w:eastAsia="en-GB"/>
              </w:rPr>
              <w:t>SD</w:t>
            </w:r>
          </w:p>
        </w:tc>
        <w:tc>
          <w:tcPr>
            <w:tcW w:w="952" w:type="dxa"/>
            <w:tcBorders>
              <w:top w:val="single" w:sz="8" w:space="0" w:color="auto"/>
              <w:left w:val="nil"/>
              <w:bottom w:val="single" w:sz="8" w:space="0" w:color="auto"/>
              <w:right w:val="nil"/>
            </w:tcBorders>
            <w:shd w:val="clear" w:color="000000" w:fill="004C97"/>
            <w:vAlign w:val="center"/>
            <w:hideMark/>
          </w:tcPr>
          <w:p w14:paraId="4F079BB4" w14:textId="77777777" w:rsidR="00221D5D" w:rsidRPr="008A5BC9" w:rsidRDefault="00221D5D" w:rsidP="009D380B">
            <w:pPr>
              <w:spacing w:after="0"/>
              <w:jc w:val="center"/>
              <w:rPr>
                <w:b/>
                <w:bCs/>
                <w:color w:val="FFFFFF"/>
                <w:sz w:val="16"/>
                <w:szCs w:val="16"/>
                <w:lang w:eastAsia="en-AU"/>
              </w:rPr>
            </w:pPr>
            <w:r w:rsidRPr="008A5BC9">
              <w:rPr>
                <w:b/>
                <w:bCs/>
                <w:color w:val="FFFFFF"/>
                <w:sz w:val="16"/>
                <w:szCs w:val="21"/>
                <w:lang w:eastAsia="en-GB"/>
              </w:rPr>
              <w:t>CV</w:t>
            </w:r>
          </w:p>
        </w:tc>
        <w:tc>
          <w:tcPr>
            <w:tcW w:w="957" w:type="dxa"/>
            <w:tcBorders>
              <w:top w:val="single" w:sz="8" w:space="0" w:color="auto"/>
              <w:left w:val="nil"/>
              <w:bottom w:val="single" w:sz="8" w:space="0" w:color="auto"/>
              <w:right w:val="nil"/>
            </w:tcBorders>
            <w:shd w:val="clear" w:color="000000" w:fill="004C97"/>
            <w:vAlign w:val="center"/>
            <w:hideMark/>
          </w:tcPr>
          <w:p w14:paraId="71ED2AC5" w14:textId="77777777" w:rsidR="00221D5D" w:rsidRPr="008A5BC9" w:rsidRDefault="00221D5D" w:rsidP="009D380B">
            <w:pPr>
              <w:spacing w:after="0"/>
              <w:jc w:val="center"/>
              <w:rPr>
                <w:b/>
                <w:bCs/>
                <w:color w:val="FFFFFF"/>
                <w:sz w:val="16"/>
                <w:szCs w:val="16"/>
                <w:lang w:eastAsia="en-AU"/>
              </w:rPr>
            </w:pPr>
            <w:r w:rsidRPr="008A5BC9">
              <w:rPr>
                <w:b/>
                <w:bCs/>
                <w:color w:val="FFFFFF"/>
                <w:sz w:val="16"/>
                <w:szCs w:val="21"/>
                <w:lang w:eastAsia="en-GB"/>
              </w:rPr>
              <w:t>5% CI</w:t>
            </w:r>
          </w:p>
        </w:tc>
        <w:tc>
          <w:tcPr>
            <w:tcW w:w="957" w:type="dxa"/>
            <w:tcBorders>
              <w:top w:val="single" w:sz="8" w:space="0" w:color="auto"/>
              <w:left w:val="nil"/>
              <w:bottom w:val="single" w:sz="8" w:space="0" w:color="auto"/>
              <w:right w:val="nil"/>
            </w:tcBorders>
            <w:shd w:val="clear" w:color="000000" w:fill="004C97"/>
            <w:vAlign w:val="center"/>
            <w:hideMark/>
          </w:tcPr>
          <w:p w14:paraId="328EB45D" w14:textId="77777777" w:rsidR="00221D5D" w:rsidRPr="008A5BC9" w:rsidRDefault="00221D5D" w:rsidP="009D380B">
            <w:pPr>
              <w:spacing w:after="0"/>
              <w:jc w:val="center"/>
              <w:rPr>
                <w:b/>
                <w:bCs/>
                <w:color w:val="FFFFFF"/>
                <w:sz w:val="16"/>
                <w:szCs w:val="16"/>
                <w:lang w:eastAsia="en-AU"/>
              </w:rPr>
            </w:pPr>
            <w:r w:rsidRPr="008A5BC9">
              <w:rPr>
                <w:b/>
                <w:bCs/>
                <w:color w:val="FFFFFF"/>
                <w:sz w:val="16"/>
                <w:szCs w:val="21"/>
                <w:lang w:eastAsia="en-GB"/>
              </w:rPr>
              <w:t>95%</w:t>
            </w:r>
          </w:p>
        </w:tc>
        <w:tc>
          <w:tcPr>
            <w:tcW w:w="955" w:type="dxa"/>
            <w:tcBorders>
              <w:top w:val="single" w:sz="8" w:space="0" w:color="auto"/>
              <w:left w:val="nil"/>
              <w:bottom w:val="single" w:sz="8" w:space="0" w:color="auto"/>
              <w:right w:val="nil"/>
            </w:tcBorders>
            <w:shd w:val="clear" w:color="000000" w:fill="004C97"/>
            <w:vAlign w:val="center"/>
            <w:hideMark/>
          </w:tcPr>
          <w:p w14:paraId="27AA23BC" w14:textId="77777777" w:rsidR="00221D5D" w:rsidRPr="008A5BC9" w:rsidRDefault="00221D5D" w:rsidP="009D380B">
            <w:pPr>
              <w:spacing w:after="0"/>
              <w:jc w:val="center"/>
              <w:rPr>
                <w:b/>
                <w:bCs/>
                <w:color w:val="FFFFFF"/>
                <w:sz w:val="16"/>
                <w:szCs w:val="16"/>
                <w:lang w:eastAsia="en-AU"/>
              </w:rPr>
            </w:pPr>
            <w:r w:rsidRPr="008A5BC9">
              <w:rPr>
                <w:b/>
                <w:bCs/>
                <w:color w:val="FFFFFF"/>
                <w:sz w:val="16"/>
                <w:szCs w:val="21"/>
                <w:lang w:eastAsia="en-GB"/>
              </w:rPr>
              <w:t>Area km</w:t>
            </w:r>
            <w:r w:rsidRPr="008A5BC9">
              <w:rPr>
                <w:b/>
                <w:bCs/>
                <w:color w:val="FFFFFF"/>
                <w:sz w:val="16"/>
                <w:szCs w:val="16"/>
                <w:vertAlign w:val="superscript"/>
                <w:lang w:eastAsia="en-GB"/>
              </w:rPr>
              <w:t>2</w:t>
            </w:r>
          </w:p>
        </w:tc>
        <w:tc>
          <w:tcPr>
            <w:tcW w:w="956" w:type="dxa"/>
            <w:tcBorders>
              <w:top w:val="single" w:sz="8" w:space="0" w:color="auto"/>
              <w:left w:val="nil"/>
              <w:bottom w:val="single" w:sz="8" w:space="0" w:color="auto"/>
              <w:right w:val="nil"/>
            </w:tcBorders>
            <w:shd w:val="clear" w:color="000000" w:fill="004C97"/>
            <w:vAlign w:val="center"/>
            <w:hideMark/>
          </w:tcPr>
          <w:p w14:paraId="4529B5DE" w14:textId="77777777" w:rsidR="00221D5D" w:rsidRPr="008A5BC9" w:rsidRDefault="00221D5D" w:rsidP="009D380B">
            <w:pPr>
              <w:spacing w:after="0"/>
              <w:jc w:val="center"/>
              <w:rPr>
                <w:b/>
                <w:bCs/>
                <w:color w:val="FFFFFF"/>
                <w:sz w:val="16"/>
                <w:szCs w:val="16"/>
                <w:lang w:eastAsia="en-AU"/>
              </w:rPr>
            </w:pPr>
            <w:r w:rsidRPr="008A5BC9">
              <w:rPr>
                <w:b/>
                <w:bCs/>
                <w:color w:val="FFFFFF"/>
                <w:sz w:val="16"/>
                <w:szCs w:val="21"/>
                <w:lang w:eastAsia="en-GB"/>
              </w:rPr>
              <w:t>Density</w:t>
            </w:r>
          </w:p>
        </w:tc>
      </w:tr>
      <w:tr w:rsidR="009D380B" w:rsidRPr="00221D5D" w14:paraId="15B62249" w14:textId="77777777" w:rsidTr="00221D5D">
        <w:trPr>
          <w:trHeight w:val="315"/>
        </w:trPr>
        <w:tc>
          <w:tcPr>
            <w:tcW w:w="1381" w:type="dxa"/>
            <w:vMerge w:val="restart"/>
            <w:tcBorders>
              <w:top w:val="nil"/>
              <w:left w:val="nil"/>
              <w:bottom w:val="single" w:sz="8" w:space="0" w:color="000000"/>
              <w:right w:val="nil"/>
            </w:tcBorders>
            <w:shd w:val="clear" w:color="000000" w:fill="FFFFFF"/>
            <w:vAlign w:val="center"/>
            <w:hideMark/>
          </w:tcPr>
          <w:p w14:paraId="77ABC4F5" w14:textId="77777777" w:rsidR="00221D5D" w:rsidRPr="00221D5D" w:rsidRDefault="00221D5D" w:rsidP="00221D5D">
            <w:pPr>
              <w:spacing w:after="0"/>
              <w:rPr>
                <w:color w:val="000000"/>
                <w:sz w:val="16"/>
                <w:szCs w:val="16"/>
                <w:lang w:eastAsia="en-AU"/>
              </w:rPr>
            </w:pPr>
            <w:r w:rsidRPr="00221D5D">
              <w:rPr>
                <w:color w:val="000000"/>
                <w:sz w:val="16"/>
                <w:szCs w:val="16"/>
                <w:lang w:eastAsia="en-AU"/>
              </w:rPr>
              <w:t xml:space="preserve">Barwon </w:t>
            </w:r>
            <w:proofErr w:type="gramStart"/>
            <w:r w:rsidRPr="00221D5D">
              <w:rPr>
                <w:color w:val="000000"/>
                <w:sz w:val="16"/>
                <w:szCs w:val="16"/>
                <w:lang w:eastAsia="en-AU"/>
              </w:rPr>
              <w:t>South West</w:t>
            </w:r>
            <w:proofErr w:type="gramEnd"/>
          </w:p>
        </w:tc>
        <w:tc>
          <w:tcPr>
            <w:tcW w:w="571" w:type="dxa"/>
            <w:tcBorders>
              <w:top w:val="nil"/>
              <w:left w:val="nil"/>
              <w:bottom w:val="single" w:sz="8" w:space="0" w:color="auto"/>
              <w:right w:val="nil"/>
            </w:tcBorders>
            <w:vAlign w:val="center"/>
            <w:hideMark/>
          </w:tcPr>
          <w:p w14:paraId="13AFE19E"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2023</w:t>
            </w:r>
          </w:p>
        </w:tc>
        <w:tc>
          <w:tcPr>
            <w:tcW w:w="959" w:type="dxa"/>
            <w:tcBorders>
              <w:top w:val="nil"/>
              <w:left w:val="nil"/>
              <w:bottom w:val="single" w:sz="8" w:space="0" w:color="auto"/>
              <w:right w:val="nil"/>
            </w:tcBorders>
            <w:vAlign w:val="center"/>
            <w:hideMark/>
          </w:tcPr>
          <w:p w14:paraId="5D6F328E"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Plantation</w:t>
            </w:r>
          </w:p>
        </w:tc>
        <w:tc>
          <w:tcPr>
            <w:tcW w:w="957" w:type="dxa"/>
            <w:tcBorders>
              <w:top w:val="nil"/>
              <w:left w:val="nil"/>
              <w:bottom w:val="single" w:sz="8" w:space="0" w:color="auto"/>
              <w:right w:val="nil"/>
            </w:tcBorders>
            <w:vAlign w:val="center"/>
            <w:hideMark/>
          </w:tcPr>
          <w:p w14:paraId="0DF3485B"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45,400</w:t>
            </w:r>
          </w:p>
        </w:tc>
        <w:tc>
          <w:tcPr>
            <w:tcW w:w="955" w:type="dxa"/>
            <w:tcBorders>
              <w:top w:val="nil"/>
              <w:left w:val="nil"/>
              <w:bottom w:val="single" w:sz="8" w:space="0" w:color="auto"/>
              <w:right w:val="nil"/>
            </w:tcBorders>
            <w:vAlign w:val="center"/>
            <w:hideMark/>
          </w:tcPr>
          <w:p w14:paraId="492B8B92"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5,300</w:t>
            </w:r>
          </w:p>
        </w:tc>
        <w:tc>
          <w:tcPr>
            <w:tcW w:w="952" w:type="dxa"/>
            <w:tcBorders>
              <w:top w:val="nil"/>
              <w:left w:val="nil"/>
              <w:bottom w:val="single" w:sz="8" w:space="0" w:color="auto"/>
              <w:right w:val="nil"/>
            </w:tcBorders>
            <w:vAlign w:val="center"/>
            <w:hideMark/>
          </w:tcPr>
          <w:p w14:paraId="269648F1"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0.12</w:t>
            </w:r>
          </w:p>
        </w:tc>
        <w:tc>
          <w:tcPr>
            <w:tcW w:w="957" w:type="dxa"/>
            <w:tcBorders>
              <w:top w:val="nil"/>
              <w:left w:val="nil"/>
              <w:bottom w:val="single" w:sz="8" w:space="0" w:color="auto"/>
              <w:right w:val="nil"/>
            </w:tcBorders>
            <w:vAlign w:val="center"/>
            <w:hideMark/>
          </w:tcPr>
          <w:p w14:paraId="6E79046A"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37,300</w:t>
            </w:r>
          </w:p>
        </w:tc>
        <w:tc>
          <w:tcPr>
            <w:tcW w:w="957" w:type="dxa"/>
            <w:tcBorders>
              <w:top w:val="nil"/>
              <w:left w:val="nil"/>
              <w:bottom w:val="single" w:sz="8" w:space="0" w:color="auto"/>
              <w:right w:val="nil"/>
            </w:tcBorders>
            <w:vAlign w:val="center"/>
            <w:hideMark/>
          </w:tcPr>
          <w:p w14:paraId="33AB3F8F"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54,600</w:t>
            </w:r>
          </w:p>
        </w:tc>
        <w:tc>
          <w:tcPr>
            <w:tcW w:w="955" w:type="dxa"/>
            <w:tcBorders>
              <w:top w:val="nil"/>
              <w:left w:val="nil"/>
              <w:bottom w:val="single" w:sz="8" w:space="0" w:color="auto"/>
              <w:right w:val="nil"/>
            </w:tcBorders>
            <w:vAlign w:val="center"/>
            <w:hideMark/>
          </w:tcPr>
          <w:p w14:paraId="4BB21DE6"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717</w:t>
            </w:r>
          </w:p>
        </w:tc>
        <w:tc>
          <w:tcPr>
            <w:tcW w:w="956" w:type="dxa"/>
            <w:tcBorders>
              <w:top w:val="nil"/>
              <w:left w:val="nil"/>
              <w:bottom w:val="single" w:sz="8" w:space="0" w:color="auto"/>
              <w:right w:val="nil"/>
            </w:tcBorders>
            <w:vAlign w:val="center"/>
            <w:hideMark/>
          </w:tcPr>
          <w:p w14:paraId="0B31EF4D"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63.3</w:t>
            </w:r>
          </w:p>
        </w:tc>
      </w:tr>
      <w:tr w:rsidR="009D380B" w:rsidRPr="00221D5D" w14:paraId="2F91E2C3" w14:textId="77777777" w:rsidTr="00221D5D">
        <w:trPr>
          <w:trHeight w:val="315"/>
        </w:trPr>
        <w:tc>
          <w:tcPr>
            <w:tcW w:w="1381" w:type="dxa"/>
            <w:vMerge/>
            <w:tcBorders>
              <w:top w:val="nil"/>
              <w:left w:val="nil"/>
              <w:bottom w:val="single" w:sz="8" w:space="0" w:color="000000"/>
              <w:right w:val="nil"/>
            </w:tcBorders>
            <w:vAlign w:val="center"/>
            <w:hideMark/>
          </w:tcPr>
          <w:p w14:paraId="074DFEAC"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562FD025"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2024</w:t>
            </w:r>
          </w:p>
        </w:tc>
        <w:tc>
          <w:tcPr>
            <w:tcW w:w="959" w:type="dxa"/>
            <w:tcBorders>
              <w:top w:val="nil"/>
              <w:left w:val="nil"/>
              <w:bottom w:val="single" w:sz="8" w:space="0" w:color="auto"/>
              <w:right w:val="nil"/>
            </w:tcBorders>
            <w:vAlign w:val="center"/>
            <w:hideMark/>
          </w:tcPr>
          <w:p w14:paraId="0350F61C"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Plantation</w:t>
            </w:r>
          </w:p>
        </w:tc>
        <w:tc>
          <w:tcPr>
            <w:tcW w:w="957" w:type="dxa"/>
            <w:tcBorders>
              <w:top w:val="nil"/>
              <w:left w:val="nil"/>
              <w:bottom w:val="single" w:sz="8" w:space="0" w:color="auto"/>
              <w:right w:val="nil"/>
            </w:tcBorders>
            <w:vAlign w:val="center"/>
            <w:hideMark/>
          </w:tcPr>
          <w:p w14:paraId="53FE3B68"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47,000</w:t>
            </w:r>
          </w:p>
        </w:tc>
        <w:tc>
          <w:tcPr>
            <w:tcW w:w="955" w:type="dxa"/>
            <w:tcBorders>
              <w:top w:val="nil"/>
              <w:left w:val="nil"/>
              <w:bottom w:val="single" w:sz="8" w:space="0" w:color="auto"/>
              <w:right w:val="nil"/>
            </w:tcBorders>
            <w:vAlign w:val="center"/>
            <w:hideMark/>
          </w:tcPr>
          <w:p w14:paraId="5B39D734"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5,300</w:t>
            </w:r>
          </w:p>
        </w:tc>
        <w:tc>
          <w:tcPr>
            <w:tcW w:w="952" w:type="dxa"/>
            <w:tcBorders>
              <w:top w:val="nil"/>
              <w:left w:val="nil"/>
              <w:bottom w:val="single" w:sz="8" w:space="0" w:color="auto"/>
              <w:right w:val="nil"/>
            </w:tcBorders>
            <w:vAlign w:val="center"/>
            <w:hideMark/>
          </w:tcPr>
          <w:p w14:paraId="5501CF3D"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0.11</w:t>
            </w:r>
          </w:p>
        </w:tc>
        <w:tc>
          <w:tcPr>
            <w:tcW w:w="957" w:type="dxa"/>
            <w:tcBorders>
              <w:top w:val="nil"/>
              <w:left w:val="nil"/>
              <w:bottom w:val="single" w:sz="8" w:space="0" w:color="auto"/>
              <w:right w:val="nil"/>
            </w:tcBorders>
            <w:vAlign w:val="center"/>
            <w:hideMark/>
          </w:tcPr>
          <w:p w14:paraId="41783FD6"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38,900</w:t>
            </w:r>
          </w:p>
        </w:tc>
        <w:tc>
          <w:tcPr>
            <w:tcW w:w="957" w:type="dxa"/>
            <w:tcBorders>
              <w:top w:val="nil"/>
              <w:left w:val="nil"/>
              <w:bottom w:val="single" w:sz="8" w:space="0" w:color="auto"/>
              <w:right w:val="nil"/>
            </w:tcBorders>
            <w:vAlign w:val="center"/>
            <w:hideMark/>
          </w:tcPr>
          <w:p w14:paraId="3D35C511"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56,400</w:t>
            </w:r>
          </w:p>
        </w:tc>
        <w:tc>
          <w:tcPr>
            <w:tcW w:w="955" w:type="dxa"/>
            <w:tcBorders>
              <w:top w:val="nil"/>
              <w:left w:val="nil"/>
              <w:bottom w:val="single" w:sz="8" w:space="0" w:color="auto"/>
              <w:right w:val="nil"/>
            </w:tcBorders>
            <w:vAlign w:val="center"/>
            <w:hideMark/>
          </w:tcPr>
          <w:p w14:paraId="52D5EC39"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717</w:t>
            </w:r>
          </w:p>
        </w:tc>
        <w:tc>
          <w:tcPr>
            <w:tcW w:w="956" w:type="dxa"/>
            <w:tcBorders>
              <w:top w:val="nil"/>
              <w:left w:val="nil"/>
              <w:bottom w:val="single" w:sz="8" w:space="0" w:color="auto"/>
              <w:right w:val="nil"/>
            </w:tcBorders>
            <w:vAlign w:val="center"/>
            <w:hideMark/>
          </w:tcPr>
          <w:p w14:paraId="73D438BF"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65.6</w:t>
            </w:r>
          </w:p>
        </w:tc>
      </w:tr>
      <w:tr w:rsidR="009D380B" w:rsidRPr="00221D5D" w14:paraId="385C3C2F" w14:textId="77777777" w:rsidTr="00221D5D">
        <w:trPr>
          <w:trHeight w:val="315"/>
        </w:trPr>
        <w:tc>
          <w:tcPr>
            <w:tcW w:w="1381" w:type="dxa"/>
            <w:vMerge/>
            <w:tcBorders>
              <w:top w:val="nil"/>
              <w:left w:val="nil"/>
              <w:bottom w:val="single" w:sz="8" w:space="0" w:color="000000"/>
              <w:right w:val="nil"/>
            </w:tcBorders>
            <w:vAlign w:val="center"/>
            <w:hideMark/>
          </w:tcPr>
          <w:p w14:paraId="0AB5118F"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5F6F4FB2"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2023</w:t>
            </w:r>
          </w:p>
        </w:tc>
        <w:tc>
          <w:tcPr>
            <w:tcW w:w="959" w:type="dxa"/>
            <w:tcBorders>
              <w:top w:val="nil"/>
              <w:left w:val="nil"/>
              <w:bottom w:val="single" w:sz="8" w:space="0" w:color="auto"/>
              <w:right w:val="nil"/>
            </w:tcBorders>
            <w:vAlign w:val="center"/>
            <w:hideMark/>
          </w:tcPr>
          <w:p w14:paraId="4C515B12"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Native</w:t>
            </w:r>
          </w:p>
        </w:tc>
        <w:tc>
          <w:tcPr>
            <w:tcW w:w="957" w:type="dxa"/>
            <w:tcBorders>
              <w:top w:val="nil"/>
              <w:left w:val="nil"/>
              <w:bottom w:val="single" w:sz="8" w:space="0" w:color="auto"/>
              <w:right w:val="nil"/>
            </w:tcBorders>
            <w:vAlign w:val="center"/>
            <w:hideMark/>
          </w:tcPr>
          <w:p w14:paraId="681FA198"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65,900</w:t>
            </w:r>
          </w:p>
        </w:tc>
        <w:tc>
          <w:tcPr>
            <w:tcW w:w="955" w:type="dxa"/>
            <w:tcBorders>
              <w:top w:val="nil"/>
              <w:left w:val="nil"/>
              <w:bottom w:val="single" w:sz="8" w:space="0" w:color="auto"/>
              <w:right w:val="nil"/>
            </w:tcBorders>
            <w:vAlign w:val="center"/>
            <w:hideMark/>
          </w:tcPr>
          <w:p w14:paraId="20873F2E"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9,100</w:t>
            </w:r>
          </w:p>
        </w:tc>
        <w:tc>
          <w:tcPr>
            <w:tcW w:w="952" w:type="dxa"/>
            <w:tcBorders>
              <w:top w:val="nil"/>
              <w:left w:val="nil"/>
              <w:bottom w:val="single" w:sz="8" w:space="0" w:color="auto"/>
              <w:right w:val="nil"/>
            </w:tcBorders>
            <w:vAlign w:val="center"/>
            <w:hideMark/>
          </w:tcPr>
          <w:p w14:paraId="7F8F7DF5"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0.14</w:t>
            </w:r>
          </w:p>
        </w:tc>
        <w:tc>
          <w:tcPr>
            <w:tcW w:w="957" w:type="dxa"/>
            <w:tcBorders>
              <w:top w:val="nil"/>
              <w:left w:val="nil"/>
              <w:bottom w:val="single" w:sz="8" w:space="0" w:color="auto"/>
              <w:right w:val="nil"/>
            </w:tcBorders>
            <w:vAlign w:val="center"/>
            <w:hideMark/>
          </w:tcPr>
          <w:p w14:paraId="3EE00D53"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51,900</w:t>
            </w:r>
          </w:p>
        </w:tc>
        <w:tc>
          <w:tcPr>
            <w:tcW w:w="957" w:type="dxa"/>
            <w:tcBorders>
              <w:top w:val="nil"/>
              <w:left w:val="nil"/>
              <w:bottom w:val="single" w:sz="8" w:space="0" w:color="auto"/>
              <w:right w:val="nil"/>
            </w:tcBorders>
            <w:vAlign w:val="center"/>
            <w:hideMark/>
          </w:tcPr>
          <w:p w14:paraId="346C0398"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81,500</w:t>
            </w:r>
          </w:p>
        </w:tc>
        <w:tc>
          <w:tcPr>
            <w:tcW w:w="955" w:type="dxa"/>
            <w:tcBorders>
              <w:top w:val="nil"/>
              <w:left w:val="nil"/>
              <w:bottom w:val="single" w:sz="8" w:space="0" w:color="auto"/>
              <w:right w:val="nil"/>
            </w:tcBorders>
            <w:vAlign w:val="center"/>
            <w:hideMark/>
          </w:tcPr>
          <w:p w14:paraId="2ED29AE9"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6,939</w:t>
            </w:r>
          </w:p>
        </w:tc>
        <w:tc>
          <w:tcPr>
            <w:tcW w:w="956" w:type="dxa"/>
            <w:tcBorders>
              <w:top w:val="nil"/>
              <w:left w:val="nil"/>
              <w:bottom w:val="single" w:sz="8" w:space="0" w:color="auto"/>
              <w:right w:val="nil"/>
            </w:tcBorders>
            <w:vAlign w:val="center"/>
            <w:hideMark/>
          </w:tcPr>
          <w:p w14:paraId="608DBB6D"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9.5</w:t>
            </w:r>
          </w:p>
        </w:tc>
      </w:tr>
      <w:tr w:rsidR="009D380B" w:rsidRPr="00221D5D" w14:paraId="511F12DE" w14:textId="77777777" w:rsidTr="00221D5D">
        <w:trPr>
          <w:trHeight w:val="315"/>
        </w:trPr>
        <w:tc>
          <w:tcPr>
            <w:tcW w:w="1381" w:type="dxa"/>
            <w:vMerge/>
            <w:tcBorders>
              <w:top w:val="nil"/>
              <w:left w:val="nil"/>
              <w:bottom w:val="single" w:sz="8" w:space="0" w:color="000000"/>
              <w:right w:val="nil"/>
            </w:tcBorders>
            <w:vAlign w:val="center"/>
            <w:hideMark/>
          </w:tcPr>
          <w:p w14:paraId="457DAD04"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01635969"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2024</w:t>
            </w:r>
          </w:p>
        </w:tc>
        <w:tc>
          <w:tcPr>
            <w:tcW w:w="959" w:type="dxa"/>
            <w:tcBorders>
              <w:top w:val="nil"/>
              <w:left w:val="nil"/>
              <w:bottom w:val="single" w:sz="8" w:space="0" w:color="auto"/>
              <w:right w:val="nil"/>
            </w:tcBorders>
            <w:vAlign w:val="center"/>
            <w:hideMark/>
          </w:tcPr>
          <w:p w14:paraId="5B69B449"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Native</w:t>
            </w:r>
          </w:p>
        </w:tc>
        <w:tc>
          <w:tcPr>
            <w:tcW w:w="957" w:type="dxa"/>
            <w:tcBorders>
              <w:top w:val="nil"/>
              <w:left w:val="nil"/>
              <w:bottom w:val="single" w:sz="8" w:space="0" w:color="auto"/>
              <w:right w:val="nil"/>
            </w:tcBorders>
            <w:vAlign w:val="center"/>
            <w:hideMark/>
          </w:tcPr>
          <w:p w14:paraId="013635A2"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68,300</w:t>
            </w:r>
          </w:p>
        </w:tc>
        <w:tc>
          <w:tcPr>
            <w:tcW w:w="955" w:type="dxa"/>
            <w:tcBorders>
              <w:top w:val="nil"/>
              <w:left w:val="nil"/>
              <w:bottom w:val="single" w:sz="8" w:space="0" w:color="auto"/>
              <w:right w:val="nil"/>
            </w:tcBorders>
            <w:vAlign w:val="center"/>
            <w:hideMark/>
          </w:tcPr>
          <w:p w14:paraId="17B43004"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9,600</w:t>
            </w:r>
          </w:p>
        </w:tc>
        <w:tc>
          <w:tcPr>
            <w:tcW w:w="952" w:type="dxa"/>
            <w:tcBorders>
              <w:top w:val="nil"/>
              <w:left w:val="nil"/>
              <w:bottom w:val="single" w:sz="8" w:space="0" w:color="auto"/>
              <w:right w:val="nil"/>
            </w:tcBorders>
            <w:vAlign w:val="center"/>
            <w:hideMark/>
          </w:tcPr>
          <w:p w14:paraId="76A2CAB7"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0.14</w:t>
            </w:r>
          </w:p>
        </w:tc>
        <w:tc>
          <w:tcPr>
            <w:tcW w:w="957" w:type="dxa"/>
            <w:tcBorders>
              <w:top w:val="nil"/>
              <w:left w:val="nil"/>
              <w:bottom w:val="single" w:sz="8" w:space="0" w:color="auto"/>
              <w:right w:val="nil"/>
            </w:tcBorders>
            <w:vAlign w:val="center"/>
            <w:hideMark/>
          </w:tcPr>
          <w:p w14:paraId="5E47BBD6"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53,400</w:t>
            </w:r>
          </w:p>
        </w:tc>
        <w:tc>
          <w:tcPr>
            <w:tcW w:w="957" w:type="dxa"/>
            <w:tcBorders>
              <w:top w:val="nil"/>
              <w:left w:val="nil"/>
              <w:bottom w:val="single" w:sz="8" w:space="0" w:color="auto"/>
              <w:right w:val="nil"/>
            </w:tcBorders>
            <w:vAlign w:val="center"/>
            <w:hideMark/>
          </w:tcPr>
          <w:p w14:paraId="00FDF1D0"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85,100</w:t>
            </w:r>
          </w:p>
        </w:tc>
        <w:tc>
          <w:tcPr>
            <w:tcW w:w="955" w:type="dxa"/>
            <w:tcBorders>
              <w:top w:val="nil"/>
              <w:left w:val="nil"/>
              <w:bottom w:val="single" w:sz="8" w:space="0" w:color="auto"/>
              <w:right w:val="nil"/>
            </w:tcBorders>
            <w:vAlign w:val="center"/>
            <w:hideMark/>
          </w:tcPr>
          <w:p w14:paraId="29326FB6"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6,939</w:t>
            </w:r>
          </w:p>
        </w:tc>
        <w:tc>
          <w:tcPr>
            <w:tcW w:w="956" w:type="dxa"/>
            <w:tcBorders>
              <w:top w:val="nil"/>
              <w:left w:val="nil"/>
              <w:bottom w:val="single" w:sz="8" w:space="0" w:color="auto"/>
              <w:right w:val="nil"/>
            </w:tcBorders>
            <w:vAlign w:val="center"/>
            <w:hideMark/>
          </w:tcPr>
          <w:p w14:paraId="0EF466F9"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9.8</w:t>
            </w:r>
          </w:p>
        </w:tc>
      </w:tr>
      <w:tr w:rsidR="009D380B" w:rsidRPr="00221D5D" w14:paraId="5C9ED43F" w14:textId="77777777" w:rsidTr="00221D5D">
        <w:trPr>
          <w:trHeight w:val="315"/>
        </w:trPr>
        <w:tc>
          <w:tcPr>
            <w:tcW w:w="1381" w:type="dxa"/>
            <w:vMerge/>
            <w:tcBorders>
              <w:top w:val="nil"/>
              <w:left w:val="nil"/>
              <w:bottom w:val="single" w:sz="8" w:space="0" w:color="000000"/>
              <w:right w:val="nil"/>
            </w:tcBorders>
            <w:vAlign w:val="center"/>
            <w:hideMark/>
          </w:tcPr>
          <w:p w14:paraId="3023BDE1"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66384032" w14:textId="77777777" w:rsidR="00221D5D" w:rsidRPr="00221D5D" w:rsidRDefault="00221D5D" w:rsidP="00221D5D">
            <w:pPr>
              <w:spacing w:after="0"/>
              <w:jc w:val="right"/>
              <w:rPr>
                <w:b/>
                <w:bCs/>
                <w:color w:val="000000"/>
                <w:sz w:val="16"/>
                <w:szCs w:val="16"/>
                <w:lang w:eastAsia="en-AU"/>
              </w:rPr>
            </w:pPr>
            <w:r w:rsidRPr="00221D5D">
              <w:rPr>
                <w:b/>
                <w:bCs/>
                <w:color w:val="000000"/>
                <w:sz w:val="16"/>
                <w:szCs w:val="21"/>
                <w:lang w:eastAsia="en-GB"/>
              </w:rPr>
              <w:t>2023</w:t>
            </w:r>
          </w:p>
        </w:tc>
        <w:tc>
          <w:tcPr>
            <w:tcW w:w="959" w:type="dxa"/>
            <w:tcBorders>
              <w:top w:val="nil"/>
              <w:left w:val="nil"/>
              <w:bottom w:val="single" w:sz="8" w:space="0" w:color="auto"/>
              <w:right w:val="nil"/>
            </w:tcBorders>
            <w:vAlign w:val="center"/>
            <w:hideMark/>
          </w:tcPr>
          <w:p w14:paraId="1703A7BE" w14:textId="77777777" w:rsidR="00221D5D" w:rsidRPr="00221D5D" w:rsidRDefault="00221D5D" w:rsidP="00221D5D">
            <w:pPr>
              <w:spacing w:after="0"/>
              <w:rPr>
                <w:b/>
                <w:bCs/>
                <w:color w:val="000000"/>
                <w:sz w:val="16"/>
                <w:szCs w:val="16"/>
                <w:lang w:eastAsia="en-AU"/>
              </w:rPr>
            </w:pPr>
            <w:r w:rsidRPr="00221D5D">
              <w:rPr>
                <w:b/>
                <w:bCs/>
                <w:color w:val="000000"/>
                <w:sz w:val="16"/>
                <w:szCs w:val="21"/>
                <w:lang w:eastAsia="en-GB"/>
              </w:rPr>
              <w:t>All</w:t>
            </w:r>
          </w:p>
        </w:tc>
        <w:tc>
          <w:tcPr>
            <w:tcW w:w="957" w:type="dxa"/>
            <w:tcBorders>
              <w:top w:val="nil"/>
              <w:left w:val="nil"/>
              <w:bottom w:val="single" w:sz="8" w:space="0" w:color="auto"/>
              <w:right w:val="nil"/>
            </w:tcBorders>
            <w:vAlign w:val="center"/>
            <w:hideMark/>
          </w:tcPr>
          <w:p w14:paraId="0246D4E1"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111,300</w:t>
            </w:r>
          </w:p>
        </w:tc>
        <w:tc>
          <w:tcPr>
            <w:tcW w:w="955" w:type="dxa"/>
            <w:tcBorders>
              <w:top w:val="nil"/>
              <w:left w:val="nil"/>
              <w:bottom w:val="single" w:sz="8" w:space="0" w:color="auto"/>
              <w:right w:val="nil"/>
            </w:tcBorders>
            <w:vAlign w:val="center"/>
            <w:hideMark/>
          </w:tcPr>
          <w:p w14:paraId="72617FB2"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13,400</w:t>
            </w:r>
          </w:p>
        </w:tc>
        <w:tc>
          <w:tcPr>
            <w:tcW w:w="952" w:type="dxa"/>
            <w:tcBorders>
              <w:top w:val="nil"/>
              <w:left w:val="nil"/>
              <w:bottom w:val="single" w:sz="8" w:space="0" w:color="auto"/>
              <w:right w:val="nil"/>
            </w:tcBorders>
            <w:vAlign w:val="center"/>
            <w:hideMark/>
          </w:tcPr>
          <w:p w14:paraId="216CC635"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0.12</w:t>
            </w:r>
          </w:p>
        </w:tc>
        <w:tc>
          <w:tcPr>
            <w:tcW w:w="957" w:type="dxa"/>
            <w:tcBorders>
              <w:top w:val="nil"/>
              <w:left w:val="nil"/>
              <w:bottom w:val="single" w:sz="8" w:space="0" w:color="auto"/>
              <w:right w:val="nil"/>
            </w:tcBorders>
            <w:vAlign w:val="center"/>
            <w:hideMark/>
          </w:tcPr>
          <w:p w14:paraId="64FC9114"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90,700</w:t>
            </w:r>
          </w:p>
        </w:tc>
        <w:tc>
          <w:tcPr>
            <w:tcW w:w="957" w:type="dxa"/>
            <w:tcBorders>
              <w:top w:val="nil"/>
              <w:left w:val="nil"/>
              <w:bottom w:val="single" w:sz="8" w:space="0" w:color="auto"/>
              <w:right w:val="nil"/>
            </w:tcBorders>
            <w:vAlign w:val="center"/>
            <w:hideMark/>
          </w:tcPr>
          <w:p w14:paraId="4856A473"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134,300</w:t>
            </w:r>
          </w:p>
        </w:tc>
        <w:tc>
          <w:tcPr>
            <w:tcW w:w="955" w:type="dxa"/>
            <w:tcBorders>
              <w:top w:val="nil"/>
              <w:left w:val="nil"/>
              <w:bottom w:val="single" w:sz="8" w:space="0" w:color="auto"/>
              <w:right w:val="nil"/>
            </w:tcBorders>
            <w:vAlign w:val="center"/>
            <w:hideMark/>
          </w:tcPr>
          <w:p w14:paraId="3EEFB71B"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7,656</w:t>
            </w:r>
          </w:p>
        </w:tc>
        <w:tc>
          <w:tcPr>
            <w:tcW w:w="956" w:type="dxa"/>
            <w:tcBorders>
              <w:top w:val="nil"/>
              <w:left w:val="nil"/>
              <w:bottom w:val="single" w:sz="8" w:space="0" w:color="auto"/>
              <w:right w:val="nil"/>
            </w:tcBorders>
            <w:vAlign w:val="center"/>
            <w:hideMark/>
          </w:tcPr>
          <w:p w14:paraId="0D504CCC"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14.5</w:t>
            </w:r>
          </w:p>
        </w:tc>
      </w:tr>
      <w:tr w:rsidR="009D380B" w:rsidRPr="00221D5D" w14:paraId="5C8A1F6D" w14:textId="77777777" w:rsidTr="00221D5D">
        <w:trPr>
          <w:trHeight w:val="315"/>
        </w:trPr>
        <w:tc>
          <w:tcPr>
            <w:tcW w:w="1381" w:type="dxa"/>
            <w:vMerge/>
            <w:tcBorders>
              <w:top w:val="nil"/>
              <w:left w:val="nil"/>
              <w:bottom w:val="single" w:sz="8" w:space="0" w:color="000000"/>
              <w:right w:val="nil"/>
            </w:tcBorders>
            <w:vAlign w:val="center"/>
            <w:hideMark/>
          </w:tcPr>
          <w:p w14:paraId="5441602F"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6B13C91B" w14:textId="77777777" w:rsidR="00221D5D" w:rsidRPr="00221D5D" w:rsidRDefault="00221D5D" w:rsidP="00221D5D">
            <w:pPr>
              <w:spacing w:after="0"/>
              <w:jc w:val="right"/>
              <w:rPr>
                <w:b/>
                <w:bCs/>
                <w:color w:val="000000"/>
                <w:sz w:val="16"/>
                <w:szCs w:val="16"/>
                <w:lang w:eastAsia="en-AU"/>
              </w:rPr>
            </w:pPr>
            <w:r w:rsidRPr="00221D5D">
              <w:rPr>
                <w:b/>
                <w:bCs/>
                <w:color w:val="000000"/>
                <w:sz w:val="16"/>
                <w:szCs w:val="21"/>
                <w:lang w:eastAsia="en-GB"/>
              </w:rPr>
              <w:t>2024</w:t>
            </w:r>
          </w:p>
        </w:tc>
        <w:tc>
          <w:tcPr>
            <w:tcW w:w="959" w:type="dxa"/>
            <w:tcBorders>
              <w:top w:val="nil"/>
              <w:left w:val="nil"/>
              <w:bottom w:val="single" w:sz="8" w:space="0" w:color="auto"/>
              <w:right w:val="nil"/>
            </w:tcBorders>
            <w:vAlign w:val="center"/>
            <w:hideMark/>
          </w:tcPr>
          <w:p w14:paraId="71170F6F" w14:textId="77777777" w:rsidR="00221D5D" w:rsidRPr="00221D5D" w:rsidRDefault="00221D5D" w:rsidP="00221D5D">
            <w:pPr>
              <w:spacing w:after="0"/>
              <w:rPr>
                <w:b/>
                <w:bCs/>
                <w:color w:val="000000"/>
                <w:sz w:val="16"/>
                <w:szCs w:val="16"/>
                <w:lang w:eastAsia="en-AU"/>
              </w:rPr>
            </w:pPr>
            <w:r w:rsidRPr="00221D5D">
              <w:rPr>
                <w:b/>
                <w:bCs/>
                <w:color w:val="000000"/>
                <w:sz w:val="16"/>
                <w:szCs w:val="21"/>
                <w:lang w:eastAsia="en-GB"/>
              </w:rPr>
              <w:t>All</w:t>
            </w:r>
          </w:p>
        </w:tc>
        <w:tc>
          <w:tcPr>
            <w:tcW w:w="957" w:type="dxa"/>
            <w:tcBorders>
              <w:top w:val="nil"/>
              <w:left w:val="nil"/>
              <w:bottom w:val="single" w:sz="8" w:space="0" w:color="auto"/>
              <w:right w:val="nil"/>
            </w:tcBorders>
            <w:vAlign w:val="center"/>
            <w:hideMark/>
          </w:tcPr>
          <w:p w14:paraId="1CB814A1"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115,300</w:t>
            </w:r>
          </w:p>
        </w:tc>
        <w:tc>
          <w:tcPr>
            <w:tcW w:w="955" w:type="dxa"/>
            <w:tcBorders>
              <w:top w:val="nil"/>
              <w:left w:val="nil"/>
              <w:bottom w:val="single" w:sz="8" w:space="0" w:color="auto"/>
              <w:right w:val="nil"/>
            </w:tcBorders>
            <w:vAlign w:val="center"/>
            <w:hideMark/>
          </w:tcPr>
          <w:p w14:paraId="5CFC2F57"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13,800</w:t>
            </w:r>
          </w:p>
        </w:tc>
        <w:tc>
          <w:tcPr>
            <w:tcW w:w="952" w:type="dxa"/>
            <w:tcBorders>
              <w:top w:val="nil"/>
              <w:left w:val="nil"/>
              <w:bottom w:val="single" w:sz="8" w:space="0" w:color="auto"/>
              <w:right w:val="nil"/>
            </w:tcBorders>
            <w:vAlign w:val="center"/>
            <w:hideMark/>
          </w:tcPr>
          <w:p w14:paraId="51B1080D"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0.12</w:t>
            </w:r>
          </w:p>
        </w:tc>
        <w:tc>
          <w:tcPr>
            <w:tcW w:w="957" w:type="dxa"/>
            <w:tcBorders>
              <w:top w:val="nil"/>
              <w:left w:val="nil"/>
              <w:bottom w:val="single" w:sz="8" w:space="0" w:color="auto"/>
              <w:right w:val="nil"/>
            </w:tcBorders>
            <w:vAlign w:val="center"/>
            <w:hideMark/>
          </w:tcPr>
          <w:p w14:paraId="0F8EC6B3"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93,800</w:t>
            </w:r>
          </w:p>
        </w:tc>
        <w:tc>
          <w:tcPr>
            <w:tcW w:w="957" w:type="dxa"/>
            <w:tcBorders>
              <w:top w:val="nil"/>
              <w:left w:val="nil"/>
              <w:bottom w:val="single" w:sz="8" w:space="0" w:color="auto"/>
              <w:right w:val="nil"/>
            </w:tcBorders>
            <w:vAlign w:val="center"/>
            <w:hideMark/>
          </w:tcPr>
          <w:p w14:paraId="73696AAF"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138,700</w:t>
            </w:r>
          </w:p>
        </w:tc>
        <w:tc>
          <w:tcPr>
            <w:tcW w:w="955" w:type="dxa"/>
            <w:tcBorders>
              <w:top w:val="nil"/>
              <w:left w:val="nil"/>
              <w:bottom w:val="single" w:sz="8" w:space="0" w:color="auto"/>
              <w:right w:val="nil"/>
            </w:tcBorders>
            <w:vAlign w:val="center"/>
            <w:hideMark/>
          </w:tcPr>
          <w:p w14:paraId="2E2EBB7A"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20,226</w:t>
            </w:r>
          </w:p>
        </w:tc>
        <w:tc>
          <w:tcPr>
            <w:tcW w:w="956" w:type="dxa"/>
            <w:tcBorders>
              <w:top w:val="nil"/>
              <w:left w:val="nil"/>
              <w:bottom w:val="single" w:sz="8" w:space="0" w:color="auto"/>
              <w:right w:val="nil"/>
            </w:tcBorders>
            <w:vAlign w:val="center"/>
            <w:hideMark/>
          </w:tcPr>
          <w:p w14:paraId="51DB138E"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5.7</w:t>
            </w:r>
          </w:p>
        </w:tc>
      </w:tr>
      <w:tr w:rsidR="009D380B" w:rsidRPr="00221D5D" w14:paraId="1B32F6B0" w14:textId="77777777" w:rsidTr="00221D5D">
        <w:trPr>
          <w:trHeight w:val="315"/>
        </w:trPr>
        <w:tc>
          <w:tcPr>
            <w:tcW w:w="1381" w:type="dxa"/>
            <w:vMerge w:val="restart"/>
            <w:tcBorders>
              <w:top w:val="nil"/>
              <w:left w:val="nil"/>
              <w:bottom w:val="single" w:sz="8" w:space="0" w:color="000000"/>
              <w:right w:val="nil"/>
            </w:tcBorders>
            <w:shd w:val="clear" w:color="000000" w:fill="FFFFFF"/>
            <w:vAlign w:val="center"/>
            <w:hideMark/>
          </w:tcPr>
          <w:p w14:paraId="39E48791" w14:textId="77777777" w:rsidR="00221D5D" w:rsidRPr="00221D5D" w:rsidRDefault="00221D5D" w:rsidP="00221D5D">
            <w:pPr>
              <w:spacing w:after="0"/>
              <w:rPr>
                <w:color w:val="000000"/>
                <w:sz w:val="16"/>
                <w:szCs w:val="16"/>
                <w:lang w:eastAsia="en-AU"/>
              </w:rPr>
            </w:pPr>
            <w:r w:rsidRPr="00221D5D">
              <w:rPr>
                <w:color w:val="000000"/>
                <w:sz w:val="16"/>
                <w:szCs w:val="16"/>
                <w:lang w:eastAsia="en-AU"/>
              </w:rPr>
              <w:t>Gippsland</w:t>
            </w:r>
          </w:p>
        </w:tc>
        <w:tc>
          <w:tcPr>
            <w:tcW w:w="571" w:type="dxa"/>
            <w:tcBorders>
              <w:top w:val="nil"/>
              <w:left w:val="nil"/>
              <w:bottom w:val="single" w:sz="8" w:space="0" w:color="auto"/>
              <w:right w:val="nil"/>
            </w:tcBorders>
            <w:vAlign w:val="center"/>
            <w:hideMark/>
          </w:tcPr>
          <w:p w14:paraId="0F319FE5"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2023</w:t>
            </w:r>
          </w:p>
        </w:tc>
        <w:tc>
          <w:tcPr>
            <w:tcW w:w="959" w:type="dxa"/>
            <w:tcBorders>
              <w:top w:val="nil"/>
              <w:left w:val="nil"/>
              <w:bottom w:val="single" w:sz="8" w:space="0" w:color="auto"/>
              <w:right w:val="nil"/>
            </w:tcBorders>
            <w:vAlign w:val="center"/>
            <w:hideMark/>
          </w:tcPr>
          <w:p w14:paraId="7DCFBBFA"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Plantation</w:t>
            </w:r>
          </w:p>
        </w:tc>
        <w:tc>
          <w:tcPr>
            <w:tcW w:w="957" w:type="dxa"/>
            <w:tcBorders>
              <w:top w:val="nil"/>
              <w:left w:val="nil"/>
              <w:bottom w:val="single" w:sz="8" w:space="0" w:color="auto"/>
              <w:right w:val="nil"/>
            </w:tcBorders>
            <w:vAlign w:val="center"/>
            <w:hideMark/>
          </w:tcPr>
          <w:p w14:paraId="256B50F8"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1,500</w:t>
            </w:r>
          </w:p>
        </w:tc>
        <w:tc>
          <w:tcPr>
            <w:tcW w:w="955" w:type="dxa"/>
            <w:tcBorders>
              <w:top w:val="nil"/>
              <w:left w:val="nil"/>
              <w:bottom w:val="single" w:sz="8" w:space="0" w:color="auto"/>
              <w:right w:val="nil"/>
            </w:tcBorders>
            <w:vAlign w:val="center"/>
            <w:hideMark/>
          </w:tcPr>
          <w:p w14:paraId="210E0A58"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300</w:t>
            </w:r>
          </w:p>
        </w:tc>
        <w:tc>
          <w:tcPr>
            <w:tcW w:w="952" w:type="dxa"/>
            <w:tcBorders>
              <w:top w:val="nil"/>
              <w:left w:val="nil"/>
              <w:bottom w:val="single" w:sz="8" w:space="0" w:color="auto"/>
              <w:right w:val="nil"/>
            </w:tcBorders>
            <w:vAlign w:val="center"/>
            <w:hideMark/>
          </w:tcPr>
          <w:p w14:paraId="32AF9A0D"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0.18</w:t>
            </w:r>
          </w:p>
        </w:tc>
        <w:tc>
          <w:tcPr>
            <w:tcW w:w="957" w:type="dxa"/>
            <w:tcBorders>
              <w:top w:val="nil"/>
              <w:left w:val="nil"/>
              <w:bottom w:val="single" w:sz="8" w:space="0" w:color="auto"/>
              <w:right w:val="nil"/>
            </w:tcBorders>
            <w:vAlign w:val="center"/>
            <w:hideMark/>
          </w:tcPr>
          <w:p w14:paraId="15B5B486"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1,000</w:t>
            </w:r>
          </w:p>
        </w:tc>
        <w:tc>
          <w:tcPr>
            <w:tcW w:w="957" w:type="dxa"/>
            <w:tcBorders>
              <w:top w:val="nil"/>
              <w:left w:val="nil"/>
              <w:bottom w:val="single" w:sz="8" w:space="0" w:color="auto"/>
              <w:right w:val="nil"/>
            </w:tcBorders>
            <w:vAlign w:val="center"/>
            <w:hideMark/>
          </w:tcPr>
          <w:p w14:paraId="76DB3D50"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1,900</w:t>
            </w:r>
          </w:p>
        </w:tc>
        <w:tc>
          <w:tcPr>
            <w:tcW w:w="955" w:type="dxa"/>
            <w:tcBorders>
              <w:top w:val="nil"/>
              <w:left w:val="nil"/>
              <w:bottom w:val="single" w:sz="8" w:space="0" w:color="auto"/>
              <w:right w:val="nil"/>
            </w:tcBorders>
            <w:vAlign w:val="center"/>
            <w:hideMark/>
          </w:tcPr>
          <w:p w14:paraId="53CC0E96"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177</w:t>
            </w:r>
          </w:p>
        </w:tc>
        <w:tc>
          <w:tcPr>
            <w:tcW w:w="956" w:type="dxa"/>
            <w:tcBorders>
              <w:top w:val="nil"/>
              <w:left w:val="nil"/>
              <w:bottom w:val="single" w:sz="8" w:space="0" w:color="auto"/>
              <w:right w:val="nil"/>
            </w:tcBorders>
            <w:vAlign w:val="center"/>
            <w:hideMark/>
          </w:tcPr>
          <w:p w14:paraId="56587951"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8.2</w:t>
            </w:r>
          </w:p>
        </w:tc>
      </w:tr>
      <w:tr w:rsidR="009D380B" w:rsidRPr="00221D5D" w14:paraId="790720E5" w14:textId="77777777" w:rsidTr="00221D5D">
        <w:trPr>
          <w:trHeight w:val="315"/>
        </w:trPr>
        <w:tc>
          <w:tcPr>
            <w:tcW w:w="1381" w:type="dxa"/>
            <w:vMerge/>
            <w:tcBorders>
              <w:top w:val="nil"/>
              <w:left w:val="nil"/>
              <w:bottom w:val="single" w:sz="8" w:space="0" w:color="000000"/>
              <w:right w:val="nil"/>
            </w:tcBorders>
            <w:vAlign w:val="center"/>
            <w:hideMark/>
          </w:tcPr>
          <w:p w14:paraId="0D2E84C0"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4CA75FD0"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2024</w:t>
            </w:r>
          </w:p>
        </w:tc>
        <w:tc>
          <w:tcPr>
            <w:tcW w:w="959" w:type="dxa"/>
            <w:tcBorders>
              <w:top w:val="nil"/>
              <w:left w:val="nil"/>
              <w:bottom w:val="single" w:sz="8" w:space="0" w:color="auto"/>
              <w:right w:val="nil"/>
            </w:tcBorders>
            <w:vAlign w:val="center"/>
            <w:hideMark/>
          </w:tcPr>
          <w:p w14:paraId="4C1392E4"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Plantation</w:t>
            </w:r>
          </w:p>
        </w:tc>
        <w:tc>
          <w:tcPr>
            <w:tcW w:w="957" w:type="dxa"/>
            <w:tcBorders>
              <w:top w:val="nil"/>
              <w:left w:val="nil"/>
              <w:bottom w:val="single" w:sz="8" w:space="0" w:color="auto"/>
              <w:right w:val="nil"/>
            </w:tcBorders>
            <w:vAlign w:val="center"/>
            <w:hideMark/>
          </w:tcPr>
          <w:p w14:paraId="25F716FC"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1,500</w:t>
            </w:r>
          </w:p>
        </w:tc>
        <w:tc>
          <w:tcPr>
            <w:tcW w:w="955" w:type="dxa"/>
            <w:tcBorders>
              <w:top w:val="nil"/>
              <w:left w:val="nil"/>
              <w:bottom w:val="single" w:sz="8" w:space="0" w:color="auto"/>
              <w:right w:val="nil"/>
            </w:tcBorders>
            <w:vAlign w:val="center"/>
            <w:hideMark/>
          </w:tcPr>
          <w:p w14:paraId="13399971"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300</w:t>
            </w:r>
          </w:p>
        </w:tc>
        <w:tc>
          <w:tcPr>
            <w:tcW w:w="952" w:type="dxa"/>
            <w:tcBorders>
              <w:top w:val="nil"/>
              <w:left w:val="nil"/>
              <w:bottom w:val="single" w:sz="8" w:space="0" w:color="auto"/>
              <w:right w:val="nil"/>
            </w:tcBorders>
            <w:vAlign w:val="center"/>
            <w:hideMark/>
          </w:tcPr>
          <w:p w14:paraId="23C03A00"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0.18</w:t>
            </w:r>
          </w:p>
        </w:tc>
        <w:tc>
          <w:tcPr>
            <w:tcW w:w="957" w:type="dxa"/>
            <w:tcBorders>
              <w:top w:val="nil"/>
              <w:left w:val="nil"/>
              <w:bottom w:val="single" w:sz="8" w:space="0" w:color="auto"/>
              <w:right w:val="nil"/>
            </w:tcBorders>
            <w:vAlign w:val="center"/>
            <w:hideMark/>
          </w:tcPr>
          <w:p w14:paraId="207DE373"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1,100</w:t>
            </w:r>
          </w:p>
        </w:tc>
        <w:tc>
          <w:tcPr>
            <w:tcW w:w="957" w:type="dxa"/>
            <w:tcBorders>
              <w:top w:val="nil"/>
              <w:left w:val="nil"/>
              <w:bottom w:val="single" w:sz="8" w:space="0" w:color="auto"/>
              <w:right w:val="nil"/>
            </w:tcBorders>
            <w:vAlign w:val="center"/>
            <w:hideMark/>
          </w:tcPr>
          <w:p w14:paraId="188B7744"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2,000</w:t>
            </w:r>
          </w:p>
        </w:tc>
        <w:tc>
          <w:tcPr>
            <w:tcW w:w="955" w:type="dxa"/>
            <w:tcBorders>
              <w:top w:val="nil"/>
              <w:left w:val="nil"/>
              <w:bottom w:val="single" w:sz="8" w:space="0" w:color="auto"/>
              <w:right w:val="nil"/>
            </w:tcBorders>
            <w:vAlign w:val="center"/>
            <w:hideMark/>
          </w:tcPr>
          <w:p w14:paraId="396B1FEE"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177</w:t>
            </w:r>
          </w:p>
        </w:tc>
        <w:tc>
          <w:tcPr>
            <w:tcW w:w="956" w:type="dxa"/>
            <w:tcBorders>
              <w:top w:val="nil"/>
              <w:left w:val="nil"/>
              <w:bottom w:val="single" w:sz="8" w:space="0" w:color="auto"/>
              <w:right w:val="nil"/>
            </w:tcBorders>
            <w:vAlign w:val="center"/>
            <w:hideMark/>
          </w:tcPr>
          <w:p w14:paraId="5DB4B817"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8.5</w:t>
            </w:r>
          </w:p>
        </w:tc>
      </w:tr>
      <w:tr w:rsidR="009D380B" w:rsidRPr="00221D5D" w14:paraId="7B564391" w14:textId="77777777" w:rsidTr="00221D5D">
        <w:trPr>
          <w:trHeight w:val="315"/>
        </w:trPr>
        <w:tc>
          <w:tcPr>
            <w:tcW w:w="1381" w:type="dxa"/>
            <w:vMerge/>
            <w:tcBorders>
              <w:top w:val="nil"/>
              <w:left w:val="nil"/>
              <w:bottom w:val="single" w:sz="8" w:space="0" w:color="000000"/>
              <w:right w:val="nil"/>
            </w:tcBorders>
            <w:vAlign w:val="center"/>
            <w:hideMark/>
          </w:tcPr>
          <w:p w14:paraId="2185E987"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295CAF18"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2023</w:t>
            </w:r>
          </w:p>
        </w:tc>
        <w:tc>
          <w:tcPr>
            <w:tcW w:w="959" w:type="dxa"/>
            <w:tcBorders>
              <w:top w:val="nil"/>
              <w:left w:val="nil"/>
              <w:bottom w:val="single" w:sz="8" w:space="0" w:color="auto"/>
              <w:right w:val="nil"/>
            </w:tcBorders>
            <w:vAlign w:val="center"/>
            <w:hideMark/>
          </w:tcPr>
          <w:p w14:paraId="63B5F765"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Native</w:t>
            </w:r>
          </w:p>
        </w:tc>
        <w:tc>
          <w:tcPr>
            <w:tcW w:w="957" w:type="dxa"/>
            <w:tcBorders>
              <w:top w:val="nil"/>
              <w:left w:val="nil"/>
              <w:bottom w:val="single" w:sz="8" w:space="0" w:color="auto"/>
              <w:right w:val="nil"/>
            </w:tcBorders>
            <w:vAlign w:val="center"/>
            <w:hideMark/>
          </w:tcPr>
          <w:p w14:paraId="56E0C910"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44,400</w:t>
            </w:r>
          </w:p>
        </w:tc>
        <w:tc>
          <w:tcPr>
            <w:tcW w:w="955" w:type="dxa"/>
            <w:tcBorders>
              <w:top w:val="nil"/>
              <w:left w:val="nil"/>
              <w:bottom w:val="single" w:sz="8" w:space="0" w:color="auto"/>
              <w:right w:val="nil"/>
            </w:tcBorders>
            <w:vAlign w:val="center"/>
            <w:hideMark/>
          </w:tcPr>
          <w:p w14:paraId="088E4FD2"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9,700</w:t>
            </w:r>
          </w:p>
        </w:tc>
        <w:tc>
          <w:tcPr>
            <w:tcW w:w="952" w:type="dxa"/>
            <w:tcBorders>
              <w:top w:val="nil"/>
              <w:left w:val="nil"/>
              <w:bottom w:val="single" w:sz="8" w:space="0" w:color="auto"/>
              <w:right w:val="nil"/>
            </w:tcBorders>
            <w:vAlign w:val="center"/>
            <w:hideMark/>
          </w:tcPr>
          <w:p w14:paraId="5698D912"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0.22</w:t>
            </w:r>
          </w:p>
        </w:tc>
        <w:tc>
          <w:tcPr>
            <w:tcW w:w="957" w:type="dxa"/>
            <w:tcBorders>
              <w:top w:val="nil"/>
              <w:left w:val="nil"/>
              <w:bottom w:val="single" w:sz="8" w:space="0" w:color="auto"/>
              <w:right w:val="nil"/>
            </w:tcBorders>
            <w:vAlign w:val="center"/>
            <w:hideMark/>
          </w:tcPr>
          <w:p w14:paraId="40CC60B4"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30,400</w:t>
            </w:r>
          </w:p>
        </w:tc>
        <w:tc>
          <w:tcPr>
            <w:tcW w:w="957" w:type="dxa"/>
            <w:tcBorders>
              <w:top w:val="nil"/>
              <w:left w:val="nil"/>
              <w:bottom w:val="single" w:sz="8" w:space="0" w:color="auto"/>
              <w:right w:val="nil"/>
            </w:tcBorders>
            <w:vAlign w:val="center"/>
            <w:hideMark/>
          </w:tcPr>
          <w:p w14:paraId="7BA6B912"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62,100</w:t>
            </w:r>
          </w:p>
        </w:tc>
        <w:tc>
          <w:tcPr>
            <w:tcW w:w="955" w:type="dxa"/>
            <w:tcBorders>
              <w:top w:val="nil"/>
              <w:left w:val="nil"/>
              <w:bottom w:val="single" w:sz="8" w:space="0" w:color="auto"/>
              <w:right w:val="nil"/>
            </w:tcBorders>
            <w:vAlign w:val="center"/>
            <w:hideMark/>
          </w:tcPr>
          <w:p w14:paraId="4616E605"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20,049</w:t>
            </w:r>
          </w:p>
        </w:tc>
        <w:tc>
          <w:tcPr>
            <w:tcW w:w="956" w:type="dxa"/>
            <w:tcBorders>
              <w:top w:val="nil"/>
              <w:left w:val="nil"/>
              <w:bottom w:val="single" w:sz="8" w:space="0" w:color="auto"/>
              <w:right w:val="nil"/>
            </w:tcBorders>
            <w:vAlign w:val="center"/>
            <w:hideMark/>
          </w:tcPr>
          <w:p w14:paraId="778318AB"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2.2</w:t>
            </w:r>
          </w:p>
        </w:tc>
      </w:tr>
      <w:tr w:rsidR="009D380B" w:rsidRPr="00221D5D" w14:paraId="4838D1F3" w14:textId="77777777" w:rsidTr="00221D5D">
        <w:trPr>
          <w:trHeight w:val="315"/>
        </w:trPr>
        <w:tc>
          <w:tcPr>
            <w:tcW w:w="1381" w:type="dxa"/>
            <w:vMerge/>
            <w:tcBorders>
              <w:top w:val="nil"/>
              <w:left w:val="nil"/>
              <w:bottom w:val="single" w:sz="8" w:space="0" w:color="000000"/>
              <w:right w:val="nil"/>
            </w:tcBorders>
            <w:vAlign w:val="center"/>
            <w:hideMark/>
          </w:tcPr>
          <w:p w14:paraId="376AFDCC"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1E975926"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2024</w:t>
            </w:r>
          </w:p>
        </w:tc>
        <w:tc>
          <w:tcPr>
            <w:tcW w:w="959" w:type="dxa"/>
            <w:tcBorders>
              <w:top w:val="nil"/>
              <w:left w:val="nil"/>
              <w:bottom w:val="single" w:sz="8" w:space="0" w:color="auto"/>
              <w:right w:val="nil"/>
            </w:tcBorders>
            <w:vAlign w:val="center"/>
            <w:hideMark/>
          </w:tcPr>
          <w:p w14:paraId="2F43B8B5"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Native</w:t>
            </w:r>
          </w:p>
        </w:tc>
        <w:tc>
          <w:tcPr>
            <w:tcW w:w="957" w:type="dxa"/>
            <w:tcBorders>
              <w:top w:val="nil"/>
              <w:left w:val="nil"/>
              <w:bottom w:val="single" w:sz="8" w:space="0" w:color="auto"/>
              <w:right w:val="nil"/>
            </w:tcBorders>
            <w:vAlign w:val="center"/>
            <w:hideMark/>
          </w:tcPr>
          <w:p w14:paraId="5411D08B"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46,000</w:t>
            </w:r>
          </w:p>
        </w:tc>
        <w:tc>
          <w:tcPr>
            <w:tcW w:w="955" w:type="dxa"/>
            <w:tcBorders>
              <w:top w:val="nil"/>
              <w:left w:val="nil"/>
              <w:bottom w:val="single" w:sz="8" w:space="0" w:color="auto"/>
              <w:right w:val="nil"/>
            </w:tcBorders>
            <w:vAlign w:val="center"/>
            <w:hideMark/>
          </w:tcPr>
          <w:p w14:paraId="4A7A47B3"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10,100</w:t>
            </w:r>
          </w:p>
        </w:tc>
        <w:tc>
          <w:tcPr>
            <w:tcW w:w="952" w:type="dxa"/>
            <w:tcBorders>
              <w:top w:val="nil"/>
              <w:left w:val="nil"/>
              <w:bottom w:val="single" w:sz="8" w:space="0" w:color="auto"/>
              <w:right w:val="nil"/>
            </w:tcBorders>
            <w:vAlign w:val="center"/>
            <w:hideMark/>
          </w:tcPr>
          <w:p w14:paraId="501D8ABF"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0.22</w:t>
            </w:r>
          </w:p>
        </w:tc>
        <w:tc>
          <w:tcPr>
            <w:tcW w:w="957" w:type="dxa"/>
            <w:tcBorders>
              <w:top w:val="nil"/>
              <w:left w:val="nil"/>
              <w:bottom w:val="single" w:sz="8" w:space="0" w:color="auto"/>
              <w:right w:val="nil"/>
            </w:tcBorders>
            <w:vAlign w:val="center"/>
            <w:hideMark/>
          </w:tcPr>
          <w:p w14:paraId="1860B0BC"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31,700</w:t>
            </w:r>
          </w:p>
        </w:tc>
        <w:tc>
          <w:tcPr>
            <w:tcW w:w="957" w:type="dxa"/>
            <w:tcBorders>
              <w:top w:val="nil"/>
              <w:left w:val="nil"/>
              <w:bottom w:val="single" w:sz="8" w:space="0" w:color="auto"/>
              <w:right w:val="nil"/>
            </w:tcBorders>
            <w:vAlign w:val="center"/>
            <w:hideMark/>
          </w:tcPr>
          <w:p w14:paraId="5068CCA0"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64,000</w:t>
            </w:r>
          </w:p>
        </w:tc>
        <w:tc>
          <w:tcPr>
            <w:tcW w:w="955" w:type="dxa"/>
            <w:tcBorders>
              <w:top w:val="nil"/>
              <w:left w:val="nil"/>
              <w:bottom w:val="single" w:sz="8" w:space="0" w:color="auto"/>
              <w:right w:val="nil"/>
            </w:tcBorders>
            <w:vAlign w:val="center"/>
            <w:hideMark/>
          </w:tcPr>
          <w:p w14:paraId="5F7EF608"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20,049</w:t>
            </w:r>
          </w:p>
        </w:tc>
        <w:tc>
          <w:tcPr>
            <w:tcW w:w="956" w:type="dxa"/>
            <w:tcBorders>
              <w:top w:val="nil"/>
              <w:left w:val="nil"/>
              <w:bottom w:val="single" w:sz="8" w:space="0" w:color="auto"/>
              <w:right w:val="nil"/>
            </w:tcBorders>
            <w:vAlign w:val="center"/>
            <w:hideMark/>
          </w:tcPr>
          <w:p w14:paraId="24B17DEE"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2.3</w:t>
            </w:r>
          </w:p>
        </w:tc>
      </w:tr>
      <w:tr w:rsidR="009D380B" w:rsidRPr="00221D5D" w14:paraId="6021B59F" w14:textId="77777777" w:rsidTr="00221D5D">
        <w:trPr>
          <w:trHeight w:val="315"/>
        </w:trPr>
        <w:tc>
          <w:tcPr>
            <w:tcW w:w="1381" w:type="dxa"/>
            <w:vMerge/>
            <w:tcBorders>
              <w:top w:val="nil"/>
              <w:left w:val="nil"/>
              <w:bottom w:val="single" w:sz="8" w:space="0" w:color="000000"/>
              <w:right w:val="nil"/>
            </w:tcBorders>
            <w:vAlign w:val="center"/>
            <w:hideMark/>
          </w:tcPr>
          <w:p w14:paraId="46DB43D9"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64C6BD3D" w14:textId="77777777" w:rsidR="00221D5D" w:rsidRPr="00221D5D" w:rsidRDefault="00221D5D" w:rsidP="00221D5D">
            <w:pPr>
              <w:spacing w:after="0"/>
              <w:jc w:val="right"/>
              <w:rPr>
                <w:b/>
                <w:bCs/>
                <w:color w:val="000000"/>
                <w:sz w:val="16"/>
                <w:szCs w:val="16"/>
                <w:lang w:eastAsia="en-AU"/>
              </w:rPr>
            </w:pPr>
            <w:r w:rsidRPr="00221D5D">
              <w:rPr>
                <w:b/>
                <w:bCs/>
                <w:color w:val="000000"/>
                <w:sz w:val="16"/>
                <w:szCs w:val="21"/>
                <w:lang w:eastAsia="en-GB"/>
              </w:rPr>
              <w:t>2023</w:t>
            </w:r>
          </w:p>
        </w:tc>
        <w:tc>
          <w:tcPr>
            <w:tcW w:w="959" w:type="dxa"/>
            <w:tcBorders>
              <w:top w:val="nil"/>
              <w:left w:val="nil"/>
              <w:bottom w:val="single" w:sz="8" w:space="0" w:color="auto"/>
              <w:right w:val="nil"/>
            </w:tcBorders>
            <w:vAlign w:val="center"/>
            <w:hideMark/>
          </w:tcPr>
          <w:p w14:paraId="3756AC18" w14:textId="77777777" w:rsidR="00221D5D" w:rsidRPr="00221D5D" w:rsidRDefault="00221D5D" w:rsidP="00221D5D">
            <w:pPr>
              <w:spacing w:after="0"/>
              <w:rPr>
                <w:b/>
                <w:bCs/>
                <w:color w:val="000000"/>
                <w:sz w:val="16"/>
                <w:szCs w:val="16"/>
                <w:lang w:eastAsia="en-AU"/>
              </w:rPr>
            </w:pPr>
            <w:r w:rsidRPr="00221D5D">
              <w:rPr>
                <w:b/>
                <w:bCs/>
                <w:color w:val="000000"/>
                <w:sz w:val="16"/>
                <w:szCs w:val="21"/>
                <w:lang w:eastAsia="en-GB"/>
              </w:rPr>
              <w:t>All</w:t>
            </w:r>
          </w:p>
        </w:tc>
        <w:tc>
          <w:tcPr>
            <w:tcW w:w="957" w:type="dxa"/>
            <w:tcBorders>
              <w:top w:val="nil"/>
              <w:left w:val="nil"/>
              <w:bottom w:val="single" w:sz="8" w:space="0" w:color="auto"/>
              <w:right w:val="nil"/>
            </w:tcBorders>
            <w:vAlign w:val="center"/>
            <w:hideMark/>
          </w:tcPr>
          <w:p w14:paraId="1314F3E1"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45,800</w:t>
            </w:r>
          </w:p>
        </w:tc>
        <w:tc>
          <w:tcPr>
            <w:tcW w:w="955" w:type="dxa"/>
            <w:tcBorders>
              <w:top w:val="nil"/>
              <w:left w:val="nil"/>
              <w:bottom w:val="single" w:sz="8" w:space="0" w:color="auto"/>
              <w:right w:val="nil"/>
            </w:tcBorders>
            <w:vAlign w:val="center"/>
            <w:hideMark/>
          </w:tcPr>
          <w:p w14:paraId="25DCCC71"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9,800</w:t>
            </w:r>
          </w:p>
        </w:tc>
        <w:tc>
          <w:tcPr>
            <w:tcW w:w="952" w:type="dxa"/>
            <w:tcBorders>
              <w:top w:val="nil"/>
              <w:left w:val="nil"/>
              <w:bottom w:val="single" w:sz="8" w:space="0" w:color="auto"/>
              <w:right w:val="nil"/>
            </w:tcBorders>
            <w:vAlign w:val="center"/>
            <w:hideMark/>
          </w:tcPr>
          <w:p w14:paraId="229BCC64"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0.21</w:t>
            </w:r>
          </w:p>
        </w:tc>
        <w:tc>
          <w:tcPr>
            <w:tcW w:w="957" w:type="dxa"/>
            <w:tcBorders>
              <w:top w:val="nil"/>
              <w:left w:val="nil"/>
              <w:bottom w:val="single" w:sz="8" w:space="0" w:color="auto"/>
              <w:right w:val="nil"/>
            </w:tcBorders>
            <w:vAlign w:val="center"/>
            <w:hideMark/>
          </w:tcPr>
          <w:p w14:paraId="4DFCDACA"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31,600</w:t>
            </w:r>
          </w:p>
        </w:tc>
        <w:tc>
          <w:tcPr>
            <w:tcW w:w="957" w:type="dxa"/>
            <w:tcBorders>
              <w:top w:val="nil"/>
              <w:left w:val="nil"/>
              <w:bottom w:val="single" w:sz="8" w:space="0" w:color="auto"/>
              <w:right w:val="nil"/>
            </w:tcBorders>
            <w:vAlign w:val="center"/>
            <w:hideMark/>
          </w:tcPr>
          <w:p w14:paraId="786255A4"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63,900</w:t>
            </w:r>
          </w:p>
        </w:tc>
        <w:tc>
          <w:tcPr>
            <w:tcW w:w="955" w:type="dxa"/>
            <w:tcBorders>
              <w:top w:val="nil"/>
              <w:left w:val="nil"/>
              <w:bottom w:val="single" w:sz="8" w:space="0" w:color="auto"/>
              <w:right w:val="nil"/>
            </w:tcBorders>
            <w:vAlign w:val="center"/>
            <w:hideMark/>
          </w:tcPr>
          <w:p w14:paraId="6F7C61BF"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9,120</w:t>
            </w:r>
          </w:p>
        </w:tc>
        <w:tc>
          <w:tcPr>
            <w:tcW w:w="956" w:type="dxa"/>
            <w:tcBorders>
              <w:top w:val="nil"/>
              <w:left w:val="nil"/>
              <w:bottom w:val="single" w:sz="8" w:space="0" w:color="auto"/>
              <w:right w:val="nil"/>
            </w:tcBorders>
            <w:vAlign w:val="center"/>
            <w:hideMark/>
          </w:tcPr>
          <w:p w14:paraId="11BECF41"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5</w:t>
            </w:r>
          </w:p>
        </w:tc>
      </w:tr>
      <w:tr w:rsidR="009D380B" w:rsidRPr="00221D5D" w14:paraId="62A7AE36" w14:textId="77777777" w:rsidTr="00221D5D">
        <w:trPr>
          <w:trHeight w:val="315"/>
        </w:trPr>
        <w:tc>
          <w:tcPr>
            <w:tcW w:w="1381" w:type="dxa"/>
            <w:vMerge/>
            <w:tcBorders>
              <w:top w:val="nil"/>
              <w:left w:val="nil"/>
              <w:bottom w:val="single" w:sz="8" w:space="0" w:color="000000"/>
              <w:right w:val="nil"/>
            </w:tcBorders>
            <w:vAlign w:val="center"/>
            <w:hideMark/>
          </w:tcPr>
          <w:p w14:paraId="084179C5"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52E92859" w14:textId="77777777" w:rsidR="00221D5D" w:rsidRPr="00221D5D" w:rsidRDefault="00221D5D" w:rsidP="00221D5D">
            <w:pPr>
              <w:spacing w:after="0"/>
              <w:jc w:val="right"/>
              <w:rPr>
                <w:b/>
                <w:bCs/>
                <w:color w:val="000000"/>
                <w:sz w:val="16"/>
                <w:szCs w:val="16"/>
                <w:lang w:eastAsia="en-AU"/>
              </w:rPr>
            </w:pPr>
            <w:r w:rsidRPr="00221D5D">
              <w:rPr>
                <w:b/>
                <w:bCs/>
                <w:color w:val="000000"/>
                <w:sz w:val="16"/>
                <w:szCs w:val="21"/>
                <w:lang w:eastAsia="en-GB"/>
              </w:rPr>
              <w:t>2024</w:t>
            </w:r>
          </w:p>
        </w:tc>
        <w:tc>
          <w:tcPr>
            <w:tcW w:w="959" w:type="dxa"/>
            <w:tcBorders>
              <w:top w:val="nil"/>
              <w:left w:val="nil"/>
              <w:bottom w:val="single" w:sz="8" w:space="0" w:color="auto"/>
              <w:right w:val="nil"/>
            </w:tcBorders>
            <w:vAlign w:val="center"/>
            <w:hideMark/>
          </w:tcPr>
          <w:p w14:paraId="55BDB77F" w14:textId="77777777" w:rsidR="00221D5D" w:rsidRPr="00221D5D" w:rsidRDefault="00221D5D" w:rsidP="00221D5D">
            <w:pPr>
              <w:spacing w:after="0"/>
              <w:rPr>
                <w:b/>
                <w:bCs/>
                <w:color w:val="000000"/>
                <w:sz w:val="16"/>
                <w:szCs w:val="16"/>
                <w:lang w:eastAsia="en-AU"/>
              </w:rPr>
            </w:pPr>
            <w:r w:rsidRPr="00221D5D">
              <w:rPr>
                <w:b/>
                <w:bCs/>
                <w:color w:val="000000"/>
                <w:sz w:val="16"/>
                <w:szCs w:val="21"/>
                <w:lang w:eastAsia="en-GB"/>
              </w:rPr>
              <w:t>All</w:t>
            </w:r>
          </w:p>
        </w:tc>
        <w:tc>
          <w:tcPr>
            <w:tcW w:w="957" w:type="dxa"/>
            <w:tcBorders>
              <w:top w:val="nil"/>
              <w:left w:val="nil"/>
              <w:bottom w:val="single" w:sz="8" w:space="0" w:color="auto"/>
              <w:right w:val="nil"/>
            </w:tcBorders>
            <w:vAlign w:val="center"/>
            <w:hideMark/>
          </w:tcPr>
          <w:p w14:paraId="6A3562D1"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47,500</w:t>
            </w:r>
          </w:p>
        </w:tc>
        <w:tc>
          <w:tcPr>
            <w:tcW w:w="955" w:type="dxa"/>
            <w:tcBorders>
              <w:top w:val="nil"/>
              <w:left w:val="nil"/>
              <w:bottom w:val="single" w:sz="8" w:space="0" w:color="auto"/>
              <w:right w:val="nil"/>
            </w:tcBorders>
            <w:vAlign w:val="center"/>
            <w:hideMark/>
          </w:tcPr>
          <w:p w14:paraId="1D1CEA68"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10,200</w:t>
            </w:r>
          </w:p>
        </w:tc>
        <w:tc>
          <w:tcPr>
            <w:tcW w:w="952" w:type="dxa"/>
            <w:tcBorders>
              <w:top w:val="nil"/>
              <w:left w:val="nil"/>
              <w:bottom w:val="single" w:sz="8" w:space="0" w:color="auto"/>
              <w:right w:val="nil"/>
            </w:tcBorders>
            <w:vAlign w:val="center"/>
            <w:hideMark/>
          </w:tcPr>
          <w:p w14:paraId="795962A2"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0.22</w:t>
            </w:r>
          </w:p>
        </w:tc>
        <w:tc>
          <w:tcPr>
            <w:tcW w:w="957" w:type="dxa"/>
            <w:tcBorders>
              <w:top w:val="nil"/>
              <w:left w:val="nil"/>
              <w:bottom w:val="single" w:sz="8" w:space="0" w:color="auto"/>
              <w:right w:val="nil"/>
            </w:tcBorders>
            <w:vAlign w:val="center"/>
            <w:hideMark/>
          </w:tcPr>
          <w:p w14:paraId="7529CC4C"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33,100</w:t>
            </w:r>
          </w:p>
        </w:tc>
        <w:tc>
          <w:tcPr>
            <w:tcW w:w="957" w:type="dxa"/>
            <w:tcBorders>
              <w:top w:val="nil"/>
              <w:left w:val="nil"/>
              <w:bottom w:val="single" w:sz="8" w:space="0" w:color="auto"/>
              <w:right w:val="nil"/>
            </w:tcBorders>
            <w:vAlign w:val="center"/>
            <w:hideMark/>
          </w:tcPr>
          <w:p w14:paraId="5F8F6BBB"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65,600</w:t>
            </w:r>
          </w:p>
        </w:tc>
        <w:tc>
          <w:tcPr>
            <w:tcW w:w="955" w:type="dxa"/>
            <w:tcBorders>
              <w:top w:val="nil"/>
              <w:left w:val="nil"/>
              <w:bottom w:val="single" w:sz="8" w:space="0" w:color="auto"/>
              <w:right w:val="nil"/>
            </w:tcBorders>
            <w:vAlign w:val="center"/>
            <w:hideMark/>
          </w:tcPr>
          <w:p w14:paraId="1C24C2F9"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13,125</w:t>
            </w:r>
          </w:p>
        </w:tc>
        <w:tc>
          <w:tcPr>
            <w:tcW w:w="956" w:type="dxa"/>
            <w:tcBorders>
              <w:top w:val="nil"/>
              <w:left w:val="nil"/>
              <w:bottom w:val="single" w:sz="8" w:space="0" w:color="auto"/>
              <w:right w:val="nil"/>
            </w:tcBorders>
            <w:vAlign w:val="center"/>
            <w:hideMark/>
          </w:tcPr>
          <w:p w14:paraId="49587C5C"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3.6</w:t>
            </w:r>
          </w:p>
        </w:tc>
      </w:tr>
      <w:tr w:rsidR="009D380B" w:rsidRPr="00221D5D" w14:paraId="2183687C" w14:textId="77777777" w:rsidTr="00221D5D">
        <w:trPr>
          <w:trHeight w:val="315"/>
        </w:trPr>
        <w:tc>
          <w:tcPr>
            <w:tcW w:w="1381" w:type="dxa"/>
            <w:vMerge w:val="restart"/>
            <w:tcBorders>
              <w:top w:val="nil"/>
              <w:left w:val="nil"/>
              <w:bottom w:val="single" w:sz="8" w:space="0" w:color="000000"/>
              <w:right w:val="nil"/>
            </w:tcBorders>
            <w:shd w:val="clear" w:color="000000" w:fill="FFFFFF"/>
            <w:vAlign w:val="center"/>
            <w:hideMark/>
          </w:tcPr>
          <w:p w14:paraId="55D330D2" w14:textId="77777777" w:rsidR="00221D5D" w:rsidRPr="00221D5D" w:rsidRDefault="00221D5D" w:rsidP="00221D5D">
            <w:pPr>
              <w:spacing w:after="0"/>
              <w:rPr>
                <w:color w:val="000000"/>
                <w:sz w:val="16"/>
                <w:szCs w:val="16"/>
                <w:lang w:eastAsia="en-AU"/>
              </w:rPr>
            </w:pPr>
            <w:r w:rsidRPr="00221D5D">
              <w:rPr>
                <w:color w:val="000000"/>
                <w:sz w:val="16"/>
                <w:szCs w:val="16"/>
                <w:lang w:eastAsia="en-AU"/>
              </w:rPr>
              <w:t>Grampians</w:t>
            </w:r>
          </w:p>
        </w:tc>
        <w:tc>
          <w:tcPr>
            <w:tcW w:w="571" w:type="dxa"/>
            <w:tcBorders>
              <w:top w:val="nil"/>
              <w:left w:val="nil"/>
              <w:bottom w:val="single" w:sz="8" w:space="0" w:color="auto"/>
              <w:right w:val="nil"/>
            </w:tcBorders>
            <w:vAlign w:val="center"/>
            <w:hideMark/>
          </w:tcPr>
          <w:p w14:paraId="2204D503"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2023</w:t>
            </w:r>
          </w:p>
        </w:tc>
        <w:tc>
          <w:tcPr>
            <w:tcW w:w="959" w:type="dxa"/>
            <w:tcBorders>
              <w:top w:val="nil"/>
              <w:left w:val="nil"/>
              <w:bottom w:val="single" w:sz="8" w:space="0" w:color="auto"/>
              <w:right w:val="nil"/>
            </w:tcBorders>
            <w:vAlign w:val="center"/>
            <w:hideMark/>
          </w:tcPr>
          <w:p w14:paraId="2E6C9D12"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Plantation</w:t>
            </w:r>
          </w:p>
        </w:tc>
        <w:tc>
          <w:tcPr>
            <w:tcW w:w="957" w:type="dxa"/>
            <w:tcBorders>
              <w:top w:val="nil"/>
              <w:left w:val="nil"/>
              <w:bottom w:val="single" w:sz="8" w:space="0" w:color="auto"/>
              <w:right w:val="nil"/>
            </w:tcBorders>
            <w:vAlign w:val="center"/>
            <w:hideMark/>
          </w:tcPr>
          <w:p w14:paraId="17D2923C"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2,800</w:t>
            </w:r>
          </w:p>
        </w:tc>
        <w:tc>
          <w:tcPr>
            <w:tcW w:w="955" w:type="dxa"/>
            <w:tcBorders>
              <w:top w:val="nil"/>
              <w:left w:val="nil"/>
              <w:bottom w:val="single" w:sz="8" w:space="0" w:color="auto"/>
              <w:right w:val="nil"/>
            </w:tcBorders>
            <w:vAlign w:val="center"/>
            <w:hideMark/>
          </w:tcPr>
          <w:p w14:paraId="0440C159"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600</w:t>
            </w:r>
          </w:p>
        </w:tc>
        <w:tc>
          <w:tcPr>
            <w:tcW w:w="952" w:type="dxa"/>
            <w:tcBorders>
              <w:top w:val="nil"/>
              <w:left w:val="nil"/>
              <w:bottom w:val="single" w:sz="8" w:space="0" w:color="auto"/>
              <w:right w:val="nil"/>
            </w:tcBorders>
            <w:vAlign w:val="center"/>
            <w:hideMark/>
          </w:tcPr>
          <w:p w14:paraId="434613A0"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0.22</w:t>
            </w:r>
          </w:p>
        </w:tc>
        <w:tc>
          <w:tcPr>
            <w:tcW w:w="957" w:type="dxa"/>
            <w:tcBorders>
              <w:top w:val="nil"/>
              <w:left w:val="nil"/>
              <w:bottom w:val="single" w:sz="8" w:space="0" w:color="auto"/>
              <w:right w:val="nil"/>
            </w:tcBorders>
            <w:vAlign w:val="center"/>
            <w:hideMark/>
          </w:tcPr>
          <w:p w14:paraId="726BC5FA"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1,700</w:t>
            </w:r>
          </w:p>
        </w:tc>
        <w:tc>
          <w:tcPr>
            <w:tcW w:w="957" w:type="dxa"/>
            <w:tcBorders>
              <w:top w:val="nil"/>
              <w:left w:val="nil"/>
              <w:bottom w:val="single" w:sz="8" w:space="0" w:color="auto"/>
              <w:right w:val="nil"/>
            </w:tcBorders>
            <w:vAlign w:val="center"/>
            <w:hideMark/>
          </w:tcPr>
          <w:p w14:paraId="2B96F465"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3,800</w:t>
            </w:r>
          </w:p>
        </w:tc>
        <w:tc>
          <w:tcPr>
            <w:tcW w:w="955" w:type="dxa"/>
            <w:tcBorders>
              <w:top w:val="nil"/>
              <w:left w:val="nil"/>
              <w:bottom w:val="single" w:sz="8" w:space="0" w:color="auto"/>
              <w:right w:val="nil"/>
            </w:tcBorders>
            <w:vAlign w:val="center"/>
            <w:hideMark/>
          </w:tcPr>
          <w:p w14:paraId="592A81CF"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105</w:t>
            </w:r>
          </w:p>
        </w:tc>
        <w:tc>
          <w:tcPr>
            <w:tcW w:w="956" w:type="dxa"/>
            <w:tcBorders>
              <w:top w:val="nil"/>
              <w:left w:val="nil"/>
              <w:bottom w:val="single" w:sz="8" w:space="0" w:color="auto"/>
              <w:right w:val="nil"/>
            </w:tcBorders>
            <w:vAlign w:val="center"/>
            <w:hideMark/>
          </w:tcPr>
          <w:p w14:paraId="4EC2C81A"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26.4</w:t>
            </w:r>
          </w:p>
        </w:tc>
      </w:tr>
      <w:tr w:rsidR="009D380B" w:rsidRPr="00221D5D" w14:paraId="1649B10E" w14:textId="77777777" w:rsidTr="00221D5D">
        <w:trPr>
          <w:trHeight w:val="315"/>
        </w:trPr>
        <w:tc>
          <w:tcPr>
            <w:tcW w:w="1381" w:type="dxa"/>
            <w:vMerge/>
            <w:tcBorders>
              <w:top w:val="nil"/>
              <w:left w:val="nil"/>
              <w:bottom w:val="single" w:sz="8" w:space="0" w:color="000000"/>
              <w:right w:val="nil"/>
            </w:tcBorders>
            <w:vAlign w:val="center"/>
            <w:hideMark/>
          </w:tcPr>
          <w:p w14:paraId="494C2B1F"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0A1F2872"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2024</w:t>
            </w:r>
          </w:p>
        </w:tc>
        <w:tc>
          <w:tcPr>
            <w:tcW w:w="959" w:type="dxa"/>
            <w:tcBorders>
              <w:top w:val="nil"/>
              <w:left w:val="nil"/>
              <w:bottom w:val="single" w:sz="8" w:space="0" w:color="auto"/>
              <w:right w:val="nil"/>
            </w:tcBorders>
            <w:vAlign w:val="center"/>
            <w:hideMark/>
          </w:tcPr>
          <w:p w14:paraId="685F4B45"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Plantation</w:t>
            </w:r>
          </w:p>
        </w:tc>
        <w:tc>
          <w:tcPr>
            <w:tcW w:w="957" w:type="dxa"/>
            <w:tcBorders>
              <w:top w:val="nil"/>
              <w:left w:val="nil"/>
              <w:bottom w:val="single" w:sz="8" w:space="0" w:color="auto"/>
              <w:right w:val="nil"/>
            </w:tcBorders>
            <w:vAlign w:val="center"/>
            <w:hideMark/>
          </w:tcPr>
          <w:p w14:paraId="2AD77633"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2,900</w:t>
            </w:r>
          </w:p>
        </w:tc>
        <w:tc>
          <w:tcPr>
            <w:tcW w:w="955" w:type="dxa"/>
            <w:tcBorders>
              <w:top w:val="nil"/>
              <w:left w:val="nil"/>
              <w:bottom w:val="single" w:sz="8" w:space="0" w:color="auto"/>
              <w:right w:val="nil"/>
            </w:tcBorders>
            <w:vAlign w:val="center"/>
            <w:hideMark/>
          </w:tcPr>
          <w:p w14:paraId="26DE5E17"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600</w:t>
            </w:r>
          </w:p>
        </w:tc>
        <w:tc>
          <w:tcPr>
            <w:tcW w:w="952" w:type="dxa"/>
            <w:tcBorders>
              <w:top w:val="nil"/>
              <w:left w:val="nil"/>
              <w:bottom w:val="single" w:sz="8" w:space="0" w:color="auto"/>
              <w:right w:val="nil"/>
            </w:tcBorders>
            <w:vAlign w:val="center"/>
            <w:hideMark/>
          </w:tcPr>
          <w:p w14:paraId="3BCC70D9"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0.22</w:t>
            </w:r>
          </w:p>
        </w:tc>
        <w:tc>
          <w:tcPr>
            <w:tcW w:w="957" w:type="dxa"/>
            <w:tcBorders>
              <w:top w:val="nil"/>
              <w:left w:val="nil"/>
              <w:bottom w:val="single" w:sz="8" w:space="0" w:color="auto"/>
              <w:right w:val="nil"/>
            </w:tcBorders>
            <w:vAlign w:val="center"/>
            <w:hideMark/>
          </w:tcPr>
          <w:p w14:paraId="2D11FC2A"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1,800</w:t>
            </w:r>
          </w:p>
        </w:tc>
        <w:tc>
          <w:tcPr>
            <w:tcW w:w="957" w:type="dxa"/>
            <w:tcBorders>
              <w:top w:val="nil"/>
              <w:left w:val="nil"/>
              <w:bottom w:val="single" w:sz="8" w:space="0" w:color="auto"/>
              <w:right w:val="nil"/>
            </w:tcBorders>
            <w:vAlign w:val="center"/>
            <w:hideMark/>
          </w:tcPr>
          <w:p w14:paraId="2603AE1A"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3,900</w:t>
            </w:r>
          </w:p>
        </w:tc>
        <w:tc>
          <w:tcPr>
            <w:tcW w:w="955" w:type="dxa"/>
            <w:tcBorders>
              <w:top w:val="nil"/>
              <w:left w:val="nil"/>
              <w:bottom w:val="single" w:sz="8" w:space="0" w:color="auto"/>
              <w:right w:val="nil"/>
            </w:tcBorders>
            <w:vAlign w:val="center"/>
            <w:hideMark/>
          </w:tcPr>
          <w:p w14:paraId="763AE2ED"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105</w:t>
            </w:r>
          </w:p>
        </w:tc>
        <w:tc>
          <w:tcPr>
            <w:tcW w:w="956" w:type="dxa"/>
            <w:tcBorders>
              <w:top w:val="nil"/>
              <w:left w:val="nil"/>
              <w:bottom w:val="single" w:sz="8" w:space="0" w:color="auto"/>
              <w:right w:val="nil"/>
            </w:tcBorders>
            <w:vAlign w:val="center"/>
            <w:hideMark/>
          </w:tcPr>
          <w:p w14:paraId="4C2082E0"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27.3</w:t>
            </w:r>
          </w:p>
        </w:tc>
      </w:tr>
      <w:tr w:rsidR="009D380B" w:rsidRPr="00221D5D" w14:paraId="300D096E" w14:textId="77777777" w:rsidTr="00221D5D">
        <w:trPr>
          <w:trHeight w:val="315"/>
        </w:trPr>
        <w:tc>
          <w:tcPr>
            <w:tcW w:w="1381" w:type="dxa"/>
            <w:vMerge/>
            <w:tcBorders>
              <w:top w:val="nil"/>
              <w:left w:val="nil"/>
              <w:bottom w:val="single" w:sz="8" w:space="0" w:color="000000"/>
              <w:right w:val="nil"/>
            </w:tcBorders>
            <w:vAlign w:val="center"/>
            <w:hideMark/>
          </w:tcPr>
          <w:p w14:paraId="241A2C39"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1B1F3AC9"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2023</w:t>
            </w:r>
          </w:p>
        </w:tc>
        <w:tc>
          <w:tcPr>
            <w:tcW w:w="959" w:type="dxa"/>
            <w:tcBorders>
              <w:top w:val="nil"/>
              <w:left w:val="nil"/>
              <w:bottom w:val="single" w:sz="8" w:space="0" w:color="auto"/>
              <w:right w:val="nil"/>
            </w:tcBorders>
            <w:vAlign w:val="center"/>
            <w:hideMark/>
          </w:tcPr>
          <w:p w14:paraId="181EEDB7"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Native</w:t>
            </w:r>
          </w:p>
        </w:tc>
        <w:tc>
          <w:tcPr>
            <w:tcW w:w="957" w:type="dxa"/>
            <w:tcBorders>
              <w:top w:val="nil"/>
              <w:left w:val="nil"/>
              <w:bottom w:val="single" w:sz="8" w:space="0" w:color="auto"/>
              <w:right w:val="nil"/>
            </w:tcBorders>
            <w:vAlign w:val="center"/>
            <w:hideMark/>
          </w:tcPr>
          <w:p w14:paraId="75923DE6"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23,300</w:t>
            </w:r>
          </w:p>
        </w:tc>
        <w:tc>
          <w:tcPr>
            <w:tcW w:w="955" w:type="dxa"/>
            <w:tcBorders>
              <w:top w:val="nil"/>
              <w:left w:val="nil"/>
              <w:bottom w:val="single" w:sz="8" w:space="0" w:color="auto"/>
              <w:right w:val="nil"/>
            </w:tcBorders>
            <w:vAlign w:val="center"/>
            <w:hideMark/>
          </w:tcPr>
          <w:p w14:paraId="065D9825"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4,700</w:t>
            </w:r>
          </w:p>
        </w:tc>
        <w:tc>
          <w:tcPr>
            <w:tcW w:w="952" w:type="dxa"/>
            <w:tcBorders>
              <w:top w:val="nil"/>
              <w:left w:val="nil"/>
              <w:bottom w:val="single" w:sz="8" w:space="0" w:color="auto"/>
              <w:right w:val="nil"/>
            </w:tcBorders>
            <w:vAlign w:val="center"/>
            <w:hideMark/>
          </w:tcPr>
          <w:p w14:paraId="4FA27305"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0.2</w:t>
            </w:r>
          </w:p>
        </w:tc>
        <w:tc>
          <w:tcPr>
            <w:tcW w:w="957" w:type="dxa"/>
            <w:tcBorders>
              <w:top w:val="nil"/>
              <w:left w:val="nil"/>
              <w:bottom w:val="single" w:sz="8" w:space="0" w:color="auto"/>
              <w:right w:val="nil"/>
            </w:tcBorders>
            <w:vAlign w:val="center"/>
            <w:hideMark/>
          </w:tcPr>
          <w:p w14:paraId="26236DC5"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16,400</w:t>
            </w:r>
          </w:p>
        </w:tc>
        <w:tc>
          <w:tcPr>
            <w:tcW w:w="957" w:type="dxa"/>
            <w:tcBorders>
              <w:top w:val="nil"/>
              <w:left w:val="nil"/>
              <w:bottom w:val="single" w:sz="8" w:space="0" w:color="auto"/>
              <w:right w:val="nil"/>
            </w:tcBorders>
            <w:vAlign w:val="center"/>
            <w:hideMark/>
          </w:tcPr>
          <w:p w14:paraId="3836E812"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31,700</w:t>
            </w:r>
          </w:p>
        </w:tc>
        <w:tc>
          <w:tcPr>
            <w:tcW w:w="955" w:type="dxa"/>
            <w:tcBorders>
              <w:top w:val="nil"/>
              <w:left w:val="nil"/>
              <w:bottom w:val="single" w:sz="8" w:space="0" w:color="auto"/>
              <w:right w:val="nil"/>
            </w:tcBorders>
            <w:vAlign w:val="center"/>
            <w:hideMark/>
          </w:tcPr>
          <w:p w14:paraId="2D71DBA6"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9,015</w:t>
            </w:r>
          </w:p>
        </w:tc>
        <w:tc>
          <w:tcPr>
            <w:tcW w:w="956" w:type="dxa"/>
            <w:tcBorders>
              <w:top w:val="nil"/>
              <w:left w:val="nil"/>
              <w:bottom w:val="single" w:sz="8" w:space="0" w:color="auto"/>
              <w:right w:val="nil"/>
            </w:tcBorders>
            <w:vAlign w:val="center"/>
            <w:hideMark/>
          </w:tcPr>
          <w:p w14:paraId="0404325F"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2.6</w:t>
            </w:r>
          </w:p>
        </w:tc>
      </w:tr>
      <w:tr w:rsidR="009D380B" w:rsidRPr="00221D5D" w14:paraId="437A9942" w14:textId="77777777" w:rsidTr="00221D5D">
        <w:trPr>
          <w:trHeight w:val="315"/>
        </w:trPr>
        <w:tc>
          <w:tcPr>
            <w:tcW w:w="1381" w:type="dxa"/>
            <w:vMerge/>
            <w:tcBorders>
              <w:top w:val="nil"/>
              <w:left w:val="nil"/>
              <w:bottom w:val="single" w:sz="8" w:space="0" w:color="000000"/>
              <w:right w:val="nil"/>
            </w:tcBorders>
            <w:vAlign w:val="center"/>
            <w:hideMark/>
          </w:tcPr>
          <w:p w14:paraId="7F2F8D29"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5E4753AE"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2024</w:t>
            </w:r>
          </w:p>
        </w:tc>
        <w:tc>
          <w:tcPr>
            <w:tcW w:w="959" w:type="dxa"/>
            <w:tcBorders>
              <w:top w:val="nil"/>
              <w:left w:val="nil"/>
              <w:bottom w:val="single" w:sz="8" w:space="0" w:color="auto"/>
              <w:right w:val="nil"/>
            </w:tcBorders>
            <w:vAlign w:val="center"/>
            <w:hideMark/>
          </w:tcPr>
          <w:p w14:paraId="716228BA"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Native</w:t>
            </w:r>
          </w:p>
        </w:tc>
        <w:tc>
          <w:tcPr>
            <w:tcW w:w="957" w:type="dxa"/>
            <w:tcBorders>
              <w:top w:val="nil"/>
              <w:left w:val="nil"/>
              <w:bottom w:val="single" w:sz="8" w:space="0" w:color="auto"/>
              <w:right w:val="nil"/>
            </w:tcBorders>
            <w:vAlign w:val="center"/>
            <w:hideMark/>
          </w:tcPr>
          <w:p w14:paraId="5DC164B3"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24,100</w:t>
            </w:r>
          </w:p>
        </w:tc>
        <w:tc>
          <w:tcPr>
            <w:tcW w:w="955" w:type="dxa"/>
            <w:tcBorders>
              <w:top w:val="nil"/>
              <w:left w:val="nil"/>
              <w:bottom w:val="single" w:sz="8" w:space="0" w:color="auto"/>
              <w:right w:val="nil"/>
            </w:tcBorders>
            <w:vAlign w:val="center"/>
            <w:hideMark/>
          </w:tcPr>
          <w:p w14:paraId="5F410E0D"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5,000</w:t>
            </w:r>
          </w:p>
        </w:tc>
        <w:tc>
          <w:tcPr>
            <w:tcW w:w="952" w:type="dxa"/>
            <w:tcBorders>
              <w:top w:val="nil"/>
              <w:left w:val="nil"/>
              <w:bottom w:val="single" w:sz="8" w:space="0" w:color="auto"/>
              <w:right w:val="nil"/>
            </w:tcBorders>
            <w:vAlign w:val="center"/>
            <w:hideMark/>
          </w:tcPr>
          <w:p w14:paraId="5DC4FF8F"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0.21</w:t>
            </w:r>
          </w:p>
        </w:tc>
        <w:tc>
          <w:tcPr>
            <w:tcW w:w="957" w:type="dxa"/>
            <w:tcBorders>
              <w:top w:val="nil"/>
              <w:left w:val="nil"/>
              <w:bottom w:val="single" w:sz="8" w:space="0" w:color="auto"/>
              <w:right w:val="nil"/>
            </w:tcBorders>
            <w:vAlign w:val="center"/>
            <w:hideMark/>
          </w:tcPr>
          <w:p w14:paraId="698CEDEF"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17,000</w:t>
            </w:r>
          </w:p>
        </w:tc>
        <w:tc>
          <w:tcPr>
            <w:tcW w:w="957" w:type="dxa"/>
            <w:tcBorders>
              <w:top w:val="nil"/>
              <w:left w:val="nil"/>
              <w:bottom w:val="single" w:sz="8" w:space="0" w:color="auto"/>
              <w:right w:val="nil"/>
            </w:tcBorders>
            <w:vAlign w:val="center"/>
            <w:hideMark/>
          </w:tcPr>
          <w:p w14:paraId="5E90D39F"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33,000</w:t>
            </w:r>
          </w:p>
        </w:tc>
        <w:tc>
          <w:tcPr>
            <w:tcW w:w="955" w:type="dxa"/>
            <w:tcBorders>
              <w:top w:val="nil"/>
              <w:left w:val="nil"/>
              <w:bottom w:val="single" w:sz="8" w:space="0" w:color="auto"/>
              <w:right w:val="nil"/>
            </w:tcBorders>
            <w:vAlign w:val="center"/>
            <w:hideMark/>
          </w:tcPr>
          <w:p w14:paraId="751366E1"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9,015</w:t>
            </w:r>
          </w:p>
        </w:tc>
        <w:tc>
          <w:tcPr>
            <w:tcW w:w="956" w:type="dxa"/>
            <w:tcBorders>
              <w:top w:val="nil"/>
              <w:left w:val="nil"/>
              <w:bottom w:val="single" w:sz="8" w:space="0" w:color="auto"/>
              <w:right w:val="nil"/>
            </w:tcBorders>
            <w:vAlign w:val="center"/>
            <w:hideMark/>
          </w:tcPr>
          <w:p w14:paraId="045ECA11"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2.7</w:t>
            </w:r>
          </w:p>
        </w:tc>
      </w:tr>
      <w:tr w:rsidR="009D380B" w:rsidRPr="00221D5D" w14:paraId="05E86954" w14:textId="77777777" w:rsidTr="00221D5D">
        <w:trPr>
          <w:trHeight w:val="315"/>
        </w:trPr>
        <w:tc>
          <w:tcPr>
            <w:tcW w:w="1381" w:type="dxa"/>
            <w:vMerge/>
            <w:tcBorders>
              <w:top w:val="nil"/>
              <w:left w:val="nil"/>
              <w:bottom w:val="single" w:sz="8" w:space="0" w:color="000000"/>
              <w:right w:val="nil"/>
            </w:tcBorders>
            <w:vAlign w:val="center"/>
            <w:hideMark/>
          </w:tcPr>
          <w:p w14:paraId="515663D3"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7A40703D" w14:textId="77777777" w:rsidR="00221D5D" w:rsidRPr="00221D5D" w:rsidRDefault="00221D5D" w:rsidP="00221D5D">
            <w:pPr>
              <w:spacing w:after="0"/>
              <w:jc w:val="right"/>
              <w:rPr>
                <w:b/>
                <w:bCs/>
                <w:color w:val="000000"/>
                <w:sz w:val="16"/>
                <w:szCs w:val="16"/>
                <w:lang w:eastAsia="en-AU"/>
              </w:rPr>
            </w:pPr>
            <w:r w:rsidRPr="00221D5D">
              <w:rPr>
                <w:b/>
                <w:bCs/>
                <w:color w:val="000000"/>
                <w:sz w:val="16"/>
                <w:szCs w:val="21"/>
                <w:lang w:eastAsia="en-GB"/>
              </w:rPr>
              <w:t>2023</w:t>
            </w:r>
          </w:p>
        </w:tc>
        <w:tc>
          <w:tcPr>
            <w:tcW w:w="959" w:type="dxa"/>
            <w:tcBorders>
              <w:top w:val="nil"/>
              <w:left w:val="nil"/>
              <w:bottom w:val="single" w:sz="8" w:space="0" w:color="auto"/>
              <w:right w:val="nil"/>
            </w:tcBorders>
            <w:vAlign w:val="center"/>
            <w:hideMark/>
          </w:tcPr>
          <w:p w14:paraId="151EC528" w14:textId="77777777" w:rsidR="00221D5D" w:rsidRPr="00221D5D" w:rsidRDefault="00221D5D" w:rsidP="00221D5D">
            <w:pPr>
              <w:spacing w:after="0"/>
              <w:rPr>
                <w:b/>
                <w:bCs/>
                <w:color w:val="000000"/>
                <w:sz w:val="16"/>
                <w:szCs w:val="16"/>
                <w:lang w:eastAsia="en-AU"/>
              </w:rPr>
            </w:pPr>
            <w:r w:rsidRPr="00221D5D">
              <w:rPr>
                <w:b/>
                <w:bCs/>
                <w:color w:val="000000"/>
                <w:sz w:val="16"/>
                <w:szCs w:val="21"/>
                <w:lang w:eastAsia="en-GB"/>
              </w:rPr>
              <w:t>All</w:t>
            </w:r>
          </w:p>
        </w:tc>
        <w:tc>
          <w:tcPr>
            <w:tcW w:w="957" w:type="dxa"/>
            <w:tcBorders>
              <w:top w:val="nil"/>
              <w:left w:val="nil"/>
              <w:bottom w:val="single" w:sz="8" w:space="0" w:color="auto"/>
              <w:right w:val="nil"/>
            </w:tcBorders>
            <w:vAlign w:val="center"/>
            <w:hideMark/>
          </w:tcPr>
          <w:p w14:paraId="587E3FB5"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26,000</w:t>
            </w:r>
          </w:p>
        </w:tc>
        <w:tc>
          <w:tcPr>
            <w:tcW w:w="955" w:type="dxa"/>
            <w:tcBorders>
              <w:top w:val="nil"/>
              <w:left w:val="nil"/>
              <w:bottom w:val="single" w:sz="8" w:space="0" w:color="auto"/>
              <w:right w:val="nil"/>
            </w:tcBorders>
            <w:vAlign w:val="center"/>
            <w:hideMark/>
          </w:tcPr>
          <w:p w14:paraId="7E5EFB16"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5,100</w:t>
            </w:r>
          </w:p>
        </w:tc>
        <w:tc>
          <w:tcPr>
            <w:tcW w:w="952" w:type="dxa"/>
            <w:tcBorders>
              <w:top w:val="nil"/>
              <w:left w:val="nil"/>
              <w:bottom w:val="single" w:sz="8" w:space="0" w:color="auto"/>
              <w:right w:val="nil"/>
            </w:tcBorders>
            <w:vAlign w:val="center"/>
            <w:hideMark/>
          </w:tcPr>
          <w:p w14:paraId="1CD37042"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0.2</w:t>
            </w:r>
          </w:p>
        </w:tc>
        <w:tc>
          <w:tcPr>
            <w:tcW w:w="957" w:type="dxa"/>
            <w:tcBorders>
              <w:top w:val="nil"/>
              <w:left w:val="nil"/>
              <w:bottom w:val="single" w:sz="8" w:space="0" w:color="auto"/>
              <w:right w:val="nil"/>
            </w:tcBorders>
            <w:vAlign w:val="center"/>
            <w:hideMark/>
          </w:tcPr>
          <w:p w14:paraId="768651CA"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18,600</w:t>
            </w:r>
          </w:p>
        </w:tc>
        <w:tc>
          <w:tcPr>
            <w:tcW w:w="957" w:type="dxa"/>
            <w:tcBorders>
              <w:top w:val="nil"/>
              <w:left w:val="nil"/>
              <w:bottom w:val="single" w:sz="8" w:space="0" w:color="auto"/>
              <w:right w:val="nil"/>
            </w:tcBorders>
            <w:vAlign w:val="center"/>
            <w:hideMark/>
          </w:tcPr>
          <w:p w14:paraId="19FCACF8"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35,200</w:t>
            </w:r>
          </w:p>
        </w:tc>
        <w:tc>
          <w:tcPr>
            <w:tcW w:w="955" w:type="dxa"/>
            <w:tcBorders>
              <w:top w:val="nil"/>
              <w:left w:val="nil"/>
              <w:bottom w:val="single" w:sz="8" w:space="0" w:color="auto"/>
              <w:right w:val="nil"/>
            </w:tcBorders>
            <w:vAlign w:val="center"/>
            <w:hideMark/>
          </w:tcPr>
          <w:p w14:paraId="0D845FDE"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4,513</w:t>
            </w:r>
          </w:p>
        </w:tc>
        <w:tc>
          <w:tcPr>
            <w:tcW w:w="956" w:type="dxa"/>
            <w:tcBorders>
              <w:top w:val="nil"/>
              <w:left w:val="nil"/>
              <w:bottom w:val="single" w:sz="8" w:space="0" w:color="auto"/>
              <w:right w:val="nil"/>
            </w:tcBorders>
            <w:vAlign w:val="center"/>
            <w:hideMark/>
          </w:tcPr>
          <w:p w14:paraId="2A5E7CD9"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5.8</w:t>
            </w:r>
          </w:p>
        </w:tc>
      </w:tr>
      <w:tr w:rsidR="009D380B" w:rsidRPr="00221D5D" w14:paraId="3F560A93" w14:textId="77777777" w:rsidTr="00221D5D">
        <w:trPr>
          <w:trHeight w:val="315"/>
        </w:trPr>
        <w:tc>
          <w:tcPr>
            <w:tcW w:w="1381" w:type="dxa"/>
            <w:vMerge/>
            <w:tcBorders>
              <w:top w:val="nil"/>
              <w:left w:val="nil"/>
              <w:bottom w:val="single" w:sz="8" w:space="0" w:color="000000"/>
              <w:right w:val="nil"/>
            </w:tcBorders>
            <w:vAlign w:val="center"/>
            <w:hideMark/>
          </w:tcPr>
          <w:p w14:paraId="401D5C7C"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4171D7E4" w14:textId="77777777" w:rsidR="00221D5D" w:rsidRPr="00221D5D" w:rsidRDefault="00221D5D" w:rsidP="00221D5D">
            <w:pPr>
              <w:spacing w:after="0"/>
              <w:jc w:val="right"/>
              <w:rPr>
                <w:b/>
                <w:bCs/>
                <w:color w:val="000000"/>
                <w:sz w:val="16"/>
                <w:szCs w:val="16"/>
                <w:lang w:eastAsia="en-AU"/>
              </w:rPr>
            </w:pPr>
            <w:r w:rsidRPr="00221D5D">
              <w:rPr>
                <w:b/>
                <w:bCs/>
                <w:color w:val="000000"/>
                <w:sz w:val="16"/>
                <w:szCs w:val="21"/>
                <w:lang w:eastAsia="en-GB"/>
              </w:rPr>
              <w:t>2024</w:t>
            </w:r>
          </w:p>
        </w:tc>
        <w:tc>
          <w:tcPr>
            <w:tcW w:w="959" w:type="dxa"/>
            <w:tcBorders>
              <w:top w:val="nil"/>
              <w:left w:val="nil"/>
              <w:bottom w:val="single" w:sz="8" w:space="0" w:color="auto"/>
              <w:right w:val="nil"/>
            </w:tcBorders>
            <w:vAlign w:val="center"/>
            <w:hideMark/>
          </w:tcPr>
          <w:p w14:paraId="47740D4F" w14:textId="77777777" w:rsidR="00221D5D" w:rsidRPr="00221D5D" w:rsidRDefault="00221D5D" w:rsidP="00221D5D">
            <w:pPr>
              <w:spacing w:after="0"/>
              <w:rPr>
                <w:b/>
                <w:bCs/>
                <w:color w:val="000000"/>
                <w:sz w:val="16"/>
                <w:szCs w:val="16"/>
                <w:lang w:eastAsia="en-AU"/>
              </w:rPr>
            </w:pPr>
            <w:r w:rsidRPr="00221D5D">
              <w:rPr>
                <w:b/>
                <w:bCs/>
                <w:color w:val="000000"/>
                <w:sz w:val="16"/>
                <w:szCs w:val="21"/>
                <w:lang w:eastAsia="en-GB"/>
              </w:rPr>
              <w:t>All</w:t>
            </w:r>
          </w:p>
        </w:tc>
        <w:tc>
          <w:tcPr>
            <w:tcW w:w="957" w:type="dxa"/>
            <w:tcBorders>
              <w:top w:val="nil"/>
              <w:left w:val="nil"/>
              <w:bottom w:val="single" w:sz="8" w:space="0" w:color="auto"/>
              <w:right w:val="nil"/>
            </w:tcBorders>
            <w:vAlign w:val="center"/>
            <w:hideMark/>
          </w:tcPr>
          <w:p w14:paraId="4A2F747A"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27,000</w:t>
            </w:r>
          </w:p>
        </w:tc>
        <w:tc>
          <w:tcPr>
            <w:tcW w:w="955" w:type="dxa"/>
            <w:tcBorders>
              <w:top w:val="nil"/>
              <w:left w:val="nil"/>
              <w:bottom w:val="single" w:sz="8" w:space="0" w:color="auto"/>
              <w:right w:val="nil"/>
            </w:tcBorders>
            <w:vAlign w:val="center"/>
            <w:hideMark/>
          </w:tcPr>
          <w:p w14:paraId="199451ED"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5,300</w:t>
            </w:r>
          </w:p>
        </w:tc>
        <w:tc>
          <w:tcPr>
            <w:tcW w:w="952" w:type="dxa"/>
            <w:tcBorders>
              <w:top w:val="nil"/>
              <w:left w:val="nil"/>
              <w:bottom w:val="single" w:sz="8" w:space="0" w:color="auto"/>
              <w:right w:val="nil"/>
            </w:tcBorders>
            <w:vAlign w:val="center"/>
            <w:hideMark/>
          </w:tcPr>
          <w:p w14:paraId="6A17B043"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0.2</w:t>
            </w:r>
          </w:p>
        </w:tc>
        <w:tc>
          <w:tcPr>
            <w:tcW w:w="957" w:type="dxa"/>
            <w:tcBorders>
              <w:top w:val="nil"/>
              <w:left w:val="nil"/>
              <w:bottom w:val="single" w:sz="8" w:space="0" w:color="auto"/>
              <w:right w:val="nil"/>
            </w:tcBorders>
            <w:vAlign w:val="center"/>
            <w:hideMark/>
          </w:tcPr>
          <w:p w14:paraId="29D1D8E7"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19,200</w:t>
            </w:r>
          </w:p>
        </w:tc>
        <w:tc>
          <w:tcPr>
            <w:tcW w:w="957" w:type="dxa"/>
            <w:tcBorders>
              <w:top w:val="nil"/>
              <w:left w:val="nil"/>
              <w:bottom w:val="single" w:sz="8" w:space="0" w:color="auto"/>
              <w:right w:val="nil"/>
            </w:tcBorders>
            <w:vAlign w:val="center"/>
            <w:hideMark/>
          </w:tcPr>
          <w:p w14:paraId="727AD23C"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36,400</w:t>
            </w:r>
          </w:p>
        </w:tc>
        <w:tc>
          <w:tcPr>
            <w:tcW w:w="955" w:type="dxa"/>
            <w:tcBorders>
              <w:top w:val="nil"/>
              <w:left w:val="nil"/>
              <w:bottom w:val="single" w:sz="8" w:space="0" w:color="auto"/>
              <w:right w:val="nil"/>
            </w:tcBorders>
            <w:vAlign w:val="center"/>
            <w:hideMark/>
          </w:tcPr>
          <w:p w14:paraId="6CE02A1A"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2,917</w:t>
            </w:r>
          </w:p>
        </w:tc>
        <w:tc>
          <w:tcPr>
            <w:tcW w:w="956" w:type="dxa"/>
            <w:tcBorders>
              <w:top w:val="nil"/>
              <w:left w:val="nil"/>
              <w:bottom w:val="single" w:sz="8" w:space="0" w:color="auto"/>
              <w:right w:val="nil"/>
            </w:tcBorders>
            <w:vAlign w:val="center"/>
            <w:hideMark/>
          </w:tcPr>
          <w:p w14:paraId="6EBC0D45"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9.2</w:t>
            </w:r>
          </w:p>
        </w:tc>
      </w:tr>
      <w:tr w:rsidR="009D380B" w:rsidRPr="00221D5D" w14:paraId="7E17CB41" w14:textId="77777777" w:rsidTr="00221D5D">
        <w:trPr>
          <w:trHeight w:val="315"/>
        </w:trPr>
        <w:tc>
          <w:tcPr>
            <w:tcW w:w="1381" w:type="dxa"/>
            <w:vMerge w:val="restart"/>
            <w:tcBorders>
              <w:top w:val="nil"/>
              <w:left w:val="nil"/>
              <w:bottom w:val="single" w:sz="8" w:space="0" w:color="000000"/>
              <w:right w:val="nil"/>
            </w:tcBorders>
            <w:shd w:val="clear" w:color="000000" w:fill="FFFFFF"/>
            <w:vAlign w:val="center"/>
            <w:hideMark/>
          </w:tcPr>
          <w:p w14:paraId="62E082A4" w14:textId="77777777" w:rsidR="00221D5D" w:rsidRPr="00221D5D" w:rsidRDefault="00221D5D" w:rsidP="00221D5D">
            <w:pPr>
              <w:spacing w:after="0"/>
              <w:rPr>
                <w:color w:val="000000"/>
                <w:sz w:val="16"/>
                <w:szCs w:val="16"/>
                <w:lang w:eastAsia="en-AU"/>
              </w:rPr>
            </w:pPr>
            <w:r w:rsidRPr="00221D5D">
              <w:rPr>
                <w:color w:val="000000"/>
                <w:sz w:val="16"/>
                <w:szCs w:val="16"/>
                <w:lang w:eastAsia="en-AU"/>
              </w:rPr>
              <w:t>Hume</w:t>
            </w:r>
          </w:p>
        </w:tc>
        <w:tc>
          <w:tcPr>
            <w:tcW w:w="571" w:type="dxa"/>
            <w:tcBorders>
              <w:top w:val="nil"/>
              <w:left w:val="nil"/>
              <w:bottom w:val="single" w:sz="8" w:space="0" w:color="auto"/>
              <w:right w:val="nil"/>
            </w:tcBorders>
            <w:vAlign w:val="center"/>
            <w:hideMark/>
          </w:tcPr>
          <w:p w14:paraId="5A00B43B"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2023</w:t>
            </w:r>
          </w:p>
        </w:tc>
        <w:tc>
          <w:tcPr>
            <w:tcW w:w="959" w:type="dxa"/>
            <w:tcBorders>
              <w:top w:val="nil"/>
              <w:left w:val="nil"/>
              <w:bottom w:val="single" w:sz="8" w:space="0" w:color="auto"/>
              <w:right w:val="nil"/>
            </w:tcBorders>
            <w:vAlign w:val="center"/>
            <w:hideMark/>
          </w:tcPr>
          <w:p w14:paraId="680F0F6D"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Plantation</w:t>
            </w:r>
          </w:p>
        </w:tc>
        <w:tc>
          <w:tcPr>
            <w:tcW w:w="957" w:type="dxa"/>
            <w:tcBorders>
              <w:top w:val="nil"/>
              <w:left w:val="nil"/>
              <w:bottom w:val="single" w:sz="8" w:space="0" w:color="auto"/>
              <w:right w:val="nil"/>
            </w:tcBorders>
            <w:vAlign w:val="center"/>
            <w:hideMark/>
          </w:tcPr>
          <w:p w14:paraId="24CFBA31"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300</w:t>
            </w:r>
          </w:p>
        </w:tc>
        <w:tc>
          <w:tcPr>
            <w:tcW w:w="955" w:type="dxa"/>
            <w:tcBorders>
              <w:top w:val="nil"/>
              <w:left w:val="nil"/>
              <w:bottom w:val="single" w:sz="8" w:space="0" w:color="auto"/>
              <w:right w:val="nil"/>
            </w:tcBorders>
            <w:vAlign w:val="center"/>
            <w:hideMark/>
          </w:tcPr>
          <w:p w14:paraId="5026AB5D"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100</w:t>
            </w:r>
          </w:p>
        </w:tc>
        <w:tc>
          <w:tcPr>
            <w:tcW w:w="952" w:type="dxa"/>
            <w:tcBorders>
              <w:top w:val="nil"/>
              <w:left w:val="nil"/>
              <w:bottom w:val="single" w:sz="8" w:space="0" w:color="auto"/>
              <w:right w:val="nil"/>
            </w:tcBorders>
            <w:vAlign w:val="center"/>
            <w:hideMark/>
          </w:tcPr>
          <w:p w14:paraId="7688E626"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0.29</w:t>
            </w:r>
          </w:p>
        </w:tc>
        <w:tc>
          <w:tcPr>
            <w:tcW w:w="957" w:type="dxa"/>
            <w:tcBorders>
              <w:top w:val="nil"/>
              <w:left w:val="nil"/>
              <w:bottom w:val="single" w:sz="8" w:space="0" w:color="auto"/>
              <w:right w:val="nil"/>
            </w:tcBorders>
            <w:vAlign w:val="center"/>
            <w:hideMark/>
          </w:tcPr>
          <w:p w14:paraId="7CF23810"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100</w:t>
            </w:r>
          </w:p>
        </w:tc>
        <w:tc>
          <w:tcPr>
            <w:tcW w:w="957" w:type="dxa"/>
            <w:tcBorders>
              <w:top w:val="nil"/>
              <w:left w:val="nil"/>
              <w:bottom w:val="single" w:sz="8" w:space="0" w:color="auto"/>
              <w:right w:val="nil"/>
            </w:tcBorders>
            <w:vAlign w:val="center"/>
            <w:hideMark/>
          </w:tcPr>
          <w:p w14:paraId="735DAC2E"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400</w:t>
            </w:r>
          </w:p>
        </w:tc>
        <w:tc>
          <w:tcPr>
            <w:tcW w:w="955" w:type="dxa"/>
            <w:tcBorders>
              <w:top w:val="nil"/>
              <w:left w:val="nil"/>
              <w:bottom w:val="single" w:sz="8" w:space="0" w:color="auto"/>
              <w:right w:val="nil"/>
            </w:tcBorders>
            <w:vAlign w:val="center"/>
            <w:hideMark/>
          </w:tcPr>
          <w:p w14:paraId="6BA34FFA"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20</w:t>
            </w:r>
          </w:p>
        </w:tc>
        <w:tc>
          <w:tcPr>
            <w:tcW w:w="956" w:type="dxa"/>
            <w:tcBorders>
              <w:top w:val="nil"/>
              <w:left w:val="nil"/>
              <w:bottom w:val="single" w:sz="8" w:space="0" w:color="auto"/>
              <w:right w:val="nil"/>
            </w:tcBorders>
            <w:vAlign w:val="center"/>
            <w:hideMark/>
          </w:tcPr>
          <w:p w14:paraId="73401FFB"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12.7</w:t>
            </w:r>
          </w:p>
        </w:tc>
      </w:tr>
      <w:tr w:rsidR="009D380B" w:rsidRPr="00221D5D" w14:paraId="6C41E0F3" w14:textId="77777777" w:rsidTr="00221D5D">
        <w:trPr>
          <w:trHeight w:val="315"/>
        </w:trPr>
        <w:tc>
          <w:tcPr>
            <w:tcW w:w="1381" w:type="dxa"/>
            <w:vMerge/>
            <w:tcBorders>
              <w:top w:val="nil"/>
              <w:left w:val="nil"/>
              <w:bottom w:val="single" w:sz="8" w:space="0" w:color="000000"/>
              <w:right w:val="nil"/>
            </w:tcBorders>
            <w:vAlign w:val="center"/>
            <w:hideMark/>
          </w:tcPr>
          <w:p w14:paraId="71DD6C2E"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568C0C62"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2024</w:t>
            </w:r>
          </w:p>
        </w:tc>
        <w:tc>
          <w:tcPr>
            <w:tcW w:w="959" w:type="dxa"/>
            <w:tcBorders>
              <w:top w:val="nil"/>
              <w:left w:val="nil"/>
              <w:bottom w:val="single" w:sz="8" w:space="0" w:color="auto"/>
              <w:right w:val="nil"/>
            </w:tcBorders>
            <w:vAlign w:val="center"/>
            <w:hideMark/>
          </w:tcPr>
          <w:p w14:paraId="55C3E630"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Plantation</w:t>
            </w:r>
          </w:p>
        </w:tc>
        <w:tc>
          <w:tcPr>
            <w:tcW w:w="957" w:type="dxa"/>
            <w:tcBorders>
              <w:top w:val="nil"/>
              <w:left w:val="nil"/>
              <w:bottom w:val="single" w:sz="8" w:space="0" w:color="auto"/>
              <w:right w:val="nil"/>
            </w:tcBorders>
            <w:vAlign w:val="center"/>
            <w:hideMark/>
          </w:tcPr>
          <w:p w14:paraId="5762B06E"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300</w:t>
            </w:r>
          </w:p>
        </w:tc>
        <w:tc>
          <w:tcPr>
            <w:tcW w:w="955" w:type="dxa"/>
            <w:tcBorders>
              <w:top w:val="nil"/>
              <w:left w:val="nil"/>
              <w:bottom w:val="single" w:sz="8" w:space="0" w:color="auto"/>
              <w:right w:val="nil"/>
            </w:tcBorders>
            <w:vAlign w:val="center"/>
            <w:hideMark/>
          </w:tcPr>
          <w:p w14:paraId="00174282"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100</w:t>
            </w:r>
          </w:p>
        </w:tc>
        <w:tc>
          <w:tcPr>
            <w:tcW w:w="952" w:type="dxa"/>
            <w:tcBorders>
              <w:top w:val="nil"/>
              <w:left w:val="nil"/>
              <w:bottom w:val="single" w:sz="8" w:space="0" w:color="auto"/>
              <w:right w:val="nil"/>
            </w:tcBorders>
            <w:vAlign w:val="center"/>
            <w:hideMark/>
          </w:tcPr>
          <w:p w14:paraId="175F20D6"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0.29</w:t>
            </w:r>
          </w:p>
        </w:tc>
        <w:tc>
          <w:tcPr>
            <w:tcW w:w="957" w:type="dxa"/>
            <w:tcBorders>
              <w:top w:val="nil"/>
              <w:left w:val="nil"/>
              <w:bottom w:val="single" w:sz="8" w:space="0" w:color="auto"/>
              <w:right w:val="nil"/>
            </w:tcBorders>
            <w:vAlign w:val="center"/>
            <w:hideMark/>
          </w:tcPr>
          <w:p w14:paraId="377B80A5"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100</w:t>
            </w:r>
          </w:p>
        </w:tc>
        <w:tc>
          <w:tcPr>
            <w:tcW w:w="957" w:type="dxa"/>
            <w:tcBorders>
              <w:top w:val="nil"/>
              <w:left w:val="nil"/>
              <w:bottom w:val="single" w:sz="8" w:space="0" w:color="auto"/>
              <w:right w:val="nil"/>
            </w:tcBorders>
            <w:vAlign w:val="center"/>
            <w:hideMark/>
          </w:tcPr>
          <w:p w14:paraId="18030557"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400</w:t>
            </w:r>
          </w:p>
        </w:tc>
        <w:tc>
          <w:tcPr>
            <w:tcW w:w="955" w:type="dxa"/>
            <w:tcBorders>
              <w:top w:val="nil"/>
              <w:left w:val="nil"/>
              <w:bottom w:val="single" w:sz="8" w:space="0" w:color="auto"/>
              <w:right w:val="nil"/>
            </w:tcBorders>
            <w:vAlign w:val="center"/>
            <w:hideMark/>
          </w:tcPr>
          <w:p w14:paraId="46F0A23D"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20</w:t>
            </w:r>
          </w:p>
        </w:tc>
        <w:tc>
          <w:tcPr>
            <w:tcW w:w="956" w:type="dxa"/>
            <w:tcBorders>
              <w:top w:val="nil"/>
              <w:left w:val="nil"/>
              <w:bottom w:val="single" w:sz="8" w:space="0" w:color="auto"/>
              <w:right w:val="nil"/>
            </w:tcBorders>
            <w:vAlign w:val="center"/>
            <w:hideMark/>
          </w:tcPr>
          <w:p w14:paraId="188CCA84"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13.2</w:t>
            </w:r>
          </w:p>
        </w:tc>
      </w:tr>
      <w:tr w:rsidR="009D380B" w:rsidRPr="00221D5D" w14:paraId="53E40287" w14:textId="77777777" w:rsidTr="00221D5D">
        <w:trPr>
          <w:trHeight w:val="315"/>
        </w:trPr>
        <w:tc>
          <w:tcPr>
            <w:tcW w:w="1381" w:type="dxa"/>
            <w:vMerge/>
            <w:tcBorders>
              <w:top w:val="nil"/>
              <w:left w:val="nil"/>
              <w:bottom w:val="single" w:sz="8" w:space="0" w:color="000000"/>
              <w:right w:val="nil"/>
            </w:tcBorders>
            <w:vAlign w:val="center"/>
            <w:hideMark/>
          </w:tcPr>
          <w:p w14:paraId="365FB08E"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10050F2E"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2023</w:t>
            </w:r>
          </w:p>
        </w:tc>
        <w:tc>
          <w:tcPr>
            <w:tcW w:w="959" w:type="dxa"/>
            <w:tcBorders>
              <w:top w:val="nil"/>
              <w:left w:val="nil"/>
              <w:bottom w:val="single" w:sz="8" w:space="0" w:color="auto"/>
              <w:right w:val="nil"/>
            </w:tcBorders>
            <w:vAlign w:val="center"/>
            <w:hideMark/>
          </w:tcPr>
          <w:p w14:paraId="2D241827"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Native</w:t>
            </w:r>
          </w:p>
        </w:tc>
        <w:tc>
          <w:tcPr>
            <w:tcW w:w="957" w:type="dxa"/>
            <w:tcBorders>
              <w:top w:val="nil"/>
              <w:left w:val="nil"/>
              <w:bottom w:val="single" w:sz="8" w:space="0" w:color="auto"/>
              <w:right w:val="nil"/>
            </w:tcBorders>
            <w:vAlign w:val="center"/>
            <w:hideMark/>
          </w:tcPr>
          <w:p w14:paraId="5CBF4BBC"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16,500</w:t>
            </w:r>
          </w:p>
        </w:tc>
        <w:tc>
          <w:tcPr>
            <w:tcW w:w="955" w:type="dxa"/>
            <w:tcBorders>
              <w:top w:val="nil"/>
              <w:left w:val="nil"/>
              <w:bottom w:val="single" w:sz="8" w:space="0" w:color="auto"/>
              <w:right w:val="nil"/>
            </w:tcBorders>
            <w:vAlign w:val="center"/>
            <w:hideMark/>
          </w:tcPr>
          <w:p w14:paraId="31C954A6"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3,100</w:t>
            </w:r>
          </w:p>
        </w:tc>
        <w:tc>
          <w:tcPr>
            <w:tcW w:w="952" w:type="dxa"/>
            <w:tcBorders>
              <w:top w:val="nil"/>
              <w:left w:val="nil"/>
              <w:bottom w:val="single" w:sz="8" w:space="0" w:color="auto"/>
              <w:right w:val="nil"/>
            </w:tcBorders>
            <w:vAlign w:val="center"/>
            <w:hideMark/>
          </w:tcPr>
          <w:p w14:paraId="13C1269F"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0.19</w:t>
            </w:r>
          </w:p>
        </w:tc>
        <w:tc>
          <w:tcPr>
            <w:tcW w:w="957" w:type="dxa"/>
            <w:tcBorders>
              <w:top w:val="nil"/>
              <w:left w:val="nil"/>
              <w:bottom w:val="single" w:sz="8" w:space="0" w:color="auto"/>
              <w:right w:val="nil"/>
            </w:tcBorders>
            <w:vAlign w:val="center"/>
            <w:hideMark/>
          </w:tcPr>
          <w:p w14:paraId="73F34BB8"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11,900</w:t>
            </w:r>
          </w:p>
        </w:tc>
        <w:tc>
          <w:tcPr>
            <w:tcW w:w="957" w:type="dxa"/>
            <w:tcBorders>
              <w:top w:val="nil"/>
              <w:left w:val="nil"/>
              <w:bottom w:val="single" w:sz="8" w:space="0" w:color="auto"/>
              <w:right w:val="nil"/>
            </w:tcBorders>
            <w:vAlign w:val="center"/>
            <w:hideMark/>
          </w:tcPr>
          <w:p w14:paraId="57ACC741"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21,800</w:t>
            </w:r>
          </w:p>
        </w:tc>
        <w:tc>
          <w:tcPr>
            <w:tcW w:w="955" w:type="dxa"/>
            <w:tcBorders>
              <w:top w:val="nil"/>
              <w:left w:val="nil"/>
              <w:bottom w:val="single" w:sz="8" w:space="0" w:color="auto"/>
              <w:right w:val="nil"/>
            </w:tcBorders>
            <w:vAlign w:val="center"/>
            <w:hideMark/>
          </w:tcPr>
          <w:p w14:paraId="1A64FABB"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13,105</w:t>
            </w:r>
          </w:p>
        </w:tc>
        <w:tc>
          <w:tcPr>
            <w:tcW w:w="956" w:type="dxa"/>
            <w:tcBorders>
              <w:top w:val="nil"/>
              <w:left w:val="nil"/>
              <w:bottom w:val="single" w:sz="8" w:space="0" w:color="auto"/>
              <w:right w:val="nil"/>
            </w:tcBorders>
            <w:vAlign w:val="center"/>
            <w:hideMark/>
          </w:tcPr>
          <w:p w14:paraId="2EF3A3EA"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1.3</w:t>
            </w:r>
          </w:p>
        </w:tc>
      </w:tr>
      <w:tr w:rsidR="009D380B" w:rsidRPr="00221D5D" w14:paraId="4150E1E5" w14:textId="77777777" w:rsidTr="00221D5D">
        <w:trPr>
          <w:trHeight w:val="315"/>
        </w:trPr>
        <w:tc>
          <w:tcPr>
            <w:tcW w:w="1381" w:type="dxa"/>
            <w:vMerge/>
            <w:tcBorders>
              <w:top w:val="nil"/>
              <w:left w:val="nil"/>
              <w:bottom w:val="single" w:sz="8" w:space="0" w:color="000000"/>
              <w:right w:val="nil"/>
            </w:tcBorders>
            <w:vAlign w:val="center"/>
            <w:hideMark/>
          </w:tcPr>
          <w:p w14:paraId="6D41C98F"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0FDE6EF5"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2024</w:t>
            </w:r>
          </w:p>
        </w:tc>
        <w:tc>
          <w:tcPr>
            <w:tcW w:w="959" w:type="dxa"/>
            <w:tcBorders>
              <w:top w:val="nil"/>
              <w:left w:val="nil"/>
              <w:bottom w:val="single" w:sz="8" w:space="0" w:color="auto"/>
              <w:right w:val="nil"/>
            </w:tcBorders>
            <w:vAlign w:val="center"/>
            <w:hideMark/>
          </w:tcPr>
          <w:p w14:paraId="63537828"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Native</w:t>
            </w:r>
          </w:p>
        </w:tc>
        <w:tc>
          <w:tcPr>
            <w:tcW w:w="957" w:type="dxa"/>
            <w:tcBorders>
              <w:top w:val="nil"/>
              <w:left w:val="nil"/>
              <w:bottom w:val="single" w:sz="8" w:space="0" w:color="auto"/>
              <w:right w:val="nil"/>
            </w:tcBorders>
            <w:vAlign w:val="center"/>
            <w:hideMark/>
          </w:tcPr>
          <w:p w14:paraId="1435777E"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17,000</w:t>
            </w:r>
          </w:p>
        </w:tc>
        <w:tc>
          <w:tcPr>
            <w:tcW w:w="955" w:type="dxa"/>
            <w:tcBorders>
              <w:top w:val="nil"/>
              <w:left w:val="nil"/>
              <w:bottom w:val="single" w:sz="8" w:space="0" w:color="auto"/>
              <w:right w:val="nil"/>
            </w:tcBorders>
            <w:vAlign w:val="center"/>
            <w:hideMark/>
          </w:tcPr>
          <w:p w14:paraId="6235D1E5"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3,200</w:t>
            </w:r>
          </w:p>
        </w:tc>
        <w:tc>
          <w:tcPr>
            <w:tcW w:w="952" w:type="dxa"/>
            <w:tcBorders>
              <w:top w:val="nil"/>
              <w:left w:val="nil"/>
              <w:bottom w:val="single" w:sz="8" w:space="0" w:color="auto"/>
              <w:right w:val="nil"/>
            </w:tcBorders>
            <w:vAlign w:val="center"/>
            <w:hideMark/>
          </w:tcPr>
          <w:p w14:paraId="45C23614"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0.19</w:t>
            </w:r>
          </w:p>
        </w:tc>
        <w:tc>
          <w:tcPr>
            <w:tcW w:w="957" w:type="dxa"/>
            <w:tcBorders>
              <w:top w:val="nil"/>
              <w:left w:val="nil"/>
              <w:bottom w:val="single" w:sz="8" w:space="0" w:color="auto"/>
              <w:right w:val="nil"/>
            </w:tcBorders>
            <w:vAlign w:val="center"/>
            <w:hideMark/>
          </w:tcPr>
          <w:p w14:paraId="46A168B8"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12,300</w:t>
            </w:r>
          </w:p>
        </w:tc>
        <w:tc>
          <w:tcPr>
            <w:tcW w:w="957" w:type="dxa"/>
            <w:tcBorders>
              <w:top w:val="nil"/>
              <w:left w:val="nil"/>
              <w:bottom w:val="single" w:sz="8" w:space="0" w:color="auto"/>
              <w:right w:val="nil"/>
            </w:tcBorders>
            <w:vAlign w:val="center"/>
            <w:hideMark/>
          </w:tcPr>
          <w:p w14:paraId="393B3150"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22,800</w:t>
            </w:r>
          </w:p>
        </w:tc>
        <w:tc>
          <w:tcPr>
            <w:tcW w:w="955" w:type="dxa"/>
            <w:tcBorders>
              <w:top w:val="nil"/>
              <w:left w:val="nil"/>
              <w:bottom w:val="single" w:sz="8" w:space="0" w:color="auto"/>
              <w:right w:val="nil"/>
            </w:tcBorders>
            <w:vAlign w:val="center"/>
            <w:hideMark/>
          </w:tcPr>
          <w:p w14:paraId="2EDF9511"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13,105</w:t>
            </w:r>
          </w:p>
        </w:tc>
        <w:tc>
          <w:tcPr>
            <w:tcW w:w="956" w:type="dxa"/>
            <w:tcBorders>
              <w:top w:val="nil"/>
              <w:left w:val="nil"/>
              <w:bottom w:val="single" w:sz="8" w:space="0" w:color="auto"/>
              <w:right w:val="nil"/>
            </w:tcBorders>
            <w:vAlign w:val="center"/>
            <w:hideMark/>
          </w:tcPr>
          <w:p w14:paraId="52668032"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1.3</w:t>
            </w:r>
          </w:p>
        </w:tc>
      </w:tr>
      <w:tr w:rsidR="009D380B" w:rsidRPr="00221D5D" w14:paraId="6C6F822F" w14:textId="77777777" w:rsidTr="00221D5D">
        <w:trPr>
          <w:trHeight w:val="315"/>
        </w:trPr>
        <w:tc>
          <w:tcPr>
            <w:tcW w:w="1381" w:type="dxa"/>
            <w:vMerge/>
            <w:tcBorders>
              <w:top w:val="nil"/>
              <w:left w:val="nil"/>
              <w:bottom w:val="single" w:sz="8" w:space="0" w:color="000000"/>
              <w:right w:val="nil"/>
            </w:tcBorders>
            <w:vAlign w:val="center"/>
            <w:hideMark/>
          </w:tcPr>
          <w:p w14:paraId="56F6DEF7"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57D47C3A" w14:textId="77777777" w:rsidR="00221D5D" w:rsidRPr="00221D5D" w:rsidRDefault="00221D5D" w:rsidP="00221D5D">
            <w:pPr>
              <w:spacing w:after="0"/>
              <w:jc w:val="right"/>
              <w:rPr>
                <w:b/>
                <w:bCs/>
                <w:color w:val="000000"/>
                <w:sz w:val="16"/>
                <w:szCs w:val="16"/>
                <w:lang w:eastAsia="en-AU"/>
              </w:rPr>
            </w:pPr>
            <w:r w:rsidRPr="00221D5D">
              <w:rPr>
                <w:b/>
                <w:bCs/>
                <w:color w:val="000000"/>
                <w:sz w:val="16"/>
                <w:szCs w:val="21"/>
                <w:lang w:eastAsia="en-GB"/>
              </w:rPr>
              <w:t>2023</w:t>
            </w:r>
          </w:p>
        </w:tc>
        <w:tc>
          <w:tcPr>
            <w:tcW w:w="959" w:type="dxa"/>
            <w:tcBorders>
              <w:top w:val="nil"/>
              <w:left w:val="nil"/>
              <w:bottom w:val="single" w:sz="8" w:space="0" w:color="auto"/>
              <w:right w:val="nil"/>
            </w:tcBorders>
            <w:vAlign w:val="center"/>
            <w:hideMark/>
          </w:tcPr>
          <w:p w14:paraId="0DAE9663" w14:textId="77777777" w:rsidR="00221D5D" w:rsidRPr="00221D5D" w:rsidRDefault="00221D5D" w:rsidP="00221D5D">
            <w:pPr>
              <w:spacing w:after="0"/>
              <w:rPr>
                <w:b/>
                <w:bCs/>
                <w:color w:val="000000"/>
                <w:sz w:val="16"/>
                <w:szCs w:val="16"/>
                <w:lang w:eastAsia="en-AU"/>
              </w:rPr>
            </w:pPr>
            <w:r w:rsidRPr="00221D5D">
              <w:rPr>
                <w:b/>
                <w:bCs/>
                <w:color w:val="000000"/>
                <w:sz w:val="16"/>
                <w:szCs w:val="21"/>
                <w:lang w:eastAsia="en-GB"/>
              </w:rPr>
              <w:t>All</w:t>
            </w:r>
          </w:p>
        </w:tc>
        <w:tc>
          <w:tcPr>
            <w:tcW w:w="957" w:type="dxa"/>
            <w:tcBorders>
              <w:top w:val="nil"/>
              <w:left w:val="nil"/>
              <w:bottom w:val="single" w:sz="8" w:space="0" w:color="auto"/>
              <w:right w:val="nil"/>
            </w:tcBorders>
            <w:vAlign w:val="center"/>
            <w:hideMark/>
          </w:tcPr>
          <w:p w14:paraId="7DCC1B38"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16,700</w:t>
            </w:r>
          </w:p>
        </w:tc>
        <w:tc>
          <w:tcPr>
            <w:tcW w:w="955" w:type="dxa"/>
            <w:tcBorders>
              <w:top w:val="nil"/>
              <w:left w:val="nil"/>
              <w:bottom w:val="single" w:sz="8" w:space="0" w:color="auto"/>
              <w:right w:val="nil"/>
            </w:tcBorders>
            <w:vAlign w:val="center"/>
            <w:hideMark/>
          </w:tcPr>
          <w:p w14:paraId="1A3D2995"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3,100</w:t>
            </w:r>
          </w:p>
        </w:tc>
        <w:tc>
          <w:tcPr>
            <w:tcW w:w="952" w:type="dxa"/>
            <w:tcBorders>
              <w:top w:val="nil"/>
              <w:left w:val="nil"/>
              <w:bottom w:val="single" w:sz="8" w:space="0" w:color="auto"/>
              <w:right w:val="nil"/>
            </w:tcBorders>
            <w:vAlign w:val="center"/>
            <w:hideMark/>
          </w:tcPr>
          <w:p w14:paraId="377104E2"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0.19</w:t>
            </w:r>
          </w:p>
        </w:tc>
        <w:tc>
          <w:tcPr>
            <w:tcW w:w="957" w:type="dxa"/>
            <w:tcBorders>
              <w:top w:val="nil"/>
              <w:left w:val="nil"/>
              <w:bottom w:val="single" w:sz="8" w:space="0" w:color="auto"/>
              <w:right w:val="nil"/>
            </w:tcBorders>
            <w:vAlign w:val="center"/>
            <w:hideMark/>
          </w:tcPr>
          <w:p w14:paraId="05D51E15"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12,100</w:t>
            </w:r>
          </w:p>
        </w:tc>
        <w:tc>
          <w:tcPr>
            <w:tcW w:w="957" w:type="dxa"/>
            <w:tcBorders>
              <w:top w:val="nil"/>
              <w:left w:val="nil"/>
              <w:bottom w:val="single" w:sz="8" w:space="0" w:color="auto"/>
              <w:right w:val="nil"/>
            </w:tcBorders>
            <w:vAlign w:val="center"/>
            <w:hideMark/>
          </w:tcPr>
          <w:p w14:paraId="5BEFC626"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22,100</w:t>
            </w:r>
          </w:p>
        </w:tc>
        <w:tc>
          <w:tcPr>
            <w:tcW w:w="955" w:type="dxa"/>
            <w:tcBorders>
              <w:top w:val="nil"/>
              <w:left w:val="nil"/>
              <w:bottom w:val="single" w:sz="8" w:space="0" w:color="auto"/>
              <w:right w:val="nil"/>
            </w:tcBorders>
            <w:vAlign w:val="center"/>
            <w:hideMark/>
          </w:tcPr>
          <w:p w14:paraId="18917454"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7,656</w:t>
            </w:r>
          </w:p>
        </w:tc>
        <w:tc>
          <w:tcPr>
            <w:tcW w:w="956" w:type="dxa"/>
            <w:tcBorders>
              <w:top w:val="nil"/>
              <w:left w:val="nil"/>
              <w:bottom w:val="single" w:sz="8" w:space="0" w:color="auto"/>
              <w:right w:val="nil"/>
            </w:tcBorders>
            <w:vAlign w:val="center"/>
            <w:hideMark/>
          </w:tcPr>
          <w:p w14:paraId="1F2869CC"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2.2</w:t>
            </w:r>
          </w:p>
        </w:tc>
      </w:tr>
      <w:tr w:rsidR="009D380B" w:rsidRPr="00221D5D" w14:paraId="3DB3589A" w14:textId="77777777" w:rsidTr="00221D5D">
        <w:trPr>
          <w:trHeight w:val="315"/>
        </w:trPr>
        <w:tc>
          <w:tcPr>
            <w:tcW w:w="1381" w:type="dxa"/>
            <w:vMerge/>
            <w:tcBorders>
              <w:top w:val="nil"/>
              <w:left w:val="nil"/>
              <w:bottom w:val="single" w:sz="8" w:space="0" w:color="000000"/>
              <w:right w:val="nil"/>
            </w:tcBorders>
            <w:vAlign w:val="center"/>
            <w:hideMark/>
          </w:tcPr>
          <w:p w14:paraId="0CE2456E"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5F8E4648" w14:textId="77777777" w:rsidR="00221D5D" w:rsidRPr="00221D5D" w:rsidRDefault="00221D5D" w:rsidP="00221D5D">
            <w:pPr>
              <w:spacing w:after="0"/>
              <w:jc w:val="right"/>
              <w:rPr>
                <w:b/>
                <w:bCs/>
                <w:color w:val="000000"/>
                <w:sz w:val="16"/>
                <w:szCs w:val="16"/>
                <w:lang w:eastAsia="en-AU"/>
              </w:rPr>
            </w:pPr>
            <w:r w:rsidRPr="00221D5D">
              <w:rPr>
                <w:b/>
                <w:bCs/>
                <w:color w:val="000000"/>
                <w:sz w:val="16"/>
                <w:szCs w:val="21"/>
                <w:lang w:eastAsia="en-GB"/>
              </w:rPr>
              <w:t>2024</w:t>
            </w:r>
          </w:p>
        </w:tc>
        <w:tc>
          <w:tcPr>
            <w:tcW w:w="959" w:type="dxa"/>
            <w:tcBorders>
              <w:top w:val="nil"/>
              <w:left w:val="nil"/>
              <w:bottom w:val="single" w:sz="8" w:space="0" w:color="auto"/>
              <w:right w:val="nil"/>
            </w:tcBorders>
            <w:vAlign w:val="center"/>
            <w:hideMark/>
          </w:tcPr>
          <w:p w14:paraId="702B1045" w14:textId="77777777" w:rsidR="00221D5D" w:rsidRPr="00221D5D" w:rsidRDefault="00221D5D" w:rsidP="00221D5D">
            <w:pPr>
              <w:spacing w:after="0"/>
              <w:rPr>
                <w:b/>
                <w:bCs/>
                <w:color w:val="000000"/>
                <w:sz w:val="16"/>
                <w:szCs w:val="16"/>
                <w:lang w:eastAsia="en-AU"/>
              </w:rPr>
            </w:pPr>
            <w:r w:rsidRPr="00221D5D">
              <w:rPr>
                <w:b/>
                <w:bCs/>
                <w:color w:val="000000"/>
                <w:sz w:val="16"/>
                <w:szCs w:val="21"/>
                <w:lang w:eastAsia="en-GB"/>
              </w:rPr>
              <w:t>All</w:t>
            </w:r>
          </w:p>
        </w:tc>
        <w:tc>
          <w:tcPr>
            <w:tcW w:w="957" w:type="dxa"/>
            <w:tcBorders>
              <w:top w:val="nil"/>
              <w:left w:val="nil"/>
              <w:bottom w:val="single" w:sz="8" w:space="0" w:color="auto"/>
              <w:right w:val="nil"/>
            </w:tcBorders>
            <w:vAlign w:val="center"/>
            <w:hideMark/>
          </w:tcPr>
          <w:p w14:paraId="3F1C1849"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17,300</w:t>
            </w:r>
          </w:p>
        </w:tc>
        <w:tc>
          <w:tcPr>
            <w:tcW w:w="955" w:type="dxa"/>
            <w:tcBorders>
              <w:top w:val="nil"/>
              <w:left w:val="nil"/>
              <w:bottom w:val="single" w:sz="8" w:space="0" w:color="auto"/>
              <w:right w:val="nil"/>
            </w:tcBorders>
            <w:vAlign w:val="center"/>
            <w:hideMark/>
          </w:tcPr>
          <w:p w14:paraId="33DC6DAE"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3,200</w:t>
            </w:r>
          </w:p>
        </w:tc>
        <w:tc>
          <w:tcPr>
            <w:tcW w:w="952" w:type="dxa"/>
            <w:tcBorders>
              <w:top w:val="nil"/>
              <w:left w:val="nil"/>
              <w:bottom w:val="single" w:sz="8" w:space="0" w:color="auto"/>
              <w:right w:val="nil"/>
            </w:tcBorders>
            <w:vAlign w:val="center"/>
            <w:hideMark/>
          </w:tcPr>
          <w:p w14:paraId="2A6878CA"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0.19</w:t>
            </w:r>
          </w:p>
        </w:tc>
        <w:tc>
          <w:tcPr>
            <w:tcW w:w="957" w:type="dxa"/>
            <w:tcBorders>
              <w:top w:val="nil"/>
              <w:left w:val="nil"/>
              <w:bottom w:val="single" w:sz="8" w:space="0" w:color="auto"/>
              <w:right w:val="nil"/>
            </w:tcBorders>
            <w:vAlign w:val="center"/>
            <w:hideMark/>
          </w:tcPr>
          <w:p w14:paraId="04EEA94A"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12,600</w:t>
            </w:r>
          </w:p>
        </w:tc>
        <w:tc>
          <w:tcPr>
            <w:tcW w:w="957" w:type="dxa"/>
            <w:tcBorders>
              <w:top w:val="nil"/>
              <w:left w:val="nil"/>
              <w:bottom w:val="single" w:sz="8" w:space="0" w:color="auto"/>
              <w:right w:val="nil"/>
            </w:tcBorders>
            <w:vAlign w:val="center"/>
            <w:hideMark/>
          </w:tcPr>
          <w:p w14:paraId="52E12F6F"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23,200</w:t>
            </w:r>
          </w:p>
        </w:tc>
        <w:tc>
          <w:tcPr>
            <w:tcW w:w="955" w:type="dxa"/>
            <w:tcBorders>
              <w:top w:val="nil"/>
              <w:left w:val="nil"/>
              <w:bottom w:val="single" w:sz="8" w:space="0" w:color="auto"/>
              <w:right w:val="nil"/>
            </w:tcBorders>
            <w:vAlign w:val="center"/>
            <w:hideMark/>
          </w:tcPr>
          <w:p w14:paraId="23E58DF7"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20,226</w:t>
            </w:r>
          </w:p>
        </w:tc>
        <w:tc>
          <w:tcPr>
            <w:tcW w:w="956" w:type="dxa"/>
            <w:tcBorders>
              <w:top w:val="nil"/>
              <w:left w:val="nil"/>
              <w:bottom w:val="single" w:sz="8" w:space="0" w:color="auto"/>
              <w:right w:val="nil"/>
            </w:tcBorders>
            <w:vAlign w:val="center"/>
            <w:hideMark/>
          </w:tcPr>
          <w:p w14:paraId="38841200"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0.9</w:t>
            </w:r>
          </w:p>
        </w:tc>
      </w:tr>
      <w:tr w:rsidR="009D380B" w:rsidRPr="00221D5D" w14:paraId="303EA0D6" w14:textId="77777777" w:rsidTr="00221D5D">
        <w:trPr>
          <w:trHeight w:val="315"/>
        </w:trPr>
        <w:tc>
          <w:tcPr>
            <w:tcW w:w="1381" w:type="dxa"/>
            <w:vMerge w:val="restart"/>
            <w:tcBorders>
              <w:top w:val="nil"/>
              <w:left w:val="nil"/>
              <w:bottom w:val="single" w:sz="8" w:space="0" w:color="000000"/>
              <w:right w:val="nil"/>
            </w:tcBorders>
            <w:shd w:val="clear" w:color="000000" w:fill="FFFFFF"/>
            <w:vAlign w:val="center"/>
            <w:hideMark/>
          </w:tcPr>
          <w:p w14:paraId="245AD42E" w14:textId="77777777" w:rsidR="00221D5D" w:rsidRPr="00221D5D" w:rsidRDefault="00221D5D" w:rsidP="00221D5D">
            <w:pPr>
              <w:spacing w:after="0"/>
              <w:rPr>
                <w:color w:val="000000"/>
                <w:sz w:val="16"/>
                <w:szCs w:val="16"/>
                <w:lang w:eastAsia="en-AU"/>
              </w:rPr>
            </w:pPr>
            <w:r w:rsidRPr="00221D5D">
              <w:rPr>
                <w:color w:val="000000"/>
                <w:sz w:val="16"/>
                <w:szCs w:val="16"/>
                <w:lang w:eastAsia="en-AU"/>
              </w:rPr>
              <w:t>Loddon Mallee</w:t>
            </w:r>
          </w:p>
        </w:tc>
        <w:tc>
          <w:tcPr>
            <w:tcW w:w="571" w:type="dxa"/>
            <w:tcBorders>
              <w:top w:val="nil"/>
              <w:left w:val="nil"/>
              <w:bottom w:val="single" w:sz="8" w:space="0" w:color="auto"/>
              <w:right w:val="nil"/>
            </w:tcBorders>
            <w:vAlign w:val="center"/>
            <w:hideMark/>
          </w:tcPr>
          <w:p w14:paraId="4B8AA015"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2023</w:t>
            </w:r>
          </w:p>
        </w:tc>
        <w:tc>
          <w:tcPr>
            <w:tcW w:w="959" w:type="dxa"/>
            <w:tcBorders>
              <w:top w:val="nil"/>
              <w:left w:val="nil"/>
              <w:bottom w:val="single" w:sz="8" w:space="0" w:color="auto"/>
              <w:right w:val="nil"/>
            </w:tcBorders>
            <w:vAlign w:val="center"/>
            <w:hideMark/>
          </w:tcPr>
          <w:p w14:paraId="202C2863"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Native</w:t>
            </w:r>
          </w:p>
        </w:tc>
        <w:tc>
          <w:tcPr>
            <w:tcW w:w="957" w:type="dxa"/>
            <w:tcBorders>
              <w:top w:val="nil"/>
              <w:left w:val="nil"/>
              <w:bottom w:val="single" w:sz="8" w:space="0" w:color="auto"/>
              <w:right w:val="nil"/>
            </w:tcBorders>
            <w:vAlign w:val="center"/>
            <w:hideMark/>
          </w:tcPr>
          <w:p w14:paraId="591620E0"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13,000</w:t>
            </w:r>
          </w:p>
        </w:tc>
        <w:tc>
          <w:tcPr>
            <w:tcW w:w="955" w:type="dxa"/>
            <w:tcBorders>
              <w:top w:val="nil"/>
              <w:left w:val="nil"/>
              <w:bottom w:val="single" w:sz="8" w:space="0" w:color="auto"/>
              <w:right w:val="nil"/>
            </w:tcBorders>
            <w:vAlign w:val="center"/>
            <w:hideMark/>
          </w:tcPr>
          <w:p w14:paraId="40F81315"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3,000</w:t>
            </w:r>
          </w:p>
        </w:tc>
        <w:tc>
          <w:tcPr>
            <w:tcW w:w="952" w:type="dxa"/>
            <w:tcBorders>
              <w:top w:val="nil"/>
              <w:left w:val="nil"/>
              <w:bottom w:val="single" w:sz="8" w:space="0" w:color="auto"/>
              <w:right w:val="nil"/>
            </w:tcBorders>
            <w:vAlign w:val="center"/>
            <w:hideMark/>
          </w:tcPr>
          <w:p w14:paraId="0800E114"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0.23</w:t>
            </w:r>
          </w:p>
        </w:tc>
        <w:tc>
          <w:tcPr>
            <w:tcW w:w="957" w:type="dxa"/>
            <w:tcBorders>
              <w:top w:val="nil"/>
              <w:left w:val="nil"/>
              <w:bottom w:val="single" w:sz="8" w:space="0" w:color="auto"/>
              <w:right w:val="nil"/>
            </w:tcBorders>
            <w:vAlign w:val="center"/>
            <w:hideMark/>
          </w:tcPr>
          <w:p w14:paraId="24C76494"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8,500</w:t>
            </w:r>
          </w:p>
        </w:tc>
        <w:tc>
          <w:tcPr>
            <w:tcW w:w="957" w:type="dxa"/>
            <w:tcBorders>
              <w:top w:val="nil"/>
              <w:left w:val="nil"/>
              <w:bottom w:val="single" w:sz="8" w:space="0" w:color="auto"/>
              <w:right w:val="nil"/>
            </w:tcBorders>
            <w:vAlign w:val="center"/>
            <w:hideMark/>
          </w:tcPr>
          <w:p w14:paraId="106A50F8"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18,400</w:t>
            </w:r>
          </w:p>
        </w:tc>
        <w:tc>
          <w:tcPr>
            <w:tcW w:w="955" w:type="dxa"/>
            <w:tcBorders>
              <w:top w:val="nil"/>
              <w:left w:val="nil"/>
              <w:bottom w:val="single" w:sz="8" w:space="0" w:color="auto"/>
              <w:right w:val="nil"/>
            </w:tcBorders>
            <w:vAlign w:val="center"/>
            <w:hideMark/>
          </w:tcPr>
          <w:p w14:paraId="59B0ED58"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4,513</w:t>
            </w:r>
          </w:p>
        </w:tc>
        <w:tc>
          <w:tcPr>
            <w:tcW w:w="956" w:type="dxa"/>
            <w:tcBorders>
              <w:top w:val="nil"/>
              <w:left w:val="nil"/>
              <w:bottom w:val="single" w:sz="8" w:space="0" w:color="auto"/>
              <w:right w:val="nil"/>
            </w:tcBorders>
            <w:vAlign w:val="center"/>
            <w:hideMark/>
          </w:tcPr>
          <w:p w14:paraId="738E2C19"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2.9</w:t>
            </w:r>
          </w:p>
        </w:tc>
      </w:tr>
      <w:tr w:rsidR="009D380B" w:rsidRPr="00221D5D" w14:paraId="6D118335" w14:textId="77777777" w:rsidTr="00221D5D">
        <w:trPr>
          <w:trHeight w:val="315"/>
        </w:trPr>
        <w:tc>
          <w:tcPr>
            <w:tcW w:w="1381" w:type="dxa"/>
            <w:vMerge/>
            <w:tcBorders>
              <w:top w:val="nil"/>
              <w:left w:val="nil"/>
              <w:bottom w:val="single" w:sz="8" w:space="0" w:color="000000"/>
              <w:right w:val="nil"/>
            </w:tcBorders>
            <w:vAlign w:val="center"/>
            <w:hideMark/>
          </w:tcPr>
          <w:p w14:paraId="6DACFEFE"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20BF3A88"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2024</w:t>
            </w:r>
          </w:p>
        </w:tc>
        <w:tc>
          <w:tcPr>
            <w:tcW w:w="959" w:type="dxa"/>
            <w:tcBorders>
              <w:top w:val="nil"/>
              <w:left w:val="nil"/>
              <w:bottom w:val="single" w:sz="8" w:space="0" w:color="auto"/>
              <w:right w:val="nil"/>
            </w:tcBorders>
            <w:vAlign w:val="center"/>
            <w:hideMark/>
          </w:tcPr>
          <w:p w14:paraId="63352861"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Native</w:t>
            </w:r>
          </w:p>
        </w:tc>
        <w:tc>
          <w:tcPr>
            <w:tcW w:w="957" w:type="dxa"/>
            <w:tcBorders>
              <w:top w:val="nil"/>
              <w:left w:val="nil"/>
              <w:bottom w:val="single" w:sz="8" w:space="0" w:color="auto"/>
              <w:right w:val="nil"/>
            </w:tcBorders>
            <w:vAlign w:val="center"/>
            <w:hideMark/>
          </w:tcPr>
          <w:p w14:paraId="095AFB31"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13,500</w:t>
            </w:r>
          </w:p>
        </w:tc>
        <w:tc>
          <w:tcPr>
            <w:tcW w:w="955" w:type="dxa"/>
            <w:tcBorders>
              <w:top w:val="nil"/>
              <w:left w:val="nil"/>
              <w:bottom w:val="single" w:sz="8" w:space="0" w:color="auto"/>
              <w:right w:val="nil"/>
            </w:tcBorders>
            <w:vAlign w:val="center"/>
            <w:hideMark/>
          </w:tcPr>
          <w:p w14:paraId="02633423"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3,100</w:t>
            </w:r>
          </w:p>
        </w:tc>
        <w:tc>
          <w:tcPr>
            <w:tcW w:w="952" w:type="dxa"/>
            <w:tcBorders>
              <w:top w:val="nil"/>
              <w:left w:val="nil"/>
              <w:bottom w:val="single" w:sz="8" w:space="0" w:color="auto"/>
              <w:right w:val="nil"/>
            </w:tcBorders>
            <w:vAlign w:val="center"/>
            <w:hideMark/>
          </w:tcPr>
          <w:p w14:paraId="32D3D212"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0.23</w:t>
            </w:r>
          </w:p>
        </w:tc>
        <w:tc>
          <w:tcPr>
            <w:tcW w:w="957" w:type="dxa"/>
            <w:tcBorders>
              <w:top w:val="nil"/>
              <w:left w:val="nil"/>
              <w:bottom w:val="single" w:sz="8" w:space="0" w:color="auto"/>
              <w:right w:val="nil"/>
            </w:tcBorders>
            <w:vAlign w:val="center"/>
            <w:hideMark/>
          </w:tcPr>
          <w:p w14:paraId="032ECE98"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8,900</w:t>
            </w:r>
          </w:p>
        </w:tc>
        <w:tc>
          <w:tcPr>
            <w:tcW w:w="957" w:type="dxa"/>
            <w:tcBorders>
              <w:top w:val="nil"/>
              <w:left w:val="nil"/>
              <w:bottom w:val="single" w:sz="8" w:space="0" w:color="auto"/>
              <w:right w:val="nil"/>
            </w:tcBorders>
            <w:vAlign w:val="center"/>
            <w:hideMark/>
          </w:tcPr>
          <w:p w14:paraId="35B83D5D"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18,800</w:t>
            </w:r>
          </w:p>
        </w:tc>
        <w:tc>
          <w:tcPr>
            <w:tcW w:w="955" w:type="dxa"/>
            <w:tcBorders>
              <w:top w:val="nil"/>
              <w:left w:val="nil"/>
              <w:bottom w:val="single" w:sz="8" w:space="0" w:color="auto"/>
              <w:right w:val="nil"/>
            </w:tcBorders>
            <w:vAlign w:val="center"/>
            <w:hideMark/>
          </w:tcPr>
          <w:p w14:paraId="7816EFB4"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4,513</w:t>
            </w:r>
          </w:p>
        </w:tc>
        <w:tc>
          <w:tcPr>
            <w:tcW w:w="956" w:type="dxa"/>
            <w:tcBorders>
              <w:top w:val="nil"/>
              <w:left w:val="nil"/>
              <w:bottom w:val="single" w:sz="8" w:space="0" w:color="auto"/>
              <w:right w:val="nil"/>
            </w:tcBorders>
            <w:vAlign w:val="center"/>
            <w:hideMark/>
          </w:tcPr>
          <w:p w14:paraId="22F6B1D8"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3</w:t>
            </w:r>
          </w:p>
        </w:tc>
      </w:tr>
      <w:tr w:rsidR="009D380B" w:rsidRPr="00221D5D" w14:paraId="489D9034" w14:textId="77777777" w:rsidTr="00221D5D">
        <w:trPr>
          <w:trHeight w:val="315"/>
        </w:trPr>
        <w:tc>
          <w:tcPr>
            <w:tcW w:w="1381" w:type="dxa"/>
            <w:vMerge/>
            <w:tcBorders>
              <w:top w:val="nil"/>
              <w:left w:val="nil"/>
              <w:bottom w:val="single" w:sz="8" w:space="0" w:color="000000"/>
              <w:right w:val="nil"/>
            </w:tcBorders>
            <w:vAlign w:val="center"/>
            <w:hideMark/>
          </w:tcPr>
          <w:p w14:paraId="53E37CFE"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593EF61C" w14:textId="77777777" w:rsidR="00221D5D" w:rsidRPr="00221D5D" w:rsidRDefault="00221D5D" w:rsidP="00221D5D">
            <w:pPr>
              <w:spacing w:after="0"/>
              <w:jc w:val="right"/>
              <w:rPr>
                <w:b/>
                <w:bCs/>
                <w:color w:val="000000"/>
                <w:sz w:val="16"/>
                <w:szCs w:val="16"/>
                <w:lang w:eastAsia="en-AU"/>
              </w:rPr>
            </w:pPr>
            <w:r w:rsidRPr="00221D5D">
              <w:rPr>
                <w:b/>
                <w:bCs/>
                <w:color w:val="000000"/>
                <w:sz w:val="16"/>
                <w:szCs w:val="21"/>
                <w:lang w:eastAsia="en-GB"/>
              </w:rPr>
              <w:t>2023</w:t>
            </w:r>
          </w:p>
        </w:tc>
        <w:tc>
          <w:tcPr>
            <w:tcW w:w="959" w:type="dxa"/>
            <w:tcBorders>
              <w:top w:val="nil"/>
              <w:left w:val="nil"/>
              <w:bottom w:val="single" w:sz="8" w:space="0" w:color="auto"/>
              <w:right w:val="nil"/>
            </w:tcBorders>
            <w:vAlign w:val="center"/>
            <w:hideMark/>
          </w:tcPr>
          <w:p w14:paraId="5F748835" w14:textId="77777777" w:rsidR="00221D5D" w:rsidRPr="00221D5D" w:rsidRDefault="00221D5D" w:rsidP="00221D5D">
            <w:pPr>
              <w:spacing w:after="0"/>
              <w:rPr>
                <w:b/>
                <w:bCs/>
                <w:color w:val="000000"/>
                <w:sz w:val="16"/>
                <w:szCs w:val="16"/>
                <w:lang w:eastAsia="en-AU"/>
              </w:rPr>
            </w:pPr>
            <w:r w:rsidRPr="00221D5D">
              <w:rPr>
                <w:b/>
                <w:bCs/>
                <w:color w:val="000000"/>
                <w:sz w:val="16"/>
                <w:szCs w:val="21"/>
                <w:lang w:eastAsia="en-GB"/>
              </w:rPr>
              <w:t>All</w:t>
            </w:r>
          </w:p>
        </w:tc>
        <w:tc>
          <w:tcPr>
            <w:tcW w:w="957" w:type="dxa"/>
            <w:tcBorders>
              <w:top w:val="nil"/>
              <w:left w:val="nil"/>
              <w:bottom w:val="single" w:sz="8" w:space="0" w:color="auto"/>
              <w:right w:val="nil"/>
            </w:tcBorders>
            <w:vAlign w:val="center"/>
            <w:hideMark/>
          </w:tcPr>
          <w:p w14:paraId="149A32A5"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13,000</w:t>
            </w:r>
          </w:p>
        </w:tc>
        <w:tc>
          <w:tcPr>
            <w:tcW w:w="955" w:type="dxa"/>
            <w:tcBorders>
              <w:top w:val="nil"/>
              <w:left w:val="nil"/>
              <w:bottom w:val="single" w:sz="8" w:space="0" w:color="auto"/>
              <w:right w:val="nil"/>
            </w:tcBorders>
            <w:vAlign w:val="center"/>
            <w:hideMark/>
          </w:tcPr>
          <w:p w14:paraId="7A95B22A"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3,000</w:t>
            </w:r>
          </w:p>
        </w:tc>
        <w:tc>
          <w:tcPr>
            <w:tcW w:w="952" w:type="dxa"/>
            <w:tcBorders>
              <w:top w:val="nil"/>
              <w:left w:val="nil"/>
              <w:bottom w:val="single" w:sz="8" w:space="0" w:color="auto"/>
              <w:right w:val="nil"/>
            </w:tcBorders>
            <w:vAlign w:val="center"/>
            <w:hideMark/>
          </w:tcPr>
          <w:p w14:paraId="5BE0E75F"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0.23</w:t>
            </w:r>
          </w:p>
        </w:tc>
        <w:tc>
          <w:tcPr>
            <w:tcW w:w="957" w:type="dxa"/>
            <w:tcBorders>
              <w:top w:val="nil"/>
              <w:left w:val="nil"/>
              <w:bottom w:val="single" w:sz="8" w:space="0" w:color="auto"/>
              <w:right w:val="nil"/>
            </w:tcBorders>
            <w:vAlign w:val="center"/>
            <w:hideMark/>
          </w:tcPr>
          <w:p w14:paraId="5E1919ED"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8,500</w:t>
            </w:r>
          </w:p>
        </w:tc>
        <w:tc>
          <w:tcPr>
            <w:tcW w:w="957" w:type="dxa"/>
            <w:tcBorders>
              <w:top w:val="nil"/>
              <w:left w:val="nil"/>
              <w:bottom w:val="single" w:sz="8" w:space="0" w:color="auto"/>
              <w:right w:val="nil"/>
            </w:tcBorders>
            <w:vAlign w:val="center"/>
            <w:hideMark/>
          </w:tcPr>
          <w:p w14:paraId="040480F4"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18,400</w:t>
            </w:r>
          </w:p>
        </w:tc>
        <w:tc>
          <w:tcPr>
            <w:tcW w:w="955" w:type="dxa"/>
            <w:tcBorders>
              <w:top w:val="nil"/>
              <w:left w:val="nil"/>
              <w:bottom w:val="single" w:sz="8" w:space="0" w:color="auto"/>
              <w:right w:val="nil"/>
            </w:tcBorders>
            <w:vAlign w:val="center"/>
            <w:hideMark/>
          </w:tcPr>
          <w:p w14:paraId="3BD3BAAD"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9,120</w:t>
            </w:r>
          </w:p>
        </w:tc>
        <w:tc>
          <w:tcPr>
            <w:tcW w:w="956" w:type="dxa"/>
            <w:tcBorders>
              <w:top w:val="nil"/>
              <w:left w:val="nil"/>
              <w:bottom w:val="single" w:sz="8" w:space="0" w:color="auto"/>
              <w:right w:val="nil"/>
            </w:tcBorders>
            <w:vAlign w:val="center"/>
            <w:hideMark/>
          </w:tcPr>
          <w:p w14:paraId="44AD54DE"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1.4</w:t>
            </w:r>
          </w:p>
        </w:tc>
      </w:tr>
      <w:tr w:rsidR="009D380B" w:rsidRPr="00221D5D" w14:paraId="1CE65C02" w14:textId="77777777" w:rsidTr="00221D5D">
        <w:trPr>
          <w:trHeight w:val="315"/>
        </w:trPr>
        <w:tc>
          <w:tcPr>
            <w:tcW w:w="1381" w:type="dxa"/>
            <w:vMerge/>
            <w:tcBorders>
              <w:top w:val="nil"/>
              <w:left w:val="nil"/>
              <w:bottom w:val="single" w:sz="8" w:space="0" w:color="000000"/>
              <w:right w:val="nil"/>
            </w:tcBorders>
            <w:vAlign w:val="center"/>
            <w:hideMark/>
          </w:tcPr>
          <w:p w14:paraId="5FB206A3"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4BB57CB2" w14:textId="77777777" w:rsidR="00221D5D" w:rsidRPr="00221D5D" w:rsidRDefault="00221D5D" w:rsidP="00221D5D">
            <w:pPr>
              <w:spacing w:after="0"/>
              <w:jc w:val="right"/>
              <w:rPr>
                <w:b/>
                <w:bCs/>
                <w:color w:val="000000"/>
                <w:sz w:val="16"/>
                <w:szCs w:val="16"/>
                <w:lang w:eastAsia="en-AU"/>
              </w:rPr>
            </w:pPr>
            <w:r w:rsidRPr="00221D5D">
              <w:rPr>
                <w:b/>
                <w:bCs/>
                <w:color w:val="000000"/>
                <w:sz w:val="16"/>
                <w:szCs w:val="21"/>
                <w:lang w:eastAsia="en-GB"/>
              </w:rPr>
              <w:t>2024</w:t>
            </w:r>
          </w:p>
        </w:tc>
        <w:tc>
          <w:tcPr>
            <w:tcW w:w="959" w:type="dxa"/>
            <w:tcBorders>
              <w:top w:val="nil"/>
              <w:left w:val="nil"/>
              <w:bottom w:val="single" w:sz="8" w:space="0" w:color="auto"/>
              <w:right w:val="nil"/>
            </w:tcBorders>
            <w:vAlign w:val="center"/>
            <w:hideMark/>
          </w:tcPr>
          <w:p w14:paraId="0C7D9E92" w14:textId="77777777" w:rsidR="00221D5D" w:rsidRPr="00221D5D" w:rsidRDefault="00221D5D" w:rsidP="00221D5D">
            <w:pPr>
              <w:spacing w:after="0"/>
              <w:rPr>
                <w:b/>
                <w:bCs/>
                <w:color w:val="000000"/>
                <w:sz w:val="16"/>
                <w:szCs w:val="16"/>
                <w:lang w:eastAsia="en-AU"/>
              </w:rPr>
            </w:pPr>
            <w:r w:rsidRPr="00221D5D">
              <w:rPr>
                <w:b/>
                <w:bCs/>
                <w:color w:val="000000"/>
                <w:sz w:val="16"/>
                <w:szCs w:val="21"/>
                <w:lang w:eastAsia="en-GB"/>
              </w:rPr>
              <w:t>All</w:t>
            </w:r>
          </w:p>
        </w:tc>
        <w:tc>
          <w:tcPr>
            <w:tcW w:w="957" w:type="dxa"/>
            <w:tcBorders>
              <w:top w:val="nil"/>
              <w:left w:val="nil"/>
              <w:bottom w:val="single" w:sz="8" w:space="0" w:color="auto"/>
              <w:right w:val="nil"/>
            </w:tcBorders>
            <w:vAlign w:val="center"/>
            <w:hideMark/>
          </w:tcPr>
          <w:p w14:paraId="4A38FBB7"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13,500</w:t>
            </w:r>
          </w:p>
        </w:tc>
        <w:tc>
          <w:tcPr>
            <w:tcW w:w="955" w:type="dxa"/>
            <w:tcBorders>
              <w:top w:val="nil"/>
              <w:left w:val="nil"/>
              <w:bottom w:val="single" w:sz="8" w:space="0" w:color="auto"/>
              <w:right w:val="nil"/>
            </w:tcBorders>
            <w:vAlign w:val="center"/>
            <w:hideMark/>
          </w:tcPr>
          <w:p w14:paraId="071D698F"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3,100</w:t>
            </w:r>
          </w:p>
        </w:tc>
        <w:tc>
          <w:tcPr>
            <w:tcW w:w="952" w:type="dxa"/>
            <w:tcBorders>
              <w:top w:val="nil"/>
              <w:left w:val="nil"/>
              <w:bottom w:val="single" w:sz="8" w:space="0" w:color="auto"/>
              <w:right w:val="nil"/>
            </w:tcBorders>
            <w:vAlign w:val="center"/>
            <w:hideMark/>
          </w:tcPr>
          <w:p w14:paraId="0E6750C5"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0.23</w:t>
            </w:r>
          </w:p>
        </w:tc>
        <w:tc>
          <w:tcPr>
            <w:tcW w:w="957" w:type="dxa"/>
            <w:tcBorders>
              <w:top w:val="nil"/>
              <w:left w:val="nil"/>
              <w:bottom w:val="single" w:sz="8" w:space="0" w:color="auto"/>
              <w:right w:val="nil"/>
            </w:tcBorders>
            <w:vAlign w:val="center"/>
            <w:hideMark/>
          </w:tcPr>
          <w:p w14:paraId="2C92436D"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8,900</w:t>
            </w:r>
          </w:p>
        </w:tc>
        <w:tc>
          <w:tcPr>
            <w:tcW w:w="957" w:type="dxa"/>
            <w:tcBorders>
              <w:top w:val="nil"/>
              <w:left w:val="nil"/>
              <w:bottom w:val="single" w:sz="8" w:space="0" w:color="auto"/>
              <w:right w:val="nil"/>
            </w:tcBorders>
            <w:vAlign w:val="center"/>
            <w:hideMark/>
          </w:tcPr>
          <w:p w14:paraId="0231665F"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18,800</w:t>
            </w:r>
          </w:p>
        </w:tc>
        <w:tc>
          <w:tcPr>
            <w:tcW w:w="955" w:type="dxa"/>
            <w:tcBorders>
              <w:top w:val="nil"/>
              <w:left w:val="nil"/>
              <w:bottom w:val="single" w:sz="8" w:space="0" w:color="auto"/>
              <w:right w:val="nil"/>
            </w:tcBorders>
            <w:vAlign w:val="center"/>
            <w:hideMark/>
          </w:tcPr>
          <w:p w14:paraId="3C30FFB6"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13,125</w:t>
            </w:r>
          </w:p>
        </w:tc>
        <w:tc>
          <w:tcPr>
            <w:tcW w:w="956" w:type="dxa"/>
            <w:tcBorders>
              <w:top w:val="nil"/>
              <w:left w:val="nil"/>
              <w:bottom w:val="single" w:sz="8" w:space="0" w:color="auto"/>
              <w:right w:val="nil"/>
            </w:tcBorders>
            <w:vAlign w:val="center"/>
            <w:hideMark/>
          </w:tcPr>
          <w:p w14:paraId="3ECEC19C"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1</w:t>
            </w:r>
          </w:p>
        </w:tc>
      </w:tr>
      <w:tr w:rsidR="009D380B" w:rsidRPr="00221D5D" w14:paraId="463D6E81" w14:textId="77777777" w:rsidTr="00221D5D">
        <w:trPr>
          <w:trHeight w:val="315"/>
        </w:trPr>
        <w:tc>
          <w:tcPr>
            <w:tcW w:w="1381" w:type="dxa"/>
            <w:vMerge w:val="restart"/>
            <w:tcBorders>
              <w:top w:val="nil"/>
              <w:left w:val="nil"/>
              <w:bottom w:val="single" w:sz="8" w:space="0" w:color="000000"/>
              <w:right w:val="nil"/>
            </w:tcBorders>
            <w:shd w:val="clear" w:color="000000" w:fill="FFFFFF"/>
            <w:vAlign w:val="center"/>
            <w:hideMark/>
          </w:tcPr>
          <w:p w14:paraId="4C648680" w14:textId="77777777" w:rsidR="00221D5D" w:rsidRPr="00221D5D" w:rsidRDefault="00221D5D" w:rsidP="00221D5D">
            <w:pPr>
              <w:spacing w:after="0"/>
              <w:rPr>
                <w:color w:val="000000"/>
                <w:sz w:val="16"/>
                <w:szCs w:val="16"/>
                <w:lang w:eastAsia="en-AU"/>
              </w:rPr>
            </w:pPr>
            <w:r w:rsidRPr="00221D5D">
              <w:rPr>
                <w:color w:val="000000"/>
                <w:sz w:val="16"/>
                <w:szCs w:val="16"/>
                <w:lang w:eastAsia="en-AU"/>
              </w:rPr>
              <w:t>Port Phillip</w:t>
            </w:r>
          </w:p>
        </w:tc>
        <w:tc>
          <w:tcPr>
            <w:tcW w:w="571" w:type="dxa"/>
            <w:tcBorders>
              <w:top w:val="nil"/>
              <w:left w:val="nil"/>
              <w:bottom w:val="single" w:sz="8" w:space="0" w:color="auto"/>
              <w:right w:val="nil"/>
            </w:tcBorders>
            <w:vAlign w:val="center"/>
            <w:hideMark/>
          </w:tcPr>
          <w:p w14:paraId="4788CB2B"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2023</w:t>
            </w:r>
          </w:p>
        </w:tc>
        <w:tc>
          <w:tcPr>
            <w:tcW w:w="959" w:type="dxa"/>
            <w:tcBorders>
              <w:top w:val="nil"/>
              <w:left w:val="nil"/>
              <w:bottom w:val="single" w:sz="8" w:space="0" w:color="auto"/>
              <w:right w:val="nil"/>
            </w:tcBorders>
            <w:vAlign w:val="center"/>
            <w:hideMark/>
          </w:tcPr>
          <w:p w14:paraId="65E71553"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Native</w:t>
            </w:r>
          </w:p>
        </w:tc>
        <w:tc>
          <w:tcPr>
            <w:tcW w:w="957" w:type="dxa"/>
            <w:tcBorders>
              <w:top w:val="nil"/>
              <w:left w:val="nil"/>
              <w:bottom w:val="single" w:sz="8" w:space="0" w:color="auto"/>
              <w:right w:val="nil"/>
            </w:tcBorders>
            <w:vAlign w:val="center"/>
            <w:hideMark/>
          </w:tcPr>
          <w:p w14:paraId="6D29EFC9"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4,200</w:t>
            </w:r>
          </w:p>
        </w:tc>
        <w:tc>
          <w:tcPr>
            <w:tcW w:w="955" w:type="dxa"/>
            <w:tcBorders>
              <w:top w:val="nil"/>
              <w:left w:val="nil"/>
              <w:bottom w:val="single" w:sz="8" w:space="0" w:color="auto"/>
              <w:right w:val="nil"/>
            </w:tcBorders>
            <w:vAlign w:val="center"/>
            <w:hideMark/>
          </w:tcPr>
          <w:p w14:paraId="7CE0DBAA"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2,600</w:t>
            </w:r>
          </w:p>
        </w:tc>
        <w:tc>
          <w:tcPr>
            <w:tcW w:w="952" w:type="dxa"/>
            <w:tcBorders>
              <w:top w:val="nil"/>
              <w:left w:val="nil"/>
              <w:bottom w:val="single" w:sz="8" w:space="0" w:color="auto"/>
              <w:right w:val="nil"/>
            </w:tcBorders>
            <w:vAlign w:val="center"/>
            <w:hideMark/>
          </w:tcPr>
          <w:p w14:paraId="59580D74"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0.61</w:t>
            </w:r>
          </w:p>
        </w:tc>
        <w:tc>
          <w:tcPr>
            <w:tcW w:w="957" w:type="dxa"/>
            <w:tcBorders>
              <w:top w:val="nil"/>
              <w:left w:val="nil"/>
              <w:bottom w:val="single" w:sz="8" w:space="0" w:color="auto"/>
              <w:right w:val="nil"/>
            </w:tcBorders>
            <w:vAlign w:val="center"/>
            <w:hideMark/>
          </w:tcPr>
          <w:p w14:paraId="22090F5B"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800</w:t>
            </w:r>
          </w:p>
        </w:tc>
        <w:tc>
          <w:tcPr>
            <w:tcW w:w="957" w:type="dxa"/>
            <w:tcBorders>
              <w:top w:val="nil"/>
              <w:left w:val="nil"/>
              <w:bottom w:val="single" w:sz="8" w:space="0" w:color="auto"/>
              <w:right w:val="nil"/>
            </w:tcBorders>
            <w:vAlign w:val="center"/>
            <w:hideMark/>
          </w:tcPr>
          <w:p w14:paraId="509EE555"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8,700</w:t>
            </w:r>
          </w:p>
        </w:tc>
        <w:tc>
          <w:tcPr>
            <w:tcW w:w="955" w:type="dxa"/>
            <w:tcBorders>
              <w:top w:val="nil"/>
              <w:left w:val="nil"/>
              <w:bottom w:val="single" w:sz="8" w:space="0" w:color="auto"/>
              <w:right w:val="nil"/>
            </w:tcBorders>
            <w:vAlign w:val="center"/>
            <w:hideMark/>
          </w:tcPr>
          <w:p w14:paraId="7AD0CE75"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2,917</w:t>
            </w:r>
          </w:p>
        </w:tc>
        <w:tc>
          <w:tcPr>
            <w:tcW w:w="956" w:type="dxa"/>
            <w:tcBorders>
              <w:top w:val="nil"/>
              <w:left w:val="nil"/>
              <w:bottom w:val="single" w:sz="8" w:space="0" w:color="auto"/>
              <w:right w:val="nil"/>
            </w:tcBorders>
            <w:vAlign w:val="center"/>
            <w:hideMark/>
          </w:tcPr>
          <w:p w14:paraId="378D63E1"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1.4</w:t>
            </w:r>
          </w:p>
        </w:tc>
      </w:tr>
      <w:tr w:rsidR="009D380B" w:rsidRPr="00221D5D" w14:paraId="217C4826" w14:textId="77777777" w:rsidTr="00221D5D">
        <w:trPr>
          <w:trHeight w:val="315"/>
        </w:trPr>
        <w:tc>
          <w:tcPr>
            <w:tcW w:w="1381" w:type="dxa"/>
            <w:vMerge/>
            <w:tcBorders>
              <w:top w:val="nil"/>
              <w:left w:val="nil"/>
              <w:bottom w:val="single" w:sz="8" w:space="0" w:color="000000"/>
              <w:right w:val="nil"/>
            </w:tcBorders>
            <w:vAlign w:val="center"/>
            <w:hideMark/>
          </w:tcPr>
          <w:p w14:paraId="3DC51471"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4CAE1B20"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2024</w:t>
            </w:r>
          </w:p>
        </w:tc>
        <w:tc>
          <w:tcPr>
            <w:tcW w:w="959" w:type="dxa"/>
            <w:tcBorders>
              <w:top w:val="nil"/>
              <w:left w:val="nil"/>
              <w:bottom w:val="single" w:sz="8" w:space="0" w:color="auto"/>
              <w:right w:val="nil"/>
            </w:tcBorders>
            <w:vAlign w:val="center"/>
            <w:hideMark/>
          </w:tcPr>
          <w:p w14:paraId="4E537FED"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Native</w:t>
            </w:r>
          </w:p>
        </w:tc>
        <w:tc>
          <w:tcPr>
            <w:tcW w:w="957" w:type="dxa"/>
            <w:tcBorders>
              <w:top w:val="nil"/>
              <w:left w:val="nil"/>
              <w:bottom w:val="single" w:sz="8" w:space="0" w:color="auto"/>
              <w:right w:val="nil"/>
            </w:tcBorders>
            <w:vAlign w:val="center"/>
            <w:hideMark/>
          </w:tcPr>
          <w:p w14:paraId="745F971D"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4,400</w:t>
            </w:r>
          </w:p>
        </w:tc>
        <w:tc>
          <w:tcPr>
            <w:tcW w:w="955" w:type="dxa"/>
            <w:tcBorders>
              <w:top w:val="nil"/>
              <w:left w:val="nil"/>
              <w:bottom w:val="single" w:sz="8" w:space="0" w:color="auto"/>
              <w:right w:val="nil"/>
            </w:tcBorders>
            <w:vAlign w:val="center"/>
            <w:hideMark/>
          </w:tcPr>
          <w:p w14:paraId="12352295"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2,700</w:t>
            </w:r>
          </w:p>
        </w:tc>
        <w:tc>
          <w:tcPr>
            <w:tcW w:w="952" w:type="dxa"/>
            <w:tcBorders>
              <w:top w:val="nil"/>
              <w:left w:val="nil"/>
              <w:bottom w:val="single" w:sz="8" w:space="0" w:color="auto"/>
              <w:right w:val="nil"/>
            </w:tcBorders>
            <w:vAlign w:val="center"/>
            <w:hideMark/>
          </w:tcPr>
          <w:p w14:paraId="1B7C691A"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0.61</w:t>
            </w:r>
          </w:p>
        </w:tc>
        <w:tc>
          <w:tcPr>
            <w:tcW w:w="957" w:type="dxa"/>
            <w:tcBorders>
              <w:top w:val="nil"/>
              <w:left w:val="nil"/>
              <w:bottom w:val="single" w:sz="8" w:space="0" w:color="auto"/>
              <w:right w:val="nil"/>
            </w:tcBorders>
            <w:vAlign w:val="center"/>
            <w:hideMark/>
          </w:tcPr>
          <w:p w14:paraId="0ED8BC0D"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800</w:t>
            </w:r>
          </w:p>
        </w:tc>
        <w:tc>
          <w:tcPr>
            <w:tcW w:w="957" w:type="dxa"/>
            <w:tcBorders>
              <w:top w:val="nil"/>
              <w:left w:val="nil"/>
              <w:bottom w:val="single" w:sz="8" w:space="0" w:color="auto"/>
              <w:right w:val="nil"/>
            </w:tcBorders>
            <w:vAlign w:val="center"/>
            <w:hideMark/>
          </w:tcPr>
          <w:p w14:paraId="2BB2FBA4"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9,000</w:t>
            </w:r>
          </w:p>
        </w:tc>
        <w:tc>
          <w:tcPr>
            <w:tcW w:w="955" w:type="dxa"/>
            <w:tcBorders>
              <w:top w:val="nil"/>
              <w:left w:val="nil"/>
              <w:bottom w:val="single" w:sz="8" w:space="0" w:color="auto"/>
              <w:right w:val="nil"/>
            </w:tcBorders>
            <w:vAlign w:val="center"/>
            <w:hideMark/>
          </w:tcPr>
          <w:p w14:paraId="0C6C8FE8"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2,917</w:t>
            </w:r>
          </w:p>
        </w:tc>
        <w:tc>
          <w:tcPr>
            <w:tcW w:w="956" w:type="dxa"/>
            <w:tcBorders>
              <w:top w:val="nil"/>
              <w:left w:val="nil"/>
              <w:bottom w:val="single" w:sz="8" w:space="0" w:color="auto"/>
              <w:right w:val="nil"/>
            </w:tcBorders>
            <w:vAlign w:val="center"/>
            <w:hideMark/>
          </w:tcPr>
          <w:p w14:paraId="3BD97C24"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1.5</w:t>
            </w:r>
          </w:p>
        </w:tc>
      </w:tr>
      <w:tr w:rsidR="009D380B" w:rsidRPr="00221D5D" w14:paraId="63C2147F" w14:textId="77777777" w:rsidTr="00221D5D">
        <w:trPr>
          <w:trHeight w:val="315"/>
        </w:trPr>
        <w:tc>
          <w:tcPr>
            <w:tcW w:w="1381" w:type="dxa"/>
            <w:vMerge/>
            <w:tcBorders>
              <w:top w:val="nil"/>
              <w:left w:val="nil"/>
              <w:bottom w:val="single" w:sz="8" w:space="0" w:color="000000"/>
              <w:right w:val="nil"/>
            </w:tcBorders>
            <w:vAlign w:val="center"/>
            <w:hideMark/>
          </w:tcPr>
          <w:p w14:paraId="37E88FD4"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6FE2906E" w14:textId="77777777" w:rsidR="00221D5D" w:rsidRPr="00221D5D" w:rsidRDefault="00221D5D" w:rsidP="00221D5D">
            <w:pPr>
              <w:spacing w:after="0"/>
              <w:jc w:val="right"/>
              <w:rPr>
                <w:b/>
                <w:bCs/>
                <w:color w:val="000000"/>
                <w:sz w:val="16"/>
                <w:szCs w:val="16"/>
                <w:lang w:eastAsia="en-AU"/>
              </w:rPr>
            </w:pPr>
            <w:r w:rsidRPr="00221D5D">
              <w:rPr>
                <w:b/>
                <w:bCs/>
                <w:color w:val="000000"/>
                <w:sz w:val="16"/>
                <w:szCs w:val="21"/>
                <w:lang w:eastAsia="en-GB"/>
              </w:rPr>
              <w:t>2023</w:t>
            </w:r>
          </w:p>
        </w:tc>
        <w:tc>
          <w:tcPr>
            <w:tcW w:w="959" w:type="dxa"/>
            <w:tcBorders>
              <w:top w:val="nil"/>
              <w:left w:val="nil"/>
              <w:bottom w:val="single" w:sz="8" w:space="0" w:color="auto"/>
              <w:right w:val="nil"/>
            </w:tcBorders>
            <w:vAlign w:val="center"/>
            <w:hideMark/>
          </w:tcPr>
          <w:p w14:paraId="61CBB2B0" w14:textId="77777777" w:rsidR="00221D5D" w:rsidRPr="00221D5D" w:rsidRDefault="00221D5D" w:rsidP="00221D5D">
            <w:pPr>
              <w:spacing w:after="0"/>
              <w:rPr>
                <w:b/>
                <w:bCs/>
                <w:color w:val="000000"/>
                <w:sz w:val="16"/>
                <w:szCs w:val="16"/>
                <w:lang w:eastAsia="en-AU"/>
              </w:rPr>
            </w:pPr>
            <w:r w:rsidRPr="00221D5D">
              <w:rPr>
                <w:b/>
                <w:bCs/>
                <w:color w:val="000000"/>
                <w:sz w:val="16"/>
                <w:szCs w:val="21"/>
                <w:lang w:eastAsia="en-GB"/>
              </w:rPr>
              <w:t>All</w:t>
            </w:r>
          </w:p>
        </w:tc>
        <w:tc>
          <w:tcPr>
            <w:tcW w:w="957" w:type="dxa"/>
            <w:tcBorders>
              <w:top w:val="nil"/>
              <w:left w:val="nil"/>
              <w:bottom w:val="single" w:sz="8" w:space="0" w:color="auto"/>
              <w:right w:val="nil"/>
            </w:tcBorders>
            <w:vAlign w:val="center"/>
            <w:hideMark/>
          </w:tcPr>
          <w:p w14:paraId="5E92E4F9"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4,200</w:t>
            </w:r>
          </w:p>
        </w:tc>
        <w:tc>
          <w:tcPr>
            <w:tcW w:w="955" w:type="dxa"/>
            <w:tcBorders>
              <w:top w:val="nil"/>
              <w:left w:val="nil"/>
              <w:bottom w:val="single" w:sz="8" w:space="0" w:color="auto"/>
              <w:right w:val="nil"/>
            </w:tcBorders>
            <w:vAlign w:val="center"/>
            <w:hideMark/>
          </w:tcPr>
          <w:p w14:paraId="446718E5"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2,600</w:t>
            </w:r>
          </w:p>
        </w:tc>
        <w:tc>
          <w:tcPr>
            <w:tcW w:w="952" w:type="dxa"/>
            <w:tcBorders>
              <w:top w:val="nil"/>
              <w:left w:val="nil"/>
              <w:bottom w:val="single" w:sz="8" w:space="0" w:color="auto"/>
              <w:right w:val="nil"/>
            </w:tcBorders>
            <w:vAlign w:val="center"/>
            <w:hideMark/>
          </w:tcPr>
          <w:p w14:paraId="4232ED5F"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0.61</w:t>
            </w:r>
          </w:p>
        </w:tc>
        <w:tc>
          <w:tcPr>
            <w:tcW w:w="957" w:type="dxa"/>
            <w:tcBorders>
              <w:top w:val="nil"/>
              <w:left w:val="nil"/>
              <w:bottom w:val="single" w:sz="8" w:space="0" w:color="auto"/>
              <w:right w:val="nil"/>
            </w:tcBorders>
            <w:vAlign w:val="center"/>
            <w:hideMark/>
          </w:tcPr>
          <w:p w14:paraId="36C929BB"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800</w:t>
            </w:r>
          </w:p>
        </w:tc>
        <w:tc>
          <w:tcPr>
            <w:tcW w:w="957" w:type="dxa"/>
            <w:tcBorders>
              <w:top w:val="nil"/>
              <w:left w:val="nil"/>
              <w:bottom w:val="single" w:sz="8" w:space="0" w:color="auto"/>
              <w:right w:val="nil"/>
            </w:tcBorders>
            <w:vAlign w:val="center"/>
            <w:hideMark/>
          </w:tcPr>
          <w:p w14:paraId="5E52CB11"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8,700</w:t>
            </w:r>
          </w:p>
        </w:tc>
        <w:tc>
          <w:tcPr>
            <w:tcW w:w="955" w:type="dxa"/>
            <w:tcBorders>
              <w:top w:val="nil"/>
              <w:left w:val="nil"/>
              <w:bottom w:val="single" w:sz="8" w:space="0" w:color="auto"/>
              <w:right w:val="nil"/>
            </w:tcBorders>
            <w:vAlign w:val="center"/>
            <w:hideMark/>
          </w:tcPr>
          <w:p w14:paraId="294526BD"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4,513</w:t>
            </w:r>
          </w:p>
        </w:tc>
        <w:tc>
          <w:tcPr>
            <w:tcW w:w="956" w:type="dxa"/>
            <w:tcBorders>
              <w:top w:val="nil"/>
              <w:left w:val="nil"/>
              <w:bottom w:val="single" w:sz="8" w:space="0" w:color="auto"/>
              <w:right w:val="nil"/>
            </w:tcBorders>
            <w:vAlign w:val="center"/>
            <w:hideMark/>
          </w:tcPr>
          <w:p w14:paraId="5CEBF926"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0.9</w:t>
            </w:r>
          </w:p>
        </w:tc>
      </w:tr>
      <w:tr w:rsidR="009D380B" w:rsidRPr="00221D5D" w14:paraId="0FDDF604" w14:textId="77777777" w:rsidTr="00221D5D">
        <w:trPr>
          <w:trHeight w:val="315"/>
        </w:trPr>
        <w:tc>
          <w:tcPr>
            <w:tcW w:w="1381" w:type="dxa"/>
            <w:vMerge/>
            <w:tcBorders>
              <w:top w:val="nil"/>
              <w:left w:val="nil"/>
              <w:bottom w:val="single" w:sz="8" w:space="0" w:color="000000"/>
              <w:right w:val="nil"/>
            </w:tcBorders>
            <w:vAlign w:val="center"/>
            <w:hideMark/>
          </w:tcPr>
          <w:p w14:paraId="27994958"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3E9F7C73" w14:textId="77777777" w:rsidR="00221D5D" w:rsidRPr="00221D5D" w:rsidRDefault="00221D5D" w:rsidP="00221D5D">
            <w:pPr>
              <w:spacing w:after="0"/>
              <w:jc w:val="right"/>
              <w:rPr>
                <w:b/>
                <w:bCs/>
                <w:color w:val="000000"/>
                <w:sz w:val="16"/>
                <w:szCs w:val="16"/>
                <w:lang w:eastAsia="en-AU"/>
              </w:rPr>
            </w:pPr>
            <w:r w:rsidRPr="00221D5D">
              <w:rPr>
                <w:b/>
                <w:bCs/>
                <w:color w:val="000000"/>
                <w:sz w:val="16"/>
                <w:szCs w:val="21"/>
                <w:lang w:eastAsia="en-GB"/>
              </w:rPr>
              <w:t>2024</w:t>
            </w:r>
          </w:p>
        </w:tc>
        <w:tc>
          <w:tcPr>
            <w:tcW w:w="959" w:type="dxa"/>
            <w:tcBorders>
              <w:top w:val="nil"/>
              <w:left w:val="nil"/>
              <w:bottom w:val="single" w:sz="8" w:space="0" w:color="auto"/>
              <w:right w:val="nil"/>
            </w:tcBorders>
            <w:vAlign w:val="center"/>
            <w:hideMark/>
          </w:tcPr>
          <w:p w14:paraId="07762C8F" w14:textId="77777777" w:rsidR="00221D5D" w:rsidRPr="00221D5D" w:rsidRDefault="00221D5D" w:rsidP="00221D5D">
            <w:pPr>
              <w:spacing w:after="0"/>
              <w:rPr>
                <w:b/>
                <w:bCs/>
                <w:color w:val="000000"/>
                <w:sz w:val="16"/>
                <w:szCs w:val="16"/>
                <w:lang w:eastAsia="en-AU"/>
              </w:rPr>
            </w:pPr>
            <w:r w:rsidRPr="00221D5D">
              <w:rPr>
                <w:b/>
                <w:bCs/>
                <w:color w:val="000000"/>
                <w:sz w:val="16"/>
                <w:szCs w:val="21"/>
                <w:lang w:eastAsia="en-GB"/>
              </w:rPr>
              <w:t>All</w:t>
            </w:r>
          </w:p>
        </w:tc>
        <w:tc>
          <w:tcPr>
            <w:tcW w:w="957" w:type="dxa"/>
            <w:tcBorders>
              <w:top w:val="nil"/>
              <w:left w:val="nil"/>
              <w:bottom w:val="single" w:sz="8" w:space="0" w:color="auto"/>
              <w:right w:val="nil"/>
            </w:tcBorders>
            <w:vAlign w:val="center"/>
            <w:hideMark/>
          </w:tcPr>
          <w:p w14:paraId="5B982930"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4,400</w:t>
            </w:r>
          </w:p>
        </w:tc>
        <w:tc>
          <w:tcPr>
            <w:tcW w:w="955" w:type="dxa"/>
            <w:tcBorders>
              <w:top w:val="nil"/>
              <w:left w:val="nil"/>
              <w:bottom w:val="single" w:sz="8" w:space="0" w:color="auto"/>
              <w:right w:val="nil"/>
            </w:tcBorders>
            <w:vAlign w:val="center"/>
            <w:hideMark/>
          </w:tcPr>
          <w:p w14:paraId="7770FBF6"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2,700</w:t>
            </w:r>
          </w:p>
        </w:tc>
        <w:tc>
          <w:tcPr>
            <w:tcW w:w="952" w:type="dxa"/>
            <w:tcBorders>
              <w:top w:val="nil"/>
              <w:left w:val="nil"/>
              <w:bottom w:val="single" w:sz="8" w:space="0" w:color="auto"/>
              <w:right w:val="nil"/>
            </w:tcBorders>
            <w:vAlign w:val="center"/>
            <w:hideMark/>
          </w:tcPr>
          <w:p w14:paraId="447F114A"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0.61</w:t>
            </w:r>
          </w:p>
        </w:tc>
        <w:tc>
          <w:tcPr>
            <w:tcW w:w="957" w:type="dxa"/>
            <w:tcBorders>
              <w:top w:val="nil"/>
              <w:left w:val="nil"/>
              <w:bottom w:val="single" w:sz="8" w:space="0" w:color="auto"/>
              <w:right w:val="nil"/>
            </w:tcBorders>
            <w:vAlign w:val="center"/>
            <w:hideMark/>
          </w:tcPr>
          <w:p w14:paraId="59C726B6"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800</w:t>
            </w:r>
          </w:p>
        </w:tc>
        <w:tc>
          <w:tcPr>
            <w:tcW w:w="957" w:type="dxa"/>
            <w:tcBorders>
              <w:top w:val="nil"/>
              <w:left w:val="nil"/>
              <w:bottom w:val="single" w:sz="8" w:space="0" w:color="auto"/>
              <w:right w:val="nil"/>
            </w:tcBorders>
            <w:vAlign w:val="center"/>
            <w:hideMark/>
          </w:tcPr>
          <w:p w14:paraId="4825045C"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9,000</w:t>
            </w:r>
          </w:p>
        </w:tc>
        <w:tc>
          <w:tcPr>
            <w:tcW w:w="955" w:type="dxa"/>
            <w:tcBorders>
              <w:top w:val="nil"/>
              <w:left w:val="nil"/>
              <w:bottom w:val="single" w:sz="8" w:space="0" w:color="auto"/>
              <w:right w:val="nil"/>
            </w:tcBorders>
            <w:vAlign w:val="center"/>
            <w:hideMark/>
          </w:tcPr>
          <w:p w14:paraId="4F251B02"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2,917</w:t>
            </w:r>
          </w:p>
        </w:tc>
        <w:tc>
          <w:tcPr>
            <w:tcW w:w="956" w:type="dxa"/>
            <w:tcBorders>
              <w:top w:val="nil"/>
              <w:left w:val="nil"/>
              <w:bottom w:val="single" w:sz="8" w:space="0" w:color="auto"/>
              <w:right w:val="nil"/>
            </w:tcBorders>
            <w:vAlign w:val="center"/>
            <w:hideMark/>
          </w:tcPr>
          <w:p w14:paraId="5D89F08B"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1.5</w:t>
            </w:r>
          </w:p>
        </w:tc>
      </w:tr>
      <w:tr w:rsidR="009D380B" w:rsidRPr="00221D5D" w14:paraId="61725809" w14:textId="77777777" w:rsidTr="00221D5D">
        <w:trPr>
          <w:trHeight w:val="315"/>
        </w:trPr>
        <w:tc>
          <w:tcPr>
            <w:tcW w:w="1381" w:type="dxa"/>
            <w:vMerge w:val="restart"/>
            <w:tcBorders>
              <w:top w:val="nil"/>
              <w:left w:val="nil"/>
              <w:bottom w:val="single" w:sz="8" w:space="0" w:color="000000"/>
              <w:right w:val="nil"/>
            </w:tcBorders>
            <w:shd w:val="clear" w:color="000000" w:fill="FFFFFF"/>
            <w:vAlign w:val="center"/>
            <w:hideMark/>
          </w:tcPr>
          <w:p w14:paraId="5133B20C" w14:textId="77777777" w:rsidR="00221D5D" w:rsidRPr="00221D5D" w:rsidRDefault="00221D5D" w:rsidP="00221D5D">
            <w:pPr>
              <w:spacing w:after="0"/>
              <w:rPr>
                <w:color w:val="000000"/>
                <w:sz w:val="16"/>
                <w:szCs w:val="16"/>
                <w:lang w:eastAsia="en-AU"/>
              </w:rPr>
            </w:pPr>
            <w:r w:rsidRPr="00221D5D">
              <w:rPr>
                <w:color w:val="000000"/>
                <w:sz w:val="16"/>
                <w:szCs w:val="16"/>
                <w:lang w:eastAsia="en-AU"/>
              </w:rPr>
              <w:t>All</w:t>
            </w:r>
          </w:p>
        </w:tc>
        <w:tc>
          <w:tcPr>
            <w:tcW w:w="571" w:type="dxa"/>
            <w:tcBorders>
              <w:top w:val="nil"/>
              <w:left w:val="nil"/>
              <w:bottom w:val="single" w:sz="8" w:space="0" w:color="auto"/>
              <w:right w:val="nil"/>
            </w:tcBorders>
            <w:vAlign w:val="center"/>
            <w:hideMark/>
          </w:tcPr>
          <w:p w14:paraId="474251D9"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2023</w:t>
            </w:r>
          </w:p>
        </w:tc>
        <w:tc>
          <w:tcPr>
            <w:tcW w:w="959" w:type="dxa"/>
            <w:tcBorders>
              <w:top w:val="nil"/>
              <w:left w:val="nil"/>
              <w:bottom w:val="single" w:sz="8" w:space="0" w:color="auto"/>
              <w:right w:val="nil"/>
            </w:tcBorders>
            <w:vAlign w:val="center"/>
            <w:hideMark/>
          </w:tcPr>
          <w:p w14:paraId="564AC35A"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Native</w:t>
            </w:r>
          </w:p>
        </w:tc>
        <w:tc>
          <w:tcPr>
            <w:tcW w:w="957" w:type="dxa"/>
            <w:tcBorders>
              <w:top w:val="nil"/>
              <w:left w:val="nil"/>
              <w:bottom w:val="single" w:sz="8" w:space="0" w:color="auto"/>
              <w:right w:val="nil"/>
            </w:tcBorders>
            <w:vAlign w:val="center"/>
            <w:hideMark/>
          </w:tcPr>
          <w:p w14:paraId="0D354584"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167,200</w:t>
            </w:r>
          </w:p>
        </w:tc>
        <w:tc>
          <w:tcPr>
            <w:tcW w:w="955" w:type="dxa"/>
            <w:tcBorders>
              <w:top w:val="nil"/>
              <w:left w:val="nil"/>
              <w:bottom w:val="single" w:sz="8" w:space="0" w:color="auto"/>
              <w:right w:val="nil"/>
            </w:tcBorders>
            <w:vAlign w:val="center"/>
            <w:hideMark/>
          </w:tcPr>
          <w:p w14:paraId="4FB8890E"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23,500</w:t>
            </w:r>
          </w:p>
        </w:tc>
        <w:tc>
          <w:tcPr>
            <w:tcW w:w="952" w:type="dxa"/>
            <w:tcBorders>
              <w:top w:val="nil"/>
              <w:left w:val="nil"/>
              <w:bottom w:val="single" w:sz="8" w:space="0" w:color="auto"/>
              <w:right w:val="nil"/>
            </w:tcBorders>
            <w:vAlign w:val="center"/>
            <w:hideMark/>
          </w:tcPr>
          <w:p w14:paraId="756ECF73"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0.14</w:t>
            </w:r>
          </w:p>
        </w:tc>
        <w:tc>
          <w:tcPr>
            <w:tcW w:w="957" w:type="dxa"/>
            <w:tcBorders>
              <w:top w:val="nil"/>
              <w:left w:val="nil"/>
              <w:bottom w:val="single" w:sz="8" w:space="0" w:color="auto"/>
              <w:right w:val="nil"/>
            </w:tcBorders>
            <w:vAlign w:val="center"/>
            <w:hideMark/>
          </w:tcPr>
          <w:p w14:paraId="37196829"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131,000</w:t>
            </w:r>
          </w:p>
        </w:tc>
        <w:tc>
          <w:tcPr>
            <w:tcW w:w="957" w:type="dxa"/>
            <w:tcBorders>
              <w:top w:val="nil"/>
              <w:left w:val="nil"/>
              <w:bottom w:val="single" w:sz="8" w:space="0" w:color="auto"/>
              <w:right w:val="nil"/>
            </w:tcBorders>
            <w:vAlign w:val="center"/>
            <w:hideMark/>
          </w:tcPr>
          <w:p w14:paraId="64BDD09F"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209,800</w:t>
            </w:r>
          </w:p>
        </w:tc>
        <w:tc>
          <w:tcPr>
            <w:tcW w:w="955" w:type="dxa"/>
            <w:tcBorders>
              <w:top w:val="nil"/>
              <w:left w:val="nil"/>
              <w:bottom w:val="single" w:sz="8" w:space="0" w:color="auto"/>
              <w:right w:val="nil"/>
            </w:tcBorders>
            <w:vAlign w:val="center"/>
            <w:hideMark/>
          </w:tcPr>
          <w:p w14:paraId="60F95AE5"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56,537</w:t>
            </w:r>
          </w:p>
        </w:tc>
        <w:tc>
          <w:tcPr>
            <w:tcW w:w="956" w:type="dxa"/>
            <w:tcBorders>
              <w:top w:val="nil"/>
              <w:left w:val="nil"/>
              <w:bottom w:val="single" w:sz="8" w:space="0" w:color="auto"/>
              <w:right w:val="nil"/>
            </w:tcBorders>
            <w:vAlign w:val="center"/>
            <w:hideMark/>
          </w:tcPr>
          <w:p w14:paraId="5920FC0D"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3</w:t>
            </w:r>
          </w:p>
        </w:tc>
      </w:tr>
      <w:tr w:rsidR="009D380B" w:rsidRPr="00221D5D" w14:paraId="6362F678" w14:textId="77777777" w:rsidTr="00221D5D">
        <w:trPr>
          <w:trHeight w:val="315"/>
        </w:trPr>
        <w:tc>
          <w:tcPr>
            <w:tcW w:w="1381" w:type="dxa"/>
            <w:vMerge/>
            <w:tcBorders>
              <w:top w:val="nil"/>
              <w:left w:val="nil"/>
              <w:bottom w:val="single" w:sz="8" w:space="0" w:color="000000"/>
              <w:right w:val="nil"/>
            </w:tcBorders>
            <w:vAlign w:val="center"/>
            <w:hideMark/>
          </w:tcPr>
          <w:p w14:paraId="7AA83EE3"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238180B4"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2024</w:t>
            </w:r>
          </w:p>
        </w:tc>
        <w:tc>
          <w:tcPr>
            <w:tcW w:w="959" w:type="dxa"/>
            <w:tcBorders>
              <w:top w:val="nil"/>
              <w:left w:val="nil"/>
              <w:bottom w:val="single" w:sz="8" w:space="0" w:color="auto"/>
              <w:right w:val="nil"/>
            </w:tcBorders>
            <w:vAlign w:val="center"/>
            <w:hideMark/>
          </w:tcPr>
          <w:p w14:paraId="3A334525"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Native</w:t>
            </w:r>
          </w:p>
        </w:tc>
        <w:tc>
          <w:tcPr>
            <w:tcW w:w="957" w:type="dxa"/>
            <w:tcBorders>
              <w:top w:val="nil"/>
              <w:left w:val="nil"/>
              <w:bottom w:val="single" w:sz="8" w:space="0" w:color="auto"/>
              <w:right w:val="nil"/>
            </w:tcBorders>
            <w:vAlign w:val="center"/>
            <w:hideMark/>
          </w:tcPr>
          <w:p w14:paraId="5BF0686B"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173,200</w:t>
            </w:r>
          </w:p>
        </w:tc>
        <w:tc>
          <w:tcPr>
            <w:tcW w:w="955" w:type="dxa"/>
            <w:tcBorders>
              <w:top w:val="nil"/>
              <w:left w:val="nil"/>
              <w:bottom w:val="single" w:sz="8" w:space="0" w:color="auto"/>
              <w:right w:val="nil"/>
            </w:tcBorders>
            <w:vAlign w:val="center"/>
            <w:hideMark/>
          </w:tcPr>
          <w:p w14:paraId="30E2B1C1"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24,600</w:t>
            </w:r>
          </w:p>
        </w:tc>
        <w:tc>
          <w:tcPr>
            <w:tcW w:w="952" w:type="dxa"/>
            <w:tcBorders>
              <w:top w:val="nil"/>
              <w:left w:val="nil"/>
              <w:bottom w:val="single" w:sz="8" w:space="0" w:color="auto"/>
              <w:right w:val="nil"/>
            </w:tcBorders>
            <w:vAlign w:val="center"/>
            <w:hideMark/>
          </w:tcPr>
          <w:p w14:paraId="03CA0DA3"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0.14</w:t>
            </w:r>
          </w:p>
        </w:tc>
        <w:tc>
          <w:tcPr>
            <w:tcW w:w="957" w:type="dxa"/>
            <w:tcBorders>
              <w:top w:val="nil"/>
              <w:left w:val="nil"/>
              <w:bottom w:val="single" w:sz="8" w:space="0" w:color="auto"/>
              <w:right w:val="nil"/>
            </w:tcBorders>
            <w:vAlign w:val="center"/>
            <w:hideMark/>
          </w:tcPr>
          <w:p w14:paraId="7979D57E"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135,900</w:t>
            </w:r>
          </w:p>
        </w:tc>
        <w:tc>
          <w:tcPr>
            <w:tcW w:w="957" w:type="dxa"/>
            <w:tcBorders>
              <w:top w:val="nil"/>
              <w:left w:val="nil"/>
              <w:bottom w:val="single" w:sz="8" w:space="0" w:color="auto"/>
              <w:right w:val="nil"/>
            </w:tcBorders>
            <w:vAlign w:val="center"/>
            <w:hideMark/>
          </w:tcPr>
          <w:p w14:paraId="52003437"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217,900</w:t>
            </w:r>
          </w:p>
        </w:tc>
        <w:tc>
          <w:tcPr>
            <w:tcW w:w="955" w:type="dxa"/>
            <w:tcBorders>
              <w:top w:val="nil"/>
              <w:left w:val="nil"/>
              <w:bottom w:val="single" w:sz="8" w:space="0" w:color="auto"/>
              <w:right w:val="nil"/>
            </w:tcBorders>
            <w:vAlign w:val="center"/>
            <w:hideMark/>
          </w:tcPr>
          <w:p w14:paraId="6CDFFC1E"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56,537</w:t>
            </w:r>
          </w:p>
        </w:tc>
        <w:tc>
          <w:tcPr>
            <w:tcW w:w="956" w:type="dxa"/>
            <w:tcBorders>
              <w:top w:val="nil"/>
              <w:left w:val="nil"/>
              <w:bottom w:val="single" w:sz="8" w:space="0" w:color="auto"/>
              <w:right w:val="nil"/>
            </w:tcBorders>
            <w:vAlign w:val="center"/>
            <w:hideMark/>
          </w:tcPr>
          <w:p w14:paraId="67D7F871"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3.1</w:t>
            </w:r>
          </w:p>
        </w:tc>
      </w:tr>
      <w:tr w:rsidR="009D380B" w:rsidRPr="00221D5D" w14:paraId="34494B41" w14:textId="77777777" w:rsidTr="00221D5D">
        <w:trPr>
          <w:trHeight w:val="315"/>
        </w:trPr>
        <w:tc>
          <w:tcPr>
            <w:tcW w:w="1381" w:type="dxa"/>
            <w:vMerge/>
            <w:tcBorders>
              <w:top w:val="nil"/>
              <w:left w:val="nil"/>
              <w:bottom w:val="single" w:sz="8" w:space="0" w:color="000000"/>
              <w:right w:val="nil"/>
            </w:tcBorders>
            <w:vAlign w:val="center"/>
            <w:hideMark/>
          </w:tcPr>
          <w:p w14:paraId="66963741"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2BD29467"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2023</w:t>
            </w:r>
          </w:p>
        </w:tc>
        <w:tc>
          <w:tcPr>
            <w:tcW w:w="959" w:type="dxa"/>
            <w:tcBorders>
              <w:top w:val="nil"/>
              <w:left w:val="nil"/>
              <w:bottom w:val="single" w:sz="8" w:space="0" w:color="auto"/>
              <w:right w:val="nil"/>
            </w:tcBorders>
            <w:vAlign w:val="center"/>
            <w:hideMark/>
          </w:tcPr>
          <w:p w14:paraId="4893FA73"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Plantation</w:t>
            </w:r>
          </w:p>
        </w:tc>
        <w:tc>
          <w:tcPr>
            <w:tcW w:w="957" w:type="dxa"/>
            <w:tcBorders>
              <w:top w:val="nil"/>
              <w:left w:val="nil"/>
              <w:bottom w:val="single" w:sz="8" w:space="0" w:color="auto"/>
              <w:right w:val="nil"/>
            </w:tcBorders>
            <w:vAlign w:val="center"/>
            <w:hideMark/>
          </w:tcPr>
          <w:p w14:paraId="6FFBEF1B"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49,900</w:t>
            </w:r>
          </w:p>
        </w:tc>
        <w:tc>
          <w:tcPr>
            <w:tcW w:w="955" w:type="dxa"/>
            <w:tcBorders>
              <w:top w:val="nil"/>
              <w:left w:val="nil"/>
              <w:bottom w:val="single" w:sz="8" w:space="0" w:color="auto"/>
              <w:right w:val="nil"/>
            </w:tcBorders>
            <w:vAlign w:val="center"/>
            <w:hideMark/>
          </w:tcPr>
          <w:p w14:paraId="2F10DD24"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5,800</w:t>
            </w:r>
          </w:p>
        </w:tc>
        <w:tc>
          <w:tcPr>
            <w:tcW w:w="952" w:type="dxa"/>
            <w:tcBorders>
              <w:top w:val="nil"/>
              <w:left w:val="nil"/>
              <w:bottom w:val="single" w:sz="8" w:space="0" w:color="auto"/>
              <w:right w:val="nil"/>
            </w:tcBorders>
            <w:vAlign w:val="center"/>
            <w:hideMark/>
          </w:tcPr>
          <w:p w14:paraId="35006B25"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0.12</w:t>
            </w:r>
          </w:p>
        </w:tc>
        <w:tc>
          <w:tcPr>
            <w:tcW w:w="957" w:type="dxa"/>
            <w:tcBorders>
              <w:top w:val="nil"/>
              <w:left w:val="nil"/>
              <w:bottom w:val="single" w:sz="8" w:space="0" w:color="auto"/>
              <w:right w:val="nil"/>
            </w:tcBorders>
            <w:vAlign w:val="center"/>
            <w:hideMark/>
          </w:tcPr>
          <w:p w14:paraId="6C1B45B4"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41,200</w:t>
            </w:r>
          </w:p>
        </w:tc>
        <w:tc>
          <w:tcPr>
            <w:tcW w:w="957" w:type="dxa"/>
            <w:tcBorders>
              <w:top w:val="nil"/>
              <w:left w:val="nil"/>
              <w:bottom w:val="single" w:sz="8" w:space="0" w:color="auto"/>
              <w:right w:val="nil"/>
            </w:tcBorders>
            <w:vAlign w:val="center"/>
            <w:hideMark/>
          </w:tcPr>
          <w:p w14:paraId="6D4DED5E"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59,800</w:t>
            </w:r>
          </w:p>
        </w:tc>
        <w:tc>
          <w:tcPr>
            <w:tcW w:w="955" w:type="dxa"/>
            <w:tcBorders>
              <w:top w:val="nil"/>
              <w:left w:val="nil"/>
              <w:bottom w:val="single" w:sz="8" w:space="0" w:color="auto"/>
              <w:right w:val="nil"/>
            </w:tcBorders>
            <w:vAlign w:val="center"/>
            <w:hideMark/>
          </w:tcPr>
          <w:p w14:paraId="61982D67"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1,019</w:t>
            </w:r>
          </w:p>
        </w:tc>
        <w:tc>
          <w:tcPr>
            <w:tcW w:w="956" w:type="dxa"/>
            <w:tcBorders>
              <w:top w:val="nil"/>
              <w:left w:val="nil"/>
              <w:bottom w:val="single" w:sz="8" w:space="0" w:color="auto"/>
              <w:right w:val="nil"/>
            </w:tcBorders>
            <w:vAlign w:val="center"/>
            <w:hideMark/>
          </w:tcPr>
          <w:p w14:paraId="2612A4CE"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49</w:t>
            </w:r>
          </w:p>
        </w:tc>
      </w:tr>
      <w:tr w:rsidR="009D380B" w:rsidRPr="00221D5D" w14:paraId="3CF6F492" w14:textId="77777777" w:rsidTr="00221D5D">
        <w:trPr>
          <w:trHeight w:val="315"/>
        </w:trPr>
        <w:tc>
          <w:tcPr>
            <w:tcW w:w="1381" w:type="dxa"/>
            <w:vMerge/>
            <w:tcBorders>
              <w:top w:val="nil"/>
              <w:left w:val="nil"/>
              <w:bottom w:val="single" w:sz="8" w:space="0" w:color="000000"/>
              <w:right w:val="nil"/>
            </w:tcBorders>
            <w:vAlign w:val="center"/>
            <w:hideMark/>
          </w:tcPr>
          <w:p w14:paraId="7AD8BCF9"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67D69DC8" w14:textId="77777777" w:rsidR="00221D5D" w:rsidRPr="00221D5D" w:rsidRDefault="00221D5D" w:rsidP="00221D5D">
            <w:pPr>
              <w:spacing w:after="0"/>
              <w:jc w:val="right"/>
              <w:rPr>
                <w:color w:val="000000"/>
                <w:sz w:val="16"/>
                <w:szCs w:val="16"/>
                <w:lang w:eastAsia="en-AU"/>
              </w:rPr>
            </w:pPr>
            <w:r w:rsidRPr="00221D5D">
              <w:rPr>
                <w:color w:val="000000"/>
                <w:sz w:val="16"/>
                <w:szCs w:val="21"/>
                <w:lang w:eastAsia="en-GB"/>
              </w:rPr>
              <w:t>2024</w:t>
            </w:r>
          </w:p>
        </w:tc>
        <w:tc>
          <w:tcPr>
            <w:tcW w:w="959" w:type="dxa"/>
            <w:tcBorders>
              <w:top w:val="nil"/>
              <w:left w:val="nil"/>
              <w:bottom w:val="single" w:sz="8" w:space="0" w:color="auto"/>
              <w:right w:val="nil"/>
            </w:tcBorders>
            <w:vAlign w:val="center"/>
            <w:hideMark/>
          </w:tcPr>
          <w:p w14:paraId="2F6FEF47" w14:textId="77777777" w:rsidR="00221D5D" w:rsidRPr="00221D5D" w:rsidRDefault="00221D5D" w:rsidP="00221D5D">
            <w:pPr>
              <w:spacing w:after="0"/>
              <w:rPr>
                <w:color w:val="000000"/>
                <w:sz w:val="16"/>
                <w:szCs w:val="16"/>
                <w:lang w:eastAsia="en-AU"/>
              </w:rPr>
            </w:pPr>
            <w:r w:rsidRPr="00221D5D">
              <w:rPr>
                <w:color w:val="000000"/>
                <w:sz w:val="16"/>
                <w:szCs w:val="21"/>
                <w:lang w:eastAsia="en-GB"/>
              </w:rPr>
              <w:t>Plantation</w:t>
            </w:r>
          </w:p>
        </w:tc>
        <w:tc>
          <w:tcPr>
            <w:tcW w:w="957" w:type="dxa"/>
            <w:tcBorders>
              <w:top w:val="nil"/>
              <w:left w:val="nil"/>
              <w:bottom w:val="single" w:sz="8" w:space="0" w:color="auto"/>
              <w:right w:val="nil"/>
            </w:tcBorders>
            <w:vAlign w:val="center"/>
            <w:hideMark/>
          </w:tcPr>
          <w:p w14:paraId="743B46AA"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51,700</w:t>
            </w:r>
          </w:p>
        </w:tc>
        <w:tc>
          <w:tcPr>
            <w:tcW w:w="955" w:type="dxa"/>
            <w:tcBorders>
              <w:top w:val="nil"/>
              <w:left w:val="nil"/>
              <w:bottom w:val="single" w:sz="8" w:space="0" w:color="auto"/>
              <w:right w:val="nil"/>
            </w:tcBorders>
            <w:vAlign w:val="center"/>
            <w:hideMark/>
          </w:tcPr>
          <w:p w14:paraId="2112D9BA"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5,800</w:t>
            </w:r>
          </w:p>
        </w:tc>
        <w:tc>
          <w:tcPr>
            <w:tcW w:w="952" w:type="dxa"/>
            <w:tcBorders>
              <w:top w:val="nil"/>
              <w:left w:val="nil"/>
              <w:bottom w:val="single" w:sz="8" w:space="0" w:color="auto"/>
              <w:right w:val="nil"/>
            </w:tcBorders>
            <w:vAlign w:val="center"/>
            <w:hideMark/>
          </w:tcPr>
          <w:p w14:paraId="6B3772AF"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0.11</w:t>
            </w:r>
          </w:p>
        </w:tc>
        <w:tc>
          <w:tcPr>
            <w:tcW w:w="957" w:type="dxa"/>
            <w:tcBorders>
              <w:top w:val="nil"/>
              <w:left w:val="nil"/>
              <w:bottom w:val="single" w:sz="8" w:space="0" w:color="auto"/>
              <w:right w:val="nil"/>
            </w:tcBorders>
            <w:vAlign w:val="center"/>
            <w:hideMark/>
          </w:tcPr>
          <w:p w14:paraId="493793AB"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42,600</w:t>
            </w:r>
          </w:p>
        </w:tc>
        <w:tc>
          <w:tcPr>
            <w:tcW w:w="957" w:type="dxa"/>
            <w:tcBorders>
              <w:top w:val="nil"/>
              <w:left w:val="nil"/>
              <w:bottom w:val="single" w:sz="8" w:space="0" w:color="auto"/>
              <w:right w:val="nil"/>
            </w:tcBorders>
            <w:vAlign w:val="center"/>
            <w:hideMark/>
          </w:tcPr>
          <w:p w14:paraId="7428D6C4" w14:textId="77777777" w:rsidR="00221D5D" w:rsidRPr="00221D5D" w:rsidRDefault="00221D5D" w:rsidP="00221D5D">
            <w:pPr>
              <w:spacing w:after="0"/>
              <w:jc w:val="center"/>
              <w:rPr>
                <w:color w:val="000000"/>
                <w:sz w:val="16"/>
                <w:szCs w:val="16"/>
                <w:lang w:eastAsia="en-AU"/>
              </w:rPr>
            </w:pPr>
            <w:r w:rsidRPr="00221D5D">
              <w:rPr>
                <w:color w:val="000000"/>
                <w:sz w:val="16"/>
                <w:szCs w:val="16"/>
                <w:lang w:eastAsia="en-AU"/>
              </w:rPr>
              <w:t>61,800</w:t>
            </w:r>
          </w:p>
        </w:tc>
        <w:tc>
          <w:tcPr>
            <w:tcW w:w="955" w:type="dxa"/>
            <w:tcBorders>
              <w:top w:val="nil"/>
              <w:left w:val="nil"/>
              <w:bottom w:val="single" w:sz="8" w:space="0" w:color="auto"/>
              <w:right w:val="nil"/>
            </w:tcBorders>
            <w:vAlign w:val="center"/>
            <w:hideMark/>
          </w:tcPr>
          <w:p w14:paraId="5DC420A0"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1,019</w:t>
            </w:r>
          </w:p>
        </w:tc>
        <w:tc>
          <w:tcPr>
            <w:tcW w:w="956" w:type="dxa"/>
            <w:tcBorders>
              <w:top w:val="nil"/>
              <w:left w:val="nil"/>
              <w:bottom w:val="single" w:sz="8" w:space="0" w:color="auto"/>
              <w:right w:val="nil"/>
            </w:tcBorders>
            <w:vAlign w:val="center"/>
            <w:hideMark/>
          </w:tcPr>
          <w:p w14:paraId="48248B0B" w14:textId="77777777" w:rsidR="00221D5D" w:rsidRPr="00221D5D" w:rsidRDefault="00221D5D" w:rsidP="00221D5D">
            <w:pPr>
              <w:spacing w:after="0"/>
              <w:jc w:val="center"/>
              <w:rPr>
                <w:color w:val="000000"/>
                <w:sz w:val="16"/>
                <w:szCs w:val="16"/>
                <w:lang w:eastAsia="en-AU"/>
              </w:rPr>
            </w:pPr>
            <w:r w:rsidRPr="00221D5D">
              <w:rPr>
                <w:color w:val="000000"/>
                <w:sz w:val="16"/>
                <w:szCs w:val="21"/>
                <w:lang w:eastAsia="en-GB"/>
              </w:rPr>
              <w:t>50.7</w:t>
            </w:r>
          </w:p>
        </w:tc>
      </w:tr>
      <w:tr w:rsidR="009D380B" w:rsidRPr="00221D5D" w14:paraId="766365D0" w14:textId="77777777" w:rsidTr="00221D5D">
        <w:trPr>
          <w:trHeight w:val="315"/>
        </w:trPr>
        <w:tc>
          <w:tcPr>
            <w:tcW w:w="1381" w:type="dxa"/>
            <w:vMerge/>
            <w:tcBorders>
              <w:top w:val="nil"/>
              <w:left w:val="nil"/>
              <w:bottom w:val="single" w:sz="8" w:space="0" w:color="000000"/>
              <w:right w:val="nil"/>
            </w:tcBorders>
            <w:vAlign w:val="center"/>
            <w:hideMark/>
          </w:tcPr>
          <w:p w14:paraId="69115B21"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59E1F5E0" w14:textId="77777777" w:rsidR="00221D5D" w:rsidRPr="00221D5D" w:rsidRDefault="00221D5D" w:rsidP="00221D5D">
            <w:pPr>
              <w:spacing w:after="0"/>
              <w:jc w:val="right"/>
              <w:rPr>
                <w:b/>
                <w:bCs/>
                <w:color w:val="000000"/>
                <w:sz w:val="16"/>
                <w:szCs w:val="16"/>
                <w:lang w:eastAsia="en-AU"/>
              </w:rPr>
            </w:pPr>
            <w:r w:rsidRPr="00221D5D">
              <w:rPr>
                <w:b/>
                <w:bCs/>
                <w:color w:val="000000"/>
                <w:sz w:val="16"/>
                <w:szCs w:val="21"/>
                <w:lang w:eastAsia="en-GB"/>
              </w:rPr>
              <w:t>2023</w:t>
            </w:r>
          </w:p>
        </w:tc>
        <w:tc>
          <w:tcPr>
            <w:tcW w:w="959" w:type="dxa"/>
            <w:tcBorders>
              <w:top w:val="nil"/>
              <w:left w:val="nil"/>
              <w:bottom w:val="single" w:sz="8" w:space="0" w:color="auto"/>
              <w:right w:val="nil"/>
            </w:tcBorders>
            <w:vAlign w:val="center"/>
            <w:hideMark/>
          </w:tcPr>
          <w:p w14:paraId="4CA27A00" w14:textId="77777777" w:rsidR="00221D5D" w:rsidRPr="00221D5D" w:rsidRDefault="00221D5D" w:rsidP="00221D5D">
            <w:pPr>
              <w:spacing w:after="0"/>
              <w:rPr>
                <w:b/>
                <w:bCs/>
                <w:color w:val="000000"/>
                <w:sz w:val="16"/>
                <w:szCs w:val="16"/>
                <w:lang w:eastAsia="en-AU"/>
              </w:rPr>
            </w:pPr>
            <w:r w:rsidRPr="00221D5D">
              <w:rPr>
                <w:b/>
                <w:bCs/>
                <w:color w:val="000000"/>
                <w:sz w:val="16"/>
                <w:szCs w:val="21"/>
                <w:lang w:eastAsia="en-GB"/>
              </w:rPr>
              <w:t>All</w:t>
            </w:r>
          </w:p>
        </w:tc>
        <w:tc>
          <w:tcPr>
            <w:tcW w:w="957" w:type="dxa"/>
            <w:tcBorders>
              <w:top w:val="nil"/>
              <w:left w:val="nil"/>
              <w:bottom w:val="single" w:sz="8" w:space="0" w:color="auto"/>
              <w:right w:val="nil"/>
            </w:tcBorders>
            <w:vAlign w:val="center"/>
            <w:hideMark/>
          </w:tcPr>
          <w:p w14:paraId="102F33DC"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217,100</w:t>
            </w:r>
          </w:p>
        </w:tc>
        <w:tc>
          <w:tcPr>
            <w:tcW w:w="955" w:type="dxa"/>
            <w:tcBorders>
              <w:top w:val="nil"/>
              <w:left w:val="nil"/>
              <w:bottom w:val="single" w:sz="8" w:space="0" w:color="auto"/>
              <w:right w:val="nil"/>
            </w:tcBorders>
            <w:vAlign w:val="center"/>
            <w:hideMark/>
          </w:tcPr>
          <w:p w14:paraId="7DE53AF0"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27,800</w:t>
            </w:r>
          </w:p>
        </w:tc>
        <w:tc>
          <w:tcPr>
            <w:tcW w:w="952" w:type="dxa"/>
            <w:tcBorders>
              <w:top w:val="nil"/>
              <w:left w:val="nil"/>
              <w:bottom w:val="single" w:sz="8" w:space="0" w:color="auto"/>
              <w:right w:val="nil"/>
            </w:tcBorders>
            <w:vAlign w:val="center"/>
            <w:hideMark/>
          </w:tcPr>
          <w:p w14:paraId="5E12F5FB"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0.13</w:t>
            </w:r>
          </w:p>
        </w:tc>
        <w:tc>
          <w:tcPr>
            <w:tcW w:w="957" w:type="dxa"/>
            <w:tcBorders>
              <w:top w:val="nil"/>
              <w:left w:val="nil"/>
              <w:bottom w:val="single" w:sz="8" w:space="0" w:color="auto"/>
              <w:right w:val="nil"/>
            </w:tcBorders>
            <w:vAlign w:val="center"/>
            <w:hideMark/>
          </w:tcPr>
          <w:p w14:paraId="18739480"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174,800</w:t>
            </w:r>
          </w:p>
        </w:tc>
        <w:tc>
          <w:tcPr>
            <w:tcW w:w="957" w:type="dxa"/>
            <w:tcBorders>
              <w:top w:val="nil"/>
              <w:left w:val="nil"/>
              <w:bottom w:val="single" w:sz="8" w:space="0" w:color="auto"/>
              <w:right w:val="nil"/>
            </w:tcBorders>
            <w:vAlign w:val="center"/>
            <w:hideMark/>
          </w:tcPr>
          <w:p w14:paraId="25149EB6"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266,200</w:t>
            </w:r>
          </w:p>
        </w:tc>
        <w:tc>
          <w:tcPr>
            <w:tcW w:w="955" w:type="dxa"/>
            <w:tcBorders>
              <w:top w:val="nil"/>
              <w:left w:val="nil"/>
              <w:bottom w:val="single" w:sz="8" w:space="0" w:color="auto"/>
              <w:right w:val="nil"/>
            </w:tcBorders>
            <w:vAlign w:val="center"/>
            <w:hideMark/>
          </w:tcPr>
          <w:p w14:paraId="2319660A"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57,556</w:t>
            </w:r>
          </w:p>
        </w:tc>
        <w:tc>
          <w:tcPr>
            <w:tcW w:w="956" w:type="dxa"/>
            <w:tcBorders>
              <w:top w:val="nil"/>
              <w:left w:val="nil"/>
              <w:bottom w:val="single" w:sz="8" w:space="0" w:color="auto"/>
              <w:right w:val="nil"/>
            </w:tcBorders>
            <w:vAlign w:val="center"/>
            <w:hideMark/>
          </w:tcPr>
          <w:p w14:paraId="206C50C5"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3.8</w:t>
            </w:r>
          </w:p>
        </w:tc>
      </w:tr>
      <w:tr w:rsidR="009D380B" w:rsidRPr="00221D5D" w14:paraId="0C07ED18" w14:textId="77777777" w:rsidTr="00221D5D">
        <w:trPr>
          <w:trHeight w:val="315"/>
        </w:trPr>
        <w:tc>
          <w:tcPr>
            <w:tcW w:w="1381" w:type="dxa"/>
            <w:vMerge/>
            <w:tcBorders>
              <w:top w:val="nil"/>
              <w:left w:val="nil"/>
              <w:bottom w:val="single" w:sz="8" w:space="0" w:color="000000"/>
              <w:right w:val="nil"/>
            </w:tcBorders>
            <w:vAlign w:val="center"/>
            <w:hideMark/>
          </w:tcPr>
          <w:p w14:paraId="5E45CB01" w14:textId="77777777" w:rsidR="00221D5D" w:rsidRPr="00221D5D" w:rsidRDefault="00221D5D" w:rsidP="00221D5D">
            <w:pPr>
              <w:spacing w:after="0"/>
              <w:rPr>
                <w:color w:val="000000"/>
                <w:sz w:val="16"/>
                <w:szCs w:val="16"/>
                <w:lang w:eastAsia="en-AU"/>
              </w:rPr>
            </w:pPr>
          </w:p>
        </w:tc>
        <w:tc>
          <w:tcPr>
            <w:tcW w:w="571" w:type="dxa"/>
            <w:tcBorders>
              <w:top w:val="nil"/>
              <w:left w:val="nil"/>
              <w:bottom w:val="single" w:sz="8" w:space="0" w:color="auto"/>
              <w:right w:val="nil"/>
            </w:tcBorders>
            <w:vAlign w:val="center"/>
            <w:hideMark/>
          </w:tcPr>
          <w:p w14:paraId="3689DBAD" w14:textId="77777777" w:rsidR="00221D5D" w:rsidRPr="00221D5D" w:rsidRDefault="00221D5D" w:rsidP="00221D5D">
            <w:pPr>
              <w:spacing w:after="0"/>
              <w:jc w:val="right"/>
              <w:rPr>
                <w:b/>
                <w:bCs/>
                <w:color w:val="000000"/>
                <w:sz w:val="16"/>
                <w:szCs w:val="16"/>
                <w:lang w:eastAsia="en-AU"/>
              </w:rPr>
            </w:pPr>
            <w:r w:rsidRPr="00221D5D">
              <w:rPr>
                <w:b/>
                <w:bCs/>
                <w:color w:val="000000"/>
                <w:sz w:val="16"/>
                <w:szCs w:val="21"/>
                <w:lang w:eastAsia="en-GB"/>
              </w:rPr>
              <w:t>2024</w:t>
            </w:r>
          </w:p>
        </w:tc>
        <w:tc>
          <w:tcPr>
            <w:tcW w:w="959" w:type="dxa"/>
            <w:tcBorders>
              <w:top w:val="nil"/>
              <w:left w:val="nil"/>
              <w:bottom w:val="single" w:sz="8" w:space="0" w:color="auto"/>
              <w:right w:val="nil"/>
            </w:tcBorders>
            <w:vAlign w:val="center"/>
            <w:hideMark/>
          </w:tcPr>
          <w:p w14:paraId="61BD4E6B" w14:textId="77777777" w:rsidR="00221D5D" w:rsidRPr="00221D5D" w:rsidRDefault="00221D5D" w:rsidP="00221D5D">
            <w:pPr>
              <w:spacing w:after="0"/>
              <w:rPr>
                <w:b/>
                <w:bCs/>
                <w:color w:val="000000"/>
                <w:sz w:val="16"/>
                <w:szCs w:val="16"/>
                <w:lang w:eastAsia="en-AU"/>
              </w:rPr>
            </w:pPr>
            <w:r w:rsidRPr="00221D5D">
              <w:rPr>
                <w:b/>
                <w:bCs/>
                <w:color w:val="000000"/>
                <w:sz w:val="16"/>
                <w:szCs w:val="21"/>
                <w:lang w:eastAsia="en-GB"/>
              </w:rPr>
              <w:t>All</w:t>
            </w:r>
          </w:p>
        </w:tc>
        <w:tc>
          <w:tcPr>
            <w:tcW w:w="957" w:type="dxa"/>
            <w:tcBorders>
              <w:top w:val="nil"/>
              <w:left w:val="nil"/>
              <w:bottom w:val="single" w:sz="8" w:space="0" w:color="auto"/>
              <w:right w:val="nil"/>
            </w:tcBorders>
            <w:vAlign w:val="center"/>
            <w:hideMark/>
          </w:tcPr>
          <w:p w14:paraId="36763F28"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224,800</w:t>
            </w:r>
          </w:p>
        </w:tc>
        <w:tc>
          <w:tcPr>
            <w:tcW w:w="955" w:type="dxa"/>
            <w:tcBorders>
              <w:top w:val="nil"/>
              <w:left w:val="nil"/>
              <w:bottom w:val="single" w:sz="8" w:space="0" w:color="auto"/>
              <w:right w:val="nil"/>
            </w:tcBorders>
            <w:vAlign w:val="center"/>
            <w:hideMark/>
          </w:tcPr>
          <w:p w14:paraId="7161A4AA"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28,900</w:t>
            </w:r>
          </w:p>
        </w:tc>
        <w:tc>
          <w:tcPr>
            <w:tcW w:w="952" w:type="dxa"/>
            <w:tcBorders>
              <w:top w:val="nil"/>
              <w:left w:val="nil"/>
              <w:bottom w:val="single" w:sz="8" w:space="0" w:color="auto"/>
              <w:right w:val="nil"/>
            </w:tcBorders>
            <w:vAlign w:val="center"/>
            <w:hideMark/>
          </w:tcPr>
          <w:p w14:paraId="49F7045E"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0.13</w:t>
            </w:r>
          </w:p>
        </w:tc>
        <w:tc>
          <w:tcPr>
            <w:tcW w:w="957" w:type="dxa"/>
            <w:tcBorders>
              <w:top w:val="nil"/>
              <w:left w:val="nil"/>
              <w:bottom w:val="single" w:sz="8" w:space="0" w:color="auto"/>
              <w:right w:val="nil"/>
            </w:tcBorders>
            <w:vAlign w:val="center"/>
            <w:hideMark/>
          </w:tcPr>
          <w:p w14:paraId="246F78AB"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181,300</w:t>
            </w:r>
          </w:p>
        </w:tc>
        <w:tc>
          <w:tcPr>
            <w:tcW w:w="957" w:type="dxa"/>
            <w:tcBorders>
              <w:top w:val="nil"/>
              <w:left w:val="nil"/>
              <w:bottom w:val="single" w:sz="8" w:space="0" w:color="auto"/>
              <w:right w:val="nil"/>
            </w:tcBorders>
            <w:vAlign w:val="center"/>
            <w:hideMark/>
          </w:tcPr>
          <w:p w14:paraId="63750EE3"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16"/>
                <w:lang w:eastAsia="en-AU"/>
              </w:rPr>
              <w:t>276,600</w:t>
            </w:r>
          </w:p>
        </w:tc>
        <w:tc>
          <w:tcPr>
            <w:tcW w:w="955" w:type="dxa"/>
            <w:tcBorders>
              <w:top w:val="nil"/>
              <w:left w:val="nil"/>
              <w:bottom w:val="single" w:sz="8" w:space="0" w:color="auto"/>
              <w:right w:val="nil"/>
            </w:tcBorders>
            <w:vAlign w:val="center"/>
            <w:hideMark/>
          </w:tcPr>
          <w:p w14:paraId="1CC90158"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57,556</w:t>
            </w:r>
          </w:p>
        </w:tc>
        <w:tc>
          <w:tcPr>
            <w:tcW w:w="956" w:type="dxa"/>
            <w:tcBorders>
              <w:top w:val="nil"/>
              <w:left w:val="nil"/>
              <w:bottom w:val="single" w:sz="8" w:space="0" w:color="auto"/>
              <w:right w:val="nil"/>
            </w:tcBorders>
            <w:vAlign w:val="center"/>
            <w:hideMark/>
          </w:tcPr>
          <w:p w14:paraId="66454F81" w14:textId="77777777" w:rsidR="00221D5D" w:rsidRPr="00221D5D" w:rsidRDefault="00221D5D" w:rsidP="00221D5D">
            <w:pPr>
              <w:spacing w:after="0"/>
              <w:jc w:val="center"/>
              <w:rPr>
                <w:b/>
                <w:bCs/>
                <w:color w:val="000000"/>
                <w:sz w:val="16"/>
                <w:szCs w:val="16"/>
                <w:lang w:eastAsia="en-AU"/>
              </w:rPr>
            </w:pPr>
            <w:r w:rsidRPr="00221D5D">
              <w:rPr>
                <w:b/>
                <w:bCs/>
                <w:color w:val="000000"/>
                <w:sz w:val="16"/>
                <w:szCs w:val="21"/>
                <w:lang w:eastAsia="en-GB"/>
              </w:rPr>
              <w:t>3.9</w:t>
            </w:r>
          </w:p>
        </w:tc>
      </w:tr>
    </w:tbl>
    <w:p w14:paraId="4F98DB6E" w14:textId="77777777" w:rsidR="00221D5D" w:rsidRDefault="00221D5D" w:rsidP="00221D5D"/>
    <w:p w14:paraId="5E2260BB" w14:textId="77777777" w:rsidR="00F642D5" w:rsidRDefault="00F642D5" w:rsidP="00F642D5">
      <w:bookmarkStart w:id="82" w:name="_Toc184978869"/>
      <w:r>
        <w:rPr>
          <w:noProof/>
        </w:rPr>
        <w:lastRenderedPageBreak/>
        <w:drawing>
          <wp:inline distT="0" distB="0" distL="0" distR="0" wp14:anchorId="55C10095" wp14:editId="35445F68">
            <wp:extent cx="6176861" cy="6176861"/>
            <wp:effectExtent l="0" t="0" r="0" b="0"/>
            <wp:docPr id="1732523165" name="Picture 12" descr="A screenshot of a map&#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2523165" name="Picture 12" descr="A screenshot of a map&#10;&#10;AI-generated content may be incorrect."/>
                    <pic:cNvPicPr/>
                  </pic:nvPicPr>
                  <pic:blipFill>
                    <a:blip r:embed="rId47" cstate="email">
                      <a:extLst>
                        <a:ext uri="{28A0092B-C50C-407E-A947-70E740481C1C}">
                          <a14:useLocalDpi xmlns:a14="http://schemas.microsoft.com/office/drawing/2010/main"/>
                        </a:ext>
                      </a:extLst>
                    </a:blip>
                    <a:stretch>
                      <a:fillRect/>
                    </a:stretch>
                  </pic:blipFill>
                  <pic:spPr>
                    <a:xfrm>
                      <a:off x="0" y="0"/>
                      <a:ext cx="6176861" cy="6176861"/>
                    </a:xfrm>
                    <a:prstGeom prst="rect">
                      <a:avLst/>
                    </a:prstGeom>
                  </pic:spPr>
                </pic:pic>
              </a:graphicData>
            </a:graphic>
          </wp:inline>
        </w:drawing>
      </w:r>
      <w:bookmarkEnd w:id="82"/>
    </w:p>
    <w:p w14:paraId="67E5CF95" w14:textId="1D8BDDAF" w:rsidR="00F642D5" w:rsidRPr="00192F4F" w:rsidRDefault="0038607E" w:rsidP="007A7D5A">
      <w:pPr>
        <w:pStyle w:val="Caption-Figure"/>
      </w:pPr>
      <w:bookmarkStart w:id="83" w:name="_Ref184305116"/>
      <w:bookmarkStart w:id="84" w:name="_Toc184221847"/>
      <w:bookmarkStart w:id="85" w:name="_Ref184305111"/>
      <w:bookmarkStart w:id="86" w:name="_Toc202781837"/>
      <w:r w:rsidRPr="6911FBC4">
        <w:t xml:space="preserve">Figure </w:t>
      </w:r>
      <w:r w:rsidRPr="6911FBC4">
        <w:fldChar w:fldCharType="begin"/>
      </w:r>
      <w:r>
        <w:instrText xml:space="preserve"> SEQ Figure \* ARABIC </w:instrText>
      </w:r>
      <w:r w:rsidRPr="6911FBC4">
        <w:fldChar w:fldCharType="separate"/>
      </w:r>
      <w:r w:rsidR="00E655CE">
        <w:rPr>
          <w:noProof/>
        </w:rPr>
        <w:t>5</w:t>
      </w:r>
      <w:r w:rsidRPr="6911FBC4">
        <w:rPr>
          <w:noProof/>
        </w:rPr>
        <w:fldChar w:fldCharType="end"/>
      </w:r>
      <w:r>
        <w:rPr>
          <w:noProof/>
        </w:rPr>
        <w:t xml:space="preserve">. </w:t>
      </w:r>
      <w:bookmarkEnd w:id="83"/>
      <w:r w:rsidR="00F642D5">
        <w:t xml:space="preserve">Abundance of </w:t>
      </w:r>
      <w:r w:rsidR="004E3DFA">
        <w:t>Koala</w:t>
      </w:r>
      <w:r w:rsidR="00F642D5">
        <w:t>s in Victoria</w:t>
      </w:r>
      <w:bookmarkEnd w:id="84"/>
      <w:bookmarkEnd w:id="85"/>
      <w:r w:rsidR="00F642D5">
        <w:t xml:space="preserve"> for both survey years. Abundance is estimated at a 1</w:t>
      </w:r>
      <w:r w:rsidR="002B7C92">
        <w:t>-</w:t>
      </w:r>
      <w:r w:rsidR="00F642D5">
        <w:t>km</w:t>
      </w:r>
      <w:r w:rsidR="00F642D5" w:rsidRPr="00192F4F">
        <w:rPr>
          <w:vertAlign w:val="superscript"/>
        </w:rPr>
        <w:t>2</w:t>
      </w:r>
      <w:r w:rsidR="00F642D5">
        <w:t xml:space="preserve"> spatial resolution and considers the proportion of each grid cell with potentially suitable habitat. White areas have no estimated suitable habitat.</w:t>
      </w:r>
      <w:bookmarkEnd w:id="86"/>
      <w:r w:rsidR="00F642D5">
        <w:t xml:space="preserve"> </w:t>
      </w:r>
    </w:p>
    <w:p w14:paraId="5E909443" w14:textId="6B030D01" w:rsidR="00F642D5" w:rsidRPr="007D16B0" w:rsidRDefault="004E3DFA" w:rsidP="00F642D5">
      <w:pPr>
        <w:pStyle w:val="Heading2-Numbered"/>
        <w:numPr>
          <w:ilvl w:val="1"/>
          <w:numId w:val="17"/>
        </w:numPr>
      </w:pPr>
      <w:bookmarkStart w:id="87" w:name="_Toc185321278"/>
      <w:bookmarkStart w:id="88" w:name="_Toc202781716"/>
      <w:r>
        <w:t>Koala</w:t>
      </w:r>
      <w:r w:rsidR="00F642D5">
        <w:t xml:space="preserve"> distribution</w:t>
      </w:r>
      <w:bookmarkEnd w:id="87"/>
      <w:bookmarkEnd w:id="88"/>
    </w:p>
    <w:p w14:paraId="6B94C540" w14:textId="7D715F0C" w:rsidR="00F642D5" w:rsidRDefault="00F642D5" w:rsidP="00F642D5">
      <w:r w:rsidRPr="6911FBC4">
        <w:t xml:space="preserve">We estimated </w:t>
      </w:r>
      <w:r w:rsidR="004E3DFA">
        <w:t>Koala</w:t>
      </w:r>
      <w:r w:rsidRPr="6911FBC4">
        <w:t xml:space="preserve"> range size in Victoria at </w:t>
      </w:r>
      <w:r>
        <w:t>19</w:t>
      </w:r>
      <w:r w:rsidRPr="6911FBC4">
        <w:t>,</w:t>
      </w:r>
      <w:r>
        <w:t>459</w:t>
      </w:r>
      <w:r w:rsidR="002B7C92">
        <w:t xml:space="preserve"> </w:t>
      </w:r>
      <w:r w:rsidRPr="6911FBC4">
        <w:t>km</w:t>
      </w:r>
      <w:r w:rsidRPr="6911FBC4">
        <w:rPr>
          <w:vertAlign w:val="superscript"/>
        </w:rPr>
        <w:t>2</w:t>
      </w:r>
      <w:r w:rsidRPr="6911FBC4">
        <w:t xml:space="preserve"> [90% CI: </w:t>
      </w:r>
      <w:r>
        <w:t>14,067</w:t>
      </w:r>
      <w:r w:rsidRPr="6911FBC4">
        <w:t xml:space="preserve"> – </w:t>
      </w:r>
      <w:r>
        <w:t>31</w:t>
      </w:r>
      <w:r w:rsidRPr="6911FBC4">
        <w:t>,</w:t>
      </w:r>
      <w:r>
        <w:t>775</w:t>
      </w:r>
      <w:r w:rsidRPr="6911FBC4">
        <w:t>]</w:t>
      </w:r>
      <w:r>
        <w:t xml:space="preserve"> in 2024</w:t>
      </w:r>
      <w:r w:rsidR="00251E6A">
        <w:t xml:space="preserve">, which represents around 34% of the </w:t>
      </w:r>
      <w:r w:rsidR="00C57922">
        <w:t xml:space="preserve">potentially </w:t>
      </w:r>
      <w:r w:rsidR="00251E6A">
        <w:t xml:space="preserve">suitable </w:t>
      </w:r>
      <w:r w:rsidR="004E3DFA">
        <w:t>Koala</w:t>
      </w:r>
      <w:r w:rsidR="00251E6A">
        <w:t xml:space="preserve"> habitat in Victoria</w:t>
      </w:r>
      <w:r w:rsidRPr="6911FBC4">
        <w:t>. This range estimate was based on a density threshold of 2.</w:t>
      </w:r>
      <w:r>
        <w:t>35</w:t>
      </w:r>
      <w:r w:rsidRPr="6911FBC4">
        <w:t xml:space="preserve"> </w:t>
      </w:r>
      <w:r w:rsidR="004E3DFA">
        <w:t>Koala</w:t>
      </w:r>
      <w:r w:rsidRPr="6911FBC4">
        <w:t>s per km</w:t>
      </w:r>
      <w:r w:rsidRPr="6911FBC4">
        <w:rPr>
          <w:vertAlign w:val="superscript"/>
        </w:rPr>
        <w:t>2</w:t>
      </w:r>
      <w:r w:rsidRPr="6911FBC4">
        <w:t xml:space="preserve"> [95% CI: </w:t>
      </w:r>
      <w:r>
        <w:t>1</w:t>
      </w:r>
      <w:r w:rsidRPr="6911FBC4">
        <w:t xml:space="preserve">, </w:t>
      </w:r>
      <w:r>
        <w:t>3.55</w:t>
      </w:r>
      <w:r w:rsidRPr="6911FBC4">
        <w:t xml:space="preserve">]; meaning densities below these values were considered unoccupied and </w:t>
      </w:r>
      <w:r w:rsidR="002B7C92" w:rsidRPr="002B7C92">
        <w:rPr>
          <w:i/>
          <w:iCs/>
        </w:rPr>
        <w:t>vice versa</w:t>
      </w:r>
      <w:r w:rsidRPr="6911FBC4">
        <w:t xml:space="preserve">. </w:t>
      </w:r>
      <w:r w:rsidR="00C671F3">
        <w:t>T</w:t>
      </w:r>
      <w:r w:rsidRPr="6911FBC4">
        <w:t xml:space="preserve">he predicted mean distribution of </w:t>
      </w:r>
      <w:r w:rsidR="004E3DFA">
        <w:t>Koala</w:t>
      </w:r>
      <w:r w:rsidRPr="6911FBC4">
        <w:t>s, accounting for the proportion of each grid cell that ha</w:t>
      </w:r>
      <w:r w:rsidR="00307641">
        <w:t>d</w:t>
      </w:r>
      <w:r w:rsidRPr="6911FBC4">
        <w:t xml:space="preserve"> suitable </w:t>
      </w:r>
      <w:r w:rsidR="002B7C92">
        <w:t>habitat</w:t>
      </w:r>
      <w:r w:rsidR="00C671F3">
        <w:t>, is given in Figure 6</w:t>
      </w:r>
      <w:r w:rsidR="00242A54">
        <w:t xml:space="preserve">. </w:t>
      </w:r>
      <w:r w:rsidRPr="6911FBC4">
        <w:t xml:space="preserve"> </w:t>
      </w:r>
    </w:p>
    <w:p w14:paraId="45600C34" w14:textId="77777777" w:rsidR="00F642D5" w:rsidRDefault="00F642D5" w:rsidP="00F642D5">
      <w:pPr>
        <w:keepNext/>
      </w:pPr>
      <w:r>
        <w:rPr>
          <w:noProof/>
        </w:rPr>
        <w:lastRenderedPageBreak/>
        <w:drawing>
          <wp:inline distT="0" distB="0" distL="0" distR="0" wp14:anchorId="011955CE" wp14:editId="697E81BF">
            <wp:extent cx="6521901" cy="4891426"/>
            <wp:effectExtent l="0" t="0" r="6350" b="0"/>
            <wp:docPr id="873735946" name="Picture 12" descr="A map of australia with green spot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3735946" name="Picture 12" descr="A map of australia with green spots&#10;&#10;AI-generated content may be incorrect."/>
                    <pic:cNvPicPr/>
                  </pic:nvPicPr>
                  <pic:blipFill>
                    <a:blip r:embed="rId48" cstate="email">
                      <a:extLst>
                        <a:ext uri="{28A0092B-C50C-407E-A947-70E740481C1C}">
                          <a14:useLocalDpi xmlns:a14="http://schemas.microsoft.com/office/drawing/2010/main"/>
                        </a:ext>
                      </a:extLst>
                    </a:blip>
                    <a:stretch>
                      <a:fillRect/>
                    </a:stretch>
                  </pic:blipFill>
                  <pic:spPr bwMode="auto">
                    <a:xfrm>
                      <a:off x="0" y="0"/>
                      <a:ext cx="6521901" cy="4891426"/>
                    </a:xfrm>
                    <a:prstGeom prst="rect">
                      <a:avLst/>
                    </a:prstGeom>
                    <a:ln>
                      <a:noFill/>
                    </a:ln>
                    <a:extLst>
                      <a:ext uri="{53640926-AAD7-44D8-BBD7-CCE9431645EC}">
                        <a14:shadowObscured xmlns:a14="http://schemas.microsoft.com/office/drawing/2010/main"/>
                      </a:ext>
                    </a:extLst>
                  </pic:spPr>
                </pic:pic>
              </a:graphicData>
            </a:graphic>
          </wp:inline>
        </w:drawing>
      </w:r>
    </w:p>
    <w:p w14:paraId="10C10CB9" w14:textId="6B5B93AC" w:rsidR="00F642D5" w:rsidRDefault="0038607E" w:rsidP="007A7D5A">
      <w:pPr>
        <w:pStyle w:val="Caption-Figure"/>
      </w:pPr>
      <w:bookmarkStart w:id="89" w:name="_Ref184305301"/>
      <w:bookmarkStart w:id="90" w:name="_Toc184221848"/>
      <w:bookmarkStart w:id="91" w:name="_Toc202781838"/>
      <w:r w:rsidRPr="6911FBC4">
        <w:t xml:space="preserve">Figure </w:t>
      </w:r>
      <w:r w:rsidRPr="6911FBC4">
        <w:fldChar w:fldCharType="begin"/>
      </w:r>
      <w:r>
        <w:instrText xml:space="preserve"> SEQ Figure \* ARABIC </w:instrText>
      </w:r>
      <w:r w:rsidRPr="6911FBC4">
        <w:fldChar w:fldCharType="separate"/>
      </w:r>
      <w:r w:rsidR="00E655CE">
        <w:rPr>
          <w:noProof/>
        </w:rPr>
        <w:t>6</w:t>
      </w:r>
      <w:r w:rsidRPr="6911FBC4">
        <w:rPr>
          <w:noProof/>
        </w:rPr>
        <w:fldChar w:fldCharType="end"/>
      </w:r>
      <w:bookmarkEnd w:id="89"/>
      <w:r w:rsidR="002B7C92">
        <w:t>.</w:t>
      </w:r>
      <w:r w:rsidR="00F642D5" w:rsidRPr="6911FBC4">
        <w:t xml:space="preserve"> Distribution of </w:t>
      </w:r>
      <w:r w:rsidR="004E3DFA">
        <w:t>Koala</w:t>
      </w:r>
      <w:r w:rsidR="00F642D5" w:rsidRPr="6911FBC4">
        <w:t>s in Victoria</w:t>
      </w:r>
      <w:bookmarkEnd w:id="90"/>
      <w:r w:rsidR="00F642D5">
        <w:t xml:space="preserve"> for 2024</w:t>
      </w:r>
      <w:r w:rsidR="00F642D5" w:rsidRPr="6911FBC4">
        <w:t xml:space="preserve"> according to the mean threshold abundance predictions (areas with more than </w:t>
      </w:r>
      <w:r w:rsidR="00F642D5">
        <w:t>2.35</w:t>
      </w:r>
      <w:r w:rsidR="00F642D5" w:rsidRPr="6911FBC4">
        <w:t xml:space="preserve"> </w:t>
      </w:r>
      <w:r w:rsidR="004E3DFA">
        <w:t>Koala</w:t>
      </w:r>
      <w:r w:rsidR="00F642D5" w:rsidRPr="6911FBC4">
        <w:t>s per km</w:t>
      </w:r>
      <w:r w:rsidR="00F642D5" w:rsidRPr="6911FBC4">
        <w:rPr>
          <w:vertAlign w:val="superscript"/>
        </w:rPr>
        <w:t>2</w:t>
      </w:r>
      <w:r w:rsidR="00F642D5" w:rsidRPr="6911FBC4">
        <w:t xml:space="preserve"> are considered occupied). The proportion of area occupied in each 1</w:t>
      </w:r>
      <w:r w:rsidR="00AF2774">
        <w:t>-</w:t>
      </w:r>
      <w:r w:rsidR="00F642D5" w:rsidRPr="6911FBC4">
        <w:t>km</w:t>
      </w:r>
      <w:r w:rsidR="00F642D5" w:rsidRPr="6911FBC4">
        <w:rPr>
          <w:vertAlign w:val="superscript"/>
        </w:rPr>
        <w:t>2</w:t>
      </w:r>
      <w:r w:rsidR="00F642D5" w:rsidRPr="6911FBC4">
        <w:t xml:space="preserve"> grid cell accounts for the </w:t>
      </w:r>
      <w:r w:rsidR="00BB6F70">
        <w:t>proportion of</w:t>
      </w:r>
      <w:r w:rsidR="00F642D5" w:rsidRPr="6911FBC4">
        <w:t xml:space="preserve"> </w:t>
      </w:r>
      <w:r w:rsidR="00D6469C">
        <w:t xml:space="preserve">potentially </w:t>
      </w:r>
      <w:r w:rsidR="00C671F3">
        <w:t>suitable</w:t>
      </w:r>
      <w:r w:rsidR="00F642D5" w:rsidRPr="6911FBC4">
        <w:t xml:space="preserve"> </w:t>
      </w:r>
      <w:r w:rsidR="004E3DFA">
        <w:t>Koala</w:t>
      </w:r>
      <w:r w:rsidR="00F642D5" w:rsidRPr="6911FBC4">
        <w:t xml:space="preserve"> habitat (</w:t>
      </w:r>
      <w:r w:rsidR="00F642D5">
        <w:fldChar w:fldCharType="begin"/>
      </w:r>
      <w:r w:rsidR="00F642D5">
        <w:instrText xml:space="preserve"> REF _Ref184296094 \h </w:instrText>
      </w:r>
      <w:r w:rsidR="00F642D5">
        <w:fldChar w:fldCharType="separate"/>
      </w:r>
      <w:r w:rsidR="00E655CE" w:rsidRPr="6911FBC4">
        <w:t xml:space="preserve">Figure </w:t>
      </w:r>
      <w:r w:rsidR="00E655CE">
        <w:rPr>
          <w:noProof/>
        </w:rPr>
        <w:t>2</w:t>
      </w:r>
      <w:r w:rsidR="00F642D5">
        <w:fldChar w:fldCharType="end"/>
      </w:r>
      <w:r w:rsidR="00F642D5" w:rsidRPr="6911FBC4">
        <w:t>).</w:t>
      </w:r>
      <w:bookmarkEnd w:id="91"/>
      <w:r w:rsidR="00F642D5" w:rsidRPr="6911FBC4">
        <w:t xml:space="preserve"> </w:t>
      </w:r>
    </w:p>
    <w:p w14:paraId="48C0B435" w14:textId="77777777" w:rsidR="00AB3FC2" w:rsidRPr="00AB3FC2" w:rsidRDefault="00AB3FC2" w:rsidP="00AB3FC2"/>
    <w:p w14:paraId="5911C2E9" w14:textId="0824BB60" w:rsidR="00F642D5" w:rsidRPr="007D16B0" w:rsidRDefault="00F642D5" w:rsidP="00E63E02">
      <w:pPr>
        <w:pStyle w:val="Heading3-Numbered"/>
      </w:pPr>
      <w:bookmarkStart w:id="92" w:name="_Toc202781717"/>
      <w:bookmarkStart w:id="93" w:name="_Toc185321279"/>
      <w:r w:rsidRPr="6911FBC4">
        <w:t xml:space="preserve">Factors influencing </w:t>
      </w:r>
      <w:r w:rsidR="004E3DFA">
        <w:t>Koala</w:t>
      </w:r>
      <w:r w:rsidR="00B06CF7">
        <w:t xml:space="preserve"> distribution and </w:t>
      </w:r>
      <w:r w:rsidRPr="6911FBC4">
        <w:t>abundance</w:t>
      </w:r>
      <w:bookmarkEnd w:id="92"/>
      <w:r w:rsidRPr="6911FBC4">
        <w:t xml:space="preserve"> </w:t>
      </w:r>
      <w:bookmarkEnd w:id="93"/>
    </w:p>
    <w:p w14:paraId="1697BF68" w14:textId="7808BACE" w:rsidR="00F642D5" w:rsidRPr="00926655" w:rsidRDefault="00F642D5" w:rsidP="00F642D5">
      <w:r w:rsidRPr="616868AA">
        <w:t>The</w:t>
      </w:r>
      <w:r w:rsidR="00573747">
        <w:t xml:space="preserve"> </w:t>
      </w:r>
      <w:r w:rsidRPr="616868AA">
        <w:t xml:space="preserve">abundance of </w:t>
      </w:r>
      <w:r w:rsidR="004E3DFA">
        <w:t>Koala</w:t>
      </w:r>
      <w:r w:rsidRPr="616868AA">
        <w:t xml:space="preserve">s </w:t>
      </w:r>
      <w:r w:rsidR="00573747">
        <w:t xml:space="preserve">in a grid cell </w:t>
      </w:r>
      <w:proofErr w:type="gramStart"/>
      <w:r w:rsidRPr="616868AA">
        <w:t>were</w:t>
      </w:r>
      <w:proofErr w:type="gramEnd"/>
      <w:r w:rsidRPr="616868AA">
        <w:t xml:space="preserve"> driven by a range of spatial, environmental, climate and topographic variables. Two separate processes were modelled for </w:t>
      </w:r>
      <w:r w:rsidR="004E3DFA">
        <w:t>Koala</w:t>
      </w:r>
      <w:r w:rsidRPr="616868AA">
        <w:t xml:space="preserve"> abundance. </w:t>
      </w:r>
      <w:r w:rsidR="00EA5CDF">
        <w:t>The probability of Koala presence</w:t>
      </w:r>
      <w:r w:rsidR="00307641">
        <w:t xml:space="preserve"> </w:t>
      </w:r>
      <w:r w:rsidRPr="616868AA">
        <w:t>was driven solely by a spatial random effect</w:t>
      </w:r>
      <w:r w:rsidR="000469DC">
        <w:t xml:space="preserve"> (</w:t>
      </w:r>
      <w:r w:rsidR="00AF2774">
        <w:t>S</w:t>
      </w:r>
      <w:r w:rsidR="000469DC">
        <w:t>ection 6.1)</w:t>
      </w:r>
      <w:r w:rsidRPr="616868AA">
        <w:t xml:space="preserve">. The parameters for the Gaussian process showed that the </w:t>
      </w:r>
      <w:r w:rsidR="00EA5CDF">
        <w:t>probability of presence</w:t>
      </w:r>
      <w:r w:rsidRPr="616868AA">
        <w:t xml:space="preserve"> had </w:t>
      </w:r>
      <w:r w:rsidR="00952C18">
        <w:t xml:space="preserve">a </w:t>
      </w:r>
      <w:r w:rsidRPr="616868AA">
        <w:t xml:space="preserve">substantial but variable contribution from latitude and longitude (length scale = </w:t>
      </w:r>
      <w:r>
        <w:t>34</w:t>
      </w:r>
      <w:r w:rsidRPr="616868AA">
        <w:t>.5</w:t>
      </w:r>
      <w:r w:rsidR="002B7C92">
        <w:t xml:space="preserve"> </w:t>
      </w:r>
      <w:r w:rsidRPr="616868AA">
        <w:t>km [95% CI: 2</w:t>
      </w:r>
      <w:r>
        <w:t>5</w:t>
      </w:r>
      <w:r w:rsidRPr="616868AA">
        <w:t>.</w:t>
      </w:r>
      <w:r>
        <w:t>1</w:t>
      </w:r>
      <w:r w:rsidRPr="616868AA">
        <w:t xml:space="preserve"> – </w:t>
      </w:r>
      <w:r>
        <w:t>46</w:t>
      </w:r>
      <w:r w:rsidRPr="616868AA">
        <w:t xml:space="preserve">.5 km], σ = </w:t>
      </w:r>
      <w:r>
        <w:t>6</w:t>
      </w:r>
      <w:r w:rsidRPr="616868AA">
        <w:t>.3</w:t>
      </w:r>
      <w:r>
        <w:t>9</w:t>
      </w:r>
      <w:r w:rsidRPr="616868AA">
        <w:t xml:space="preserve"> [95% CI: </w:t>
      </w:r>
      <w:r>
        <w:t>4</w:t>
      </w:r>
      <w:r w:rsidRPr="616868AA">
        <w:t>.</w:t>
      </w:r>
      <w:r>
        <w:t>5</w:t>
      </w:r>
      <w:r w:rsidRPr="616868AA">
        <w:t xml:space="preserve"> – </w:t>
      </w:r>
      <w:r>
        <w:t>8</w:t>
      </w:r>
      <w:r w:rsidRPr="616868AA">
        <w:t>.9</w:t>
      </w:r>
      <w:r>
        <w:t>6</w:t>
      </w:r>
      <w:r w:rsidRPr="616868AA">
        <w:t>]).</w:t>
      </w:r>
      <w:r>
        <w:t xml:space="preserve"> </w:t>
      </w:r>
      <w:r w:rsidR="00926655">
        <w:t>T</w:t>
      </w:r>
      <w:r>
        <w:t>he</w:t>
      </w:r>
      <w:r w:rsidR="00926655">
        <w:t xml:space="preserve"> predicted </w:t>
      </w:r>
      <w:r>
        <w:t xml:space="preserve">spatial </w:t>
      </w:r>
      <w:r w:rsidR="00926655">
        <w:t>G</w:t>
      </w:r>
      <w:r>
        <w:t>aussian process</w:t>
      </w:r>
      <w:r w:rsidR="00926655">
        <w:t xml:space="preserve"> is given in </w:t>
      </w:r>
      <w:r w:rsidR="00307641">
        <w:t>Figure</w:t>
      </w:r>
      <w:r w:rsidR="00926655">
        <w:t xml:space="preserve"> A</w:t>
      </w:r>
      <w:r w:rsidR="00EA5CDF">
        <w:t>4</w:t>
      </w:r>
      <w:r w:rsidR="00926655">
        <w:t xml:space="preserve"> (</w:t>
      </w:r>
      <w:r w:rsidR="00AF2774">
        <w:t>S</w:t>
      </w:r>
      <w:r w:rsidR="00926655">
        <w:t>ection 6.1)</w:t>
      </w:r>
      <w:r>
        <w:t>.</w:t>
      </w:r>
      <w:r w:rsidRPr="616868AA">
        <w:t xml:space="preserve"> </w:t>
      </w:r>
      <w:r w:rsidR="00926655">
        <w:t xml:space="preserve">Covariates that had non-negligible effects on </w:t>
      </w:r>
      <w:r w:rsidR="004E3DFA">
        <w:t>Koala</w:t>
      </w:r>
      <w:r w:rsidR="00926655">
        <w:t xml:space="preserve"> abundance included </w:t>
      </w:r>
      <w:r w:rsidRPr="616868AA">
        <w:t>‘</w:t>
      </w:r>
      <w:r w:rsidR="00926655">
        <w:t>land use’ (native v</w:t>
      </w:r>
      <w:r w:rsidR="00AF2774">
        <w:t>ersus</w:t>
      </w:r>
      <w:r w:rsidR="00926655">
        <w:t xml:space="preserve"> plantation)</w:t>
      </w:r>
      <w:r w:rsidRPr="616868AA">
        <w:t>,</w:t>
      </w:r>
      <w:r>
        <w:t xml:space="preserve"> ‘temperature seasonality’, ‘minimum temperature of coldest month’, ‘net primary productivity’,</w:t>
      </w:r>
      <w:r w:rsidRPr="616868AA">
        <w:t xml:space="preserve"> </w:t>
      </w:r>
      <w:r>
        <w:t>‘topographic wetness index</w:t>
      </w:r>
      <w:r w:rsidRPr="616868AA">
        <w:t>’,</w:t>
      </w:r>
      <w:r>
        <w:t xml:space="preserve"> ‘</w:t>
      </w:r>
      <w:r w:rsidRPr="616868AA">
        <w:t>photosynthetic vegetation</w:t>
      </w:r>
      <w:r>
        <w:t>’, ‘soil nitrogen’, and ‘maximum temperature’</w:t>
      </w:r>
      <w:r w:rsidRPr="616868AA">
        <w:t xml:space="preserve"> (</w:t>
      </w:r>
      <w:r w:rsidR="00C12A53">
        <w:t>Table A2</w:t>
      </w:r>
      <w:r w:rsidR="00AF2774">
        <w:t xml:space="preserve">; </w:t>
      </w:r>
      <w:r w:rsidR="00AF2774" w:rsidRPr="00AF2774">
        <w:t>Figure 7</w:t>
      </w:r>
      <w:r w:rsidRPr="616868AA">
        <w:t xml:space="preserve">). </w:t>
      </w:r>
    </w:p>
    <w:p w14:paraId="5696C728" w14:textId="77777777" w:rsidR="00F642D5" w:rsidRDefault="00F642D5" w:rsidP="00F642D5">
      <w:pPr>
        <w:keepNext/>
      </w:pPr>
      <w:r>
        <w:rPr>
          <w:noProof/>
        </w:rPr>
        <w:lastRenderedPageBreak/>
        <w:drawing>
          <wp:inline distT="0" distB="0" distL="0" distR="0" wp14:anchorId="6C5D5FD2" wp14:editId="326861D9">
            <wp:extent cx="6120764" cy="7650955"/>
            <wp:effectExtent l="0" t="0" r="1270" b="0"/>
            <wp:docPr id="1220698092" name="Picture 14" descr="A screenshot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0698092" name="Picture 14" descr="A screenshot of a graph&#10;&#10;AI-generated content may be incorrect."/>
                    <pic:cNvPicPr/>
                  </pic:nvPicPr>
                  <pic:blipFill>
                    <a:blip r:embed="rId49" cstate="email">
                      <a:extLst>
                        <a:ext uri="{28A0092B-C50C-407E-A947-70E740481C1C}">
                          <a14:useLocalDpi xmlns:a14="http://schemas.microsoft.com/office/drawing/2010/main"/>
                        </a:ext>
                      </a:extLst>
                    </a:blip>
                    <a:stretch>
                      <a:fillRect/>
                    </a:stretch>
                  </pic:blipFill>
                  <pic:spPr>
                    <a:xfrm>
                      <a:off x="0" y="0"/>
                      <a:ext cx="6120764" cy="7650955"/>
                    </a:xfrm>
                    <a:prstGeom prst="rect">
                      <a:avLst/>
                    </a:prstGeom>
                  </pic:spPr>
                </pic:pic>
              </a:graphicData>
            </a:graphic>
          </wp:inline>
        </w:drawing>
      </w:r>
    </w:p>
    <w:p w14:paraId="71632338" w14:textId="33A0E009" w:rsidR="00F642D5" w:rsidRDefault="0038607E" w:rsidP="007A7D5A">
      <w:pPr>
        <w:pStyle w:val="Caption-Figure"/>
      </w:pPr>
      <w:bookmarkStart w:id="94" w:name="_Ref184309708"/>
      <w:bookmarkStart w:id="95" w:name="_Toc184221849"/>
      <w:bookmarkStart w:id="96" w:name="_Toc202781839"/>
      <w:r w:rsidRPr="6911FBC4">
        <w:t xml:space="preserve">Figure </w:t>
      </w:r>
      <w:r w:rsidRPr="6911FBC4">
        <w:fldChar w:fldCharType="begin"/>
      </w:r>
      <w:r>
        <w:instrText xml:space="preserve"> SEQ Figure \* ARABIC </w:instrText>
      </w:r>
      <w:r w:rsidRPr="6911FBC4">
        <w:fldChar w:fldCharType="separate"/>
      </w:r>
      <w:r w:rsidR="00E655CE">
        <w:rPr>
          <w:noProof/>
        </w:rPr>
        <w:t>7</w:t>
      </w:r>
      <w:r w:rsidRPr="6911FBC4">
        <w:rPr>
          <w:noProof/>
        </w:rPr>
        <w:fldChar w:fldCharType="end"/>
      </w:r>
      <w:r>
        <w:rPr>
          <w:noProof/>
        </w:rPr>
        <w:t xml:space="preserve">. </w:t>
      </w:r>
      <w:bookmarkEnd w:id="94"/>
      <w:r w:rsidR="00307641">
        <w:t>Partial (marginal) c</w:t>
      </w:r>
      <w:r w:rsidR="00F642D5">
        <w:t xml:space="preserve">ovariate effects </w:t>
      </w:r>
      <w:r w:rsidR="00926655">
        <w:t xml:space="preserve">on </w:t>
      </w:r>
      <w:r w:rsidR="004E3DFA">
        <w:t>Koala</w:t>
      </w:r>
      <w:r w:rsidR="00926655">
        <w:t xml:space="preserve"> abundance</w:t>
      </w:r>
      <w:bookmarkEnd w:id="95"/>
      <w:r w:rsidR="00F642D5">
        <w:t xml:space="preserve">. The continuous covariate values (x-axis) are scaled. </w:t>
      </w:r>
      <w:r w:rsidR="00536B7F" w:rsidRPr="00536B7F">
        <w:t xml:space="preserve"> MrVBF </w:t>
      </w:r>
      <w:r w:rsidR="00536B7F">
        <w:t xml:space="preserve">= </w:t>
      </w:r>
      <w:proofErr w:type="gramStart"/>
      <w:r w:rsidR="00536B7F" w:rsidRPr="00536B7F">
        <w:t>Multi-resolution</w:t>
      </w:r>
      <w:proofErr w:type="gramEnd"/>
      <w:r w:rsidR="00536B7F" w:rsidRPr="00536B7F">
        <w:t xml:space="preserve"> valley-bottom flatness </w:t>
      </w:r>
      <w:r w:rsidR="00536B7F">
        <w:t>and TWIND = T</w:t>
      </w:r>
      <w:r w:rsidR="00536B7F" w:rsidRPr="00536B7F">
        <w:t>opographic Wetness Index</w:t>
      </w:r>
      <w:r w:rsidR="00536B7F">
        <w:t>.</w:t>
      </w:r>
      <w:bookmarkEnd w:id="96"/>
    </w:p>
    <w:p w14:paraId="609E5537" w14:textId="77777777" w:rsidR="007A7D5A" w:rsidRPr="007A7D5A" w:rsidRDefault="007A7D5A" w:rsidP="007A7D5A"/>
    <w:p w14:paraId="701CA1AE" w14:textId="0F118763" w:rsidR="00F642D5" w:rsidRDefault="00B06CF7" w:rsidP="00B06CF7">
      <w:pPr>
        <w:pStyle w:val="Heading3-Numbered"/>
      </w:pPr>
      <w:bookmarkStart w:id="97" w:name="_Toc202781718"/>
      <w:r>
        <w:t xml:space="preserve">Factors influencing </w:t>
      </w:r>
      <w:r w:rsidR="004E3DFA">
        <w:t>Koala</w:t>
      </w:r>
      <w:r>
        <w:t xml:space="preserve"> </w:t>
      </w:r>
      <w:r w:rsidR="00F642D5">
        <w:t>detection</w:t>
      </w:r>
      <w:bookmarkEnd w:id="97"/>
    </w:p>
    <w:p w14:paraId="3CD06D7F" w14:textId="078511F8" w:rsidR="00B06CF7" w:rsidRDefault="00B06CF7" w:rsidP="00B06CF7">
      <w:pPr>
        <w:pStyle w:val="Heading4"/>
      </w:pPr>
      <w:r>
        <w:t>Acoustic detection</w:t>
      </w:r>
    </w:p>
    <w:p w14:paraId="1573840E" w14:textId="487465E7" w:rsidR="00F642D5" w:rsidRDefault="00F642D5" w:rsidP="00F642D5">
      <w:r w:rsidRPr="6911FBC4">
        <w:t xml:space="preserve">The probability </w:t>
      </w:r>
      <w:r w:rsidR="00926655">
        <w:t xml:space="preserve">that </w:t>
      </w:r>
      <w:r w:rsidRPr="6911FBC4">
        <w:t xml:space="preserve">a </w:t>
      </w:r>
      <w:proofErr w:type="gramStart"/>
      <w:r w:rsidR="004E3DFA">
        <w:t>Koala</w:t>
      </w:r>
      <w:proofErr w:type="gramEnd"/>
      <w:r w:rsidRPr="6911FBC4">
        <w:t xml:space="preserve"> vocalisation was detected at a site varied based on the estimated abundance of </w:t>
      </w:r>
      <w:r w:rsidR="004E3DFA">
        <w:t>Koala</w:t>
      </w:r>
      <w:r w:rsidRPr="6911FBC4">
        <w:t xml:space="preserve">s at a site as well as the average nightly windspeed for each detection period (night). A significant </w:t>
      </w:r>
      <w:r w:rsidRPr="6911FBC4">
        <w:lastRenderedPageBreak/>
        <w:t>negative effect of windspeed (-0.</w:t>
      </w:r>
      <w:r>
        <w:t>45</w:t>
      </w:r>
      <w:r w:rsidRPr="6911FBC4">
        <w:t xml:space="preserve"> [90% CI: -0.4</w:t>
      </w:r>
      <w:r>
        <w:t>9</w:t>
      </w:r>
      <w:r w:rsidRPr="6911FBC4">
        <w:t xml:space="preserve"> – -0.</w:t>
      </w:r>
      <w:r>
        <w:t>4</w:t>
      </w:r>
      <w:r w:rsidRPr="6911FBC4">
        <w:t>1]</w:t>
      </w:r>
      <w:r w:rsidR="00926655">
        <w:t xml:space="preserve"> on the logit scale</w:t>
      </w:r>
      <w:r w:rsidRPr="6911FBC4">
        <w:t xml:space="preserve">) meant that </w:t>
      </w:r>
      <w:r w:rsidR="004E3DFA">
        <w:t>Koala</w:t>
      </w:r>
      <w:r w:rsidRPr="6911FBC4">
        <w:t xml:space="preserve"> detection probability was lower on windy nights (</w:t>
      </w:r>
      <w:r w:rsidR="00926655">
        <w:t>Figure 8</w:t>
      </w:r>
      <w:r w:rsidRPr="6911FBC4">
        <w:t xml:space="preserve">). For a relatively low-density </w:t>
      </w:r>
      <w:r w:rsidR="004E3DFA">
        <w:t>Koala</w:t>
      </w:r>
      <w:r w:rsidRPr="6911FBC4">
        <w:t xml:space="preserve"> population (5 </w:t>
      </w:r>
      <w:r w:rsidR="004E3DFA">
        <w:t>Koala</w:t>
      </w:r>
      <w:r w:rsidRPr="6911FBC4">
        <w:t>s per</w:t>
      </w:r>
      <w:r w:rsidR="00536B7F">
        <w:t> </w:t>
      </w:r>
      <w:r w:rsidRPr="6911FBC4">
        <w:t>km</w:t>
      </w:r>
      <w:r w:rsidRPr="6911FBC4">
        <w:rPr>
          <w:vertAlign w:val="superscript"/>
        </w:rPr>
        <w:t>2</w:t>
      </w:r>
      <w:r w:rsidRPr="6911FBC4">
        <w:t>) the average nightly detection probability was 0.1</w:t>
      </w:r>
      <w:r>
        <w:t>1</w:t>
      </w:r>
      <w:r w:rsidRPr="6911FBC4">
        <w:t xml:space="preserve"> [90% CI: 0.1, 0.1</w:t>
      </w:r>
      <w:r>
        <w:t>2</w:t>
      </w:r>
      <w:r w:rsidRPr="6911FBC4">
        <w:t xml:space="preserve">]. </w:t>
      </w:r>
      <w:r w:rsidR="00926655">
        <w:t>Model predictions suggested that,</w:t>
      </w:r>
      <w:r w:rsidRPr="6911FBC4">
        <w:t xml:space="preserve"> in a relatively low-density population the </w:t>
      </w:r>
      <w:r w:rsidR="00926655">
        <w:t>p</w:t>
      </w:r>
      <w:r w:rsidRPr="6911FBC4">
        <w:t xml:space="preserve">robability of </w:t>
      </w:r>
      <w:r w:rsidR="004E3DFA">
        <w:t>Koala</w:t>
      </w:r>
      <w:r w:rsidR="00926655">
        <w:t xml:space="preserve"> detection</w:t>
      </w:r>
      <w:r w:rsidRPr="6911FBC4">
        <w:t xml:space="preserve"> </w:t>
      </w:r>
      <w:r w:rsidR="00926655">
        <w:t>w</w:t>
      </w:r>
      <w:r w:rsidRPr="6911FBC4">
        <w:t xml:space="preserve">ith two </w:t>
      </w:r>
      <w:r w:rsidR="000469DC">
        <w:t>recorders</w:t>
      </w:r>
      <w:r w:rsidRPr="6911FBC4">
        <w:t xml:space="preserve"> deployed was more than 0.</w:t>
      </w:r>
      <w:r>
        <w:t>75</w:t>
      </w:r>
      <w:r w:rsidRPr="6911FBC4">
        <w:t xml:space="preserve"> after one week and more than 0.95 after two weeks (</w:t>
      </w:r>
      <w:r w:rsidR="00926655">
        <w:t xml:space="preserve">Figure </w:t>
      </w:r>
      <w:r w:rsidR="00DF6C8A">
        <w:t>8</w:t>
      </w:r>
      <w:r w:rsidRPr="6911FBC4">
        <w:t xml:space="preserve">). </w:t>
      </w:r>
      <w:r>
        <w:t>Across both survey years</w:t>
      </w:r>
      <w:r w:rsidR="00536B7F">
        <w:t>,</w:t>
      </w:r>
      <w:r>
        <w:t xml:space="preserve"> we validated 10,178 snippets with possible </w:t>
      </w:r>
      <w:r w:rsidR="004E3DFA">
        <w:t>Koala</w:t>
      </w:r>
      <w:r>
        <w:t xml:space="preserve"> calls, with each snippet representing the maximum </w:t>
      </w:r>
      <w:r w:rsidR="004E3DFA">
        <w:t>Koala</w:t>
      </w:r>
      <w:r>
        <w:t xml:space="preserve"> probability according to the CNN classification. Based on validation of th</w:t>
      </w:r>
      <w:r w:rsidR="00DF6C8A">
        <w:t>ese</w:t>
      </w:r>
      <w:r>
        <w:t xml:space="preserve"> data</w:t>
      </w:r>
      <w:r w:rsidR="00536B7F">
        <w:t>,</w:t>
      </w:r>
      <w:r>
        <w:t xml:space="preserve"> there were low levels of false negatives (5%, n = 252) </w:t>
      </w:r>
      <w:r w:rsidR="00DF6C8A">
        <w:t>(i.e.</w:t>
      </w:r>
      <w:r>
        <w:t xml:space="preserve"> </w:t>
      </w:r>
      <w:r w:rsidR="004E3DFA">
        <w:t>Koala</w:t>
      </w:r>
      <w:r>
        <w:t xml:space="preserve"> calls </w:t>
      </w:r>
      <w:r w:rsidR="00DF6C8A">
        <w:t xml:space="preserve">identified by the </w:t>
      </w:r>
      <w:r>
        <w:t xml:space="preserve">CNN </w:t>
      </w:r>
      <w:r w:rsidR="00DF6C8A">
        <w:t xml:space="preserve">model with a </w:t>
      </w:r>
      <w:r>
        <w:t>probability score of &lt; 0.5</w:t>
      </w:r>
      <w:r w:rsidR="00DF6C8A">
        <w:t xml:space="preserve"> that </w:t>
      </w:r>
      <w:r w:rsidR="00536B7F">
        <w:t xml:space="preserve">were </w:t>
      </w:r>
      <w:r w:rsidR="00DF6C8A">
        <w:t xml:space="preserve">subsequently confirmed as </w:t>
      </w:r>
      <w:r w:rsidR="004E3DFA">
        <w:t>Koala</w:t>
      </w:r>
      <w:r w:rsidR="00536B7F">
        <w:t>s</w:t>
      </w:r>
      <w:r w:rsidR="00DF6C8A">
        <w:t>)</w:t>
      </w:r>
      <w:r>
        <w:t xml:space="preserve">. Alternatively, there were substantial levels of false positives (46%, n = 2,144) </w:t>
      </w:r>
      <w:r w:rsidR="00DF6C8A">
        <w:t>(</w:t>
      </w:r>
      <w:r w:rsidR="004E3DFA">
        <w:t>Koala</w:t>
      </w:r>
      <w:r w:rsidR="00DF6C8A">
        <w:t xml:space="preserve"> calls identified by the </w:t>
      </w:r>
      <w:r>
        <w:t xml:space="preserve">CNN model </w:t>
      </w:r>
      <w:r w:rsidR="00DF6C8A">
        <w:t>with a probability score</w:t>
      </w:r>
      <w:r>
        <w:t xml:space="preserve"> &gt; 0.5,</w:t>
      </w:r>
      <w:r w:rsidR="00DF6C8A">
        <w:t xml:space="preserve"> that could not be subsequently confirmed as </w:t>
      </w:r>
      <w:r w:rsidR="004E3DFA">
        <w:t>Koala</w:t>
      </w:r>
      <w:r w:rsidR="00536B7F">
        <w:t>s</w:t>
      </w:r>
      <w:r w:rsidR="00DF6C8A">
        <w:t>)</w:t>
      </w:r>
      <w:r>
        <w:t>. In total</w:t>
      </w:r>
      <w:r w:rsidR="00536B7F">
        <w:t>,</w:t>
      </w:r>
      <w:r>
        <w:t xml:space="preserve"> </w:t>
      </w:r>
      <w:r w:rsidRPr="007A0905">
        <w:t>2</w:t>
      </w:r>
      <w:r>
        <w:t>,</w:t>
      </w:r>
      <w:r w:rsidRPr="007A0905">
        <w:t>776</w:t>
      </w:r>
      <w:r>
        <w:t xml:space="preserve"> </w:t>
      </w:r>
      <w:r w:rsidR="004E3DFA">
        <w:t>Koala</w:t>
      </w:r>
      <w:r>
        <w:t xml:space="preserve"> call snippets were positively validated. The distribution of CNN model scores for validated ‘</w:t>
      </w:r>
      <w:r w:rsidR="004E3DFA">
        <w:t>Koala</w:t>
      </w:r>
      <w:r>
        <w:t xml:space="preserve">’ and ‘not a </w:t>
      </w:r>
      <w:r w:rsidR="004E3DFA">
        <w:t>Koala</w:t>
      </w:r>
      <w:r>
        <w:t>’</w:t>
      </w:r>
      <w:r w:rsidR="00536B7F">
        <w:t xml:space="preserve"> results</w:t>
      </w:r>
      <w:r>
        <w:t xml:space="preserve"> is shown in</w:t>
      </w:r>
      <w:r w:rsidR="00C740D5">
        <w:t xml:space="preserve"> </w:t>
      </w:r>
      <w:r w:rsidR="00536B7F">
        <w:t>S</w:t>
      </w:r>
      <w:r w:rsidR="00C740D5">
        <w:t>ection 6.</w:t>
      </w:r>
      <w:r w:rsidR="00307641">
        <w:t>2</w:t>
      </w:r>
      <w:r w:rsidR="00242A54">
        <w:t xml:space="preserve">. </w:t>
      </w:r>
    </w:p>
    <w:p w14:paraId="13039B83" w14:textId="77777777" w:rsidR="007A7D5A" w:rsidRDefault="007A7D5A" w:rsidP="00F642D5"/>
    <w:p w14:paraId="0B9DD09A" w14:textId="77777777" w:rsidR="00F642D5" w:rsidRDefault="00F642D5" w:rsidP="00F642D5">
      <w:pPr>
        <w:keepNext/>
      </w:pPr>
      <w:r>
        <w:rPr>
          <w:noProof/>
        </w:rPr>
        <w:drawing>
          <wp:inline distT="0" distB="0" distL="0" distR="0" wp14:anchorId="779E588F" wp14:editId="00F0D6AD">
            <wp:extent cx="6120764" cy="3060382"/>
            <wp:effectExtent l="0" t="0" r="1270" b="635"/>
            <wp:docPr id="413321211" name="Picture 18" descr="A graph of a curv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3321211" name="Picture 18" descr="A graph of a curve&#10;&#10;AI-generated content may be incorrect."/>
                    <pic:cNvPicPr/>
                  </pic:nvPicPr>
                  <pic:blipFill>
                    <a:blip r:embed="rId50" cstate="email">
                      <a:extLst>
                        <a:ext uri="{28A0092B-C50C-407E-A947-70E740481C1C}">
                          <a14:useLocalDpi xmlns:a14="http://schemas.microsoft.com/office/drawing/2010/main"/>
                        </a:ext>
                      </a:extLst>
                    </a:blip>
                    <a:stretch>
                      <a:fillRect/>
                    </a:stretch>
                  </pic:blipFill>
                  <pic:spPr>
                    <a:xfrm>
                      <a:off x="0" y="0"/>
                      <a:ext cx="6120764" cy="3060382"/>
                    </a:xfrm>
                    <a:prstGeom prst="rect">
                      <a:avLst/>
                    </a:prstGeom>
                  </pic:spPr>
                </pic:pic>
              </a:graphicData>
            </a:graphic>
          </wp:inline>
        </w:drawing>
      </w:r>
    </w:p>
    <w:p w14:paraId="40584A4F" w14:textId="0609D226" w:rsidR="00F642D5" w:rsidRDefault="0038607E" w:rsidP="00F642D5">
      <w:pPr>
        <w:pStyle w:val="Caption-Figure"/>
      </w:pPr>
      <w:bookmarkStart w:id="98" w:name="_Ref184309943"/>
      <w:bookmarkStart w:id="99" w:name="_Toc184221850"/>
      <w:bookmarkStart w:id="100" w:name="_Ref184309935"/>
      <w:bookmarkStart w:id="101" w:name="_Toc202781840"/>
      <w:r w:rsidRPr="6911FBC4">
        <w:t xml:space="preserve">Figure </w:t>
      </w:r>
      <w:r w:rsidRPr="6911FBC4">
        <w:fldChar w:fldCharType="begin"/>
      </w:r>
      <w:r>
        <w:instrText xml:space="preserve"> SEQ Figure \* ARABIC </w:instrText>
      </w:r>
      <w:r w:rsidRPr="6911FBC4">
        <w:fldChar w:fldCharType="separate"/>
      </w:r>
      <w:r w:rsidR="00E655CE">
        <w:rPr>
          <w:noProof/>
        </w:rPr>
        <w:t>8</w:t>
      </w:r>
      <w:r w:rsidRPr="6911FBC4">
        <w:rPr>
          <w:noProof/>
        </w:rPr>
        <w:fldChar w:fldCharType="end"/>
      </w:r>
      <w:r>
        <w:rPr>
          <w:noProof/>
        </w:rPr>
        <w:t xml:space="preserve">. </w:t>
      </w:r>
      <w:bookmarkEnd w:id="98"/>
      <w:r w:rsidR="00DF6C8A">
        <w:t>Effect of (A) w</w:t>
      </w:r>
      <w:r w:rsidR="00F642D5">
        <w:t xml:space="preserve">indspeed </w:t>
      </w:r>
      <w:r w:rsidR="00DF6C8A">
        <w:t xml:space="preserve">on nightly </w:t>
      </w:r>
      <w:r w:rsidR="004E3DFA">
        <w:t>Koala</w:t>
      </w:r>
      <w:r w:rsidR="00DF6C8A">
        <w:t xml:space="preserve"> </w:t>
      </w:r>
      <w:r w:rsidR="00107E14">
        <w:t xml:space="preserve">acoustic </w:t>
      </w:r>
      <w:r w:rsidR="00F642D5">
        <w:t xml:space="preserve">detection </w:t>
      </w:r>
      <w:r w:rsidR="00DF6C8A">
        <w:t xml:space="preserve">probability and (B) cumulative detection probability of </w:t>
      </w:r>
      <w:r w:rsidR="004E3DFA">
        <w:t>Koala</w:t>
      </w:r>
      <w:r w:rsidR="00107E14">
        <w:t>s</w:t>
      </w:r>
      <w:r w:rsidR="00DF6C8A">
        <w:t xml:space="preserve"> with number of deployment days for two </w:t>
      </w:r>
      <w:r w:rsidR="00107E14">
        <w:t>acoustic recorders</w:t>
      </w:r>
      <w:r w:rsidR="00DF6C8A">
        <w:t xml:space="preserve"> </w:t>
      </w:r>
      <w:r w:rsidR="00107E14">
        <w:t xml:space="preserve">(songmeters) </w:t>
      </w:r>
      <w:r w:rsidR="00F642D5">
        <w:t xml:space="preserve">when density </w:t>
      </w:r>
      <w:r w:rsidR="00DF6C8A">
        <w:t>was</w:t>
      </w:r>
      <w:r w:rsidR="00F642D5">
        <w:t xml:space="preserve"> 5 </w:t>
      </w:r>
      <w:r w:rsidR="004E3DFA">
        <w:t>Koala</w:t>
      </w:r>
      <w:r w:rsidR="00F642D5">
        <w:t>s per km</w:t>
      </w:r>
      <w:r w:rsidR="00F642D5">
        <w:rPr>
          <w:vertAlign w:val="superscript"/>
        </w:rPr>
        <w:t>2</w:t>
      </w:r>
      <w:r w:rsidR="00F642D5">
        <w:t xml:space="preserve"> and under average windspeed conditions.</w:t>
      </w:r>
      <w:bookmarkEnd w:id="99"/>
      <w:bookmarkEnd w:id="100"/>
      <w:bookmarkEnd w:id="101"/>
    </w:p>
    <w:p w14:paraId="1627928B" w14:textId="77777777" w:rsidR="00F642D5" w:rsidRDefault="00F642D5" w:rsidP="00F642D5"/>
    <w:p w14:paraId="072D89CF" w14:textId="3857710F" w:rsidR="00F642D5" w:rsidRDefault="00B06CF7" w:rsidP="007A7D5A">
      <w:pPr>
        <w:pStyle w:val="Heading4"/>
      </w:pPr>
      <w:r>
        <w:t>Detection on t</w:t>
      </w:r>
      <w:r w:rsidR="00F642D5">
        <w:t>ransect</w:t>
      </w:r>
      <w:r>
        <w:t>s</w:t>
      </w:r>
    </w:p>
    <w:p w14:paraId="6F2CE84B" w14:textId="0AE83269" w:rsidR="00F642D5" w:rsidRPr="0059665B" w:rsidRDefault="00DF6C8A" w:rsidP="00F642D5">
      <w:r>
        <w:t>For the analysis of the d</w:t>
      </w:r>
      <w:r w:rsidR="00F642D5">
        <w:t xml:space="preserve">ouble-observer distance sampling </w:t>
      </w:r>
      <w:r>
        <w:t>data</w:t>
      </w:r>
      <w:r w:rsidR="00536B7F">
        <w:t>,</w:t>
      </w:r>
      <w:r w:rsidR="00F642D5">
        <w:t xml:space="preserve"> the detection probability on the transect line for </w:t>
      </w:r>
      <w:r w:rsidR="006D63C0">
        <w:t xml:space="preserve">either </w:t>
      </w:r>
      <w:r w:rsidR="00536B7F">
        <w:t>O</w:t>
      </w:r>
      <w:r w:rsidR="00F642D5">
        <w:t xml:space="preserve">bserver 1 </w:t>
      </w:r>
      <w:r w:rsidR="006D63C0">
        <w:t xml:space="preserve">or </w:t>
      </w:r>
      <w:r w:rsidR="00536B7F">
        <w:t>O</w:t>
      </w:r>
      <w:r w:rsidR="006D63C0">
        <w:t>bserver</w:t>
      </w:r>
      <w:r w:rsidR="00F642D5">
        <w:t xml:space="preserve"> 2 was </w:t>
      </w:r>
      <w:r w:rsidR="00F642D5" w:rsidRPr="00C04BF3">
        <w:t>0.7</w:t>
      </w:r>
      <w:r w:rsidR="00F642D5">
        <w:t>1</w:t>
      </w:r>
      <w:r w:rsidR="00F642D5" w:rsidRPr="00C04BF3">
        <w:t xml:space="preserve"> [90% CI: 0.6</w:t>
      </w:r>
      <w:r w:rsidR="00F642D5">
        <w:t>3</w:t>
      </w:r>
      <w:r w:rsidR="00F642D5" w:rsidRPr="00C04BF3">
        <w:t xml:space="preserve"> – 0.</w:t>
      </w:r>
      <w:r w:rsidR="00F642D5">
        <w:t>77</w:t>
      </w:r>
      <w:r w:rsidR="00F642D5" w:rsidRPr="00C04BF3">
        <w:t>], meaning the combined detection rate for both observers along the transect</w:t>
      </w:r>
      <w:r w:rsidR="00F642D5">
        <w:t xml:space="preserve"> (</w:t>
      </w:r>
      <m:oMath>
        <m:sSub>
          <m:sSubPr>
            <m:ctrlPr>
              <w:rPr>
                <w:rFonts w:ascii="Cambria Math" w:hAnsi="Cambria Math"/>
                <w:i/>
              </w:rPr>
            </m:ctrlPr>
          </m:sSubPr>
          <m:e>
            <m:r>
              <w:rPr>
                <w:rFonts w:ascii="Cambria Math" w:hAnsi="Cambria Math"/>
              </w:rPr>
              <m:t>g</m:t>
            </m:r>
          </m:e>
          <m:sub>
            <m:r>
              <w:rPr>
                <w:rFonts w:ascii="Cambria Math" w:hAnsi="Cambria Math"/>
              </w:rPr>
              <m:t>0</m:t>
            </m:r>
          </m:sub>
        </m:sSub>
      </m:oMath>
      <w:r w:rsidR="00F642D5">
        <w:t>)</w:t>
      </w:r>
      <w:r w:rsidR="00F642D5" w:rsidRPr="00C04BF3">
        <w:t xml:space="preserve"> was</w:t>
      </w:r>
      <w:r w:rsidR="00F642D5">
        <w:t xml:space="preserve"> </w:t>
      </w:r>
      <w:r w:rsidR="00F642D5" w:rsidRPr="00F30FE6">
        <w:t>0.9</w:t>
      </w:r>
      <w:r w:rsidR="006D63C0">
        <w:t>2</w:t>
      </w:r>
      <w:r w:rsidR="00F642D5" w:rsidRPr="00F30FE6">
        <w:t xml:space="preserve"> [90% CI: 0.87 – 0.9</w:t>
      </w:r>
      <w:r w:rsidR="00F642D5">
        <w:t>5</w:t>
      </w:r>
      <w:r w:rsidR="00F642D5" w:rsidRPr="00F30FE6">
        <w:t>]</w:t>
      </w:r>
      <w:r w:rsidR="00F642D5">
        <w:t xml:space="preserve">. </w:t>
      </w:r>
      <w:r w:rsidR="00F642D5" w:rsidRPr="00CC3473">
        <w:t>The effect of distance within the mark-recapture model was significant</w:t>
      </w:r>
      <w:r w:rsidR="00F642D5">
        <w:t xml:space="preserve"> (</w:t>
      </w:r>
      <w:r w:rsidR="00F642D5" w:rsidRPr="00CE3124">
        <w:t>-0.04 [90% CI: -0.0</w:t>
      </w:r>
      <w:r w:rsidR="00F642D5">
        <w:t>5</w:t>
      </w:r>
      <w:r w:rsidR="00F642D5" w:rsidRPr="00CE3124">
        <w:t xml:space="preserve"> – -0.02]</w:t>
      </w:r>
      <w:r w:rsidR="00F642D5">
        <w:t xml:space="preserve">). </w:t>
      </w:r>
      <w:r w:rsidR="00F642D5" w:rsidRPr="00A20C92">
        <w:t xml:space="preserve">We also found that the angle </w:t>
      </w:r>
      <w:r w:rsidR="006D63C0">
        <w:t xml:space="preserve">from the ground to the </w:t>
      </w:r>
      <w:r w:rsidR="004E3DFA">
        <w:t>Koala</w:t>
      </w:r>
      <w:r w:rsidR="00F642D5" w:rsidRPr="00A20C92">
        <w:t xml:space="preserve"> </w:t>
      </w:r>
      <w:r w:rsidR="006D63C0">
        <w:t xml:space="preserve">position in the tree </w:t>
      </w:r>
      <w:r w:rsidR="00F642D5" w:rsidRPr="00A20C92">
        <w:t>had a negative effect</w:t>
      </w:r>
      <w:r w:rsidR="006D63C0">
        <w:t xml:space="preserve"> on detection</w:t>
      </w:r>
      <w:r w:rsidR="00F642D5">
        <w:t xml:space="preserve"> (</w:t>
      </w:r>
      <w:r w:rsidR="00F642D5" w:rsidRPr="00A20C92">
        <w:t>-0.</w:t>
      </w:r>
      <w:r w:rsidR="00F642D5">
        <w:t>45</w:t>
      </w:r>
      <w:r w:rsidR="00F642D5" w:rsidRPr="00A20C92">
        <w:t xml:space="preserve"> [90% CI: -0.6</w:t>
      </w:r>
      <w:r w:rsidR="00F642D5">
        <w:t>7</w:t>
      </w:r>
      <w:r w:rsidR="00F642D5" w:rsidRPr="00A20C92">
        <w:t xml:space="preserve"> – </w:t>
      </w:r>
      <w:r w:rsidR="00F642D5">
        <w:t>-0.25</w:t>
      </w:r>
      <w:r w:rsidR="00F642D5" w:rsidRPr="00A20C92">
        <w:t>]</w:t>
      </w:r>
      <w:r w:rsidR="00F642D5">
        <w:t xml:space="preserve">), meaning that </w:t>
      </w:r>
      <w:r w:rsidR="004E3DFA">
        <w:t>Koala</w:t>
      </w:r>
      <w:r w:rsidR="00F642D5">
        <w:t xml:space="preserve">s at steeper angles to the observer (e.g. directly above the observer) were less readily detected. For the distance sampling process, the half-normal shape parameter was estimated at </w:t>
      </w:r>
      <w:r w:rsidR="00F642D5" w:rsidRPr="00285E5E">
        <w:t>2</w:t>
      </w:r>
      <w:r w:rsidR="00F642D5">
        <w:t>5</w:t>
      </w:r>
      <w:r w:rsidR="00F642D5" w:rsidRPr="00285E5E">
        <w:t>.</w:t>
      </w:r>
      <w:r w:rsidR="00F642D5">
        <w:t>9</w:t>
      </w:r>
      <w:r w:rsidR="00536B7F">
        <w:t> </w:t>
      </w:r>
      <w:r w:rsidR="00F642D5">
        <w:t>m</w:t>
      </w:r>
      <w:r w:rsidR="00F642D5" w:rsidRPr="00285E5E">
        <w:t xml:space="preserve"> [90% CI: 24.</w:t>
      </w:r>
      <w:r w:rsidR="006D63C0">
        <w:t>1</w:t>
      </w:r>
      <w:r w:rsidR="00536B7F">
        <w:t> </w:t>
      </w:r>
      <w:r w:rsidR="00F642D5">
        <w:t>m</w:t>
      </w:r>
      <w:r w:rsidR="00F642D5" w:rsidRPr="00285E5E">
        <w:t xml:space="preserve"> – </w:t>
      </w:r>
      <w:r w:rsidR="00F642D5">
        <w:t>28</w:t>
      </w:r>
      <w:r w:rsidR="00F642D5" w:rsidRPr="00285E5E">
        <w:t>.</w:t>
      </w:r>
      <w:r w:rsidR="00F642D5">
        <w:t>0</w:t>
      </w:r>
      <w:r w:rsidR="00536B7F">
        <w:t> </w:t>
      </w:r>
      <w:r w:rsidR="00F642D5">
        <w:t>m</w:t>
      </w:r>
      <w:r w:rsidR="00F642D5" w:rsidRPr="00285E5E">
        <w:t>]</w:t>
      </w:r>
      <w:r w:rsidR="00F642D5">
        <w:t xml:space="preserve">. When combined with the estimate of </w:t>
      </w:r>
      <m:oMath>
        <m:sSub>
          <m:sSubPr>
            <m:ctrlPr>
              <w:rPr>
                <w:rFonts w:ascii="Cambria Math" w:hAnsi="Cambria Math"/>
                <w:i/>
              </w:rPr>
            </m:ctrlPr>
          </m:sSubPr>
          <m:e>
            <m:r>
              <w:rPr>
                <w:rFonts w:ascii="Cambria Math" w:hAnsi="Cambria Math"/>
              </w:rPr>
              <m:t>g</m:t>
            </m:r>
          </m:e>
          <m:sub>
            <m:r>
              <w:rPr>
                <w:rFonts w:ascii="Cambria Math" w:hAnsi="Cambria Math"/>
              </w:rPr>
              <m:t>0</m:t>
            </m:r>
          </m:sub>
        </m:sSub>
      </m:oMath>
      <w:r w:rsidR="00536B7F">
        <w:t>,</w:t>
      </w:r>
      <w:r w:rsidR="00C740D5">
        <w:t xml:space="preserve"> </w:t>
      </w:r>
      <w:r w:rsidR="00F642D5">
        <w:t xml:space="preserve">the average detection probability for a </w:t>
      </w:r>
      <w:proofErr w:type="gramStart"/>
      <w:r w:rsidR="004E3DFA">
        <w:t>Koala</w:t>
      </w:r>
      <w:proofErr w:type="gramEnd"/>
      <w:r w:rsidR="00107E14">
        <w:t xml:space="preserve"> present on a transect</w:t>
      </w:r>
      <w:r w:rsidR="00F642D5">
        <w:t xml:space="preserve"> (90</w:t>
      </w:r>
      <w:r w:rsidR="00536B7F">
        <w:t> </w:t>
      </w:r>
      <w:r w:rsidR="00F642D5">
        <w:t xml:space="preserve">m half-strip width) was </w:t>
      </w:r>
      <w:r w:rsidR="00F642D5" w:rsidRPr="00870508">
        <w:t>0.3</w:t>
      </w:r>
      <w:r w:rsidR="00F642D5">
        <w:t>3</w:t>
      </w:r>
      <w:r w:rsidR="00F642D5" w:rsidRPr="00870508">
        <w:t xml:space="preserve"> [90% CI: 0.3 – 0.</w:t>
      </w:r>
      <w:r w:rsidR="00F642D5">
        <w:t>36</w:t>
      </w:r>
      <w:r w:rsidR="00F642D5" w:rsidRPr="00870508">
        <w:t>]</w:t>
      </w:r>
      <w:r w:rsidR="00F642D5">
        <w:t xml:space="preserve">. The MRDS model is visualised in </w:t>
      </w:r>
      <w:r w:rsidR="00F642D5">
        <w:fldChar w:fldCharType="begin"/>
      </w:r>
      <w:r w:rsidR="00F642D5">
        <w:instrText xml:space="preserve"> REF _Ref184310357 \h </w:instrText>
      </w:r>
      <w:r w:rsidR="00F642D5">
        <w:fldChar w:fldCharType="separate"/>
      </w:r>
      <w:r w:rsidR="00E655CE" w:rsidRPr="6911FBC4">
        <w:t xml:space="preserve">Figure </w:t>
      </w:r>
      <w:r w:rsidR="00E655CE">
        <w:rPr>
          <w:noProof/>
        </w:rPr>
        <w:t xml:space="preserve">9. </w:t>
      </w:r>
      <w:r w:rsidR="00F642D5">
        <w:fldChar w:fldCharType="end"/>
      </w:r>
      <w:r w:rsidR="006D63C0">
        <w:t>9</w:t>
      </w:r>
      <w:r w:rsidR="00F642D5">
        <w:t>. In comparison with two passive acoustic recorders deployed for 1</w:t>
      </w:r>
      <w:r w:rsidR="00536B7F">
        <w:t>–</w:t>
      </w:r>
      <w:r w:rsidR="00F642D5">
        <w:t>2 weeks, double observer searches on 1</w:t>
      </w:r>
      <w:r w:rsidR="006D63C0">
        <w:t>-</w:t>
      </w:r>
      <w:r w:rsidR="00F642D5">
        <w:t xml:space="preserve">km </w:t>
      </w:r>
      <w:r w:rsidR="006D63C0">
        <w:t>transects</w:t>
      </w:r>
      <w:r w:rsidR="00F642D5">
        <w:t xml:space="preserve"> have substantially lower detection probability when density is low (e.g. &lt; 10 </w:t>
      </w:r>
      <w:r w:rsidR="004E3DFA">
        <w:t>Koala</w:t>
      </w:r>
      <w:r w:rsidR="00F642D5">
        <w:t>s per km</w:t>
      </w:r>
      <w:r w:rsidR="00F642D5" w:rsidRPr="00313007">
        <w:rPr>
          <w:vertAlign w:val="superscript"/>
        </w:rPr>
        <w:t>2</w:t>
      </w:r>
      <w:r w:rsidR="00F642D5">
        <w:t xml:space="preserve">; </w:t>
      </w:r>
      <w:r w:rsidR="00F642D5">
        <w:fldChar w:fldCharType="begin"/>
      </w:r>
      <w:r w:rsidR="00F642D5">
        <w:instrText xml:space="preserve"> REF _Ref193801573 \h </w:instrText>
      </w:r>
      <w:r w:rsidR="00F642D5">
        <w:fldChar w:fldCharType="separate"/>
      </w:r>
      <w:r w:rsidR="00E655CE">
        <w:t>Figure A</w:t>
      </w:r>
      <w:r w:rsidR="00E655CE">
        <w:rPr>
          <w:noProof/>
        </w:rPr>
        <w:t>2.</w:t>
      </w:r>
      <w:r w:rsidR="00E655CE">
        <w:t xml:space="preserve"> </w:t>
      </w:r>
      <w:r w:rsidR="00F642D5">
        <w:fldChar w:fldCharType="end"/>
      </w:r>
      <w:r w:rsidR="00307641">
        <w:t xml:space="preserve">, </w:t>
      </w:r>
      <w:r w:rsidR="00536B7F">
        <w:t>S</w:t>
      </w:r>
      <w:r w:rsidR="00307641">
        <w:t>ection 6.1</w:t>
      </w:r>
      <w:r w:rsidR="00F642D5">
        <w:t xml:space="preserve">). </w:t>
      </w:r>
    </w:p>
    <w:p w14:paraId="28D8775D" w14:textId="77777777" w:rsidR="00F642D5" w:rsidRDefault="00F642D5" w:rsidP="00F642D5">
      <w:pPr>
        <w:keepNext/>
      </w:pPr>
      <w:r>
        <w:rPr>
          <w:noProof/>
        </w:rPr>
        <w:lastRenderedPageBreak/>
        <w:drawing>
          <wp:inline distT="0" distB="0" distL="0" distR="0" wp14:anchorId="0982028B" wp14:editId="0838AA7B">
            <wp:extent cx="6120764" cy="3570445"/>
            <wp:effectExtent l="0" t="0" r="1270" b="0"/>
            <wp:docPr id="276828140" name="Picture 13" descr="A comparison of a model and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6828140" name="Picture 13" descr="A comparison of a model and a graph&#10;&#10;AI-generated content may be incorrect."/>
                    <pic:cNvPicPr/>
                  </pic:nvPicPr>
                  <pic:blipFill>
                    <a:blip r:embed="rId51" cstate="email">
                      <a:extLst>
                        <a:ext uri="{28A0092B-C50C-407E-A947-70E740481C1C}">
                          <a14:useLocalDpi xmlns:a14="http://schemas.microsoft.com/office/drawing/2010/main"/>
                        </a:ext>
                      </a:extLst>
                    </a:blip>
                    <a:stretch>
                      <a:fillRect/>
                    </a:stretch>
                  </pic:blipFill>
                  <pic:spPr>
                    <a:xfrm>
                      <a:off x="0" y="0"/>
                      <a:ext cx="6120764" cy="3570445"/>
                    </a:xfrm>
                    <a:prstGeom prst="rect">
                      <a:avLst/>
                    </a:prstGeom>
                  </pic:spPr>
                </pic:pic>
              </a:graphicData>
            </a:graphic>
          </wp:inline>
        </w:drawing>
      </w:r>
    </w:p>
    <w:p w14:paraId="1367F6D7" w14:textId="7565CC27" w:rsidR="00F642D5" w:rsidRDefault="0038607E" w:rsidP="007A7D5A">
      <w:pPr>
        <w:pStyle w:val="Caption-Figure"/>
      </w:pPr>
      <w:bookmarkStart w:id="102" w:name="_Ref184310357"/>
      <w:bookmarkStart w:id="103" w:name="_Toc184221851"/>
      <w:bookmarkStart w:id="104" w:name="_Toc202781841"/>
      <w:r w:rsidRPr="6911FBC4">
        <w:t xml:space="preserve">Figure </w:t>
      </w:r>
      <w:r w:rsidRPr="6911FBC4">
        <w:fldChar w:fldCharType="begin"/>
      </w:r>
      <w:r>
        <w:instrText xml:space="preserve"> SEQ Figure \* ARABIC </w:instrText>
      </w:r>
      <w:r w:rsidRPr="6911FBC4">
        <w:fldChar w:fldCharType="separate"/>
      </w:r>
      <w:r w:rsidR="00E655CE">
        <w:rPr>
          <w:noProof/>
        </w:rPr>
        <w:t>9</w:t>
      </w:r>
      <w:r w:rsidRPr="6911FBC4">
        <w:rPr>
          <w:noProof/>
        </w:rPr>
        <w:fldChar w:fldCharType="end"/>
      </w:r>
      <w:r>
        <w:rPr>
          <w:noProof/>
        </w:rPr>
        <w:t xml:space="preserve">. </w:t>
      </w:r>
      <w:bookmarkEnd w:id="102"/>
      <w:r w:rsidR="006D63C0">
        <w:t xml:space="preserve">The </w:t>
      </w:r>
      <w:r w:rsidR="00F642D5" w:rsidRPr="6911FBC4">
        <w:t>mark-recapture model estimate</w:t>
      </w:r>
      <w:r w:rsidR="006D63C0">
        <w:t xml:space="preserve"> of the detection (recapture) probability for each observer (Obs1 and Obs2) and observers combined</w:t>
      </w:r>
      <w:r w:rsidR="00F642D5" w:rsidRPr="6911FBC4">
        <w:t xml:space="preserve"> </w:t>
      </w:r>
      <w:r w:rsidR="006D63C0">
        <w:t xml:space="preserve">(Obs1 </w:t>
      </w:r>
      <m:oMath>
        <m:r>
          <m:rPr>
            <m:sty m:val="bi"/>
          </m:rPr>
          <w:rPr>
            <w:rFonts w:ascii="Cambria Math" w:hAnsi="Cambria Math"/>
          </w:rPr>
          <m:t>∪</m:t>
        </m:r>
      </m:oMath>
      <w:r w:rsidR="006D63C0">
        <w:t xml:space="preserve"> Obs2)</w:t>
      </w:r>
      <w:r w:rsidR="00F642D5" w:rsidRPr="6911FBC4">
        <w:t>,</w:t>
      </w:r>
      <w:r w:rsidR="006D63C0">
        <w:t xml:space="preserve"> The estimate of </w:t>
      </w:r>
      <w:proofErr w:type="gramStart"/>
      <w:r w:rsidR="006D63C0">
        <w:t>g(</w:t>
      </w:r>
      <w:proofErr w:type="gramEnd"/>
      <w:r w:rsidR="006D63C0">
        <w:t>0)</w:t>
      </w:r>
      <w:r w:rsidR="00F642D5" w:rsidRPr="6911FBC4">
        <w:t xml:space="preserve"> is the intercept of the blue line. Th</w:t>
      </w:r>
      <w:r w:rsidR="006D63C0">
        <w:t>e</w:t>
      </w:r>
      <w:r w:rsidR="00F642D5" w:rsidRPr="6911FBC4">
        <w:t xml:space="preserve"> value </w:t>
      </w:r>
      <w:r w:rsidR="006D63C0">
        <w:t xml:space="preserve">of </w:t>
      </w:r>
      <w:proofErr w:type="gramStart"/>
      <w:r w:rsidR="006D63C0">
        <w:t>g(</w:t>
      </w:r>
      <w:proofErr w:type="gramEnd"/>
      <w:r w:rsidR="006D63C0">
        <w:t xml:space="preserve">0) </w:t>
      </w:r>
      <w:r w:rsidR="00F642D5" w:rsidRPr="6911FBC4">
        <w:t xml:space="preserve">was then </w:t>
      </w:r>
      <w:r w:rsidR="006D63C0">
        <w:t xml:space="preserve">combined with </w:t>
      </w:r>
      <w:r w:rsidR="00F642D5" w:rsidRPr="6911FBC4">
        <w:t xml:space="preserve">the distance-sampling detection </w:t>
      </w:r>
      <w:r w:rsidR="003C55A4">
        <w:t xml:space="preserve">probability </w:t>
      </w:r>
      <w:r w:rsidR="006D63C0">
        <w:t>function</w:t>
      </w:r>
      <w:r w:rsidR="00F642D5" w:rsidRPr="6911FBC4">
        <w:t xml:space="preserve"> to </w:t>
      </w:r>
      <w:r w:rsidR="006D63C0">
        <w:t>estimate</w:t>
      </w:r>
      <w:r w:rsidR="00F642D5" w:rsidRPr="6911FBC4">
        <w:t xml:space="preserve"> an overall detection probability for a 90</w:t>
      </w:r>
      <w:r w:rsidR="00935405">
        <w:t>-</w:t>
      </w:r>
      <w:r w:rsidR="00F642D5" w:rsidRPr="6911FBC4">
        <w:t>m half-strip width transect.</w:t>
      </w:r>
      <w:bookmarkEnd w:id="103"/>
      <w:bookmarkEnd w:id="104"/>
    </w:p>
    <w:p w14:paraId="6BD8AD6A" w14:textId="729DF953" w:rsidR="00F642D5" w:rsidRDefault="004E3DFA" w:rsidP="00F642D5">
      <w:pPr>
        <w:pStyle w:val="Heading2-Numbered"/>
        <w:numPr>
          <w:ilvl w:val="1"/>
          <w:numId w:val="17"/>
        </w:numPr>
      </w:pPr>
      <w:bookmarkStart w:id="105" w:name="_Toc185321282"/>
      <w:bookmarkStart w:id="106" w:name="_Toc202781719"/>
      <w:r>
        <w:t>Koala</w:t>
      </w:r>
      <w:r w:rsidR="00F642D5">
        <w:t xml:space="preserve"> population genetics</w:t>
      </w:r>
      <w:bookmarkEnd w:id="105"/>
      <w:bookmarkEnd w:id="106"/>
    </w:p>
    <w:p w14:paraId="7281A96D" w14:textId="201B3D3F" w:rsidR="00F642D5" w:rsidRDefault="00F642D5" w:rsidP="00F642D5">
      <w:pPr>
        <w:pStyle w:val="Heading3-Numbered"/>
      </w:pPr>
      <w:bookmarkStart w:id="107" w:name="_Toc185321283"/>
      <w:bookmarkStart w:id="108" w:name="_Toc202781720"/>
      <w:r>
        <w:t>Genotyping and filtering</w:t>
      </w:r>
      <w:bookmarkEnd w:id="107"/>
      <w:bookmarkEnd w:id="108"/>
    </w:p>
    <w:p w14:paraId="734DA66B" w14:textId="5D4A8AC5" w:rsidR="00F642D5" w:rsidRDefault="00F642D5" w:rsidP="00F642D5">
      <w:pPr>
        <w:rPr>
          <w:rFonts w:cstheme="minorBidi"/>
        </w:rPr>
      </w:pPr>
      <w:r w:rsidRPr="616868AA">
        <w:rPr>
          <w:rFonts w:cstheme="minorBidi"/>
        </w:rPr>
        <w:t xml:space="preserve">We sent 80 blood, 94 tissue and 760 scat sample extracts to DArT for genotyping. Unfortunately, the application of </w:t>
      </w:r>
      <w:r w:rsidR="00F946C6">
        <w:rPr>
          <w:rFonts w:cstheme="minorBidi"/>
        </w:rPr>
        <w:t xml:space="preserve">the </w:t>
      </w:r>
      <w:r w:rsidRPr="616868AA">
        <w:rPr>
          <w:rFonts w:cstheme="minorBidi"/>
        </w:rPr>
        <w:t xml:space="preserve">DArT-tag method to scat samples did not work as </w:t>
      </w:r>
      <w:r w:rsidR="00F946C6">
        <w:rPr>
          <w:rFonts w:cstheme="minorBidi"/>
        </w:rPr>
        <w:t>anticipate</w:t>
      </w:r>
      <w:r w:rsidRPr="616868AA">
        <w:rPr>
          <w:rFonts w:cstheme="minorBidi"/>
        </w:rPr>
        <w:t>d</w:t>
      </w:r>
      <w:r w:rsidR="00F277BC">
        <w:rPr>
          <w:rFonts w:cstheme="minorBidi"/>
        </w:rPr>
        <w:t xml:space="preserve">, </w:t>
      </w:r>
      <w:r w:rsidR="00F946C6">
        <w:rPr>
          <w:rFonts w:cstheme="minorBidi"/>
        </w:rPr>
        <w:t xml:space="preserve">with </w:t>
      </w:r>
      <w:r w:rsidR="000469DC">
        <w:rPr>
          <w:rFonts w:cstheme="minorBidi"/>
        </w:rPr>
        <w:t>most</w:t>
      </w:r>
      <w:r w:rsidRPr="616868AA">
        <w:rPr>
          <w:rFonts w:cstheme="minorBidi"/>
        </w:rPr>
        <w:t xml:space="preserve"> scat samples ha</w:t>
      </w:r>
      <w:r w:rsidR="00F946C6">
        <w:rPr>
          <w:rFonts w:cstheme="minorBidi"/>
        </w:rPr>
        <w:t>ving</w:t>
      </w:r>
      <w:r w:rsidRPr="616868AA">
        <w:rPr>
          <w:rFonts w:cstheme="minorBidi"/>
        </w:rPr>
        <w:t xml:space="preserve"> very low call rates across loci (i.e. high amounts of missing data) </w:t>
      </w:r>
      <w:r w:rsidR="00F946C6">
        <w:rPr>
          <w:rFonts w:cstheme="minorBidi"/>
        </w:rPr>
        <w:t>that</w:t>
      </w:r>
      <w:r w:rsidRPr="616868AA">
        <w:rPr>
          <w:rFonts w:cstheme="minorBidi"/>
        </w:rPr>
        <w:t xml:space="preserve"> did not meet filtering thresholds. </w:t>
      </w:r>
      <w:r w:rsidR="000469DC">
        <w:rPr>
          <w:rFonts w:cstheme="minorBidi"/>
        </w:rPr>
        <w:t>S</w:t>
      </w:r>
      <w:r w:rsidR="00F946C6">
        <w:rPr>
          <w:rFonts w:cstheme="minorBidi"/>
        </w:rPr>
        <w:t>amples that passed</w:t>
      </w:r>
      <w:r w:rsidRPr="616868AA">
        <w:rPr>
          <w:rFonts w:cstheme="minorBidi"/>
        </w:rPr>
        <w:t xml:space="preserve"> filtering</w:t>
      </w:r>
      <w:r w:rsidR="00F946C6">
        <w:rPr>
          <w:rFonts w:cstheme="minorBidi"/>
        </w:rPr>
        <w:t xml:space="preserve"> thresholds</w:t>
      </w:r>
      <w:r w:rsidR="000469DC">
        <w:rPr>
          <w:rFonts w:cstheme="minorBidi"/>
        </w:rPr>
        <w:t xml:space="preserve"> </w:t>
      </w:r>
      <w:r w:rsidRPr="616868AA">
        <w:rPr>
          <w:rFonts w:cstheme="minorBidi"/>
        </w:rPr>
        <w:t>had significantly lower heterozygosity than blood or tissue samples, indicating that filtering was not sufficient to remove biases related to genotyping error (</w:t>
      </w:r>
      <w:r w:rsidR="00F277BC" w:rsidRPr="00F277BC">
        <w:rPr>
          <w:rFonts w:cstheme="minorBidi"/>
        </w:rPr>
        <w:t>Figure A7</w:t>
      </w:r>
      <w:r w:rsidR="00F277BC">
        <w:rPr>
          <w:rFonts w:cstheme="minorBidi"/>
        </w:rPr>
        <w:t>, S</w:t>
      </w:r>
      <w:r w:rsidR="00C740D5">
        <w:rPr>
          <w:rFonts w:cstheme="minorBidi"/>
        </w:rPr>
        <w:t>ection</w:t>
      </w:r>
      <w:r w:rsidR="00F277BC">
        <w:rPr>
          <w:rFonts w:cstheme="minorBidi"/>
        </w:rPr>
        <w:t> </w:t>
      </w:r>
      <w:r w:rsidR="00C740D5">
        <w:rPr>
          <w:rFonts w:cstheme="minorBidi"/>
        </w:rPr>
        <w:t>6.</w:t>
      </w:r>
      <w:r w:rsidR="003A102B">
        <w:rPr>
          <w:rFonts w:cstheme="minorBidi"/>
        </w:rPr>
        <w:t>3</w:t>
      </w:r>
      <w:r w:rsidRPr="616868AA">
        <w:rPr>
          <w:rFonts w:cstheme="minorBidi"/>
        </w:rPr>
        <w:t xml:space="preserve">). Due to these issues, we chose to exclude all scat samples and DArT-tag data from the </w:t>
      </w:r>
      <w:r w:rsidR="00F946C6">
        <w:rPr>
          <w:rFonts w:cstheme="minorBidi"/>
        </w:rPr>
        <w:t>analysis</w:t>
      </w:r>
      <w:r w:rsidRPr="616868AA">
        <w:rPr>
          <w:rFonts w:cstheme="minorBidi"/>
        </w:rPr>
        <w:t xml:space="preserve"> and increased our filtering thresholds to prevent bias (</w:t>
      </w:r>
      <w:r w:rsidR="003A102B">
        <w:rPr>
          <w:rFonts w:cstheme="minorBidi"/>
        </w:rPr>
        <w:t>Table</w:t>
      </w:r>
      <w:r w:rsidRPr="616868AA">
        <w:rPr>
          <w:rFonts w:cstheme="minorBidi"/>
        </w:rPr>
        <w:t xml:space="preserve"> A</w:t>
      </w:r>
      <w:r w:rsidR="003A102B">
        <w:rPr>
          <w:rFonts w:cstheme="minorBidi"/>
        </w:rPr>
        <w:t>4</w:t>
      </w:r>
      <w:r w:rsidR="00F277BC">
        <w:rPr>
          <w:rFonts w:cstheme="minorBidi"/>
        </w:rPr>
        <w:t xml:space="preserve">, </w:t>
      </w:r>
      <w:r w:rsidR="00F277BC" w:rsidRPr="00F277BC">
        <w:rPr>
          <w:rFonts w:cstheme="minorBidi"/>
        </w:rPr>
        <w:t>Section 6.3</w:t>
      </w:r>
      <w:r w:rsidRPr="616868AA">
        <w:rPr>
          <w:rFonts w:cstheme="minorBidi"/>
        </w:rPr>
        <w:t>).</w:t>
      </w:r>
      <w:r w:rsidR="00C740D5">
        <w:rPr>
          <w:rFonts w:cstheme="minorBidi"/>
        </w:rPr>
        <w:t xml:space="preserve"> </w:t>
      </w:r>
      <w:r w:rsidR="00A07F92" w:rsidRPr="0A90E916">
        <w:rPr>
          <w:rFonts w:cstheme="minorBidi"/>
        </w:rPr>
        <w:t>After filtering</w:t>
      </w:r>
      <w:r w:rsidR="00F277BC">
        <w:rPr>
          <w:rFonts w:cstheme="minorBidi"/>
        </w:rPr>
        <w:t>,</w:t>
      </w:r>
      <w:r w:rsidR="00A07F92" w:rsidRPr="0A90E916">
        <w:rPr>
          <w:rFonts w:cstheme="minorBidi"/>
        </w:rPr>
        <w:t xml:space="preserve"> we retained 2257</w:t>
      </w:r>
      <w:r w:rsidR="00F277BC">
        <w:rPr>
          <w:rFonts w:cstheme="minorBidi"/>
        </w:rPr>
        <w:t> </w:t>
      </w:r>
      <w:r w:rsidR="00A07F92" w:rsidRPr="0A90E916">
        <w:rPr>
          <w:rFonts w:cstheme="minorBidi"/>
        </w:rPr>
        <w:t xml:space="preserve">SNPs across 111 samples from 10 locations (Table </w:t>
      </w:r>
      <w:r w:rsidR="003A102B">
        <w:rPr>
          <w:rFonts w:cstheme="minorBidi"/>
        </w:rPr>
        <w:t>5</w:t>
      </w:r>
      <w:r w:rsidR="00F277BC">
        <w:rPr>
          <w:rFonts w:cstheme="minorBidi"/>
        </w:rPr>
        <w:t xml:space="preserve">; </w:t>
      </w:r>
      <w:r w:rsidR="00F277BC" w:rsidRPr="00F277BC">
        <w:rPr>
          <w:rFonts w:cstheme="minorBidi"/>
        </w:rPr>
        <w:t>Figure 10</w:t>
      </w:r>
      <w:r w:rsidR="00A07F92" w:rsidRPr="0A90E916">
        <w:rPr>
          <w:rFonts w:cstheme="minorBidi"/>
        </w:rPr>
        <w:t xml:space="preserve">). An additional 18 samples were excluded from the </w:t>
      </w:r>
      <w:r w:rsidR="000E6D74">
        <w:rPr>
          <w:rFonts w:cstheme="minorBidi"/>
        </w:rPr>
        <w:t>‘</w:t>
      </w:r>
      <w:r w:rsidR="00A07F92" w:rsidRPr="0A90E916">
        <w:rPr>
          <w:rFonts w:cstheme="minorBidi"/>
        </w:rPr>
        <w:t>unrelated</w:t>
      </w:r>
      <w:r w:rsidR="000E6D74">
        <w:rPr>
          <w:rFonts w:cstheme="minorBidi"/>
        </w:rPr>
        <w:t>’</w:t>
      </w:r>
      <w:r w:rsidR="00A07F92" w:rsidRPr="0A90E916">
        <w:rPr>
          <w:rFonts w:cstheme="minorBidi"/>
        </w:rPr>
        <w:t xml:space="preserve"> subset to avoid sampling </w:t>
      </w:r>
      <w:proofErr w:type="gramStart"/>
      <w:r w:rsidR="00A07F92" w:rsidRPr="0A90E916">
        <w:rPr>
          <w:rFonts w:cstheme="minorBidi"/>
        </w:rPr>
        <w:t>close-kin</w:t>
      </w:r>
      <w:proofErr w:type="gramEnd"/>
      <w:r w:rsidR="00A07F92" w:rsidRPr="0A90E916">
        <w:rPr>
          <w:rFonts w:cstheme="minorBidi"/>
        </w:rPr>
        <w:t xml:space="preserve"> for certain analyses (Table </w:t>
      </w:r>
      <w:r w:rsidR="003A102B">
        <w:rPr>
          <w:rFonts w:cstheme="minorBidi"/>
        </w:rPr>
        <w:t>A</w:t>
      </w:r>
      <w:r w:rsidR="00A07F92">
        <w:rPr>
          <w:rFonts w:cstheme="minorBidi"/>
        </w:rPr>
        <w:t>4</w:t>
      </w:r>
      <w:r w:rsidR="003A102B">
        <w:rPr>
          <w:rFonts w:cstheme="minorBidi"/>
        </w:rPr>
        <w:t xml:space="preserve">, </w:t>
      </w:r>
      <w:r w:rsidR="00F277BC">
        <w:rPr>
          <w:rFonts w:cstheme="minorBidi"/>
        </w:rPr>
        <w:t>S</w:t>
      </w:r>
      <w:r w:rsidR="003A102B">
        <w:rPr>
          <w:rFonts w:cstheme="minorBidi"/>
        </w:rPr>
        <w:t>ection 6.3</w:t>
      </w:r>
      <w:r w:rsidR="00A07F92" w:rsidRPr="0A90E916">
        <w:rPr>
          <w:rFonts w:cstheme="minorBidi"/>
        </w:rPr>
        <w:t>).</w:t>
      </w:r>
    </w:p>
    <w:p w14:paraId="43297972" w14:textId="0FBA8AA0" w:rsidR="00C740D5" w:rsidRDefault="00C740D5" w:rsidP="00F642D5">
      <w:pPr>
        <w:rPr>
          <w:rFonts w:cstheme="minorBidi"/>
        </w:rPr>
      </w:pPr>
      <w:r>
        <w:rPr>
          <w:rFonts w:cstheme="minorBidi"/>
        </w:rPr>
        <w:t xml:space="preserve">Since we could not utilise scat DNA </w:t>
      </w:r>
      <w:r w:rsidR="00A07F92">
        <w:rPr>
          <w:rFonts w:cstheme="minorBidi"/>
        </w:rPr>
        <w:t>to obtain SNPs</w:t>
      </w:r>
      <w:r>
        <w:rPr>
          <w:rFonts w:cstheme="minorBidi"/>
        </w:rPr>
        <w:t xml:space="preserve">, a subset of 144 scat samples </w:t>
      </w:r>
      <w:proofErr w:type="gramStart"/>
      <w:r>
        <w:rPr>
          <w:rFonts w:cstheme="minorBidi"/>
        </w:rPr>
        <w:t>were</w:t>
      </w:r>
      <w:proofErr w:type="gramEnd"/>
      <w:r>
        <w:rPr>
          <w:rFonts w:cstheme="minorBidi"/>
        </w:rPr>
        <w:t xml:space="preserve"> genotyped using a panel of 12 microsatellite markers. These data were primarily analysed to determine population structure to compare with the results from the SNP analyses, especially in relation to the identification of the extent of the South Gippsland cluster. Further details on the</w:t>
      </w:r>
      <w:r w:rsidR="004B0B31">
        <w:rPr>
          <w:rFonts w:cstheme="minorBidi"/>
        </w:rPr>
        <w:t>se</w:t>
      </w:r>
      <w:r>
        <w:rPr>
          <w:rFonts w:cstheme="minorBidi"/>
        </w:rPr>
        <w:t xml:space="preserve"> analyses are given in </w:t>
      </w:r>
      <w:r w:rsidR="00B80555">
        <w:rPr>
          <w:rFonts w:cstheme="minorBidi"/>
        </w:rPr>
        <w:t>S</w:t>
      </w:r>
      <w:r>
        <w:rPr>
          <w:rFonts w:cstheme="minorBidi"/>
        </w:rPr>
        <w:t>ection 6.</w:t>
      </w:r>
      <w:r w:rsidR="003A102B">
        <w:rPr>
          <w:rFonts w:cstheme="minorBidi"/>
        </w:rPr>
        <w:t>4</w:t>
      </w:r>
      <w:r>
        <w:rPr>
          <w:rFonts w:cstheme="minorBidi"/>
        </w:rPr>
        <w:t>.</w:t>
      </w:r>
    </w:p>
    <w:p w14:paraId="3FA2BB25" w14:textId="77777777" w:rsidR="00A07F92" w:rsidRDefault="00A07F92" w:rsidP="00F642D5">
      <w:pPr>
        <w:rPr>
          <w:rFonts w:cstheme="minorBidi"/>
        </w:rPr>
      </w:pPr>
    </w:p>
    <w:p w14:paraId="50CD1C36" w14:textId="6B6EF63C" w:rsidR="00F642D5" w:rsidRDefault="00DD14E3" w:rsidP="00F642D5">
      <w:r>
        <w:rPr>
          <w:noProof/>
        </w:rPr>
        <w:lastRenderedPageBreak/>
        <w:drawing>
          <wp:inline distT="0" distB="0" distL="0" distR="0" wp14:anchorId="1AE95B07" wp14:editId="7F58AED9">
            <wp:extent cx="6120765" cy="3665551"/>
            <wp:effectExtent l="0" t="0" r="0" b="0"/>
            <wp:docPr id="34707087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7070872" name="Picture 347070872"/>
                    <pic:cNvPicPr/>
                  </pic:nvPicPr>
                  <pic:blipFill rotWithShape="1">
                    <a:blip r:embed="rId52" cstate="email">
                      <a:extLst>
                        <a:ext uri="{28A0092B-C50C-407E-A947-70E740481C1C}">
                          <a14:useLocalDpi xmlns:a14="http://schemas.microsoft.com/office/drawing/2010/main"/>
                        </a:ext>
                      </a:extLst>
                    </a:blip>
                    <a:srcRect/>
                    <a:stretch/>
                  </pic:blipFill>
                  <pic:spPr bwMode="auto">
                    <a:xfrm>
                      <a:off x="0" y="0"/>
                      <a:ext cx="6120765" cy="3665551"/>
                    </a:xfrm>
                    <a:prstGeom prst="rect">
                      <a:avLst/>
                    </a:prstGeom>
                    <a:ln>
                      <a:noFill/>
                    </a:ln>
                    <a:extLst>
                      <a:ext uri="{53640926-AAD7-44D8-BBD7-CCE9431645EC}">
                        <a14:shadowObscured xmlns:a14="http://schemas.microsoft.com/office/drawing/2010/main"/>
                      </a:ext>
                    </a:extLst>
                  </pic:spPr>
                </pic:pic>
              </a:graphicData>
            </a:graphic>
          </wp:inline>
        </w:drawing>
      </w:r>
    </w:p>
    <w:p w14:paraId="67C030EF" w14:textId="39BA0DB3" w:rsidR="00F642D5" w:rsidRDefault="0038607E" w:rsidP="007A7D5A">
      <w:pPr>
        <w:pStyle w:val="Caption-Figure"/>
      </w:pPr>
      <w:bookmarkStart w:id="109" w:name="_Toc202781842"/>
      <w:r w:rsidRPr="6911FBC4">
        <w:t xml:space="preserve">Figure </w:t>
      </w:r>
      <w:r w:rsidRPr="6911FBC4">
        <w:fldChar w:fldCharType="begin"/>
      </w:r>
      <w:r>
        <w:instrText xml:space="preserve"> SEQ Figure \* ARABIC </w:instrText>
      </w:r>
      <w:r w:rsidRPr="6911FBC4">
        <w:fldChar w:fldCharType="separate"/>
      </w:r>
      <w:r w:rsidR="00E655CE">
        <w:rPr>
          <w:noProof/>
        </w:rPr>
        <w:t>10</w:t>
      </w:r>
      <w:r w:rsidRPr="6911FBC4">
        <w:rPr>
          <w:noProof/>
        </w:rPr>
        <w:fldChar w:fldCharType="end"/>
      </w:r>
      <w:r>
        <w:rPr>
          <w:noProof/>
        </w:rPr>
        <w:t xml:space="preserve">. </w:t>
      </w:r>
      <w:r w:rsidR="00F642D5" w:rsidRPr="6911FBC4">
        <w:t xml:space="preserve">Genetic sampling locations for all </w:t>
      </w:r>
      <w:r w:rsidR="00A07F92">
        <w:t xml:space="preserve">blood and tissue </w:t>
      </w:r>
      <w:r w:rsidR="00F642D5" w:rsidRPr="6911FBC4">
        <w:t>samples included in the dataset after filtering. Each point represents a sampled individual.</w:t>
      </w:r>
      <w:r w:rsidR="00562A0B">
        <w:t xml:space="preserve"> IPA – Indigenous Protected Area.</w:t>
      </w:r>
      <w:bookmarkEnd w:id="109"/>
    </w:p>
    <w:p w14:paraId="5322418D" w14:textId="77777777" w:rsidR="00F642D5" w:rsidRDefault="00F642D5" w:rsidP="00F642D5"/>
    <w:p w14:paraId="64399A4F" w14:textId="03396C21" w:rsidR="00F642D5" w:rsidRPr="00F23278" w:rsidRDefault="0010659A" w:rsidP="007A7D5A">
      <w:pPr>
        <w:pStyle w:val="Caption-Table"/>
      </w:pPr>
      <w:bookmarkStart w:id="110" w:name="_Toc202781770"/>
      <w:r>
        <w:t xml:space="preserve">Table </w:t>
      </w:r>
      <w:fldSimple w:instr=" SEQ Table \* ARABIC ">
        <w:r w:rsidR="00E655CE">
          <w:rPr>
            <w:noProof/>
          </w:rPr>
          <w:t>5</w:t>
        </w:r>
      </w:fldSimple>
      <w:r>
        <w:t xml:space="preserve">. </w:t>
      </w:r>
      <w:r w:rsidR="00F642D5" w:rsidRPr="6911FBC4">
        <w:t xml:space="preserve">Sample sizes and summary statistics for each sampling region. </w:t>
      </w:r>
      <w:r w:rsidR="00F31E02">
        <w:t>n</w:t>
      </w:r>
      <w:r w:rsidR="00F642D5" w:rsidRPr="6911FBC4">
        <w:t>=number of samples, F</w:t>
      </w:r>
      <w:r w:rsidR="00F642D5" w:rsidRPr="00CB6F21">
        <w:rPr>
          <w:vertAlign w:val="subscript"/>
        </w:rPr>
        <w:t>H</w:t>
      </w:r>
      <w:r w:rsidR="00562A0B">
        <w:t> </w:t>
      </w:r>
      <w:r w:rsidR="00F642D5" w:rsidRPr="6911FBC4">
        <w:t>=</w:t>
      </w:r>
      <w:r w:rsidR="00562A0B">
        <w:t> </w:t>
      </w:r>
      <w:r w:rsidR="00F642D5" w:rsidRPr="6911FBC4">
        <w:t>individual inbreeding, PH</w:t>
      </w:r>
      <w:r w:rsidR="00F642D5" w:rsidRPr="008A5BC9">
        <w:rPr>
          <w:vertAlign w:val="subscript"/>
        </w:rPr>
        <w:t>t</w:t>
      </w:r>
      <w:r w:rsidR="00F642D5" w:rsidRPr="6911FBC4">
        <w:t xml:space="preserve">=internal heterozygosity, Ne=effective population size, sd=standard deviation, 95% CI = 95% confidence intervals. </w:t>
      </w:r>
      <w:r w:rsidR="00CB6F21">
        <w:t>n(subset) excludes samples of related individuals.</w:t>
      </w:r>
      <w:r w:rsidR="00D7448D">
        <w:t xml:space="preserve"> </w:t>
      </w:r>
      <w:r w:rsidR="00D7448D" w:rsidRPr="00D7448D">
        <w:t>IPA</w:t>
      </w:r>
      <w:r w:rsidR="00D7448D">
        <w:t> = </w:t>
      </w:r>
      <w:r w:rsidR="00D7448D" w:rsidRPr="00D7448D">
        <w:t>Indigenous Protected Area.</w:t>
      </w:r>
      <w:bookmarkEnd w:id="110"/>
    </w:p>
    <w:tbl>
      <w:tblPr>
        <w:tblStyle w:val="TableGrid10"/>
        <w:tblW w:w="5074" w:type="pct"/>
        <w:tblLook w:val="04A0" w:firstRow="1" w:lastRow="0" w:firstColumn="1" w:lastColumn="0" w:noHBand="0" w:noVBand="1"/>
      </w:tblPr>
      <w:tblGrid>
        <w:gridCol w:w="3112"/>
        <w:gridCol w:w="960"/>
        <w:gridCol w:w="1182"/>
        <w:gridCol w:w="1412"/>
        <w:gridCol w:w="1537"/>
        <w:gridCol w:w="1579"/>
      </w:tblGrid>
      <w:tr w:rsidR="00F642D5" w:rsidRPr="00C279A0" w14:paraId="3C6CDA69" w14:textId="77777777" w:rsidTr="008A5BC9">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637" w:type="pct"/>
            <w:noWrap/>
            <w:hideMark/>
          </w:tcPr>
          <w:p w14:paraId="10E1AB9C" w14:textId="73CB5753" w:rsidR="00F642D5" w:rsidRPr="008A5BC9" w:rsidRDefault="00F642D5" w:rsidP="00BC670C">
            <w:pPr>
              <w:spacing w:after="0"/>
              <w:rPr>
                <w:b/>
                <w:bCs/>
                <w:lang w:eastAsia="en-AU"/>
              </w:rPr>
            </w:pPr>
            <w:r w:rsidRPr="008A5BC9">
              <w:rPr>
                <w:b/>
                <w:bCs/>
                <w:lang w:eastAsia="en-AU"/>
              </w:rPr>
              <w:t xml:space="preserve">Sampling </w:t>
            </w:r>
            <w:r w:rsidR="00562A0B" w:rsidRPr="008A5BC9">
              <w:rPr>
                <w:b/>
                <w:bCs/>
                <w:lang w:eastAsia="en-AU"/>
              </w:rPr>
              <w:t>r</w:t>
            </w:r>
            <w:r w:rsidRPr="008A5BC9">
              <w:rPr>
                <w:b/>
                <w:bCs/>
                <w:lang w:eastAsia="en-AU"/>
              </w:rPr>
              <w:t>egion</w:t>
            </w:r>
          </w:p>
        </w:tc>
        <w:tc>
          <w:tcPr>
            <w:tcW w:w="462" w:type="pct"/>
            <w:noWrap/>
            <w:hideMark/>
          </w:tcPr>
          <w:p w14:paraId="3C812A28" w14:textId="360B7E47" w:rsidR="00F642D5" w:rsidRPr="008A5BC9" w:rsidRDefault="00F31E02" w:rsidP="00BC670C">
            <w:pPr>
              <w:spacing w:after="0"/>
              <w:cnfStyle w:val="100000000000" w:firstRow="1" w:lastRow="0" w:firstColumn="0" w:lastColumn="0" w:oddVBand="0" w:evenVBand="0" w:oddHBand="0" w:evenHBand="0" w:firstRowFirstColumn="0" w:firstRowLastColumn="0" w:lastRowFirstColumn="0" w:lastRowLastColumn="0"/>
              <w:rPr>
                <w:b/>
                <w:bCs/>
                <w:lang w:eastAsia="en-AU"/>
              </w:rPr>
            </w:pPr>
            <w:r w:rsidRPr="008A5BC9">
              <w:rPr>
                <w:b/>
                <w:bCs/>
                <w:lang w:eastAsia="en-AU"/>
              </w:rPr>
              <w:t>n</w:t>
            </w:r>
            <w:r w:rsidR="00F642D5" w:rsidRPr="008A5BC9">
              <w:rPr>
                <w:b/>
                <w:bCs/>
                <w:lang w:eastAsia="en-AU"/>
              </w:rPr>
              <w:t xml:space="preserve"> </w:t>
            </w:r>
            <w:r w:rsidR="00CB6F21" w:rsidRPr="008A5BC9">
              <w:rPr>
                <w:b/>
                <w:bCs/>
                <w:lang w:eastAsia="en-AU"/>
              </w:rPr>
              <w:t>(t</w:t>
            </w:r>
            <w:r w:rsidR="00F642D5" w:rsidRPr="008A5BC9">
              <w:rPr>
                <w:b/>
                <w:bCs/>
                <w:lang w:eastAsia="en-AU"/>
              </w:rPr>
              <w:t>otal</w:t>
            </w:r>
            <w:r w:rsidR="00CB6F21" w:rsidRPr="008A5BC9">
              <w:rPr>
                <w:b/>
                <w:bCs/>
                <w:lang w:eastAsia="en-AU"/>
              </w:rPr>
              <w:t>)</w:t>
            </w:r>
          </w:p>
        </w:tc>
        <w:tc>
          <w:tcPr>
            <w:tcW w:w="570" w:type="pct"/>
            <w:noWrap/>
            <w:hideMark/>
          </w:tcPr>
          <w:p w14:paraId="423B19FF" w14:textId="14B3F768" w:rsidR="00F642D5" w:rsidRPr="008A5BC9" w:rsidRDefault="00CB6F21" w:rsidP="00BC670C">
            <w:pPr>
              <w:spacing w:after="0"/>
              <w:cnfStyle w:val="100000000000" w:firstRow="1" w:lastRow="0" w:firstColumn="0" w:lastColumn="0" w:oddVBand="0" w:evenVBand="0" w:oddHBand="0" w:evenHBand="0" w:firstRowFirstColumn="0" w:firstRowLastColumn="0" w:lastRowFirstColumn="0" w:lastRowLastColumn="0"/>
              <w:rPr>
                <w:b/>
                <w:bCs/>
                <w:lang w:eastAsia="en-AU"/>
              </w:rPr>
            </w:pPr>
            <w:r w:rsidRPr="008A5BC9">
              <w:rPr>
                <w:b/>
                <w:bCs/>
                <w:lang w:eastAsia="en-AU"/>
              </w:rPr>
              <w:t>n (</w:t>
            </w:r>
            <w:r w:rsidR="00F642D5" w:rsidRPr="008A5BC9">
              <w:rPr>
                <w:b/>
                <w:bCs/>
                <w:lang w:eastAsia="en-AU"/>
              </w:rPr>
              <w:t>subset</w:t>
            </w:r>
            <w:r w:rsidRPr="008A5BC9">
              <w:rPr>
                <w:b/>
                <w:bCs/>
                <w:lang w:eastAsia="en-AU"/>
              </w:rPr>
              <w:t>)</w:t>
            </w:r>
          </w:p>
        </w:tc>
        <w:tc>
          <w:tcPr>
            <w:tcW w:w="704" w:type="pct"/>
            <w:noWrap/>
            <w:hideMark/>
          </w:tcPr>
          <w:p w14:paraId="706120D4" w14:textId="77777777" w:rsidR="00F642D5" w:rsidRPr="008A5BC9" w:rsidRDefault="00F642D5" w:rsidP="00BC670C">
            <w:pPr>
              <w:spacing w:after="0"/>
              <w:cnfStyle w:val="100000000000" w:firstRow="1" w:lastRow="0" w:firstColumn="0" w:lastColumn="0" w:oddVBand="0" w:evenVBand="0" w:oddHBand="0" w:evenHBand="0" w:firstRowFirstColumn="0" w:firstRowLastColumn="0" w:lastRowFirstColumn="0" w:lastRowLastColumn="0"/>
              <w:rPr>
                <w:b/>
                <w:bCs/>
                <w:lang w:eastAsia="en-AU"/>
              </w:rPr>
            </w:pPr>
            <w:r w:rsidRPr="008A5BC9">
              <w:rPr>
                <w:b/>
                <w:bCs/>
                <w:lang w:eastAsia="en-AU"/>
              </w:rPr>
              <w:t>Mean F</w:t>
            </w:r>
            <w:r w:rsidRPr="008A5BC9">
              <w:rPr>
                <w:b/>
                <w:bCs/>
                <w:vertAlign w:val="subscript"/>
                <w:lang w:eastAsia="en-AU"/>
              </w:rPr>
              <w:t xml:space="preserve">H </w:t>
            </w:r>
            <w:r w:rsidRPr="008A5BC9">
              <w:rPr>
                <w:b/>
                <w:bCs/>
                <w:lang w:eastAsia="en-AU"/>
              </w:rPr>
              <w:t>(sd)</w:t>
            </w:r>
          </w:p>
        </w:tc>
        <w:tc>
          <w:tcPr>
            <w:tcW w:w="774" w:type="pct"/>
            <w:noWrap/>
            <w:hideMark/>
          </w:tcPr>
          <w:p w14:paraId="59355302" w14:textId="77777777" w:rsidR="00F642D5" w:rsidRPr="008A5BC9" w:rsidRDefault="00F642D5" w:rsidP="00BC670C">
            <w:pPr>
              <w:spacing w:after="0"/>
              <w:cnfStyle w:val="100000000000" w:firstRow="1" w:lastRow="0" w:firstColumn="0" w:lastColumn="0" w:oddVBand="0" w:evenVBand="0" w:oddHBand="0" w:evenHBand="0" w:firstRowFirstColumn="0" w:firstRowLastColumn="0" w:lastRowFirstColumn="0" w:lastRowLastColumn="0"/>
              <w:rPr>
                <w:b/>
                <w:bCs/>
                <w:lang w:eastAsia="en-AU"/>
              </w:rPr>
            </w:pPr>
            <w:r w:rsidRPr="008A5BC9">
              <w:rPr>
                <w:b/>
                <w:bCs/>
                <w:lang w:eastAsia="en-AU"/>
              </w:rPr>
              <w:t>Mean PH</w:t>
            </w:r>
            <w:r w:rsidRPr="008A5BC9">
              <w:rPr>
                <w:b/>
                <w:bCs/>
                <w:vertAlign w:val="subscript"/>
                <w:lang w:eastAsia="en-AU"/>
              </w:rPr>
              <w:t>t</w:t>
            </w:r>
            <w:r w:rsidRPr="008A5BC9">
              <w:rPr>
                <w:b/>
                <w:bCs/>
                <w:lang w:eastAsia="en-AU"/>
              </w:rPr>
              <w:t xml:space="preserve"> (sd)</w:t>
            </w:r>
          </w:p>
        </w:tc>
        <w:tc>
          <w:tcPr>
            <w:tcW w:w="853" w:type="pct"/>
            <w:noWrap/>
            <w:hideMark/>
          </w:tcPr>
          <w:p w14:paraId="6DBE6670" w14:textId="77777777" w:rsidR="00F642D5" w:rsidRPr="008A5BC9" w:rsidRDefault="00F642D5" w:rsidP="00BC670C">
            <w:pPr>
              <w:spacing w:after="0"/>
              <w:cnfStyle w:val="100000000000" w:firstRow="1" w:lastRow="0" w:firstColumn="0" w:lastColumn="0" w:oddVBand="0" w:evenVBand="0" w:oddHBand="0" w:evenHBand="0" w:firstRowFirstColumn="0" w:firstRowLastColumn="0" w:lastRowFirstColumn="0" w:lastRowLastColumn="0"/>
              <w:rPr>
                <w:b/>
                <w:bCs/>
                <w:lang w:eastAsia="en-AU"/>
              </w:rPr>
            </w:pPr>
            <w:r w:rsidRPr="008A5BC9">
              <w:rPr>
                <w:b/>
                <w:bCs/>
                <w:lang w:eastAsia="en-AU"/>
              </w:rPr>
              <w:t>Ne (95% CI)</w:t>
            </w:r>
          </w:p>
        </w:tc>
      </w:tr>
      <w:tr w:rsidR="00F642D5" w:rsidRPr="00C279A0" w14:paraId="193869CE" w14:textId="77777777" w:rsidTr="008A5BC9">
        <w:trPr>
          <w:trHeight w:val="300"/>
        </w:trPr>
        <w:tc>
          <w:tcPr>
            <w:cnfStyle w:val="001000000000" w:firstRow="0" w:lastRow="0" w:firstColumn="1" w:lastColumn="0" w:oddVBand="0" w:evenVBand="0" w:oddHBand="0" w:evenHBand="0" w:firstRowFirstColumn="0" w:firstRowLastColumn="0" w:lastRowFirstColumn="0" w:lastRowLastColumn="0"/>
            <w:tcW w:w="1637" w:type="pct"/>
            <w:tcBorders>
              <w:bottom w:val="nil"/>
            </w:tcBorders>
            <w:noWrap/>
            <w:hideMark/>
          </w:tcPr>
          <w:p w14:paraId="3703D493" w14:textId="77777777" w:rsidR="00F642D5" w:rsidRPr="00C279A0" w:rsidRDefault="00F642D5" w:rsidP="00BC670C">
            <w:pPr>
              <w:spacing w:after="0"/>
              <w:rPr>
                <w:color w:val="000000"/>
                <w:lang w:eastAsia="en-AU"/>
              </w:rPr>
            </w:pPr>
            <w:r w:rsidRPr="6911FBC4">
              <w:rPr>
                <w:color w:val="000000"/>
                <w:lang w:eastAsia="en-AU"/>
              </w:rPr>
              <w:t>Budj Bim IPA</w:t>
            </w:r>
          </w:p>
        </w:tc>
        <w:tc>
          <w:tcPr>
            <w:tcW w:w="462" w:type="pct"/>
            <w:tcBorders>
              <w:bottom w:val="nil"/>
            </w:tcBorders>
            <w:noWrap/>
            <w:hideMark/>
          </w:tcPr>
          <w:p w14:paraId="28FECA7E"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28</w:t>
            </w:r>
          </w:p>
        </w:tc>
        <w:tc>
          <w:tcPr>
            <w:tcW w:w="570" w:type="pct"/>
            <w:tcBorders>
              <w:bottom w:val="nil"/>
            </w:tcBorders>
            <w:noWrap/>
            <w:hideMark/>
          </w:tcPr>
          <w:p w14:paraId="51AB1B5D"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22</w:t>
            </w:r>
          </w:p>
        </w:tc>
        <w:tc>
          <w:tcPr>
            <w:tcW w:w="704" w:type="pct"/>
            <w:tcBorders>
              <w:bottom w:val="nil"/>
            </w:tcBorders>
            <w:noWrap/>
            <w:hideMark/>
          </w:tcPr>
          <w:p w14:paraId="2C45A597"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0.11 (0.05)</w:t>
            </w:r>
          </w:p>
        </w:tc>
        <w:tc>
          <w:tcPr>
            <w:tcW w:w="774" w:type="pct"/>
            <w:tcBorders>
              <w:bottom w:val="nil"/>
            </w:tcBorders>
            <w:noWrap/>
            <w:hideMark/>
          </w:tcPr>
          <w:p w14:paraId="06EE4D6D"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0.26 (0.02)</w:t>
            </w:r>
          </w:p>
        </w:tc>
        <w:tc>
          <w:tcPr>
            <w:tcW w:w="853" w:type="pct"/>
            <w:tcBorders>
              <w:bottom w:val="nil"/>
            </w:tcBorders>
            <w:noWrap/>
            <w:hideMark/>
          </w:tcPr>
          <w:p w14:paraId="7F1D1194" w14:textId="1BCF9329"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618F38A4">
              <w:rPr>
                <w:color w:val="000000"/>
                <w:lang w:eastAsia="en-AU"/>
              </w:rPr>
              <w:t>1</w:t>
            </w:r>
            <w:r w:rsidR="00BC670C">
              <w:rPr>
                <w:color w:val="000000"/>
                <w:lang w:eastAsia="en-AU"/>
              </w:rPr>
              <w:t>10</w:t>
            </w:r>
            <w:r w:rsidRPr="618F38A4">
              <w:rPr>
                <w:color w:val="000000"/>
                <w:lang w:eastAsia="en-AU"/>
              </w:rPr>
              <w:t xml:space="preserve"> (79–17</w:t>
            </w:r>
            <w:r w:rsidR="00BC670C">
              <w:rPr>
                <w:color w:val="000000"/>
                <w:lang w:eastAsia="en-AU"/>
              </w:rPr>
              <w:t>5</w:t>
            </w:r>
            <w:r w:rsidRPr="618F38A4">
              <w:rPr>
                <w:color w:val="000000"/>
                <w:lang w:eastAsia="en-AU"/>
              </w:rPr>
              <w:t>)</w:t>
            </w:r>
          </w:p>
        </w:tc>
      </w:tr>
      <w:tr w:rsidR="00F642D5" w:rsidRPr="00C279A0" w14:paraId="69637E9C" w14:textId="77777777" w:rsidTr="008A5BC9">
        <w:trPr>
          <w:trHeight w:val="300"/>
        </w:trPr>
        <w:tc>
          <w:tcPr>
            <w:cnfStyle w:val="001000000000" w:firstRow="0" w:lastRow="0" w:firstColumn="1" w:lastColumn="0" w:oddVBand="0" w:evenVBand="0" w:oddHBand="0" w:evenHBand="0" w:firstRowFirstColumn="0" w:firstRowLastColumn="0" w:lastRowFirstColumn="0" w:lastRowLastColumn="0"/>
            <w:tcW w:w="1637" w:type="pct"/>
            <w:tcBorders>
              <w:top w:val="nil"/>
              <w:bottom w:val="nil"/>
            </w:tcBorders>
            <w:noWrap/>
            <w:hideMark/>
          </w:tcPr>
          <w:p w14:paraId="243FD43C" w14:textId="77777777" w:rsidR="00F642D5" w:rsidRPr="00C279A0" w:rsidRDefault="00F642D5" w:rsidP="00BC670C">
            <w:pPr>
              <w:spacing w:after="0"/>
              <w:rPr>
                <w:color w:val="000000"/>
                <w:lang w:eastAsia="en-AU"/>
              </w:rPr>
            </w:pPr>
            <w:r w:rsidRPr="00C279A0">
              <w:rPr>
                <w:color w:val="000000"/>
                <w:lang w:eastAsia="en-AU"/>
              </w:rPr>
              <w:t>Cape Otway</w:t>
            </w:r>
          </w:p>
        </w:tc>
        <w:tc>
          <w:tcPr>
            <w:tcW w:w="462" w:type="pct"/>
            <w:tcBorders>
              <w:top w:val="nil"/>
              <w:bottom w:val="nil"/>
            </w:tcBorders>
            <w:noWrap/>
            <w:hideMark/>
          </w:tcPr>
          <w:p w14:paraId="3FBDD7D1"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4</w:t>
            </w:r>
          </w:p>
        </w:tc>
        <w:tc>
          <w:tcPr>
            <w:tcW w:w="570" w:type="pct"/>
            <w:tcBorders>
              <w:top w:val="nil"/>
              <w:bottom w:val="nil"/>
            </w:tcBorders>
            <w:noWrap/>
            <w:hideMark/>
          </w:tcPr>
          <w:p w14:paraId="710D347B"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3</w:t>
            </w:r>
          </w:p>
        </w:tc>
        <w:tc>
          <w:tcPr>
            <w:tcW w:w="704" w:type="pct"/>
            <w:tcBorders>
              <w:top w:val="nil"/>
              <w:bottom w:val="nil"/>
            </w:tcBorders>
            <w:noWrap/>
            <w:hideMark/>
          </w:tcPr>
          <w:p w14:paraId="22A33E6F"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0.18 (0.03)</w:t>
            </w:r>
          </w:p>
        </w:tc>
        <w:tc>
          <w:tcPr>
            <w:tcW w:w="774" w:type="pct"/>
            <w:tcBorders>
              <w:top w:val="nil"/>
              <w:bottom w:val="nil"/>
            </w:tcBorders>
            <w:noWrap/>
            <w:hideMark/>
          </w:tcPr>
          <w:p w14:paraId="6B9EE397"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0.24 (0.01)</w:t>
            </w:r>
          </w:p>
        </w:tc>
        <w:tc>
          <w:tcPr>
            <w:tcW w:w="853" w:type="pct"/>
            <w:tcBorders>
              <w:top w:val="nil"/>
              <w:bottom w:val="nil"/>
            </w:tcBorders>
            <w:noWrap/>
            <w:hideMark/>
          </w:tcPr>
          <w:p w14:paraId="498E0BB2"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w:t>
            </w:r>
          </w:p>
        </w:tc>
      </w:tr>
      <w:tr w:rsidR="00F642D5" w:rsidRPr="00C279A0" w14:paraId="252ACB24" w14:textId="77777777" w:rsidTr="008A5BC9">
        <w:trPr>
          <w:trHeight w:val="300"/>
        </w:trPr>
        <w:tc>
          <w:tcPr>
            <w:cnfStyle w:val="001000000000" w:firstRow="0" w:lastRow="0" w:firstColumn="1" w:lastColumn="0" w:oddVBand="0" w:evenVBand="0" w:oddHBand="0" w:evenHBand="0" w:firstRowFirstColumn="0" w:firstRowLastColumn="0" w:lastRowFirstColumn="0" w:lastRowLastColumn="0"/>
            <w:tcW w:w="1637" w:type="pct"/>
            <w:tcBorders>
              <w:top w:val="nil"/>
              <w:bottom w:val="nil"/>
            </w:tcBorders>
            <w:noWrap/>
            <w:hideMark/>
          </w:tcPr>
          <w:p w14:paraId="28FD036F" w14:textId="77777777" w:rsidR="00F642D5" w:rsidRPr="00C279A0" w:rsidRDefault="00F642D5" w:rsidP="00BC670C">
            <w:pPr>
              <w:spacing w:after="0"/>
              <w:rPr>
                <w:color w:val="000000"/>
                <w:lang w:eastAsia="en-AU"/>
              </w:rPr>
            </w:pPr>
            <w:r w:rsidRPr="00C279A0">
              <w:rPr>
                <w:color w:val="000000"/>
                <w:lang w:eastAsia="en-AU"/>
              </w:rPr>
              <w:t>Murray River</w:t>
            </w:r>
          </w:p>
        </w:tc>
        <w:tc>
          <w:tcPr>
            <w:tcW w:w="462" w:type="pct"/>
            <w:tcBorders>
              <w:top w:val="nil"/>
              <w:bottom w:val="nil"/>
            </w:tcBorders>
            <w:noWrap/>
            <w:hideMark/>
          </w:tcPr>
          <w:p w14:paraId="0D798E39"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7</w:t>
            </w:r>
          </w:p>
        </w:tc>
        <w:tc>
          <w:tcPr>
            <w:tcW w:w="570" w:type="pct"/>
            <w:tcBorders>
              <w:top w:val="nil"/>
              <w:bottom w:val="nil"/>
            </w:tcBorders>
            <w:noWrap/>
            <w:hideMark/>
          </w:tcPr>
          <w:p w14:paraId="0B51CC78"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6</w:t>
            </w:r>
          </w:p>
        </w:tc>
        <w:tc>
          <w:tcPr>
            <w:tcW w:w="704" w:type="pct"/>
            <w:tcBorders>
              <w:top w:val="nil"/>
              <w:bottom w:val="nil"/>
            </w:tcBorders>
            <w:noWrap/>
            <w:hideMark/>
          </w:tcPr>
          <w:p w14:paraId="5C1DCE11"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0.16 (0.06)</w:t>
            </w:r>
          </w:p>
        </w:tc>
        <w:tc>
          <w:tcPr>
            <w:tcW w:w="774" w:type="pct"/>
            <w:tcBorders>
              <w:top w:val="nil"/>
              <w:bottom w:val="nil"/>
            </w:tcBorders>
            <w:noWrap/>
            <w:hideMark/>
          </w:tcPr>
          <w:p w14:paraId="7E773E09"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0.25 (0.02)</w:t>
            </w:r>
          </w:p>
        </w:tc>
        <w:tc>
          <w:tcPr>
            <w:tcW w:w="853" w:type="pct"/>
            <w:tcBorders>
              <w:top w:val="nil"/>
              <w:bottom w:val="nil"/>
            </w:tcBorders>
            <w:noWrap/>
            <w:hideMark/>
          </w:tcPr>
          <w:p w14:paraId="3F93D3A2"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w:t>
            </w:r>
          </w:p>
        </w:tc>
      </w:tr>
      <w:tr w:rsidR="00F642D5" w:rsidRPr="00C279A0" w14:paraId="2B90EB8A" w14:textId="77777777" w:rsidTr="008A5BC9">
        <w:trPr>
          <w:trHeight w:val="300"/>
        </w:trPr>
        <w:tc>
          <w:tcPr>
            <w:cnfStyle w:val="001000000000" w:firstRow="0" w:lastRow="0" w:firstColumn="1" w:lastColumn="0" w:oddVBand="0" w:evenVBand="0" w:oddHBand="0" w:evenHBand="0" w:firstRowFirstColumn="0" w:firstRowLastColumn="0" w:lastRowFirstColumn="0" w:lastRowLastColumn="0"/>
            <w:tcW w:w="1637" w:type="pct"/>
            <w:tcBorders>
              <w:top w:val="nil"/>
              <w:bottom w:val="nil"/>
            </w:tcBorders>
            <w:noWrap/>
            <w:hideMark/>
          </w:tcPr>
          <w:p w14:paraId="75BFDD05" w14:textId="77777777" w:rsidR="00F642D5" w:rsidRPr="00C279A0" w:rsidRDefault="00F642D5" w:rsidP="00BC670C">
            <w:pPr>
              <w:spacing w:after="0"/>
              <w:rPr>
                <w:color w:val="000000"/>
                <w:lang w:eastAsia="en-AU"/>
              </w:rPr>
            </w:pPr>
            <w:r w:rsidRPr="6911FBC4">
              <w:rPr>
                <w:color w:val="000000"/>
                <w:lang w:eastAsia="en-AU"/>
              </w:rPr>
              <w:t>Strathbogies</w:t>
            </w:r>
          </w:p>
        </w:tc>
        <w:tc>
          <w:tcPr>
            <w:tcW w:w="462" w:type="pct"/>
            <w:tcBorders>
              <w:top w:val="nil"/>
              <w:bottom w:val="nil"/>
            </w:tcBorders>
            <w:noWrap/>
            <w:hideMark/>
          </w:tcPr>
          <w:p w14:paraId="5C8F0AD1"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4</w:t>
            </w:r>
          </w:p>
        </w:tc>
        <w:tc>
          <w:tcPr>
            <w:tcW w:w="570" w:type="pct"/>
            <w:tcBorders>
              <w:top w:val="nil"/>
              <w:bottom w:val="nil"/>
            </w:tcBorders>
            <w:noWrap/>
            <w:hideMark/>
          </w:tcPr>
          <w:p w14:paraId="769ED375"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4</w:t>
            </w:r>
          </w:p>
        </w:tc>
        <w:tc>
          <w:tcPr>
            <w:tcW w:w="704" w:type="pct"/>
            <w:tcBorders>
              <w:top w:val="nil"/>
              <w:bottom w:val="nil"/>
            </w:tcBorders>
            <w:noWrap/>
            <w:hideMark/>
          </w:tcPr>
          <w:p w14:paraId="4623200C"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0.1 (0.07)</w:t>
            </w:r>
          </w:p>
        </w:tc>
        <w:tc>
          <w:tcPr>
            <w:tcW w:w="774" w:type="pct"/>
            <w:tcBorders>
              <w:top w:val="nil"/>
              <w:bottom w:val="nil"/>
            </w:tcBorders>
            <w:noWrap/>
            <w:hideMark/>
          </w:tcPr>
          <w:p w14:paraId="4C913F9B"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0.27 (0.02)</w:t>
            </w:r>
          </w:p>
        </w:tc>
        <w:tc>
          <w:tcPr>
            <w:tcW w:w="853" w:type="pct"/>
            <w:tcBorders>
              <w:top w:val="nil"/>
              <w:bottom w:val="nil"/>
            </w:tcBorders>
            <w:noWrap/>
            <w:hideMark/>
          </w:tcPr>
          <w:p w14:paraId="7B41EF94"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w:t>
            </w:r>
          </w:p>
        </w:tc>
      </w:tr>
      <w:tr w:rsidR="00F642D5" w:rsidRPr="00C279A0" w14:paraId="030569EB" w14:textId="77777777" w:rsidTr="008A5BC9">
        <w:trPr>
          <w:trHeight w:val="300"/>
        </w:trPr>
        <w:tc>
          <w:tcPr>
            <w:cnfStyle w:val="001000000000" w:firstRow="0" w:lastRow="0" w:firstColumn="1" w:lastColumn="0" w:oddVBand="0" w:evenVBand="0" w:oddHBand="0" w:evenHBand="0" w:firstRowFirstColumn="0" w:firstRowLastColumn="0" w:lastRowFirstColumn="0" w:lastRowLastColumn="0"/>
            <w:tcW w:w="1637" w:type="pct"/>
            <w:tcBorders>
              <w:top w:val="nil"/>
              <w:bottom w:val="nil"/>
            </w:tcBorders>
            <w:noWrap/>
            <w:hideMark/>
          </w:tcPr>
          <w:p w14:paraId="71A8E0D3" w14:textId="77777777" w:rsidR="00F642D5" w:rsidRPr="00C279A0" w:rsidRDefault="00F642D5" w:rsidP="00BC670C">
            <w:pPr>
              <w:spacing w:after="0"/>
              <w:rPr>
                <w:color w:val="000000"/>
                <w:lang w:eastAsia="en-AU"/>
              </w:rPr>
            </w:pPr>
            <w:r w:rsidRPr="00C279A0">
              <w:rPr>
                <w:color w:val="000000"/>
                <w:lang w:eastAsia="en-AU"/>
              </w:rPr>
              <w:t>French Island</w:t>
            </w:r>
          </w:p>
        </w:tc>
        <w:tc>
          <w:tcPr>
            <w:tcW w:w="462" w:type="pct"/>
            <w:tcBorders>
              <w:top w:val="nil"/>
              <w:bottom w:val="nil"/>
            </w:tcBorders>
            <w:noWrap/>
            <w:hideMark/>
          </w:tcPr>
          <w:p w14:paraId="76C5FABB"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2</w:t>
            </w:r>
          </w:p>
        </w:tc>
        <w:tc>
          <w:tcPr>
            <w:tcW w:w="570" w:type="pct"/>
            <w:tcBorders>
              <w:top w:val="nil"/>
              <w:bottom w:val="nil"/>
            </w:tcBorders>
            <w:noWrap/>
            <w:hideMark/>
          </w:tcPr>
          <w:p w14:paraId="2430D058"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1</w:t>
            </w:r>
          </w:p>
        </w:tc>
        <w:tc>
          <w:tcPr>
            <w:tcW w:w="704" w:type="pct"/>
            <w:tcBorders>
              <w:top w:val="nil"/>
              <w:bottom w:val="nil"/>
            </w:tcBorders>
            <w:noWrap/>
            <w:hideMark/>
          </w:tcPr>
          <w:p w14:paraId="7FB595E8"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0.11 (0.01)</w:t>
            </w:r>
          </w:p>
        </w:tc>
        <w:tc>
          <w:tcPr>
            <w:tcW w:w="774" w:type="pct"/>
            <w:tcBorders>
              <w:top w:val="nil"/>
              <w:bottom w:val="nil"/>
            </w:tcBorders>
            <w:noWrap/>
            <w:hideMark/>
          </w:tcPr>
          <w:p w14:paraId="7444F298"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0.26 (0</w:t>
            </w:r>
            <w:r>
              <w:rPr>
                <w:color w:val="000000"/>
                <w:lang w:eastAsia="en-AU"/>
              </w:rPr>
              <w:t>.00</w:t>
            </w:r>
            <w:r w:rsidRPr="00C279A0">
              <w:rPr>
                <w:color w:val="000000"/>
                <w:lang w:eastAsia="en-AU"/>
              </w:rPr>
              <w:t>)</w:t>
            </w:r>
          </w:p>
        </w:tc>
        <w:tc>
          <w:tcPr>
            <w:tcW w:w="853" w:type="pct"/>
            <w:tcBorders>
              <w:top w:val="nil"/>
              <w:bottom w:val="nil"/>
            </w:tcBorders>
            <w:noWrap/>
            <w:hideMark/>
          </w:tcPr>
          <w:p w14:paraId="141BA13D"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w:t>
            </w:r>
          </w:p>
        </w:tc>
      </w:tr>
      <w:tr w:rsidR="00F642D5" w:rsidRPr="00C279A0" w14:paraId="7A3C2BB8" w14:textId="77777777" w:rsidTr="008A5BC9">
        <w:trPr>
          <w:trHeight w:val="300"/>
        </w:trPr>
        <w:tc>
          <w:tcPr>
            <w:cnfStyle w:val="001000000000" w:firstRow="0" w:lastRow="0" w:firstColumn="1" w:lastColumn="0" w:oddVBand="0" w:evenVBand="0" w:oddHBand="0" w:evenHBand="0" w:firstRowFirstColumn="0" w:firstRowLastColumn="0" w:lastRowFirstColumn="0" w:lastRowLastColumn="0"/>
            <w:tcW w:w="1637" w:type="pct"/>
            <w:tcBorders>
              <w:top w:val="nil"/>
              <w:bottom w:val="nil"/>
            </w:tcBorders>
            <w:noWrap/>
            <w:hideMark/>
          </w:tcPr>
          <w:p w14:paraId="01BD1E2A" w14:textId="77777777" w:rsidR="00F642D5" w:rsidRPr="00C279A0" w:rsidRDefault="00F642D5" w:rsidP="00BC670C">
            <w:pPr>
              <w:spacing w:after="0"/>
              <w:rPr>
                <w:color w:val="000000"/>
                <w:lang w:eastAsia="en-AU"/>
              </w:rPr>
            </w:pPr>
            <w:r w:rsidRPr="00C279A0">
              <w:rPr>
                <w:color w:val="000000"/>
                <w:lang w:eastAsia="en-AU"/>
              </w:rPr>
              <w:t>Erica</w:t>
            </w:r>
          </w:p>
        </w:tc>
        <w:tc>
          <w:tcPr>
            <w:tcW w:w="462" w:type="pct"/>
            <w:tcBorders>
              <w:top w:val="nil"/>
              <w:bottom w:val="nil"/>
            </w:tcBorders>
            <w:noWrap/>
            <w:hideMark/>
          </w:tcPr>
          <w:p w14:paraId="4F3AD0CE"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7</w:t>
            </w:r>
          </w:p>
        </w:tc>
        <w:tc>
          <w:tcPr>
            <w:tcW w:w="570" w:type="pct"/>
            <w:tcBorders>
              <w:top w:val="nil"/>
              <w:bottom w:val="nil"/>
            </w:tcBorders>
            <w:noWrap/>
            <w:hideMark/>
          </w:tcPr>
          <w:p w14:paraId="1E694B5F"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7</w:t>
            </w:r>
          </w:p>
        </w:tc>
        <w:tc>
          <w:tcPr>
            <w:tcW w:w="704" w:type="pct"/>
            <w:tcBorders>
              <w:top w:val="nil"/>
              <w:bottom w:val="nil"/>
            </w:tcBorders>
            <w:noWrap/>
            <w:hideMark/>
          </w:tcPr>
          <w:p w14:paraId="487D33DC"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0.11 (0.05)</w:t>
            </w:r>
          </w:p>
        </w:tc>
        <w:tc>
          <w:tcPr>
            <w:tcW w:w="774" w:type="pct"/>
            <w:tcBorders>
              <w:top w:val="nil"/>
              <w:bottom w:val="nil"/>
            </w:tcBorders>
            <w:noWrap/>
            <w:hideMark/>
          </w:tcPr>
          <w:p w14:paraId="063B492E"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0.26 (0.02)</w:t>
            </w:r>
          </w:p>
        </w:tc>
        <w:tc>
          <w:tcPr>
            <w:tcW w:w="853" w:type="pct"/>
            <w:tcBorders>
              <w:top w:val="nil"/>
              <w:bottom w:val="nil"/>
            </w:tcBorders>
            <w:noWrap/>
            <w:hideMark/>
          </w:tcPr>
          <w:p w14:paraId="2B731D6A"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w:t>
            </w:r>
          </w:p>
        </w:tc>
      </w:tr>
      <w:tr w:rsidR="00F642D5" w:rsidRPr="00C279A0" w14:paraId="2AC486F7" w14:textId="77777777" w:rsidTr="008A5BC9">
        <w:trPr>
          <w:trHeight w:val="300"/>
        </w:trPr>
        <w:tc>
          <w:tcPr>
            <w:cnfStyle w:val="001000000000" w:firstRow="0" w:lastRow="0" w:firstColumn="1" w:lastColumn="0" w:oddVBand="0" w:evenVBand="0" w:oddHBand="0" w:evenHBand="0" w:firstRowFirstColumn="0" w:firstRowLastColumn="0" w:lastRowFirstColumn="0" w:lastRowLastColumn="0"/>
            <w:tcW w:w="1637" w:type="pct"/>
            <w:tcBorders>
              <w:top w:val="nil"/>
              <w:bottom w:val="nil"/>
            </w:tcBorders>
            <w:noWrap/>
            <w:hideMark/>
          </w:tcPr>
          <w:p w14:paraId="7166253B" w14:textId="77777777" w:rsidR="00F642D5" w:rsidRPr="00C279A0" w:rsidRDefault="00F642D5" w:rsidP="00BC670C">
            <w:pPr>
              <w:spacing w:after="0"/>
              <w:rPr>
                <w:color w:val="000000"/>
                <w:lang w:eastAsia="en-AU"/>
              </w:rPr>
            </w:pPr>
            <w:r w:rsidRPr="00C279A0">
              <w:rPr>
                <w:color w:val="000000"/>
                <w:lang w:eastAsia="en-AU"/>
              </w:rPr>
              <w:t>South Gippsland</w:t>
            </w:r>
          </w:p>
        </w:tc>
        <w:tc>
          <w:tcPr>
            <w:tcW w:w="462" w:type="pct"/>
            <w:tcBorders>
              <w:top w:val="nil"/>
              <w:bottom w:val="nil"/>
            </w:tcBorders>
            <w:noWrap/>
            <w:hideMark/>
          </w:tcPr>
          <w:p w14:paraId="76AF3E25"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39</w:t>
            </w:r>
          </w:p>
        </w:tc>
        <w:tc>
          <w:tcPr>
            <w:tcW w:w="570" w:type="pct"/>
            <w:tcBorders>
              <w:top w:val="nil"/>
              <w:bottom w:val="nil"/>
            </w:tcBorders>
            <w:noWrap/>
            <w:hideMark/>
          </w:tcPr>
          <w:p w14:paraId="3BEFF911"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36</w:t>
            </w:r>
          </w:p>
        </w:tc>
        <w:tc>
          <w:tcPr>
            <w:tcW w:w="704" w:type="pct"/>
            <w:tcBorders>
              <w:top w:val="nil"/>
              <w:bottom w:val="nil"/>
            </w:tcBorders>
            <w:noWrap/>
            <w:hideMark/>
          </w:tcPr>
          <w:p w14:paraId="0032E31C"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0.03 (0.07)</w:t>
            </w:r>
          </w:p>
        </w:tc>
        <w:tc>
          <w:tcPr>
            <w:tcW w:w="774" w:type="pct"/>
            <w:tcBorders>
              <w:top w:val="nil"/>
              <w:bottom w:val="nil"/>
            </w:tcBorders>
            <w:noWrap/>
            <w:hideMark/>
          </w:tcPr>
          <w:p w14:paraId="3B3F6C29"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0.29 (0.02)</w:t>
            </w:r>
          </w:p>
        </w:tc>
        <w:tc>
          <w:tcPr>
            <w:tcW w:w="853" w:type="pct"/>
            <w:tcBorders>
              <w:top w:val="nil"/>
              <w:bottom w:val="nil"/>
            </w:tcBorders>
            <w:noWrap/>
            <w:hideMark/>
          </w:tcPr>
          <w:p w14:paraId="0B252336" w14:textId="0810189B"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618F38A4">
              <w:rPr>
                <w:color w:val="000000"/>
                <w:lang w:eastAsia="en-AU"/>
              </w:rPr>
              <w:t>215 (109–898)</w:t>
            </w:r>
          </w:p>
        </w:tc>
      </w:tr>
      <w:tr w:rsidR="00F642D5" w:rsidRPr="00C279A0" w14:paraId="732F2960" w14:textId="77777777" w:rsidTr="008A5BC9">
        <w:trPr>
          <w:trHeight w:val="300"/>
        </w:trPr>
        <w:tc>
          <w:tcPr>
            <w:cnfStyle w:val="001000000000" w:firstRow="0" w:lastRow="0" w:firstColumn="1" w:lastColumn="0" w:oddVBand="0" w:evenVBand="0" w:oddHBand="0" w:evenHBand="0" w:firstRowFirstColumn="0" w:firstRowLastColumn="0" w:lastRowFirstColumn="0" w:lastRowLastColumn="0"/>
            <w:tcW w:w="1637" w:type="pct"/>
            <w:tcBorders>
              <w:top w:val="nil"/>
              <w:bottom w:val="nil"/>
            </w:tcBorders>
            <w:noWrap/>
            <w:hideMark/>
          </w:tcPr>
          <w:p w14:paraId="507A7BFC" w14:textId="5AE20BF4" w:rsidR="00F642D5" w:rsidRPr="00C279A0" w:rsidRDefault="00D7448D" w:rsidP="00BC670C">
            <w:pPr>
              <w:spacing w:after="0"/>
              <w:rPr>
                <w:color w:val="000000"/>
                <w:lang w:eastAsia="en-AU"/>
              </w:rPr>
            </w:pPr>
            <w:r>
              <w:rPr>
                <w:color w:val="000000"/>
                <w:lang w:eastAsia="en-AU"/>
              </w:rPr>
              <w:t>Gippsland Lakes</w:t>
            </w:r>
          </w:p>
        </w:tc>
        <w:tc>
          <w:tcPr>
            <w:tcW w:w="462" w:type="pct"/>
            <w:tcBorders>
              <w:top w:val="nil"/>
              <w:bottom w:val="nil"/>
            </w:tcBorders>
            <w:noWrap/>
            <w:hideMark/>
          </w:tcPr>
          <w:p w14:paraId="05F34C9D"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6</w:t>
            </w:r>
          </w:p>
        </w:tc>
        <w:tc>
          <w:tcPr>
            <w:tcW w:w="570" w:type="pct"/>
            <w:tcBorders>
              <w:top w:val="nil"/>
              <w:bottom w:val="nil"/>
            </w:tcBorders>
            <w:noWrap/>
            <w:hideMark/>
          </w:tcPr>
          <w:p w14:paraId="61CEE33F"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5</w:t>
            </w:r>
          </w:p>
        </w:tc>
        <w:tc>
          <w:tcPr>
            <w:tcW w:w="704" w:type="pct"/>
            <w:tcBorders>
              <w:top w:val="nil"/>
              <w:bottom w:val="nil"/>
            </w:tcBorders>
            <w:noWrap/>
            <w:hideMark/>
          </w:tcPr>
          <w:p w14:paraId="58F0DB46"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0.13 (0.09)</w:t>
            </w:r>
          </w:p>
        </w:tc>
        <w:tc>
          <w:tcPr>
            <w:tcW w:w="774" w:type="pct"/>
            <w:tcBorders>
              <w:top w:val="nil"/>
              <w:bottom w:val="nil"/>
            </w:tcBorders>
            <w:noWrap/>
            <w:hideMark/>
          </w:tcPr>
          <w:p w14:paraId="2B190225"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0.26 (0.03)</w:t>
            </w:r>
          </w:p>
        </w:tc>
        <w:tc>
          <w:tcPr>
            <w:tcW w:w="853" w:type="pct"/>
            <w:tcBorders>
              <w:top w:val="nil"/>
              <w:bottom w:val="nil"/>
            </w:tcBorders>
            <w:noWrap/>
            <w:hideMark/>
          </w:tcPr>
          <w:p w14:paraId="797406A0"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w:t>
            </w:r>
          </w:p>
        </w:tc>
      </w:tr>
      <w:tr w:rsidR="00F642D5" w:rsidRPr="00C279A0" w14:paraId="5D37B7A6" w14:textId="77777777" w:rsidTr="008A5BC9">
        <w:trPr>
          <w:trHeight w:val="300"/>
        </w:trPr>
        <w:tc>
          <w:tcPr>
            <w:cnfStyle w:val="001000000000" w:firstRow="0" w:lastRow="0" w:firstColumn="1" w:lastColumn="0" w:oddVBand="0" w:evenVBand="0" w:oddHBand="0" w:evenHBand="0" w:firstRowFirstColumn="0" w:firstRowLastColumn="0" w:lastRowFirstColumn="0" w:lastRowLastColumn="0"/>
            <w:tcW w:w="1637" w:type="pct"/>
            <w:tcBorders>
              <w:top w:val="nil"/>
              <w:bottom w:val="nil"/>
            </w:tcBorders>
            <w:noWrap/>
            <w:hideMark/>
          </w:tcPr>
          <w:p w14:paraId="73532E73" w14:textId="77777777" w:rsidR="00F642D5" w:rsidRPr="00C279A0" w:rsidRDefault="00F642D5" w:rsidP="00BC670C">
            <w:pPr>
              <w:spacing w:after="0"/>
              <w:rPr>
                <w:color w:val="000000"/>
                <w:lang w:eastAsia="en-AU"/>
              </w:rPr>
            </w:pPr>
            <w:r w:rsidRPr="00C279A0">
              <w:rPr>
                <w:color w:val="000000"/>
                <w:lang w:eastAsia="en-AU"/>
              </w:rPr>
              <w:t>Gelantipy</w:t>
            </w:r>
          </w:p>
        </w:tc>
        <w:tc>
          <w:tcPr>
            <w:tcW w:w="462" w:type="pct"/>
            <w:tcBorders>
              <w:top w:val="nil"/>
              <w:bottom w:val="nil"/>
            </w:tcBorders>
            <w:noWrap/>
            <w:hideMark/>
          </w:tcPr>
          <w:p w14:paraId="5929E53E"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9</w:t>
            </w:r>
          </w:p>
        </w:tc>
        <w:tc>
          <w:tcPr>
            <w:tcW w:w="570" w:type="pct"/>
            <w:tcBorders>
              <w:top w:val="nil"/>
              <w:bottom w:val="nil"/>
            </w:tcBorders>
            <w:noWrap/>
            <w:hideMark/>
          </w:tcPr>
          <w:p w14:paraId="374C51EB"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5</w:t>
            </w:r>
          </w:p>
        </w:tc>
        <w:tc>
          <w:tcPr>
            <w:tcW w:w="704" w:type="pct"/>
            <w:tcBorders>
              <w:top w:val="nil"/>
              <w:bottom w:val="nil"/>
            </w:tcBorders>
            <w:noWrap/>
            <w:hideMark/>
          </w:tcPr>
          <w:p w14:paraId="05EF6869"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0.27 (0.06)</w:t>
            </w:r>
          </w:p>
        </w:tc>
        <w:tc>
          <w:tcPr>
            <w:tcW w:w="774" w:type="pct"/>
            <w:tcBorders>
              <w:top w:val="nil"/>
              <w:bottom w:val="nil"/>
            </w:tcBorders>
            <w:noWrap/>
            <w:hideMark/>
          </w:tcPr>
          <w:p w14:paraId="4C8534EC"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0.22 (0.02)</w:t>
            </w:r>
          </w:p>
        </w:tc>
        <w:tc>
          <w:tcPr>
            <w:tcW w:w="853" w:type="pct"/>
            <w:tcBorders>
              <w:top w:val="nil"/>
              <w:bottom w:val="nil"/>
            </w:tcBorders>
            <w:noWrap/>
            <w:hideMark/>
          </w:tcPr>
          <w:p w14:paraId="2D4C2517"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w:t>
            </w:r>
          </w:p>
        </w:tc>
      </w:tr>
      <w:tr w:rsidR="00F642D5" w:rsidRPr="00C279A0" w14:paraId="21F5C4AE" w14:textId="77777777" w:rsidTr="008A5BC9">
        <w:trPr>
          <w:trHeight w:val="300"/>
        </w:trPr>
        <w:tc>
          <w:tcPr>
            <w:cnfStyle w:val="001000000000" w:firstRow="0" w:lastRow="0" w:firstColumn="1" w:lastColumn="0" w:oddVBand="0" w:evenVBand="0" w:oddHBand="0" w:evenHBand="0" w:firstRowFirstColumn="0" w:firstRowLastColumn="0" w:lastRowFirstColumn="0" w:lastRowLastColumn="0"/>
            <w:tcW w:w="1637" w:type="pct"/>
            <w:tcBorders>
              <w:top w:val="nil"/>
              <w:bottom w:val="single" w:sz="4" w:space="0" w:color="auto"/>
            </w:tcBorders>
            <w:noWrap/>
            <w:hideMark/>
          </w:tcPr>
          <w:p w14:paraId="3D8D4268" w14:textId="77777777" w:rsidR="00F642D5" w:rsidRPr="00C279A0" w:rsidRDefault="00F642D5" w:rsidP="00BC670C">
            <w:pPr>
              <w:spacing w:after="0"/>
              <w:rPr>
                <w:color w:val="000000"/>
                <w:lang w:eastAsia="en-AU"/>
              </w:rPr>
            </w:pPr>
            <w:r w:rsidRPr="00C279A0">
              <w:rPr>
                <w:color w:val="000000"/>
                <w:lang w:eastAsia="en-AU"/>
              </w:rPr>
              <w:t>Mallacoota</w:t>
            </w:r>
          </w:p>
        </w:tc>
        <w:tc>
          <w:tcPr>
            <w:tcW w:w="462" w:type="pct"/>
            <w:tcBorders>
              <w:top w:val="nil"/>
              <w:bottom w:val="single" w:sz="4" w:space="0" w:color="auto"/>
            </w:tcBorders>
            <w:noWrap/>
            <w:hideMark/>
          </w:tcPr>
          <w:p w14:paraId="6F396738"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5</w:t>
            </w:r>
          </w:p>
        </w:tc>
        <w:tc>
          <w:tcPr>
            <w:tcW w:w="570" w:type="pct"/>
            <w:tcBorders>
              <w:top w:val="nil"/>
              <w:bottom w:val="single" w:sz="4" w:space="0" w:color="auto"/>
            </w:tcBorders>
            <w:noWrap/>
            <w:hideMark/>
          </w:tcPr>
          <w:p w14:paraId="0839CE93"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4</w:t>
            </w:r>
          </w:p>
        </w:tc>
        <w:tc>
          <w:tcPr>
            <w:tcW w:w="704" w:type="pct"/>
            <w:tcBorders>
              <w:top w:val="nil"/>
              <w:bottom w:val="single" w:sz="4" w:space="0" w:color="auto"/>
            </w:tcBorders>
            <w:noWrap/>
            <w:hideMark/>
          </w:tcPr>
          <w:p w14:paraId="2CB6A15D"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0.22 (0.03)</w:t>
            </w:r>
          </w:p>
        </w:tc>
        <w:tc>
          <w:tcPr>
            <w:tcW w:w="774" w:type="pct"/>
            <w:tcBorders>
              <w:top w:val="nil"/>
              <w:bottom w:val="single" w:sz="4" w:space="0" w:color="auto"/>
            </w:tcBorders>
            <w:noWrap/>
            <w:hideMark/>
          </w:tcPr>
          <w:p w14:paraId="75593CF5"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0.23 (0.01)</w:t>
            </w:r>
          </w:p>
        </w:tc>
        <w:tc>
          <w:tcPr>
            <w:tcW w:w="853" w:type="pct"/>
            <w:tcBorders>
              <w:top w:val="nil"/>
              <w:bottom w:val="single" w:sz="4" w:space="0" w:color="auto"/>
            </w:tcBorders>
            <w:noWrap/>
            <w:hideMark/>
          </w:tcPr>
          <w:p w14:paraId="7B846A7A" w14:textId="77777777" w:rsidR="00F642D5" w:rsidRPr="00C279A0" w:rsidRDefault="00F642D5"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sidRPr="00C279A0">
              <w:rPr>
                <w:color w:val="000000"/>
                <w:lang w:eastAsia="en-AU"/>
              </w:rPr>
              <w:t>-</w:t>
            </w:r>
          </w:p>
        </w:tc>
      </w:tr>
      <w:tr w:rsidR="00A07F92" w:rsidRPr="00C279A0" w14:paraId="2D46AF5C" w14:textId="77777777" w:rsidTr="008A5BC9">
        <w:trPr>
          <w:trHeight w:val="300"/>
        </w:trPr>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tcBorders>
            <w:noWrap/>
          </w:tcPr>
          <w:p w14:paraId="40C11E5D" w14:textId="77777777" w:rsidR="00A07F92" w:rsidRPr="00C279A0" w:rsidRDefault="00A07F92" w:rsidP="00BC670C">
            <w:pPr>
              <w:spacing w:after="0"/>
              <w:rPr>
                <w:color w:val="000000"/>
                <w:lang w:eastAsia="en-AU"/>
              </w:rPr>
            </w:pPr>
          </w:p>
        </w:tc>
        <w:tc>
          <w:tcPr>
            <w:tcW w:w="462" w:type="pct"/>
            <w:tcBorders>
              <w:top w:val="single" w:sz="4" w:space="0" w:color="auto"/>
            </w:tcBorders>
            <w:noWrap/>
          </w:tcPr>
          <w:p w14:paraId="4BB6A6A2" w14:textId="3930E548" w:rsidR="00A07F92" w:rsidRPr="00C279A0" w:rsidRDefault="00A07F92"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Pr>
                <w:color w:val="000000"/>
                <w:lang w:eastAsia="en-AU"/>
              </w:rPr>
              <w:fldChar w:fldCharType="begin"/>
            </w:r>
            <w:r>
              <w:rPr>
                <w:color w:val="000000"/>
                <w:lang w:eastAsia="en-AU"/>
              </w:rPr>
              <w:instrText xml:space="preserve"> =SUM(ABOVE) </w:instrText>
            </w:r>
            <w:r>
              <w:rPr>
                <w:color w:val="000000"/>
                <w:lang w:eastAsia="en-AU"/>
              </w:rPr>
              <w:fldChar w:fldCharType="separate"/>
            </w:r>
            <w:r>
              <w:rPr>
                <w:noProof/>
                <w:color w:val="000000"/>
                <w:lang w:eastAsia="en-AU"/>
              </w:rPr>
              <w:t>111</w:t>
            </w:r>
            <w:r>
              <w:rPr>
                <w:color w:val="000000"/>
                <w:lang w:eastAsia="en-AU"/>
              </w:rPr>
              <w:fldChar w:fldCharType="end"/>
            </w:r>
          </w:p>
        </w:tc>
        <w:tc>
          <w:tcPr>
            <w:tcW w:w="570" w:type="pct"/>
            <w:tcBorders>
              <w:top w:val="single" w:sz="4" w:space="0" w:color="auto"/>
            </w:tcBorders>
            <w:noWrap/>
          </w:tcPr>
          <w:p w14:paraId="39236E51" w14:textId="56C6FB37" w:rsidR="00A07F92" w:rsidRPr="00C279A0" w:rsidRDefault="00A07F92"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r>
              <w:rPr>
                <w:color w:val="000000"/>
                <w:lang w:eastAsia="en-AU"/>
              </w:rPr>
              <w:fldChar w:fldCharType="begin"/>
            </w:r>
            <w:r>
              <w:rPr>
                <w:color w:val="000000"/>
                <w:lang w:eastAsia="en-AU"/>
              </w:rPr>
              <w:instrText xml:space="preserve"> =SUM(ABOVE) </w:instrText>
            </w:r>
            <w:r>
              <w:rPr>
                <w:color w:val="000000"/>
                <w:lang w:eastAsia="en-AU"/>
              </w:rPr>
              <w:fldChar w:fldCharType="separate"/>
            </w:r>
            <w:r>
              <w:rPr>
                <w:noProof/>
                <w:color w:val="000000"/>
                <w:lang w:eastAsia="en-AU"/>
              </w:rPr>
              <w:t>93</w:t>
            </w:r>
            <w:r>
              <w:rPr>
                <w:color w:val="000000"/>
                <w:lang w:eastAsia="en-AU"/>
              </w:rPr>
              <w:fldChar w:fldCharType="end"/>
            </w:r>
          </w:p>
        </w:tc>
        <w:tc>
          <w:tcPr>
            <w:tcW w:w="704" w:type="pct"/>
            <w:tcBorders>
              <w:top w:val="single" w:sz="4" w:space="0" w:color="auto"/>
            </w:tcBorders>
            <w:noWrap/>
          </w:tcPr>
          <w:p w14:paraId="1F4BEE9F" w14:textId="77777777" w:rsidR="00A07F92" w:rsidRPr="00C279A0" w:rsidRDefault="00A07F92"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p>
        </w:tc>
        <w:tc>
          <w:tcPr>
            <w:tcW w:w="774" w:type="pct"/>
            <w:tcBorders>
              <w:top w:val="single" w:sz="4" w:space="0" w:color="auto"/>
            </w:tcBorders>
            <w:noWrap/>
          </w:tcPr>
          <w:p w14:paraId="3F0E1165" w14:textId="77777777" w:rsidR="00A07F92" w:rsidRPr="00C279A0" w:rsidRDefault="00A07F92"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p>
        </w:tc>
        <w:tc>
          <w:tcPr>
            <w:tcW w:w="853" w:type="pct"/>
            <w:tcBorders>
              <w:top w:val="single" w:sz="4" w:space="0" w:color="auto"/>
            </w:tcBorders>
            <w:noWrap/>
          </w:tcPr>
          <w:p w14:paraId="19BE1C0C" w14:textId="77777777" w:rsidR="00A07F92" w:rsidRPr="00C279A0" w:rsidRDefault="00A07F92" w:rsidP="00F31E02">
            <w:pPr>
              <w:spacing w:after="0"/>
              <w:jc w:val="center"/>
              <w:cnfStyle w:val="000000000000" w:firstRow="0" w:lastRow="0" w:firstColumn="0" w:lastColumn="0" w:oddVBand="0" w:evenVBand="0" w:oddHBand="0" w:evenHBand="0" w:firstRowFirstColumn="0" w:firstRowLastColumn="0" w:lastRowFirstColumn="0" w:lastRowLastColumn="0"/>
              <w:rPr>
                <w:color w:val="000000"/>
                <w:lang w:eastAsia="en-AU"/>
              </w:rPr>
            </w:pPr>
          </w:p>
        </w:tc>
      </w:tr>
    </w:tbl>
    <w:p w14:paraId="6C871283" w14:textId="77777777" w:rsidR="00F642D5" w:rsidRDefault="00F642D5" w:rsidP="00F642D5"/>
    <w:p w14:paraId="27AADA4B" w14:textId="4F1B3119" w:rsidR="00F642D5" w:rsidRDefault="00F642D5" w:rsidP="00F642D5">
      <w:pPr>
        <w:pStyle w:val="Heading3-Numbered"/>
      </w:pPr>
      <w:bookmarkStart w:id="111" w:name="_Toc201758170"/>
      <w:bookmarkStart w:id="112" w:name="_Toc201761202"/>
      <w:bookmarkStart w:id="113" w:name="_Toc185321284"/>
      <w:bookmarkStart w:id="114" w:name="_Toc202781721"/>
      <w:bookmarkEnd w:id="111"/>
      <w:bookmarkEnd w:id="112"/>
      <w:r>
        <w:t>Population genetic structure</w:t>
      </w:r>
      <w:bookmarkEnd w:id="113"/>
      <w:bookmarkEnd w:id="114"/>
    </w:p>
    <w:p w14:paraId="60854184" w14:textId="45CCD552" w:rsidR="00F642D5" w:rsidRDefault="00F642D5" w:rsidP="00F642D5">
      <w:pPr>
        <w:rPr>
          <w:rFonts w:cstheme="minorBidi"/>
        </w:rPr>
      </w:pPr>
      <w:r w:rsidRPr="6911FBC4">
        <w:rPr>
          <w:rFonts w:cstheme="minorBidi"/>
        </w:rPr>
        <w:t xml:space="preserve">Our PCA results (Figure </w:t>
      </w:r>
      <w:r w:rsidR="00CB6F21">
        <w:rPr>
          <w:rFonts w:cstheme="minorBidi"/>
        </w:rPr>
        <w:t>1</w:t>
      </w:r>
      <w:r w:rsidR="003A102B">
        <w:rPr>
          <w:rFonts w:cstheme="minorBidi"/>
        </w:rPr>
        <w:t>1</w:t>
      </w:r>
      <w:r w:rsidRPr="6911FBC4">
        <w:rPr>
          <w:rFonts w:cstheme="minorBidi"/>
        </w:rPr>
        <w:t xml:space="preserve">) show divergence along PC1 of the </w:t>
      </w:r>
      <w:r w:rsidR="00A07F92">
        <w:rPr>
          <w:rFonts w:cstheme="minorBidi"/>
        </w:rPr>
        <w:t>S</w:t>
      </w:r>
      <w:r w:rsidRPr="6911FBC4">
        <w:rPr>
          <w:rFonts w:cstheme="minorBidi"/>
        </w:rPr>
        <w:t xml:space="preserve">outh Gippsland </w:t>
      </w:r>
      <w:r w:rsidR="004E3DFA">
        <w:rPr>
          <w:rFonts w:cstheme="minorBidi"/>
        </w:rPr>
        <w:t>Koala</w:t>
      </w:r>
      <w:r w:rsidRPr="6911FBC4">
        <w:rPr>
          <w:rFonts w:cstheme="minorBidi"/>
        </w:rPr>
        <w:t xml:space="preserve">s from all other sampled regions, which formed an approximate cline along PC2. However, a single individual sampled at the eastern end of the </w:t>
      </w:r>
      <w:r w:rsidR="00D7448D">
        <w:rPr>
          <w:rFonts w:cstheme="minorBidi"/>
        </w:rPr>
        <w:t>Gippsland Lakes</w:t>
      </w:r>
      <w:r w:rsidRPr="6911FBC4">
        <w:rPr>
          <w:rFonts w:cstheme="minorBidi"/>
        </w:rPr>
        <w:t xml:space="preserve"> also grouped strongly with </w:t>
      </w:r>
      <w:r w:rsidR="00CB6F21">
        <w:rPr>
          <w:rFonts w:cstheme="minorBidi"/>
        </w:rPr>
        <w:t xml:space="preserve">the </w:t>
      </w:r>
      <w:r w:rsidRPr="6911FBC4">
        <w:rPr>
          <w:rFonts w:cstheme="minorBidi"/>
        </w:rPr>
        <w:t>South</w:t>
      </w:r>
      <w:r w:rsidR="00CB6F21">
        <w:rPr>
          <w:rFonts w:cstheme="minorBidi"/>
        </w:rPr>
        <w:t xml:space="preserve"> </w:t>
      </w:r>
      <w:r w:rsidRPr="6911FBC4">
        <w:rPr>
          <w:rFonts w:cstheme="minorBidi"/>
        </w:rPr>
        <w:t xml:space="preserve">Gippsland cluster and four individuals from Erica shared genetic similarity with both the South Gippsland cluster and the majority cline, falling intermediately between the two groups. Additionally, four South Gippsland individuals did not fall with the rest of the individuals from this region and instead were more genetically </w:t>
      </w:r>
      <w:proofErr w:type="gramStart"/>
      <w:r w:rsidRPr="6911FBC4">
        <w:rPr>
          <w:rFonts w:cstheme="minorBidi"/>
        </w:rPr>
        <w:t>similar to</w:t>
      </w:r>
      <w:proofErr w:type="gramEnd"/>
      <w:r w:rsidRPr="6911FBC4">
        <w:rPr>
          <w:rFonts w:cstheme="minorBidi"/>
        </w:rPr>
        <w:t xml:space="preserve"> individuals from the western part of the </w:t>
      </w:r>
      <w:r w:rsidR="00D7448D">
        <w:rPr>
          <w:rFonts w:cstheme="minorBidi"/>
        </w:rPr>
        <w:t>Gippsland Lakes</w:t>
      </w:r>
      <w:r w:rsidRPr="6911FBC4">
        <w:rPr>
          <w:rFonts w:cstheme="minorBidi"/>
        </w:rPr>
        <w:t>, Budj Bim IPA and the Strathbogies</w:t>
      </w:r>
      <w:r w:rsidR="00CB6F21">
        <w:rPr>
          <w:rFonts w:cstheme="minorBidi"/>
        </w:rPr>
        <w:t xml:space="preserve"> (Figure </w:t>
      </w:r>
      <w:r w:rsidR="003A102B">
        <w:rPr>
          <w:rFonts w:cstheme="minorBidi"/>
        </w:rPr>
        <w:t>11</w:t>
      </w:r>
      <w:r w:rsidR="00CB6F21">
        <w:rPr>
          <w:rFonts w:cstheme="minorBidi"/>
        </w:rPr>
        <w:t>)</w:t>
      </w:r>
      <w:r w:rsidRPr="6911FBC4">
        <w:rPr>
          <w:rFonts w:cstheme="minorBidi"/>
        </w:rPr>
        <w:t xml:space="preserve">. </w:t>
      </w:r>
    </w:p>
    <w:p w14:paraId="732F4FB9" w14:textId="77777777" w:rsidR="00F642D5" w:rsidRDefault="00F642D5" w:rsidP="00F642D5">
      <w:pPr>
        <w:rPr>
          <w:rFonts w:cstheme="minorHAnsi"/>
        </w:rPr>
      </w:pPr>
    </w:p>
    <w:p w14:paraId="79126630" w14:textId="77777777" w:rsidR="00F642D5" w:rsidRDefault="00F642D5" w:rsidP="00F642D5">
      <w:pPr>
        <w:rPr>
          <w:rFonts w:cstheme="minorHAnsi"/>
        </w:rPr>
      </w:pPr>
    </w:p>
    <w:p w14:paraId="51E7348D" w14:textId="77777777" w:rsidR="00F642D5" w:rsidRDefault="00F642D5" w:rsidP="00C40404">
      <w:pPr>
        <w:jc w:val="center"/>
        <w:rPr>
          <w:rFonts w:cstheme="minorHAnsi"/>
        </w:rPr>
      </w:pPr>
      <w:r>
        <w:rPr>
          <w:rFonts w:cstheme="minorHAnsi"/>
          <w:noProof/>
        </w:rPr>
        <w:drawing>
          <wp:inline distT="0" distB="0" distL="0" distR="0" wp14:anchorId="721DBC15" wp14:editId="41C00A51">
            <wp:extent cx="4706816" cy="3101898"/>
            <wp:effectExtent l="0" t="0" r="0" b="3810"/>
            <wp:docPr id="1425058878" name="Picture 1" descr="A chart with many colored dot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5058878" name="Picture 1" descr="A chart with many colored dots&#10;&#10;AI-generated content may be incorrect."/>
                    <pic:cNvPicPr>
                      <a:picLocks noChangeAspect="1" noChangeArrowheads="1"/>
                    </pic:cNvPicPr>
                  </pic:nvPicPr>
                  <pic:blipFill>
                    <a:blip r:embed="rId53" cstate="email">
                      <a:extLst>
                        <a:ext uri="{28A0092B-C50C-407E-A947-70E740481C1C}">
                          <a14:useLocalDpi xmlns:a14="http://schemas.microsoft.com/office/drawing/2010/main"/>
                        </a:ext>
                      </a:extLst>
                    </a:blip>
                    <a:srcRect/>
                    <a:stretch>
                      <a:fillRect/>
                    </a:stretch>
                  </pic:blipFill>
                  <pic:spPr bwMode="auto">
                    <a:xfrm>
                      <a:off x="0" y="0"/>
                      <a:ext cx="4718076" cy="3109318"/>
                    </a:xfrm>
                    <a:prstGeom prst="rect">
                      <a:avLst/>
                    </a:prstGeom>
                    <a:noFill/>
                    <a:ln>
                      <a:noFill/>
                    </a:ln>
                  </pic:spPr>
                </pic:pic>
              </a:graphicData>
            </a:graphic>
          </wp:inline>
        </w:drawing>
      </w:r>
    </w:p>
    <w:p w14:paraId="2DD7DB77" w14:textId="546E3AE8" w:rsidR="00F642D5" w:rsidRDefault="0038607E" w:rsidP="007A7D5A">
      <w:pPr>
        <w:pStyle w:val="Caption-Figure"/>
        <w:rPr>
          <w:rFonts w:cstheme="minorBidi"/>
        </w:rPr>
      </w:pPr>
      <w:bookmarkStart w:id="115" w:name="_Toc202781843"/>
      <w:r w:rsidRPr="6911FBC4">
        <w:t xml:space="preserve">Figure </w:t>
      </w:r>
      <w:r w:rsidRPr="6911FBC4">
        <w:fldChar w:fldCharType="begin"/>
      </w:r>
      <w:r>
        <w:instrText xml:space="preserve"> SEQ Figure \* ARABIC </w:instrText>
      </w:r>
      <w:r w:rsidRPr="6911FBC4">
        <w:fldChar w:fldCharType="separate"/>
      </w:r>
      <w:r w:rsidR="00E655CE">
        <w:rPr>
          <w:noProof/>
        </w:rPr>
        <w:t>11</w:t>
      </w:r>
      <w:r w:rsidRPr="6911FBC4">
        <w:rPr>
          <w:noProof/>
        </w:rPr>
        <w:fldChar w:fldCharType="end"/>
      </w:r>
      <w:r>
        <w:rPr>
          <w:noProof/>
        </w:rPr>
        <w:t xml:space="preserve">. </w:t>
      </w:r>
      <w:r w:rsidR="00F642D5" w:rsidRPr="6911FBC4">
        <w:t>Principal components analysis results showing PCs 1 and 2. Each point represents an individual coloured by sampling region. Placement relative to other samples is indicative of genetic similarity.</w:t>
      </w:r>
      <w:r w:rsidR="00D7448D">
        <w:t xml:space="preserve"> </w:t>
      </w:r>
      <w:r w:rsidR="00D7448D" w:rsidRPr="00D7448D">
        <w:t>IPA – Indigenous Protected Area.</w:t>
      </w:r>
      <w:bookmarkEnd w:id="115"/>
    </w:p>
    <w:p w14:paraId="4D0B40B1" w14:textId="77777777" w:rsidR="00F642D5" w:rsidRDefault="00F642D5" w:rsidP="00F642D5">
      <w:pPr>
        <w:rPr>
          <w:rFonts w:cstheme="minorHAnsi"/>
        </w:rPr>
      </w:pPr>
    </w:p>
    <w:p w14:paraId="43BDA5AF" w14:textId="76EFEAE4" w:rsidR="00F642D5" w:rsidRDefault="00F642D5" w:rsidP="007A7D5A">
      <w:r w:rsidRPr="6911FBC4">
        <w:t>The ADMIXTURE results indicated that the most appropriate number of ancestral clusters (K) was three (Figure A</w:t>
      </w:r>
      <w:r w:rsidR="003A102B">
        <w:t>8</w:t>
      </w:r>
      <w:r w:rsidR="00CB6F21">
        <w:t xml:space="preserve"> – </w:t>
      </w:r>
      <w:r w:rsidR="00D7448D">
        <w:t>S</w:t>
      </w:r>
      <w:r w:rsidR="00CB6F21">
        <w:t>ection 6.</w:t>
      </w:r>
      <w:r w:rsidR="003A102B">
        <w:t>3</w:t>
      </w:r>
      <w:r w:rsidRPr="6911FBC4">
        <w:t>). The distribution of ancestry across individuals (Figure 1</w:t>
      </w:r>
      <w:r w:rsidR="003A102B">
        <w:t>2</w:t>
      </w:r>
      <w:r w:rsidRPr="6911FBC4">
        <w:t>) and spatial locations (Figure 1</w:t>
      </w:r>
      <w:r w:rsidR="003A102B">
        <w:t>3</w:t>
      </w:r>
      <w:r w:rsidR="00CB6F21">
        <w:t>a</w:t>
      </w:r>
      <w:r w:rsidRPr="6911FBC4">
        <w:t xml:space="preserve">) reiterates the results from the PCA: </w:t>
      </w:r>
      <w:r w:rsidR="00D7448D">
        <w:t>m</w:t>
      </w:r>
      <w:r w:rsidRPr="6911FBC4">
        <w:t>ost individuals from South</w:t>
      </w:r>
      <w:r w:rsidR="00D7448D">
        <w:t xml:space="preserve"> </w:t>
      </w:r>
      <w:r w:rsidRPr="6911FBC4">
        <w:t xml:space="preserve">Gippsland, and a single individual from the western end of the </w:t>
      </w:r>
      <w:r w:rsidR="00D7448D">
        <w:t>Gippsland Lakes</w:t>
      </w:r>
      <w:r w:rsidRPr="6911FBC4">
        <w:t xml:space="preserve"> derive most of their ancestry from </w:t>
      </w:r>
      <w:r w:rsidR="000E6D74">
        <w:t>‘</w:t>
      </w:r>
      <w:r w:rsidRPr="6911FBC4">
        <w:t>Cluster 3</w:t>
      </w:r>
      <w:r w:rsidR="000E6D74">
        <w:t>’</w:t>
      </w:r>
      <w:r w:rsidRPr="6911FBC4">
        <w:t xml:space="preserve">. Individuals from Gelantipy, Mallacoota, the Murray River, Cape Otway, French Island and a single individual from the north of the </w:t>
      </w:r>
      <w:r w:rsidR="00D7448D">
        <w:t>Gippsland Lakes</w:t>
      </w:r>
      <w:r w:rsidRPr="6911FBC4">
        <w:t xml:space="preserve"> are mostly derived from </w:t>
      </w:r>
      <w:r w:rsidR="000E6D74">
        <w:t>‘</w:t>
      </w:r>
      <w:r w:rsidRPr="6911FBC4">
        <w:t>Cluster 2</w:t>
      </w:r>
      <w:r w:rsidR="000E6D74">
        <w:t>’</w:t>
      </w:r>
      <w:r w:rsidRPr="6911FBC4">
        <w:t xml:space="preserve">, corresponding to one end of the cline visible on PC2. Finally, individuals from the eastern end of the </w:t>
      </w:r>
      <w:r w:rsidR="00D7448D">
        <w:t>Gippsland Lakes</w:t>
      </w:r>
      <w:r w:rsidRPr="6911FBC4">
        <w:t xml:space="preserve">, the southern coast of South Gippsland, the Strathbogies, Erica and Budj Bim IPA have </w:t>
      </w:r>
      <w:r w:rsidR="000469DC">
        <w:t>most</w:t>
      </w:r>
      <w:r w:rsidRPr="6911FBC4">
        <w:t xml:space="preserve"> ancestry from </w:t>
      </w:r>
      <w:r w:rsidR="000E6D74">
        <w:t>‘</w:t>
      </w:r>
      <w:r w:rsidRPr="6911FBC4">
        <w:t>Cluster 1</w:t>
      </w:r>
      <w:r w:rsidR="000E6D74">
        <w:t>’</w:t>
      </w:r>
      <w:r w:rsidRPr="6911FBC4">
        <w:t>, representing the opposite end of the PC2 cline. However, as shown in the ADMIXTURE plot (Figure 1</w:t>
      </w:r>
      <w:r w:rsidR="003A102B">
        <w:t>2</w:t>
      </w:r>
      <w:r w:rsidRPr="6911FBC4">
        <w:t xml:space="preserve">), most individuals from Budj Bim IPA, the Strathbogies and Erica also have significant ancestry from </w:t>
      </w:r>
      <w:r w:rsidR="000E6D74">
        <w:t>‘</w:t>
      </w:r>
      <w:r w:rsidRPr="6911FBC4">
        <w:t>Cluster</w:t>
      </w:r>
      <w:r w:rsidR="00D7448D">
        <w:t> </w:t>
      </w:r>
      <w:r w:rsidRPr="6911FBC4">
        <w:t>2</w:t>
      </w:r>
      <w:r w:rsidR="000E6D74">
        <w:t>’</w:t>
      </w:r>
      <w:r w:rsidRPr="6911FBC4">
        <w:t xml:space="preserve">, and Erica individuals have additional ancestry from </w:t>
      </w:r>
      <w:r w:rsidR="000E6D74">
        <w:t>‘</w:t>
      </w:r>
      <w:r w:rsidRPr="6911FBC4">
        <w:t>Cluster 3</w:t>
      </w:r>
      <w:r w:rsidR="000E6D74">
        <w:t>’</w:t>
      </w:r>
      <w:r w:rsidRPr="6911FBC4">
        <w:t xml:space="preserve">. </w:t>
      </w:r>
    </w:p>
    <w:p w14:paraId="5D8A0D2E" w14:textId="77777777" w:rsidR="00F642D5" w:rsidRDefault="00F642D5" w:rsidP="00F642D5"/>
    <w:p w14:paraId="194E1811" w14:textId="77777777" w:rsidR="007E4B54" w:rsidRDefault="00F642D5" w:rsidP="008A5BC9">
      <w:r>
        <w:rPr>
          <w:noProof/>
        </w:rPr>
        <w:drawing>
          <wp:inline distT="0" distB="0" distL="0" distR="0" wp14:anchorId="2348B12F" wp14:editId="6E800EAE">
            <wp:extent cx="6113780" cy="2244725"/>
            <wp:effectExtent l="0" t="0" r="1270" b="3175"/>
            <wp:docPr id="561645041" name="Picture 1" descr="A graph of different colored squar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1645041" name="Picture 1" descr="A graph of different colored squares&#10;&#10;AI-generated content may be incorrect."/>
                    <pic:cNvPicPr/>
                  </pic:nvPicPr>
                  <pic:blipFill>
                    <a:blip r:embed="rId54" cstate="email">
                      <a:extLst>
                        <a:ext uri="{28A0092B-C50C-407E-A947-70E740481C1C}">
                          <a14:useLocalDpi xmlns:a14="http://schemas.microsoft.com/office/drawing/2010/main"/>
                        </a:ext>
                      </a:extLst>
                    </a:blip>
                    <a:stretch>
                      <a:fillRect/>
                    </a:stretch>
                  </pic:blipFill>
                  <pic:spPr>
                    <a:xfrm>
                      <a:off x="0" y="0"/>
                      <a:ext cx="6113780" cy="2244725"/>
                    </a:xfrm>
                    <a:prstGeom prst="rect">
                      <a:avLst/>
                    </a:prstGeom>
                  </pic:spPr>
                </pic:pic>
              </a:graphicData>
            </a:graphic>
          </wp:inline>
        </w:drawing>
      </w:r>
      <w:r w:rsidRPr="6911FBC4">
        <w:t xml:space="preserve"> </w:t>
      </w:r>
    </w:p>
    <w:p w14:paraId="1428790D" w14:textId="224EEF9A" w:rsidR="00F642D5" w:rsidRDefault="0038607E" w:rsidP="007A7D5A">
      <w:pPr>
        <w:pStyle w:val="Caption-Figure"/>
        <w:rPr>
          <w:rFonts w:cstheme="minorBidi"/>
        </w:rPr>
      </w:pPr>
      <w:bookmarkStart w:id="116" w:name="_Toc202781844"/>
      <w:r w:rsidRPr="6911FBC4">
        <w:t xml:space="preserve">Figure </w:t>
      </w:r>
      <w:r w:rsidRPr="6911FBC4">
        <w:fldChar w:fldCharType="begin"/>
      </w:r>
      <w:r>
        <w:instrText xml:space="preserve"> SEQ Figure \* ARABIC </w:instrText>
      </w:r>
      <w:r w:rsidRPr="6911FBC4">
        <w:fldChar w:fldCharType="separate"/>
      </w:r>
      <w:r w:rsidR="00E655CE">
        <w:rPr>
          <w:noProof/>
        </w:rPr>
        <w:t>12</w:t>
      </w:r>
      <w:r w:rsidRPr="6911FBC4">
        <w:rPr>
          <w:noProof/>
        </w:rPr>
        <w:fldChar w:fldCharType="end"/>
      </w:r>
      <w:r>
        <w:rPr>
          <w:noProof/>
        </w:rPr>
        <w:t xml:space="preserve">. </w:t>
      </w:r>
      <w:r w:rsidR="00F642D5" w:rsidRPr="6911FBC4">
        <w:t>ADMIXTURE results. Each bar represents an individual, grouped by sampling region. Colours represent the estimated proportional ancestry from each cluster. Results of analyses are shown for which the number of clusters was assumed to be three (K=3), based on the cross-validation results (Figure A4</w:t>
      </w:r>
      <w:r w:rsidR="00CB6F21">
        <w:t xml:space="preserve"> – </w:t>
      </w:r>
      <w:r w:rsidR="00D7448D">
        <w:t>S</w:t>
      </w:r>
      <w:r w:rsidR="00CB6F21">
        <w:t>ection 6.2</w:t>
      </w:r>
      <w:r w:rsidR="00F642D5" w:rsidRPr="6911FBC4">
        <w:t>).</w:t>
      </w:r>
      <w:r w:rsidR="00D7448D">
        <w:t xml:space="preserve"> </w:t>
      </w:r>
      <w:r w:rsidR="00D7448D" w:rsidRPr="00D7448D">
        <w:t>IPA – Indigenous Protected Area.</w:t>
      </w:r>
      <w:bookmarkEnd w:id="116"/>
    </w:p>
    <w:p w14:paraId="6FB8AB4E" w14:textId="77777777" w:rsidR="00F642D5" w:rsidRDefault="00F642D5" w:rsidP="00F642D5"/>
    <w:p w14:paraId="1A90C966" w14:textId="0431AFE0" w:rsidR="00F642D5" w:rsidRDefault="00DD14E3" w:rsidP="00F642D5">
      <w:r>
        <w:rPr>
          <w:noProof/>
        </w:rPr>
        <w:lastRenderedPageBreak/>
        <w:drawing>
          <wp:inline distT="0" distB="0" distL="0" distR="0" wp14:anchorId="0134E471" wp14:editId="43960D11">
            <wp:extent cx="6120765" cy="3552825"/>
            <wp:effectExtent l="0" t="0" r="0" b="9525"/>
            <wp:docPr id="1019150040"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9150040" name="Picture 1019150040"/>
                    <pic:cNvPicPr/>
                  </pic:nvPicPr>
                  <pic:blipFill>
                    <a:blip r:embed="rId55" cstate="email">
                      <a:extLst>
                        <a:ext uri="{28A0092B-C50C-407E-A947-70E740481C1C}">
                          <a14:useLocalDpi xmlns:a14="http://schemas.microsoft.com/office/drawing/2010/main"/>
                        </a:ext>
                      </a:extLst>
                    </a:blip>
                    <a:stretch>
                      <a:fillRect/>
                    </a:stretch>
                  </pic:blipFill>
                  <pic:spPr>
                    <a:xfrm>
                      <a:off x="0" y="0"/>
                      <a:ext cx="6120765" cy="3552825"/>
                    </a:xfrm>
                    <a:prstGeom prst="rect">
                      <a:avLst/>
                    </a:prstGeom>
                  </pic:spPr>
                </pic:pic>
              </a:graphicData>
            </a:graphic>
          </wp:inline>
        </w:drawing>
      </w:r>
    </w:p>
    <w:p w14:paraId="628E6B56" w14:textId="7FFB7484" w:rsidR="0038607E" w:rsidRDefault="0038607E" w:rsidP="008A5BC9">
      <w:pPr>
        <w:pStyle w:val="Caption-Figure"/>
        <w:jc w:val="center"/>
      </w:pPr>
      <w:r>
        <w:rPr>
          <w:noProof/>
        </w:rPr>
        <w:drawing>
          <wp:inline distT="0" distB="0" distL="0" distR="0" wp14:anchorId="6CB1E51C" wp14:editId="747B91D2">
            <wp:extent cx="5371200" cy="3798000"/>
            <wp:effectExtent l="0" t="0" r="1270" b="0"/>
            <wp:docPr id="92883576"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8224478" name="Picture 1668224478"/>
                    <pic:cNvPicPr/>
                  </pic:nvPicPr>
                  <pic:blipFill>
                    <a:blip r:embed="rId56" cstate="email">
                      <a:extLst>
                        <a:ext uri="{28A0092B-C50C-407E-A947-70E740481C1C}">
                          <a14:useLocalDpi xmlns:a14="http://schemas.microsoft.com/office/drawing/2010/main"/>
                        </a:ext>
                      </a:extLst>
                    </a:blip>
                    <a:stretch>
                      <a:fillRect/>
                    </a:stretch>
                  </pic:blipFill>
                  <pic:spPr>
                    <a:xfrm>
                      <a:off x="0" y="0"/>
                      <a:ext cx="5371200" cy="3798000"/>
                    </a:xfrm>
                    <a:prstGeom prst="rect">
                      <a:avLst/>
                    </a:prstGeom>
                  </pic:spPr>
                </pic:pic>
              </a:graphicData>
            </a:graphic>
          </wp:inline>
        </w:drawing>
      </w:r>
    </w:p>
    <w:p w14:paraId="3F8AFD7C" w14:textId="0AC165B0" w:rsidR="00F642D5" w:rsidRDefault="0038607E" w:rsidP="007A7D5A">
      <w:pPr>
        <w:pStyle w:val="Caption-Figure"/>
      </w:pPr>
      <w:bookmarkStart w:id="117" w:name="_Toc202781845"/>
      <w:r w:rsidRPr="6911FBC4">
        <w:t xml:space="preserve">Figure </w:t>
      </w:r>
      <w:r w:rsidRPr="6911FBC4">
        <w:fldChar w:fldCharType="begin"/>
      </w:r>
      <w:r>
        <w:instrText xml:space="preserve"> SEQ Figure \* ARABIC </w:instrText>
      </w:r>
      <w:r w:rsidRPr="6911FBC4">
        <w:fldChar w:fldCharType="separate"/>
      </w:r>
      <w:r w:rsidR="00E655CE">
        <w:rPr>
          <w:noProof/>
        </w:rPr>
        <w:t>13</w:t>
      </w:r>
      <w:r w:rsidRPr="6911FBC4">
        <w:rPr>
          <w:noProof/>
        </w:rPr>
        <w:fldChar w:fldCharType="end"/>
      </w:r>
      <w:r>
        <w:rPr>
          <w:noProof/>
        </w:rPr>
        <w:t xml:space="preserve">. </w:t>
      </w:r>
      <w:r>
        <w:t xml:space="preserve">(A) </w:t>
      </w:r>
      <w:r w:rsidR="00F642D5" w:rsidRPr="6911FBC4">
        <w:t>Results from the tess3R analysis</w:t>
      </w:r>
      <w:r>
        <w:t xml:space="preserve"> (top figure) (c</w:t>
      </w:r>
      <w:r w:rsidR="00F642D5" w:rsidRPr="6911FBC4">
        <w:t>olours represent the distribution of ancestral clusters, interpolated across space</w:t>
      </w:r>
      <w:r>
        <w:t>; b</w:t>
      </w:r>
      <w:r w:rsidR="00F642D5" w:rsidRPr="6911FBC4">
        <w:t>lack points indicate sampling locations</w:t>
      </w:r>
      <w:r>
        <w:t>; r</w:t>
      </w:r>
      <w:r w:rsidR="00DD14E3">
        <w:t>ed polygon shows the boundary of the South Gippsland cluster</w:t>
      </w:r>
      <w:r>
        <w:t>); and (B) close-up topographic map (bottom figure) showing the boundaries of the South Gippsland cluster (red polygon).</w:t>
      </w:r>
      <w:bookmarkEnd w:id="117"/>
    </w:p>
    <w:p w14:paraId="5F3E2D43" w14:textId="77777777" w:rsidR="00DD14E3" w:rsidRDefault="00DD14E3" w:rsidP="00DD14E3"/>
    <w:p w14:paraId="50AFB288" w14:textId="15AA56AC" w:rsidR="00C63A3E" w:rsidRDefault="00C63A3E" w:rsidP="00DD14E3">
      <w:r>
        <w:t xml:space="preserve">Based on the results from the </w:t>
      </w:r>
      <w:r w:rsidRPr="008A5BC9">
        <w:t>tess3R</w:t>
      </w:r>
      <w:r>
        <w:t xml:space="preserve"> analysis</w:t>
      </w:r>
      <w:r w:rsidR="0038607E">
        <w:t xml:space="preserve"> (Figure 13A)</w:t>
      </w:r>
      <w:r>
        <w:t>, w</w:t>
      </w:r>
      <w:r w:rsidRPr="616868AA">
        <w:t>e f</w:t>
      </w:r>
      <w:r>
        <w:t>ound</w:t>
      </w:r>
      <w:r w:rsidRPr="616868AA">
        <w:t xml:space="preserve"> that the </w:t>
      </w:r>
      <w:r>
        <w:t xml:space="preserve">extent of the South Gippsland cluster </w:t>
      </w:r>
      <w:r w:rsidRPr="616868AA">
        <w:t xml:space="preserve">likely extends </w:t>
      </w:r>
      <w:r>
        <w:t xml:space="preserve">from </w:t>
      </w:r>
      <w:r w:rsidR="003A102B">
        <w:t>Corinella and Westernport Bay</w:t>
      </w:r>
      <w:r>
        <w:t xml:space="preserve"> in the east to Loch Sport on</w:t>
      </w:r>
      <w:r w:rsidRPr="616868AA">
        <w:t xml:space="preserve"> the western edge of the </w:t>
      </w:r>
      <w:r w:rsidR="00D7448D">
        <w:t>Gippsland Lakes</w:t>
      </w:r>
      <w:r w:rsidRPr="616868AA">
        <w:t xml:space="preserve"> region</w:t>
      </w:r>
      <w:r w:rsidR="00D7448D">
        <w:t>,</w:t>
      </w:r>
      <w:r>
        <w:t xml:space="preserve"> </w:t>
      </w:r>
      <w:r w:rsidRPr="616868AA">
        <w:t>and is bounded to the north by the Central Highlands</w:t>
      </w:r>
      <w:r>
        <w:t xml:space="preserve"> (Figure 1</w:t>
      </w:r>
      <w:r w:rsidR="003A102B">
        <w:t>3</w:t>
      </w:r>
      <w:r w:rsidR="0038607E">
        <w:t>B</w:t>
      </w:r>
      <w:r>
        <w:t>)</w:t>
      </w:r>
      <w:r w:rsidRPr="616868AA">
        <w:t>. The population around the township of Erica, at the southern edge of the Central Highlands, displays some admixture from the South Gippsland cluster, indicating that dispersal between South Gippsland and this region may still be occurring, although it is difficult to rule out translocations as the cause of this mixing</w:t>
      </w:r>
      <w:r>
        <w:t>.</w:t>
      </w:r>
    </w:p>
    <w:p w14:paraId="1152867F" w14:textId="51142DD3" w:rsidR="00DD14E3" w:rsidRPr="00DD14E3" w:rsidRDefault="00EC192F" w:rsidP="00DD14E3">
      <w:r>
        <w:lastRenderedPageBreak/>
        <w:t xml:space="preserve">Analysis of scat </w:t>
      </w:r>
      <w:r w:rsidR="009D5662">
        <w:t>and blood DNA samples</w:t>
      </w:r>
      <w:r>
        <w:t xml:space="preserve"> using the microsatellite markers identified that the </w:t>
      </w:r>
      <w:r w:rsidR="00984168">
        <w:t>distribution</w:t>
      </w:r>
      <w:r>
        <w:t xml:space="preserve"> of the South Gippsland cluster may </w:t>
      </w:r>
      <w:r w:rsidR="003D0F36">
        <w:t xml:space="preserve">also </w:t>
      </w:r>
      <w:r>
        <w:t>extend</w:t>
      </w:r>
      <w:r w:rsidR="003A102B">
        <w:t xml:space="preserve"> south</w:t>
      </w:r>
      <w:r>
        <w:t xml:space="preserve"> into Wilson</w:t>
      </w:r>
      <w:r w:rsidR="00A75EA5">
        <w:t>’</w:t>
      </w:r>
      <w:r>
        <w:t>s Promontory (Section 6.</w:t>
      </w:r>
      <w:r w:rsidR="00F45FE4">
        <w:t>4</w:t>
      </w:r>
      <w:r>
        <w:t>)</w:t>
      </w:r>
      <w:r w:rsidR="00242A54">
        <w:t xml:space="preserve">. </w:t>
      </w:r>
      <w:r>
        <w:t xml:space="preserve">This </w:t>
      </w:r>
      <w:r w:rsidR="00F45FE4">
        <w:t xml:space="preserve">inference </w:t>
      </w:r>
      <w:r>
        <w:t xml:space="preserve">was </w:t>
      </w:r>
      <w:r w:rsidR="00F45FE4">
        <w:t xml:space="preserve">possible </w:t>
      </w:r>
      <w:r>
        <w:t xml:space="preserve">due to the </w:t>
      </w:r>
      <w:r w:rsidR="009D5662">
        <w:t xml:space="preserve">additional locations where </w:t>
      </w:r>
      <w:r>
        <w:t>scat</w:t>
      </w:r>
      <w:r w:rsidR="009D5662">
        <w:t>s were collected</w:t>
      </w:r>
      <w:r w:rsidR="00A07F92">
        <w:t>, which included locations in Wilson</w:t>
      </w:r>
      <w:r w:rsidR="00A75EA5">
        <w:t>’</w:t>
      </w:r>
      <w:r w:rsidR="00A07F92">
        <w:t>s Promontory</w:t>
      </w:r>
      <w:r w:rsidR="00F45FE4">
        <w:t xml:space="preserve"> that were not present in the SNP dataset</w:t>
      </w:r>
      <w:r w:rsidR="00242A54">
        <w:t xml:space="preserve">. </w:t>
      </w:r>
      <w:r w:rsidR="009D5662">
        <w:t xml:space="preserve">More details of the analysis of the microsatellite data are given in </w:t>
      </w:r>
      <w:r w:rsidR="00D7448D">
        <w:t>S</w:t>
      </w:r>
      <w:r w:rsidR="009D5662">
        <w:t>ection 6.</w:t>
      </w:r>
      <w:r w:rsidR="00501CE7">
        <w:t>4.</w:t>
      </w:r>
    </w:p>
    <w:p w14:paraId="63B7D28F" w14:textId="476DFC8A" w:rsidR="00F642D5" w:rsidRDefault="00F642D5" w:rsidP="00F642D5">
      <w:pPr>
        <w:pStyle w:val="Heading3-Numbered"/>
      </w:pPr>
      <w:bookmarkStart w:id="118" w:name="_Toc185321285"/>
      <w:bookmarkStart w:id="119" w:name="_Toc202781722"/>
      <w:r>
        <w:t>Diversity and inbreeding</w:t>
      </w:r>
      <w:bookmarkEnd w:id="118"/>
      <w:bookmarkEnd w:id="119"/>
    </w:p>
    <w:p w14:paraId="1E15984F" w14:textId="0E2EE99F" w:rsidR="00F642D5" w:rsidRDefault="00F642D5" w:rsidP="00F642D5">
      <w:pPr>
        <w:rPr>
          <w:rFonts w:cstheme="minorBidi"/>
        </w:rPr>
      </w:pPr>
      <w:r w:rsidRPr="6911FBC4">
        <w:rPr>
          <w:rFonts w:cstheme="minorBidi"/>
        </w:rPr>
        <w:t xml:space="preserve">The diversity and inbreeding metrics reported here are calculated based on allele frequencies estimated from within the sample (specifically from the unrelated subset). </w:t>
      </w:r>
      <w:r w:rsidR="00DA1460" w:rsidRPr="6911FBC4">
        <w:rPr>
          <w:rFonts w:cstheme="minorBidi"/>
        </w:rPr>
        <w:t>Th</w:t>
      </w:r>
      <w:r w:rsidR="00DA1460">
        <w:rPr>
          <w:rFonts w:cstheme="minorBidi"/>
        </w:rPr>
        <w:t>erefore</w:t>
      </w:r>
      <w:r w:rsidRPr="6911FBC4">
        <w:rPr>
          <w:rFonts w:cstheme="minorBidi"/>
        </w:rPr>
        <w:t xml:space="preserve">, it is important to note that these metrics are relative to the sample; comparisons between individuals and regions sampled for this study are valid, but estimates should not be </w:t>
      </w:r>
      <w:r w:rsidRPr="6911FBC4">
        <w:rPr>
          <w:rFonts w:cstheme="minorBidi"/>
          <w:i/>
          <w:iCs/>
        </w:rPr>
        <w:t>directly</w:t>
      </w:r>
      <w:r w:rsidRPr="6911FBC4">
        <w:rPr>
          <w:rFonts w:cstheme="minorBidi"/>
        </w:rPr>
        <w:t xml:space="preserve"> compared to metrics from other studies that have used different genetic markers and metrics.</w:t>
      </w:r>
    </w:p>
    <w:p w14:paraId="3D80D8CE" w14:textId="52D0A1FD" w:rsidR="00F642D5" w:rsidRDefault="00F642D5" w:rsidP="00F642D5">
      <w:pPr>
        <w:rPr>
          <w:rFonts w:cstheme="minorHAnsi"/>
        </w:rPr>
      </w:pPr>
      <w:r>
        <w:rPr>
          <w:rFonts w:cstheme="minorHAnsi"/>
        </w:rPr>
        <w:t xml:space="preserve">Inbreeding was highest and diversity lowest </w:t>
      </w:r>
      <w:r w:rsidR="00DA1460">
        <w:rPr>
          <w:rFonts w:cstheme="minorHAnsi"/>
        </w:rPr>
        <w:t>among</w:t>
      </w:r>
      <w:r>
        <w:rPr>
          <w:rFonts w:cstheme="minorHAnsi"/>
        </w:rPr>
        <w:t xml:space="preserve"> individuals from Gelantipy and Mallacoota, </w:t>
      </w:r>
      <w:r w:rsidR="00DA1460">
        <w:rPr>
          <w:rFonts w:cstheme="minorHAnsi"/>
        </w:rPr>
        <w:t>while</w:t>
      </w:r>
      <w:r>
        <w:rPr>
          <w:rFonts w:cstheme="minorHAnsi"/>
        </w:rPr>
        <w:t xml:space="preserve"> inbreeding was lowest and diversity highest </w:t>
      </w:r>
      <w:r w:rsidR="00DA1460">
        <w:rPr>
          <w:rFonts w:cstheme="minorHAnsi"/>
        </w:rPr>
        <w:t>among</w:t>
      </w:r>
      <w:r>
        <w:rPr>
          <w:rFonts w:cstheme="minorHAnsi"/>
        </w:rPr>
        <w:t xml:space="preserve"> individuals from South</w:t>
      </w:r>
      <w:r w:rsidR="003D0F36">
        <w:rPr>
          <w:rFonts w:cstheme="minorHAnsi"/>
        </w:rPr>
        <w:t xml:space="preserve"> </w:t>
      </w:r>
      <w:r>
        <w:rPr>
          <w:rFonts w:cstheme="minorHAnsi"/>
        </w:rPr>
        <w:t>Gippsland (Figures 1</w:t>
      </w:r>
      <w:r w:rsidR="0095116E">
        <w:rPr>
          <w:rFonts w:cstheme="minorHAnsi"/>
        </w:rPr>
        <w:t>4</w:t>
      </w:r>
      <w:r>
        <w:rPr>
          <w:rFonts w:cstheme="minorHAnsi"/>
        </w:rPr>
        <w:t xml:space="preserve"> and 1</w:t>
      </w:r>
      <w:r w:rsidR="0095116E">
        <w:rPr>
          <w:rFonts w:cstheme="minorHAnsi"/>
        </w:rPr>
        <w:t>5</w:t>
      </w:r>
      <w:r>
        <w:rPr>
          <w:rFonts w:cstheme="minorHAnsi"/>
        </w:rPr>
        <w:t xml:space="preserve">). On a finer scale, the south-coast of the South Gippsland area </w:t>
      </w:r>
      <w:r w:rsidR="00DA1460">
        <w:rPr>
          <w:rFonts w:cstheme="minorHAnsi"/>
        </w:rPr>
        <w:t>was</w:t>
      </w:r>
      <w:r>
        <w:rPr>
          <w:rFonts w:cstheme="minorHAnsi"/>
        </w:rPr>
        <w:t xml:space="preserve"> defined by lower diversity (and </w:t>
      </w:r>
      <w:r w:rsidR="00DA1460">
        <w:rPr>
          <w:rFonts w:cstheme="minorHAnsi"/>
        </w:rPr>
        <w:t>accordingly</w:t>
      </w:r>
      <w:r>
        <w:rPr>
          <w:rFonts w:cstheme="minorHAnsi"/>
        </w:rPr>
        <w:t>, higher individual inbreeding) than the inland part of this region (Figure 1</w:t>
      </w:r>
      <w:r w:rsidR="0095116E">
        <w:rPr>
          <w:rFonts w:cstheme="minorHAnsi"/>
        </w:rPr>
        <w:t>5</w:t>
      </w:r>
      <w:r>
        <w:rPr>
          <w:rFonts w:cstheme="minorHAnsi"/>
        </w:rPr>
        <w:t>).</w:t>
      </w:r>
    </w:p>
    <w:p w14:paraId="130A22F7" w14:textId="51825F60" w:rsidR="00F642D5" w:rsidRPr="009F4FF0" w:rsidRDefault="00F642D5" w:rsidP="00F642D5">
      <w:pPr>
        <w:rPr>
          <w:rFonts w:cstheme="minorBidi"/>
        </w:rPr>
      </w:pPr>
      <w:r w:rsidRPr="618F38A4">
        <w:rPr>
          <w:rFonts w:cstheme="minorBidi"/>
        </w:rPr>
        <w:t>Due to small sample sizes, we were only able to estimate effective population size for the South</w:t>
      </w:r>
      <w:r w:rsidR="003D0F36">
        <w:rPr>
          <w:rFonts w:cstheme="minorBidi"/>
        </w:rPr>
        <w:t xml:space="preserve"> </w:t>
      </w:r>
      <w:r w:rsidRPr="618F38A4">
        <w:rPr>
          <w:rFonts w:cstheme="minorBidi"/>
        </w:rPr>
        <w:t xml:space="preserve">Gippsland and Budj Bim IPA sampling regions. We found that Ne in South Gippsland (215.2, 95% CI= 109.4–898.4) was approximately double that found in Budj Bim IPA (109.6, 95% CI= 79–174.8; Table </w:t>
      </w:r>
      <w:r w:rsidR="003D0F36">
        <w:rPr>
          <w:rFonts w:cstheme="minorBidi"/>
        </w:rPr>
        <w:t>4</w:t>
      </w:r>
      <w:r w:rsidRPr="618F38A4">
        <w:rPr>
          <w:rFonts w:cstheme="minorBidi"/>
        </w:rPr>
        <w:t>).</w:t>
      </w:r>
    </w:p>
    <w:p w14:paraId="06EC2631" w14:textId="77777777" w:rsidR="00F642D5" w:rsidRDefault="00F642D5" w:rsidP="00F642D5"/>
    <w:p w14:paraId="2C81CBB7" w14:textId="77777777" w:rsidR="00F642D5" w:rsidRDefault="00F642D5" w:rsidP="00F642D5">
      <w:r>
        <w:rPr>
          <w:noProof/>
        </w:rPr>
        <w:drawing>
          <wp:inline distT="0" distB="0" distL="0" distR="0" wp14:anchorId="2DCEFD06" wp14:editId="45B9659A">
            <wp:extent cx="5992006" cy="3133725"/>
            <wp:effectExtent l="0" t="0" r="8890" b="0"/>
            <wp:docPr id="1170682039" name="Picture 3" descr="A graph with different colored dots and lin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0682039" name="Picture 3" descr="A graph with different colored dots and lines&#10;&#10;AI-generated content may be incorrect."/>
                    <pic:cNvPicPr>
                      <a:picLocks noChangeAspect="1" noChangeArrowheads="1"/>
                    </pic:cNvPicPr>
                  </pic:nvPicPr>
                  <pic:blipFill>
                    <a:blip r:embed="rId57" cstate="email">
                      <a:extLst>
                        <a:ext uri="{28A0092B-C50C-407E-A947-70E740481C1C}">
                          <a14:useLocalDpi xmlns:a14="http://schemas.microsoft.com/office/drawing/2010/main"/>
                        </a:ext>
                      </a:extLst>
                    </a:blip>
                    <a:srcRect/>
                    <a:stretch>
                      <a:fillRect/>
                    </a:stretch>
                  </pic:blipFill>
                  <pic:spPr bwMode="auto">
                    <a:xfrm>
                      <a:off x="0" y="0"/>
                      <a:ext cx="6004401" cy="3140208"/>
                    </a:xfrm>
                    <a:prstGeom prst="rect">
                      <a:avLst/>
                    </a:prstGeom>
                    <a:noFill/>
                    <a:ln>
                      <a:noFill/>
                    </a:ln>
                  </pic:spPr>
                </pic:pic>
              </a:graphicData>
            </a:graphic>
          </wp:inline>
        </w:drawing>
      </w:r>
    </w:p>
    <w:p w14:paraId="0A7101E0" w14:textId="400B2CF8" w:rsidR="00F642D5" w:rsidRPr="009F1EB7" w:rsidRDefault="0038607E" w:rsidP="007A7D5A">
      <w:pPr>
        <w:pStyle w:val="Caption-Figure"/>
      </w:pPr>
      <w:bookmarkStart w:id="120" w:name="_Toc202781846"/>
      <w:r w:rsidRPr="6911FBC4">
        <w:t xml:space="preserve">Figure </w:t>
      </w:r>
      <w:r w:rsidRPr="6911FBC4">
        <w:fldChar w:fldCharType="begin"/>
      </w:r>
      <w:r>
        <w:instrText xml:space="preserve"> SEQ Figure \* ARABIC </w:instrText>
      </w:r>
      <w:r w:rsidRPr="6911FBC4">
        <w:fldChar w:fldCharType="separate"/>
      </w:r>
      <w:r w:rsidR="00E655CE">
        <w:rPr>
          <w:noProof/>
        </w:rPr>
        <w:t>14</w:t>
      </w:r>
      <w:r w:rsidRPr="6911FBC4">
        <w:rPr>
          <w:noProof/>
        </w:rPr>
        <w:fldChar w:fldCharType="end"/>
      </w:r>
      <w:r w:rsidR="00F642D5" w:rsidRPr="6911FBC4">
        <w:t>. Individual inbreeding (F</w:t>
      </w:r>
      <w:r w:rsidR="00F642D5" w:rsidRPr="6911FBC4">
        <w:rPr>
          <w:vertAlign w:val="subscript"/>
        </w:rPr>
        <w:t>H</w:t>
      </w:r>
      <w:r w:rsidR="00F642D5" w:rsidRPr="6911FBC4">
        <w:t xml:space="preserve">) results by sampling region. Each point represents a sampled individual. Middle horizontal lines represent the </w:t>
      </w:r>
      <w:proofErr w:type="gramStart"/>
      <w:r w:rsidR="00F642D5" w:rsidRPr="6911FBC4">
        <w:t>median,</w:t>
      </w:r>
      <w:proofErr w:type="gramEnd"/>
      <w:r w:rsidR="00F642D5" w:rsidRPr="6911FBC4">
        <w:t xml:space="preserve"> the boxes are bound by the 25</w:t>
      </w:r>
      <w:r w:rsidR="00F642D5" w:rsidRPr="6911FBC4">
        <w:rPr>
          <w:vertAlign w:val="superscript"/>
        </w:rPr>
        <w:t>th</w:t>
      </w:r>
      <w:r w:rsidR="00F642D5" w:rsidRPr="6911FBC4">
        <w:t xml:space="preserve"> and 75</w:t>
      </w:r>
      <w:r w:rsidR="00F642D5" w:rsidRPr="6911FBC4">
        <w:rPr>
          <w:vertAlign w:val="superscript"/>
        </w:rPr>
        <w:t>th</w:t>
      </w:r>
      <w:r w:rsidR="00F642D5" w:rsidRPr="6911FBC4">
        <w:t xml:space="preserve"> quartiles and vertical lines show the minimum and maximum range of values excluding outliers.</w:t>
      </w:r>
      <w:bookmarkEnd w:id="120"/>
    </w:p>
    <w:p w14:paraId="2C61B269" w14:textId="77777777" w:rsidR="00F642D5" w:rsidRDefault="00F642D5" w:rsidP="00F642D5"/>
    <w:p w14:paraId="3B063D49" w14:textId="42CDE32B" w:rsidR="00F642D5" w:rsidRDefault="00DD14E3" w:rsidP="00F642D5">
      <w:r>
        <w:rPr>
          <w:noProof/>
        </w:rPr>
        <w:lastRenderedPageBreak/>
        <w:drawing>
          <wp:inline distT="0" distB="0" distL="0" distR="0" wp14:anchorId="6F90BC9D" wp14:editId="10AFDCE1">
            <wp:extent cx="6083797" cy="3657248"/>
            <wp:effectExtent l="0" t="0" r="0" b="635"/>
            <wp:docPr id="1429811034"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9811034" name="Picture 1429811034"/>
                    <pic:cNvPicPr/>
                  </pic:nvPicPr>
                  <pic:blipFill rotWithShape="1">
                    <a:blip r:embed="rId58" cstate="email">
                      <a:extLst>
                        <a:ext uri="{28A0092B-C50C-407E-A947-70E740481C1C}">
                          <a14:useLocalDpi xmlns:a14="http://schemas.microsoft.com/office/drawing/2010/main"/>
                        </a:ext>
                      </a:extLst>
                    </a:blip>
                    <a:srcRect/>
                    <a:stretch/>
                  </pic:blipFill>
                  <pic:spPr bwMode="auto">
                    <a:xfrm>
                      <a:off x="0" y="0"/>
                      <a:ext cx="6087756" cy="3659628"/>
                    </a:xfrm>
                    <a:prstGeom prst="rect">
                      <a:avLst/>
                    </a:prstGeom>
                    <a:ln>
                      <a:noFill/>
                    </a:ln>
                    <a:extLst>
                      <a:ext uri="{53640926-AAD7-44D8-BBD7-CCE9431645EC}">
                        <a14:shadowObscured xmlns:a14="http://schemas.microsoft.com/office/drawing/2010/main"/>
                      </a:ext>
                    </a:extLst>
                  </pic:spPr>
                </pic:pic>
              </a:graphicData>
            </a:graphic>
          </wp:inline>
        </w:drawing>
      </w:r>
    </w:p>
    <w:p w14:paraId="7969FCDF" w14:textId="4DE5BD05" w:rsidR="00F642D5" w:rsidRPr="009F1EB7" w:rsidRDefault="0038607E" w:rsidP="007A7D5A">
      <w:pPr>
        <w:pStyle w:val="Caption-Figure"/>
      </w:pPr>
      <w:bookmarkStart w:id="121" w:name="_Toc202781847"/>
      <w:r w:rsidRPr="6911FBC4">
        <w:t xml:space="preserve">Figure </w:t>
      </w:r>
      <w:r w:rsidRPr="6911FBC4">
        <w:fldChar w:fldCharType="begin"/>
      </w:r>
      <w:r>
        <w:instrText xml:space="preserve"> SEQ Figure \* ARABIC </w:instrText>
      </w:r>
      <w:r w:rsidRPr="6911FBC4">
        <w:fldChar w:fldCharType="separate"/>
      </w:r>
      <w:r w:rsidR="00E655CE">
        <w:rPr>
          <w:noProof/>
        </w:rPr>
        <w:t>15</w:t>
      </w:r>
      <w:r w:rsidRPr="6911FBC4">
        <w:rPr>
          <w:noProof/>
        </w:rPr>
        <w:fldChar w:fldCharType="end"/>
      </w:r>
      <w:r>
        <w:rPr>
          <w:noProof/>
        </w:rPr>
        <w:t xml:space="preserve">. </w:t>
      </w:r>
      <w:r w:rsidR="00F642D5" w:rsidRPr="616868AA">
        <w:t>Genetic diversity (internal heterozygosity, PH</w:t>
      </w:r>
      <w:r w:rsidR="00F642D5" w:rsidRPr="008A5BC9">
        <w:rPr>
          <w:vertAlign w:val="subscript"/>
        </w:rPr>
        <w:t>t</w:t>
      </w:r>
      <w:r w:rsidR="00F642D5" w:rsidRPr="616868AA">
        <w:t>), interpolated across the study area. Black points represent included samples.</w:t>
      </w:r>
      <w:bookmarkEnd w:id="121"/>
    </w:p>
    <w:p w14:paraId="7542144B" w14:textId="77777777" w:rsidR="00F642D5" w:rsidRDefault="00F642D5" w:rsidP="00F642D5"/>
    <w:p w14:paraId="03118619" w14:textId="6D307B82" w:rsidR="00F642D5" w:rsidRDefault="00F642D5" w:rsidP="00F642D5">
      <w:pPr>
        <w:pStyle w:val="Heading3-Numbered"/>
      </w:pPr>
      <w:bookmarkStart w:id="122" w:name="_Toc185321286"/>
      <w:bookmarkStart w:id="123" w:name="_Toc202781723"/>
      <w:r>
        <w:t>Dispersal across South Gippsland</w:t>
      </w:r>
      <w:bookmarkEnd w:id="122"/>
      <w:bookmarkEnd w:id="123"/>
    </w:p>
    <w:p w14:paraId="6331884F" w14:textId="1FE4F300" w:rsidR="00F642D5" w:rsidRDefault="00F642D5" w:rsidP="008A5BC9">
      <w:r w:rsidRPr="6911FBC4">
        <w:rPr>
          <w:rFonts w:cstheme="minorBidi"/>
        </w:rPr>
        <w:t>The average AIc value for females was 3.82, compared to -3.18 for males. However, the difference in means was not statistically significant (p=0.59). We found positive, but declining, spatial autocorrelation up to 25 km, after which the correlation between genetic and geographic distance became non-significant (Figure 1</w:t>
      </w:r>
      <w:r w:rsidR="0095116E">
        <w:rPr>
          <w:rFonts w:cstheme="minorBidi"/>
        </w:rPr>
        <w:t>6</w:t>
      </w:r>
      <w:r w:rsidRPr="6911FBC4">
        <w:rPr>
          <w:rFonts w:cstheme="minorBidi"/>
        </w:rPr>
        <w:t xml:space="preserve">). </w:t>
      </w:r>
    </w:p>
    <w:p w14:paraId="22661736" w14:textId="77777777" w:rsidR="00F642D5" w:rsidRDefault="00F642D5" w:rsidP="00F642D5"/>
    <w:p w14:paraId="41953082" w14:textId="77777777" w:rsidR="00F642D5" w:rsidRDefault="00F642D5" w:rsidP="00C40404">
      <w:pPr>
        <w:jc w:val="center"/>
      </w:pPr>
      <w:r>
        <w:rPr>
          <w:noProof/>
        </w:rPr>
        <w:drawing>
          <wp:inline distT="0" distB="0" distL="0" distR="0" wp14:anchorId="2B2194CF" wp14:editId="3CD9F59A">
            <wp:extent cx="5133975" cy="3110886"/>
            <wp:effectExtent l="0" t="0" r="0" b="0"/>
            <wp:docPr id="427391254" name="Picture 7" descr="A graph of a graph of a number of point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7391254" name="Picture 7" descr="A graph of a graph of a number of points&#10;&#10;AI-generated content may be incorrect."/>
                    <pic:cNvPicPr>
                      <a:picLocks noChangeAspect="1" noChangeArrowheads="1"/>
                    </pic:cNvPicPr>
                  </pic:nvPicPr>
                  <pic:blipFill>
                    <a:blip r:embed="rId59" cstate="email">
                      <a:extLst>
                        <a:ext uri="{28A0092B-C50C-407E-A947-70E740481C1C}">
                          <a14:useLocalDpi xmlns:a14="http://schemas.microsoft.com/office/drawing/2010/main"/>
                        </a:ext>
                      </a:extLst>
                    </a:blip>
                    <a:srcRect/>
                    <a:stretch>
                      <a:fillRect/>
                    </a:stretch>
                  </pic:blipFill>
                  <pic:spPr bwMode="auto">
                    <a:xfrm>
                      <a:off x="0" y="0"/>
                      <a:ext cx="5160428" cy="3126915"/>
                    </a:xfrm>
                    <a:prstGeom prst="rect">
                      <a:avLst/>
                    </a:prstGeom>
                    <a:noFill/>
                    <a:ln>
                      <a:noFill/>
                    </a:ln>
                  </pic:spPr>
                </pic:pic>
              </a:graphicData>
            </a:graphic>
          </wp:inline>
        </w:drawing>
      </w:r>
    </w:p>
    <w:p w14:paraId="1372C66B" w14:textId="7FAEC1B5" w:rsidR="00F642D5" w:rsidRDefault="0038607E" w:rsidP="00F642D5">
      <w:pPr>
        <w:pStyle w:val="Caption-Figure"/>
      </w:pPr>
      <w:bookmarkStart w:id="124" w:name="_Toc202781848"/>
      <w:r w:rsidRPr="6911FBC4">
        <w:t xml:space="preserve">Figure </w:t>
      </w:r>
      <w:r w:rsidRPr="6911FBC4">
        <w:fldChar w:fldCharType="begin"/>
      </w:r>
      <w:r>
        <w:instrText xml:space="preserve"> SEQ Figure \* ARABIC </w:instrText>
      </w:r>
      <w:r w:rsidRPr="6911FBC4">
        <w:fldChar w:fldCharType="separate"/>
      </w:r>
      <w:r w:rsidR="00E655CE">
        <w:rPr>
          <w:noProof/>
        </w:rPr>
        <w:t>16</w:t>
      </w:r>
      <w:r w:rsidRPr="6911FBC4">
        <w:rPr>
          <w:noProof/>
        </w:rPr>
        <w:fldChar w:fldCharType="end"/>
      </w:r>
      <w:r w:rsidR="00F642D5" w:rsidRPr="6911FBC4">
        <w:t xml:space="preserve">. Spatial autocorrelation plots (i.e. correlograms) calculated using individuals sampled within the South Gippsland, Erica or </w:t>
      </w:r>
      <w:r w:rsidR="00D7448D">
        <w:t>Gippsland Lakes</w:t>
      </w:r>
      <w:r w:rsidR="00F642D5" w:rsidRPr="6911FBC4">
        <w:t xml:space="preserve"> regions. Each point represents a distance class for which a Mantel test was run, </w:t>
      </w:r>
      <w:r w:rsidR="00DA1460">
        <w:t xml:space="preserve">and </w:t>
      </w:r>
      <w:r w:rsidR="00F642D5" w:rsidRPr="6911FBC4">
        <w:t>the y axis represents the Mantel correlation coefficient</w:t>
      </w:r>
      <w:r w:rsidR="00DA1460">
        <w:t>,</w:t>
      </w:r>
      <w:r w:rsidR="00F642D5" w:rsidRPr="6911FBC4">
        <w:t xml:space="preserve"> r. Points are sized by how many pairs of individuals were found in that distance class. Red circles represent values for the Mantel r that are significantly greater than zero (the dotted black line).</w:t>
      </w:r>
      <w:bookmarkEnd w:id="124"/>
    </w:p>
    <w:p w14:paraId="4A7E214C" w14:textId="12D2EEE7" w:rsidR="007A7D5A" w:rsidRDefault="004E3DFA" w:rsidP="007A7D5A">
      <w:pPr>
        <w:pStyle w:val="Heading2-Numbered"/>
        <w:numPr>
          <w:ilvl w:val="1"/>
          <w:numId w:val="17"/>
        </w:numPr>
      </w:pPr>
      <w:bookmarkStart w:id="125" w:name="_Toc201758174"/>
      <w:bookmarkStart w:id="126" w:name="_Toc201761206"/>
      <w:bookmarkStart w:id="127" w:name="_Toc202781724"/>
      <w:bookmarkEnd w:id="125"/>
      <w:bookmarkEnd w:id="126"/>
      <w:r>
        <w:lastRenderedPageBreak/>
        <w:t>Koala</w:t>
      </w:r>
      <w:r w:rsidR="007A7D5A" w:rsidRPr="70B3ED98">
        <w:t xml:space="preserve"> </w:t>
      </w:r>
      <w:r w:rsidR="00DA1460">
        <w:t>h</w:t>
      </w:r>
      <w:r w:rsidR="007A7D5A" w:rsidRPr="70B3ED98">
        <w:t xml:space="preserve">ealth and </w:t>
      </w:r>
      <w:r w:rsidR="00DA1460">
        <w:t>d</w:t>
      </w:r>
      <w:r w:rsidR="007A7D5A" w:rsidRPr="70B3ED98">
        <w:t>isease</w:t>
      </w:r>
      <w:bookmarkEnd w:id="127"/>
    </w:p>
    <w:p w14:paraId="0860DD4F" w14:textId="5392B91B" w:rsidR="00F84094" w:rsidRDefault="004E3DFA" w:rsidP="00F84094">
      <w:pPr>
        <w:pStyle w:val="Heading3-Numbered"/>
        <w:rPr>
          <w:rFonts w:eastAsia="Arial"/>
        </w:rPr>
      </w:pPr>
      <w:bookmarkStart w:id="128" w:name="_Toc202781725"/>
      <w:r>
        <w:rPr>
          <w:rFonts w:eastAsia="Arial"/>
        </w:rPr>
        <w:t>Koala</w:t>
      </w:r>
      <w:r w:rsidR="00F84094">
        <w:rPr>
          <w:rFonts w:eastAsia="Arial"/>
        </w:rPr>
        <w:t xml:space="preserve"> capture</w:t>
      </w:r>
      <w:bookmarkEnd w:id="128"/>
      <w:r w:rsidR="00F84094">
        <w:rPr>
          <w:rFonts w:eastAsia="Arial"/>
        </w:rPr>
        <w:t xml:space="preserve"> </w:t>
      </w:r>
    </w:p>
    <w:p w14:paraId="5B76C991" w14:textId="17A1F3F8" w:rsidR="00745767" w:rsidRDefault="007A7D5A" w:rsidP="008A5BC9">
      <w:pPr>
        <w:rPr>
          <w:rFonts w:eastAsia="Arial"/>
        </w:rPr>
      </w:pPr>
      <w:r w:rsidRPr="66C332E5">
        <w:rPr>
          <w:rFonts w:eastAsia="Arial"/>
        </w:rPr>
        <w:t xml:space="preserve">We sampled 68 </w:t>
      </w:r>
      <w:r w:rsidR="004E3DFA">
        <w:rPr>
          <w:rFonts w:eastAsia="Arial"/>
        </w:rPr>
        <w:t>Koala</w:t>
      </w:r>
      <w:r w:rsidRPr="66C332E5">
        <w:rPr>
          <w:rFonts w:eastAsia="Arial"/>
        </w:rPr>
        <w:t xml:space="preserve">s across </w:t>
      </w:r>
      <w:r w:rsidR="0045695A">
        <w:rPr>
          <w:rFonts w:eastAsia="Arial"/>
        </w:rPr>
        <w:t xml:space="preserve">the </w:t>
      </w:r>
      <w:r w:rsidRPr="66C332E5">
        <w:rPr>
          <w:rFonts w:eastAsia="Arial"/>
        </w:rPr>
        <w:t xml:space="preserve">seven </w:t>
      </w:r>
      <w:r w:rsidR="0045695A">
        <w:rPr>
          <w:rFonts w:eastAsia="Arial"/>
        </w:rPr>
        <w:t>regions</w:t>
      </w:r>
      <w:r w:rsidRPr="66C332E5">
        <w:rPr>
          <w:rFonts w:eastAsia="Arial"/>
        </w:rPr>
        <w:t xml:space="preserve">. Twenty-two </w:t>
      </w:r>
      <w:r w:rsidR="004E3DFA">
        <w:rPr>
          <w:rFonts w:eastAsia="Arial"/>
        </w:rPr>
        <w:t>Koala</w:t>
      </w:r>
      <w:r w:rsidRPr="66C332E5">
        <w:rPr>
          <w:rFonts w:eastAsia="Arial"/>
        </w:rPr>
        <w:t>s were sampled from those captured by contracted staff during a management program at Budj Bim. The remainder were captured specifically for this project, with sample size varying due to population density</w:t>
      </w:r>
      <w:r w:rsidR="00DA1460">
        <w:rPr>
          <w:rFonts w:eastAsia="Arial"/>
        </w:rPr>
        <w:t>,</w:t>
      </w:r>
      <w:r w:rsidRPr="66C332E5">
        <w:rPr>
          <w:rFonts w:eastAsia="Arial"/>
        </w:rPr>
        <w:t xml:space="preserve"> which impacted our ability to find and capture </w:t>
      </w:r>
      <w:r w:rsidR="004E3DFA">
        <w:rPr>
          <w:rFonts w:eastAsia="Arial"/>
        </w:rPr>
        <w:t>Koala</w:t>
      </w:r>
      <w:r w:rsidRPr="66C332E5">
        <w:rPr>
          <w:rFonts w:eastAsia="Arial"/>
        </w:rPr>
        <w:t xml:space="preserve">s. We captured ten </w:t>
      </w:r>
      <w:r w:rsidR="004E3DFA">
        <w:rPr>
          <w:rFonts w:eastAsia="Arial"/>
        </w:rPr>
        <w:t>Koala</w:t>
      </w:r>
      <w:r w:rsidRPr="66C332E5">
        <w:rPr>
          <w:rFonts w:eastAsia="Arial"/>
        </w:rPr>
        <w:t>s from each of the Murray River, Gelantipy and Cape Otway</w:t>
      </w:r>
      <w:r w:rsidR="00DA1460">
        <w:rPr>
          <w:rFonts w:eastAsia="Arial"/>
        </w:rPr>
        <w:t xml:space="preserve"> regions</w:t>
      </w:r>
      <w:r w:rsidRPr="66C332E5">
        <w:rPr>
          <w:rFonts w:eastAsia="Arial"/>
        </w:rPr>
        <w:t xml:space="preserve">, nine </w:t>
      </w:r>
      <w:r w:rsidR="004E3DFA">
        <w:rPr>
          <w:rFonts w:eastAsia="Arial"/>
        </w:rPr>
        <w:t>Koala</w:t>
      </w:r>
      <w:r w:rsidRPr="66C332E5">
        <w:rPr>
          <w:rFonts w:eastAsia="Arial"/>
        </w:rPr>
        <w:t xml:space="preserve">s from South Gippsland, six </w:t>
      </w:r>
      <w:r w:rsidR="004E3DFA">
        <w:rPr>
          <w:rFonts w:eastAsia="Arial"/>
        </w:rPr>
        <w:t>Koala</w:t>
      </w:r>
      <w:r w:rsidRPr="66C332E5">
        <w:rPr>
          <w:rFonts w:eastAsia="Arial"/>
        </w:rPr>
        <w:t xml:space="preserve">s from Mallacoota, and only one </w:t>
      </w:r>
      <w:r w:rsidR="004E3DFA">
        <w:rPr>
          <w:rFonts w:eastAsia="Arial"/>
        </w:rPr>
        <w:t>Koala</w:t>
      </w:r>
      <w:r w:rsidRPr="66C332E5">
        <w:rPr>
          <w:rFonts w:eastAsia="Arial"/>
        </w:rPr>
        <w:t xml:space="preserve"> from Ballarat. </w:t>
      </w:r>
      <w:r w:rsidRPr="70B3ED98">
        <w:rPr>
          <w:rFonts w:eastAsia="Arial"/>
        </w:rPr>
        <w:t xml:space="preserve">Three </w:t>
      </w:r>
      <w:r w:rsidR="004E3DFA">
        <w:rPr>
          <w:rFonts w:eastAsia="Arial"/>
        </w:rPr>
        <w:t>Koala</w:t>
      </w:r>
      <w:r w:rsidRPr="70B3ED98">
        <w:rPr>
          <w:rFonts w:eastAsia="Arial"/>
        </w:rPr>
        <w:t xml:space="preserve">s were found on the ground, with two being in very poor condition (Cape Otway, Murray River) and one moving between trees. All other </w:t>
      </w:r>
      <w:r w:rsidR="004E3DFA">
        <w:rPr>
          <w:rFonts w:eastAsia="Arial"/>
        </w:rPr>
        <w:t>Koala</w:t>
      </w:r>
      <w:r w:rsidRPr="70B3ED98">
        <w:rPr>
          <w:rFonts w:eastAsia="Arial"/>
        </w:rPr>
        <w:t>s were in trees</w:t>
      </w:r>
      <w:r w:rsidR="00DA1460">
        <w:rPr>
          <w:rFonts w:eastAsia="Arial"/>
        </w:rPr>
        <w:t xml:space="preserve">, </w:t>
      </w:r>
      <w:r w:rsidRPr="70B3ED98">
        <w:rPr>
          <w:rFonts w:eastAsia="Arial"/>
        </w:rPr>
        <w:t>with 63% (41/65) being in the upper canopy</w:t>
      </w:r>
      <w:r w:rsidR="00745767">
        <w:rPr>
          <w:rFonts w:eastAsia="Arial"/>
        </w:rPr>
        <w:t xml:space="preserve">. Further details about </w:t>
      </w:r>
      <w:r w:rsidR="004E3DFA">
        <w:rPr>
          <w:rFonts w:eastAsia="Arial"/>
        </w:rPr>
        <w:t>Koala</w:t>
      </w:r>
      <w:r w:rsidR="00745767">
        <w:rPr>
          <w:rFonts w:eastAsia="Arial"/>
        </w:rPr>
        <w:t xml:space="preserve"> capture are provided in </w:t>
      </w:r>
      <w:r w:rsidR="00DA1460">
        <w:rPr>
          <w:rFonts w:eastAsia="Arial"/>
        </w:rPr>
        <w:t>S</w:t>
      </w:r>
      <w:r w:rsidR="00745767">
        <w:rPr>
          <w:rFonts w:eastAsia="Arial"/>
        </w:rPr>
        <w:t>ection 6.</w:t>
      </w:r>
      <w:r w:rsidR="0045695A">
        <w:rPr>
          <w:rFonts w:eastAsia="Arial"/>
        </w:rPr>
        <w:t>5</w:t>
      </w:r>
      <w:r w:rsidR="00745767">
        <w:rPr>
          <w:rFonts w:eastAsia="Arial"/>
        </w:rPr>
        <w:t>.</w:t>
      </w:r>
      <w:r w:rsidRPr="70B3ED98">
        <w:rPr>
          <w:rFonts w:eastAsia="Arial"/>
        </w:rPr>
        <w:t xml:space="preserve"> </w:t>
      </w:r>
    </w:p>
    <w:p w14:paraId="7DE5A3D6" w14:textId="771FB5C2" w:rsidR="007A7D5A" w:rsidRDefault="00F84094" w:rsidP="00745767">
      <w:pPr>
        <w:pStyle w:val="Heading3-Numbered"/>
      </w:pPr>
      <w:bookmarkStart w:id="129" w:name="_Toc201758177"/>
      <w:bookmarkStart w:id="130" w:name="_Toc201761209"/>
      <w:bookmarkStart w:id="131" w:name="_Toc202781726"/>
      <w:bookmarkEnd w:id="129"/>
      <w:bookmarkEnd w:id="130"/>
      <w:r>
        <w:rPr>
          <w:rFonts w:eastAsia="Arial"/>
        </w:rPr>
        <w:t>Physical</w:t>
      </w:r>
      <w:r w:rsidR="007A7D5A" w:rsidRPr="70B3ED98">
        <w:rPr>
          <w:rFonts w:eastAsia="Arial"/>
        </w:rPr>
        <w:t xml:space="preserve"> examination</w:t>
      </w:r>
      <w:bookmarkEnd w:id="131"/>
    </w:p>
    <w:p w14:paraId="7ECF36EB" w14:textId="1C82EAF7" w:rsidR="007A7D5A" w:rsidRDefault="007A7D5A" w:rsidP="00C40404">
      <w:pPr>
        <w:pStyle w:val="Heading4"/>
        <w:rPr>
          <w:rFonts w:eastAsia="Arial"/>
        </w:rPr>
      </w:pPr>
      <w:r w:rsidRPr="66C332E5">
        <w:rPr>
          <w:rFonts w:eastAsia="Arial"/>
        </w:rPr>
        <w:t>Life stage and sex ratio</w:t>
      </w:r>
    </w:p>
    <w:p w14:paraId="6E7AC516" w14:textId="4FA25AF1" w:rsidR="007A7D5A" w:rsidRDefault="007A7D5A" w:rsidP="008A5BC9">
      <w:pPr>
        <w:rPr>
          <w:rFonts w:eastAsia="Arial"/>
        </w:rPr>
      </w:pPr>
      <w:r w:rsidRPr="66C332E5">
        <w:rPr>
          <w:rFonts w:eastAsia="Arial"/>
        </w:rPr>
        <w:t xml:space="preserve">Adult </w:t>
      </w:r>
      <w:r w:rsidR="004E3DFA">
        <w:rPr>
          <w:rFonts w:eastAsia="Arial"/>
        </w:rPr>
        <w:t>Koala</w:t>
      </w:r>
      <w:r w:rsidRPr="66C332E5">
        <w:rPr>
          <w:rFonts w:eastAsia="Arial"/>
        </w:rPr>
        <w:t xml:space="preserve">s were the most common life stage across all study areas (57% of all </w:t>
      </w:r>
      <w:r w:rsidR="004E3DFA">
        <w:rPr>
          <w:rFonts w:eastAsia="Arial"/>
        </w:rPr>
        <w:t>Koala</w:t>
      </w:r>
      <w:r w:rsidRPr="66C332E5">
        <w:rPr>
          <w:rFonts w:eastAsia="Arial"/>
        </w:rPr>
        <w:t xml:space="preserve">s; Table </w:t>
      </w:r>
      <w:r w:rsidR="0045695A">
        <w:rPr>
          <w:rFonts w:eastAsia="Arial"/>
        </w:rPr>
        <w:t>6</w:t>
      </w:r>
      <w:r w:rsidRPr="66C332E5">
        <w:rPr>
          <w:rFonts w:eastAsia="Arial"/>
        </w:rPr>
        <w:t xml:space="preserve">). This was observed in all study areas although senior </w:t>
      </w:r>
      <w:r w:rsidR="004E3DFA">
        <w:rPr>
          <w:rFonts w:eastAsia="Arial"/>
        </w:rPr>
        <w:t>Koala</w:t>
      </w:r>
      <w:r w:rsidRPr="66C332E5">
        <w:rPr>
          <w:rFonts w:eastAsia="Arial"/>
        </w:rPr>
        <w:t xml:space="preserve">s tended to comprise a higher proportion of Murray River </w:t>
      </w:r>
      <w:r w:rsidR="004E3DFA">
        <w:rPr>
          <w:rFonts w:eastAsia="Arial"/>
        </w:rPr>
        <w:t>Koala</w:t>
      </w:r>
      <w:r w:rsidRPr="66C332E5">
        <w:rPr>
          <w:rFonts w:eastAsia="Arial"/>
        </w:rPr>
        <w:t>s (</w:t>
      </w:r>
      <w:r w:rsidR="009C40ED">
        <w:rPr>
          <w:rFonts w:eastAsia="Arial"/>
        </w:rPr>
        <w:t>five</w:t>
      </w:r>
      <w:r w:rsidRPr="66C332E5">
        <w:rPr>
          <w:rFonts w:eastAsia="Arial"/>
        </w:rPr>
        <w:t xml:space="preserve"> of </w:t>
      </w:r>
      <w:r w:rsidR="009C40ED">
        <w:rPr>
          <w:rFonts w:eastAsia="Arial"/>
        </w:rPr>
        <w:t>ten</w:t>
      </w:r>
      <w:r w:rsidRPr="66C332E5">
        <w:rPr>
          <w:rFonts w:eastAsia="Arial"/>
        </w:rPr>
        <w:t xml:space="preserve"> </w:t>
      </w:r>
      <w:r w:rsidR="004E3DFA">
        <w:rPr>
          <w:rFonts w:eastAsia="Arial"/>
        </w:rPr>
        <w:t>Koala</w:t>
      </w:r>
      <w:r w:rsidRPr="66C332E5">
        <w:rPr>
          <w:rFonts w:eastAsia="Arial"/>
        </w:rPr>
        <w:t xml:space="preserve">s captured) than in other locations. Only one senior </w:t>
      </w:r>
      <w:r w:rsidR="004E3DFA">
        <w:rPr>
          <w:rFonts w:eastAsia="Arial"/>
        </w:rPr>
        <w:t>Koala</w:t>
      </w:r>
      <w:r w:rsidRPr="66C332E5">
        <w:rPr>
          <w:rFonts w:eastAsia="Arial"/>
        </w:rPr>
        <w:t xml:space="preserve"> was captured in </w:t>
      </w:r>
      <w:proofErr w:type="gramStart"/>
      <w:r w:rsidRPr="66C332E5">
        <w:rPr>
          <w:rFonts w:eastAsia="Arial"/>
        </w:rPr>
        <w:t>Gelantipy</w:t>
      </w:r>
      <w:proofErr w:type="gramEnd"/>
      <w:r w:rsidRPr="66C332E5">
        <w:rPr>
          <w:rFonts w:eastAsia="Arial"/>
        </w:rPr>
        <w:t xml:space="preserve"> and none </w:t>
      </w:r>
      <w:r w:rsidR="00DA1460">
        <w:rPr>
          <w:rFonts w:eastAsia="Arial"/>
        </w:rPr>
        <w:t xml:space="preserve">were captured </w:t>
      </w:r>
      <w:r w:rsidRPr="66C332E5">
        <w:rPr>
          <w:rFonts w:eastAsia="Arial"/>
        </w:rPr>
        <w:t xml:space="preserve">in Mallacoota. Juveniles were only captured at Budj Bim, but young adults were sampled from all regions. There was a slight female bias in adult </w:t>
      </w:r>
      <w:r w:rsidR="004E3DFA">
        <w:rPr>
          <w:rFonts w:eastAsia="Arial"/>
        </w:rPr>
        <w:t>Koala</w:t>
      </w:r>
      <w:r w:rsidRPr="66C332E5">
        <w:rPr>
          <w:rFonts w:eastAsia="Arial"/>
        </w:rPr>
        <w:t xml:space="preserve">s sampled (Table </w:t>
      </w:r>
      <w:r w:rsidR="0045695A">
        <w:rPr>
          <w:rFonts w:eastAsia="Arial"/>
        </w:rPr>
        <w:t>6</w:t>
      </w:r>
      <w:r w:rsidRPr="66C332E5">
        <w:rPr>
          <w:rFonts w:eastAsia="Arial"/>
        </w:rPr>
        <w:t>).</w:t>
      </w:r>
    </w:p>
    <w:p w14:paraId="3720A44B" w14:textId="1F0AB668" w:rsidR="007A7D5A" w:rsidRDefault="0010659A" w:rsidP="00745767">
      <w:pPr>
        <w:pStyle w:val="Caption-Table"/>
      </w:pPr>
      <w:bookmarkStart w:id="132" w:name="_Toc202781771"/>
      <w:r>
        <w:t xml:space="preserve">Table </w:t>
      </w:r>
      <w:fldSimple w:instr=" SEQ Table \* ARABIC ">
        <w:r w:rsidR="00E655CE">
          <w:rPr>
            <w:noProof/>
          </w:rPr>
          <w:t>6</w:t>
        </w:r>
      </w:fldSimple>
      <w:r>
        <w:t xml:space="preserve">. </w:t>
      </w:r>
      <w:r w:rsidR="007A7D5A" w:rsidRPr="70B3ED98">
        <w:rPr>
          <w:rFonts w:eastAsia="Arial"/>
        </w:rPr>
        <w:t>Distribution of captures across life stages and sexes.</w:t>
      </w:r>
      <w:bookmarkEnd w:id="132"/>
    </w:p>
    <w:tbl>
      <w:tblPr>
        <w:tblStyle w:val="TableGrid10"/>
        <w:tblW w:w="0" w:type="auto"/>
        <w:tblLayout w:type="fixed"/>
        <w:tblLook w:val="04A0" w:firstRow="1" w:lastRow="0" w:firstColumn="1" w:lastColumn="0" w:noHBand="0" w:noVBand="1"/>
      </w:tblPr>
      <w:tblGrid>
        <w:gridCol w:w="1607"/>
        <w:gridCol w:w="1607"/>
        <w:gridCol w:w="1606"/>
        <w:gridCol w:w="1606"/>
        <w:gridCol w:w="1606"/>
        <w:gridCol w:w="1607"/>
      </w:tblGrid>
      <w:tr w:rsidR="003F47D1" w14:paraId="3FE7F2BE" w14:textId="77777777" w:rsidTr="003F47D1">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607" w:type="dxa"/>
          </w:tcPr>
          <w:p w14:paraId="7A4B9CB2" w14:textId="77777777" w:rsidR="003F47D1" w:rsidRPr="008A5BC9" w:rsidRDefault="003F47D1" w:rsidP="00BC670C">
            <w:pPr>
              <w:spacing w:after="0"/>
              <w:rPr>
                <w:rFonts w:eastAsia="Arial"/>
                <w:b/>
                <w:bCs/>
                <w:color w:val="000000"/>
                <w:vertAlign w:val="superscript"/>
              </w:rPr>
            </w:pPr>
            <w:r w:rsidRPr="008A5BC9">
              <w:rPr>
                <w:rFonts w:eastAsia="Arial"/>
                <w:b/>
                <w:bCs/>
              </w:rPr>
              <w:t>Life stage</w:t>
            </w:r>
            <w:r w:rsidRPr="008A5BC9">
              <w:rPr>
                <w:rFonts w:eastAsia="Arial"/>
                <w:b/>
                <w:bCs/>
                <w:vertAlign w:val="superscript"/>
              </w:rPr>
              <w:t>1</w:t>
            </w:r>
          </w:p>
        </w:tc>
        <w:tc>
          <w:tcPr>
            <w:tcW w:w="1607" w:type="dxa"/>
          </w:tcPr>
          <w:p w14:paraId="402DBB87" w14:textId="148C062E" w:rsidR="003F47D1" w:rsidRPr="008A5BC9" w:rsidRDefault="003F47D1" w:rsidP="00842163">
            <w:pPr>
              <w:spacing w:after="0"/>
              <w:jc w:val="center"/>
              <w:cnfStyle w:val="100000000000" w:firstRow="1" w:lastRow="0" w:firstColumn="0" w:lastColumn="0" w:oddVBand="0" w:evenVBand="0" w:oddHBand="0" w:evenHBand="0" w:firstRowFirstColumn="0" w:firstRowLastColumn="0" w:lastRowFirstColumn="0" w:lastRowLastColumn="0"/>
              <w:rPr>
                <w:rFonts w:eastAsia="Arial"/>
                <w:b/>
                <w:bCs/>
              </w:rPr>
            </w:pPr>
            <w:r>
              <w:rPr>
                <w:rFonts w:eastAsia="Arial"/>
                <w:b/>
                <w:bCs/>
              </w:rPr>
              <w:t>Age (years)</w:t>
            </w:r>
          </w:p>
        </w:tc>
        <w:tc>
          <w:tcPr>
            <w:tcW w:w="1606" w:type="dxa"/>
          </w:tcPr>
          <w:p w14:paraId="41C7557F" w14:textId="3A49E6F3" w:rsidR="003F47D1" w:rsidRPr="008A5BC9" w:rsidRDefault="003F47D1" w:rsidP="00842163">
            <w:pPr>
              <w:spacing w:after="0"/>
              <w:jc w:val="center"/>
              <w:cnfStyle w:val="100000000000" w:firstRow="1" w:lastRow="0" w:firstColumn="0" w:lastColumn="0" w:oddVBand="0" w:evenVBand="0" w:oddHBand="0" w:evenHBand="0" w:firstRowFirstColumn="0" w:firstRowLastColumn="0" w:lastRowFirstColumn="0" w:lastRowLastColumn="0"/>
              <w:rPr>
                <w:b/>
                <w:bCs/>
              </w:rPr>
            </w:pPr>
            <w:r w:rsidRPr="008A5BC9">
              <w:rPr>
                <w:rFonts w:eastAsia="Arial"/>
                <w:b/>
                <w:bCs/>
              </w:rPr>
              <w:t>Male</w:t>
            </w:r>
          </w:p>
        </w:tc>
        <w:tc>
          <w:tcPr>
            <w:tcW w:w="1606" w:type="dxa"/>
          </w:tcPr>
          <w:p w14:paraId="1727B44B" w14:textId="77777777" w:rsidR="003F47D1" w:rsidRPr="008A5BC9" w:rsidRDefault="003F47D1" w:rsidP="00842163">
            <w:pPr>
              <w:spacing w:after="0"/>
              <w:jc w:val="center"/>
              <w:cnfStyle w:val="100000000000" w:firstRow="1" w:lastRow="0" w:firstColumn="0" w:lastColumn="0" w:oddVBand="0" w:evenVBand="0" w:oddHBand="0" w:evenHBand="0" w:firstRowFirstColumn="0" w:firstRowLastColumn="0" w:lastRowFirstColumn="0" w:lastRowLastColumn="0"/>
              <w:rPr>
                <w:b/>
                <w:bCs/>
              </w:rPr>
            </w:pPr>
            <w:r w:rsidRPr="008A5BC9">
              <w:rPr>
                <w:rFonts w:eastAsia="Arial"/>
                <w:b/>
                <w:bCs/>
              </w:rPr>
              <w:t>Female</w:t>
            </w:r>
          </w:p>
        </w:tc>
        <w:tc>
          <w:tcPr>
            <w:tcW w:w="1606" w:type="dxa"/>
          </w:tcPr>
          <w:p w14:paraId="693C5BD6" w14:textId="77777777" w:rsidR="003F47D1" w:rsidRPr="008A5BC9" w:rsidRDefault="003F47D1" w:rsidP="00842163">
            <w:pPr>
              <w:spacing w:after="0"/>
              <w:jc w:val="center"/>
              <w:cnfStyle w:val="100000000000" w:firstRow="1" w:lastRow="0" w:firstColumn="0" w:lastColumn="0" w:oddVBand="0" w:evenVBand="0" w:oddHBand="0" w:evenHBand="0" w:firstRowFirstColumn="0" w:firstRowLastColumn="0" w:lastRowFirstColumn="0" w:lastRowLastColumn="0"/>
              <w:rPr>
                <w:b/>
                <w:bCs/>
              </w:rPr>
            </w:pPr>
            <w:r w:rsidRPr="008A5BC9">
              <w:rPr>
                <w:rFonts w:eastAsia="Arial"/>
                <w:b/>
                <w:bCs/>
              </w:rPr>
              <w:t>Total</w:t>
            </w:r>
          </w:p>
        </w:tc>
        <w:tc>
          <w:tcPr>
            <w:tcW w:w="1607" w:type="dxa"/>
          </w:tcPr>
          <w:p w14:paraId="4B9C2298" w14:textId="2F27B4B6" w:rsidR="003F47D1" w:rsidRPr="008A5BC9" w:rsidRDefault="003F47D1" w:rsidP="00842163">
            <w:pPr>
              <w:spacing w:after="0"/>
              <w:jc w:val="center"/>
              <w:cnfStyle w:val="100000000000" w:firstRow="1" w:lastRow="0" w:firstColumn="0" w:lastColumn="0" w:oddVBand="0" w:evenVBand="0" w:oddHBand="0" w:evenHBand="0" w:firstRowFirstColumn="0" w:firstRowLastColumn="0" w:lastRowFirstColumn="0" w:lastRowLastColumn="0"/>
              <w:rPr>
                <w:rFonts w:eastAsia="Arial"/>
                <w:b/>
                <w:bCs/>
              </w:rPr>
            </w:pPr>
            <w:r w:rsidRPr="008A5BC9">
              <w:rPr>
                <w:rFonts w:eastAsia="Arial"/>
                <w:b/>
                <w:bCs/>
              </w:rPr>
              <w:t>Percentage</w:t>
            </w:r>
          </w:p>
        </w:tc>
      </w:tr>
      <w:tr w:rsidR="003F47D1" w14:paraId="6A426B90" w14:textId="77777777" w:rsidTr="003F47D1">
        <w:trPr>
          <w:trHeight w:val="300"/>
        </w:trPr>
        <w:tc>
          <w:tcPr>
            <w:cnfStyle w:val="001000000000" w:firstRow="0" w:lastRow="0" w:firstColumn="1" w:lastColumn="0" w:oddVBand="0" w:evenVBand="0" w:oddHBand="0" w:evenHBand="0" w:firstRowFirstColumn="0" w:firstRowLastColumn="0" w:lastRowFirstColumn="0" w:lastRowLastColumn="0"/>
            <w:tcW w:w="1607" w:type="dxa"/>
          </w:tcPr>
          <w:p w14:paraId="40582E7A" w14:textId="77777777" w:rsidR="003F47D1" w:rsidRDefault="003F47D1" w:rsidP="00842163">
            <w:pPr>
              <w:spacing w:after="0"/>
            </w:pPr>
            <w:r w:rsidRPr="443FDA9A">
              <w:rPr>
                <w:rFonts w:eastAsia="Arial"/>
              </w:rPr>
              <w:t>Juvenile</w:t>
            </w:r>
          </w:p>
        </w:tc>
        <w:tc>
          <w:tcPr>
            <w:tcW w:w="1607" w:type="dxa"/>
          </w:tcPr>
          <w:p w14:paraId="08618676" w14:textId="75C43919" w:rsidR="003F47D1" w:rsidRPr="443FDA9A"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rPr>
                <w:rFonts w:eastAsia="Arial"/>
              </w:rPr>
            </w:pPr>
            <w:r>
              <w:rPr>
                <w:rFonts w:eastAsia="Arial"/>
              </w:rPr>
              <w:t>1-2</w:t>
            </w:r>
          </w:p>
        </w:tc>
        <w:tc>
          <w:tcPr>
            <w:tcW w:w="1606" w:type="dxa"/>
          </w:tcPr>
          <w:p w14:paraId="11FBD4CA" w14:textId="357FF187"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r w:rsidRPr="443FDA9A">
              <w:rPr>
                <w:rFonts w:eastAsia="Arial"/>
              </w:rPr>
              <w:t>2</w:t>
            </w:r>
          </w:p>
        </w:tc>
        <w:tc>
          <w:tcPr>
            <w:tcW w:w="1606" w:type="dxa"/>
          </w:tcPr>
          <w:p w14:paraId="051F1464" w14:textId="77777777"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r w:rsidRPr="443FDA9A">
              <w:rPr>
                <w:rFonts w:eastAsia="Arial"/>
              </w:rPr>
              <w:t>3</w:t>
            </w:r>
          </w:p>
        </w:tc>
        <w:tc>
          <w:tcPr>
            <w:tcW w:w="1606" w:type="dxa"/>
          </w:tcPr>
          <w:p w14:paraId="145DECFD" w14:textId="77777777"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r w:rsidRPr="443FDA9A">
              <w:rPr>
                <w:rFonts w:eastAsia="Arial"/>
              </w:rPr>
              <w:t>5</w:t>
            </w:r>
          </w:p>
        </w:tc>
        <w:tc>
          <w:tcPr>
            <w:tcW w:w="1607" w:type="dxa"/>
          </w:tcPr>
          <w:p w14:paraId="72596346" w14:textId="77777777"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r w:rsidRPr="443FDA9A">
              <w:rPr>
                <w:rFonts w:eastAsia="Arial"/>
              </w:rPr>
              <w:t>7.4%</w:t>
            </w:r>
          </w:p>
        </w:tc>
      </w:tr>
      <w:tr w:rsidR="003F47D1" w14:paraId="1F3BBF31" w14:textId="77777777" w:rsidTr="003F47D1">
        <w:trPr>
          <w:trHeight w:val="300"/>
        </w:trPr>
        <w:tc>
          <w:tcPr>
            <w:cnfStyle w:val="001000000000" w:firstRow="0" w:lastRow="0" w:firstColumn="1" w:lastColumn="0" w:oddVBand="0" w:evenVBand="0" w:oddHBand="0" w:evenHBand="0" w:firstRowFirstColumn="0" w:firstRowLastColumn="0" w:lastRowFirstColumn="0" w:lastRowLastColumn="0"/>
            <w:tcW w:w="1607" w:type="dxa"/>
          </w:tcPr>
          <w:p w14:paraId="11256C53" w14:textId="77777777" w:rsidR="003F47D1" w:rsidRDefault="003F47D1" w:rsidP="00842163">
            <w:pPr>
              <w:spacing w:after="0"/>
            </w:pPr>
            <w:r w:rsidRPr="443FDA9A">
              <w:rPr>
                <w:rFonts w:eastAsia="Arial"/>
              </w:rPr>
              <w:t>Young adult</w:t>
            </w:r>
          </w:p>
        </w:tc>
        <w:tc>
          <w:tcPr>
            <w:tcW w:w="1607" w:type="dxa"/>
          </w:tcPr>
          <w:p w14:paraId="07F31D57" w14:textId="2E8FF488" w:rsidR="003F47D1" w:rsidRPr="443FDA9A"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rPr>
                <w:rFonts w:eastAsia="Arial"/>
              </w:rPr>
            </w:pPr>
            <w:r>
              <w:rPr>
                <w:rFonts w:eastAsia="Arial"/>
              </w:rPr>
              <w:t>3-4</w:t>
            </w:r>
          </w:p>
        </w:tc>
        <w:tc>
          <w:tcPr>
            <w:tcW w:w="1606" w:type="dxa"/>
          </w:tcPr>
          <w:p w14:paraId="63B96D0A" w14:textId="20701C1C"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r w:rsidRPr="443FDA9A">
              <w:rPr>
                <w:rFonts w:eastAsia="Arial"/>
              </w:rPr>
              <w:t>7</w:t>
            </w:r>
          </w:p>
        </w:tc>
        <w:tc>
          <w:tcPr>
            <w:tcW w:w="1606" w:type="dxa"/>
          </w:tcPr>
          <w:p w14:paraId="5B98FE02" w14:textId="77777777"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r w:rsidRPr="443FDA9A">
              <w:rPr>
                <w:rFonts w:eastAsia="Arial"/>
              </w:rPr>
              <w:t>6</w:t>
            </w:r>
          </w:p>
        </w:tc>
        <w:tc>
          <w:tcPr>
            <w:tcW w:w="1606" w:type="dxa"/>
          </w:tcPr>
          <w:p w14:paraId="175589B7" w14:textId="77777777"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r w:rsidRPr="443FDA9A">
              <w:rPr>
                <w:rFonts w:eastAsia="Arial"/>
              </w:rPr>
              <w:t>13</w:t>
            </w:r>
          </w:p>
        </w:tc>
        <w:tc>
          <w:tcPr>
            <w:tcW w:w="1607" w:type="dxa"/>
          </w:tcPr>
          <w:p w14:paraId="4790F60A" w14:textId="77777777"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r w:rsidRPr="443FDA9A">
              <w:rPr>
                <w:rFonts w:eastAsia="Arial"/>
              </w:rPr>
              <w:t>19.1%</w:t>
            </w:r>
          </w:p>
        </w:tc>
      </w:tr>
      <w:tr w:rsidR="003F47D1" w14:paraId="00F092FA" w14:textId="77777777" w:rsidTr="003F47D1">
        <w:trPr>
          <w:trHeight w:val="300"/>
        </w:trPr>
        <w:tc>
          <w:tcPr>
            <w:cnfStyle w:val="001000000000" w:firstRow="0" w:lastRow="0" w:firstColumn="1" w:lastColumn="0" w:oddVBand="0" w:evenVBand="0" w:oddHBand="0" w:evenHBand="0" w:firstRowFirstColumn="0" w:firstRowLastColumn="0" w:lastRowFirstColumn="0" w:lastRowLastColumn="0"/>
            <w:tcW w:w="1607" w:type="dxa"/>
          </w:tcPr>
          <w:p w14:paraId="5222814F" w14:textId="77777777" w:rsidR="003F47D1" w:rsidRDefault="003F47D1" w:rsidP="00842163">
            <w:pPr>
              <w:spacing w:after="0"/>
            </w:pPr>
            <w:r w:rsidRPr="443FDA9A">
              <w:rPr>
                <w:rFonts w:eastAsia="Arial"/>
              </w:rPr>
              <w:t>Adult</w:t>
            </w:r>
          </w:p>
        </w:tc>
        <w:tc>
          <w:tcPr>
            <w:tcW w:w="1607" w:type="dxa"/>
          </w:tcPr>
          <w:p w14:paraId="23777D28" w14:textId="4DDD4C8C" w:rsidR="003F47D1" w:rsidRPr="443FDA9A"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rPr>
                <w:rFonts w:eastAsia="Arial"/>
              </w:rPr>
            </w:pPr>
            <w:r>
              <w:rPr>
                <w:rFonts w:eastAsia="Arial"/>
              </w:rPr>
              <w:t>5-12</w:t>
            </w:r>
          </w:p>
        </w:tc>
        <w:tc>
          <w:tcPr>
            <w:tcW w:w="1606" w:type="dxa"/>
          </w:tcPr>
          <w:p w14:paraId="10C78A9F" w14:textId="14B94ACE"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r w:rsidRPr="443FDA9A">
              <w:rPr>
                <w:rFonts w:eastAsia="Arial"/>
              </w:rPr>
              <w:t>16</w:t>
            </w:r>
          </w:p>
        </w:tc>
        <w:tc>
          <w:tcPr>
            <w:tcW w:w="1606" w:type="dxa"/>
          </w:tcPr>
          <w:p w14:paraId="521D9DD9" w14:textId="77777777"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r w:rsidRPr="443FDA9A">
              <w:rPr>
                <w:rFonts w:eastAsia="Arial"/>
              </w:rPr>
              <w:t>22</w:t>
            </w:r>
          </w:p>
        </w:tc>
        <w:tc>
          <w:tcPr>
            <w:tcW w:w="1606" w:type="dxa"/>
          </w:tcPr>
          <w:p w14:paraId="553D6E7D" w14:textId="77777777"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r w:rsidRPr="443FDA9A">
              <w:rPr>
                <w:rFonts w:eastAsia="Arial"/>
              </w:rPr>
              <w:t>38</w:t>
            </w:r>
          </w:p>
        </w:tc>
        <w:tc>
          <w:tcPr>
            <w:tcW w:w="1607" w:type="dxa"/>
          </w:tcPr>
          <w:p w14:paraId="30C49764" w14:textId="77777777"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r w:rsidRPr="443FDA9A">
              <w:rPr>
                <w:rFonts w:eastAsia="Arial"/>
              </w:rPr>
              <w:t>57.4%</w:t>
            </w:r>
          </w:p>
        </w:tc>
      </w:tr>
      <w:tr w:rsidR="003F47D1" w14:paraId="1B346E64" w14:textId="77777777" w:rsidTr="003F47D1">
        <w:trPr>
          <w:trHeight w:val="300"/>
        </w:trPr>
        <w:tc>
          <w:tcPr>
            <w:cnfStyle w:val="001000000000" w:firstRow="0" w:lastRow="0" w:firstColumn="1" w:lastColumn="0" w:oddVBand="0" w:evenVBand="0" w:oddHBand="0" w:evenHBand="0" w:firstRowFirstColumn="0" w:firstRowLastColumn="0" w:lastRowFirstColumn="0" w:lastRowLastColumn="0"/>
            <w:tcW w:w="1607" w:type="dxa"/>
          </w:tcPr>
          <w:p w14:paraId="2843246A" w14:textId="77777777" w:rsidR="003F47D1" w:rsidRDefault="003F47D1" w:rsidP="00842163">
            <w:pPr>
              <w:spacing w:after="0"/>
            </w:pPr>
            <w:r w:rsidRPr="443FDA9A">
              <w:rPr>
                <w:rFonts w:eastAsia="Arial"/>
              </w:rPr>
              <w:t>Senior</w:t>
            </w:r>
          </w:p>
        </w:tc>
        <w:tc>
          <w:tcPr>
            <w:tcW w:w="1607" w:type="dxa"/>
          </w:tcPr>
          <w:p w14:paraId="0BA2BECA" w14:textId="63F06A85" w:rsidR="003F47D1" w:rsidRPr="443FDA9A"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rPr>
                <w:rFonts w:eastAsia="Arial"/>
              </w:rPr>
            </w:pPr>
            <w:r>
              <w:rPr>
                <w:rFonts w:eastAsia="Arial"/>
              </w:rPr>
              <w:t>12+</w:t>
            </w:r>
          </w:p>
        </w:tc>
        <w:tc>
          <w:tcPr>
            <w:tcW w:w="1606" w:type="dxa"/>
          </w:tcPr>
          <w:p w14:paraId="32D8B4B3" w14:textId="3A092379"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r w:rsidRPr="443FDA9A">
              <w:rPr>
                <w:rFonts w:eastAsia="Arial"/>
              </w:rPr>
              <w:t>5</w:t>
            </w:r>
          </w:p>
        </w:tc>
        <w:tc>
          <w:tcPr>
            <w:tcW w:w="1606" w:type="dxa"/>
          </w:tcPr>
          <w:p w14:paraId="3E99133A" w14:textId="77777777"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r w:rsidRPr="443FDA9A">
              <w:rPr>
                <w:rFonts w:eastAsia="Arial"/>
              </w:rPr>
              <w:t>7</w:t>
            </w:r>
          </w:p>
        </w:tc>
        <w:tc>
          <w:tcPr>
            <w:tcW w:w="1606" w:type="dxa"/>
          </w:tcPr>
          <w:p w14:paraId="11837240" w14:textId="77777777"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r w:rsidRPr="443FDA9A">
              <w:rPr>
                <w:rFonts w:eastAsia="Arial"/>
              </w:rPr>
              <w:t>12</w:t>
            </w:r>
          </w:p>
        </w:tc>
        <w:tc>
          <w:tcPr>
            <w:tcW w:w="1607" w:type="dxa"/>
          </w:tcPr>
          <w:p w14:paraId="7AC2B8B2" w14:textId="77777777"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r w:rsidRPr="443FDA9A">
              <w:rPr>
                <w:rFonts w:eastAsia="Arial"/>
              </w:rPr>
              <w:t>16.2%</w:t>
            </w:r>
          </w:p>
        </w:tc>
      </w:tr>
      <w:tr w:rsidR="003F47D1" w14:paraId="7B53767E" w14:textId="77777777" w:rsidTr="003F47D1">
        <w:trPr>
          <w:trHeight w:val="300"/>
        </w:trPr>
        <w:tc>
          <w:tcPr>
            <w:cnfStyle w:val="001000000000" w:firstRow="0" w:lastRow="0" w:firstColumn="1" w:lastColumn="0" w:oddVBand="0" w:evenVBand="0" w:oddHBand="0" w:evenHBand="0" w:firstRowFirstColumn="0" w:firstRowLastColumn="0" w:lastRowFirstColumn="0" w:lastRowLastColumn="0"/>
            <w:tcW w:w="1607" w:type="dxa"/>
          </w:tcPr>
          <w:p w14:paraId="457BB131" w14:textId="4223CC2C" w:rsidR="003F47D1" w:rsidRDefault="003F47D1" w:rsidP="00842163">
            <w:pPr>
              <w:spacing w:after="0"/>
              <w:rPr>
                <w:rFonts w:eastAsia="Arial"/>
              </w:rPr>
            </w:pPr>
            <w:r w:rsidRPr="443FDA9A">
              <w:rPr>
                <w:rFonts w:eastAsia="Arial"/>
              </w:rPr>
              <w:t>T</w:t>
            </w:r>
            <w:r>
              <w:rPr>
                <w:rFonts w:eastAsia="Arial"/>
              </w:rPr>
              <w:t>otal</w:t>
            </w:r>
          </w:p>
        </w:tc>
        <w:tc>
          <w:tcPr>
            <w:tcW w:w="1607" w:type="dxa"/>
          </w:tcPr>
          <w:p w14:paraId="64C9B98D" w14:textId="77777777" w:rsidR="003F47D1" w:rsidRPr="443FDA9A"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rPr>
                <w:rFonts w:eastAsia="Arial"/>
              </w:rPr>
            </w:pPr>
          </w:p>
        </w:tc>
        <w:tc>
          <w:tcPr>
            <w:tcW w:w="1606" w:type="dxa"/>
          </w:tcPr>
          <w:p w14:paraId="35498DDA" w14:textId="7D7DF916"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r w:rsidRPr="443FDA9A">
              <w:rPr>
                <w:rFonts w:eastAsia="Arial"/>
              </w:rPr>
              <w:t>30</w:t>
            </w:r>
          </w:p>
        </w:tc>
        <w:tc>
          <w:tcPr>
            <w:tcW w:w="1606" w:type="dxa"/>
          </w:tcPr>
          <w:p w14:paraId="61D3B0FF" w14:textId="77777777"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r w:rsidRPr="443FDA9A">
              <w:rPr>
                <w:rFonts w:eastAsia="Arial"/>
              </w:rPr>
              <w:t>38</w:t>
            </w:r>
          </w:p>
        </w:tc>
        <w:tc>
          <w:tcPr>
            <w:tcW w:w="1606" w:type="dxa"/>
          </w:tcPr>
          <w:p w14:paraId="113A0772" w14:textId="77777777"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r w:rsidRPr="443FDA9A">
              <w:rPr>
                <w:rFonts w:eastAsia="Arial"/>
              </w:rPr>
              <w:t>68</w:t>
            </w:r>
          </w:p>
        </w:tc>
        <w:tc>
          <w:tcPr>
            <w:tcW w:w="1607" w:type="dxa"/>
          </w:tcPr>
          <w:p w14:paraId="7A3C6DF6" w14:textId="725C98FC" w:rsidR="003F47D1" w:rsidRDefault="003F47D1" w:rsidP="00842163">
            <w:pPr>
              <w:spacing w:after="0"/>
              <w:jc w:val="center"/>
              <w:cnfStyle w:val="000000000000" w:firstRow="0" w:lastRow="0" w:firstColumn="0" w:lastColumn="0" w:oddVBand="0" w:evenVBand="0" w:oddHBand="0" w:evenHBand="0" w:firstRowFirstColumn="0" w:firstRowLastColumn="0" w:lastRowFirstColumn="0" w:lastRowLastColumn="0"/>
            </w:pPr>
          </w:p>
        </w:tc>
      </w:tr>
    </w:tbl>
    <w:p w14:paraId="24DBB2A4" w14:textId="7738888E" w:rsidR="00C92D9E" w:rsidRDefault="007A7D5A" w:rsidP="008A5BC9">
      <w:pPr>
        <w:pStyle w:val="Legend-Table"/>
      </w:pPr>
      <w:r w:rsidRPr="70B3ED98">
        <w:rPr>
          <w:rFonts w:eastAsia="Arial"/>
          <w:szCs w:val="20"/>
        </w:rPr>
        <w:t xml:space="preserve"> </w:t>
      </w:r>
      <w:r w:rsidRPr="70B3ED98">
        <w:rPr>
          <w:rFonts w:eastAsia="Aptos"/>
          <w:vertAlign w:val="superscript"/>
        </w:rPr>
        <w:t>1</w:t>
      </w:r>
      <w:r w:rsidRPr="70B3ED98">
        <w:rPr>
          <w:rFonts w:eastAsia="Aptos"/>
        </w:rPr>
        <w:t>Based on Canfield et al</w:t>
      </w:r>
      <w:r w:rsidR="00DA1460">
        <w:rPr>
          <w:rFonts w:eastAsia="Aptos"/>
        </w:rPr>
        <w:t>.</w:t>
      </w:r>
      <w:r w:rsidRPr="70B3ED98">
        <w:rPr>
          <w:rFonts w:eastAsia="Aptos"/>
        </w:rPr>
        <w:t xml:space="preserve"> (1989) and Butcher et al (2020).</w:t>
      </w:r>
    </w:p>
    <w:p w14:paraId="524296A3" w14:textId="77777777" w:rsidR="00EC1A7E" w:rsidRDefault="00EC1A7E" w:rsidP="008A5BC9">
      <w:pPr>
        <w:rPr>
          <w:rFonts w:eastAsia="Arial"/>
        </w:rPr>
      </w:pPr>
    </w:p>
    <w:p w14:paraId="5F09FFE6" w14:textId="2A45C927" w:rsidR="007A7D5A" w:rsidRDefault="007A7D5A" w:rsidP="007A7D5A">
      <w:pPr>
        <w:pStyle w:val="Heading4"/>
        <w:rPr>
          <w:rFonts w:eastAsia="Arial"/>
        </w:rPr>
      </w:pPr>
      <w:r w:rsidRPr="66C332E5">
        <w:rPr>
          <w:rFonts w:eastAsia="Arial"/>
        </w:rPr>
        <w:t>Presence of young</w:t>
      </w:r>
    </w:p>
    <w:p w14:paraId="1DAB0CD3" w14:textId="4D332C0A" w:rsidR="007A7D5A" w:rsidRPr="00C92D9E" w:rsidRDefault="007A7D5A" w:rsidP="008A5BC9">
      <w:pPr>
        <w:rPr>
          <w:rFonts w:eastAsia="Arial"/>
        </w:rPr>
      </w:pPr>
      <w:r w:rsidRPr="00C92D9E">
        <w:rPr>
          <w:rFonts w:eastAsia="Arial"/>
        </w:rPr>
        <w:t>Only 23.5% (8/34) of reproductively mature females had pouch young or signs of recent young (evidence of lactation, with clean, elongated nipple and mammary gland enlargement). Of those without young/signs of recent young, 69.2% (18/26) had pouches that were shallow and greasy, one female’s pouch contained a mat of sticky fur (possibly pine sap), and the remainder were shallow, clean and dry without any evidence of active reproduction (mammary gland enlargement, lactation). Most non-reproductive, mature females (16/26; 61.5%) were in poor to extremely poor condition.</w:t>
      </w:r>
      <w:r w:rsidR="003B6D38" w:rsidRPr="00C92D9E">
        <w:rPr>
          <w:rFonts w:eastAsia="Arial"/>
        </w:rPr>
        <w:t xml:space="preserve"> Highest breeding rates for reproductively mature females occurred at Budj Bim (42%)</w:t>
      </w:r>
      <w:r w:rsidR="00DA1460" w:rsidRPr="00C92D9E">
        <w:rPr>
          <w:rFonts w:eastAsia="Arial"/>
        </w:rPr>
        <w:t>,</w:t>
      </w:r>
      <w:r w:rsidR="000B633F" w:rsidRPr="00C92D9E">
        <w:rPr>
          <w:rFonts w:eastAsia="Arial"/>
        </w:rPr>
        <w:t xml:space="preserve"> with no breeding recorded for reproductively mature females at Cape Otway and the Murray River (Table </w:t>
      </w:r>
      <w:r w:rsidR="0045695A" w:rsidRPr="00C92D9E">
        <w:rPr>
          <w:rFonts w:eastAsia="Arial"/>
        </w:rPr>
        <w:t>7</w:t>
      </w:r>
      <w:r w:rsidR="000B633F" w:rsidRPr="00C92D9E">
        <w:rPr>
          <w:rFonts w:eastAsia="Arial"/>
        </w:rPr>
        <w:t>).</w:t>
      </w:r>
    </w:p>
    <w:p w14:paraId="4617AE34" w14:textId="77777777" w:rsidR="007A7D5A" w:rsidRDefault="007A7D5A" w:rsidP="007A7D5A">
      <w:pPr>
        <w:pStyle w:val="Heading4"/>
        <w:rPr>
          <w:rFonts w:eastAsia="Arial"/>
        </w:rPr>
      </w:pPr>
      <w:r w:rsidRPr="66C332E5">
        <w:rPr>
          <w:rFonts w:eastAsia="Arial"/>
        </w:rPr>
        <w:t>Health assessment</w:t>
      </w:r>
    </w:p>
    <w:p w14:paraId="1582D989" w14:textId="06579D5F" w:rsidR="007A7D5A" w:rsidRDefault="007A7D5A" w:rsidP="008A5BC9">
      <w:pPr>
        <w:rPr>
          <w:rFonts w:eastAsia="Arial"/>
        </w:rPr>
      </w:pPr>
      <w:r w:rsidRPr="66C332E5">
        <w:rPr>
          <w:rFonts w:eastAsia="Arial"/>
        </w:rPr>
        <w:t xml:space="preserve">Based on the in-field clinical exam, 57% (39/68) </w:t>
      </w:r>
      <w:r w:rsidR="004E3DFA">
        <w:rPr>
          <w:rFonts w:eastAsia="Arial"/>
        </w:rPr>
        <w:t>Koala</w:t>
      </w:r>
      <w:r w:rsidRPr="66C332E5">
        <w:rPr>
          <w:rFonts w:eastAsia="Arial"/>
        </w:rPr>
        <w:t xml:space="preserve">s were considered healthy and released back to their points of capture. Healthy </w:t>
      </w:r>
      <w:r w:rsidR="004E3DFA">
        <w:rPr>
          <w:rFonts w:eastAsia="Arial"/>
        </w:rPr>
        <w:t>Koala</w:t>
      </w:r>
      <w:r w:rsidRPr="66C332E5">
        <w:rPr>
          <w:rFonts w:eastAsia="Arial"/>
        </w:rPr>
        <w:t>s were recorded from all locations and across all life stages, although were less frequently recorded for senior animals (χ</w:t>
      </w:r>
      <w:r w:rsidRPr="66C332E5">
        <w:rPr>
          <w:rFonts w:eastAsia="Arial"/>
          <w:vertAlign w:val="superscript"/>
        </w:rPr>
        <w:t>2</w:t>
      </w:r>
      <w:r w:rsidRPr="66C332E5">
        <w:rPr>
          <w:rFonts w:eastAsia="Arial"/>
        </w:rPr>
        <w:t xml:space="preserve"> = 10.69, d.f. = 3, </w:t>
      </w:r>
      <w:r w:rsidRPr="00501CE7">
        <w:rPr>
          <w:rFonts w:eastAsia="Arial"/>
          <w:i/>
          <w:iCs/>
        </w:rPr>
        <w:t>p</w:t>
      </w:r>
      <w:r w:rsidRPr="66C332E5">
        <w:rPr>
          <w:rFonts w:eastAsia="Arial"/>
        </w:rPr>
        <w:t xml:space="preserve"> = 0.013). Healthy </w:t>
      </w:r>
      <w:r w:rsidR="004E3DFA">
        <w:rPr>
          <w:rFonts w:eastAsia="Arial"/>
        </w:rPr>
        <w:t>Koala</w:t>
      </w:r>
      <w:r w:rsidRPr="66C332E5">
        <w:rPr>
          <w:rFonts w:eastAsia="Arial"/>
        </w:rPr>
        <w:t xml:space="preserve">s had a body condition score (BCS) of three or more, with good to excellent muscle coverage and tone, and normal hydration. Most (37/39) had a fur coat that was well-groomed and in good condition. Clinically insignificant findings in apparently healthy </w:t>
      </w:r>
      <w:r w:rsidR="004E3DFA">
        <w:rPr>
          <w:rFonts w:eastAsia="Arial"/>
        </w:rPr>
        <w:t>Koala</w:t>
      </w:r>
      <w:r w:rsidRPr="66C332E5">
        <w:rPr>
          <w:rFonts w:eastAsia="Arial"/>
        </w:rPr>
        <w:t>s included mild</w:t>
      </w:r>
      <w:r w:rsidR="00DA1460">
        <w:rPr>
          <w:rFonts w:eastAsia="Arial"/>
        </w:rPr>
        <w:t>-</w:t>
      </w:r>
      <w:r w:rsidRPr="66C332E5">
        <w:rPr>
          <w:rFonts w:eastAsia="Arial"/>
        </w:rPr>
        <w:t>to</w:t>
      </w:r>
      <w:r w:rsidR="00DA1460">
        <w:rPr>
          <w:rFonts w:eastAsia="Arial"/>
        </w:rPr>
        <w:t>-</w:t>
      </w:r>
      <w:r w:rsidRPr="66C332E5">
        <w:rPr>
          <w:rFonts w:eastAsia="Arial"/>
        </w:rPr>
        <w:t>moderate dental disease (</w:t>
      </w:r>
      <w:r w:rsidR="009C40ED">
        <w:rPr>
          <w:rFonts w:eastAsia="Arial"/>
        </w:rPr>
        <w:t>six</w:t>
      </w:r>
      <w:r w:rsidRPr="66C332E5">
        <w:rPr>
          <w:rFonts w:eastAsia="Arial"/>
        </w:rPr>
        <w:t xml:space="preserve"> </w:t>
      </w:r>
      <w:r w:rsidR="004E3DFA">
        <w:rPr>
          <w:rFonts w:eastAsia="Arial"/>
        </w:rPr>
        <w:t>Koala</w:t>
      </w:r>
      <w:r w:rsidRPr="66C332E5">
        <w:rPr>
          <w:rFonts w:eastAsia="Arial"/>
        </w:rPr>
        <w:t>s), malocclusion (</w:t>
      </w:r>
      <w:r w:rsidR="009C40ED">
        <w:rPr>
          <w:rFonts w:eastAsia="Arial"/>
        </w:rPr>
        <w:t>nine</w:t>
      </w:r>
      <w:r w:rsidR="00DA1460">
        <w:rPr>
          <w:rFonts w:eastAsia="Arial"/>
        </w:rPr>
        <w:t> </w:t>
      </w:r>
      <w:r w:rsidR="004E3DFA">
        <w:rPr>
          <w:rFonts w:eastAsia="Arial"/>
        </w:rPr>
        <w:t>Koala</w:t>
      </w:r>
      <w:r w:rsidRPr="66C332E5">
        <w:rPr>
          <w:rFonts w:eastAsia="Arial"/>
        </w:rPr>
        <w:t>s) and trauma (</w:t>
      </w:r>
      <w:r w:rsidR="009C40ED">
        <w:rPr>
          <w:rFonts w:eastAsia="Arial"/>
        </w:rPr>
        <w:t>five</w:t>
      </w:r>
      <w:r w:rsidRPr="66C332E5">
        <w:rPr>
          <w:rFonts w:eastAsia="Arial"/>
        </w:rPr>
        <w:t xml:space="preserve"> </w:t>
      </w:r>
      <w:r w:rsidR="004E3DFA">
        <w:rPr>
          <w:rFonts w:eastAsia="Arial"/>
        </w:rPr>
        <w:t>Koala</w:t>
      </w:r>
      <w:r w:rsidRPr="66C332E5">
        <w:rPr>
          <w:rFonts w:eastAsia="Arial"/>
        </w:rPr>
        <w:t xml:space="preserve">s). The fur inside one female’s pouch was matted with a sticky substance that may have been tree resin. Five </w:t>
      </w:r>
      <w:r w:rsidR="004E3DFA">
        <w:rPr>
          <w:rFonts w:eastAsia="Arial"/>
        </w:rPr>
        <w:t>Koala</w:t>
      </w:r>
      <w:r w:rsidRPr="66C332E5">
        <w:rPr>
          <w:rFonts w:eastAsia="Arial"/>
        </w:rPr>
        <w:t xml:space="preserve">s (all males) had healed or healing wounds: two with multiple old scars on the face, and three with puncture wounds on a forelimb. Two otherwise healthy </w:t>
      </w:r>
      <w:r w:rsidR="004E3DFA">
        <w:rPr>
          <w:rFonts w:eastAsia="Arial"/>
        </w:rPr>
        <w:t>Koala</w:t>
      </w:r>
      <w:r w:rsidRPr="66C332E5">
        <w:rPr>
          <w:rFonts w:eastAsia="Arial"/>
        </w:rPr>
        <w:t xml:space="preserve">s had mild clinical signs consistent with </w:t>
      </w:r>
      <w:r w:rsidR="00A54F5C">
        <w:rPr>
          <w:rFonts w:eastAsia="Arial"/>
        </w:rPr>
        <w:t>C</w:t>
      </w:r>
      <w:r w:rsidRPr="66C332E5">
        <w:rPr>
          <w:rFonts w:eastAsia="Arial"/>
        </w:rPr>
        <w:t>hlamydiosis (or other urogenital tract disease</w:t>
      </w:r>
      <w:r w:rsidR="00A54F5C">
        <w:rPr>
          <w:rFonts w:eastAsia="Arial"/>
        </w:rPr>
        <w:t>s</w:t>
      </w:r>
      <w:r w:rsidRPr="66C332E5">
        <w:rPr>
          <w:rFonts w:eastAsia="Arial"/>
        </w:rPr>
        <w:t>)</w:t>
      </w:r>
      <w:r w:rsidR="0045695A">
        <w:rPr>
          <w:rFonts w:eastAsia="Arial"/>
        </w:rPr>
        <w:t>:</w:t>
      </w:r>
      <w:r w:rsidRPr="66C332E5">
        <w:rPr>
          <w:rFonts w:eastAsia="Arial"/>
        </w:rPr>
        <w:t xml:space="preserve"> one female had wet fur around the cloaca, and a male had a small number of crusted lesions on his penis.</w:t>
      </w:r>
    </w:p>
    <w:p w14:paraId="57E00BAC" w14:textId="06A876D5" w:rsidR="007A7D5A" w:rsidRDefault="007A7D5A" w:rsidP="008A5BC9">
      <w:pPr>
        <w:rPr>
          <w:rFonts w:eastAsia="Arial"/>
        </w:rPr>
      </w:pPr>
      <w:r w:rsidRPr="66C332E5">
        <w:rPr>
          <w:rFonts w:eastAsia="Arial"/>
        </w:rPr>
        <w:t xml:space="preserve">Following a thorough physical examination, 29 </w:t>
      </w:r>
      <w:r w:rsidR="004E3DFA">
        <w:rPr>
          <w:rFonts w:eastAsia="Arial"/>
        </w:rPr>
        <w:t>Koala</w:t>
      </w:r>
      <w:r w:rsidRPr="66C332E5">
        <w:rPr>
          <w:rFonts w:eastAsia="Arial"/>
        </w:rPr>
        <w:t>s (4</w:t>
      </w:r>
      <w:r w:rsidR="00501CE7">
        <w:rPr>
          <w:rFonts w:eastAsia="Arial"/>
        </w:rPr>
        <w:t>3</w:t>
      </w:r>
      <w:r w:rsidRPr="66C332E5">
        <w:rPr>
          <w:rFonts w:eastAsia="Arial"/>
        </w:rPr>
        <w:t xml:space="preserve">%) were found to be in a state of poor welfare and were </w:t>
      </w:r>
      <w:r w:rsidR="0045695A" w:rsidRPr="66C332E5">
        <w:rPr>
          <w:rFonts w:eastAsia="Arial"/>
        </w:rPr>
        <w:t>euthanised</w:t>
      </w:r>
      <w:r w:rsidRPr="66C332E5">
        <w:rPr>
          <w:rFonts w:eastAsia="Arial"/>
        </w:rPr>
        <w:t xml:space="preserve"> on </w:t>
      </w:r>
      <w:r w:rsidR="0045695A">
        <w:rPr>
          <w:rFonts w:eastAsia="Arial"/>
        </w:rPr>
        <w:t>welfare</w:t>
      </w:r>
      <w:r w:rsidRPr="66C332E5">
        <w:rPr>
          <w:rFonts w:eastAsia="Arial"/>
        </w:rPr>
        <w:t xml:space="preserve"> grounds. These </w:t>
      </w:r>
      <w:r w:rsidR="004E3DFA">
        <w:rPr>
          <w:rFonts w:eastAsia="Arial"/>
        </w:rPr>
        <w:t>Koala</w:t>
      </w:r>
      <w:r w:rsidRPr="66C332E5">
        <w:rPr>
          <w:rFonts w:eastAsia="Arial"/>
        </w:rPr>
        <w:t xml:space="preserve">s were from all regions except Mallacoota, and across all life stages. </w:t>
      </w:r>
      <w:r w:rsidR="00DC67D7">
        <w:rPr>
          <w:rFonts w:eastAsia="Arial"/>
        </w:rPr>
        <w:t>Body condition scores averaged less than 3.0 in five of the seven regions</w:t>
      </w:r>
      <w:r w:rsidR="00A54F5C">
        <w:rPr>
          <w:rFonts w:eastAsia="Arial"/>
        </w:rPr>
        <w:t>,</w:t>
      </w:r>
      <w:r w:rsidR="00DC67D7">
        <w:rPr>
          <w:rFonts w:eastAsia="Arial"/>
        </w:rPr>
        <w:t xml:space="preserve"> with </w:t>
      </w:r>
      <w:r w:rsidR="004E3DFA">
        <w:rPr>
          <w:rFonts w:eastAsia="Arial"/>
        </w:rPr>
        <w:t>Koala</w:t>
      </w:r>
      <w:r w:rsidR="00DC67D7">
        <w:rPr>
          <w:rFonts w:eastAsia="Arial"/>
        </w:rPr>
        <w:t xml:space="preserve">s in Mallacoota having the highest average body condition scores (4.0 </w:t>
      </w:r>
      <w:r w:rsidR="00A54F5C">
        <w:rPr>
          <w:rFonts w:eastAsia="Arial"/>
        </w:rPr>
        <w:t xml:space="preserve">– </w:t>
      </w:r>
      <w:r w:rsidR="00DC67D7">
        <w:rPr>
          <w:rFonts w:eastAsia="Arial"/>
        </w:rPr>
        <w:t xml:space="preserve">Table 7). </w:t>
      </w:r>
      <w:r w:rsidRPr="66C332E5">
        <w:rPr>
          <w:rFonts w:eastAsia="Arial"/>
        </w:rPr>
        <w:t xml:space="preserve">All </w:t>
      </w:r>
      <w:r w:rsidR="004E3DFA">
        <w:rPr>
          <w:rFonts w:eastAsia="Arial"/>
        </w:rPr>
        <w:t>Koala</w:t>
      </w:r>
      <w:r w:rsidRPr="66C332E5">
        <w:rPr>
          <w:rFonts w:eastAsia="Arial"/>
        </w:rPr>
        <w:t>s euthan</w:t>
      </w:r>
      <w:r w:rsidR="00984580">
        <w:rPr>
          <w:rFonts w:eastAsia="Arial"/>
        </w:rPr>
        <w:t>i</w:t>
      </w:r>
      <w:r w:rsidRPr="66C332E5">
        <w:rPr>
          <w:rFonts w:eastAsia="Arial"/>
        </w:rPr>
        <w:t>sed during this study showed signs of chronic ill-</w:t>
      </w:r>
      <w:r w:rsidR="0045695A">
        <w:rPr>
          <w:rFonts w:eastAsia="Arial"/>
        </w:rPr>
        <w:t>health</w:t>
      </w:r>
      <w:r w:rsidRPr="66C332E5">
        <w:rPr>
          <w:rFonts w:eastAsia="Arial"/>
        </w:rPr>
        <w:t>, including lean</w:t>
      </w:r>
      <w:r w:rsidR="00A54F5C">
        <w:rPr>
          <w:rFonts w:eastAsia="Arial"/>
        </w:rPr>
        <w:t>-</w:t>
      </w:r>
      <w:r w:rsidRPr="66C332E5">
        <w:rPr>
          <w:rFonts w:eastAsia="Arial"/>
        </w:rPr>
        <w:t>to</w:t>
      </w:r>
      <w:r w:rsidR="00A54F5C">
        <w:rPr>
          <w:rFonts w:eastAsia="Arial"/>
        </w:rPr>
        <w:t>-</w:t>
      </w:r>
      <w:r w:rsidRPr="66C332E5">
        <w:rPr>
          <w:rFonts w:eastAsia="Arial"/>
        </w:rPr>
        <w:t xml:space="preserve">emaciated body condition (BCS 1 or 2), with atrophied muscles over the head, prominent vertebrae and pelvis, poor muscle tone in the hind- and forelimbs, and </w:t>
      </w:r>
      <w:r w:rsidR="0083142C">
        <w:rPr>
          <w:rFonts w:eastAsia="Arial"/>
        </w:rPr>
        <w:t>poor</w:t>
      </w:r>
      <w:r w:rsidRPr="66C332E5">
        <w:rPr>
          <w:rFonts w:eastAsia="Arial"/>
        </w:rPr>
        <w:t xml:space="preserve"> coat</w:t>
      </w:r>
      <w:r w:rsidR="0083142C">
        <w:rPr>
          <w:rFonts w:eastAsia="Arial"/>
        </w:rPr>
        <w:t xml:space="preserve"> condition</w:t>
      </w:r>
      <w:r w:rsidRPr="66C332E5">
        <w:rPr>
          <w:rFonts w:eastAsia="Arial"/>
        </w:rPr>
        <w:t xml:space="preserve"> (including </w:t>
      </w:r>
      <w:r w:rsidR="0083142C">
        <w:rPr>
          <w:rFonts w:eastAsia="Arial"/>
        </w:rPr>
        <w:t xml:space="preserve">unkempt, </w:t>
      </w:r>
      <w:r w:rsidRPr="66C332E5">
        <w:rPr>
          <w:rFonts w:eastAsia="Arial"/>
        </w:rPr>
        <w:t xml:space="preserve">matted fur and brittle, thin fur coat). Most (25/29) also </w:t>
      </w:r>
      <w:r w:rsidRPr="66C332E5">
        <w:rPr>
          <w:rFonts w:eastAsia="Arial"/>
        </w:rPr>
        <w:lastRenderedPageBreak/>
        <w:t>showed clinical signs consistent with mild to severe dehydration, as evidenced by tacky movement of skin over the bony prominences of the scapular spines and skull, and sunken eyes, and most (19/29) showed varying degrees of dental disease.</w:t>
      </w:r>
      <w:r w:rsidR="000C145E">
        <w:rPr>
          <w:rFonts w:eastAsia="Arial"/>
        </w:rPr>
        <w:t xml:space="preserve"> </w:t>
      </w:r>
    </w:p>
    <w:p w14:paraId="492CBA72" w14:textId="07E374B1" w:rsidR="007A7D5A" w:rsidRDefault="007A7D5A" w:rsidP="008A5BC9">
      <w:pPr>
        <w:rPr>
          <w:rFonts w:eastAsia="Arial"/>
        </w:rPr>
      </w:pPr>
      <w:r w:rsidRPr="66C332E5">
        <w:rPr>
          <w:rFonts w:eastAsia="Arial"/>
        </w:rPr>
        <w:t xml:space="preserve">A high proportion 83% (10/12) of senior </w:t>
      </w:r>
      <w:r w:rsidR="004E3DFA">
        <w:rPr>
          <w:rFonts w:eastAsia="Arial"/>
        </w:rPr>
        <w:t>Koala</w:t>
      </w:r>
      <w:r w:rsidRPr="66C332E5">
        <w:rPr>
          <w:rFonts w:eastAsia="Arial"/>
        </w:rPr>
        <w:t>s were in poor health, showing a range of clinical signs suggestive of chronic ill-</w:t>
      </w:r>
      <w:r w:rsidR="0045695A">
        <w:rPr>
          <w:rFonts w:eastAsia="Arial"/>
        </w:rPr>
        <w:t>health</w:t>
      </w:r>
      <w:r w:rsidRPr="66C332E5">
        <w:rPr>
          <w:rFonts w:eastAsia="Arial"/>
        </w:rPr>
        <w:t xml:space="preserve"> that may be expected in aged animals. These included poor fur condition (scruffy, </w:t>
      </w:r>
      <w:r w:rsidR="0083142C">
        <w:rPr>
          <w:rFonts w:eastAsia="Arial"/>
        </w:rPr>
        <w:t xml:space="preserve">unkempt, </w:t>
      </w:r>
      <w:r w:rsidRPr="66C332E5">
        <w:rPr>
          <w:rFonts w:eastAsia="Arial"/>
        </w:rPr>
        <w:t xml:space="preserve">brown tinged, thinning, with multiple clumps of matted fur over the rump and back), poor body condition, and poor dental health (moderate to severe dental wearing, with discoloured teeth and a high incidence of gingivitis, fractured teeth and pulp cavity exposure). Senior female </w:t>
      </w:r>
      <w:r w:rsidR="004E3DFA">
        <w:rPr>
          <w:rFonts w:eastAsia="Arial"/>
        </w:rPr>
        <w:t>Koala</w:t>
      </w:r>
      <w:r w:rsidRPr="66C332E5">
        <w:rPr>
          <w:rFonts w:eastAsia="Arial"/>
        </w:rPr>
        <w:t xml:space="preserve">s did not show any evidence of active reproduction. There were no pouch or back young present in senior females, and in all cases the pouch was clean and shallow, with no nipple or mammary gland enlargement, suggesting all senior female </w:t>
      </w:r>
      <w:r w:rsidR="004E3DFA">
        <w:rPr>
          <w:rFonts w:eastAsia="Arial"/>
        </w:rPr>
        <w:t>Koala</w:t>
      </w:r>
      <w:r w:rsidRPr="66C332E5">
        <w:rPr>
          <w:rFonts w:eastAsia="Arial"/>
        </w:rPr>
        <w:t xml:space="preserve">s were likely in reproductive senescence. The two senior </w:t>
      </w:r>
      <w:r w:rsidR="004E3DFA">
        <w:rPr>
          <w:rFonts w:eastAsia="Arial"/>
        </w:rPr>
        <w:t>Koala</w:t>
      </w:r>
      <w:r w:rsidRPr="66C332E5">
        <w:rPr>
          <w:rFonts w:eastAsia="Arial"/>
        </w:rPr>
        <w:t xml:space="preserve">s in good health were from the Murray River region and had good body condition (BCS 3) and fur coat condition. Their dental health was relatively good compared to other senior </w:t>
      </w:r>
      <w:r w:rsidR="004E3DFA">
        <w:rPr>
          <w:rFonts w:eastAsia="Arial"/>
        </w:rPr>
        <w:t>Koala</w:t>
      </w:r>
      <w:r w:rsidRPr="66C332E5">
        <w:rPr>
          <w:rFonts w:eastAsia="Arial"/>
        </w:rPr>
        <w:t xml:space="preserve">s. Neither of these </w:t>
      </w:r>
      <w:r w:rsidR="004E3DFA">
        <w:rPr>
          <w:rFonts w:eastAsia="Arial"/>
        </w:rPr>
        <w:t>Koala</w:t>
      </w:r>
      <w:r w:rsidRPr="66C332E5">
        <w:rPr>
          <w:rFonts w:eastAsia="Arial"/>
        </w:rPr>
        <w:t xml:space="preserve">s showed any clinical evidence of </w:t>
      </w:r>
      <w:r w:rsidR="00E251F1">
        <w:rPr>
          <w:rFonts w:eastAsia="Arial"/>
        </w:rPr>
        <w:t>Chlamy</w:t>
      </w:r>
      <w:r w:rsidRPr="66C332E5">
        <w:rPr>
          <w:rFonts w:eastAsia="Arial"/>
        </w:rPr>
        <w:t>dial disease, and no other significant health abnormalities were noted.</w:t>
      </w:r>
    </w:p>
    <w:p w14:paraId="47D2F957" w14:textId="51D166A3" w:rsidR="00F45FE4" w:rsidRDefault="0010659A" w:rsidP="00F45FE4">
      <w:pPr>
        <w:pStyle w:val="Caption-Table"/>
      </w:pPr>
      <w:bookmarkStart w:id="133" w:name="_Toc202781772"/>
      <w:r>
        <w:t xml:space="preserve">Table </w:t>
      </w:r>
      <w:fldSimple w:instr=" SEQ Table \* ARABIC ">
        <w:r w:rsidR="00E655CE">
          <w:rPr>
            <w:noProof/>
          </w:rPr>
          <w:t>7</w:t>
        </w:r>
      </w:fldSimple>
      <w:r>
        <w:t xml:space="preserve">. </w:t>
      </w:r>
      <w:r w:rsidR="009A7FF9">
        <w:t xml:space="preserve">Summary of </w:t>
      </w:r>
      <w:r w:rsidR="00974256">
        <w:t xml:space="preserve">the average </w:t>
      </w:r>
      <w:r w:rsidR="004E3DFA">
        <w:t>Koala</w:t>
      </w:r>
      <w:r w:rsidR="009A7FF9">
        <w:t xml:space="preserve"> body condition scores (BCS) assessed through physical examination. 1 – e</w:t>
      </w:r>
      <w:r w:rsidR="00974256">
        <w:t>maciated</w:t>
      </w:r>
      <w:r w:rsidR="009A7FF9">
        <w:t>, 5 – excellent condition</w:t>
      </w:r>
      <w:r w:rsidR="008E1098" w:rsidRPr="008E1098">
        <w:rPr>
          <w:vertAlign w:val="superscript"/>
        </w:rPr>
        <w:t>1</w:t>
      </w:r>
      <w:r w:rsidR="00242A54">
        <w:t xml:space="preserve">. </w:t>
      </w:r>
      <w:r w:rsidR="00974256">
        <w:t>Values in brackets provide the range.</w:t>
      </w:r>
      <w:r w:rsidR="009A7FF9">
        <w:t xml:space="preserve"> </w:t>
      </w:r>
      <w:r w:rsidR="00984580">
        <w:t>n</w:t>
      </w:r>
      <w:r w:rsidR="00A54F5C">
        <w:t> </w:t>
      </w:r>
      <w:r w:rsidR="009A7FF9">
        <w:t>–</w:t>
      </w:r>
      <w:r w:rsidR="00A54F5C">
        <w:t> </w:t>
      </w:r>
      <w:r w:rsidR="009A7FF9">
        <w:t>sample size</w:t>
      </w:r>
      <w:r w:rsidR="00242A54">
        <w:t xml:space="preserve">. </w:t>
      </w:r>
      <w:r w:rsidR="00974256">
        <w:t>The number of reproductively mature females (Mature females) and the p</w:t>
      </w:r>
      <w:r w:rsidR="00CB6E67">
        <w:t>ercentage</w:t>
      </w:r>
      <w:r w:rsidR="00974256">
        <w:t xml:space="preserve"> observed to have </w:t>
      </w:r>
      <w:r w:rsidR="00CB6E67">
        <w:t xml:space="preserve">recently </w:t>
      </w:r>
      <w:r w:rsidR="00974256">
        <w:t>reproduced (</w:t>
      </w:r>
      <w:r w:rsidR="00CB6E67">
        <w:t>%</w:t>
      </w:r>
      <w:r w:rsidR="00974256">
        <w:t xml:space="preserve"> </w:t>
      </w:r>
      <w:r w:rsidR="00CB6E67">
        <w:t>B</w:t>
      </w:r>
      <w:r w:rsidR="00974256">
        <w:t>reeding).</w:t>
      </w:r>
      <w:bookmarkEnd w:id="133"/>
    </w:p>
    <w:tbl>
      <w:tblPr>
        <w:tblStyle w:val="TableGrid10"/>
        <w:tblW w:w="5000" w:type="pct"/>
        <w:tblLook w:val="04A0" w:firstRow="1" w:lastRow="0" w:firstColumn="1" w:lastColumn="0" w:noHBand="0" w:noVBand="1"/>
      </w:tblPr>
      <w:tblGrid>
        <w:gridCol w:w="2654"/>
        <w:gridCol w:w="1598"/>
        <w:gridCol w:w="700"/>
        <w:gridCol w:w="2067"/>
        <w:gridCol w:w="2620"/>
      </w:tblGrid>
      <w:tr w:rsidR="008A5BC9" w14:paraId="1B7424C2" w14:textId="4C6F9D70" w:rsidTr="008A5BC9">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1377" w:type="pct"/>
          </w:tcPr>
          <w:p w14:paraId="03B451A1" w14:textId="77777777" w:rsidR="0030709F" w:rsidRPr="008A5BC9" w:rsidRDefault="0030709F" w:rsidP="009A7FF9">
            <w:pPr>
              <w:spacing w:after="0" w:line="240" w:lineRule="auto"/>
              <w:rPr>
                <w:rFonts w:eastAsia="Aptos"/>
                <w:b/>
                <w:bCs/>
                <w:szCs w:val="20"/>
              </w:rPr>
            </w:pPr>
            <w:r w:rsidRPr="008A5BC9">
              <w:rPr>
                <w:rFonts w:eastAsia="Aptos"/>
                <w:b/>
                <w:bCs/>
                <w:szCs w:val="20"/>
              </w:rPr>
              <w:t>Region</w:t>
            </w:r>
          </w:p>
        </w:tc>
        <w:tc>
          <w:tcPr>
            <w:tcW w:w="829" w:type="pct"/>
            <w:tcBorders>
              <w:right w:val="nil"/>
            </w:tcBorders>
          </w:tcPr>
          <w:p w14:paraId="1B25FD53" w14:textId="338759BB" w:rsidR="0030709F" w:rsidRPr="008A5BC9" w:rsidRDefault="0030709F" w:rsidP="003B6D38">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eastAsia="Aptos"/>
                <w:b/>
                <w:bCs/>
                <w:szCs w:val="20"/>
              </w:rPr>
            </w:pPr>
            <w:r w:rsidRPr="008A5BC9">
              <w:rPr>
                <w:rFonts w:eastAsia="Aptos"/>
                <w:b/>
                <w:bCs/>
                <w:szCs w:val="20"/>
              </w:rPr>
              <w:t>BCS</w:t>
            </w:r>
          </w:p>
        </w:tc>
        <w:tc>
          <w:tcPr>
            <w:tcW w:w="363" w:type="pct"/>
            <w:tcBorders>
              <w:left w:val="nil"/>
              <w:right w:val="single" w:sz="4" w:space="0" w:color="004C97"/>
            </w:tcBorders>
          </w:tcPr>
          <w:p w14:paraId="151C9379" w14:textId="625BEB2C" w:rsidR="0030709F" w:rsidRPr="008A5BC9" w:rsidRDefault="0030709F" w:rsidP="003B6D38">
            <w:pPr>
              <w:spacing w:after="0"/>
              <w:jc w:val="center"/>
              <w:cnfStyle w:val="100000000000" w:firstRow="1" w:lastRow="0" w:firstColumn="0" w:lastColumn="0" w:oddVBand="0" w:evenVBand="0" w:oddHBand="0" w:evenHBand="0" w:firstRowFirstColumn="0" w:firstRowLastColumn="0" w:lastRowFirstColumn="0" w:lastRowLastColumn="0"/>
              <w:rPr>
                <w:rFonts w:eastAsia="Aptos"/>
                <w:b/>
                <w:bCs/>
                <w:szCs w:val="20"/>
              </w:rPr>
            </w:pPr>
            <w:r w:rsidRPr="008A5BC9">
              <w:rPr>
                <w:rFonts w:eastAsia="Aptos"/>
                <w:b/>
                <w:bCs/>
                <w:szCs w:val="20"/>
              </w:rPr>
              <w:t>n</w:t>
            </w:r>
          </w:p>
        </w:tc>
        <w:tc>
          <w:tcPr>
            <w:tcW w:w="1072" w:type="pct"/>
            <w:tcBorders>
              <w:left w:val="single" w:sz="4" w:space="0" w:color="004C97"/>
            </w:tcBorders>
          </w:tcPr>
          <w:p w14:paraId="13A6B341" w14:textId="3BB868E6" w:rsidR="0030709F" w:rsidRPr="008A5BC9" w:rsidRDefault="0030709F" w:rsidP="003B6D38">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eastAsia="Aptos"/>
                <w:b/>
                <w:bCs/>
                <w:szCs w:val="20"/>
              </w:rPr>
            </w:pPr>
            <w:r w:rsidRPr="008A5BC9">
              <w:rPr>
                <w:rFonts w:eastAsia="Aptos"/>
                <w:b/>
                <w:bCs/>
                <w:szCs w:val="20"/>
              </w:rPr>
              <w:t>% Breeding</w:t>
            </w:r>
          </w:p>
        </w:tc>
        <w:tc>
          <w:tcPr>
            <w:tcW w:w="1359" w:type="pct"/>
          </w:tcPr>
          <w:p w14:paraId="357B4E27" w14:textId="4A02E6BC" w:rsidR="0030709F" w:rsidRPr="008A5BC9" w:rsidRDefault="0030709F" w:rsidP="003B6D38">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eastAsia="Aptos"/>
                <w:b/>
                <w:bCs/>
                <w:szCs w:val="20"/>
              </w:rPr>
            </w:pPr>
            <w:r w:rsidRPr="008A5BC9">
              <w:rPr>
                <w:rFonts w:eastAsia="Aptos"/>
                <w:b/>
                <w:bCs/>
                <w:szCs w:val="20"/>
              </w:rPr>
              <w:t>Mature females</w:t>
            </w:r>
          </w:p>
        </w:tc>
      </w:tr>
      <w:tr w:rsidR="0030709F" w14:paraId="24809895" w14:textId="694562A9" w:rsidTr="008A5BC9">
        <w:trPr>
          <w:trHeight w:val="300"/>
        </w:trPr>
        <w:tc>
          <w:tcPr>
            <w:cnfStyle w:val="001000000000" w:firstRow="0" w:lastRow="0" w:firstColumn="1" w:lastColumn="0" w:oddVBand="0" w:evenVBand="0" w:oddHBand="0" w:evenHBand="0" w:firstRowFirstColumn="0" w:firstRowLastColumn="0" w:lastRowFirstColumn="0" w:lastRowLastColumn="0"/>
            <w:tcW w:w="1377" w:type="pct"/>
          </w:tcPr>
          <w:p w14:paraId="51B2E484" w14:textId="77777777" w:rsidR="0030709F" w:rsidRPr="00DC2E2E" w:rsidRDefault="0030709F" w:rsidP="008A5BC9">
            <w:pPr>
              <w:spacing w:after="0" w:line="240" w:lineRule="auto"/>
              <w:rPr>
                <w:rFonts w:cstheme="minorBidi"/>
              </w:rPr>
            </w:pPr>
            <w:r w:rsidRPr="00DC2E2E">
              <w:rPr>
                <w:rFonts w:cstheme="minorBidi"/>
              </w:rPr>
              <w:t xml:space="preserve">Ballarat </w:t>
            </w:r>
          </w:p>
        </w:tc>
        <w:tc>
          <w:tcPr>
            <w:tcW w:w="829" w:type="pct"/>
          </w:tcPr>
          <w:p w14:paraId="6D9266DA" w14:textId="51CB4DCE"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9A7FF9">
              <w:rPr>
                <w:rFonts w:cstheme="minorBidi"/>
              </w:rPr>
              <w:t>2</w:t>
            </w:r>
            <w:r>
              <w:rPr>
                <w:rFonts w:cstheme="minorBidi"/>
              </w:rPr>
              <w:t>.0 (2, 2)</w:t>
            </w:r>
          </w:p>
        </w:tc>
        <w:tc>
          <w:tcPr>
            <w:tcW w:w="363" w:type="pct"/>
          </w:tcPr>
          <w:p w14:paraId="65889618" w14:textId="6829EF5F" w:rsidR="0030709F" w:rsidRDefault="0030709F" w:rsidP="008A5BC9">
            <w:pPr>
              <w:spacing w:after="0"/>
              <w:jc w:val="center"/>
              <w:cnfStyle w:val="000000000000" w:firstRow="0" w:lastRow="0" w:firstColumn="0" w:lastColumn="0" w:oddVBand="0" w:evenVBand="0" w:oddHBand="0" w:evenHBand="0" w:firstRowFirstColumn="0" w:firstRowLastColumn="0" w:lastRowFirstColumn="0" w:lastRowLastColumn="0"/>
              <w:rPr>
                <w:rFonts w:cstheme="minorBidi"/>
              </w:rPr>
            </w:pPr>
            <w:r w:rsidRPr="009A7FF9">
              <w:rPr>
                <w:rFonts w:cstheme="minorBidi"/>
              </w:rPr>
              <w:t>1</w:t>
            </w:r>
          </w:p>
        </w:tc>
        <w:tc>
          <w:tcPr>
            <w:tcW w:w="1072" w:type="pct"/>
          </w:tcPr>
          <w:p w14:paraId="57933329" w14:textId="5E748805"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0%</w:t>
            </w:r>
          </w:p>
        </w:tc>
        <w:tc>
          <w:tcPr>
            <w:tcW w:w="1359" w:type="pct"/>
          </w:tcPr>
          <w:p w14:paraId="6E8D7333" w14:textId="2121BF1B"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1</w:t>
            </w:r>
          </w:p>
        </w:tc>
      </w:tr>
      <w:tr w:rsidR="0030709F" w14:paraId="709A8F73" w14:textId="2427FB6F" w:rsidTr="008A5BC9">
        <w:trPr>
          <w:trHeight w:val="300"/>
        </w:trPr>
        <w:tc>
          <w:tcPr>
            <w:cnfStyle w:val="001000000000" w:firstRow="0" w:lastRow="0" w:firstColumn="1" w:lastColumn="0" w:oddVBand="0" w:evenVBand="0" w:oddHBand="0" w:evenHBand="0" w:firstRowFirstColumn="0" w:firstRowLastColumn="0" w:lastRowFirstColumn="0" w:lastRowLastColumn="0"/>
            <w:tcW w:w="1377" w:type="pct"/>
          </w:tcPr>
          <w:p w14:paraId="746A4871" w14:textId="4B149A8D" w:rsidR="0030709F" w:rsidRPr="00DC2E2E" w:rsidRDefault="0030709F" w:rsidP="008A5BC9">
            <w:pPr>
              <w:spacing w:after="0" w:line="240" w:lineRule="auto"/>
              <w:rPr>
                <w:rFonts w:cstheme="minorBidi"/>
              </w:rPr>
            </w:pPr>
            <w:r>
              <w:rPr>
                <w:rFonts w:cstheme="minorBidi"/>
              </w:rPr>
              <w:t>Budj Bim</w:t>
            </w:r>
            <w:r w:rsidRPr="00DC2E2E">
              <w:rPr>
                <w:rFonts w:cstheme="minorBidi"/>
              </w:rPr>
              <w:t xml:space="preserve"> </w:t>
            </w:r>
          </w:p>
        </w:tc>
        <w:tc>
          <w:tcPr>
            <w:tcW w:w="829" w:type="pct"/>
          </w:tcPr>
          <w:p w14:paraId="05859465" w14:textId="369681C7"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9A7FF9">
              <w:rPr>
                <w:rFonts w:cstheme="minorBidi"/>
              </w:rPr>
              <w:t>2.5</w:t>
            </w:r>
            <w:r>
              <w:rPr>
                <w:rFonts w:cstheme="minorBidi"/>
              </w:rPr>
              <w:t xml:space="preserve"> (1, 4)</w:t>
            </w:r>
          </w:p>
        </w:tc>
        <w:tc>
          <w:tcPr>
            <w:tcW w:w="363" w:type="pct"/>
          </w:tcPr>
          <w:p w14:paraId="5B11A377" w14:textId="2BD0FC02" w:rsidR="0030709F" w:rsidRDefault="0030709F" w:rsidP="008A5BC9">
            <w:pPr>
              <w:spacing w:after="0"/>
              <w:jc w:val="center"/>
              <w:cnfStyle w:val="000000000000" w:firstRow="0" w:lastRow="0" w:firstColumn="0" w:lastColumn="0" w:oddVBand="0" w:evenVBand="0" w:oddHBand="0" w:evenHBand="0" w:firstRowFirstColumn="0" w:firstRowLastColumn="0" w:lastRowFirstColumn="0" w:lastRowLastColumn="0"/>
              <w:rPr>
                <w:rFonts w:cstheme="minorBidi"/>
              </w:rPr>
            </w:pPr>
            <w:r w:rsidRPr="009A7FF9">
              <w:rPr>
                <w:rFonts w:cstheme="minorBidi"/>
              </w:rPr>
              <w:t>22</w:t>
            </w:r>
          </w:p>
        </w:tc>
        <w:tc>
          <w:tcPr>
            <w:tcW w:w="1072" w:type="pct"/>
          </w:tcPr>
          <w:p w14:paraId="3F424BDE" w14:textId="379300FB"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42%</w:t>
            </w:r>
          </w:p>
        </w:tc>
        <w:tc>
          <w:tcPr>
            <w:tcW w:w="1359" w:type="pct"/>
          </w:tcPr>
          <w:p w14:paraId="07CBEFB8" w14:textId="6F294DC0"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12</w:t>
            </w:r>
          </w:p>
        </w:tc>
      </w:tr>
      <w:tr w:rsidR="0030709F" w14:paraId="26E3A784" w14:textId="7D55306F" w:rsidTr="008A5BC9">
        <w:trPr>
          <w:trHeight w:val="300"/>
        </w:trPr>
        <w:tc>
          <w:tcPr>
            <w:cnfStyle w:val="001000000000" w:firstRow="0" w:lastRow="0" w:firstColumn="1" w:lastColumn="0" w:oddVBand="0" w:evenVBand="0" w:oddHBand="0" w:evenHBand="0" w:firstRowFirstColumn="0" w:firstRowLastColumn="0" w:lastRowFirstColumn="0" w:lastRowLastColumn="0"/>
            <w:tcW w:w="1377" w:type="pct"/>
          </w:tcPr>
          <w:p w14:paraId="747E27C9" w14:textId="535348D7" w:rsidR="0030709F" w:rsidRPr="00DC2E2E" w:rsidRDefault="0030709F" w:rsidP="008A5BC9">
            <w:pPr>
              <w:spacing w:after="0" w:line="240" w:lineRule="auto"/>
              <w:rPr>
                <w:rFonts w:cstheme="minorBidi"/>
              </w:rPr>
            </w:pPr>
            <w:r>
              <w:rPr>
                <w:rFonts w:cstheme="minorBidi"/>
              </w:rPr>
              <w:t>Cape Otway</w:t>
            </w:r>
          </w:p>
        </w:tc>
        <w:tc>
          <w:tcPr>
            <w:tcW w:w="829" w:type="pct"/>
          </w:tcPr>
          <w:p w14:paraId="25F79A35" w14:textId="11CF9B4C"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9A7FF9">
              <w:rPr>
                <w:rFonts w:cstheme="minorBidi"/>
              </w:rPr>
              <w:t>2.5</w:t>
            </w:r>
            <w:r>
              <w:rPr>
                <w:rFonts w:cstheme="minorBidi"/>
              </w:rPr>
              <w:t xml:space="preserve"> (1, 4)</w:t>
            </w:r>
          </w:p>
        </w:tc>
        <w:tc>
          <w:tcPr>
            <w:tcW w:w="363" w:type="pct"/>
          </w:tcPr>
          <w:p w14:paraId="25BE1975" w14:textId="0B60B32B" w:rsidR="0030709F" w:rsidRDefault="0030709F" w:rsidP="008A5BC9">
            <w:pPr>
              <w:spacing w:after="0"/>
              <w:jc w:val="center"/>
              <w:cnfStyle w:val="000000000000" w:firstRow="0" w:lastRow="0" w:firstColumn="0" w:lastColumn="0" w:oddVBand="0" w:evenVBand="0" w:oddHBand="0" w:evenHBand="0" w:firstRowFirstColumn="0" w:firstRowLastColumn="0" w:lastRowFirstColumn="0" w:lastRowLastColumn="0"/>
              <w:rPr>
                <w:rFonts w:cstheme="minorBidi"/>
              </w:rPr>
            </w:pPr>
            <w:r w:rsidRPr="009A7FF9">
              <w:rPr>
                <w:rFonts w:cstheme="minorBidi"/>
              </w:rPr>
              <w:t>10</w:t>
            </w:r>
          </w:p>
        </w:tc>
        <w:tc>
          <w:tcPr>
            <w:tcW w:w="1072" w:type="pct"/>
          </w:tcPr>
          <w:p w14:paraId="615C3D23" w14:textId="6520B20E"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0%</w:t>
            </w:r>
          </w:p>
        </w:tc>
        <w:tc>
          <w:tcPr>
            <w:tcW w:w="1359" w:type="pct"/>
          </w:tcPr>
          <w:p w14:paraId="732BCAE6" w14:textId="33BE5601"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5</w:t>
            </w:r>
          </w:p>
        </w:tc>
      </w:tr>
      <w:tr w:rsidR="0030709F" w14:paraId="24333E87" w14:textId="74F9312B" w:rsidTr="008A5BC9">
        <w:trPr>
          <w:trHeight w:val="300"/>
        </w:trPr>
        <w:tc>
          <w:tcPr>
            <w:cnfStyle w:val="001000000000" w:firstRow="0" w:lastRow="0" w:firstColumn="1" w:lastColumn="0" w:oddVBand="0" w:evenVBand="0" w:oddHBand="0" w:evenHBand="0" w:firstRowFirstColumn="0" w:firstRowLastColumn="0" w:lastRowFirstColumn="0" w:lastRowLastColumn="0"/>
            <w:tcW w:w="1377" w:type="pct"/>
          </w:tcPr>
          <w:p w14:paraId="069E38A4" w14:textId="7A204248" w:rsidR="0030709F" w:rsidRPr="00DC2E2E" w:rsidRDefault="0030709F" w:rsidP="008A5BC9">
            <w:pPr>
              <w:spacing w:after="0" w:line="240" w:lineRule="auto"/>
              <w:rPr>
                <w:rFonts w:cstheme="minorBidi"/>
              </w:rPr>
            </w:pPr>
            <w:r>
              <w:rPr>
                <w:rFonts w:cstheme="minorBidi"/>
              </w:rPr>
              <w:t>Gelantipy</w:t>
            </w:r>
            <w:r w:rsidRPr="00DC2E2E">
              <w:rPr>
                <w:rFonts w:cstheme="minorBidi"/>
              </w:rPr>
              <w:t xml:space="preserve"> </w:t>
            </w:r>
          </w:p>
        </w:tc>
        <w:tc>
          <w:tcPr>
            <w:tcW w:w="829" w:type="pct"/>
          </w:tcPr>
          <w:p w14:paraId="445C4E43" w14:textId="3D7AE2D1"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9A7FF9">
              <w:rPr>
                <w:rFonts w:cstheme="minorBidi"/>
              </w:rPr>
              <w:t>2.4</w:t>
            </w:r>
            <w:r>
              <w:rPr>
                <w:rFonts w:cstheme="minorBidi"/>
              </w:rPr>
              <w:t xml:space="preserve"> (1, 4)</w:t>
            </w:r>
          </w:p>
        </w:tc>
        <w:tc>
          <w:tcPr>
            <w:tcW w:w="363" w:type="pct"/>
          </w:tcPr>
          <w:p w14:paraId="13AC3E9A" w14:textId="17C63551" w:rsidR="0030709F" w:rsidRDefault="0030709F" w:rsidP="008A5BC9">
            <w:pPr>
              <w:spacing w:after="0"/>
              <w:jc w:val="center"/>
              <w:cnfStyle w:val="000000000000" w:firstRow="0" w:lastRow="0" w:firstColumn="0" w:lastColumn="0" w:oddVBand="0" w:evenVBand="0" w:oddHBand="0" w:evenHBand="0" w:firstRowFirstColumn="0" w:firstRowLastColumn="0" w:lastRowFirstColumn="0" w:lastRowLastColumn="0"/>
              <w:rPr>
                <w:rFonts w:cstheme="minorBidi"/>
              </w:rPr>
            </w:pPr>
            <w:r w:rsidRPr="009A7FF9">
              <w:rPr>
                <w:rFonts w:cstheme="minorBidi"/>
              </w:rPr>
              <w:t>10</w:t>
            </w:r>
          </w:p>
        </w:tc>
        <w:tc>
          <w:tcPr>
            <w:tcW w:w="1072" w:type="pct"/>
          </w:tcPr>
          <w:p w14:paraId="303219CF" w14:textId="12D22BBA"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20%</w:t>
            </w:r>
          </w:p>
        </w:tc>
        <w:tc>
          <w:tcPr>
            <w:tcW w:w="1359" w:type="pct"/>
          </w:tcPr>
          <w:p w14:paraId="7AF542EB" w14:textId="46EA80A7"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5</w:t>
            </w:r>
          </w:p>
        </w:tc>
      </w:tr>
      <w:tr w:rsidR="0030709F" w14:paraId="2DF5F5B9" w14:textId="345290EA" w:rsidTr="008A5BC9">
        <w:trPr>
          <w:trHeight w:val="300"/>
        </w:trPr>
        <w:tc>
          <w:tcPr>
            <w:cnfStyle w:val="001000000000" w:firstRow="0" w:lastRow="0" w:firstColumn="1" w:lastColumn="0" w:oddVBand="0" w:evenVBand="0" w:oddHBand="0" w:evenHBand="0" w:firstRowFirstColumn="0" w:firstRowLastColumn="0" w:lastRowFirstColumn="0" w:lastRowLastColumn="0"/>
            <w:tcW w:w="1377" w:type="pct"/>
          </w:tcPr>
          <w:p w14:paraId="5CF280E1" w14:textId="16171CCD" w:rsidR="0030709F" w:rsidRPr="00DC2E2E" w:rsidRDefault="0030709F" w:rsidP="008A5BC9">
            <w:pPr>
              <w:spacing w:after="0" w:line="240" w:lineRule="auto"/>
              <w:rPr>
                <w:rFonts w:cstheme="minorBidi"/>
              </w:rPr>
            </w:pPr>
            <w:r>
              <w:rPr>
                <w:rFonts w:cstheme="minorBidi"/>
              </w:rPr>
              <w:t>Mallacoota</w:t>
            </w:r>
            <w:r w:rsidRPr="00DC2E2E">
              <w:rPr>
                <w:rFonts w:cstheme="minorBidi"/>
              </w:rPr>
              <w:t xml:space="preserve"> </w:t>
            </w:r>
          </w:p>
        </w:tc>
        <w:tc>
          <w:tcPr>
            <w:tcW w:w="829" w:type="pct"/>
          </w:tcPr>
          <w:p w14:paraId="05EE9C7C" w14:textId="3C271C21"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9A7FF9">
              <w:rPr>
                <w:rFonts w:cstheme="minorBidi"/>
              </w:rPr>
              <w:t>4</w:t>
            </w:r>
            <w:r>
              <w:rPr>
                <w:rFonts w:cstheme="minorBidi"/>
              </w:rPr>
              <w:t>.0 (3, 5)</w:t>
            </w:r>
          </w:p>
        </w:tc>
        <w:tc>
          <w:tcPr>
            <w:tcW w:w="363" w:type="pct"/>
          </w:tcPr>
          <w:p w14:paraId="235B88E9" w14:textId="29F81CD9" w:rsidR="0030709F" w:rsidRDefault="0030709F" w:rsidP="008A5BC9">
            <w:pPr>
              <w:spacing w:after="0"/>
              <w:jc w:val="center"/>
              <w:cnfStyle w:val="000000000000" w:firstRow="0" w:lastRow="0" w:firstColumn="0" w:lastColumn="0" w:oddVBand="0" w:evenVBand="0" w:oddHBand="0" w:evenHBand="0" w:firstRowFirstColumn="0" w:firstRowLastColumn="0" w:lastRowFirstColumn="0" w:lastRowLastColumn="0"/>
              <w:rPr>
                <w:rFonts w:cstheme="minorBidi"/>
              </w:rPr>
            </w:pPr>
            <w:r w:rsidRPr="009A7FF9">
              <w:rPr>
                <w:rFonts w:cstheme="minorBidi"/>
              </w:rPr>
              <w:t>6</w:t>
            </w:r>
          </w:p>
        </w:tc>
        <w:tc>
          <w:tcPr>
            <w:tcW w:w="1072" w:type="pct"/>
          </w:tcPr>
          <w:p w14:paraId="742E5FFB" w14:textId="779EA63E"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25%</w:t>
            </w:r>
          </w:p>
        </w:tc>
        <w:tc>
          <w:tcPr>
            <w:tcW w:w="1359" w:type="pct"/>
          </w:tcPr>
          <w:p w14:paraId="7C4FBAD7" w14:textId="2BA33C04"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4</w:t>
            </w:r>
          </w:p>
        </w:tc>
      </w:tr>
      <w:tr w:rsidR="0030709F" w14:paraId="1E6EF978" w14:textId="0FEA9A3A" w:rsidTr="008A5BC9">
        <w:trPr>
          <w:trHeight w:val="300"/>
        </w:trPr>
        <w:tc>
          <w:tcPr>
            <w:cnfStyle w:val="001000000000" w:firstRow="0" w:lastRow="0" w:firstColumn="1" w:lastColumn="0" w:oddVBand="0" w:evenVBand="0" w:oddHBand="0" w:evenHBand="0" w:firstRowFirstColumn="0" w:firstRowLastColumn="0" w:lastRowFirstColumn="0" w:lastRowLastColumn="0"/>
            <w:tcW w:w="1377" w:type="pct"/>
          </w:tcPr>
          <w:p w14:paraId="4FE08848" w14:textId="1BE8DD5F" w:rsidR="0030709F" w:rsidRPr="00DC2E2E" w:rsidRDefault="0030709F" w:rsidP="008A5BC9">
            <w:pPr>
              <w:spacing w:after="0" w:line="240" w:lineRule="auto"/>
              <w:rPr>
                <w:rFonts w:cstheme="minorBidi"/>
              </w:rPr>
            </w:pPr>
            <w:r>
              <w:rPr>
                <w:rFonts w:cstheme="minorBidi"/>
              </w:rPr>
              <w:t>Murray River</w:t>
            </w:r>
          </w:p>
        </w:tc>
        <w:tc>
          <w:tcPr>
            <w:tcW w:w="829" w:type="pct"/>
          </w:tcPr>
          <w:p w14:paraId="6F8D652A" w14:textId="145703FB"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9A7FF9">
              <w:rPr>
                <w:rFonts w:cstheme="minorBidi"/>
              </w:rPr>
              <w:t>3</w:t>
            </w:r>
            <w:r>
              <w:rPr>
                <w:rFonts w:cstheme="minorBidi"/>
              </w:rPr>
              <w:t>.0 (1, 5)</w:t>
            </w:r>
          </w:p>
        </w:tc>
        <w:tc>
          <w:tcPr>
            <w:tcW w:w="363" w:type="pct"/>
          </w:tcPr>
          <w:p w14:paraId="5DACC730" w14:textId="2E77820E" w:rsidR="0030709F" w:rsidRDefault="0030709F" w:rsidP="008A5BC9">
            <w:pPr>
              <w:spacing w:after="0"/>
              <w:jc w:val="center"/>
              <w:cnfStyle w:val="000000000000" w:firstRow="0" w:lastRow="0" w:firstColumn="0" w:lastColumn="0" w:oddVBand="0" w:evenVBand="0" w:oddHBand="0" w:evenHBand="0" w:firstRowFirstColumn="0" w:firstRowLastColumn="0" w:lastRowFirstColumn="0" w:lastRowLastColumn="0"/>
              <w:rPr>
                <w:rFonts w:cstheme="minorBidi"/>
              </w:rPr>
            </w:pPr>
            <w:r w:rsidRPr="009A7FF9">
              <w:rPr>
                <w:rFonts w:cstheme="minorBidi"/>
              </w:rPr>
              <w:t>10</w:t>
            </w:r>
          </w:p>
        </w:tc>
        <w:tc>
          <w:tcPr>
            <w:tcW w:w="1072" w:type="pct"/>
          </w:tcPr>
          <w:p w14:paraId="521C6CF5" w14:textId="278A0D8F"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0%</w:t>
            </w:r>
          </w:p>
        </w:tc>
        <w:tc>
          <w:tcPr>
            <w:tcW w:w="1359" w:type="pct"/>
          </w:tcPr>
          <w:p w14:paraId="6A0F5511" w14:textId="1F44D37E"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4</w:t>
            </w:r>
          </w:p>
        </w:tc>
      </w:tr>
      <w:tr w:rsidR="0030709F" w14:paraId="01C23286" w14:textId="35F1FE0F" w:rsidTr="008A5BC9">
        <w:trPr>
          <w:trHeight w:val="300"/>
        </w:trPr>
        <w:tc>
          <w:tcPr>
            <w:cnfStyle w:val="001000000000" w:firstRow="0" w:lastRow="0" w:firstColumn="1" w:lastColumn="0" w:oddVBand="0" w:evenVBand="0" w:oddHBand="0" w:evenHBand="0" w:firstRowFirstColumn="0" w:firstRowLastColumn="0" w:lastRowFirstColumn="0" w:lastRowLastColumn="0"/>
            <w:tcW w:w="1377" w:type="pct"/>
          </w:tcPr>
          <w:p w14:paraId="226528B8" w14:textId="0E3C2FAB" w:rsidR="0030709F" w:rsidRPr="00DC2E2E" w:rsidRDefault="0030709F" w:rsidP="008A5BC9">
            <w:pPr>
              <w:spacing w:after="0" w:line="240" w:lineRule="auto"/>
              <w:rPr>
                <w:rFonts w:cstheme="minorBidi"/>
              </w:rPr>
            </w:pPr>
            <w:r>
              <w:rPr>
                <w:rFonts w:cstheme="minorBidi"/>
              </w:rPr>
              <w:t>South Gippsland</w:t>
            </w:r>
          </w:p>
        </w:tc>
        <w:tc>
          <w:tcPr>
            <w:tcW w:w="829" w:type="pct"/>
          </w:tcPr>
          <w:p w14:paraId="75EF8B5C" w14:textId="7FE21F2C"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9A7FF9">
              <w:rPr>
                <w:rFonts w:cstheme="minorBidi"/>
              </w:rPr>
              <w:t>2.5</w:t>
            </w:r>
            <w:r>
              <w:rPr>
                <w:rFonts w:cstheme="minorBidi"/>
              </w:rPr>
              <w:t xml:space="preserve"> (1, 4)</w:t>
            </w:r>
          </w:p>
        </w:tc>
        <w:tc>
          <w:tcPr>
            <w:tcW w:w="363" w:type="pct"/>
          </w:tcPr>
          <w:p w14:paraId="0132A0D9" w14:textId="137C8874" w:rsidR="0030709F" w:rsidRDefault="0030709F" w:rsidP="008A5BC9">
            <w:pPr>
              <w:spacing w:after="0"/>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9</w:t>
            </w:r>
          </w:p>
        </w:tc>
        <w:tc>
          <w:tcPr>
            <w:tcW w:w="1072" w:type="pct"/>
          </w:tcPr>
          <w:p w14:paraId="60396507" w14:textId="033CBF9F"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Pr>
                <w:rFonts w:cstheme="minorBidi"/>
              </w:rPr>
              <w:t>25%</w:t>
            </w:r>
          </w:p>
        </w:tc>
        <w:tc>
          <w:tcPr>
            <w:tcW w:w="1359" w:type="pct"/>
          </w:tcPr>
          <w:p w14:paraId="3F90A837" w14:textId="23466519" w:rsidR="0030709F" w:rsidRPr="00DC2E2E" w:rsidRDefault="0030709F" w:rsidP="008A5BC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cstheme="minorBidi"/>
              </w:rPr>
            </w:pPr>
            <w:r w:rsidRPr="009A7FF9">
              <w:rPr>
                <w:rFonts w:cstheme="minorBidi"/>
              </w:rPr>
              <w:t>4</w:t>
            </w:r>
          </w:p>
        </w:tc>
      </w:tr>
    </w:tbl>
    <w:p w14:paraId="6F1022D2" w14:textId="2E2034CE" w:rsidR="009A7FF9" w:rsidRPr="008647D3" w:rsidRDefault="008E1098" w:rsidP="008A5BC9">
      <w:r w:rsidRPr="008647D3">
        <w:rPr>
          <w:sz w:val="18"/>
          <w:szCs w:val="18"/>
          <w:vertAlign w:val="superscript"/>
        </w:rPr>
        <w:t>1</w:t>
      </w:r>
      <w:r w:rsidRPr="008647D3">
        <w:rPr>
          <w:sz w:val="18"/>
          <w:szCs w:val="18"/>
        </w:rPr>
        <w:t>See Table A</w:t>
      </w:r>
      <w:r w:rsidR="00575AC4">
        <w:rPr>
          <w:sz w:val="18"/>
          <w:szCs w:val="18"/>
        </w:rPr>
        <w:t>9</w:t>
      </w:r>
      <w:r w:rsidRPr="008647D3">
        <w:rPr>
          <w:sz w:val="18"/>
          <w:szCs w:val="18"/>
        </w:rPr>
        <w:t xml:space="preserve"> (</w:t>
      </w:r>
      <w:r w:rsidR="00A54F5C" w:rsidRPr="008647D3">
        <w:rPr>
          <w:sz w:val="18"/>
          <w:szCs w:val="18"/>
        </w:rPr>
        <w:t>S</w:t>
      </w:r>
      <w:r w:rsidRPr="008647D3">
        <w:rPr>
          <w:sz w:val="18"/>
          <w:szCs w:val="18"/>
        </w:rPr>
        <w:t>ection 6.5) for a description of body condition scoring.</w:t>
      </w:r>
    </w:p>
    <w:p w14:paraId="6D6F2CA2" w14:textId="77777777" w:rsidR="008E1098" w:rsidRPr="008E1098" w:rsidRDefault="008E1098" w:rsidP="008E1098"/>
    <w:p w14:paraId="53F99602" w14:textId="24968680" w:rsidR="007A7D5A" w:rsidRDefault="007A7D5A" w:rsidP="00C40404">
      <w:pPr>
        <w:pStyle w:val="Heading4"/>
      </w:pPr>
      <w:r w:rsidRPr="70B3ED98">
        <w:t xml:space="preserve">Biochemistry and </w:t>
      </w:r>
      <w:r w:rsidR="005C0C83">
        <w:t>h</w:t>
      </w:r>
      <w:r w:rsidRPr="70B3ED98">
        <w:t>aematology</w:t>
      </w:r>
    </w:p>
    <w:p w14:paraId="28FCA877" w14:textId="6EB57970" w:rsidR="007A7D5A" w:rsidRDefault="007A7D5A" w:rsidP="007A7D5A">
      <w:r w:rsidRPr="70B3ED98">
        <w:t xml:space="preserve">For 46 </w:t>
      </w:r>
      <w:r w:rsidR="004E3DFA">
        <w:t>Koala</w:t>
      </w:r>
      <w:r w:rsidRPr="70B3ED98">
        <w:t xml:space="preserve">s, we obtained in-field data on total plasma protein (TPP; 38 </w:t>
      </w:r>
      <w:r w:rsidR="004E3DFA">
        <w:t>Koala</w:t>
      </w:r>
      <w:r w:rsidRPr="70B3ED98">
        <w:t xml:space="preserve">s) and packed cell volume (PCV; 40 </w:t>
      </w:r>
      <w:r w:rsidR="004E3DFA">
        <w:t>Koala</w:t>
      </w:r>
      <w:r w:rsidRPr="70B3ED98">
        <w:t xml:space="preserve">s), and/or received results from laboratory analysed serum biochemistry (24 </w:t>
      </w:r>
      <w:r w:rsidR="004E3DFA">
        <w:t>Koala</w:t>
      </w:r>
      <w:r w:rsidRPr="70B3ED98">
        <w:t xml:space="preserve">s) and haematology (25 </w:t>
      </w:r>
      <w:r w:rsidR="004E3DFA">
        <w:t>Koala</w:t>
      </w:r>
      <w:r w:rsidRPr="70B3ED98">
        <w:t xml:space="preserve">s). Blood smear morphology was evaluated for 36 </w:t>
      </w:r>
      <w:r w:rsidR="004E3DFA">
        <w:t>Koala</w:t>
      </w:r>
      <w:r w:rsidRPr="70B3ED98">
        <w:t>s.</w:t>
      </w:r>
    </w:p>
    <w:p w14:paraId="7FD7999E" w14:textId="44BA206D" w:rsidR="007A7D5A" w:rsidRDefault="007A7D5A" w:rsidP="007A7D5A">
      <w:r w:rsidRPr="70B3ED98">
        <w:t xml:space="preserve">Biochemistry and haematology were generally unremarkable. Mild hypoproteinaemia was observed for nine </w:t>
      </w:r>
      <w:r w:rsidR="004E3DFA">
        <w:t>Koala</w:t>
      </w:r>
      <w:r w:rsidRPr="70B3ED98">
        <w:t>s (</w:t>
      </w:r>
      <w:r w:rsidR="009C1317">
        <w:t>20</w:t>
      </w:r>
      <w:r w:rsidRPr="70B3ED98">
        <w:t>%) across all life stages (</w:t>
      </w:r>
      <w:r w:rsidR="002C18F5">
        <w:t>three</w:t>
      </w:r>
      <w:r w:rsidRPr="70B3ED98">
        <w:t xml:space="preserve"> senior, </w:t>
      </w:r>
      <w:r w:rsidR="002C18F5">
        <w:t>four</w:t>
      </w:r>
      <w:r w:rsidRPr="70B3ED98">
        <w:t xml:space="preserve"> adult, </w:t>
      </w:r>
      <w:r w:rsidR="002C18F5">
        <w:t>one</w:t>
      </w:r>
      <w:r w:rsidRPr="70B3ED98">
        <w:t xml:space="preserve"> young adult and </w:t>
      </w:r>
      <w:r w:rsidR="002C18F5">
        <w:t>one</w:t>
      </w:r>
      <w:r w:rsidRPr="70B3ED98">
        <w:t xml:space="preserve"> juvenile </w:t>
      </w:r>
      <w:r w:rsidR="004E3DFA">
        <w:t>Koala</w:t>
      </w:r>
      <w:r w:rsidRPr="70B3ED98">
        <w:t>). Other abnormalities included mild hypoglycaemia (</w:t>
      </w:r>
      <w:r w:rsidR="002C18F5">
        <w:t>five</w:t>
      </w:r>
      <w:r w:rsidRPr="70B3ED98">
        <w:t xml:space="preserve"> </w:t>
      </w:r>
      <w:r w:rsidR="004E3DFA">
        <w:t>Koala</w:t>
      </w:r>
      <w:r w:rsidRPr="70B3ED98">
        <w:t>s), a mild</w:t>
      </w:r>
      <w:r w:rsidR="00BE004B">
        <w:t>-t</w:t>
      </w:r>
      <w:r w:rsidRPr="70B3ED98">
        <w:t>o</w:t>
      </w:r>
      <w:r w:rsidR="00BE004B">
        <w:t>-</w:t>
      </w:r>
      <w:r w:rsidRPr="70B3ED98">
        <w:t xml:space="preserve">moderate elevation in Creatine Kinase and blood urea nitrogen (BUN; </w:t>
      </w:r>
      <w:r w:rsidR="002C18F5">
        <w:t>one</w:t>
      </w:r>
      <w:r w:rsidRPr="70B3ED98">
        <w:t xml:space="preserve"> </w:t>
      </w:r>
      <w:r w:rsidR="004E3DFA">
        <w:t>Koala</w:t>
      </w:r>
      <w:r w:rsidRPr="70B3ED98">
        <w:t xml:space="preserve">), and a mildly elevated result for the liver enzyme gamma glutamyl transferase (GGT; </w:t>
      </w:r>
      <w:r w:rsidR="002C18F5">
        <w:t>one</w:t>
      </w:r>
      <w:r w:rsidRPr="70B3ED98">
        <w:t xml:space="preserve"> </w:t>
      </w:r>
      <w:r w:rsidR="004E3DFA">
        <w:t>Koala</w:t>
      </w:r>
      <w:r w:rsidRPr="70B3ED98">
        <w:t xml:space="preserve">). No </w:t>
      </w:r>
      <w:r w:rsidR="004E3DFA">
        <w:t>Koala</w:t>
      </w:r>
      <w:r w:rsidRPr="70B3ED98">
        <w:t>s were</w:t>
      </w:r>
      <w:r w:rsidR="00984580">
        <w:t xml:space="preserve"> found to be</w:t>
      </w:r>
      <w:r w:rsidRPr="70B3ED98">
        <w:t xml:space="preserve"> azotaemic (elevated creatinine and BUN) on biochemical analysis. </w:t>
      </w:r>
    </w:p>
    <w:p w14:paraId="0D2D520A" w14:textId="313E4D7B" w:rsidR="007A7D5A" w:rsidRDefault="007A7D5A" w:rsidP="007A7D5A">
      <w:r w:rsidRPr="70B3ED98">
        <w:t>Reactive white blood cells were seen on blood smear morphological assessment</w:t>
      </w:r>
      <w:r w:rsidR="002C18F5">
        <w:t>s</w:t>
      </w:r>
      <w:r w:rsidRPr="70B3ED98">
        <w:t xml:space="preserve"> for two </w:t>
      </w:r>
      <w:r w:rsidR="004E3DFA">
        <w:t>Koala</w:t>
      </w:r>
      <w:r w:rsidRPr="70B3ED98">
        <w:t>s:</w:t>
      </w:r>
    </w:p>
    <w:p w14:paraId="1EB1050E" w14:textId="0B2F7972" w:rsidR="007A7D5A" w:rsidRDefault="007A7D5A" w:rsidP="008A5BC9">
      <w:pPr>
        <w:pStyle w:val="dotpointindented"/>
      </w:pPr>
      <w:r w:rsidRPr="70B3ED98">
        <w:t>A</w:t>
      </w:r>
      <w:r w:rsidR="002C18F5">
        <w:t>n a</w:t>
      </w:r>
      <w:r w:rsidRPr="70B3ED98">
        <w:t xml:space="preserve">dult male from Gelantipy in poor condition (BCS 2), with </w:t>
      </w:r>
      <w:r w:rsidR="002C18F5">
        <w:t xml:space="preserve">a </w:t>
      </w:r>
      <w:r w:rsidRPr="70B3ED98">
        <w:t xml:space="preserve">poor coat and flaky skin, and multiple crusting lesions found on the penis. Retroviral but not </w:t>
      </w:r>
      <w:r w:rsidR="00E251F1">
        <w:t>Chlamy</w:t>
      </w:r>
      <w:r w:rsidRPr="70B3ED98">
        <w:t xml:space="preserve">dial or herpesviral DNA was detected on tissue swabs. This </w:t>
      </w:r>
      <w:r w:rsidR="004E3DFA">
        <w:t>Koala</w:t>
      </w:r>
      <w:r w:rsidRPr="70B3ED98">
        <w:t xml:space="preserve"> was euthan</w:t>
      </w:r>
      <w:r w:rsidR="00984580">
        <w:t>i</w:t>
      </w:r>
      <w:r w:rsidRPr="70B3ED98">
        <w:t>sed on welfare grounds, after being assessed as being in poor health condition.</w:t>
      </w:r>
    </w:p>
    <w:p w14:paraId="081B9F24" w14:textId="7EDB0803" w:rsidR="007A7D5A" w:rsidRDefault="007A7D5A" w:rsidP="00C92D9E">
      <w:pPr>
        <w:pStyle w:val="dotpointindented"/>
      </w:pPr>
      <w:r w:rsidRPr="70B3ED98">
        <w:t>A</w:t>
      </w:r>
      <w:r w:rsidR="002C18F5">
        <w:t>n a</w:t>
      </w:r>
      <w:r w:rsidRPr="70B3ED98">
        <w:t xml:space="preserve">dult female from Gelantipy in good condition (BCS 3) with no external signs of disease, an insignificant number of ticks present on the ears, a large unfurred pouch young, and for which </w:t>
      </w:r>
      <w:r w:rsidR="00E251F1">
        <w:t>Chlamy</w:t>
      </w:r>
      <w:r w:rsidRPr="70B3ED98">
        <w:t xml:space="preserve">dial, retroviral and herpesviral DNA was not detected on tissue swabs. This </w:t>
      </w:r>
      <w:r w:rsidR="004E3DFA">
        <w:t>Koala</w:t>
      </w:r>
      <w:r w:rsidRPr="70B3ED98">
        <w:t xml:space="preserve"> was released </w:t>
      </w:r>
      <w:r w:rsidR="002C18F5">
        <w:t>because</w:t>
      </w:r>
      <w:r w:rsidR="002C18F5" w:rsidRPr="70B3ED98">
        <w:t xml:space="preserve"> </w:t>
      </w:r>
      <w:r w:rsidRPr="70B3ED98">
        <w:t>no signs of ill health were found during physical examination, and the animal was assessed as being in a state of good welfare.</w:t>
      </w:r>
    </w:p>
    <w:p w14:paraId="2097C546" w14:textId="77777777" w:rsidR="008647D3" w:rsidRDefault="008647D3" w:rsidP="008A5BC9">
      <w:pPr>
        <w:pStyle w:val="dotpointindented"/>
        <w:numPr>
          <w:ilvl w:val="0"/>
          <w:numId w:val="0"/>
        </w:numPr>
        <w:ind w:left="720" w:hanging="360"/>
      </w:pPr>
    </w:p>
    <w:p w14:paraId="010D42A5" w14:textId="77777777" w:rsidR="007A7D5A" w:rsidRDefault="007A7D5A" w:rsidP="007A7D5A">
      <w:pPr>
        <w:pStyle w:val="Heading3-Numbered"/>
      </w:pPr>
      <w:bookmarkStart w:id="134" w:name="_Toc201758179"/>
      <w:bookmarkStart w:id="135" w:name="_Toc201761211"/>
      <w:bookmarkStart w:id="136" w:name="_Toc202781727"/>
      <w:bookmarkEnd w:id="134"/>
      <w:bookmarkEnd w:id="135"/>
      <w:r w:rsidRPr="66C332E5">
        <w:t>Infectious disease</w:t>
      </w:r>
      <w:bookmarkEnd w:id="136"/>
    </w:p>
    <w:p w14:paraId="74C263AB" w14:textId="13ACBFB9" w:rsidR="007A7D5A" w:rsidRDefault="007A7D5A" w:rsidP="007A7D5A">
      <w:r w:rsidRPr="66C332E5">
        <w:t>Infectious organisms were detected for 5</w:t>
      </w:r>
      <w:r w:rsidR="009C1317">
        <w:t>9</w:t>
      </w:r>
      <w:r w:rsidRPr="66C332E5">
        <w:t xml:space="preserve">% (40/68) </w:t>
      </w:r>
      <w:r w:rsidR="002C18F5">
        <w:t xml:space="preserve">of </w:t>
      </w:r>
      <w:r w:rsidR="004E3DFA">
        <w:t>Koala</w:t>
      </w:r>
      <w:r w:rsidRPr="66C332E5">
        <w:t xml:space="preserve">s across all regions and life stages (Table </w:t>
      </w:r>
      <w:r w:rsidR="00DC67D7">
        <w:t>8</w:t>
      </w:r>
      <w:r w:rsidRPr="66C332E5">
        <w:t>). Of these, 4</w:t>
      </w:r>
      <w:r w:rsidR="009C1317">
        <w:t>8</w:t>
      </w:r>
      <w:r w:rsidRPr="66C332E5">
        <w:t xml:space="preserve">% (19/40) were in poor body condition (BCS 1 </w:t>
      </w:r>
      <w:r w:rsidR="00DC67D7">
        <w:t>or</w:t>
      </w:r>
      <w:r w:rsidRPr="66C332E5">
        <w:t xml:space="preserve"> 2). </w:t>
      </w:r>
    </w:p>
    <w:p w14:paraId="3EE61BE4" w14:textId="6BEE9E4D" w:rsidR="007A7D5A" w:rsidRDefault="00E251F1" w:rsidP="007A7D5A">
      <w:r>
        <w:lastRenderedPageBreak/>
        <w:t>Chlamy</w:t>
      </w:r>
      <w:r w:rsidR="007A7D5A" w:rsidRPr="66C332E5">
        <w:t xml:space="preserve">dial DNA and KoRV </w:t>
      </w:r>
      <w:r w:rsidR="007A7D5A" w:rsidRPr="66C332E5">
        <w:rPr>
          <w:i/>
          <w:iCs/>
        </w:rPr>
        <w:t xml:space="preserve">pol </w:t>
      </w:r>
      <w:r w:rsidR="007A7D5A" w:rsidRPr="66C332E5">
        <w:t xml:space="preserve">DNA </w:t>
      </w:r>
      <w:proofErr w:type="gramStart"/>
      <w:r w:rsidR="007A7D5A" w:rsidRPr="66C332E5">
        <w:t>was</w:t>
      </w:r>
      <w:proofErr w:type="gramEnd"/>
      <w:r w:rsidR="007A7D5A" w:rsidRPr="66C332E5">
        <w:t xml:space="preserve"> detected in </w:t>
      </w:r>
      <w:r w:rsidR="00997A75">
        <w:t xml:space="preserve">six </w:t>
      </w:r>
      <w:r w:rsidR="004E3DFA">
        <w:t>Koala</w:t>
      </w:r>
      <w:r w:rsidR="007A7D5A" w:rsidRPr="66C332E5">
        <w:t xml:space="preserve">s from the Murray River </w:t>
      </w:r>
      <w:r w:rsidR="00997A75">
        <w:t>(</w:t>
      </w:r>
      <w:r w:rsidR="0083142C">
        <w:t>five</w:t>
      </w:r>
      <w:r w:rsidR="00997A75">
        <w:t xml:space="preserve"> </w:t>
      </w:r>
      <w:r w:rsidR="004E3DFA">
        <w:t>Koala</w:t>
      </w:r>
      <w:r w:rsidR="00997A75">
        <w:t xml:space="preserve">s) </w:t>
      </w:r>
      <w:r w:rsidR="007A7D5A" w:rsidRPr="66C332E5">
        <w:t xml:space="preserve">and South Gippsland (one </w:t>
      </w:r>
      <w:r w:rsidR="004E3DFA">
        <w:t>Koala</w:t>
      </w:r>
      <w:r w:rsidR="007A7D5A" w:rsidRPr="66C332E5">
        <w:t>)</w:t>
      </w:r>
      <w:r w:rsidR="00EB38A9">
        <w:t xml:space="preserve"> indicating coinfection with these two diseases</w:t>
      </w:r>
      <w:r w:rsidR="007A7D5A" w:rsidRPr="66C332E5">
        <w:t xml:space="preserve">. </w:t>
      </w:r>
      <w:r>
        <w:t>Chlamy</w:t>
      </w:r>
      <w:r w:rsidR="007A7D5A" w:rsidRPr="66C332E5">
        <w:t xml:space="preserve">dial DNA was detected in two animals from which Pha-HV was also detected, including one </w:t>
      </w:r>
      <w:r w:rsidR="004E3DFA">
        <w:t>Koala</w:t>
      </w:r>
      <w:r w:rsidR="007A7D5A" w:rsidRPr="66C332E5">
        <w:t xml:space="preserve"> from Budj Bim and the other from South Gippsland. There was no overlap in detection of both Pha-HV and KoRV </w:t>
      </w:r>
      <w:r w:rsidR="007A7D5A" w:rsidRPr="66C332E5">
        <w:rPr>
          <w:i/>
          <w:iCs/>
        </w:rPr>
        <w:t xml:space="preserve">pol </w:t>
      </w:r>
      <w:r w:rsidR="007A7D5A" w:rsidRPr="66C332E5">
        <w:t xml:space="preserve">from any </w:t>
      </w:r>
      <w:r w:rsidR="004E3DFA">
        <w:t>Koala</w:t>
      </w:r>
      <w:r w:rsidR="007A7D5A" w:rsidRPr="66C332E5">
        <w:t>.</w:t>
      </w:r>
    </w:p>
    <w:p w14:paraId="1CC8DAA3" w14:textId="00B26523" w:rsidR="007A7D5A" w:rsidRDefault="0010659A" w:rsidP="007A7D5A">
      <w:pPr>
        <w:pStyle w:val="Caption-Table"/>
      </w:pPr>
      <w:bookmarkStart w:id="137" w:name="_Toc202781773"/>
      <w:r>
        <w:t xml:space="preserve">Table </w:t>
      </w:r>
      <w:fldSimple w:instr=" SEQ Table \* ARABIC ">
        <w:r w:rsidR="00E655CE">
          <w:rPr>
            <w:noProof/>
          </w:rPr>
          <w:t>8</w:t>
        </w:r>
      </w:fldSimple>
      <w:r>
        <w:t xml:space="preserve">. </w:t>
      </w:r>
      <w:r w:rsidR="007A7D5A" w:rsidRPr="2B4F8E25">
        <w:t xml:space="preserve">Infectious organisms found during in-field clinical examination, necropsies, and via molecular diagnostics for 68 </w:t>
      </w:r>
      <w:r w:rsidR="004E3DFA">
        <w:t>Koala</w:t>
      </w:r>
      <w:r w:rsidR="007A7D5A" w:rsidRPr="2B4F8E25">
        <w:t>s</w:t>
      </w:r>
      <w:r w:rsidR="0083142C">
        <w:t xml:space="preserve"> from </w:t>
      </w:r>
      <w:r w:rsidR="002C18F5">
        <w:t>seven</w:t>
      </w:r>
      <w:r w:rsidR="0083142C">
        <w:t xml:space="preserve"> regions in Victoria</w:t>
      </w:r>
      <w:r w:rsidR="007A7D5A" w:rsidRPr="2B4F8E25">
        <w:t>.</w:t>
      </w:r>
      <w:r w:rsidR="00CB548C">
        <w:t xml:space="preserve"> </w:t>
      </w:r>
      <w:r w:rsidR="00B35119">
        <w:t>n</w:t>
      </w:r>
      <w:r w:rsidR="00CB548C">
        <w:t xml:space="preserve"> – total number examined or tested, P – prevalence of condition.</w:t>
      </w:r>
      <w:bookmarkEnd w:id="137"/>
    </w:p>
    <w:tbl>
      <w:tblPr>
        <w:tblStyle w:val="TableGrid10"/>
        <w:tblW w:w="5000" w:type="pct"/>
        <w:tblLook w:val="06A0" w:firstRow="1" w:lastRow="0" w:firstColumn="1" w:lastColumn="0" w:noHBand="1" w:noVBand="1"/>
      </w:tblPr>
      <w:tblGrid>
        <w:gridCol w:w="4227"/>
        <w:gridCol w:w="1081"/>
        <w:gridCol w:w="1454"/>
        <w:gridCol w:w="864"/>
        <w:gridCol w:w="893"/>
        <w:gridCol w:w="472"/>
        <w:gridCol w:w="648"/>
      </w:tblGrid>
      <w:tr w:rsidR="00DC67D7" w14:paraId="1C202429" w14:textId="4E9D7BF1" w:rsidTr="005324D0">
        <w:trPr>
          <w:cnfStyle w:val="100000000000" w:firstRow="1" w:lastRow="0" w:firstColumn="0" w:lastColumn="0" w:oddVBand="0" w:evenVBand="0" w:oddHBand="0"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2192" w:type="pct"/>
          </w:tcPr>
          <w:p w14:paraId="60786CC4" w14:textId="77777777" w:rsidR="00DC67D7" w:rsidRPr="008A5BC9" w:rsidRDefault="00DC67D7" w:rsidP="00BC670C">
            <w:pPr>
              <w:spacing w:after="0"/>
              <w:rPr>
                <w:b/>
                <w:bCs/>
              </w:rPr>
            </w:pPr>
            <w:r w:rsidRPr="008A5BC9">
              <w:rPr>
                <w:b/>
                <w:bCs/>
              </w:rPr>
              <w:t xml:space="preserve">Life stage </w:t>
            </w:r>
          </w:p>
        </w:tc>
        <w:tc>
          <w:tcPr>
            <w:tcW w:w="561" w:type="pct"/>
          </w:tcPr>
          <w:p w14:paraId="06F174F9" w14:textId="69342C8B" w:rsidR="00DC67D7" w:rsidRPr="008A5BC9" w:rsidRDefault="00DC67D7" w:rsidP="00831A6B">
            <w:pPr>
              <w:spacing w:after="0"/>
              <w:jc w:val="center"/>
              <w:cnfStyle w:val="100000000000" w:firstRow="1" w:lastRow="0" w:firstColumn="0" w:lastColumn="0" w:oddVBand="0" w:evenVBand="0" w:oddHBand="0" w:evenHBand="0" w:firstRowFirstColumn="0" w:firstRowLastColumn="0" w:lastRowFirstColumn="0" w:lastRowLastColumn="0"/>
              <w:rPr>
                <w:b/>
                <w:bCs/>
              </w:rPr>
            </w:pPr>
            <w:r w:rsidRPr="008A5BC9">
              <w:rPr>
                <w:b/>
                <w:bCs/>
              </w:rPr>
              <w:t>Juvenile</w:t>
            </w:r>
          </w:p>
          <w:p w14:paraId="782118CB" w14:textId="119DC84F" w:rsidR="00DC67D7" w:rsidRPr="008A5BC9" w:rsidRDefault="00DC67D7" w:rsidP="00831A6B">
            <w:pPr>
              <w:spacing w:after="0"/>
              <w:jc w:val="center"/>
              <w:cnfStyle w:val="100000000000" w:firstRow="1" w:lastRow="0" w:firstColumn="0" w:lastColumn="0" w:oddVBand="0" w:evenVBand="0" w:oddHBand="0" w:evenHBand="0" w:firstRowFirstColumn="0" w:firstRowLastColumn="0" w:lastRowFirstColumn="0" w:lastRowLastColumn="0"/>
              <w:rPr>
                <w:b/>
                <w:bCs/>
              </w:rPr>
            </w:pPr>
            <w:r w:rsidRPr="008A5BC9">
              <w:rPr>
                <w:b/>
                <w:bCs/>
              </w:rPr>
              <w:t>(n=5)</w:t>
            </w:r>
          </w:p>
        </w:tc>
        <w:tc>
          <w:tcPr>
            <w:tcW w:w="754" w:type="pct"/>
          </w:tcPr>
          <w:p w14:paraId="28C1279F" w14:textId="6D1A432E" w:rsidR="00DC67D7" w:rsidRPr="008A5BC9" w:rsidRDefault="00DC67D7" w:rsidP="00831A6B">
            <w:pPr>
              <w:spacing w:after="0"/>
              <w:jc w:val="center"/>
              <w:cnfStyle w:val="100000000000" w:firstRow="1" w:lastRow="0" w:firstColumn="0" w:lastColumn="0" w:oddVBand="0" w:evenVBand="0" w:oddHBand="0" w:evenHBand="0" w:firstRowFirstColumn="0" w:firstRowLastColumn="0" w:lastRowFirstColumn="0" w:lastRowLastColumn="0"/>
              <w:rPr>
                <w:b/>
                <w:bCs/>
              </w:rPr>
            </w:pPr>
            <w:r w:rsidRPr="008A5BC9">
              <w:rPr>
                <w:b/>
                <w:bCs/>
              </w:rPr>
              <w:t>Young adult</w:t>
            </w:r>
          </w:p>
          <w:p w14:paraId="1519CC9D" w14:textId="35C04137" w:rsidR="00DC67D7" w:rsidRPr="008A5BC9" w:rsidRDefault="00DC67D7" w:rsidP="00831A6B">
            <w:pPr>
              <w:spacing w:after="0"/>
              <w:jc w:val="center"/>
              <w:cnfStyle w:val="100000000000" w:firstRow="1" w:lastRow="0" w:firstColumn="0" w:lastColumn="0" w:oddVBand="0" w:evenVBand="0" w:oddHBand="0" w:evenHBand="0" w:firstRowFirstColumn="0" w:firstRowLastColumn="0" w:lastRowFirstColumn="0" w:lastRowLastColumn="0"/>
              <w:rPr>
                <w:b/>
                <w:bCs/>
              </w:rPr>
            </w:pPr>
            <w:r w:rsidRPr="008A5BC9">
              <w:rPr>
                <w:b/>
                <w:bCs/>
              </w:rPr>
              <w:t>(n=13)</w:t>
            </w:r>
          </w:p>
        </w:tc>
        <w:tc>
          <w:tcPr>
            <w:tcW w:w="448" w:type="pct"/>
          </w:tcPr>
          <w:p w14:paraId="19CB7250" w14:textId="23903CAA" w:rsidR="00DC67D7" w:rsidRPr="008A5BC9" w:rsidRDefault="00DC67D7" w:rsidP="00831A6B">
            <w:pPr>
              <w:spacing w:after="0"/>
              <w:jc w:val="center"/>
              <w:cnfStyle w:val="100000000000" w:firstRow="1" w:lastRow="0" w:firstColumn="0" w:lastColumn="0" w:oddVBand="0" w:evenVBand="0" w:oddHBand="0" w:evenHBand="0" w:firstRowFirstColumn="0" w:firstRowLastColumn="0" w:lastRowFirstColumn="0" w:lastRowLastColumn="0"/>
              <w:rPr>
                <w:b/>
                <w:bCs/>
              </w:rPr>
            </w:pPr>
            <w:r w:rsidRPr="008A5BC9">
              <w:rPr>
                <w:b/>
                <w:bCs/>
              </w:rPr>
              <w:t>Adult</w:t>
            </w:r>
          </w:p>
          <w:p w14:paraId="2CED2149" w14:textId="62A4355E" w:rsidR="00DC67D7" w:rsidRPr="008A5BC9" w:rsidRDefault="00DC67D7" w:rsidP="00831A6B">
            <w:pPr>
              <w:spacing w:after="0"/>
              <w:jc w:val="center"/>
              <w:cnfStyle w:val="100000000000" w:firstRow="1" w:lastRow="0" w:firstColumn="0" w:lastColumn="0" w:oddVBand="0" w:evenVBand="0" w:oddHBand="0" w:evenHBand="0" w:firstRowFirstColumn="0" w:firstRowLastColumn="0" w:lastRowFirstColumn="0" w:lastRowLastColumn="0"/>
              <w:rPr>
                <w:b/>
                <w:bCs/>
              </w:rPr>
            </w:pPr>
            <w:r w:rsidRPr="008A5BC9">
              <w:rPr>
                <w:b/>
                <w:bCs/>
              </w:rPr>
              <w:t>(n=38)</w:t>
            </w:r>
          </w:p>
        </w:tc>
        <w:tc>
          <w:tcPr>
            <w:tcW w:w="463" w:type="pct"/>
          </w:tcPr>
          <w:p w14:paraId="2022A62B" w14:textId="6F741075" w:rsidR="00DC67D7" w:rsidRPr="008A5BC9" w:rsidRDefault="00DC67D7" w:rsidP="00831A6B">
            <w:pPr>
              <w:spacing w:after="0"/>
              <w:jc w:val="center"/>
              <w:cnfStyle w:val="100000000000" w:firstRow="1" w:lastRow="0" w:firstColumn="0" w:lastColumn="0" w:oddVBand="0" w:evenVBand="0" w:oddHBand="0" w:evenHBand="0" w:firstRowFirstColumn="0" w:firstRowLastColumn="0" w:lastRowFirstColumn="0" w:lastRowLastColumn="0"/>
              <w:rPr>
                <w:b/>
                <w:bCs/>
              </w:rPr>
            </w:pPr>
            <w:r w:rsidRPr="008A5BC9">
              <w:rPr>
                <w:b/>
                <w:bCs/>
              </w:rPr>
              <w:t>Senior</w:t>
            </w:r>
          </w:p>
          <w:p w14:paraId="6C4D7F62" w14:textId="5A3B8F92" w:rsidR="00DC67D7" w:rsidRPr="008A5BC9" w:rsidRDefault="00DC67D7" w:rsidP="00831A6B">
            <w:pPr>
              <w:spacing w:after="0"/>
              <w:jc w:val="center"/>
              <w:cnfStyle w:val="100000000000" w:firstRow="1" w:lastRow="0" w:firstColumn="0" w:lastColumn="0" w:oddVBand="0" w:evenVBand="0" w:oddHBand="0" w:evenHBand="0" w:firstRowFirstColumn="0" w:firstRowLastColumn="0" w:lastRowFirstColumn="0" w:lastRowLastColumn="0"/>
              <w:rPr>
                <w:b/>
                <w:bCs/>
              </w:rPr>
            </w:pPr>
            <w:r w:rsidRPr="008A5BC9">
              <w:rPr>
                <w:b/>
                <w:bCs/>
              </w:rPr>
              <w:t>(n=12)</w:t>
            </w:r>
          </w:p>
        </w:tc>
        <w:tc>
          <w:tcPr>
            <w:tcW w:w="245" w:type="pct"/>
          </w:tcPr>
          <w:p w14:paraId="741CC28B" w14:textId="15C3139D" w:rsidR="00DC67D7" w:rsidRPr="008A5BC9" w:rsidRDefault="00B35119" w:rsidP="00831A6B">
            <w:pPr>
              <w:spacing w:after="0"/>
              <w:jc w:val="center"/>
              <w:cnfStyle w:val="100000000000" w:firstRow="1" w:lastRow="0" w:firstColumn="0" w:lastColumn="0" w:oddVBand="0" w:evenVBand="0" w:oddHBand="0" w:evenHBand="0" w:firstRowFirstColumn="0" w:firstRowLastColumn="0" w:lastRowFirstColumn="0" w:lastRowLastColumn="0"/>
              <w:rPr>
                <w:b/>
                <w:bCs/>
              </w:rPr>
            </w:pPr>
            <w:r w:rsidRPr="008A5BC9">
              <w:rPr>
                <w:b/>
                <w:bCs/>
              </w:rPr>
              <w:t>n</w:t>
            </w:r>
          </w:p>
          <w:p w14:paraId="0E6036BA" w14:textId="485849DB" w:rsidR="00DC67D7" w:rsidRPr="008A5BC9" w:rsidRDefault="00DC67D7" w:rsidP="00831A6B">
            <w:pPr>
              <w:spacing w:after="0"/>
              <w:jc w:val="center"/>
              <w:cnfStyle w:val="100000000000" w:firstRow="1" w:lastRow="0" w:firstColumn="0" w:lastColumn="0" w:oddVBand="0" w:evenVBand="0" w:oddHBand="0" w:evenHBand="0" w:firstRowFirstColumn="0" w:firstRowLastColumn="0" w:lastRowFirstColumn="0" w:lastRowLastColumn="0"/>
              <w:rPr>
                <w:b/>
                <w:bCs/>
              </w:rPr>
            </w:pPr>
          </w:p>
        </w:tc>
        <w:tc>
          <w:tcPr>
            <w:tcW w:w="336" w:type="pct"/>
          </w:tcPr>
          <w:p w14:paraId="0AA89F46" w14:textId="4F6123EA" w:rsidR="00DC67D7" w:rsidRPr="008A5BC9" w:rsidRDefault="00DC67D7" w:rsidP="00831A6B">
            <w:pPr>
              <w:spacing w:after="0"/>
              <w:jc w:val="center"/>
              <w:cnfStyle w:val="100000000000" w:firstRow="1" w:lastRow="0" w:firstColumn="0" w:lastColumn="0" w:oddVBand="0" w:evenVBand="0" w:oddHBand="0" w:evenHBand="0" w:firstRowFirstColumn="0" w:firstRowLastColumn="0" w:lastRowFirstColumn="0" w:lastRowLastColumn="0"/>
              <w:rPr>
                <w:b/>
                <w:bCs/>
              </w:rPr>
            </w:pPr>
            <w:r w:rsidRPr="008A5BC9">
              <w:rPr>
                <w:b/>
                <w:bCs/>
              </w:rPr>
              <w:t>P</w:t>
            </w:r>
          </w:p>
        </w:tc>
      </w:tr>
      <w:tr w:rsidR="00DC67D7" w14:paraId="1B2EB89E" w14:textId="01F3084A" w:rsidTr="005324D0">
        <w:trPr>
          <w:trHeight w:val="315"/>
        </w:trPr>
        <w:tc>
          <w:tcPr>
            <w:cnfStyle w:val="001000000000" w:firstRow="0" w:lastRow="0" w:firstColumn="1" w:lastColumn="0" w:oddVBand="0" w:evenVBand="0" w:oddHBand="0" w:evenHBand="0" w:firstRowFirstColumn="0" w:firstRowLastColumn="0" w:lastRowFirstColumn="0" w:lastRowLastColumn="0"/>
            <w:tcW w:w="2192" w:type="pct"/>
          </w:tcPr>
          <w:p w14:paraId="18180147" w14:textId="24E44371" w:rsidR="00DC67D7" w:rsidRDefault="00E251F1" w:rsidP="00BC670C">
            <w:pPr>
              <w:spacing w:after="0"/>
              <w:rPr>
                <w:i/>
                <w:iCs/>
              </w:rPr>
            </w:pPr>
            <w:r>
              <w:rPr>
                <w:i/>
                <w:iCs/>
              </w:rPr>
              <w:t>Chlamy</w:t>
            </w:r>
            <w:r w:rsidR="00DC67D7" w:rsidRPr="70B3ED98">
              <w:rPr>
                <w:i/>
                <w:iCs/>
              </w:rPr>
              <w:t xml:space="preserve">dia pecorum </w:t>
            </w:r>
          </w:p>
        </w:tc>
        <w:tc>
          <w:tcPr>
            <w:tcW w:w="561" w:type="pct"/>
          </w:tcPr>
          <w:p w14:paraId="6BF5C619" w14:textId="1E2FCC54"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1</w:t>
            </w:r>
          </w:p>
        </w:tc>
        <w:tc>
          <w:tcPr>
            <w:tcW w:w="754" w:type="pct"/>
          </w:tcPr>
          <w:p w14:paraId="4EBDADF5" w14:textId="2ABE8158"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4</w:t>
            </w:r>
          </w:p>
        </w:tc>
        <w:tc>
          <w:tcPr>
            <w:tcW w:w="448" w:type="pct"/>
          </w:tcPr>
          <w:p w14:paraId="5DC77A07" w14:textId="6974C3BD"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11</w:t>
            </w:r>
          </w:p>
        </w:tc>
        <w:tc>
          <w:tcPr>
            <w:tcW w:w="463" w:type="pct"/>
          </w:tcPr>
          <w:p w14:paraId="48A13935" w14:textId="3F862165"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9</w:t>
            </w:r>
          </w:p>
        </w:tc>
        <w:tc>
          <w:tcPr>
            <w:tcW w:w="245" w:type="pct"/>
          </w:tcPr>
          <w:p w14:paraId="6C1C77D9" w14:textId="5EC2924A" w:rsidR="00DC67D7" w:rsidRDefault="00CB548C" w:rsidP="00831A6B">
            <w:pPr>
              <w:spacing w:after="0"/>
              <w:jc w:val="center"/>
              <w:cnfStyle w:val="000000000000" w:firstRow="0" w:lastRow="0" w:firstColumn="0" w:lastColumn="0" w:oddVBand="0" w:evenVBand="0" w:oddHBand="0" w:evenHBand="0" w:firstRowFirstColumn="0" w:firstRowLastColumn="0" w:lastRowFirstColumn="0" w:lastRowLastColumn="0"/>
            </w:pPr>
            <w:r>
              <w:t>68</w:t>
            </w:r>
          </w:p>
        </w:tc>
        <w:tc>
          <w:tcPr>
            <w:tcW w:w="336" w:type="pct"/>
          </w:tcPr>
          <w:p w14:paraId="6391B9C6" w14:textId="72905E50" w:rsidR="00DC67D7" w:rsidRPr="70B3ED98"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t>0.37</w:t>
            </w:r>
          </w:p>
        </w:tc>
      </w:tr>
      <w:tr w:rsidR="00DC67D7" w14:paraId="73C525F5" w14:textId="6890D84A" w:rsidTr="005324D0">
        <w:trPr>
          <w:trHeight w:val="315"/>
        </w:trPr>
        <w:tc>
          <w:tcPr>
            <w:cnfStyle w:val="001000000000" w:firstRow="0" w:lastRow="0" w:firstColumn="1" w:lastColumn="0" w:oddVBand="0" w:evenVBand="0" w:oddHBand="0" w:evenHBand="0" w:firstRowFirstColumn="0" w:firstRowLastColumn="0" w:lastRowFirstColumn="0" w:lastRowLastColumn="0"/>
            <w:tcW w:w="2192" w:type="pct"/>
          </w:tcPr>
          <w:p w14:paraId="6A6D57BE" w14:textId="61D3AC14" w:rsidR="00DC67D7" w:rsidRDefault="004E3DFA" w:rsidP="00BC670C">
            <w:pPr>
              <w:spacing w:after="0"/>
            </w:pPr>
            <w:r>
              <w:t>Koala</w:t>
            </w:r>
            <w:r w:rsidR="00DC67D7" w:rsidRPr="70B3ED98">
              <w:t xml:space="preserve"> Retrovirus </w:t>
            </w:r>
          </w:p>
        </w:tc>
        <w:tc>
          <w:tcPr>
            <w:tcW w:w="561" w:type="pct"/>
          </w:tcPr>
          <w:p w14:paraId="7FCC05C3" w14:textId="22E1D6C0"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0</w:t>
            </w:r>
          </w:p>
        </w:tc>
        <w:tc>
          <w:tcPr>
            <w:tcW w:w="754" w:type="pct"/>
          </w:tcPr>
          <w:p w14:paraId="5105FFB4" w14:textId="4CF84E01"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4</w:t>
            </w:r>
          </w:p>
        </w:tc>
        <w:tc>
          <w:tcPr>
            <w:tcW w:w="448" w:type="pct"/>
          </w:tcPr>
          <w:p w14:paraId="6E2F6B96" w14:textId="6CD5566D"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7</w:t>
            </w:r>
          </w:p>
        </w:tc>
        <w:tc>
          <w:tcPr>
            <w:tcW w:w="463" w:type="pct"/>
          </w:tcPr>
          <w:p w14:paraId="2C3F5979" w14:textId="4F617A2D"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3</w:t>
            </w:r>
          </w:p>
        </w:tc>
        <w:tc>
          <w:tcPr>
            <w:tcW w:w="245" w:type="pct"/>
          </w:tcPr>
          <w:p w14:paraId="155833BA" w14:textId="542B5516" w:rsidR="00DC67D7" w:rsidRDefault="00CB548C" w:rsidP="00831A6B">
            <w:pPr>
              <w:spacing w:after="0"/>
              <w:jc w:val="center"/>
              <w:cnfStyle w:val="000000000000" w:firstRow="0" w:lastRow="0" w:firstColumn="0" w:lastColumn="0" w:oddVBand="0" w:evenVBand="0" w:oddHBand="0" w:evenHBand="0" w:firstRowFirstColumn="0" w:firstRowLastColumn="0" w:lastRowFirstColumn="0" w:lastRowLastColumn="0"/>
            </w:pPr>
            <w:r>
              <w:t>60</w:t>
            </w:r>
          </w:p>
        </w:tc>
        <w:tc>
          <w:tcPr>
            <w:tcW w:w="336" w:type="pct"/>
          </w:tcPr>
          <w:p w14:paraId="17C68D4A" w14:textId="323ACEE0" w:rsidR="00DC67D7" w:rsidRPr="70B3ED98"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t>0.23</w:t>
            </w:r>
          </w:p>
        </w:tc>
      </w:tr>
      <w:tr w:rsidR="00DC67D7" w14:paraId="0BE88598" w14:textId="372713C5" w:rsidTr="005324D0">
        <w:trPr>
          <w:trHeight w:val="315"/>
        </w:trPr>
        <w:tc>
          <w:tcPr>
            <w:cnfStyle w:val="001000000000" w:firstRow="0" w:lastRow="0" w:firstColumn="1" w:lastColumn="0" w:oddVBand="0" w:evenVBand="0" w:oddHBand="0" w:evenHBand="0" w:firstRowFirstColumn="0" w:firstRowLastColumn="0" w:lastRowFirstColumn="0" w:lastRowLastColumn="0"/>
            <w:tcW w:w="2192" w:type="pct"/>
          </w:tcPr>
          <w:p w14:paraId="6D4E1B77" w14:textId="77777777" w:rsidR="00DC67D7" w:rsidRDefault="00DC67D7" w:rsidP="00BC670C">
            <w:pPr>
              <w:spacing w:after="0"/>
            </w:pPr>
            <w:r w:rsidRPr="70B3ED98">
              <w:t xml:space="preserve">Phascolarctid Gammaherpesvirus </w:t>
            </w:r>
          </w:p>
        </w:tc>
        <w:tc>
          <w:tcPr>
            <w:tcW w:w="561" w:type="pct"/>
          </w:tcPr>
          <w:p w14:paraId="6880A0FC" w14:textId="28745B19"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0</w:t>
            </w:r>
          </w:p>
        </w:tc>
        <w:tc>
          <w:tcPr>
            <w:tcW w:w="754" w:type="pct"/>
          </w:tcPr>
          <w:p w14:paraId="29ACCE06" w14:textId="12D78B27"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0</w:t>
            </w:r>
          </w:p>
        </w:tc>
        <w:tc>
          <w:tcPr>
            <w:tcW w:w="448" w:type="pct"/>
          </w:tcPr>
          <w:p w14:paraId="656873ED" w14:textId="72020C11"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5</w:t>
            </w:r>
          </w:p>
        </w:tc>
        <w:tc>
          <w:tcPr>
            <w:tcW w:w="463" w:type="pct"/>
          </w:tcPr>
          <w:p w14:paraId="73342A54" w14:textId="5395CB28"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2</w:t>
            </w:r>
          </w:p>
        </w:tc>
        <w:tc>
          <w:tcPr>
            <w:tcW w:w="245" w:type="pct"/>
          </w:tcPr>
          <w:p w14:paraId="3348D38D" w14:textId="34C850ED" w:rsidR="00DC67D7" w:rsidRDefault="00CB548C" w:rsidP="00831A6B">
            <w:pPr>
              <w:spacing w:after="0"/>
              <w:jc w:val="center"/>
              <w:cnfStyle w:val="000000000000" w:firstRow="0" w:lastRow="0" w:firstColumn="0" w:lastColumn="0" w:oddVBand="0" w:evenVBand="0" w:oddHBand="0" w:evenHBand="0" w:firstRowFirstColumn="0" w:firstRowLastColumn="0" w:lastRowFirstColumn="0" w:lastRowLastColumn="0"/>
            </w:pPr>
            <w:r>
              <w:t>68</w:t>
            </w:r>
          </w:p>
        </w:tc>
        <w:tc>
          <w:tcPr>
            <w:tcW w:w="336" w:type="pct"/>
          </w:tcPr>
          <w:p w14:paraId="712E35C5" w14:textId="55189457" w:rsidR="00DC67D7" w:rsidRPr="70B3ED98" w:rsidRDefault="00CB548C" w:rsidP="00831A6B">
            <w:pPr>
              <w:spacing w:after="0"/>
              <w:jc w:val="center"/>
              <w:cnfStyle w:val="000000000000" w:firstRow="0" w:lastRow="0" w:firstColumn="0" w:lastColumn="0" w:oddVBand="0" w:evenVBand="0" w:oddHBand="0" w:evenHBand="0" w:firstRowFirstColumn="0" w:firstRowLastColumn="0" w:lastRowFirstColumn="0" w:lastRowLastColumn="0"/>
            </w:pPr>
            <w:r>
              <w:t>0.10</w:t>
            </w:r>
          </w:p>
        </w:tc>
      </w:tr>
      <w:tr w:rsidR="00DC67D7" w14:paraId="54B0E183" w14:textId="14D1B22B" w:rsidTr="005324D0">
        <w:trPr>
          <w:trHeight w:val="315"/>
        </w:trPr>
        <w:tc>
          <w:tcPr>
            <w:cnfStyle w:val="001000000000" w:firstRow="0" w:lastRow="0" w:firstColumn="1" w:lastColumn="0" w:oddVBand="0" w:evenVBand="0" w:oddHBand="0" w:evenHBand="0" w:firstRowFirstColumn="0" w:firstRowLastColumn="0" w:lastRowFirstColumn="0" w:lastRowLastColumn="0"/>
            <w:tcW w:w="2192" w:type="pct"/>
          </w:tcPr>
          <w:p w14:paraId="7259C2A0" w14:textId="5911C0D8" w:rsidR="00DC67D7" w:rsidRDefault="00DC67D7" w:rsidP="00BC670C">
            <w:pPr>
              <w:spacing w:after="0"/>
            </w:pPr>
            <w:r w:rsidRPr="70B3ED98">
              <w:t>Gastrointestinal worms (</w:t>
            </w:r>
            <w:r w:rsidR="00CB548C">
              <w:t xml:space="preserve">e.g. </w:t>
            </w:r>
            <w:r w:rsidR="00B35119">
              <w:t>tapeworms</w:t>
            </w:r>
            <w:r w:rsidRPr="70B3ED98">
              <w:t>)</w:t>
            </w:r>
          </w:p>
        </w:tc>
        <w:tc>
          <w:tcPr>
            <w:tcW w:w="561" w:type="pct"/>
          </w:tcPr>
          <w:p w14:paraId="788C6CFB" w14:textId="77777777"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0</w:t>
            </w:r>
          </w:p>
        </w:tc>
        <w:tc>
          <w:tcPr>
            <w:tcW w:w="754" w:type="pct"/>
          </w:tcPr>
          <w:p w14:paraId="3E3DD8F0" w14:textId="77777777"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0</w:t>
            </w:r>
          </w:p>
        </w:tc>
        <w:tc>
          <w:tcPr>
            <w:tcW w:w="448" w:type="pct"/>
          </w:tcPr>
          <w:p w14:paraId="65B83D7C" w14:textId="77777777"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4</w:t>
            </w:r>
          </w:p>
        </w:tc>
        <w:tc>
          <w:tcPr>
            <w:tcW w:w="463" w:type="pct"/>
          </w:tcPr>
          <w:p w14:paraId="681BB721" w14:textId="77777777"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1</w:t>
            </w:r>
          </w:p>
        </w:tc>
        <w:tc>
          <w:tcPr>
            <w:tcW w:w="245" w:type="pct"/>
          </w:tcPr>
          <w:p w14:paraId="0A4D5B36" w14:textId="5ACAB298" w:rsidR="00DC67D7" w:rsidRDefault="00CB548C" w:rsidP="00831A6B">
            <w:pPr>
              <w:spacing w:after="0"/>
              <w:jc w:val="center"/>
              <w:cnfStyle w:val="000000000000" w:firstRow="0" w:lastRow="0" w:firstColumn="0" w:lastColumn="0" w:oddVBand="0" w:evenVBand="0" w:oddHBand="0" w:evenHBand="0" w:firstRowFirstColumn="0" w:firstRowLastColumn="0" w:lastRowFirstColumn="0" w:lastRowLastColumn="0"/>
            </w:pPr>
            <w:r>
              <w:t>1</w:t>
            </w:r>
            <w:r w:rsidR="00DC67D7" w:rsidRPr="70B3ED98">
              <w:t>5</w:t>
            </w:r>
          </w:p>
        </w:tc>
        <w:tc>
          <w:tcPr>
            <w:tcW w:w="336" w:type="pct"/>
          </w:tcPr>
          <w:p w14:paraId="4BACC8CD" w14:textId="0B9B2AEE" w:rsidR="00DC67D7" w:rsidRPr="70B3ED98" w:rsidRDefault="00CB548C" w:rsidP="00831A6B">
            <w:pPr>
              <w:spacing w:after="0"/>
              <w:jc w:val="center"/>
              <w:cnfStyle w:val="000000000000" w:firstRow="0" w:lastRow="0" w:firstColumn="0" w:lastColumn="0" w:oddVBand="0" w:evenVBand="0" w:oddHBand="0" w:evenHBand="0" w:firstRowFirstColumn="0" w:firstRowLastColumn="0" w:lastRowFirstColumn="0" w:lastRowLastColumn="0"/>
            </w:pPr>
            <w:r>
              <w:t>0.33</w:t>
            </w:r>
          </w:p>
        </w:tc>
      </w:tr>
      <w:tr w:rsidR="00DC67D7" w14:paraId="4ACF58C3" w14:textId="3EA04E9E" w:rsidTr="005324D0">
        <w:trPr>
          <w:trHeight w:val="315"/>
        </w:trPr>
        <w:tc>
          <w:tcPr>
            <w:cnfStyle w:val="001000000000" w:firstRow="0" w:lastRow="0" w:firstColumn="1" w:lastColumn="0" w:oddVBand="0" w:evenVBand="0" w:oddHBand="0" w:evenHBand="0" w:firstRowFirstColumn="0" w:firstRowLastColumn="0" w:lastRowFirstColumn="0" w:lastRowLastColumn="0"/>
            <w:tcW w:w="2192" w:type="pct"/>
          </w:tcPr>
          <w:p w14:paraId="20C82F97" w14:textId="77777777" w:rsidR="00DC67D7" w:rsidRDefault="00DC67D7" w:rsidP="00BC670C">
            <w:pPr>
              <w:spacing w:after="0"/>
              <w:rPr>
                <w:i/>
                <w:iCs/>
              </w:rPr>
            </w:pPr>
            <w:r w:rsidRPr="70B3ED98">
              <w:t xml:space="preserve">Dermal mites (including </w:t>
            </w:r>
            <w:r w:rsidRPr="70B3ED98">
              <w:rPr>
                <w:i/>
                <w:iCs/>
              </w:rPr>
              <w:t>Sarcoptes scabiei)</w:t>
            </w:r>
          </w:p>
        </w:tc>
        <w:tc>
          <w:tcPr>
            <w:tcW w:w="561" w:type="pct"/>
          </w:tcPr>
          <w:p w14:paraId="3AD674E5" w14:textId="77777777"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0</w:t>
            </w:r>
          </w:p>
        </w:tc>
        <w:tc>
          <w:tcPr>
            <w:tcW w:w="754" w:type="pct"/>
          </w:tcPr>
          <w:p w14:paraId="504F4224" w14:textId="77777777"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1</w:t>
            </w:r>
          </w:p>
        </w:tc>
        <w:tc>
          <w:tcPr>
            <w:tcW w:w="448" w:type="pct"/>
          </w:tcPr>
          <w:p w14:paraId="0BA94DD3" w14:textId="77777777"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0</w:t>
            </w:r>
          </w:p>
        </w:tc>
        <w:tc>
          <w:tcPr>
            <w:tcW w:w="463" w:type="pct"/>
          </w:tcPr>
          <w:p w14:paraId="791B5CF5" w14:textId="77777777"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0</w:t>
            </w:r>
          </w:p>
        </w:tc>
        <w:tc>
          <w:tcPr>
            <w:tcW w:w="245" w:type="pct"/>
          </w:tcPr>
          <w:p w14:paraId="29CA23E2" w14:textId="3862336A" w:rsidR="00DC67D7" w:rsidRDefault="00CB548C" w:rsidP="00831A6B">
            <w:pPr>
              <w:spacing w:after="0"/>
              <w:jc w:val="center"/>
              <w:cnfStyle w:val="000000000000" w:firstRow="0" w:lastRow="0" w:firstColumn="0" w:lastColumn="0" w:oddVBand="0" w:evenVBand="0" w:oddHBand="0" w:evenHBand="0" w:firstRowFirstColumn="0" w:firstRowLastColumn="0" w:lastRowFirstColumn="0" w:lastRowLastColumn="0"/>
            </w:pPr>
            <w:r>
              <w:t>68</w:t>
            </w:r>
          </w:p>
        </w:tc>
        <w:tc>
          <w:tcPr>
            <w:tcW w:w="336" w:type="pct"/>
          </w:tcPr>
          <w:p w14:paraId="26F4DDB0" w14:textId="05B032DA" w:rsidR="00DC67D7" w:rsidRPr="70B3ED98" w:rsidRDefault="00CB548C" w:rsidP="00831A6B">
            <w:pPr>
              <w:spacing w:after="0"/>
              <w:jc w:val="center"/>
              <w:cnfStyle w:val="000000000000" w:firstRow="0" w:lastRow="0" w:firstColumn="0" w:lastColumn="0" w:oddVBand="0" w:evenVBand="0" w:oddHBand="0" w:evenHBand="0" w:firstRowFirstColumn="0" w:firstRowLastColumn="0" w:lastRowFirstColumn="0" w:lastRowLastColumn="0"/>
            </w:pPr>
            <w:r>
              <w:t>0.01</w:t>
            </w:r>
          </w:p>
        </w:tc>
      </w:tr>
      <w:tr w:rsidR="00DC67D7" w14:paraId="479674AE" w14:textId="1AE97E0F" w:rsidTr="005324D0">
        <w:trPr>
          <w:trHeight w:val="315"/>
        </w:trPr>
        <w:tc>
          <w:tcPr>
            <w:cnfStyle w:val="001000000000" w:firstRow="0" w:lastRow="0" w:firstColumn="1" w:lastColumn="0" w:oddVBand="0" w:evenVBand="0" w:oddHBand="0" w:evenHBand="0" w:firstRowFirstColumn="0" w:firstRowLastColumn="0" w:lastRowFirstColumn="0" w:lastRowLastColumn="0"/>
            <w:tcW w:w="2192" w:type="pct"/>
          </w:tcPr>
          <w:p w14:paraId="0F8D0B82" w14:textId="77777777" w:rsidR="00DC67D7" w:rsidRDefault="00DC67D7" w:rsidP="00BC670C">
            <w:pPr>
              <w:spacing w:after="0"/>
            </w:pPr>
            <w:r w:rsidRPr="70B3ED98">
              <w:t>Ticks (ears/face)</w:t>
            </w:r>
          </w:p>
        </w:tc>
        <w:tc>
          <w:tcPr>
            <w:tcW w:w="561" w:type="pct"/>
          </w:tcPr>
          <w:p w14:paraId="30FF2576" w14:textId="77777777"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1</w:t>
            </w:r>
          </w:p>
        </w:tc>
        <w:tc>
          <w:tcPr>
            <w:tcW w:w="754" w:type="pct"/>
          </w:tcPr>
          <w:p w14:paraId="474CF24A" w14:textId="77777777"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2</w:t>
            </w:r>
          </w:p>
        </w:tc>
        <w:tc>
          <w:tcPr>
            <w:tcW w:w="448" w:type="pct"/>
          </w:tcPr>
          <w:p w14:paraId="6DF7D33A" w14:textId="77777777"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9</w:t>
            </w:r>
          </w:p>
        </w:tc>
        <w:tc>
          <w:tcPr>
            <w:tcW w:w="463" w:type="pct"/>
          </w:tcPr>
          <w:p w14:paraId="576F49CF" w14:textId="77777777" w:rsidR="00DC67D7" w:rsidRDefault="00DC67D7" w:rsidP="00831A6B">
            <w:pPr>
              <w:spacing w:after="0"/>
              <w:jc w:val="center"/>
              <w:cnfStyle w:val="000000000000" w:firstRow="0" w:lastRow="0" w:firstColumn="0" w:lastColumn="0" w:oddVBand="0" w:evenVBand="0" w:oddHBand="0" w:evenHBand="0" w:firstRowFirstColumn="0" w:firstRowLastColumn="0" w:lastRowFirstColumn="0" w:lastRowLastColumn="0"/>
            </w:pPr>
            <w:r w:rsidRPr="70B3ED98">
              <w:t>4</w:t>
            </w:r>
          </w:p>
        </w:tc>
        <w:tc>
          <w:tcPr>
            <w:tcW w:w="245" w:type="pct"/>
          </w:tcPr>
          <w:p w14:paraId="636F8036" w14:textId="15B0F325" w:rsidR="00DC67D7" w:rsidRDefault="00CB548C" w:rsidP="00831A6B">
            <w:pPr>
              <w:spacing w:after="0"/>
              <w:jc w:val="center"/>
              <w:cnfStyle w:val="000000000000" w:firstRow="0" w:lastRow="0" w:firstColumn="0" w:lastColumn="0" w:oddVBand="0" w:evenVBand="0" w:oddHBand="0" w:evenHBand="0" w:firstRowFirstColumn="0" w:firstRowLastColumn="0" w:lastRowFirstColumn="0" w:lastRowLastColumn="0"/>
            </w:pPr>
            <w:r>
              <w:t>68</w:t>
            </w:r>
          </w:p>
        </w:tc>
        <w:tc>
          <w:tcPr>
            <w:tcW w:w="336" w:type="pct"/>
          </w:tcPr>
          <w:p w14:paraId="0A95C61E" w14:textId="5536CE42" w:rsidR="00DC67D7" w:rsidRPr="70B3ED98" w:rsidRDefault="00CB548C" w:rsidP="00831A6B">
            <w:pPr>
              <w:spacing w:after="0"/>
              <w:jc w:val="center"/>
              <w:cnfStyle w:val="000000000000" w:firstRow="0" w:lastRow="0" w:firstColumn="0" w:lastColumn="0" w:oddVBand="0" w:evenVBand="0" w:oddHBand="0" w:evenHBand="0" w:firstRowFirstColumn="0" w:firstRowLastColumn="0" w:lastRowFirstColumn="0" w:lastRowLastColumn="0"/>
            </w:pPr>
            <w:r>
              <w:t>0.24</w:t>
            </w:r>
          </w:p>
        </w:tc>
      </w:tr>
    </w:tbl>
    <w:p w14:paraId="1D21D617" w14:textId="63FC067D" w:rsidR="007A7D5A" w:rsidRDefault="0083142C" w:rsidP="00C726EF">
      <w:pPr>
        <w:pStyle w:val="Legend-Table"/>
      </w:pPr>
      <w:r w:rsidRPr="2B4F8E25">
        <w:t xml:space="preserve">The number of </w:t>
      </w:r>
      <w:r w:rsidR="004E3DFA">
        <w:t>Koala</w:t>
      </w:r>
      <w:r w:rsidRPr="2B4F8E25">
        <w:t xml:space="preserve">s testing positive for </w:t>
      </w:r>
      <w:r w:rsidR="00E251F1">
        <w:rPr>
          <w:i/>
          <w:iCs/>
        </w:rPr>
        <w:t>Chlamy</w:t>
      </w:r>
      <w:r w:rsidRPr="2B4F8E25">
        <w:rPr>
          <w:i/>
          <w:iCs/>
        </w:rPr>
        <w:t>dia pecorum</w:t>
      </w:r>
      <w:r w:rsidRPr="2B4F8E25">
        <w:t xml:space="preserve">, </w:t>
      </w:r>
      <w:r w:rsidR="004E3DFA">
        <w:t>Koala</w:t>
      </w:r>
      <w:r w:rsidRPr="2B4F8E25">
        <w:t xml:space="preserve"> Retrovirus </w:t>
      </w:r>
      <w:r w:rsidRPr="2B4F8E25">
        <w:rPr>
          <w:i/>
          <w:iCs/>
        </w:rPr>
        <w:t>pol</w:t>
      </w:r>
      <w:r w:rsidRPr="2B4F8E25">
        <w:t xml:space="preserve"> proviral gene and Phascolarctid Gammaherpesvirus (Pha-HV) refers to the detection of </w:t>
      </w:r>
      <w:r w:rsidRPr="2B4F8E25">
        <w:rPr>
          <w:i/>
          <w:iCs/>
        </w:rPr>
        <w:t>C.</w:t>
      </w:r>
      <w:r w:rsidR="00E01D0D">
        <w:rPr>
          <w:i/>
          <w:iCs/>
        </w:rPr>
        <w:t xml:space="preserve"> </w:t>
      </w:r>
      <w:r w:rsidRPr="2B4F8E25">
        <w:rPr>
          <w:i/>
          <w:iCs/>
        </w:rPr>
        <w:t xml:space="preserve">pecorum </w:t>
      </w:r>
      <w:r w:rsidRPr="2B4F8E25">
        <w:t xml:space="preserve">or Pha-HV DNA in ocular or urogenital swabs, or the detection of the KoRV </w:t>
      </w:r>
      <w:r w:rsidRPr="2B4F8E25">
        <w:rPr>
          <w:i/>
          <w:iCs/>
        </w:rPr>
        <w:t xml:space="preserve">pol </w:t>
      </w:r>
      <w:r w:rsidRPr="2B4F8E25">
        <w:t xml:space="preserve">proviral gene from blood collected from anaesthetised </w:t>
      </w:r>
      <w:r w:rsidR="004E3DFA">
        <w:t>Koala</w:t>
      </w:r>
      <w:r w:rsidRPr="2B4F8E25">
        <w:t>s during physical examination</w:t>
      </w:r>
      <w:r>
        <w:t>.</w:t>
      </w:r>
    </w:p>
    <w:p w14:paraId="5522B601" w14:textId="77777777" w:rsidR="0083142C" w:rsidRDefault="0083142C" w:rsidP="0083142C">
      <w:pPr>
        <w:pStyle w:val="Legend-Table"/>
        <w:rPr>
          <w:i/>
          <w:iCs/>
        </w:rPr>
      </w:pPr>
    </w:p>
    <w:p w14:paraId="2943C48C" w14:textId="5691CB57" w:rsidR="00290A71" w:rsidRDefault="00E251F1" w:rsidP="00290A71">
      <w:pPr>
        <w:pStyle w:val="Heading4"/>
      </w:pPr>
      <w:r>
        <w:t>Chlamy</w:t>
      </w:r>
      <w:r w:rsidR="00290A71">
        <w:t>dia pecorum</w:t>
      </w:r>
    </w:p>
    <w:p w14:paraId="5E728D5F" w14:textId="5D33E862" w:rsidR="007A7D5A" w:rsidRDefault="00E251F1" w:rsidP="007A7D5A">
      <w:pPr>
        <w:rPr>
          <w:i/>
          <w:iCs/>
        </w:rPr>
      </w:pPr>
      <w:r>
        <w:rPr>
          <w:i/>
          <w:iCs/>
        </w:rPr>
        <w:t>Chlamy</w:t>
      </w:r>
      <w:r w:rsidR="007A7D5A" w:rsidRPr="66C332E5">
        <w:rPr>
          <w:i/>
          <w:iCs/>
        </w:rPr>
        <w:t xml:space="preserve">dia pecorum </w:t>
      </w:r>
      <w:r w:rsidR="007A7D5A" w:rsidRPr="66C332E5">
        <w:t xml:space="preserve">DNA was detected from </w:t>
      </w:r>
      <w:r w:rsidR="00CB548C">
        <w:t>37</w:t>
      </w:r>
      <w:r w:rsidR="007A7D5A" w:rsidRPr="66C332E5">
        <w:t xml:space="preserve">% (25/68) </w:t>
      </w:r>
      <w:r w:rsidR="004E3DFA">
        <w:t>Koala</w:t>
      </w:r>
      <w:r w:rsidR="007A7D5A" w:rsidRPr="66C332E5">
        <w:t xml:space="preserve">s including 14 males, and 11 females. </w:t>
      </w:r>
      <w:r>
        <w:t>Chlamy</w:t>
      </w:r>
      <w:r w:rsidR="007A7D5A" w:rsidRPr="66C332E5">
        <w:t>dia</w:t>
      </w:r>
      <w:r w:rsidR="003F47D1">
        <w:t>l</w:t>
      </w:r>
      <w:r w:rsidR="007A7D5A" w:rsidRPr="66C332E5">
        <w:t xml:space="preserve"> DNA was detected in </w:t>
      </w:r>
      <w:r w:rsidR="004E3DFA">
        <w:t>Koala</w:t>
      </w:r>
      <w:r w:rsidR="007A7D5A" w:rsidRPr="66C332E5">
        <w:t xml:space="preserve">s from Budj Bim, Cape Otway, Gelantipy, the Murray River, and South Gippsland. For most positive </w:t>
      </w:r>
      <w:r w:rsidR="004E3DFA">
        <w:t>Koala</w:t>
      </w:r>
      <w:r w:rsidR="007A7D5A" w:rsidRPr="66C332E5">
        <w:t xml:space="preserve">s, </w:t>
      </w:r>
      <w:r>
        <w:t>Chlamy</w:t>
      </w:r>
      <w:r w:rsidR="007A7D5A" w:rsidRPr="66C332E5">
        <w:t xml:space="preserve">dial DNA was detected in urogenital swabs 92% (23/25), with only four </w:t>
      </w:r>
      <w:r w:rsidR="004E3DFA">
        <w:t>Koala</w:t>
      </w:r>
      <w:r w:rsidR="007A7D5A" w:rsidRPr="66C332E5">
        <w:t xml:space="preserve">s returning positive detections from ocular swabs. Of these, </w:t>
      </w:r>
      <w:r>
        <w:t>Chlamy</w:t>
      </w:r>
      <w:r w:rsidR="007A7D5A" w:rsidRPr="66C332E5">
        <w:t xml:space="preserve">dial DNA was detected on ocular swabs only for two </w:t>
      </w:r>
      <w:r w:rsidR="004E3DFA">
        <w:t>Koala</w:t>
      </w:r>
      <w:r w:rsidR="007A7D5A" w:rsidRPr="66C332E5">
        <w:t xml:space="preserve">s, and from both ocular and urogenital swabs from another two </w:t>
      </w:r>
      <w:r w:rsidR="004E3DFA">
        <w:t>Koala</w:t>
      </w:r>
      <w:r w:rsidR="007A7D5A" w:rsidRPr="66C332E5">
        <w:t>s.</w:t>
      </w:r>
    </w:p>
    <w:p w14:paraId="6BA669CC" w14:textId="44E581D7" w:rsidR="007A7D5A" w:rsidRDefault="00E251F1" w:rsidP="007A7D5A">
      <w:r>
        <w:t>Chlamy</w:t>
      </w:r>
      <w:r w:rsidR="007A7D5A" w:rsidRPr="2B4F8E25">
        <w:t xml:space="preserve">dial DNA was detected from </w:t>
      </w:r>
      <w:r w:rsidR="004E3DFA">
        <w:t>Koala</w:t>
      </w:r>
      <w:r w:rsidR="007A7D5A" w:rsidRPr="2B4F8E25">
        <w:t xml:space="preserve">s from all life </w:t>
      </w:r>
      <w:r w:rsidR="009C1317">
        <w:t>stages</w:t>
      </w:r>
      <w:r w:rsidR="007A7D5A" w:rsidRPr="2B4F8E25">
        <w:t xml:space="preserve"> but tended to be more frequent in senior </w:t>
      </w:r>
      <w:r w:rsidR="004E3DFA">
        <w:t>Koala</w:t>
      </w:r>
      <w:r w:rsidR="007A7D5A" w:rsidRPr="2B4F8E25">
        <w:t xml:space="preserve">s (73%, </w:t>
      </w:r>
      <m:oMath>
        <m:sSup>
          <m:sSupPr>
            <m:ctrlPr>
              <w:rPr>
                <w:rFonts w:ascii="Cambria Math" w:hAnsi="Cambria Math"/>
                <w:i/>
              </w:rPr>
            </m:ctrlPr>
          </m:sSupPr>
          <m:e>
            <m:r>
              <w:rPr>
                <w:rFonts w:ascii="Cambria Math" w:hAnsi="Cambria Math"/>
              </w:rPr>
              <m:t>χ</m:t>
            </m:r>
          </m:e>
          <m:sup>
            <m:r>
              <w:rPr>
                <w:rFonts w:ascii="Cambria Math" w:hAnsi="Cambria Math"/>
              </w:rPr>
              <m:t>2</m:t>
            </m:r>
          </m:sup>
        </m:sSup>
      </m:oMath>
      <w:r w:rsidR="007A7D5A" w:rsidRPr="2B4F8E25">
        <w:t xml:space="preserve"> = 5.33, d.f. = 3, p = 0.064) compared to other life stages. Positive detections were obtained from samples collected from 8</w:t>
      </w:r>
      <w:r w:rsidR="009C1317">
        <w:t>6</w:t>
      </w:r>
      <w:r w:rsidR="007A7D5A" w:rsidRPr="2B4F8E25">
        <w:t xml:space="preserve">% (6/7) of senior females, and 14% (4/28) of young adult and adult females. </w:t>
      </w:r>
      <w:r>
        <w:t>Chlamy</w:t>
      </w:r>
      <w:r w:rsidR="007A7D5A" w:rsidRPr="2B4F8E25">
        <w:t xml:space="preserve">dial DNA was also detected in the urogenital swab collected from one sexually immature juvenile female </w:t>
      </w:r>
      <w:r w:rsidR="004E3DFA">
        <w:t>Koala</w:t>
      </w:r>
      <w:r w:rsidR="007A7D5A" w:rsidRPr="2B4F8E25">
        <w:t xml:space="preserve"> (</w:t>
      </w:r>
      <w:r w:rsidR="00762F24">
        <w:t>Tooth Wear Class (</w:t>
      </w:r>
      <w:r w:rsidR="007A7D5A" w:rsidRPr="2B4F8E25">
        <w:t>TWC</w:t>
      </w:r>
      <w:r w:rsidR="00762F24">
        <w:t>)</w:t>
      </w:r>
      <w:r w:rsidR="007A7D5A" w:rsidRPr="2B4F8E25">
        <w:t xml:space="preserve"> 1; age 1</w:t>
      </w:r>
      <w:r>
        <w:t>–</w:t>
      </w:r>
      <w:r w:rsidR="007A7D5A" w:rsidRPr="2B4F8E25">
        <w:t>2 years)</w:t>
      </w:r>
      <w:r w:rsidR="00242A54">
        <w:t xml:space="preserve">. </w:t>
      </w:r>
    </w:p>
    <w:p w14:paraId="09D68FCF" w14:textId="40D14CD9" w:rsidR="007A7D5A" w:rsidRDefault="007A7D5A" w:rsidP="007A7D5A">
      <w:r w:rsidRPr="0A61DB24">
        <w:t xml:space="preserve">There was no clear association between detection of </w:t>
      </w:r>
      <w:r w:rsidR="00E251F1">
        <w:t>Chlamy</w:t>
      </w:r>
      <w:r w:rsidRPr="0A61DB24">
        <w:t xml:space="preserve">dial DNA and a finding of clinically significant health concerns on physical examination. Of the 25 </w:t>
      </w:r>
      <w:r w:rsidR="004E3DFA">
        <w:t>Koala</w:t>
      </w:r>
      <w:r w:rsidRPr="0A61DB24">
        <w:t xml:space="preserve">s from which </w:t>
      </w:r>
      <w:r w:rsidR="00E251F1">
        <w:t>Chlamy</w:t>
      </w:r>
      <w:r w:rsidRPr="0A61DB24">
        <w:t>dial DNA was detected, 48% (12/25) were in good physical health and were released back to their original location following recovery from anaesthesia, while a range of clinically significant health concerns were found for 52% (13/25) of</w:t>
      </w:r>
      <w:r w:rsidR="00B35119">
        <w:t xml:space="preserve"> </w:t>
      </w:r>
      <w:r w:rsidR="004E3DFA">
        <w:t>Koala</w:t>
      </w:r>
      <w:r w:rsidR="00B35119">
        <w:t xml:space="preserve"> with</w:t>
      </w:r>
      <w:r w:rsidRPr="0A61DB24">
        <w:t xml:space="preserve"> </w:t>
      </w:r>
      <w:r w:rsidRPr="0A61DB24">
        <w:rPr>
          <w:i/>
          <w:iCs/>
        </w:rPr>
        <w:t>C. pecorum</w:t>
      </w:r>
      <w:r w:rsidRPr="0A61DB24">
        <w:t xml:space="preserve"> </w:t>
      </w:r>
      <w:r w:rsidR="00B35119">
        <w:t>detected</w:t>
      </w:r>
      <w:r w:rsidRPr="0A61DB24">
        <w:t xml:space="preserve">. </w:t>
      </w:r>
      <w:r w:rsidRPr="2B4F8E25">
        <w:t xml:space="preserve">Only 32% (8/25) of </w:t>
      </w:r>
      <w:r w:rsidRPr="00831A6B">
        <w:rPr>
          <w:i/>
          <w:iCs/>
        </w:rPr>
        <w:t>C. pecorum</w:t>
      </w:r>
      <w:r w:rsidRPr="2B4F8E25">
        <w:t xml:space="preserve"> positive </w:t>
      </w:r>
      <w:r w:rsidR="004E3DFA">
        <w:t>Koala</w:t>
      </w:r>
      <w:r w:rsidRPr="2B4F8E25">
        <w:t xml:space="preserve">s showed overt clinical signs of </w:t>
      </w:r>
      <w:r w:rsidR="00A54F5C">
        <w:t>C</w:t>
      </w:r>
      <w:r w:rsidRPr="2B4F8E25">
        <w:t xml:space="preserve">hlamydiosis, including classical ‘wet bottom’ signs of stained, wet or clumped fur around the cloacal region, or inflammation and lesions on the vulva or external penis, or those commonly associated with </w:t>
      </w:r>
      <w:r w:rsidR="00E251F1">
        <w:t>Chlamy</w:t>
      </w:r>
      <w:r w:rsidRPr="2B4F8E25">
        <w:t>dial ocular disease (</w:t>
      </w:r>
      <w:r w:rsidR="005E5600">
        <w:t xml:space="preserve">e.g. </w:t>
      </w:r>
      <w:r w:rsidRPr="2B4F8E25">
        <w:t>conjunctivitis, ocular discharge or other signs suggestive of chronic inflammation of the tissues of the eye).</w:t>
      </w:r>
      <w:r w:rsidR="00B35119">
        <w:t xml:space="preserve"> </w:t>
      </w:r>
      <w:r w:rsidRPr="2B4F8E25">
        <w:t xml:space="preserve">Conversely, overt clinical signs commonly associated with </w:t>
      </w:r>
      <w:r w:rsidR="00A54F5C">
        <w:t>C</w:t>
      </w:r>
      <w:r w:rsidRPr="2B4F8E25">
        <w:t xml:space="preserve">hlamydiosis, including wet, matted or stained fur around the cloacal, crusted/ulcerative lesions on the penis and vulva or ocular disease, including inflamed, swollen conjunctiva, were found on physical examination of 10 </w:t>
      </w:r>
      <w:r w:rsidR="004E3DFA">
        <w:t>Koala</w:t>
      </w:r>
      <w:r w:rsidRPr="2B4F8E25">
        <w:t xml:space="preserve">s from which </w:t>
      </w:r>
      <w:r w:rsidR="00E251F1">
        <w:t>Chlamy</w:t>
      </w:r>
      <w:r w:rsidRPr="2B4F8E25">
        <w:t>dial DNA was not detected.</w:t>
      </w:r>
    </w:p>
    <w:p w14:paraId="4A141580" w14:textId="387DE53E" w:rsidR="007A7D5A" w:rsidRDefault="007A7D5A" w:rsidP="007A7D5A">
      <w:r w:rsidRPr="2B4F8E25">
        <w:t xml:space="preserve">Varying degrees of urogenital tract pathology, including vaginitis, endometritis, cystitis, ovarian and uterine cysts in females, and prostatitis, cystitis and urethritis in males, were found on histological examination of all 15 </w:t>
      </w:r>
      <w:r w:rsidR="004E3DFA">
        <w:t>Koala</w:t>
      </w:r>
      <w:r w:rsidRPr="2B4F8E25">
        <w:t xml:space="preserve">s necropsied during this study. However, </w:t>
      </w:r>
      <w:r w:rsidRPr="00831A6B">
        <w:rPr>
          <w:i/>
          <w:iCs/>
        </w:rPr>
        <w:t>C. pecorum</w:t>
      </w:r>
      <w:r w:rsidRPr="2B4F8E25">
        <w:t xml:space="preserve"> was only detected from swabs collected from </w:t>
      </w:r>
      <w:r w:rsidR="00E251F1">
        <w:t>nine</w:t>
      </w:r>
      <w:r w:rsidRPr="2B4F8E25">
        <w:t xml:space="preserve"> of these </w:t>
      </w:r>
      <w:r w:rsidR="004E3DFA">
        <w:t>Koala</w:t>
      </w:r>
      <w:r w:rsidRPr="2B4F8E25">
        <w:t xml:space="preserve">s (60%; 9/15). </w:t>
      </w:r>
    </w:p>
    <w:p w14:paraId="137F952F" w14:textId="77777777" w:rsidR="008647D3" w:rsidRDefault="008647D3" w:rsidP="007A7D5A"/>
    <w:p w14:paraId="7F89B5EC" w14:textId="50D04F25" w:rsidR="007A7D5A" w:rsidRDefault="004E3DFA" w:rsidP="007A7D5A">
      <w:pPr>
        <w:pStyle w:val="Heading4"/>
      </w:pPr>
      <w:r>
        <w:t>Koala</w:t>
      </w:r>
      <w:r w:rsidR="007A7D5A" w:rsidRPr="2B4F8E25">
        <w:t xml:space="preserve"> Retrovirus pol</w:t>
      </w:r>
    </w:p>
    <w:p w14:paraId="61152A8D" w14:textId="6C6441D9" w:rsidR="007A7D5A" w:rsidRDefault="007A7D5A" w:rsidP="007A7D5A">
      <w:r w:rsidRPr="0A61DB24">
        <w:t xml:space="preserve">The KoRV </w:t>
      </w:r>
      <w:r w:rsidRPr="0A61DB24">
        <w:rPr>
          <w:i/>
          <w:iCs/>
        </w:rPr>
        <w:t>pol</w:t>
      </w:r>
      <w:r w:rsidRPr="0A61DB24">
        <w:t xml:space="preserve"> gene was detected in DNA extracted from blood samples collected from 23% (14/6</w:t>
      </w:r>
      <w:r w:rsidR="00CB548C">
        <w:t>0</w:t>
      </w:r>
      <w:r w:rsidRPr="0A61DB24">
        <w:t xml:space="preserve">) </w:t>
      </w:r>
      <w:r w:rsidR="00E251F1">
        <w:t xml:space="preserve">of </w:t>
      </w:r>
      <w:r w:rsidR="004E3DFA">
        <w:t>Koala</w:t>
      </w:r>
      <w:r w:rsidRPr="0A61DB24">
        <w:t xml:space="preserve">s. KoRV </w:t>
      </w:r>
      <w:r w:rsidRPr="0A61DB24">
        <w:rPr>
          <w:i/>
          <w:iCs/>
        </w:rPr>
        <w:t>pol</w:t>
      </w:r>
      <w:r w:rsidRPr="0A61DB24">
        <w:t xml:space="preserve"> was detected in </w:t>
      </w:r>
      <w:r w:rsidR="004E3DFA">
        <w:t>Koala</w:t>
      </w:r>
      <w:r w:rsidRPr="0A61DB24">
        <w:t xml:space="preserve">s from all life stages except juveniles, and in </w:t>
      </w:r>
      <w:r w:rsidR="004E3DFA">
        <w:t>Koala</w:t>
      </w:r>
      <w:r w:rsidRPr="0A61DB24">
        <w:t xml:space="preserve">s from Budj Bim, Cape Otway, Gelantipy, Mallacoota, the Murray River and South Gippsland. </w:t>
      </w:r>
    </w:p>
    <w:p w14:paraId="30F8E41B" w14:textId="58BC96FF" w:rsidR="007A7D5A" w:rsidRDefault="007A7D5A" w:rsidP="007A7D5A">
      <w:pPr>
        <w:rPr>
          <w:i/>
          <w:iCs/>
        </w:rPr>
      </w:pPr>
      <w:r w:rsidRPr="0A61DB24">
        <w:t xml:space="preserve">In this study, most KoRV </w:t>
      </w:r>
      <w:r w:rsidRPr="0A61DB24">
        <w:rPr>
          <w:i/>
          <w:iCs/>
        </w:rPr>
        <w:t>pol</w:t>
      </w:r>
      <w:r w:rsidRPr="0A61DB24">
        <w:t xml:space="preserve"> positive </w:t>
      </w:r>
      <w:r w:rsidR="004E3DFA">
        <w:t>Koala</w:t>
      </w:r>
      <w:r w:rsidRPr="0A61DB24">
        <w:t xml:space="preserve">s (71%; 10/14) were found to </w:t>
      </w:r>
      <w:r w:rsidR="00E251F1">
        <w:t>have</w:t>
      </w:r>
      <w:r w:rsidRPr="0A61DB24">
        <w:t xml:space="preserve"> good overall clinical health and positive overall welfare </w:t>
      </w:r>
      <w:proofErr w:type="gramStart"/>
      <w:r w:rsidRPr="0A61DB24">
        <w:t>status</w:t>
      </w:r>
      <w:r w:rsidR="00E251F1">
        <w:t>,</w:t>
      </w:r>
      <w:r w:rsidRPr="0A61DB24">
        <w:t xml:space="preserve"> and</w:t>
      </w:r>
      <w:proofErr w:type="gramEnd"/>
      <w:r w:rsidRPr="0A61DB24">
        <w:t xml:space="preserve"> were released back to their original tree. Four KoRV </w:t>
      </w:r>
      <w:r w:rsidRPr="0A61DB24">
        <w:rPr>
          <w:i/>
          <w:iCs/>
        </w:rPr>
        <w:t>pol</w:t>
      </w:r>
      <w:r w:rsidRPr="0A61DB24">
        <w:t xml:space="preserve"> positive </w:t>
      </w:r>
      <w:r w:rsidR="004E3DFA">
        <w:lastRenderedPageBreak/>
        <w:t>Koala</w:t>
      </w:r>
      <w:r w:rsidRPr="0A61DB24">
        <w:t>s were euthan</w:t>
      </w:r>
      <w:r w:rsidR="00984580">
        <w:t>i</w:t>
      </w:r>
      <w:r w:rsidRPr="0A61DB24">
        <w:t xml:space="preserve">sed on welfare grounds following physical examination. All four of these </w:t>
      </w:r>
      <w:r w:rsidR="004E3DFA">
        <w:t>Koala</w:t>
      </w:r>
      <w:r w:rsidRPr="0A61DB24">
        <w:t xml:space="preserve">s were in poor body condition (BCS 1 </w:t>
      </w:r>
      <w:r w:rsidR="00B35119">
        <w:t>or</w:t>
      </w:r>
      <w:r w:rsidRPr="0A61DB24">
        <w:t xml:space="preserve"> 2), and three of these were senior </w:t>
      </w:r>
      <w:r w:rsidR="004E3DFA">
        <w:t>Koala</w:t>
      </w:r>
      <w:r w:rsidRPr="0A61DB24">
        <w:t>s</w:t>
      </w:r>
      <w:r w:rsidR="00242A54">
        <w:t xml:space="preserve">. </w:t>
      </w:r>
      <w:r w:rsidRPr="2B4F8E25">
        <w:rPr>
          <w:i/>
          <w:iCs/>
        </w:rPr>
        <w:t xml:space="preserve"> </w:t>
      </w:r>
    </w:p>
    <w:p w14:paraId="5753B97F" w14:textId="55F996DE" w:rsidR="007A7D5A" w:rsidRDefault="007A7D5A" w:rsidP="007A7D5A">
      <w:pPr>
        <w:pStyle w:val="Heading4"/>
      </w:pPr>
      <w:r w:rsidRPr="2B4F8E25">
        <w:t>Phascolarctid gammaherpesvirus</w:t>
      </w:r>
    </w:p>
    <w:p w14:paraId="3912EB70" w14:textId="631DA181" w:rsidR="007A7D5A" w:rsidRPr="007A7D5A" w:rsidRDefault="007A7D5A" w:rsidP="007A7D5A">
      <w:r w:rsidRPr="2B4F8E25">
        <w:t xml:space="preserve">Pha-HV DNA was detected in samples for 10% (7/68) </w:t>
      </w:r>
      <w:r w:rsidR="009C1317">
        <w:t xml:space="preserve">of </w:t>
      </w:r>
      <w:r w:rsidR="004E3DFA">
        <w:t>Koala</w:t>
      </w:r>
      <w:r w:rsidRPr="2B4F8E25">
        <w:t xml:space="preserve">s </w:t>
      </w:r>
      <w:r w:rsidR="009C1317">
        <w:t xml:space="preserve">sampled </w:t>
      </w:r>
      <w:r w:rsidRPr="2B4F8E25">
        <w:t xml:space="preserve">from Ballarat, Budj Bim, Cape Otway and South Gippsland. Herpesviral DNA was not detected in any independent juveniles or young </w:t>
      </w:r>
      <w:proofErr w:type="gramStart"/>
      <w:r w:rsidRPr="2B4F8E25">
        <w:t>adults</w:t>
      </w:r>
      <w:r w:rsidR="00E251F1">
        <w:t>,</w:t>
      </w:r>
      <w:r w:rsidRPr="2B4F8E25">
        <w:t xml:space="preserve"> but</w:t>
      </w:r>
      <w:proofErr w:type="gramEnd"/>
      <w:r w:rsidRPr="2B4F8E25">
        <w:t xml:space="preserve"> was detected in swabs collected from 13% </w:t>
      </w:r>
      <w:r w:rsidR="009C1317">
        <w:t xml:space="preserve">of </w:t>
      </w:r>
      <w:r w:rsidRPr="2B4F8E25">
        <w:t xml:space="preserve">adult </w:t>
      </w:r>
      <w:r w:rsidR="004E3DFA">
        <w:t>Koala</w:t>
      </w:r>
      <w:r w:rsidRPr="2B4F8E25">
        <w:t xml:space="preserve">s and 18% </w:t>
      </w:r>
      <w:r w:rsidR="009C1317">
        <w:t xml:space="preserve">of </w:t>
      </w:r>
      <w:r w:rsidRPr="2B4F8E25">
        <w:t xml:space="preserve">senior </w:t>
      </w:r>
      <w:r w:rsidR="004E3DFA">
        <w:t>Koala</w:t>
      </w:r>
      <w:r w:rsidRPr="2B4F8E25">
        <w:t xml:space="preserve">s. Four of these </w:t>
      </w:r>
      <w:r w:rsidR="004E3DFA">
        <w:t>Koala</w:t>
      </w:r>
      <w:r w:rsidRPr="2B4F8E25">
        <w:t>s were in poor body condition and were euthan</w:t>
      </w:r>
      <w:r w:rsidR="00984580">
        <w:t>i</w:t>
      </w:r>
      <w:r w:rsidRPr="2B4F8E25">
        <w:t>sed on welfare grounds.</w:t>
      </w:r>
    </w:p>
    <w:p w14:paraId="16B26AE5" w14:textId="77777777" w:rsidR="00290A71" w:rsidRDefault="00290A71" w:rsidP="00290A71">
      <w:pPr>
        <w:pStyle w:val="Heading4"/>
      </w:pPr>
      <w:r w:rsidRPr="70B3ED98">
        <w:t>External parasites</w:t>
      </w:r>
    </w:p>
    <w:p w14:paraId="55BB8997" w14:textId="02C9D06C" w:rsidR="00290A71" w:rsidRDefault="00E251F1" w:rsidP="00290A71">
      <w:r>
        <w:t>Upo</w:t>
      </w:r>
      <w:r w:rsidR="00290A71" w:rsidRPr="66C332E5">
        <w:t>n physical examination, a small number of ticks were found on the external pinnae of the ears and face of 2</w:t>
      </w:r>
      <w:r w:rsidR="009C1317">
        <w:t>4%</w:t>
      </w:r>
      <w:r w:rsidR="00290A71" w:rsidRPr="66C332E5">
        <w:t xml:space="preserve"> (16/68) </w:t>
      </w:r>
      <w:r w:rsidR="009C1317">
        <w:t xml:space="preserve">of </w:t>
      </w:r>
      <w:r w:rsidR="004E3DFA">
        <w:t>Koala</w:t>
      </w:r>
      <w:r w:rsidR="00290A71" w:rsidRPr="66C332E5">
        <w:t xml:space="preserve">s across all life stages and in numbers considered normal for the species. No </w:t>
      </w:r>
      <w:r w:rsidR="004E3DFA">
        <w:t>Koala</w:t>
      </w:r>
      <w:r w:rsidR="00290A71" w:rsidRPr="66C332E5">
        <w:t xml:space="preserve">s showed evidence of inflammation or irritation associated with the presence of ticks. Although ticks were found on </w:t>
      </w:r>
      <w:r w:rsidR="004E3DFA">
        <w:t>Koala</w:t>
      </w:r>
      <w:r w:rsidR="00290A71" w:rsidRPr="66C332E5">
        <w:t xml:space="preserve">s in good or poor body condition, the four </w:t>
      </w:r>
      <w:r w:rsidR="004E3DFA">
        <w:t>Koala</w:t>
      </w:r>
      <w:r w:rsidR="00290A71" w:rsidRPr="66C332E5">
        <w:t xml:space="preserve">s having the highest tick load were found in poor body condition (BCS 1 </w:t>
      </w:r>
      <w:r w:rsidR="00B35119">
        <w:t>or</w:t>
      </w:r>
      <w:r w:rsidR="00290A71" w:rsidRPr="66C332E5">
        <w:t xml:space="preserve"> 2) </w:t>
      </w:r>
      <w:r w:rsidR="009C1317">
        <w:t xml:space="preserve">individuals </w:t>
      </w:r>
      <w:r w:rsidR="00290A71" w:rsidRPr="66C332E5">
        <w:t xml:space="preserve">from Budj Bim. </w:t>
      </w:r>
    </w:p>
    <w:p w14:paraId="35CCA9DF" w14:textId="1C02EFA2" w:rsidR="00290A71" w:rsidRDefault="00290A71" w:rsidP="00290A71">
      <w:r w:rsidRPr="2BF61188">
        <w:t xml:space="preserve">There was no clinical evidence of infestation with the mite </w:t>
      </w:r>
      <w:r w:rsidRPr="2BF61188">
        <w:rPr>
          <w:i/>
          <w:iCs/>
        </w:rPr>
        <w:t xml:space="preserve">Sarcoptes scabiei </w:t>
      </w:r>
      <w:r w:rsidR="00673ADC">
        <w:t>during</w:t>
      </w:r>
      <w:r w:rsidRPr="2BF61188">
        <w:t xml:space="preserve"> clinical examination of </w:t>
      </w:r>
      <w:r w:rsidR="004E3DFA">
        <w:t>Koala</w:t>
      </w:r>
      <w:r w:rsidRPr="2BF61188">
        <w:t xml:space="preserve">s during this study. Although one adult female </w:t>
      </w:r>
      <w:r w:rsidR="004E3DFA">
        <w:t>Koala</w:t>
      </w:r>
      <w:r w:rsidRPr="2BF61188">
        <w:t xml:space="preserve"> had a single small (&lt;2</w:t>
      </w:r>
      <w:r w:rsidR="00673ADC">
        <w:t> </w:t>
      </w:r>
      <w:r w:rsidRPr="2BF61188">
        <w:t xml:space="preserve">cm diameter) patch of thickened (hyperkeratotic) skin near the sternum, this lesion was not associated with cracking of the skin, exudate, secondary infections or other pathology commonly seen in </w:t>
      </w:r>
      <w:r w:rsidR="004E3DFA">
        <w:t>Koala</w:t>
      </w:r>
      <w:r w:rsidRPr="2BF61188">
        <w:t xml:space="preserve"> scabies, and no mites were seen </w:t>
      </w:r>
      <w:r w:rsidR="00673ADC">
        <w:t>up</w:t>
      </w:r>
      <w:r w:rsidRPr="2BF61188">
        <w:t xml:space="preserve">on microscopic examination of samples collected from this </w:t>
      </w:r>
      <w:r w:rsidR="004E3DFA">
        <w:t>Koala</w:t>
      </w:r>
      <w:r w:rsidR="00242A54">
        <w:t xml:space="preserve">. </w:t>
      </w:r>
      <w:r w:rsidRPr="70B3ED98">
        <w:t xml:space="preserve"> </w:t>
      </w:r>
    </w:p>
    <w:p w14:paraId="46FCDCB2" w14:textId="1712D7C6" w:rsidR="00290A71" w:rsidRDefault="00290A71" w:rsidP="00290A71">
      <w:pPr>
        <w:pStyle w:val="Heading4"/>
      </w:pPr>
      <w:r w:rsidRPr="2BF61188">
        <w:t>Internal parasites</w:t>
      </w:r>
    </w:p>
    <w:p w14:paraId="2F2074B0" w14:textId="30E1718D" w:rsidR="00290A71" w:rsidRDefault="00290A71" w:rsidP="00290A71">
      <w:r w:rsidRPr="66C332E5">
        <w:t xml:space="preserve">On gross post-mortem examination, five of 15 necropsied </w:t>
      </w:r>
      <w:r w:rsidR="004E3DFA">
        <w:t>Koala</w:t>
      </w:r>
      <w:r w:rsidRPr="66C332E5">
        <w:t>s (</w:t>
      </w:r>
      <w:r w:rsidR="00673ADC">
        <w:t>four</w:t>
      </w:r>
      <w:r w:rsidRPr="66C332E5">
        <w:t xml:space="preserve"> Cape Otway, </w:t>
      </w:r>
      <w:r w:rsidR="00673ADC">
        <w:t>one</w:t>
      </w:r>
      <w:r w:rsidRPr="66C332E5">
        <w:t xml:space="preserve"> Gelantipy) had a moderate</w:t>
      </w:r>
      <w:r w:rsidR="00673ADC">
        <w:t>-</w:t>
      </w:r>
      <w:r w:rsidRPr="66C332E5">
        <w:t>to</w:t>
      </w:r>
      <w:r w:rsidR="00673ADC">
        <w:t>-</w:t>
      </w:r>
      <w:r w:rsidRPr="66C332E5">
        <w:t>high cestode (tapeworm) infestation in the small intestines</w:t>
      </w:r>
      <w:r w:rsidR="00673ADC">
        <w:t xml:space="preserve">. The infestations were </w:t>
      </w:r>
      <w:r w:rsidRPr="66C332E5">
        <w:t>most likely</w:t>
      </w:r>
      <w:r w:rsidR="00673ADC">
        <w:t xml:space="preserve"> attributed to</w:t>
      </w:r>
      <w:r w:rsidRPr="66C332E5">
        <w:t xml:space="preserve"> </w:t>
      </w:r>
      <w:r w:rsidRPr="66C332E5">
        <w:rPr>
          <w:i/>
          <w:iCs/>
        </w:rPr>
        <w:t xml:space="preserve">Bertella obesa, </w:t>
      </w:r>
      <w:r w:rsidRPr="66C332E5">
        <w:t xml:space="preserve">which has previously been reported as being a non-pathogenic cestode, commonly found in the gastrointestinal tract of healthy </w:t>
      </w:r>
      <w:r w:rsidR="004E3DFA">
        <w:t>Koala</w:t>
      </w:r>
      <w:r w:rsidRPr="66C332E5">
        <w:t>s. Chronic eosinophilic enteritis was found on histological examination of small intestinal tissue collected from two of these animals. All five animals found to have moderate</w:t>
      </w:r>
      <w:r w:rsidR="00673ADC">
        <w:t>-</w:t>
      </w:r>
      <w:r w:rsidRPr="66C332E5">
        <w:t>to</w:t>
      </w:r>
      <w:r w:rsidR="00673ADC">
        <w:t>-</w:t>
      </w:r>
      <w:r w:rsidRPr="66C332E5">
        <w:t xml:space="preserve">severe cestodiasis were in poor body condition (BCS 1 </w:t>
      </w:r>
      <w:r w:rsidR="00673ADC">
        <w:t>and</w:t>
      </w:r>
      <w:r w:rsidRPr="66C332E5">
        <w:t xml:space="preserve"> 2</w:t>
      </w:r>
      <w:proofErr w:type="gramStart"/>
      <w:r w:rsidRPr="66C332E5">
        <w:t>)</w:t>
      </w:r>
      <w:r w:rsidR="00673ADC">
        <w:t>,</w:t>
      </w:r>
      <w:r w:rsidRPr="66C332E5">
        <w:t xml:space="preserve"> and</w:t>
      </w:r>
      <w:proofErr w:type="gramEnd"/>
      <w:r w:rsidRPr="66C332E5">
        <w:t xml:space="preserve"> were at least </w:t>
      </w:r>
      <w:r w:rsidR="0083142C">
        <w:t>five</w:t>
      </w:r>
      <w:r w:rsidRPr="66C332E5">
        <w:t xml:space="preserve"> years old (adult or senior life stages</w:t>
      </w:r>
      <w:r w:rsidR="009C1317">
        <w:t>)</w:t>
      </w:r>
      <w:r w:rsidRPr="66C332E5">
        <w:t>.</w:t>
      </w:r>
      <w:r>
        <w:t xml:space="preserve"> </w:t>
      </w:r>
      <w:r w:rsidRPr="66C332E5">
        <w:t>Histological examination of the small intestine collected from one emaciated adult female from Cape Otway with severe cestodiasis also found co-infection</w:t>
      </w:r>
      <w:r w:rsidR="00673ADC">
        <w:t>,</w:t>
      </w:r>
      <w:r w:rsidRPr="66C332E5">
        <w:t xml:space="preserve"> with a moderate burden of nematodes in the small intestines.</w:t>
      </w:r>
    </w:p>
    <w:p w14:paraId="763C35DE" w14:textId="77777777" w:rsidR="007A7D5A" w:rsidRDefault="007A7D5A" w:rsidP="007A7D5A">
      <w:pPr>
        <w:pStyle w:val="Heading3-Numbered"/>
      </w:pPr>
      <w:bookmarkStart w:id="138" w:name="_Toc202781728"/>
      <w:r w:rsidRPr="70B3ED98">
        <w:t>Non-</w:t>
      </w:r>
      <w:r w:rsidRPr="007A7D5A">
        <w:t>infectious</w:t>
      </w:r>
      <w:r w:rsidRPr="70B3ED98">
        <w:t xml:space="preserve"> disease</w:t>
      </w:r>
      <w:bookmarkEnd w:id="138"/>
    </w:p>
    <w:p w14:paraId="7EEB8925" w14:textId="77777777" w:rsidR="007A7D5A" w:rsidRDefault="007A7D5A" w:rsidP="007A7D5A">
      <w:pPr>
        <w:pStyle w:val="Heading4"/>
      </w:pPr>
      <w:r w:rsidRPr="70B3ED98">
        <w:t>Malocclusion and dental disease</w:t>
      </w:r>
    </w:p>
    <w:p w14:paraId="7255AA2C" w14:textId="05798077" w:rsidR="007A7D5A" w:rsidRDefault="007A7D5A" w:rsidP="007A7D5A">
      <w:r w:rsidRPr="2BF61188">
        <w:t xml:space="preserve">Malocclusion </w:t>
      </w:r>
      <w:r w:rsidR="00D755BF">
        <w:t>(e.g. Figure 1</w:t>
      </w:r>
      <w:r w:rsidR="00B35119">
        <w:t>7</w:t>
      </w:r>
      <w:r w:rsidR="00D755BF">
        <w:t>)</w:t>
      </w:r>
      <w:r w:rsidRPr="2BF61188">
        <w:t xml:space="preserve"> was recorded for 31% (21/68) </w:t>
      </w:r>
      <w:r w:rsidR="00831A6B">
        <w:t xml:space="preserve">of </w:t>
      </w:r>
      <w:r w:rsidR="004E3DFA">
        <w:t>Koala</w:t>
      </w:r>
      <w:r w:rsidRPr="2BF61188">
        <w:t xml:space="preserve">s across all regions except Mallacoota, and for all adult life stages. Type 2 malocclusion </w:t>
      </w:r>
      <w:r w:rsidR="000F10AA">
        <w:t xml:space="preserve">(significant overbite) </w:t>
      </w:r>
      <w:r w:rsidRPr="2BF61188">
        <w:t>was most frequently observed (4</w:t>
      </w:r>
      <w:r w:rsidR="009C1317">
        <w:t>8</w:t>
      </w:r>
      <w:r w:rsidRPr="2BF61188">
        <w:t xml:space="preserve">%). Dental disease (Figure </w:t>
      </w:r>
      <w:r w:rsidR="00A844EA">
        <w:t>1</w:t>
      </w:r>
      <w:r w:rsidR="00B35119">
        <w:t>8</w:t>
      </w:r>
      <w:r w:rsidRPr="2BF61188">
        <w:t>) was also recorded for 3</w:t>
      </w:r>
      <w:r w:rsidR="009C1317">
        <w:t>7</w:t>
      </w:r>
      <w:r w:rsidRPr="2BF61188">
        <w:t xml:space="preserve">% (25/68) </w:t>
      </w:r>
      <w:r w:rsidR="009C1317">
        <w:t xml:space="preserve">of </w:t>
      </w:r>
      <w:r w:rsidR="004E3DFA">
        <w:t>Koala</w:t>
      </w:r>
      <w:r w:rsidRPr="2BF61188">
        <w:t>s across all regions except Mallacoota, and for all adult life stages. Just over half of all cases with dental disease were associated with malocclusion. Evidence of dental disease found on physical examination included staining and abnormal tooth wear, fractured, missing, abnormally positioned or mobile incisors, canines, pre-molars and molars, pulp cavity exposure (particularly on the incisors, both upper and lower), swelling, redness and bleeding of the gum tissue, gingival recession and ulcerative lesions on the gum tissue surrounding teeth</w:t>
      </w:r>
      <w:r w:rsidR="00762F24">
        <w:t>,</w:t>
      </w:r>
      <w:r w:rsidRPr="2BF61188">
        <w:t xml:space="preserve"> and mucosa of the hard palate. A high proportion (76%, 19/25) of </w:t>
      </w:r>
      <w:r w:rsidR="004E3DFA">
        <w:t>Koala</w:t>
      </w:r>
      <w:r w:rsidRPr="2BF61188">
        <w:t>s showing clinical evidence of dental disease were in poor body condition (BCS 1 or 2).</w:t>
      </w:r>
    </w:p>
    <w:p w14:paraId="34BDC066" w14:textId="77777777" w:rsidR="00DC56B7" w:rsidRDefault="00DC56B7" w:rsidP="007A7D5A"/>
    <w:p w14:paraId="7677C950" w14:textId="77777777" w:rsidR="009820F8" w:rsidRDefault="009820F8" w:rsidP="007A7D5A"/>
    <w:p w14:paraId="276B28C7" w14:textId="77777777" w:rsidR="00B071DF" w:rsidRDefault="00B071DF" w:rsidP="007A7D5A"/>
    <w:p w14:paraId="5EE8AA57" w14:textId="4A9D1211" w:rsidR="00A844EA" w:rsidRDefault="009820F8" w:rsidP="007A7D5A">
      <w:r>
        <w:rPr>
          <w:noProof/>
        </w:rPr>
        <w:lastRenderedPageBreak/>
        <w:drawing>
          <wp:inline distT="0" distB="0" distL="0" distR="0" wp14:anchorId="06CAF94F" wp14:editId="2E598F44">
            <wp:extent cx="6120765" cy="2151080"/>
            <wp:effectExtent l="0" t="0" r="0" b="1905"/>
            <wp:docPr id="2114369990" name="Picture 2114369990" descr="A close up of a dog's mout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4369990" name="Picture 2114369990" descr="A close up of a dog's mouth&#10;&#10;AI-generated content may be incorrect."/>
                    <pic:cNvPicPr/>
                  </pic:nvPicPr>
                  <pic:blipFill>
                    <a:blip r:embed="rId60" cstate="email">
                      <a:extLst>
                        <a:ext uri="{28A0092B-C50C-407E-A947-70E740481C1C}">
                          <a14:useLocalDpi xmlns:a14="http://schemas.microsoft.com/office/drawing/2010/main"/>
                        </a:ext>
                      </a:extLst>
                    </a:blip>
                    <a:stretch>
                      <a:fillRect/>
                    </a:stretch>
                  </pic:blipFill>
                  <pic:spPr>
                    <a:xfrm>
                      <a:off x="0" y="0"/>
                      <a:ext cx="6120765" cy="2151080"/>
                    </a:xfrm>
                    <a:prstGeom prst="rect">
                      <a:avLst/>
                    </a:prstGeom>
                  </pic:spPr>
                </pic:pic>
              </a:graphicData>
            </a:graphic>
          </wp:inline>
        </w:drawing>
      </w:r>
    </w:p>
    <w:p w14:paraId="7FE53568" w14:textId="1C3F6D23" w:rsidR="00D755BF" w:rsidRDefault="0038607E" w:rsidP="00D755BF">
      <w:pPr>
        <w:pStyle w:val="Caption-Figure"/>
      </w:pPr>
      <w:bookmarkStart w:id="139" w:name="_Toc202781849"/>
      <w:r w:rsidRPr="6911FBC4">
        <w:t xml:space="preserve">Figure </w:t>
      </w:r>
      <w:r w:rsidRPr="6911FBC4">
        <w:fldChar w:fldCharType="begin"/>
      </w:r>
      <w:r>
        <w:instrText xml:space="preserve"> SEQ Figure \* ARABIC </w:instrText>
      </w:r>
      <w:r w:rsidRPr="6911FBC4">
        <w:fldChar w:fldCharType="separate"/>
      </w:r>
      <w:r w:rsidR="00E655CE">
        <w:rPr>
          <w:noProof/>
        </w:rPr>
        <w:t>17</w:t>
      </w:r>
      <w:r w:rsidRPr="6911FBC4">
        <w:rPr>
          <w:noProof/>
        </w:rPr>
        <w:fldChar w:fldCharType="end"/>
      </w:r>
      <w:r>
        <w:rPr>
          <w:noProof/>
        </w:rPr>
        <w:t xml:space="preserve">. </w:t>
      </w:r>
      <w:r w:rsidR="00D755BF" w:rsidRPr="00224C19">
        <w:t xml:space="preserve">Dental malocclusions commonly seen in Victorian </w:t>
      </w:r>
      <w:r w:rsidR="004E3DFA">
        <w:t>Koala</w:t>
      </w:r>
      <w:r w:rsidR="00D755BF" w:rsidRPr="00224C19">
        <w:t>s.</w:t>
      </w:r>
      <w:bookmarkEnd w:id="139"/>
      <w:r w:rsidR="00D755BF" w:rsidRPr="00224C19">
        <w:t xml:space="preserve"> </w:t>
      </w:r>
    </w:p>
    <w:p w14:paraId="218618AA" w14:textId="6C730290" w:rsidR="00D755BF" w:rsidRPr="00C726EF" w:rsidRDefault="009820F8" w:rsidP="00C726EF">
      <w:pPr>
        <w:pStyle w:val="Legend-Figure"/>
      </w:pPr>
      <w:r w:rsidRPr="00153407">
        <w:rPr>
          <w:rFonts w:eastAsia="Arial"/>
          <w:b/>
          <w:bCs/>
          <w:color w:val="000000"/>
        </w:rPr>
        <w:t>A) Normal occlusion in a Victorian koala</w:t>
      </w:r>
      <w:r w:rsidRPr="46FA09A1">
        <w:rPr>
          <w:rFonts w:eastAsia="Arial"/>
          <w:b/>
          <w:bCs/>
          <w:color w:val="000000"/>
        </w:rPr>
        <w:t>: t</w:t>
      </w:r>
      <w:r w:rsidRPr="00153407">
        <w:rPr>
          <w:rFonts w:eastAsia="Arial"/>
          <w:color w:val="000000"/>
        </w:rPr>
        <w:t>he mandibular (lower) incisors (I</w:t>
      </w:r>
      <w:r w:rsidRPr="00153407">
        <w:rPr>
          <w:rFonts w:eastAsia="Arial"/>
          <w:color w:val="000000"/>
          <w:vertAlign w:val="subscript"/>
        </w:rPr>
        <w:t>1</w:t>
      </w:r>
      <w:r w:rsidRPr="00153407">
        <w:rPr>
          <w:rFonts w:eastAsia="Arial"/>
          <w:color w:val="000000"/>
        </w:rPr>
        <w:t>) occlude against the 2</w:t>
      </w:r>
      <w:r w:rsidRPr="00153407">
        <w:rPr>
          <w:rFonts w:eastAsia="Arial"/>
          <w:color w:val="000000"/>
          <w:vertAlign w:val="superscript"/>
        </w:rPr>
        <w:t>nd</w:t>
      </w:r>
      <w:r w:rsidRPr="00153407">
        <w:rPr>
          <w:rFonts w:eastAsia="Arial"/>
          <w:color w:val="000000"/>
        </w:rPr>
        <w:t xml:space="preserve"> maxillary (upper) incisors (I</w:t>
      </w:r>
      <w:r w:rsidRPr="00153407">
        <w:rPr>
          <w:rFonts w:eastAsia="Arial"/>
          <w:color w:val="000000"/>
          <w:vertAlign w:val="superscript"/>
        </w:rPr>
        <w:t>2</w:t>
      </w:r>
      <w:r w:rsidRPr="00153407">
        <w:rPr>
          <w:rFonts w:eastAsia="Arial"/>
          <w:color w:val="000000"/>
        </w:rPr>
        <w:t>), with</w:t>
      </w:r>
      <w:r w:rsidRPr="46FA09A1">
        <w:rPr>
          <w:rFonts w:eastAsia="Arial"/>
          <w:color w:val="000000"/>
          <w:vertAlign w:val="superscript"/>
        </w:rPr>
        <w:t xml:space="preserve"> </w:t>
      </w:r>
      <w:r w:rsidRPr="00153407">
        <w:rPr>
          <w:rFonts w:eastAsia="Arial"/>
          <w:color w:val="000000"/>
        </w:rPr>
        <w:t>some overlap onto the 3</w:t>
      </w:r>
      <w:r w:rsidRPr="00153407">
        <w:rPr>
          <w:rFonts w:eastAsia="Arial"/>
          <w:color w:val="000000"/>
          <w:vertAlign w:val="superscript"/>
        </w:rPr>
        <w:t>rd</w:t>
      </w:r>
      <w:r w:rsidRPr="00153407">
        <w:rPr>
          <w:rFonts w:eastAsia="Arial"/>
          <w:color w:val="000000"/>
        </w:rPr>
        <w:t xml:space="preserve"> maxillary incisors (I</w:t>
      </w:r>
      <w:r w:rsidRPr="00153407">
        <w:rPr>
          <w:rFonts w:eastAsia="Arial"/>
          <w:color w:val="000000"/>
          <w:vertAlign w:val="superscript"/>
        </w:rPr>
        <w:t>3</w:t>
      </w:r>
      <w:r w:rsidRPr="00153407">
        <w:rPr>
          <w:rFonts w:eastAsia="Arial"/>
          <w:color w:val="000000"/>
        </w:rPr>
        <w:t xml:space="preserve">) also considered normal.  Wear of the upper and lower premolars during mastication has historically been used to determine koala age (‘tooth wear class’, or TWC).  </w:t>
      </w:r>
      <w:r w:rsidRPr="00153407">
        <w:rPr>
          <w:rFonts w:eastAsia="Arial"/>
          <w:b/>
          <w:bCs/>
          <w:color w:val="000000"/>
        </w:rPr>
        <w:t>B) Type I malocclusion</w:t>
      </w:r>
      <w:r w:rsidRPr="46FA09A1">
        <w:rPr>
          <w:rFonts w:eastAsia="Arial"/>
          <w:b/>
          <w:bCs/>
          <w:color w:val="000000"/>
        </w:rPr>
        <w:t>:</w:t>
      </w:r>
      <w:r w:rsidRPr="00153407">
        <w:rPr>
          <w:rFonts w:eastAsia="Arial"/>
          <w:b/>
          <w:bCs/>
          <w:color w:val="000000"/>
        </w:rPr>
        <w:t xml:space="preserve"> </w:t>
      </w:r>
      <w:r w:rsidRPr="00153407">
        <w:rPr>
          <w:rFonts w:eastAsia="Arial"/>
          <w:color w:val="000000"/>
        </w:rPr>
        <w:t>the mandible juts forwards causing a relative maxillary underbite. The mandibular incisors (I</w:t>
      </w:r>
      <w:r w:rsidRPr="00153407">
        <w:rPr>
          <w:rFonts w:eastAsia="Arial"/>
          <w:color w:val="000000"/>
          <w:vertAlign w:val="subscript"/>
        </w:rPr>
        <w:t>1</w:t>
      </w:r>
      <w:r w:rsidRPr="00153407">
        <w:rPr>
          <w:rFonts w:eastAsia="Arial"/>
          <w:color w:val="000000"/>
        </w:rPr>
        <w:t>) occlude directly against the maxillary 1</w:t>
      </w:r>
      <w:r w:rsidRPr="00153407">
        <w:rPr>
          <w:rFonts w:eastAsia="Arial"/>
          <w:color w:val="000000"/>
          <w:vertAlign w:val="superscript"/>
        </w:rPr>
        <w:t>st</w:t>
      </w:r>
      <w:r w:rsidRPr="00153407">
        <w:rPr>
          <w:rFonts w:eastAsia="Arial"/>
          <w:color w:val="000000"/>
        </w:rPr>
        <w:t xml:space="preserve"> incisors (I</w:t>
      </w:r>
      <w:r w:rsidRPr="00153407">
        <w:rPr>
          <w:rFonts w:eastAsia="Arial"/>
          <w:color w:val="000000"/>
          <w:vertAlign w:val="superscript"/>
        </w:rPr>
        <w:t>1</w:t>
      </w:r>
      <w:r w:rsidRPr="00153407">
        <w:rPr>
          <w:rFonts w:eastAsia="Arial"/>
          <w:color w:val="000000"/>
        </w:rPr>
        <w:t>). Over time, abnormal shearing forces on the upper and lower 1</w:t>
      </w:r>
      <w:r w:rsidRPr="00153407">
        <w:rPr>
          <w:rFonts w:eastAsia="Arial"/>
          <w:color w:val="000000"/>
          <w:vertAlign w:val="superscript"/>
        </w:rPr>
        <w:t>st</w:t>
      </w:r>
      <w:r w:rsidRPr="00153407">
        <w:rPr>
          <w:rFonts w:eastAsia="Arial"/>
          <w:color w:val="000000"/>
        </w:rPr>
        <w:t xml:space="preserve"> incisors </w:t>
      </w:r>
      <w:r w:rsidRPr="46FA09A1">
        <w:rPr>
          <w:rFonts w:eastAsia="Arial"/>
          <w:color w:val="000000"/>
        </w:rPr>
        <w:t xml:space="preserve">result in </w:t>
      </w:r>
      <w:r w:rsidRPr="00153407">
        <w:rPr>
          <w:rFonts w:eastAsia="Arial"/>
          <w:color w:val="000000"/>
        </w:rPr>
        <w:t xml:space="preserve">rotation of the teeth, asymmetrical wear and vertical crazing in the enamel (yellow arrows), which weakens the teeth and increases the risk </w:t>
      </w:r>
      <w:r w:rsidRPr="46FA09A1">
        <w:rPr>
          <w:rFonts w:eastAsia="Arial"/>
          <w:color w:val="000000"/>
        </w:rPr>
        <w:t>fracture and loss of these important first incisors.</w:t>
      </w:r>
      <w:r w:rsidRPr="00153407">
        <w:rPr>
          <w:rFonts w:eastAsia="Arial"/>
          <w:color w:val="000000"/>
        </w:rPr>
        <w:t xml:space="preserve"> Estimation of TWC in koalas with a Type 1 malocclusion is likely to significantly underestimate the age of the animal, as wear of </w:t>
      </w:r>
      <w:r w:rsidRPr="46FA09A1">
        <w:rPr>
          <w:rFonts w:eastAsia="Arial"/>
          <w:color w:val="000000"/>
        </w:rPr>
        <w:t xml:space="preserve">the </w:t>
      </w:r>
      <w:r w:rsidRPr="00153407">
        <w:rPr>
          <w:rFonts w:eastAsia="Arial"/>
          <w:color w:val="000000"/>
        </w:rPr>
        <w:t xml:space="preserve">cheek teeth (molars and premolars) is limited until the incisors have abraded sufficiently to allow significant contact </w:t>
      </w:r>
      <w:r w:rsidRPr="46FA09A1">
        <w:rPr>
          <w:rFonts w:eastAsia="Arial"/>
          <w:color w:val="000000"/>
        </w:rPr>
        <w:t xml:space="preserve">(and hence wear) </w:t>
      </w:r>
      <w:r w:rsidRPr="00153407">
        <w:rPr>
          <w:rFonts w:eastAsia="Arial"/>
          <w:color w:val="000000"/>
        </w:rPr>
        <w:t xml:space="preserve">between the upper and lower premolars during mastication. </w:t>
      </w:r>
      <w:r w:rsidRPr="00153407">
        <w:rPr>
          <w:rFonts w:eastAsia="Arial"/>
          <w:b/>
          <w:bCs/>
          <w:color w:val="000000"/>
        </w:rPr>
        <w:t>C) Type II malocclusion</w:t>
      </w:r>
      <w:r w:rsidRPr="46FA09A1">
        <w:rPr>
          <w:rFonts w:eastAsia="Arial"/>
          <w:b/>
          <w:bCs/>
          <w:color w:val="000000"/>
        </w:rPr>
        <w:t xml:space="preserve">: </w:t>
      </w:r>
      <w:r w:rsidRPr="00153407">
        <w:rPr>
          <w:rFonts w:eastAsia="Arial"/>
          <w:color w:val="000000"/>
        </w:rPr>
        <w:t>causes a relative maxillary overbite in which the mandibular incisors (I</w:t>
      </w:r>
      <w:r w:rsidRPr="00153407">
        <w:rPr>
          <w:rFonts w:eastAsia="Arial"/>
          <w:color w:val="000000"/>
          <w:vertAlign w:val="subscript"/>
        </w:rPr>
        <w:t>1</w:t>
      </w:r>
      <w:r w:rsidRPr="00153407">
        <w:rPr>
          <w:rFonts w:eastAsia="Arial"/>
          <w:color w:val="000000"/>
        </w:rPr>
        <w:t>) occlude behind their normal position</w:t>
      </w:r>
      <w:r w:rsidRPr="46FA09A1">
        <w:rPr>
          <w:rFonts w:eastAsia="Arial"/>
          <w:color w:val="000000"/>
        </w:rPr>
        <w:t xml:space="preserve">, </w:t>
      </w:r>
      <w:r w:rsidRPr="00153407">
        <w:rPr>
          <w:rFonts w:eastAsia="Arial"/>
          <w:color w:val="000000"/>
        </w:rPr>
        <w:t>either directly onto the soft tissue of the hard palate between the upper</w:t>
      </w:r>
      <w:r w:rsidRPr="46FA09A1">
        <w:rPr>
          <w:rFonts w:eastAsia="Arial"/>
          <w:color w:val="000000"/>
        </w:rPr>
        <w:t xml:space="preserve"> </w:t>
      </w:r>
      <w:r w:rsidRPr="00153407">
        <w:rPr>
          <w:rFonts w:eastAsia="Arial"/>
          <w:color w:val="000000"/>
        </w:rPr>
        <w:t>incisors (I</w:t>
      </w:r>
      <w:r w:rsidRPr="00153407">
        <w:rPr>
          <w:rFonts w:eastAsia="Arial"/>
          <w:color w:val="000000"/>
          <w:vertAlign w:val="superscript"/>
        </w:rPr>
        <w:t>2</w:t>
      </w:r>
      <w:r w:rsidRPr="00153407">
        <w:rPr>
          <w:rFonts w:eastAsia="Arial"/>
          <w:color w:val="000000"/>
        </w:rPr>
        <w:t>, I</w:t>
      </w:r>
      <w:r w:rsidRPr="00153407">
        <w:rPr>
          <w:rFonts w:eastAsia="Arial"/>
          <w:color w:val="000000"/>
          <w:vertAlign w:val="superscript"/>
        </w:rPr>
        <w:t>3</w:t>
      </w:r>
      <w:r w:rsidRPr="00153407">
        <w:rPr>
          <w:rFonts w:eastAsia="Arial"/>
          <w:color w:val="000000"/>
        </w:rPr>
        <w:t>), or behind the crown of I</w:t>
      </w:r>
      <w:r w:rsidRPr="00153407">
        <w:rPr>
          <w:rFonts w:eastAsia="Arial"/>
          <w:color w:val="000000"/>
          <w:vertAlign w:val="superscript"/>
        </w:rPr>
        <w:t>3</w:t>
      </w:r>
      <w:r w:rsidRPr="00153407">
        <w:rPr>
          <w:rFonts w:eastAsia="Arial"/>
          <w:color w:val="000000"/>
        </w:rPr>
        <w:t xml:space="preserve">, as seen in this young adult male koala from the Budj Bim region. </w:t>
      </w:r>
      <w:r w:rsidRPr="46FA09A1">
        <w:rPr>
          <w:rFonts w:eastAsia="Arial"/>
          <w:color w:val="000000"/>
        </w:rPr>
        <w:t xml:space="preserve">Abnormal wear from the lower incisors during mastication results in erosive lesions on the hard palate between the upper incisors, and </w:t>
      </w:r>
      <w:r w:rsidRPr="00153407">
        <w:rPr>
          <w:rFonts w:eastAsia="Arial"/>
          <w:color w:val="000000"/>
        </w:rPr>
        <w:t>abnormal enamel wear, rotation</w:t>
      </w:r>
      <w:r w:rsidRPr="46FA09A1">
        <w:rPr>
          <w:rFonts w:eastAsia="Arial"/>
          <w:color w:val="000000"/>
        </w:rPr>
        <w:t xml:space="preserve"> and </w:t>
      </w:r>
      <w:r w:rsidRPr="00153407">
        <w:rPr>
          <w:rFonts w:eastAsia="Arial"/>
          <w:color w:val="000000"/>
        </w:rPr>
        <w:t>root exposure</w:t>
      </w:r>
      <w:r w:rsidRPr="46FA09A1">
        <w:rPr>
          <w:rFonts w:eastAsia="Arial"/>
          <w:color w:val="000000"/>
        </w:rPr>
        <w:t xml:space="preserve"> (green arrow), gingivitis (blue arrow), fracture and </w:t>
      </w:r>
      <w:r w:rsidRPr="00153407">
        <w:rPr>
          <w:rFonts w:eastAsia="Arial"/>
          <w:color w:val="000000"/>
        </w:rPr>
        <w:t>loss of</w:t>
      </w:r>
      <w:r w:rsidRPr="46FA09A1">
        <w:rPr>
          <w:rFonts w:eastAsia="Arial"/>
          <w:color w:val="000000"/>
        </w:rPr>
        <w:t xml:space="preserve"> I</w:t>
      </w:r>
      <w:r w:rsidRPr="46FA09A1">
        <w:rPr>
          <w:rFonts w:eastAsia="Arial"/>
          <w:color w:val="000000"/>
          <w:vertAlign w:val="superscript"/>
        </w:rPr>
        <w:t xml:space="preserve">2 </w:t>
      </w:r>
      <w:r w:rsidRPr="00153407">
        <w:rPr>
          <w:rFonts w:eastAsia="Arial"/>
          <w:color w:val="000000"/>
        </w:rPr>
        <w:t>and</w:t>
      </w:r>
      <w:r w:rsidRPr="46FA09A1">
        <w:rPr>
          <w:rFonts w:eastAsia="Arial"/>
          <w:color w:val="000000"/>
        </w:rPr>
        <w:t xml:space="preserve"> I</w:t>
      </w:r>
      <w:r w:rsidRPr="46FA09A1">
        <w:rPr>
          <w:rFonts w:eastAsia="Arial"/>
          <w:color w:val="000000"/>
          <w:vertAlign w:val="superscript"/>
        </w:rPr>
        <w:t>3</w:t>
      </w:r>
      <w:r w:rsidRPr="46FA09A1">
        <w:rPr>
          <w:rFonts w:eastAsia="Arial"/>
          <w:color w:val="000000"/>
        </w:rPr>
        <w:t xml:space="preserve"> </w:t>
      </w:r>
      <w:r w:rsidRPr="00153407">
        <w:rPr>
          <w:rFonts w:eastAsia="Arial"/>
          <w:color w:val="000000"/>
        </w:rPr>
        <w:t xml:space="preserve">over time.  </w:t>
      </w:r>
      <w:r w:rsidRPr="46FA09A1">
        <w:rPr>
          <w:rFonts w:eastAsia="Arial"/>
          <w:color w:val="000000"/>
        </w:rPr>
        <w:t>In some cases, the lower incisors also grind against the upper canines during mastication, resulting in enamel wear (orange</w:t>
      </w:r>
      <w:r w:rsidRPr="00153407">
        <w:rPr>
          <w:rFonts w:eastAsia="Arial"/>
          <w:color w:val="000000"/>
        </w:rPr>
        <w:t xml:space="preserve"> arrow) </w:t>
      </w:r>
      <w:r w:rsidRPr="46FA09A1">
        <w:rPr>
          <w:rFonts w:eastAsia="Arial"/>
          <w:color w:val="000000"/>
        </w:rPr>
        <w:t>rotation and increased risk of fractures to the upper canine teeth</w:t>
      </w:r>
      <w:r w:rsidRPr="00153407">
        <w:rPr>
          <w:rFonts w:eastAsia="Arial"/>
          <w:color w:val="000000"/>
        </w:rPr>
        <w:t xml:space="preserve">  In </w:t>
      </w:r>
      <w:r w:rsidRPr="00153407">
        <w:rPr>
          <w:rFonts w:eastAsia="Arial"/>
          <w:b/>
          <w:bCs/>
          <w:color w:val="000000"/>
        </w:rPr>
        <w:t>Type III malocclusions (no</w:t>
      </w:r>
      <w:r w:rsidRPr="46FA09A1">
        <w:rPr>
          <w:rFonts w:eastAsia="Arial"/>
          <w:b/>
          <w:bCs/>
          <w:color w:val="000000"/>
        </w:rPr>
        <w:t xml:space="preserve"> image provided here</w:t>
      </w:r>
      <w:r w:rsidRPr="00153407">
        <w:rPr>
          <w:rFonts w:eastAsia="Arial"/>
          <w:b/>
          <w:bCs/>
          <w:color w:val="000000"/>
        </w:rPr>
        <w:t xml:space="preserve">) </w:t>
      </w:r>
      <w:r w:rsidRPr="00153407">
        <w:rPr>
          <w:rFonts w:eastAsia="Arial"/>
          <w:color w:val="000000"/>
        </w:rPr>
        <w:t>the maxillary overbite is even more pronounced, with the mandibular (lower) incisors (I</w:t>
      </w:r>
      <w:r w:rsidRPr="00153407">
        <w:rPr>
          <w:rFonts w:eastAsia="Arial"/>
          <w:color w:val="000000"/>
          <w:vertAlign w:val="subscript"/>
        </w:rPr>
        <w:t>1</w:t>
      </w:r>
      <w:r w:rsidRPr="00153407">
        <w:rPr>
          <w:rFonts w:eastAsia="Arial"/>
          <w:color w:val="000000"/>
        </w:rPr>
        <w:t>) occluding even further back in the oral cavity, generally</w:t>
      </w:r>
      <w:r w:rsidRPr="46FA09A1">
        <w:rPr>
          <w:rFonts w:eastAsia="Arial"/>
          <w:color w:val="000000"/>
        </w:rPr>
        <w:t xml:space="preserve"> directly</w:t>
      </w:r>
      <w:r w:rsidRPr="00153407">
        <w:rPr>
          <w:rFonts w:eastAsia="Arial"/>
          <w:color w:val="000000"/>
        </w:rPr>
        <w:t xml:space="preserve"> on the hard palate between the upper canine teeth. Abnormal grinding between the mandibular incisors and the </w:t>
      </w:r>
      <w:r w:rsidRPr="46FA09A1">
        <w:rPr>
          <w:rFonts w:eastAsia="Arial"/>
          <w:color w:val="000000"/>
        </w:rPr>
        <w:t>soft tissue of the hard palate causes severe erosive lesions and loss or significant wear to the canine teeth, often to the gum line</w:t>
      </w:r>
      <w:r w:rsidR="00D755BF" w:rsidRPr="00C726EF">
        <w:t xml:space="preserve">. </w:t>
      </w:r>
    </w:p>
    <w:p w14:paraId="074339AD" w14:textId="7FB4B85D" w:rsidR="00D755BF" w:rsidRDefault="00D755BF" w:rsidP="007A7D5A"/>
    <w:p w14:paraId="2EEF0A28" w14:textId="7376D4BF" w:rsidR="007A7D5A" w:rsidRDefault="00A844EA" w:rsidP="007A7D5A">
      <w:r>
        <w:rPr>
          <w:noProof/>
        </w:rPr>
        <w:lastRenderedPageBreak/>
        <w:drawing>
          <wp:inline distT="0" distB="0" distL="0" distR="0" wp14:anchorId="5C9D1F3C" wp14:editId="66538D1D">
            <wp:extent cx="5688330" cy="4859020"/>
            <wp:effectExtent l="0" t="0" r="7620" b="0"/>
            <wp:docPr id="1090520594"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61" cstate="email">
                      <a:extLst>
                        <a:ext uri="{28A0092B-C50C-407E-A947-70E740481C1C}">
                          <a14:useLocalDpi xmlns:a14="http://schemas.microsoft.com/office/drawing/2010/main"/>
                        </a:ext>
                      </a:extLst>
                    </a:blip>
                    <a:srcRect/>
                    <a:stretch>
                      <a:fillRect/>
                    </a:stretch>
                  </pic:blipFill>
                  <pic:spPr bwMode="auto">
                    <a:xfrm>
                      <a:off x="0" y="0"/>
                      <a:ext cx="5688330" cy="4859020"/>
                    </a:xfrm>
                    <a:prstGeom prst="rect">
                      <a:avLst/>
                    </a:prstGeom>
                    <a:noFill/>
                  </pic:spPr>
                </pic:pic>
              </a:graphicData>
            </a:graphic>
          </wp:inline>
        </w:drawing>
      </w:r>
    </w:p>
    <w:p w14:paraId="6854AE41" w14:textId="1561E430" w:rsidR="007A7D5A" w:rsidRDefault="00293037" w:rsidP="007A7D5A">
      <w:pPr>
        <w:pStyle w:val="Caption-Figure"/>
      </w:pPr>
      <w:bookmarkStart w:id="140" w:name="_Toc202781850"/>
      <w:r w:rsidRPr="6911FBC4">
        <w:t xml:space="preserve">Figure </w:t>
      </w:r>
      <w:r w:rsidRPr="6911FBC4">
        <w:fldChar w:fldCharType="begin"/>
      </w:r>
      <w:r>
        <w:instrText xml:space="preserve"> SEQ Figure \* ARABIC </w:instrText>
      </w:r>
      <w:r w:rsidRPr="6911FBC4">
        <w:fldChar w:fldCharType="separate"/>
      </w:r>
      <w:r w:rsidR="00E655CE">
        <w:rPr>
          <w:noProof/>
        </w:rPr>
        <w:t>18</w:t>
      </w:r>
      <w:r w:rsidRPr="6911FBC4">
        <w:rPr>
          <w:noProof/>
        </w:rPr>
        <w:fldChar w:fldCharType="end"/>
      </w:r>
      <w:r w:rsidR="007A7D5A" w:rsidRPr="66C332E5">
        <w:t xml:space="preserve">. Dental disease in </w:t>
      </w:r>
      <w:r w:rsidR="004E3DFA">
        <w:t>Koala</w:t>
      </w:r>
      <w:r w:rsidR="007A7D5A" w:rsidRPr="66C332E5">
        <w:t>s.</w:t>
      </w:r>
      <w:bookmarkEnd w:id="140"/>
      <w:r w:rsidR="007A7D5A" w:rsidRPr="66C332E5">
        <w:t xml:space="preserve"> </w:t>
      </w:r>
    </w:p>
    <w:p w14:paraId="23655F06" w14:textId="16E81422" w:rsidR="007A7D5A" w:rsidRDefault="003B736C" w:rsidP="007A7D5A">
      <w:pPr>
        <w:pStyle w:val="Legend-Figure"/>
      </w:pPr>
      <w:r>
        <w:t>(</w:t>
      </w:r>
      <w:r w:rsidR="007A7D5A" w:rsidRPr="008A5BC9">
        <w:t>A</w:t>
      </w:r>
      <w:r>
        <w:t>)</w:t>
      </w:r>
      <w:r w:rsidR="007A7D5A" w:rsidRPr="008A5BC9">
        <w:t xml:space="preserve"> </w:t>
      </w:r>
      <w:r w:rsidR="007A7D5A" w:rsidRPr="66C332E5">
        <w:t xml:space="preserve">Moderate gingivitis and periodontal disease in an adult male </w:t>
      </w:r>
      <w:r w:rsidR="004E3DFA">
        <w:t>Koala</w:t>
      </w:r>
      <w:r w:rsidR="007A7D5A" w:rsidRPr="66C332E5">
        <w:t xml:space="preserve"> from South Gippsland with a maxillary underbite causing diagonal wear to the incisors and pulp cavity exposure (lime green arrow). Rotation of the upper right incisor may have resulted from the abnormal shearing forces caused by this malocclusion, or may have occurred following blunt trauma (</w:t>
      </w:r>
      <w:r w:rsidR="005E5600">
        <w:t xml:space="preserve">e.g. </w:t>
      </w:r>
      <w:r w:rsidR="007A7D5A" w:rsidRPr="66C332E5">
        <w:t xml:space="preserve">a blow to the face resulting from a fall). The gingiva around the upper incisors is receded and inflamed, exposing the root of the upper right incisor (orange arrow), and there is significant tartar build up around the base of the incisors, particularly the upper right incisor (blue arrows). At the time of examination, dental disease was considered an incidental finding, and this young male was in very good body condition (BCS 4). However, ongoing abnormal wear is likely to eventually result in fracture/loss of the upper right incisor, and progressively poor body condition and overall health status as dental disease worsens over time. </w:t>
      </w:r>
      <w:r>
        <w:t>(</w:t>
      </w:r>
      <w:r w:rsidR="007A7D5A" w:rsidRPr="008A5BC9">
        <w:t>B</w:t>
      </w:r>
      <w:r>
        <w:t>)</w:t>
      </w:r>
      <w:r w:rsidR="007A7D5A" w:rsidRPr="008A5BC9">
        <w:t xml:space="preserve"> </w:t>
      </w:r>
      <w:r w:rsidR="007A7D5A" w:rsidRPr="66C332E5">
        <w:t xml:space="preserve">Severe dental disease in an aged female </w:t>
      </w:r>
      <w:r w:rsidR="004E3DFA">
        <w:t>Koala</w:t>
      </w:r>
      <w:r w:rsidR="007A7D5A" w:rsidRPr="66C332E5">
        <w:t xml:space="preserve"> from Ballarat, with maxillary overbite causing sharpened occlusal surface in the upper incisors (aqua arrow). Abnormal wear to molars in </w:t>
      </w:r>
      <w:r w:rsidR="004E3DFA">
        <w:t>Koala</w:t>
      </w:r>
      <w:r w:rsidR="007A7D5A" w:rsidRPr="66C332E5">
        <w:t xml:space="preserve">s with this type of malocclusion commonly causes compaction of vegetation </w:t>
      </w:r>
      <w:r w:rsidR="007A7D5A" w:rsidRPr="008A5BC9">
        <w:t>(Pettett et al. 2019)</w:t>
      </w:r>
      <w:r w:rsidR="007A7D5A" w:rsidRPr="66C332E5">
        <w:t xml:space="preserve">, which may have contributed to the severe gingivitis and periodontitis circled in orange. There is exposure of the roots of the lower premolar and first molar, the gum around these lower cheek teeth was significantly inflamed, with gingival recession and loss of alveolar bone. </w:t>
      </w:r>
      <w:r>
        <w:t>(</w:t>
      </w:r>
      <w:r w:rsidR="007A7D5A" w:rsidRPr="008A5BC9">
        <w:t>C</w:t>
      </w:r>
      <w:r>
        <w:t>)</w:t>
      </w:r>
      <w:r w:rsidR="007A7D5A" w:rsidRPr="008A5BC9">
        <w:t xml:space="preserve"> </w:t>
      </w:r>
      <w:r w:rsidR="007A7D5A" w:rsidRPr="66C332E5">
        <w:t>Severe dental disease in a senior (</w:t>
      </w:r>
      <w:r w:rsidR="009E2A9F" w:rsidRPr="009E2A9F">
        <w:t xml:space="preserve">Tooth Wear Class (TWC) </w:t>
      </w:r>
      <w:r w:rsidR="007A7D5A" w:rsidRPr="66C332E5">
        <w:t xml:space="preserve">7, &gt;14 years) male </w:t>
      </w:r>
      <w:r w:rsidR="004E3DFA">
        <w:t>Koala</w:t>
      </w:r>
      <w:r w:rsidR="007A7D5A" w:rsidRPr="66C332E5">
        <w:t xml:space="preserve"> from South Gippsland. The maxillary pre-molars are worn to the level of the gum, with separation between the two roots (yellow arrows). There first upper left molar is loose, surrounded by impacted food and yellow coloured purulent discharge. The cheek mucosa is inflamed and swollen. This </w:t>
      </w:r>
      <w:r w:rsidR="004E3DFA">
        <w:t>Koala</w:t>
      </w:r>
      <w:r w:rsidR="007A7D5A" w:rsidRPr="66C332E5">
        <w:t xml:space="preserve"> had a significant swelling visible and palpable under the left eye. The upper incisors are discoloured and worn, with pulp cavity exposure (yellow circle). </w:t>
      </w:r>
      <w:r>
        <w:t>(</w:t>
      </w:r>
      <w:r w:rsidR="007A7D5A" w:rsidRPr="008A5BC9">
        <w:t>D</w:t>
      </w:r>
      <w:r>
        <w:t>)</w:t>
      </w:r>
      <w:r w:rsidR="007A7D5A" w:rsidRPr="008A5BC9">
        <w:t xml:space="preserve"> </w:t>
      </w:r>
      <w:r w:rsidR="007A7D5A" w:rsidRPr="66C332E5">
        <w:t xml:space="preserve">This aged male </w:t>
      </w:r>
      <w:r w:rsidR="004E3DFA">
        <w:t>Koala</w:t>
      </w:r>
      <w:r w:rsidR="007A7D5A" w:rsidRPr="66C332E5">
        <w:t xml:space="preserve"> from South Gippsland has one missing upper incisor, the remaining upper right incisor is discoloured and worn (green arrow). There is inflammation, ulceration, bleeding and gingival recession around the lower incisors (green circle).</w:t>
      </w:r>
    </w:p>
    <w:p w14:paraId="3D63167A" w14:textId="77777777" w:rsidR="007A7D5A" w:rsidRDefault="007A7D5A" w:rsidP="007A7D5A">
      <w:pPr>
        <w:pStyle w:val="Heading4"/>
      </w:pPr>
      <w:r w:rsidRPr="70B3ED98">
        <w:t>Kidney disease</w:t>
      </w:r>
    </w:p>
    <w:p w14:paraId="55F79368" w14:textId="55143A6D" w:rsidR="007A7D5A" w:rsidRDefault="007A7D5A" w:rsidP="007A7D5A">
      <w:r w:rsidRPr="2B4F8E25">
        <w:t xml:space="preserve">There was no biochemical indication of kidney disease based on blood biochemical analysis. No </w:t>
      </w:r>
      <w:r w:rsidR="004E3DFA">
        <w:t>Koala</w:t>
      </w:r>
      <w:r w:rsidRPr="2B4F8E25">
        <w:t xml:space="preserve">s were azotemic (elevated plasma creatinine and blood urea nitrogen levels) based on previously published normal values for </w:t>
      </w:r>
      <w:r w:rsidR="004E3DFA">
        <w:t>Koala</w:t>
      </w:r>
      <w:r w:rsidRPr="2B4F8E25">
        <w:t xml:space="preserve">s </w:t>
      </w:r>
      <w:r w:rsidR="007E70AC">
        <w:fldChar w:fldCharType="begin"/>
      </w:r>
      <w:r w:rsidR="009358C4">
        <w:instrText xml:space="preserve"> ADDIN ZOTERO_ITEM CSL_CITATION {"citationID":"a188c2npeh6","properties":{"formattedCitation":"(Canfield 1989; Speight et al. 2014)","plainCitation":"(Canfield 1989; Speight et al. 2014)","noteIndex":0},"citationItems":[{"id":9760,"uris":["http://zotero.org/users/634364/items/PVPSTW73"],"itemData":{"id":9760,"type":"article-journal","abstract":"From 1980 to 1988 235 koalas were necropsied and 67 were found to have urinary tract disease. Six affected koalas out of 48 were derived from wildlife parks around Sydney while 61 of 187 were derived from free living populations on the central and north coasts of New South Wales. Sixteen had cystitis alone, 5 had cystitis and associated renal disease only, 16 females had cystitis with genital disease, 23 had urinary disease in combination with other systemic disease and 7 had renal disease only. Overall 49 animals had cystitis (30 females and 19 males; 47 being free living) with 12 of these having renal extension (all free living). Cystitis tended to be active but chronic while associated renal disease was mainly designated as hydronephrosis and pyelonephritis. Other forms of renal disease included lymphosarcoma, oxalate nephrosis, acute and chronic nephritis, and microabscessation related to septicaemia. Female genital disease associated with cystitis was commonly vaginitis and metritis. Paraovarian cysts were detected with and without metritis. Other diseases occurring with urinary tract disease included conjunctivitis, dermatitis/stomatitis, pneumonia and hepatic disease. The higher prevalence of urinary tract disease in free living koalas, especially cystitis, is in contrast to captive koalas and may reflect the interaction between disease cause and habitat.","container-title":"Australian veterinary journal","DOI":"10.1111/j.1751-0813.1989.tb09758.x","ISSN":"00050423","issue":"4","note":"number: 4\nPMID: 2730473","page":"103-106","title":"A survey of urinary tract disease in New South Wales koalas.","volume":"66","author":[{"family":"Canfield","given":"P. J."}],"issued":{"date-parts":[["1989"]]}}},{"id":9779,"uris":["http://zotero.org/users/634364/items/2JGGL6QN"],"itemData":{"id":9779,"type":"article-journal","abstract":"BACKGROUND: Oxalate nephrosis is a highly prevalent disease in the Mount Lofty Ranges koala population in South Australia, but associated clinicopathologic  findings remain undescribed. OBJECTIVES: The aims of this study were to determine  plasma biochemical and urinalysis variables, particularly for renal function and  urinary crystal morphology and composition, in koalas with oxalate nephrosis.  METHODS: Blood and urine samples from Mount Lofty Ranges koalas with oxalate  nephrosis were compared with those unaffected by renal oxalate crystal deposition  from Mount Lofty and Kangaroo Island, South Australia and Moggill, Queensland.  Plasma and urine biochemistry variables were analyzed using a Cobas Bio analyzer,  and urinary oxalate by high-performance liquid chromatography. Urinary crystal  composition was determined by infrared spectroscopy and energy dispersive X-ray  analysis. RESULTS: Azotemia (urea &gt; 6.6 mmol/L, creatinine &gt; 150 μmol/L) was  found in 93% of koalas with oxalate nephrosis (n = 15). All azotemic animals had  renal insufficiency (urine specific gravity [USG] &lt; 1.035), and in 83%, USG was &lt;  1.030. Koalas with oxalate nephrosis were hyperoxaluric compared with Queensland  koalas (P &lt; .01). Urinary crystals from koalas with oxalate nephrosis had  atypical morphology and were composed of calcium oxalate. Mount Lofty Ranges  koalas unaffected by renal oxalate crystal deposition had renal insufficiency  (43%), although only 14% had USG &lt; 1.030 (n = 7). Unaffected Mount Lofty Ranges  and Kangaroo Island koalas were hyperoxaluric compared with Queensland koalas (P  &lt; .01). CONCLUSIONS: Koalas with oxalate nephrosis from the Mount Lofty Ranges  had renal insufficiency, hyperoxaluria, and pathognomonic urinary crystals. The  findings of this study will aid veterinary diagnosis of this disease.","container-title":"Veterinary clinical pathology","DOI":"10.1111/vcp.12145","ISSN":"1939-165X 0275-6382","issue":"2","journalAbbreviation":"Vet Clin Pathol","language":"eng","license":"© 2014 American Society for Veterinary Clinical Pathology and European Society for Veterinary Clinical Pathology.","note":"number: 2\npublisher-place: United States\nPMID: 24773087","page":"244-254","title":"Plasma biochemistry and urinalysis variables of koalas (&lt;i&gt;Phascolarctos cinereus&lt;/i&gt;) with and without oxalate nephrosis.","volume":"43","author":[{"family":"Speight","given":"K. Natasha"},{"family":"Haynes","given":"Julie I."},{"family":"Boardman","given":"Wayne"},{"family":"Breed","given":"William G."},{"family":"Taggart","given":"David A."},{"family":"Rich","given":"Brian"},{"family":"Woolford","given":"Lucy"}],"issued":{"date-parts":[["2014"]]}}}],"schema":"https://github.com/citation-style-language/schema/raw/master/csl-citation.json"} </w:instrText>
      </w:r>
      <w:r w:rsidR="007E70AC">
        <w:fldChar w:fldCharType="separate"/>
      </w:r>
      <w:r w:rsidR="009358C4" w:rsidRPr="009358C4">
        <w:t>(Canfield 1989; Speight et al. 2014)</w:t>
      </w:r>
      <w:r w:rsidR="007E70AC">
        <w:fldChar w:fldCharType="end"/>
      </w:r>
      <w:r w:rsidRPr="2B4F8E25">
        <w:t>.</w:t>
      </w:r>
      <w:r w:rsidR="00312AC3">
        <w:t xml:space="preserve"> </w:t>
      </w:r>
      <w:r w:rsidRPr="70B3ED98">
        <w:t xml:space="preserve">Mild </w:t>
      </w:r>
      <w:r w:rsidR="009E2A9F">
        <w:t>O</w:t>
      </w:r>
      <w:r w:rsidRPr="70B3ED98">
        <w:t xml:space="preserve">xalate </w:t>
      </w:r>
      <w:r w:rsidR="009E2A9F">
        <w:t>N</w:t>
      </w:r>
      <w:r w:rsidRPr="70B3ED98">
        <w:t xml:space="preserve">ephrosis was seen on histological examination of formalin fixed kidney tissue collected at necropsy from </w:t>
      </w:r>
      <w:r w:rsidR="00312AC3">
        <w:t xml:space="preserve">one </w:t>
      </w:r>
      <w:r w:rsidRPr="70B3ED98">
        <w:t>aged, debilitated female</w:t>
      </w:r>
      <w:r w:rsidR="00312AC3">
        <w:t>. H</w:t>
      </w:r>
      <w:r w:rsidRPr="70B3ED98">
        <w:t xml:space="preserve">owever, given the degree of renal pathology noted, these changes were considered unlikely to impact renal function at the time of death, and blood biochemistry values (including blood urea nitrogen and creatinine) were normal for this </w:t>
      </w:r>
      <w:r w:rsidR="004E3DFA">
        <w:t>Koala</w:t>
      </w:r>
      <w:r w:rsidRPr="70B3ED98">
        <w:t>.</w:t>
      </w:r>
    </w:p>
    <w:p w14:paraId="2B24BAC5" w14:textId="0E029F98" w:rsidR="00312AC3" w:rsidRDefault="00312AC3" w:rsidP="00312AC3">
      <w:pPr>
        <w:pStyle w:val="Heading4"/>
      </w:pPr>
      <w:r>
        <w:lastRenderedPageBreak/>
        <w:t>Other disease</w:t>
      </w:r>
      <w:r w:rsidR="00F15791">
        <w:t>s</w:t>
      </w:r>
    </w:p>
    <w:p w14:paraId="40EDEED1" w14:textId="710BCC51" w:rsidR="008B09A8" w:rsidRDefault="00312AC3" w:rsidP="00312AC3">
      <w:r>
        <w:t>Other disease issues noted in specific cases included trauma, spinal and thyroid abnormalities</w:t>
      </w:r>
      <w:r w:rsidR="00242A54">
        <w:t xml:space="preserve">. </w:t>
      </w:r>
      <w:r>
        <w:t xml:space="preserve">Further details of these </w:t>
      </w:r>
      <w:r w:rsidR="00F15791">
        <w:t>diseases</w:t>
      </w:r>
      <w:r>
        <w:t xml:space="preserve"> are provided in </w:t>
      </w:r>
      <w:r w:rsidR="005B5FEB">
        <w:t>S</w:t>
      </w:r>
      <w:r>
        <w:t>ection 6.</w:t>
      </w:r>
      <w:r w:rsidR="00F15791">
        <w:t>5</w:t>
      </w:r>
      <w:r>
        <w:t xml:space="preserve">. </w:t>
      </w:r>
    </w:p>
    <w:p w14:paraId="6D1C7136" w14:textId="6CAA233A" w:rsidR="007A7D5A" w:rsidRDefault="007A7D5A" w:rsidP="008B09A8">
      <w:pPr>
        <w:pStyle w:val="Heading3-Numbered"/>
      </w:pPr>
      <w:r w:rsidRPr="70B3ED98">
        <w:t xml:space="preserve"> </w:t>
      </w:r>
      <w:bookmarkStart w:id="141" w:name="_Toc202781729"/>
      <w:r w:rsidR="009A04C5">
        <w:t>Factors associated with chronic ill-</w:t>
      </w:r>
      <w:r w:rsidR="005C0C83">
        <w:t>h</w:t>
      </w:r>
      <w:r w:rsidR="009A04C5">
        <w:t>ealth</w:t>
      </w:r>
      <w:bookmarkEnd w:id="141"/>
      <w:r w:rsidRPr="70B3ED98">
        <w:t xml:space="preserve"> </w:t>
      </w:r>
    </w:p>
    <w:p w14:paraId="4D868FD9" w14:textId="45B36BCC" w:rsidR="007E06B2" w:rsidRDefault="00FE29A5" w:rsidP="007A7D5A">
      <w:r>
        <w:t>A</w:t>
      </w:r>
      <w:r w:rsidR="00AE1A5D">
        <w:t xml:space="preserve"> BRT model </w:t>
      </w:r>
      <w:r>
        <w:t xml:space="preserve">fitted to the data on </w:t>
      </w:r>
      <w:r w:rsidR="004E3DFA">
        <w:t>Koala</w:t>
      </w:r>
      <w:r>
        <w:t xml:space="preserve"> euthanasia that </w:t>
      </w:r>
      <w:r w:rsidR="00AE1A5D">
        <w:t>contain</w:t>
      </w:r>
      <w:r>
        <w:t>ed</w:t>
      </w:r>
      <w:r w:rsidR="00AE1A5D">
        <w:t xml:space="preserve"> 650 trees was optimal based on minimising the cross-validation deviance.</w:t>
      </w:r>
      <w:r w:rsidR="00DB1CCC">
        <w:t xml:space="preserve"> The final model explained 6</w:t>
      </w:r>
      <w:r w:rsidR="001C1E8E">
        <w:t>4</w:t>
      </w:r>
      <w:r w:rsidR="00DB1CCC">
        <w:t xml:space="preserve">% of the deviance </w:t>
      </w:r>
      <w:r w:rsidR="001C1E8E">
        <w:t xml:space="preserve">in the training data (mean residual deviance 0.49) and 50% of the deviance </w:t>
      </w:r>
      <w:r w:rsidR="004176EF">
        <w:t xml:space="preserve">in the hold-out data used for </w:t>
      </w:r>
      <w:r w:rsidR="001C1E8E">
        <w:t>cross validation (mean CV deviance 0.6</w:t>
      </w:r>
      <w:r w:rsidR="009856D4">
        <w:t>8</w:t>
      </w:r>
      <w:r w:rsidR="001C1E8E">
        <w:t xml:space="preserve">, </w:t>
      </w:r>
      <w:r w:rsidR="005B5FEB">
        <w:t>SE </w:t>
      </w:r>
      <w:r w:rsidR="001C1E8E">
        <w:t>=</w:t>
      </w:r>
      <w:r w:rsidR="005B5FEB">
        <w:t> </w:t>
      </w:r>
      <w:r w:rsidR="009856D4">
        <w:t>0.10)</w:t>
      </w:r>
      <w:r w:rsidR="00242A54">
        <w:t xml:space="preserve">. </w:t>
      </w:r>
      <w:r w:rsidR="007E70AC">
        <w:t>A</w:t>
      </w:r>
      <w:r w:rsidR="002C6AB0">
        <w:t xml:space="preserve">nalysis suggested that </w:t>
      </w:r>
      <w:r w:rsidR="004E3DFA">
        <w:t>Koala</w:t>
      </w:r>
      <w:r w:rsidR="002C6AB0">
        <w:t xml:space="preserve">s that were </w:t>
      </w:r>
      <w:r w:rsidR="00F96D30">
        <w:t xml:space="preserve">euthanised due to ill-health were associated with poor coat condition (75% influence), presence of dental disease (11% influence), occurrence of ‘wet bottom’ (5% influence) and were more likely to occur in areas with high </w:t>
      </w:r>
      <w:r w:rsidR="004E3DFA">
        <w:t>Koala</w:t>
      </w:r>
      <w:r w:rsidR="00F96D30">
        <w:t xml:space="preserve"> density (5% influence)</w:t>
      </w:r>
      <w:r w:rsidR="00242A54">
        <w:t xml:space="preserve">. </w:t>
      </w:r>
      <w:r w:rsidR="008514D5">
        <w:t>The remaining variables were relatively uninfluential in the model (collectively, &lt;5% relative influence)</w:t>
      </w:r>
      <w:r w:rsidR="00B35119">
        <w:t xml:space="preserve"> (Figure 19)</w:t>
      </w:r>
      <w:r w:rsidR="00242A54">
        <w:t xml:space="preserve">. </w:t>
      </w:r>
      <w:r>
        <w:t>The final BRT model had a classification accuracy of 90% (percentage of observations with correct predictions).</w:t>
      </w:r>
    </w:p>
    <w:p w14:paraId="124952FA" w14:textId="2C0C95EF" w:rsidR="00A745F9" w:rsidRDefault="00A745F9" w:rsidP="00A745F9">
      <w:r>
        <w:t xml:space="preserve">Interactions identified by the BRT model suggested that bivariate effects involving </w:t>
      </w:r>
      <w:r w:rsidR="004E3DFA">
        <w:t>Koala</w:t>
      </w:r>
      <w:r>
        <w:t xml:space="preserve"> density, dental disease, detection of </w:t>
      </w:r>
      <w:r w:rsidR="00E251F1">
        <w:t>Chlamy</w:t>
      </w:r>
      <w:r>
        <w:t>dia</w:t>
      </w:r>
      <w:r w:rsidR="00413BE4">
        <w:t>l DNA</w:t>
      </w:r>
      <w:r>
        <w:t xml:space="preserve"> and occurrence of ‘wet bottom’ were the most important. Of these the interaction between </w:t>
      </w:r>
      <w:r w:rsidR="004E3DFA">
        <w:t>Koala</w:t>
      </w:r>
      <w:r>
        <w:t xml:space="preserve"> density and dental disease was approximately 10 times more important tha</w:t>
      </w:r>
      <w:r w:rsidR="005B5FEB">
        <w:t>n</w:t>
      </w:r>
      <w:r>
        <w:t xml:space="preserve"> the other interactive effects</w:t>
      </w:r>
      <w:r w:rsidR="005B5FEB">
        <w:t>,</w:t>
      </w:r>
      <w:r>
        <w:t xml:space="preserve"> and suggested that the effects of </w:t>
      </w:r>
      <w:r w:rsidR="004E3DFA">
        <w:t>Koala</w:t>
      </w:r>
      <w:r>
        <w:t xml:space="preserve"> density on the probability of </w:t>
      </w:r>
      <w:r w:rsidR="005121A8">
        <w:t xml:space="preserve">a </w:t>
      </w:r>
      <w:r w:rsidR="004E3DFA">
        <w:t>Koala</w:t>
      </w:r>
      <w:r w:rsidR="005121A8">
        <w:t xml:space="preserve"> presenting with chronic ill-health</w:t>
      </w:r>
      <w:r>
        <w:t xml:space="preserve"> were less important if the individual had dental disease (Figure 20).</w:t>
      </w:r>
    </w:p>
    <w:p w14:paraId="48B99300" w14:textId="77777777" w:rsidR="00A745F9" w:rsidRDefault="00A745F9" w:rsidP="007A7D5A"/>
    <w:p w14:paraId="02DACE13" w14:textId="08848FAC" w:rsidR="002B094C" w:rsidRDefault="00DF0173" w:rsidP="00413BE4">
      <w:pPr>
        <w:jc w:val="center"/>
        <w:rPr>
          <w:color w:val="FF0000"/>
        </w:rPr>
      </w:pPr>
      <w:bookmarkStart w:id="142" w:name="_Ref369778966"/>
      <w:bookmarkStart w:id="143" w:name="_Toc409798415"/>
      <w:bookmarkStart w:id="144" w:name="_Toc286018768"/>
      <w:r>
        <w:rPr>
          <w:noProof/>
          <w:color w:val="FF0000"/>
        </w:rPr>
        <w:lastRenderedPageBreak/>
        <w:drawing>
          <wp:inline distT="0" distB="0" distL="0" distR="0" wp14:anchorId="608871D4" wp14:editId="3CB77D6D">
            <wp:extent cx="5101200" cy="7678800"/>
            <wp:effectExtent l="0" t="0" r="4445" b="0"/>
            <wp:docPr id="1534177095" name="Picture 1" descr="A screenshot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4177095" name="Picture 1" descr="A screenshot of a graph&#10;&#10;AI-generated content may be incorrect."/>
                    <pic:cNvPicPr/>
                  </pic:nvPicPr>
                  <pic:blipFill>
                    <a:blip r:embed="rId62" cstate="email">
                      <a:extLst>
                        <a:ext uri="{28A0092B-C50C-407E-A947-70E740481C1C}">
                          <a14:useLocalDpi xmlns:a14="http://schemas.microsoft.com/office/drawing/2010/main"/>
                        </a:ext>
                      </a:extLst>
                    </a:blip>
                    <a:stretch>
                      <a:fillRect/>
                    </a:stretch>
                  </pic:blipFill>
                  <pic:spPr>
                    <a:xfrm>
                      <a:off x="0" y="0"/>
                      <a:ext cx="5101200" cy="7678800"/>
                    </a:xfrm>
                    <a:prstGeom prst="rect">
                      <a:avLst/>
                    </a:prstGeom>
                  </pic:spPr>
                </pic:pic>
              </a:graphicData>
            </a:graphic>
          </wp:inline>
        </w:drawing>
      </w:r>
    </w:p>
    <w:p w14:paraId="050301A2" w14:textId="6561A76A" w:rsidR="00D324E3" w:rsidRDefault="00293037" w:rsidP="003D44CF">
      <w:pPr>
        <w:pStyle w:val="Caption-Figure"/>
      </w:pPr>
      <w:bookmarkStart w:id="145" w:name="_Toc202781851"/>
      <w:r w:rsidRPr="6911FBC4">
        <w:t xml:space="preserve">Figure </w:t>
      </w:r>
      <w:r w:rsidRPr="6911FBC4">
        <w:fldChar w:fldCharType="begin"/>
      </w:r>
      <w:r>
        <w:instrText xml:space="preserve"> SEQ Figure \* ARABIC </w:instrText>
      </w:r>
      <w:r w:rsidRPr="6911FBC4">
        <w:fldChar w:fldCharType="separate"/>
      </w:r>
      <w:r w:rsidR="00E655CE">
        <w:rPr>
          <w:noProof/>
        </w:rPr>
        <w:t>19</w:t>
      </w:r>
      <w:r w:rsidRPr="6911FBC4">
        <w:rPr>
          <w:noProof/>
        </w:rPr>
        <w:fldChar w:fldCharType="end"/>
      </w:r>
      <w:r>
        <w:rPr>
          <w:noProof/>
        </w:rPr>
        <w:t xml:space="preserve">. </w:t>
      </w:r>
      <w:r w:rsidR="003D44CF">
        <w:t xml:space="preserve">Plots of the marginal effect </w:t>
      </w:r>
      <w:r w:rsidR="005121A8">
        <w:t xml:space="preserve">size </w:t>
      </w:r>
      <w:r w:rsidR="003D44CF">
        <w:t xml:space="preserve">of each variable </w:t>
      </w:r>
      <w:r w:rsidR="00A745F9">
        <w:t>(disease</w:t>
      </w:r>
      <w:r w:rsidR="00A745F9">
        <w:rPr>
          <w:rFonts w:eastAsia="Aptos"/>
        </w:rPr>
        <w:t xml:space="preserve"> diagnostic, health condition or environmental) on </w:t>
      </w:r>
      <w:r w:rsidR="004E3DFA">
        <w:rPr>
          <w:rFonts w:eastAsia="Aptos"/>
        </w:rPr>
        <w:t>Koala</w:t>
      </w:r>
      <w:r w:rsidR="00A745F9">
        <w:rPr>
          <w:rFonts w:eastAsia="Aptos"/>
        </w:rPr>
        <w:t xml:space="preserve"> ill-health</w:t>
      </w:r>
      <w:r w:rsidR="00A745F9" w:rsidRPr="66C332E5">
        <w:rPr>
          <w:rFonts w:eastAsia="Aptos"/>
        </w:rPr>
        <w:t xml:space="preserve"> </w:t>
      </w:r>
      <w:r w:rsidR="00A745F9">
        <w:rPr>
          <w:rFonts w:eastAsia="Aptos"/>
        </w:rPr>
        <w:t>(euthanised – 1 or released – 0)</w:t>
      </w:r>
      <w:r w:rsidR="00242A54">
        <w:rPr>
          <w:rFonts w:eastAsia="Aptos"/>
        </w:rPr>
        <w:t xml:space="preserve">. </w:t>
      </w:r>
      <w:r w:rsidR="00A745F9">
        <w:rPr>
          <w:rFonts w:eastAsia="Aptos"/>
        </w:rPr>
        <w:t>Effect sizes were estimated from a BRT model with 650 trees using 10-fold cross validation to determine the optimal tree size</w:t>
      </w:r>
      <w:r w:rsidR="00242A54">
        <w:t xml:space="preserve">. </w:t>
      </w:r>
      <w:r w:rsidR="005121A8">
        <w:t>Vertical lines give the 95% confidence intervals based on fitting the final BRT model to 500 bootstrap samples</w:t>
      </w:r>
      <w:r w:rsidR="003D44CF">
        <w:t xml:space="preserve"> </w:t>
      </w:r>
      <w:r w:rsidR="005121A8">
        <w:t xml:space="preserve">of the dataset. </w:t>
      </w:r>
      <w:r w:rsidR="003D44CF">
        <w:t>Values in brackets give the relative influence (%) of that variable.</w:t>
      </w:r>
      <w:bookmarkEnd w:id="145"/>
      <w:r w:rsidR="003D44CF">
        <w:t xml:space="preserve"> </w:t>
      </w:r>
    </w:p>
    <w:p w14:paraId="1B469E88" w14:textId="77777777" w:rsidR="003B52DA" w:rsidRDefault="003B52DA" w:rsidP="003B52DA"/>
    <w:p w14:paraId="53A37E0E" w14:textId="1CDE7ABA" w:rsidR="004C3409" w:rsidRDefault="002A5963" w:rsidP="00413BE4">
      <w:pPr>
        <w:jc w:val="center"/>
      </w:pPr>
      <w:r>
        <w:rPr>
          <w:noProof/>
        </w:rPr>
        <w:lastRenderedPageBreak/>
        <w:drawing>
          <wp:inline distT="0" distB="0" distL="0" distR="0" wp14:anchorId="1E16E5A6" wp14:editId="002F96C4">
            <wp:extent cx="5482800" cy="3823200"/>
            <wp:effectExtent l="0" t="0" r="3810" b="6350"/>
            <wp:docPr id="145146989" name="Picture 4" descr="A graph of different colored squar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146989" name="Picture 4" descr="A graph of different colored squares&#10;&#10;AI-generated content may be incorrect."/>
                    <pic:cNvPicPr/>
                  </pic:nvPicPr>
                  <pic:blipFill>
                    <a:blip r:embed="rId63" cstate="email">
                      <a:extLst>
                        <a:ext uri="{28A0092B-C50C-407E-A947-70E740481C1C}">
                          <a14:useLocalDpi xmlns:a14="http://schemas.microsoft.com/office/drawing/2010/main"/>
                        </a:ext>
                      </a:extLst>
                    </a:blip>
                    <a:stretch>
                      <a:fillRect/>
                    </a:stretch>
                  </pic:blipFill>
                  <pic:spPr>
                    <a:xfrm>
                      <a:off x="0" y="0"/>
                      <a:ext cx="5482800" cy="3823200"/>
                    </a:xfrm>
                    <a:prstGeom prst="rect">
                      <a:avLst/>
                    </a:prstGeom>
                  </pic:spPr>
                </pic:pic>
              </a:graphicData>
            </a:graphic>
          </wp:inline>
        </w:drawing>
      </w:r>
    </w:p>
    <w:p w14:paraId="6B395530" w14:textId="456DD18E" w:rsidR="004C3409" w:rsidRPr="003B52DA" w:rsidRDefault="00293037" w:rsidP="004C3409">
      <w:pPr>
        <w:pStyle w:val="Caption-Figure"/>
      </w:pPr>
      <w:bookmarkStart w:id="146" w:name="_Toc202781852"/>
      <w:r w:rsidRPr="6911FBC4">
        <w:t xml:space="preserve">Figure </w:t>
      </w:r>
      <w:r w:rsidRPr="6911FBC4">
        <w:fldChar w:fldCharType="begin"/>
      </w:r>
      <w:r>
        <w:instrText xml:space="preserve"> SEQ Figure \* ARABIC </w:instrText>
      </w:r>
      <w:r w:rsidRPr="6911FBC4">
        <w:fldChar w:fldCharType="separate"/>
      </w:r>
      <w:r w:rsidR="00E655CE">
        <w:rPr>
          <w:noProof/>
        </w:rPr>
        <w:t>20</w:t>
      </w:r>
      <w:r w:rsidRPr="6911FBC4">
        <w:rPr>
          <w:noProof/>
        </w:rPr>
        <w:fldChar w:fldCharType="end"/>
      </w:r>
      <w:r>
        <w:rPr>
          <w:noProof/>
        </w:rPr>
        <w:t xml:space="preserve">. </w:t>
      </w:r>
      <w:r w:rsidR="004C3409">
        <w:t xml:space="preserve">Partial dependence plot for the interaction between </w:t>
      </w:r>
      <w:r w:rsidR="004E3DFA">
        <w:t>Koala</w:t>
      </w:r>
      <w:r w:rsidR="004C3409">
        <w:t xml:space="preserve"> density and the occurrence of dental disease on the probability of </w:t>
      </w:r>
      <w:r w:rsidR="004E3DFA">
        <w:t>Koala</w:t>
      </w:r>
      <w:r w:rsidR="008B281B">
        <w:t xml:space="preserve"> </w:t>
      </w:r>
      <w:r w:rsidR="004C3409">
        <w:t>euthanasia</w:t>
      </w:r>
      <w:r w:rsidR="00242A54">
        <w:t xml:space="preserve">. </w:t>
      </w:r>
      <w:r w:rsidR="004C3409">
        <w:t xml:space="preserve">Boxplots were generated from </w:t>
      </w:r>
      <w:r w:rsidR="005121A8">
        <w:t xml:space="preserve">fitting the final </w:t>
      </w:r>
      <w:r w:rsidR="004C3409">
        <w:t>BRT model to 500 bootstrap samples of the dataset</w:t>
      </w:r>
      <w:r w:rsidR="00242A54">
        <w:t xml:space="preserve">. </w:t>
      </w:r>
      <w:r w:rsidR="004C3409">
        <w:t>Black horizontal line denotes the median, box size gives the interquartile range and lines give 1.5 times the interquartile range.</w:t>
      </w:r>
      <w:bookmarkEnd w:id="146"/>
    </w:p>
    <w:p w14:paraId="2CA30D48" w14:textId="60546E36" w:rsidR="00980E26" w:rsidRPr="00243764" w:rsidRDefault="005B531E" w:rsidP="004A4A5B">
      <w:pPr>
        <w:pStyle w:val="Heading1-Numbered"/>
      </w:pPr>
      <w:r>
        <w:rPr>
          <w:color w:val="FF0000"/>
        </w:rPr>
        <w:br w:type="page"/>
      </w:r>
      <w:bookmarkStart w:id="147" w:name="_Toc196540910"/>
      <w:bookmarkStart w:id="148" w:name="_Toc286018775"/>
      <w:bookmarkStart w:id="149" w:name="_Toc409798435"/>
      <w:bookmarkStart w:id="150" w:name="_Toc202781730"/>
      <w:bookmarkEnd w:id="142"/>
      <w:bookmarkEnd w:id="143"/>
      <w:bookmarkEnd w:id="144"/>
      <w:r w:rsidR="00980E26" w:rsidRPr="00243764">
        <w:lastRenderedPageBreak/>
        <w:t>Discussion</w:t>
      </w:r>
      <w:bookmarkEnd w:id="147"/>
      <w:bookmarkEnd w:id="148"/>
      <w:bookmarkEnd w:id="149"/>
      <w:bookmarkEnd w:id="150"/>
    </w:p>
    <w:p w14:paraId="178ED51D" w14:textId="45DC315E" w:rsidR="007A7D5A" w:rsidRDefault="004E3DFA" w:rsidP="007A7D5A">
      <w:pPr>
        <w:pStyle w:val="Heading2-Numbered"/>
        <w:numPr>
          <w:ilvl w:val="1"/>
          <w:numId w:val="17"/>
        </w:numPr>
      </w:pPr>
      <w:bookmarkStart w:id="151" w:name="_Toc185321288"/>
      <w:bookmarkStart w:id="152" w:name="_Toc202781731"/>
      <w:r>
        <w:t>Koala</w:t>
      </w:r>
      <w:r w:rsidR="007A7D5A">
        <w:t xml:space="preserve"> abundance</w:t>
      </w:r>
      <w:bookmarkEnd w:id="151"/>
      <w:r w:rsidR="00AB3FC2">
        <w:t xml:space="preserve"> and distribution</w:t>
      </w:r>
      <w:bookmarkEnd w:id="152"/>
    </w:p>
    <w:p w14:paraId="5D928549" w14:textId="3C0AD6AB" w:rsidR="007A7D5A" w:rsidRDefault="002A5AD7" w:rsidP="007A7D5A">
      <w:r>
        <w:t>We used</w:t>
      </w:r>
      <w:r w:rsidR="007A7D5A">
        <w:t xml:space="preserve"> double-observer distance sampling </w:t>
      </w:r>
      <w:r w:rsidR="00AB3FC2">
        <w:t xml:space="preserve">on transects </w:t>
      </w:r>
      <w:r w:rsidR="007A7D5A">
        <w:t xml:space="preserve">and passive acoustic recorder detections from 315 site visits </w:t>
      </w:r>
      <w:r w:rsidR="00AB3FC2">
        <w:t>at</w:t>
      </w:r>
      <w:r w:rsidR="007A7D5A">
        <w:t xml:space="preserve"> 182 unique locations across two survey years </w:t>
      </w:r>
      <w:r>
        <w:t>to</w:t>
      </w:r>
      <w:r w:rsidR="007A7D5A">
        <w:t xml:space="preserve"> estimate </w:t>
      </w:r>
      <w:r w:rsidR="004E3DFA">
        <w:t>Koala</w:t>
      </w:r>
      <w:r w:rsidR="007A7D5A">
        <w:t xml:space="preserve"> abundance across </w:t>
      </w:r>
      <w:r w:rsidR="007A7D5A" w:rsidRPr="006458F6">
        <w:t>57,556 km</w:t>
      </w:r>
      <w:r w:rsidR="007A7D5A" w:rsidRPr="006458F6">
        <w:rPr>
          <w:vertAlign w:val="superscript"/>
        </w:rPr>
        <w:t>2</w:t>
      </w:r>
      <w:r w:rsidR="007A7D5A">
        <w:t xml:space="preserve"> of </w:t>
      </w:r>
      <w:r w:rsidR="00573747">
        <w:t xml:space="preserve">suitable </w:t>
      </w:r>
      <w:r w:rsidR="007A7D5A">
        <w:t xml:space="preserve">habitat in Victoria. Total statewide </w:t>
      </w:r>
      <w:r w:rsidR="004E3DFA">
        <w:t>Koala</w:t>
      </w:r>
      <w:r w:rsidR="007A7D5A">
        <w:t xml:space="preserve"> abundance </w:t>
      </w:r>
      <w:r w:rsidR="00AB3FC2">
        <w:t xml:space="preserve">from the most recent (2024) survey was </w:t>
      </w:r>
      <w:r>
        <w:t xml:space="preserve">estimated as </w:t>
      </w:r>
      <w:r w:rsidR="007A7D5A" w:rsidRPr="00845BB7">
        <w:t>2</w:t>
      </w:r>
      <w:r w:rsidR="007A7D5A">
        <w:t>24</w:t>
      </w:r>
      <w:r w:rsidR="007A7D5A" w:rsidRPr="00845BB7">
        <w:t>,</w:t>
      </w:r>
      <w:r w:rsidR="007A7D5A">
        <w:t>8</w:t>
      </w:r>
      <w:r w:rsidR="00AB3FC2">
        <w:t>00</w:t>
      </w:r>
      <w:r w:rsidR="007A7D5A">
        <w:t xml:space="preserve"> </w:t>
      </w:r>
      <w:r w:rsidR="007A7D5A" w:rsidRPr="6911FBC4">
        <w:t xml:space="preserve">individuals </w:t>
      </w:r>
      <w:r w:rsidR="00AB3FC2">
        <w:t>(</w:t>
      </w:r>
      <w:r w:rsidR="007A7D5A" w:rsidRPr="6911FBC4">
        <w:t xml:space="preserve">90% CI: </w:t>
      </w:r>
      <w:r w:rsidR="007A7D5A">
        <w:t>181,</w:t>
      </w:r>
      <w:r w:rsidR="00AB3FC2">
        <w:t>300</w:t>
      </w:r>
      <w:r w:rsidR="007A7D5A" w:rsidRPr="6911FBC4">
        <w:t xml:space="preserve"> – 2</w:t>
      </w:r>
      <w:r w:rsidR="007A7D5A">
        <w:t>76</w:t>
      </w:r>
      <w:r w:rsidR="007A7D5A" w:rsidRPr="6911FBC4">
        <w:t>,</w:t>
      </w:r>
      <w:r w:rsidR="007A7D5A">
        <w:t>6</w:t>
      </w:r>
      <w:r w:rsidR="00AB3FC2">
        <w:t>00)</w:t>
      </w:r>
      <w:r w:rsidR="00242A54">
        <w:t xml:space="preserve">. </w:t>
      </w:r>
      <w:r w:rsidR="00AB3FC2">
        <w:t xml:space="preserve">This included </w:t>
      </w:r>
      <w:r w:rsidR="004E3DFA">
        <w:t>Koala</w:t>
      </w:r>
      <w:r w:rsidR="00AB3FC2">
        <w:t xml:space="preserve"> </w:t>
      </w:r>
      <w:r w:rsidR="007A7D5A">
        <w:t xml:space="preserve">populations inhabiting </w:t>
      </w:r>
      <w:r w:rsidR="007A7D5A" w:rsidRPr="6911FBC4">
        <w:t>native forest (</w:t>
      </w:r>
      <w:r w:rsidR="007A7D5A">
        <w:t>173</w:t>
      </w:r>
      <w:r w:rsidR="007A7D5A" w:rsidRPr="6911FBC4">
        <w:t>,</w:t>
      </w:r>
      <w:r w:rsidR="00AB3FC2">
        <w:t>200</w:t>
      </w:r>
      <w:r w:rsidR="007A7D5A" w:rsidRPr="6911FBC4">
        <w:t xml:space="preserve"> individuals [90% CI: </w:t>
      </w:r>
      <w:r w:rsidR="007A7D5A">
        <w:t>135</w:t>
      </w:r>
      <w:r w:rsidR="007A7D5A" w:rsidRPr="6911FBC4">
        <w:t>,</w:t>
      </w:r>
      <w:r w:rsidR="00AB3FC2">
        <w:t>900</w:t>
      </w:r>
      <w:r w:rsidR="007A7D5A" w:rsidRPr="6911FBC4">
        <w:t xml:space="preserve"> – </w:t>
      </w:r>
      <w:r w:rsidR="007A7D5A">
        <w:t>217</w:t>
      </w:r>
      <w:r w:rsidR="007A7D5A" w:rsidRPr="6911FBC4">
        <w:t>,</w:t>
      </w:r>
      <w:r w:rsidR="007A7D5A">
        <w:t>9</w:t>
      </w:r>
      <w:r w:rsidR="00AB3FC2">
        <w:t>00</w:t>
      </w:r>
      <w:r w:rsidR="007A7D5A" w:rsidRPr="6911FBC4">
        <w:t>])</w:t>
      </w:r>
      <w:r w:rsidR="007A7D5A">
        <w:t xml:space="preserve"> and </w:t>
      </w:r>
      <w:r w:rsidR="00AB3FC2">
        <w:t xml:space="preserve">hardwood </w:t>
      </w:r>
      <w:r w:rsidR="007A7D5A">
        <w:t>plantations (51</w:t>
      </w:r>
      <w:r w:rsidR="007A7D5A" w:rsidRPr="6911FBC4">
        <w:t>,</w:t>
      </w:r>
      <w:r w:rsidR="00AB3FC2">
        <w:t>700</w:t>
      </w:r>
      <w:r w:rsidR="007A7D5A" w:rsidRPr="6911FBC4">
        <w:t xml:space="preserve"> [90% CI: </w:t>
      </w:r>
      <w:r w:rsidR="007A7D5A">
        <w:t>42,</w:t>
      </w:r>
      <w:r w:rsidR="00AB3FC2">
        <w:t>600</w:t>
      </w:r>
      <w:r w:rsidR="007A7D5A" w:rsidRPr="6911FBC4">
        <w:t xml:space="preserve"> – </w:t>
      </w:r>
      <w:r w:rsidR="007A7D5A">
        <w:t>61</w:t>
      </w:r>
      <w:r w:rsidR="007A7D5A" w:rsidRPr="6911FBC4">
        <w:t>,</w:t>
      </w:r>
      <w:r w:rsidR="00AB3FC2">
        <w:t>800</w:t>
      </w:r>
      <w:r w:rsidR="007A7D5A" w:rsidRPr="6911FBC4">
        <w:t>]</w:t>
      </w:r>
      <w:r w:rsidR="007A7D5A">
        <w:t>).</w:t>
      </w:r>
      <w:r>
        <w:t xml:space="preserve"> </w:t>
      </w:r>
      <w:r w:rsidR="002B7E82">
        <w:t>Therefore</w:t>
      </w:r>
      <w:r w:rsidR="00AB3FC2">
        <w:t xml:space="preserve">, 23% of Victoria’s </w:t>
      </w:r>
      <w:r w:rsidR="004E3DFA">
        <w:t>Koala</w:t>
      </w:r>
      <w:r w:rsidR="00AB3FC2">
        <w:t xml:space="preserve"> population now resides in the hardwood </w:t>
      </w:r>
      <w:r w:rsidR="008107D8">
        <w:t>(</w:t>
      </w:r>
      <w:r w:rsidR="00DC3C56">
        <w:t>Blue Gum</w:t>
      </w:r>
      <w:r w:rsidR="008107D8">
        <w:t xml:space="preserve">) </w:t>
      </w:r>
      <w:r w:rsidR="00AB3FC2">
        <w:t>plantation estate</w:t>
      </w:r>
      <w:r w:rsidR="00242A54">
        <w:t xml:space="preserve">. </w:t>
      </w:r>
      <w:r w:rsidR="00221D5D">
        <w:t xml:space="preserve">Approximately 51% of Victoria’s </w:t>
      </w:r>
      <w:r w:rsidR="004E3DFA">
        <w:t>Koala</w:t>
      </w:r>
      <w:r w:rsidR="00221D5D">
        <w:t xml:space="preserve"> population resides in the Barwon South-West region (115,300 </w:t>
      </w:r>
      <w:r w:rsidR="004E3DFA">
        <w:t>Koala</w:t>
      </w:r>
      <w:r w:rsidR="00221D5D">
        <w:t>s)</w:t>
      </w:r>
      <w:r w:rsidR="002B7E82">
        <w:t xml:space="preserve">, </w:t>
      </w:r>
      <w:r w:rsidR="00221D5D">
        <w:t xml:space="preserve">with Gippsland </w:t>
      </w:r>
      <w:r w:rsidR="004E4958">
        <w:t xml:space="preserve">and the Grampians </w:t>
      </w:r>
      <w:r w:rsidR="00221D5D">
        <w:t>having the next largest population</w:t>
      </w:r>
      <w:r w:rsidR="004E4958">
        <w:t>s</w:t>
      </w:r>
      <w:r w:rsidR="00221D5D">
        <w:t xml:space="preserve"> (47,500</w:t>
      </w:r>
      <w:r w:rsidR="004E4958">
        <w:t xml:space="preserve"> and 27,00</w:t>
      </w:r>
      <w:r w:rsidR="00F46DB7">
        <w:t>0</w:t>
      </w:r>
      <w:r w:rsidR="002B7E82">
        <w:t> </w:t>
      </w:r>
      <w:r w:rsidR="004E3DFA">
        <w:t>Koala</w:t>
      </w:r>
      <w:r w:rsidR="00221D5D">
        <w:t>s</w:t>
      </w:r>
      <w:r w:rsidR="004E4958">
        <w:t>, respectively</w:t>
      </w:r>
      <w:r w:rsidR="00221D5D">
        <w:t>)</w:t>
      </w:r>
      <w:r w:rsidR="00242A54">
        <w:t xml:space="preserve">. </w:t>
      </w:r>
    </w:p>
    <w:p w14:paraId="591033DC" w14:textId="77777777" w:rsidR="007A7D5A" w:rsidRDefault="007A7D5A" w:rsidP="007A7D5A">
      <w:pPr>
        <w:pStyle w:val="Heading3-Numbered"/>
      </w:pPr>
      <w:bookmarkStart w:id="153" w:name="_Toc185321289"/>
      <w:bookmarkStart w:id="154" w:name="_Toc202781732"/>
      <w:r w:rsidRPr="6911FBC4">
        <w:t>Comparison to previous estimates</w:t>
      </w:r>
      <w:bookmarkEnd w:id="153"/>
      <w:bookmarkEnd w:id="154"/>
    </w:p>
    <w:p w14:paraId="58ABD65C" w14:textId="57B55017" w:rsidR="00B20FF2" w:rsidRDefault="00B61912" w:rsidP="00FE684D">
      <w:r>
        <w:t>T</w:t>
      </w:r>
      <w:r w:rsidR="007A7D5A">
        <w:t xml:space="preserve">he estimates of </w:t>
      </w:r>
      <w:r w:rsidR="004E3DFA">
        <w:t>Koala</w:t>
      </w:r>
      <w:r w:rsidR="007A7D5A">
        <w:t xml:space="preserve"> abundance in this study are lower than previous </w:t>
      </w:r>
      <w:r>
        <w:t>estimates for Victoria</w:t>
      </w:r>
      <w:r w:rsidR="007A7D5A">
        <w:t xml:space="preserve">, which estimated </w:t>
      </w:r>
      <w:r w:rsidR="004E3DFA">
        <w:t>Koala</w:t>
      </w:r>
      <w:r w:rsidR="007A7D5A">
        <w:t xml:space="preserve"> abundance across </w:t>
      </w:r>
      <w:r>
        <w:t xml:space="preserve">both </w:t>
      </w:r>
      <w:r w:rsidR="007A7D5A">
        <w:t xml:space="preserve">native forests and plantations at 460,000 </w:t>
      </w:r>
      <w:r w:rsidR="007A7D5A">
        <w:fldChar w:fldCharType="begin" w:fldLock="1"/>
      </w:r>
      <w:r w:rsidR="00BF0090">
        <w:instrText xml:space="preserve"> ADDIN ZOTERO_ITEM CSL_CITATION {"citationID":"gBMCFvNE","properties":{"formattedCitation":"(Heard and Ramsey 2020)","plainCitation":"(Heard and Ramsey 2020)","noteIndex":0},"citationItems":[{"id":4821,"uris":["http://www.mendeley.com/documents/?uuid=32414e3c-b5f8-44d3-b58b-2508c785b82f","http://zotero.org/users/634364/items/CNDU6FR5"],"itemData":{"id":4821,"type":"report","event-place":"Arthur Rylah Institute for Environmental Research, Department of Environment, Land, Water and Planning, Heidelberg, Victoria","publisher":"Unpublished Client Report for Biodiversity Division, Department of Environment, Land, Water and Planning","publisher-place":"Arthur Rylah Institute for Environmental Research, Department of Environment, Land, Water and Planning, Heidelberg, Victoria","title":"Modelling koala abundance across Victoria","author":[{"family":"Heard","given":"G.W."},{"family":"Ramsey","given":"David S.L."}],"issued":{"date-parts":[["2020"]]}}}],"schema":"https://github.com/citation-style-language/schema/raw/master/csl-citation.json"} </w:instrText>
      </w:r>
      <w:r w:rsidR="007A7D5A">
        <w:fldChar w:fldCharType="separate"/>
      </w:r>
      <w:r w:rsidR="007A7D5A" w:rsidRPr="00FF28FC">
        <w:t>(Heard and Ramsey 2020)</w:t>
      </w:r>
      <w:r w:rsidR="007A7D5A">
        <w:fldChar w:fldCharType="end"/>
      </w:r>
      <w:r w:rsidR="007A7D5A">
        <w:t>. Th</w:t>
      </w:r>
      <w:r>
        <w:t xml:space="preserve">is discrepancy </w:t>
      </w:r>
      <w:r w:rsidR="007A7D5A">
        <w:t>may be attributed to several key</w:t>
      </w:r>
      <w:r>
        <w:t xml:space="preserve"> differences in</w:t>
      </w:r>
      <w:r w:rsidR="007A7D5A">
        <w:t xml:space="preserve"> methodological features</w:t>
      </w:r>
      <w:r>
        <w:t xml:space="preserve"> between this study and that of Heard and Ramsey (2020)</w:t>
      </w:r>
      <w:r w:rsidR="007A7D5A">
        <w:t xml:space="preserve">. </w:t>
      </w:r>
      <w:r w:rsidR="008107D8">
        <w:t>T</w:t>
      </w:r>
      <w:r w:rsidR="003473D3">
        <w:t xml:space="preserve">he current </w:t>
      </w:r>
      <w:r w:rsidR="007A7D5A">
        <w:t xml:space="preserve">study </w:t>
      </w:r>
      <w:r w:rsidR="008107D8">
        <w:t xml:space="preserve">represents the first statewide survey of </w:t>
      </w:r>
      <w:r w:rsidR="004E3DFA">
        <w:t>Koala</w:t>
      </w:r>
      <w:r w:rsidR="008107D8">
        <w:t xml:space="preserve"> populations in Victoria. Our study </w:t>
      </w:r>
      <w:r w:rsidR="007A7D5A">
        <w:t xml:space="preserve">used a </w:t>
      </w:r>
      <w:r>
        <w:t xml:space="preserve">stratified </w:t>
      </w:r>
      <w:r w:rsidR="007A7D5A">
        <w:t xml:space="preserve">random sampling </w:t>
      </w:r>
      <w:r w:rsidR="00825C4E">
        <w:t>design</w:t>
      </w:r>
      <w:r>
        <w:t xml:space="preserve"> to select </w:t>
      </w:r>
      <w:r w:rsidR="00944326">
        <w:t>sampling locations</w:t>
      </w:r>
      <w:r>
        <w:t xml:space="preserve"> across available </w:t>
      </w:r>
      <w:r w:rsidR="004E3DFA">
        <w:t>Koala</w:t>
      </w:r>
      <w:r>
        <w:t xml:space="preserve"> habitat. It is well known that random sampling designs are required to provide scientifically and statistically sound inferences about populations </w:t>
      </w:r>
      <w:r w:rsidR="009374E9">
        <w:fldChar w:fldCharType="begin"/>
      </w:r>
      <w:r w:rsidR="009358C4">
        <w:instrText xml:space="preserve"> ADDIN ZOTERO_ITEM CSL_CITATION {"citationID":"XpNYeVDZ","properties":{"formattedCitation":"(Thompson et al. 1998; Hankin et al. 2019)","plainCitation":"(Thompson et al. 1998; Hankin et al. 2019)","noteIndex":0},"citationItems":[{"id":4911,"uris":["http://zotero.org/users/634364/items/PAK7NQ6A"],"itemData":{"id":4911,"type":"book","ISBN":"0-12-688960-0","note":"Citation Key: Thompson1998","number-of-pages":"365","publisher":"Academic Press","title":"Monitoring Vertebrate Populations","author":[{"family":"Thompson","given":"William L."},{"family":"White","given":"Gary C."},{"family":"Gowan","given":"Charles"}],"issued":{"date-parts":[["1998",8]]}}},{"id":119,"uris":["http://zotero.org/users/634364/items/E7F9H45S"],"itemData":{"id":119,"type":"book","note":"Citation Key: hankin2019sampling","publisher":"Oxford University Press, USA","title":"Sampling theory: For the ecological and natural resource sciences","author":[{"family":"Hankin","given":"David"},{"family":"Mohr","given":"Michael S"},{"family":"Newman","given":"Kenneth B"}],"issued":{"date-parts":[["2019"]]}}}],"schema":"https://github.com/citation-style-language/schema/raw/master/csl-citation.json"} </w:instrText>
      </w:r>
      <w:r w:rsidR="009374E9">
        <w:fldChar w:fldCharType="separate"/>
      </w:r>
      <w:r w:rsidR="009358C4" w:rsidRPr="009358C4">
        <w:t>(Thompson et al. 1998; Hankin et al. 2019)</w:t>
      </w:r>
      <w:r w:rsidR="009374E9">
        <w:fldChar w:fldCharType="end"/>
      </w:r>
      <w:r w:rsidR="009374E9">
        <w:t>.</w:t>
      </w:r>
      <w:r w:rsidR="007A7D5A">
        <w:t xml:space="preserve"> In comparison</w:t>
      </w:r>
      <w:r w:rsidR="00944326">
        <w:t>,</w:t>
      </w:r>
      <w:r w:rsidR="007A7D5A">
        <w:t xml:space="preserve"> </w:t>
      </w:r>
      <w:r w:rsidR="007A7D5A">
        <w:fldChar w:fldCharType="begin" w:fldLock="1"/>
      </w:r>
      <w:r w:rsidR="00BF0090">
        <w:instrText xml:space="preserve"> ADDIN ZOTERO_ITEM CSL_CITATION {"citationID":"wRSI3rYl","properties":{"formattedCitation":"(Heard and Ramsey 2020)","plainCitation":"(Heard and Ramsey 2020)","dontUpdate":true,"noteIndex":0},"citationItems":[{"id":4821,"uris":["http://www.mendeley.com/documents/?uuid=32414e3c-b5f8-44d3-b58b-2508c785b82f","http://zotero.org/users/634364/items/CNDU6FR5"],"itemData":{"id":4821,"type":"report","event-place":"Arthur Rylah Institute for Environmental Research, Department of Environment, Land, Water and Planning, Heidelberg, Victoria","publisher":"Unpublished Client Report for Biodiversity Division, Department of Environment, Land, Water and Planning","publisher-place":"Arthur Rylah Institute for Environmental Research, Department of Environment, Land, Water and Planning, Heidelberg, Victoria","title":"Modelling koala abundance across Victoria","author":[{"family":"Heard","given":"G.W."},{"family":"Ramsey","given":"David S.L."}],"issued":{"date-parts":[["2020"]]}}}],"schema":"https://github.com/citation-style-language/schema/raw/master/csl-citation.json"} </w:instrText>
      </w:r>
      <w:r w:rsidR="007A7D5A">
        <w:fldChar w:fldCharType="separate"/>
      </w:r>
      <w:r w:rsidR="007A7D5A" w:rsidRPr="00FF28FC">
        <w:t xml:space="preserve">Heard and Ramsey </w:t>
      </w:r>
      <w:r w:rsidR="007A7D5A">
        <w:t>(</w:t>
      </w:r>
      <w:r w:rsidR="007A7D5A" w:rsidRPr="00FF28FC">
        <w:t>2020)</w:t>
      </w:r>
      <w:r w:rsidR="007A7D5A">
        <w:fldChar w:fldCharType="end"/>
      </w:r>
      <w:r w:rsidR="007A7D5A">
        <w:t xml:space="preserve"> </w:t>
      </w:r>
      <w:r w:rsidR="008107D8">
        <w:t>did not have access to robust survey data</w:t>
      </w:r>
      <w:r w:rsidR="002B7E82">
        <w:t>,</w:t>
      </w:r>
      <w:r w:rsidR="008107D8">
        <w:t xml:space="preserve"> but </w:t>
      </w:r>
      <w:r w:rsidR="009374E9">
        <w:t xml:space="preserve">were limited </w:t>
      </w:r>
      <w:r w:rsidR="007A7D5A">
        <w:t xml:space="preserve">to data </w:t>
      </w:r>
      <w:r w:rsidR="009374E9">
        <w:t xml:space="preserve">that primarily targeted areas with known high density populations as well </w:t>
      </w:r>
      <w:r w:rsidR="002A5AD7">
        <w:t xml:space="preserve">other locations </w:t>
      </w:r>
      <w:r w:rsidR="009374E9">
        <w:t xml:space="preserve">of known </w:t>
      </w:r>
      <w:r w:rsidR="004E3DFA">
        <w:t>Koala</w:t>
      </w:r>
      <w:r w:rsidR="009374E9">
        <w:t xml:space="preserve"> occurrence.</w:t>
      </w:r>
      <w:r w:rsidR="007A7D5A">
        <w:t xml:space="preserve"> Ultimately th</w:t>
      </w:r>
      <w:r w:rsidR="009374E9">
        <w:t>ese non-randomly collected data</w:t>
      </w:r>
      <w:r w:rsidR="007A7D5A">
        <w:t xml:space="preserve"> may have had the effect of positively biasing </w:t>
      </w:r>
      <w:r w:rsidR="009374E9">
        <w:t xml:space="preserve">population </w:t>
      </w:r>
      <w:r w:rsidR="007A7D5A">
        <w:t>estimates</w:t>
      </w:r>
      <w:r w:rsidR="009374E9">
        <w:t xml:space="preserve"> for</w:t>
      </w:r>
      <w:r w:rsidR="007A7D5A">
        <w:t xml:space="preserve"> Victoria. </w:t>
      </w:r>
      <w:r w:rsidR="00B20FF2">
        <w:t>The limitations in the data used by Heard and Ramsey (2020) were identified by the authors</w:t>
      </w:r>
      <w:r w:rsidR="00944326">
        <w:t xml:space="preserve"> of that report. Consequently, they r</w:t>
      </w:r>
      <w:r w:rsidR="00B20FF2">
        <w:t>ecommended that random sampling design</w:t>
      </w:r>
      <w:r w:rsidR="00825C4E">
        <w:t>s</w:t>
      </w:r>
      <w:r w:rsidR="00B20FF2">
        <w:t xml:space="preserve"> be used for future surveys</w:t>
      </w:r>
      <w:r w:rsidR="00944326">
        <w:t xml:space="preserve"> </w:t>
      </w:r>
      <w:r w:rsidR="00944326">
        <w:fldChar w:fldCharType="begin"/>
      </w:r>
      <w:r w:rsidR="00944326">
        <w:instrText xml:space="preserve"> ADDIN ZOTERO_ITEM CSL_CITATION {"citationID":"MJMRdDJu","properties":{"formattedCitation":"(Heard and Ramsey 2020)","plainCitation":"(Heard and Ramsey 2020)","noteIndex":0},"citationItems":[{"id":4821,"uris":["http://www.mendeley.com/documents/?uuid=32414e3c-b5f8-44d3-b58b-2508c785b82f","http://zotero.org/users/634364/items/CNDU6FR5"],"itemData":{"id":4821,"type":"report","event-place":"Arthur Rylah Institute for Environmental Research, Department of Environment, Land, Water and Planning, Heidelberg, Victoria","publisher":"Unpublished Client Report for Biodiversity Division, Department of Environment, Land, Water and Planning","publisher-place":"Arthur Rylah Institute for Environmental Research, Department of Environment, Land, Water and Planning, Heidelberg, Victoria","title":"Modelling koala abundance across Victoria","author":[{"family":"Heard","given":"G.W."},{"family":"Ramsey","given":"David S.L."}],"issued":{"date-parts":[["2020"]]}}}],"schema":"https://github.com/citation-style-language/schema/raw/master/csl-citation.json"} </w:instrText>
      </w:r>
      <w:r w:rsidR="00944326">
        <w:fldChar w:fldCharType="separate"/>
      </w:r>
      <w:r w:rsidR="00944326" w:rsidRPr="00944326">
        <w:t>(Heard and Ramsey 2020)</w:t>
      </w:r>
      <w:r w:rsidR="00944326">
        <w:fldChar w:fldCharType="end"/>
      </w:r>
      <w:r w:rsidR="00B20FF2">
        <w:t xml:space="preserve">. </w:t>
      </w:r>
    </w:p>
    <w:p w14:paraId="3942365B" w14:textId="155BCD37" w:rsidR="007A7D5A" w:rsidRDefault="007A7D5A" w:rsidP="00FE684D">
      <w:r>
        <w:t xml:space="preserve">Second, in our study, we </w:t>
      </w:r>
      <w:r w:rsidR="00B20FF2">
        <w:t xml:space="preserve">jointly </w:t>
      </w:r>
      <w:r>
        <w:t xml:space="preserve">modelled </w:t>
      </w:r>
      <w:r w:rsidR="004E3DFA">
        <w:t>Koala</w:t>
      </w:r>
      <w:r>
        <w:t xml:space="preserve"> </w:t>
      </w:r>
      <w:r w:rsidR="00734517">
        <w:t>probability of presence</w:t>
      </w:r>
      <w:r w:rsidR="00B20FF2">
        <w:t xml:space="preserve"> and </w:t>
      </w:r>
      <w:r>
        <w:t xml:space="preserve">abundance using a </w:t>
      </w:r>
      <w:r w:rsidR="00734517">
        <w:t>thinned Poisson process</w:t>
      </w:r>
      <w:r>
        <w:t xml:space="preserve"> that was </w:t>
      </w:r>
      <w:r w:rsidR="00B20FF2">
        <w:t xml:space="preserve">better </w:t>
      </w:r>
      <w:r>
        <w:t xml:space="preserve">able to account for </w:t>
      </w:r>
      <w:r w:rsidR="004E3DFA">
        <w:t>Koala</w:t>
      </w:r>
      <w:r w:rsidR="00B20FF2">
        <w:t xml:space="preserve"> </w:t>
      </w:r>
      <w:r>
        <w:t>absence</w:t>
      </w:r>
      <w:r w:rsidR="00B20FF2">
        <w:t xml:space="preserve"> from a site</w:t>
      </w:r>
      <w:r>
        <w:t xml:space="preserve">. Given that </w:t>
      </w:r>
      <w:r w:rsidR="004E3DFA">
        <w:t>Koala</w:t>
      </w:r>
      <w:r>
        <w:t xml:space="preserve"> abundance and </w:t>
      </w:r>
      <w:r w:rsidR="00B20FF2">
        <w:t>distribution</w:t>
      </w:r>
      <w:r>
        <w:t xml:space="preserve"> is not always explained by environment and climate factors, but also historical translocation patterns</w:t>
      </w:r>
      <w:r w:rsidR="00944326">
        <w:t>,</w:t>
      </w:r>
      <w:r>
        <w:t xml:space="preserve"> the inclusion of a spatial random effect </w:t>
      </w:r>
      <w:r w:rsidR="002A5AD7">
        <w:t xml:space="preserve">was essential for </w:t>
      </w:r>
      <w:r w:rsidR="00B72B35">
        <w:t>predict</w:t>
      </w:r>
      <w:r w:rsidR="002A5AD7">
        <w:t>ing</w:t>
      </w:r>
      <w:r w:rsidR="00B72B35">
        <w:t xml:space="preserve"> </w:t>
      </w:r>
      <w:r>
        <w:t xml:space="preserve">suitable but unoccupied habitat. Lastly, it is also possible that there </w:t>
      </w:r>
      <w:r w:rsidR="002A5AD7">
        <w:t>was</w:t>
      </w:r>
      <w:r>
        <w:t xml:space="preserve"> a decline in </w:t>
      </w:r>
      <w:r w:rsidR="004E3DFA">
        <w:t>Koala</w:t>
      </w:r>
      <w:r>
        <w:t xml:space="preserve"> abundance</w:t>
      </w:r>
      <w:r w:rsidR="00B72B35">
        <w:t xml:space="preserve"> as </w:t>
      </w:r>
      <w:r>
        <w:fldChar w:fldCharType="begin" w:fldLock="1"/>
      </w:r>
      <w:r w:rsidR="00BF0090">
        <w:instrText xml:space="preserve"> ADDIN ZOTERO_ITEM CSL_CITATION {"citationID":"yIgajJPQ","properties":{"formattedCitation":"(Heard and Ramsey 2020)","plainCitation":"(Heard and Ramsey 2020)","dontUpdate":true,"noteIndex":0},"citationItems":[{"id":4821,"uris":["http://www.mendeley.com/documents/?uuid=32414e3c-b5f8-44d3-b58b-2508c785b82f","http://zotero.org/users/634364/items/CNDU6FR5"],"itemData":{"id":4821,"type":"report","event-place":"Arthur Rylah Institute for Environmental Research, Department of Environment, Land, Water and Planning, Heidelberg, Victoria","publisher":"Unpublished Client Report for Biodiversity Division, Department of Environment, Land, Water and Planning","publisher-place":"Arthur Rylah Institute for Environmental Research, Department of Environment, Land, Water and Planning, Heidelberg, Victoria","title":"Modelling koala abundance across Victoria","author":[{"family":"Heard","given":"G.W."},{"family":"Ramsey","given":"David S.L."}],"issued":{"date-parts":[["2020"]]}}}],"schema":"https://github.com/citation-style-language/schema/raw/master/csl-citation.json"} </w:instrText>
      </w:r>
      <w:r>
        <w:fldChar w:fldCharType="separate"/>
      </w:r>
      <w:r w:rsidRPr="00FF28FC">
        <w:t xml:space="preserve">Heard and Ramsey </w:t>
      </w:r>
      <w:r>
        <w:t>(</w:t>
      </w:r>
      <w:r w:rsidRPr="00FF28FC">
        <w:t>2020)</w:t>
      </w:r>
      <w:r>
        <w:fldChar w:fldCharType="end"/>
      </w:r>
      <w:r>
        <w:t xml:space="preserve"> used data </w:t>
      </w:r>
      <w:r w:rsidR="00B20FF2">
        <w:t>collected</w:t>
      </w:r>
      <w:r>
        <w:t xml:space="preserve"> between 2004</w:t>
      </w:r>
      <w:r w:rsidR="00967B95">
        <w:t xml:space="preserve"> and </w:t>
      </w:r>
      <w:r>
        <w:t xml:space="preserve">2018; </w:t>
      </w:r>
      <w:r w:rsidR="002B7E82">
        <w:t>therefore</w:t>
      </w:r>
      <w:r>
        <w:t xml:space="preserve">, there </w:t>
      </w:r>
      <w:r w:rsidR="00B20FF2">
        <w:t>may have been</w:t>
      </w:r>
      <w:r>
        <w:t xml:space="preserve"> changes in population size </w:t>
      </w:r>
      <w:r w:rsidR="00B20FF2">
        <w:t>compared with the data collected in th</w:t>
      </w:r>
      <w:r w:rsidR="00B72B35">
        <w:t>e current</w:t>
      </w:r>
      <w:r w:rsidR="00B20FF2">
        <w:t xml:space="preserve"> study.</w:t>
      </w:r>
      <w:r>
        <w:t xml:space="preserve"> However, given the stated methodological </w:t>
      </w:r>
      <w:r w:rsidR="00B20FF2">
        <w:t xml:space="preserve">and sampling </w:t>
      </w:r>
      <w:r>
        <w:t xml:space="preserve">differences, it is </w:t>
      </w:r>
      <w:r w:rsidR="00B43779">
        <w:t>unlikely that the discrepancy in estimates represents a real decline</w:t>
      </w:r>
      <w:r w:rsidR="00B72B35">
        <w:t>.</w:t>
      </w:r>
      <w:r>
        <w:t xml:space="preserve"> Repeat surveys at sites monitored </w:t>
      </w:r>
      <w:r w:rsidR="009D380B">
        <w:t>in the current study</w:t>
      </w:r>
      <w:r>
        <w:t xml:space="preserve"> will provide more robust estimates of trends in abundance and distribution over time</w:t>
      </w:r>
      <w:r w:rsidR="00242A54">
        <w:t xml:space="preserve">. </w:t>
      </w:r>
    </w:p>
    <w:p w14:paraId="3C2C16B4" w14:textId="0F2BB370" w:rsidR="007A7D5A" w:rsidRDefault="007A7D5A" w:rsidP="007A7D5A">
      <w:pPr>
        <w:pStyle w:val="Heading3-Numbered"/>
      </w:pPr>
      <w:bookmarkStart w:id="155" w:name="_Toc185321290"/>
      <w:bookmarkStart w:id="156" w:name="_Toc202781733"/>
      <w:r>
        <w:t xml:space="preserve">Drivers of </w:t>
      </w:r>
      <w:r w:rsidR="004E3DFA">
        <w:t>Koala</w:t>
      </w:r>
      <w:r>
        <w:t xml:space="preserve"> abundance and distribution</w:t>
      </w:r>
      <w:bookmarkEnd w:id="155"/>
      <w:bookmarkEnd w:id="156"/>
    </w:p>
    <w:p w14:paraId="7B595185" w14:textId="41A17B53" w:rsidR="00A67CFE" w:rsidRDefault="007A7D5A" w:rsidP="0000085B">
      <w:r>
        <w:t>We found that plantations</w:t>
      </w:r>
      <w:r w:rsidR="00944326">
        <w:t xml:space="preserve"> of </w:t>
      </w:r>
      <w:r w:rsidR="00DC3C56">
        <w:t>Blue Gum</w:t>
      </w:r>
      <w:r w:rsidR="00944326">
        <w:t xml:space="preserve">s </w:t>
      </w:r>
      <w:r>
        <w:t xml:space="preserve">generally had much higher densities of </w:t>
      </w:r>
      <w:r w:rsidR="004E3DFA">
        <w:t>Koala</w:t>
      </w:r>
      <w:r>
        <w:t>s than native forest</w:t>
      </w:r>
      <w:r w:rsidR="00944326">
        <w:t>. T</w:t>
      </w:r>
      <w:r>
        <w:t>his w</w:t>
      </w:r>
      <w:r w:rsidR="00944326">
        <w:t xml:space="preserve">as most likely </w:t>
      </w:r>
      <w:r>
        <w:t xml:space="preserve">due to </w:t>
      </w:r>
      <w:r w:rsidR="00DC3C56">
        <w:t>Blue Gum</w:t>
      </w:r>
      <w:r>
        <w:t xml:space="preserve">s being a preferred food tree for </w:t>
      </w:r>
      <w:r w:rsidR="004E3DFA">
        <w:t>Koala</w:t>
      </w:r>
      <w:r>
        <w:t>s. In Victoria, the total hardwood plantation estate declined by 23% in the past decade, from 2,065 km</w:t>
      </w:r>
      <w:r w:rsidRPr="66C332E5">
        <w:rPr>
          <w:vertAlign w:val="superscript"/>
        </w:rPr>
        <w:t>2</w:t>
      </w:r>
      <w:r>
        <w:t xml:space="preserve"> in 2012</w:t>
      </w:r>
      <w:r w:rsidR="00A67CFE">
        <w:t>–</w:t>
      </w:r>
      <w:r>
        <w:t>13 to 1,595 km</w:t>
      </w:r>
      <w:r w:rsidRPr="66C332E5">
        <w:rPr>
          <w:vertAlign w:val="superscript"/>
        </w:rPr>
        <w:t>2</w:t>
      </w:r>
      <w:r>
        <w:t xml:space="preserve"> in 2022</w:t>
      </w:r>
      <w:r w:rsidR="00A67CFE">
        <w:t>–</w:t>
      </w:r>
      <w:r>
        <w:t xml:space="preserve">23 </w:t>
      </w:r>
      <w:r>
        <w:fldChar w:fldCharType="begin"/>
      </w:r>
      <w:r w:rsidR="00215BB9">
        <w:instrText xml:space="preserve"> ADDIN ZOTERO_ITEM CSL_CITATION {"citationID":"1bypYD0i","properties":{"formattedCitation":"(ABARES 2023)","plainCitation":"(ABARES 2023)","noteIndex":0},"citationItems":[{"id":"bE1Rg4OM/t2W4wtJb","uris":["http://zotero.org/users/15101789/items/FXJ2RA42"],"itemData":{"id":355,"type":"article-journal","abstract":"Purpose\nAustralian plantation statistics is published every year. It supports strategic forest industry planning and decision-making by presenting information on total plantation area, new planting and ownership.\n\nKey findings\n•\tAustralia’s plantation estate was estimated to be 1.72 million hectares in 2021-22. The total plantation estate declined marginally (2%) compared to the previous year.\n•\tAround 2300 hectares of new plantations were established in 2021-22.\n•\tAustralia’s plantation estate produces on average around 87% of the total logs harvested in Australia, with native forestry accounting for the remainder.","DOI":"10.25814/HHK8-4X26","note":"publisher: Australian Bureau of Agricultural Resource Economics and Sciences (ABARES)","source":"DOI.org (Datacite)","title":"Australian plantation statistics 2023 update","URL":"https://daff.ent.sirsidynix.net.au/client/en_AU/ABARES/search/detailnonmodal/ent:$002f$002fSD_ASSET$002f0$002fSD_ASSET:1035001/one","author":[{"literal":"ABARES"}],"accessed":{"date-parts":[["2024",11,20]]},"issued":{"date-parts":[["2023",8,23]]}}}],"schema":"https://github.com/citation-style-language/schema/raw/master/csl-citation.json"} </w:instrText>
      </w:r>
      <w:r>
        <w:fldChar w:fldCharType="separate"/>
      </w:r>
      <w:r w:rsidRPr="66C332E5">
        <w:rPr>
          <w:noProof/>
        </w:rPr>
        <w:t>(ABARES 2023)</w:t>
      </w:r>
      <w:r>
        <w:fldChar w:fldCharType="end"/>
      </w:r>
      <w:r>
        <w:t xml:space="preserve">. Given the high estimated density of </w:t>
      </w:r>
      <w:r w:rsidR="004E3DFA">
        <w:t>Koala</w:t>
      </w:r>
      <w:r>
        <w:t xml:space="preserve">s within </w:t>
      </w:r>
      <w:r w:rsidR="00DC3C56">
        <w:t>Blue Gum</w:t>
      </w:r>
      <w:r>
        <w:t xml:space="preserve"> plantations, changes to the </w:t>
      </w:r>
      <w:r w:rsidR="00DC3C56">
        <w:t>Blue Gum</w:t>
      </w:r>
      <w:r w:rsidR="008107D8">
        <w:t xml:space="preserve"> </w:t>
      </w:r>
      <w:r>
        <w:t xml:space="preserve">plantation estate size may result in significant changes to population size. This change may be especially pronounced within regions where </w:t>
      </w:r>
      <w:r w:rsidR="00DC3C56">
        <w:t>Blue Gum</w:t>
      </w:r>
      <w:r w:rsidR="004F339D">
        <w:t xml:space="preserve"> plantations are prevalent (e.g. </w:t>
      </w:r>
      <w:r w:rsidR="008107D8">
        <w:t>S</w:t>
      </w:r>
      <w:r w:rsidR="004F339D">
        <w:t>outh</w:t>
      </w:r>
      <w:r w:rsidR="00967B95">
        <w:t>west</w:t>
      </w:r>
      <w:r w:rsidR="004F339D">
        <w:t xml:space="preserve"> Victoria). </w:t>
      </w:r>
      <w:r>
        <w:t xml:space="preserve">Other important </w:t>
      </w:r>
      <w:r w:rsidR="009D380B">
        <w:t xml:space="preserve">effects </w:t>
      </w:r>
      <w:r>
        <w:t>shown in this study were</w:t>
      </w:r>
      <w:r w:rsidR="009D380B">
        <w:t xml:space="preserve"> </w:t>
      </w:r>
      <w:r w:rsidR="00B22A01">
        <w:t xml:space="preserve">the </w:t>
      </w:r>
      <w:r w:rsidR="009D380B">
        <w:t>assoc</w:t>
      </w:r>
      <w:r w:rsidR="00B22A01">
        <w:t xml:space="preserve">iations between </w:t>
      </w:r>
      <w:r w:rsidR="004E3DFA">
        <w:t>Koala</w:t>
      </w:r>
      <w:r w:rsidR="00B22A01">
        <w:t xml:space="preserve"> density</w:t>
      </w:r>
      <w:r w:rsidR="003B3C3F">
        <w:t>,</w:t>
      </w:r>
      <w:r w:rsidR="00B22A01">
        <w:t xml:space="preserve"> climate</w:t>
      </w:r>
      <w:r w:rsidR="003B3C3F">
        <w:t xml:space="preserve"> and habitat</w:t>
      </w:r>
      <w:r w:rsidR="00242A54">
        <w:t xml:space="preserve">. </w:t>
      </w:r>
      <w:r w:rsidR="003B3C3F">
        <w:t>Hig</w:t>
      </w:r>
      <w:r w:rsidR="004F339D">
        <w:t>h</w:t>
      </w:r>
      <w:r w:rsidR="003B3C3F">
        <w:t xml:space="preserve">er </w:t>
      </w:r>
      <w:r w:rsidR="004E3DFA">
        <w:t>Koala</w:t>
      </w:r>
      <w:r w:rsidR="003B3C3F">
        <w:t xml:space="preserve"> densities were associated with</w:t>
      </w:r>
      <w:r w:rsidR="00B22A01">
        <w:t xml:space="preserve"> </w:t>
      </w:r>
      <w:r w:rsidR="003B3C3F">
        <w:t xml:space="preserve">lower </w:t>
      </w:r>
      <w:r w:rsidR="003473D3">
        <w:t xml:space="preserve">variation and extremes in </w:t>
      </w:r>
      <w:r w:rsidR="00B22A01">
        <w:t>temperature</w:t>
      </w:r>
      <w:r w:rsidR="003B3C3F">
        <w:t xml:space="preserve">, as has been reported in other studies </w:t>
      </w:r>
      <w:r w:rsidR="007C1921">
        <w:fldChar w:fldCharType="begin"/>
      </w:r>
      <w:r w:rsidR="00ED41DE">
        <w:instrText xml:space="preserve"> ADDIN ZOTERO_ITEM CSL_CITATION {"citationID":"a1qpd8pk1h0","properties":{"formattedCitation":"(Adams-Hosking et al. 2011; Santika et al. 2014; Sequeira et al. 2014)","plainCitation":"(Adams-Hosking et al. 2011; Santika et al. 2014; Sequeira et al. 2014)","noteIndex":0},"citationItems":[{"id":9809,"uris":["http://zotero.org/users/634364/items/4YMD4VDZ"],"itemData":{"id":9809,"type":"article-journal","abstract":"Context. The impacts of climate change on the climate envelopes, and hence, distributions of species, are of ongoing concern for biodiversity worldwide. Knowing where climate refuge habitats will occur in the future is essential to conservation planning. The koala (Phascolarctos cinereus) is recognised by the International Union for Conservation of Nature (IUCN) as a species highly vulnerable to climate change. However, the impact of climate change on its distribution is poorly understood.","container-title":"Wildlife Research","DOI":"10.1071/WR10156","ISSN":"1035-3712","issue":"2","journalAbbreviation":"Wildl. Res.","language":"en","page":"122","source":"DOI.org (Crossref)","title":"Modelling climate-change-induced shifts in the distribution of the koala","volume":"38","author":[{"family":"Adams-Hosking","given":"Christine"},{"family":"Grantham","given":"Hedley S."},{"family":"Rhodes","given":"Jonathan R."},{"family":"McAlpine","given":"Clive"},{"family":"Moss","given":"Patrick T."}],"issued":{"date-parts":[["2011"]]}}},{"id":9811,"uris":["http://zotero.org/users/634364/items/J8XHQS93"],"itemData":{"id":9811,"type":"article-journal","abstract":"Aim To understand climate and landscape drivers of species distributional shifts across broad spatial extents by integrating dynamic occupancy models with distribution data collected from the public.","container-title":"Diversity and Distributions","DOI":"10.1111/ddi.12189","ISSN":"1366-9516, 1472-4642","issue":"7","journalAbbreviation":"Diversity and Distributions","language":"en","license":"http://onlinelibrary.wiley.com/termsAndConditions#vor","page":"786-796","source":"DOI.org (Crossref)","title":"Modelling species distributional shifts across broad spatial extents by linking dynamic occupancy models with public</w:instrText>
      </w:r>
      <w:r w:rsidR="00ED41DE">
        <w:rPr>
          <w:rFonts w:ascii="Cambria Math" w:hAnsi="Cambria Math" w:cs="Cambria Math"/>
        </w:rPr>
        <w:instrText>‐</w:instrText>
      </w:r>
      <w:r w:rsidR="00ED41DE">
        <w:instrText xml:space="preserve">based surveys","volume":"20","author":[{"family":"Santika","given":"Truly"},{"family":"McAlpine","given":"Clive A."},{"family":"Lunney","given":"Daniel"},{"family":"Wilson","given":"Kerrie A."},{"family":"Rhodes","given":"Jonathan R."}],"editor":[{"family":"Thuiller","given":"Wilfried"}],"issued":{"date-parts":[["2014",7]]}}},{"id":5293,"uris":["http://zotero.org/users/634364/items/JD2KQEGS"],"itemData":{"id":5293,"type":"article-journal","abstract":"The koala (Phascolarctos cinereus) occurs in the eucalypt forests of eastern and southern Australia and is currently threatened by habitat fragmentation, climate change, sexually transmitted diseases, and low genetic variability throughout most of its range. Using data collected during the Great Koala Count (a 1-day citizen science project in the state of South Australia), we developed generalized linear mixed-effects models to predict habitat suitability across South Australia accounting for potential errors associated with the dataset. We derived spatial environmental predictors for vegetation (based on dominant species of Eucalyptus or other vegetation), topographic water features, rain, elevation, and temperature range. We also included predictors accounting for human disturbance based on transport infrastructure (sealed and unsealed roads). We generated random pseudo-absences to account for the high prevalence bias typical of citizen-collected data. We accounted for biased sampling effort along sealed and unsealed roads by including an offset for distance to transport infrastructures. The model with the highest statistical support (wAICc ~ 1) included all variables except rain, which was highly correlated with elevation. The same model also explained the highest deviance (61.6%), resulted in high R2(m) (76.4) and R2(c) (81.0), and had a good performance according to Cohen's κ (0.46). Cross-validation error was low (~ 0.1). Temperature range, elevation, and rain were the best predictors of koala occurrence. Our models predict high habitat suitability in Kangaroo Island, along the Mount Lofty Ranges, and at the tips of the Eyre, Yorke and Fleurieu Peninsulas. In the highest-density region (5576 km2) of the Adelaide-Mount Lofty Ranges, a density-suitability relationship predicts a population of 113,704 (95% confidence interval: 27,685-199,723; average density = 5.0-35.8 km-2). We demonstrate the power of citizen science data for predicting species' distributions provided that the statistical approaches applied account for some uncertainties and potential biases. A future improvement to citizen science surveys to provide better data on search effort is that smartphone apps could be activated at the start of the search. The results of our models provide preliminary ranges of habitat suitability and population size for a species for which previous data have been difficult or impossible to gather otherwise. © 2014 The Authors. Ecology and Evolution published by John Wiley &amp; Sons Ltd.","container-title":"Ecology and Evolution","DOI":"10.1002/ece3.1094","ISSN":"20457758","issue":"11","note":"publisher: John Wiley and Sons Ltd","page":"2103-2114","title":"Distribution models for koalas in South Australia using citizen science-collected data","volume":"4","author":[{"family":"Sequeira","given":"Ana M.M."},{"family":"Roetman","given":"Philip E.J."},{"family":"Daniels","given":"Christopher B."},{"family":"Baker","given":"Andrew K."},{"family":"Bradshaw","given":"Corey J.A."}],"issued":{"date-parts":[["2014"]]}}}],"schema":"https://github.com/citation-style-language/schema/raw/master/csl-citation.json"} </w:instrText>
      </w:r>
      <w:r w:rsidR="007C1921">
        <w:fldChar w:fldCharType="separate"/>
      </w:r>
      <w:r w:rsidR="00ED41DE" w:rsidRPr="00ED41DE">
        <w:t>(Adams-Hosking et al. 2011; Santika et al. 2014; Sequeira et al. 2014)</w:t>
      </w:r>
      <w:r w:rsidR="007C1921">
        <w:fldChar w:fldCharType="end"/>
      </w:r>
      <w:r w:rsidR="00242A54">
        <w:t xml:space="preserve">. </w:t>
      </w:r>
      <w:r w:rsidR="009E5C4B">
        <w:t>Hig</w:t>
      </w:r>
      <w:r w:rsidR="004F339D">
        <w:t>h</w:t>
      </w:r>
      <w:r w:rsidR="009E5C4B">
        <w:t xml:space="preserve">er </w:t>
      </w:r>
      <w:r w:rsidR="004E3DFA">
        <w:t>Koala</w:t>
      </w:r>
      <w:r w:rsidR="009E5C4B">
        <w:t xml:space="preserve"> densities were also found in areas characterised by relatively moist, flat </w:t>
      </w:r>
      <w:r w:rsidR="00825C4E">
        <w:t>topograph</w:t>
      </w:r>
      <w:r w:rsidR="003473D3">
        <w:t>y</w:t>
      </w:r>
      <w:r w:rsidR="00825C4E">
        <w:t xml:space="preserve"> </w:t>
      </w:r>
      <w:r w:rsidR="009E5C4B">
        <w:t>with</w:t>
      </w:r>
      <w:r>
        <w:t xml:space="preserve"> </w:t>
      </w:r>
      <w:r w:rsidR="00B22A01">
        <w:t xml:space="preserve">higher levels of </w:t>
      </w:r>
      <w:r>
        <w:t>photosynthetic vegetation</w:t>
      </w:r>
      <w:r w:rsidR="009E5C4B">
        <w:t xml:space="preserve">, which may reflect a preference for areas having </w:t>
      </w:r>
      <w:r w:rsidR="009506D8">
        <w:t xml:space="preserve">foliage with </w:t>
      </w:r>
      <w:r w:rsidR="009E5C4B">
        <w:t xml:space="preserve">higher </w:t>
      </w:r>
      <w:r w:rsidR="009506D8">
        <w:t xml:space="preserve">water content </w:t>
      </w:r>
      <w:r w:rsidR="009506D8">
        <w:fldChar w:fldCharType="begin"/>
      </w:r>
      <w:r w:rsidR="00ED41DE">
        <w:instrText xml:space="preserve"> ADDIN ZOTERO_ITEM CSL_CITATION {"citationID":"a1hjd9nde70","properties":{"formattedCitation":"(Moore and Foley 2000; Adams-Hosking et al. 2011; Sequeira et al. 2014; Law et al. 2017)","plainCitation":"(Moore and Foley 2000; Adams-Hosking et al. 2011; Sequeira et al. 2014; Law et al. 2017)","noteIndex":0},"citationItems":[{"id":2016,"uris":["http://zotero.org/users/634364/items/APLDF48E"],"itemData":{"id":2016,"type":"article-journal","container-title":"Australian Journal of Zoology","page":"317-333","title":"A review of feeding and diet selection in koalas (&lt;i&gt;Phascolarctos cinereus&lt;/i&gt;)","volume":"48","author":[{"family":"Moore","given":"B.D."},{"family":"Foley","given":"William J."}],"issued":{"date-parts":[["2000"]]}}},{"id":9809,"uris":["http://zotero.org/users/634364/items/4YMD4VDZ"],"itemData":{"id":9809,"type":"article-journal","abstract":"Context. The impacts of climate change on the climate envelopes, and hence, distributions of species, are of ongoing concern for biodiversity worldwide. Knowing where climate refuge habitats will occur in the future is essential to conservation planning. The koala (Phascolarctos cinereus) is recognised by the International Union for Conservation of Nature (IUCN) as a species highly vulnerable to climate change. However, the impact of climate change on its distribution is poorly understood.","container-title":"Wildlife Research","DOI":"10.1071/WR10156","ISSN":"1035-3712","issue":"2","journalAbbreviation":"Wildl. Res.","language":"en","page":"122","source":"DOI.org (Crossref)","title":"Modelling climate-change-induced shifts in the distribution of the koala","volume":"38","author":[{"family":"Adams-Hosking","given":"Christine"},{"family":"Grantham","given":"Hedley S."},{"family":"Rhodes","given":"Jonathan R."},{"family":"McAlpine","given":"Clive"},{"family":"Moss","given":"Patrick T."}],"issued":{"date-parts":[["2011"]]}}},{"id":5293,"uris":["http://zotero.org/users/634364/items/JD2KQEGS"],"itemData":{"id":5293,"type":"article-journal","abstract":"The koala (Phascolarctos cinereus) occurs in the eucalypt forests of eastern and southern Australia and is currently threatened by habitat fragmentation, climate change, sexually transmitted diseases, and low genetic variability throughout most of its range. Using data collected during the Great Koala Count (a 1-day citizen science project in the state of South Australia), we developed generalized linear mixed-effects models to predict habitat suitability across South Australia accounting for potential errors associated with the dataset. We derived spatial environmental predictors for vegetation (based on dominant species of Eucalyptus or other vegetation), topographic water features, rain, elevation, and temperature range. We also included predictors accounting for human disturbance based on transport infrastructure (sealed and unsealed roads). We generated random pseudo-absences to account for the high prevalence bias typical of citizen-collected data. We accounted for biased sampling effort along sealed and unsealed roads by including an offset for distance to transport infrastructures. The model with the highest statistical support (wAICc ~ 1) included all variables except rain, which was highly correlated with elevation. The same model also explained the highest deviance (61.6%), resulted in high R2(m) (76.4) and R2(c) (81.0), and had a good performance according to Cohen's κ (0.46). Cross-validation error was low (~ 0.1). Temperature range, elevation, and rain were the best predictors of koala occurrence. Our models predict high habitat suitability in Kangaroo Island, along the Mount Lofty Ranges, and at the tips of the Eyre, Yorke and Fleurieu Peninsulas. In the highest-density region (5576 km2) of the Adelaide-Mount Lofty Ranges, a density-suitability relationship predicts a population of 113,704 (95% confidence interval: 27,685-199,723; average density = 5.0-35.8 km-2). We demonstrate the power of citizen science data for predicting species' distributions provided that the statistical approaches applied account for some uncertainties and potential biases. A future improvement to citizen science surveys to provide better data on search effort is that smartphone apps could be activated at the start of the search. The results of our models provide preliminary ranges of habitat suitability and population size for a species for which previous data have been difficult or impossible to gather otherwise. © 2014 The Authors. Ecology and Evolution published by John Wiley &amp; Sons Ltd.","container-title":"Ecology and Evolution","DOI":"10.1002/ece3.1094","ISSN":"20457758","issue":"11","note":"publisher: John Wiley and Sons Ltd","page":"2103-2114","title":"Distribution models for koalas in South Australia using citizen science-collected data","volume":"4","author":[{"family":"Sequeira","given":"Ana M.M."},{"family":"Roetman","given":"Philip E.J."},{"family":"Daniels","given":"Christopher B."},{"family":"Baker","given":"Andrew K."},{"family":"Bradshaw","given":"Corey J.A."}],"issued":{"date-parts":[["2014"]]}}},{"id":5339,"uris":["http://zotero.org/users/634364/items/G3LDN7HJ"],"itemData":{"id":5339,"type":"article-journal","abstract":"Species distribution models have great potential to efficiently guide management for threatened species, especially for those that are rare or cryptic. We used MaxEnt to develop a regional-scale model for the koala Phascolarctos cinereus at a resolution (250 m) that could be used to guide management. To ensure the model was fit for purpose, we placed emphasis on validating the model using independently-collected field data. We reduced substantial spatial clustering of records in coastal urban areas using a 2-km spatial filter and by modeling separately two subregions separated by the 500-m elevational contour. A bias file was prepared that accounted for variable survey effort. Frequency of wildfire, soil type, floristics and elevation had the highest relative contribution to the model, while a number of other variables made minor contributions. The model was effective in discriminating different habitat suitability classes when compared with koala records not used in modeling. We validated the MaxEnt model at 65 ground-truth sites using independent data on koala occupancy (acoustic sampling) and habitat quality (browse tree availability). Koala bellows (n = 276) were analyzed in an occupancy modeling framework, while site habitat quality was indexed based on browse trees. Field validation demonstrated a linear increase in koala occupancy with higher modeled habitat suitability at ground-truth sites. Similarly, a site habitat quality index at ground-truth sites was correlated positively with modeled habitat suitability. The MaxEnt model provided a better fit to estimated koala occupancy than the site-based habitat quality index, probably because many variables were considered simultaneously by the model rather than just browse species. The positive relationship of the model with both site occupancy and habitat quality indicates that the model is fit for application at relevant management scales. Field-validated models of similar resolution would assist in guiding management of conservation-dependent species.","container-title":"Ecology and Evolution","DOI":"10.1002/ece3.3300","ISSN":"20457758","issue":"18","page":"7475-7489","title":"Development and field validation of a regional, management-scale habitat model: A koala Phascolarctos cinereus case study","volume":"7","author":[{"family":"Law","given":"Bradley"},{"family":"Caccamo","given":"Gabriele"},{"family":"Roe","given":"Paul"},{"family":"Truskinger","given":"Anthony"},{"family":"Brassil","given":"Traecey"},{"family":"Gonsalves","given":"Leroy"},{"family":"McConville","given":"Anna"},{"family":"Stanton","given":"Matthew"}],"issued":{"date-parts":[["2017"]]}}}],"schema":"https://github.com/citation-style-language/schema/raw/master/csl-citation.json"} </w:instrText>
      </w:r>
      <w:r w:rsidR="009506D8">
        <w:fldChar w:fldCharType="separate"/>
      </w:r>
      <w:r w:rsidR="00ED41DE" w:rsidRPr="00ED41DE">
        <w:t>(Moore and Foley 2000; Adams-Hosking et al. 2011; Sequeira et al. 2014; Law et al. 2017)</w:t>
      </w:r>
      <w:r w:rsidR="009506D8">
        <w:fldChar w:fldCharType="end"/>
      </w:r>
      <w:r>
        <w:t xml:space="preserve">. </w:t>
      </w:r>
      <w:r w:rsidR="00B22A01">
        <w:t xml:space="preserve">Although it is tempting to interpret these effects as causative, it is just as likely that these effects are indirect, with these variables associated with other, unmeasured variables that are driving </w:t>
      </w:r>
      <w:r w:rsidR="004E3DFA">
        <w:t>Koala</w:t>
      </w:r>
      <w:r w:rsidR="00B22A01">
        <w:t xml:space="preserve"> abundance. </w:t>
      </w:r>
      <w:r>
        <w:t xml:space="preserve">Additionally, we found that the presence of </w:t>
      </w:r>
      <w:r w:rsidR="004E3DFA">
        <w:t>Koala</w:t>
      </w:r>
      <w:r>
        <w:t xml:space="preserve">s at sites was </w:t>
      </w:r>
      <w:r w:rsidR="00944326">
        <w:t xml:space="preserve">largely explained </w:t>
      </w:r>
      <w:r>
        <w:t xml:space="preserve">by a spatial random effect. This suggests that </w:t>
      </w:r>
      <w:r w:rsidR="004E3DFA">
        <w:t>Koala</w:t>
      </w:r>
      <w:r>
        <w:t xml:space="preserve"> distribution may not be solely dependent on</w:t>
      </w:r>
      <w:r w:rsidR="0000085B">
        <w:t xml:space="preserve"> </w:t>
      </w:r>
      <w:r>
        <w:t xml:space="preserve">climate and habitat </w:t>
      </w:r>
      <w:r w:rsidR="0000085B">
        <w:t>preferences</w:t>
      </w:r>
      <w:r w:rsidR="00A67CFE">
        <w:t>,</w:t>
      </w:r>
      <w:r>
        <w:t xml:space="preserve"> </w:t>
      </w:r>
      <w:r w:rsidR="00825C4E">
        <w:t xml:space="preserve">but also </w:t>
      </w:r>
      <w:r>
        <w:t xml:space="preserve">the contribution of historic hunting, translocation, and disturbance events </w:t>
      </w:r>
      <w:r>
        <w:fldChar w:fldCharType="begin"/>
      </w:r>
      <w:r w:rsidR="001C7995">
        <w:instrText xml:space="preserve"> ADDIN ZOTERO_ITEM CSL_CITATION {"citationID":"PUI2NnDf","properties":{"formattedCitation":"(Menkhorst 2008)","plainCitation":"(Menkhorst 2008)","noteIndex":0},"citationItems":[{"id":5336,"uris":["http://www.mendeley.com/documents/?uuid=a978533a-594d-45fc-9cad-1b35b605c814","http://zotero.org/users/634364/items/4W2KSF4B"],"itemData":{"id":5336,"type":"chapter","container-title":"Too close for comfort: contentious issues in human-wildlife encounters","event-place":"Mosman, NSW.","page":"73-92","publisher":"Royal Zoological Society of NSW","publisher-place":"Mosman, NSW.","title":"Hunted, marooned, re-introduced, contracepted: a history of Koala management in Victoria","author":[{"family":"Menkhorst","given":"Peter"}],"editor":[{"family":"Lunney","given":"D"},{"family":"Munn","given":"A"},{"family":"Meikle","given":"W"}],"issued":{"date-parts":[["2008"]]}}}],"schema":"https://github.com/citation-style-language/schema/raw/master/csl-citation.json"} </w:instrText>
      </w:r>
      <w:r>
        <w:fldChar w:fldCharType="separate"/>
      </w:r>
      <w:r w:rsidR="001C7995" w:rsidRPr="001C7995">
        <w:t>(Menkhorst 2008)</w:t>
      </w:r>
      <w:r>
        <w:fldChar w:fldCharType="end"/>
      </w:r>
      <w:r>
        <w:t>.</w:t>
      </w:r>
    </w:p>
    <w:p w14:paraId="0514D94D" w14:textId="77777777" w:rsidR="00A67CFE" w:rsidRDefault="00A67CFE" w:rsidP="0000085B"/>
    <w:p w14:paraId="6BE3ED9E" w14:textId="2FF5D5B9" w:rsidR="0000085B" w:rsidRDefault="007A7D5A" w:rsidP="0000085B">
      <w:r>
        <w:t xml:space="preserve"> </w:t>
      </w:r>
      <w:bookmarkStart w:id="157" w:name="_Toc185321291"/>
    </w:p>
    <w:p w14:paraId="32EDE6BE" w14:textId="1CF48DA8" w:rsidR="007A7D5A" w:rsidRDefault="00673BF9" w:rsidP="0000085B">
      <w:pPr>
        <w:pStyle w:val="Heading3-Numbered"/>
      </w:pPr>
      <w:bookmarkStart w:id="158" w:name="_Toc202781734"/>
      <w:r>
        <w:lastRenderedPageBreak/>
        <w:t>F</w:t>
      </w:r>
      <w:r w:rsidR="007A7D5A">
        <w:t>uture directions</w:t>
      </w:r>
      <w:bookmarkEnd w:id="157"/>
      <w:bookmarkEnd w:id="158"/>
      <w:r w:rsidR="007A7D5A">
        <w:t xml:space="preserve"> </w:t>
      </w:r>
    </w:p>
    <w:p w14:paraId="6BB9C8CF" w14:textId="6244A5B0" w:rsidR="007A7D5A" w:rsidRDefault="004E3DFA" w:rsidP="007A7D5A">
      <w:r>
        <w:t>Koala</w:t>
      </w:r>
      <w:r w:rsidR="007A7D5A" w:rsidRPr="6911FBC4">
        <w:t xml:space="preserve"> distribution and abundance are highly variable across Victoria. </w:t>
      </w:r>
      <w:r w:rsidR="008B3E6B">
        <w:t>Due to the statewide focus of our survey design, abundance estimates are relatively precise at the regional level</w:t>
      </w:r>
      <w:r w:rsidR="00A75EA5">
        <w:t>,</w:t>
      </w:r>
      <w:r w:rsidR="008B3E6B">
        <w:t xml:space="preserve"> but may lack precision for smaller areas due to low sample coverage.</w:t>
      </w:r>
      <w:r w:rsidR="007A7D5A" w:rsidRPr="6911FBC4">
        <w:t xml:space="preserve"> For instance, due to low sample coverage </w:t>
      </w:r>
      <w:r w:rsidR="007A7D5A">
        <w:t xml:space="preserve">in locations like </w:t>
      </w:r>
      <w:r w:rsidR="008B3E6B">
        <w:t xml:space="preserve">the </w:t>
      </w:r>
      <w:r w:rsidR="007A7D5A">
        <w:t>Little Desert and Wilson’s Promontory</w:t>
      </w:r>
      <w:r w:rsidR="008E07D4">
        <w:t>,</w:t>
      </w:r>
      <w:r w:rsidR="007A7D5A">
        <w:t xml:space="preserve"> there is </w:t>
      </w:r>
      <w:r w:rsidR="008B3E6B">
        <w:t xml:space="preserve">higher </w:t>
      </w:r>
      <w:r w:rsidR="007A7D5A">
        <w:t xml:space="preserve">uncertainty </w:t>
      </w:r>
      <w:r w:rsidR="008B3E6B">
        <w:t xml:space="preserve">about </w:t>
      </w:r>
      <w:r w:rsidR="007A7D5A">
        <w:t xml:space="preserve">the presence and density of </w:t>
      </w:r>
      <w:r>
        <w:t>Koala</w:t>
      </w:r>
      <w:r w:rsidR="007A7D5A">
        <w:t xml:space="preserve">s in </w:t>
      </w:r>
      <w:r w:rsidR="008B3E6B">
        <w:t>these</w:t>
      </w:r>
      <w:r w:rsidR="007A7D5A">
        <w:t xml:space="preserve"> regions</w:t>
      </w:r>
      <w:r w:rsidR="007A7D5A" w:rsidRPr="6911FBC4">
        <w:t xml:space="preserve">. </w:t>
      </w:r>
      <w:r w:rsidR="008B3E6B">
        <w:t>If accurate estimates of a</w:t>
      </w:r>
      <w:r w:rsidR="007A7D5A" w:rsidRPr="6911FBC4">
        <w:t>bundance</w:t>
      </w:r>
      <w:r w:rsidR="008B3E6B">
        <w:t xml:space="preserve"> are required for small specific regions (e.g. </w:t>
      </w:r>
      <w:r w:rsidR="00654C9F">
        <w:t>Budj Bim N</w:t>
      </w:r>
      <w:r w:rsidR="008E07D4">
        <w:t xml:space="preserve">ational </w:t>
      </w:r>
      <w:r w:rsidR="00654C9F">
        <w:t>P</w:t>
      </w:r>
      <w:r w:rsidR="008E07D4">
        <w:t>ark</w:t>
      </w:r>
      <w:r w:rsidR="00654C9F">
        <w:t>, Wilson’s Promontory)</w:t>
      </w:r>
      <w:r w:rsidR="008B3E6B">
        <w:t>, then</w:t>
      </w:r>
      <w:r w:rsidR="00654C9F">
        <w:t xml:space="preserve"> targeted surveys may be required to provide estimates with sufficient precision to progress management objectives for these areas. </w:t>
      </w:r>
    </w:p>
    <w:p w14:paraId="6C31BC43" w14:textId="36A632E8" w:rsidR="0000085B" w:rsidRDefault="007A7D5A" w:rsidP="0000085B">
      <w:r>
        <w:t xml:space="preserve">Given the high density of </w:t>
      </w:r>
      <w:r w:rsidR="004E3DFA">
        <w:t>Koala</w:t>
      </w:r>
      <w:r>
        <w:t xml:space="preserve">s in </w:t>
      </w:r>
      <w:r w:rsidR="00DC3C56">
        <w:t>Blue Gum</w:t>
      </w:r>
      <w:r w:rsidR="008107D8">
        <w:t xml:space="preserve"> </w:t>
      </w:r>
      <w:r>
        <w:t>plantation forests, especially in South</w:t>
      </w:r>
      <w:r w:rsidR="00967B95">
        <w:t>w</w:t>
      </w:r>
      <w:r>
        <w:t xml:space="preserve">est Victoria, estimates of </w:t>
      </w:r>
      <w:r w:rsidR="00DC3C56">
        <w:t>Blue Gum</w:t>
      </w:r>
      <w:r>
        <w:t xml:space="preserve"> plantation age and rotations may have a significant impact on population estimates. Unfortunately, th</w:t>
      </w:r>
      <w:r w:rsidR="00654C9F">
        <w:t>ese</w:t>
      </w:r>
      <w:r>
        <w:t xml:space="preserve"> data </w:t>
      </w:r>
      <w:r w:rsidR="00654C9F">
        <w:t xml:space="preserve">are </w:t>
      </w:r>
      <w:r>
        <w:t xml:space="preserve">not </w:t>
      </w:r>
      <w:r w:rsidR="00654C9F">
        <w:t>easily available</w:t>
      </w:r>
      <w:r>
        <w:t xml:space="preserve">. Land cover </w:t>
      </w:r>
      <w:r w:rsidR="00654C9F">
        <w:t>changes</w:t>
      </w:r>
      <w:r>
        <w:t xml:space="preserve"> are also likely to contribute to changes in </w:t>
      </w:r>
      <w:r w:rsidR="004E3DFA">
        <w:t>Koala</w:t>
      </w:r>
      <w:r>
        <w:t xml:space="preserve"> abundance and distribution</w:t>
      </w:r>
      <w:r w:rsidR="008E07D4">
        <w:t>,</w:t>
      </w:r>
      <w:r>
        <w:t xml:space="preserve"> but time series data for this ceased in 2019 </w:t>
      </w:r>
      <w:r>
        <w:fldChar w:fldCharType="begin"/>
      </w:r>
      <w:r w:rsidR="00215BB9">
        <w:instrText xml:space="preserve"> ADDIN ZOTERO_ITEM CSL_CITATION {"citationID":"x2GaLnH6","properties":{"formattedCitation":"(White et al. 2020)","plainCitation":"(White et al. 2020)","noteIndex":0},"citationItems":[{"id":"bE1Rg4OM/jOxwjQFz","uris":["http://zotero.org/users/15101789/items/VNRJBK3X"],"itemData":{"id":386,"type":"article-journal","container-title":"Arthur Rylah Institute for Environmental Research, Department of Environment, Land, Water and Planning, Victoria). https://www. environm ent. vic. gov. au/biodiversity/Victorias-Land-Cover-Time-Series","journalAbbreviation":"Arthur Rylah Institute for Environmental Research, Department of Environment, Land, Water and Planning, Victoria). https://www. environm ent. vic. gov. au/biodiversity/Victorias-Land-Cover-Time-Series","title":"Multi-temporal native vegetation extent for Victoria","author":[{"family":"White","given":"M"},{"family":"Griffioen","given":"P"},{"family":"Newell","given":"G"}],"issued":{"date-parts":[["2020"]]}}}],"schema":"https://github.com/citation-style-language/schema/raw/master/csl-citation.json"} </w:instrText>
      </w:r>
      <w:r>
        <w:fldChar w:fldCharType="separate"/>
      </w:r>
      <w:r w:rsidR="009358C4" w:rsidRPr="009358C4">
        <w:t>(White et al. 2020)</w:t>
      </w:r>
      <w:r>
        <w:fldChar w:fldCharType="end"/>
      </w:r>
      <w:r w:rsidR="0000085B">
        <w:t>.</w:t>
      </w:r>
    </w:p>
    <w:p w14:paraId="37F496B3" w14:textId="48010AB0" w:rsidR="007A7D5A" w:rsidRDefault="004E3DFA" w:rsidP="0000085B">
      <w:pPr>
        <w:pStyle w:val="Heading2-Numbered"/>
      </w:pPr>
      <w:bookmarkStart w:id="159" w:name="_Toc185321292"/>
      <w:bookmarkStart w:id="160" w:name="_Toc202781735"/>
      <w:r>
        <w:t>Koala</w:t>
      </w:r>
      <w:r w:rsidR="007A7D5A">
        <w:t xml:space="preserve"> population genetics</w:t>
      </w:r>
      <w:bookmarkEnd w:id="159"/>
      <w:bookmarkEnd w:id="160"/>
    </w:p>
    <w:p w14:paraId="3D462A91" w14:textId="1081BEB9" w:rsidR="007A7D5A" w:rsidRDefault="007A7D5A" w:rsidP="007A7D5A">
      <w:pPr>
        <w:pStyle w:val="Heading3-Numbered"/>
      </w:pPr>
      <w:bookmarkStart w:id="161" w:name="_Toc185321293"/>
      <w:bookmarkStart w:id="162" w:name="_Toc202781736"/>
      <w:r>
        <w:t xml:space="preserve">Population genetic diversity and structure of Victorian </w:t>
      </w:r>
      <w:r w:rsidR="004E3DFA">
        <w:t>Koala</w:t>
      </w:r>
      <w:r>
        <w:t>s</w:t>
      </w:r>
      <w:bookmarkEnd w:id="161"/>
      <w:bookmarkEnd w:id="162"/>
    </w:p>
    <w:p w14:paraId="47DBD8D6" w14:textId="08BDE37B" w:rsidR="007A7D5A" w:rsidRDefault="007A7D5A" w:rsidP="007A7D5A">
      <w:r>
        <w:t xml:space="preserve">Our results reiterate previous work that has consistently shown that </w:t>
      </w:r>
      <w:r w:rsidR="004E3DFA">
        <w:t>Koala</w:t>
      </w:r>
      <w:r>
        <w:t xml:space="preserve">s in the South Gippsland region have higher diversity than the rest of the state although </w:t>
      </w:r>
      <w:r w:rsidR="008E07D4">
        <w:t xml:space="preserve">their </w:t>
      </w:r>
      <w:r w:rsidR="00825C4E">
        <w:t xml:space="preserve">diversity is </w:t>
      </w:r>
      <w:r>
        <w:t xml:space="preserve">still generally lower than </w:t>
      </w:r>
      <w:r w:rsidR="008E07D4">
        <w:t xml:space="preserve">that of </w:t>
      </w:r>
      <w:r>
        <w:t>NSW</w:t>
      </w:r>
      <w:r w:rsidR="008E07D4">
        <w:t>’s</w:t>
      </w:r>
      <w:r>
        <w:t xml:space="preserve"> and Queensland</w:t>
      </w:r>
      <w:r w:rsidR="008E07D4">
        <w:t>’s</w:t>
      </w:r>
      <w:r>
        <w:t xml:space="preserve"> populations </w:t>
      </w:r>
      <w:r>
        <w:fldChar w:fldCharType="begin"/>
      </w:r>
      <w:r w:rsidR="00215BB9">
        <w:instrText xml:space="preserve"> ADDIN ZOTERO_ITEM CSL_CITATION {"citationID":"a286qlpl3ig","properties":{"formattedCitation":"(Houlden et al. 1996; Lee et al. 2011; Lau et al. 2014; Wedrowicz et al. 2018; Kjeldsen et al. 2019; McLennan et al. 2025)","plainCitation":"(Houlden et al. 1996; Lee et al. 2011; Lau et al. 2014; Wedrowicz et al. 2018; Kjeldsen et al. 2019; McLennan et al. 2025)","noteIndex":0},"citationItems":[{"id":"bE1Rg4OM/hC9sBlkM","uris":["http://zotero.org/users/1844437/items/SRY3ZS6H"],"itemData":{"id":3425,"type":"article-journal","abstract":"Genotyping of koalas at CA-repeat microsatellite loci has revealed significant differences in the levels of allelic diversity (A) and expected heterozygosity (HE) between populations from north-eastern and south-eastern Australia. In the 10 populations studied, allelic diversity ranged from 8.0 in the Nowendoc population to 1.7 in the Kangaroo Is. population, and values of HE ranged from 0.831 in the Nowendoc population to 0.331 in the Kangaroo Is. population. Data from pooled populations revealed koalas from the northeastern region had significantly higher levels of allelic diversity (A= 11.5 ± 1.4) than those from south-eastern Australia (A= 5.3 ± 1.0). Furthermore significantly higher heterozygosity levels were found in the north-eastern (HE= 0.851) vs. the south-eastern (HE= 0.436) regions of Australia. Following a near-extinction bottleneck in the 1920s, mainland Victorian and Kangaroo Is. koalas have been involved in an extensive program of relocations. The source populations of the relocated animals were islands in Westernport Bay, which were founded by very few individuals in the late 1800s and early 1900s. The significantly lower levels of variation between south-eastern Australian populations suggests that human intervention has had a severe effect on levels of genetic diversity in this region, and this may have long-term genetic consequences.","container-title":"Molecular Ecology","DOI":"10.1046/j.1365-294X.1996.00089.x","ISSN":"1365-294X","issue":"2","language":"en","note":"_eprint: https://onlinelibrary.wiley.com/doi/pdf/10.1046/j.1365-294X.1996.00089.x","page":"269-281","source":"Wiley Online Library","title":"Low genetic variability of the koala Phascolarctos cinereus in south-eastern Australia following a severe population bottleneck","volume":"5","author":[{"family":"Houlden","given":"B. A."},{"family":"England","given":"P. R."},{"family":"Taylor","given":"A. C."},{"family":"Greville","given":"W. D."},{"family":"Sherwin","given":"W. B."}],"issued":{"date-parts":[["1996"]]}}},{"id":5335,"uris":["http://www.mendeley.com/documents/?uuid=10760781-e8ea-337f-a1ce-2fb748399674","http://zotero.org/users/634364/items/YGJCBXYA"],"itemData":{"id":5335,"type":"article-journal","container-title":"Australian Mammalogy","issue":"1","note":"publisher: CSIRO Publishing","page":"68-74","title":"Genetic analysis reveals a distinct and highly diverse koala (Phascolarctos cinereus) population in South Gippsland, Victoria, Australia","volume":"34","author":[{"family":"Lee","given":"Tristan"},{"family":"Zenger","given":"Kyall R"},{"family":"Close","given":"Robert L"},{"family":"Phalen","given":"David N"}],"issued":{"date-parts":[["2011"]]}}},{"id":"bE1Rg4OM/a33jMfKQ","uris":["http://zotero.org/users/1844437/items/46YC8AV4"],"itemData":{"id":3433,"type":"article-journal","abstract":"Chlamydiosis, the most common infectious disease in koalas, can cause chronic urogenital tract fibrosis and infertility. High titres of serum immunoglobulin G against 10 kDa and 60 kDa chlamydial heat-shock proteins (c-hsp10 and c-hsp60) are associated with fibrous occlusion of the koala uterus and uterine tube. Murine and human studies have identified associations between specific major histocompatibility complex class II (MHCII) alleles or genotypes, and higher c-hsp 60 antibody levels or chlamydia-associated disease and infertility. In this study, we characterised partial MHCII DAB and DBB genes in female koalas (n = 94) from a single geographic population, and investigated associations among antibody responses to c-hsp60 quantified by ELISA, susceptibility to chlamydial infection, or age. The identification of three candidate MHCII variants provides additional support for the functional role of MHCII in the koala, and will inform more focused future studies. This is the first study to investigate an association between MHC genes with chlamydial pathogenesis in a non-model, free-ranging species.","container-title":"PeerJ","DOI":"10.7717/peerj.443","ISSN":"2167-8359","journalAbbreviation":"PeerJ","language":"en","note":"publisher: PeerJ Inc.","page":"e443","source":"peerj.com","title":"Identification of MHCII variants associated with chlamydial disease in the koala (&lt;i&gt;Phascolarctos cinereus&lt;/i&gt;)","volume":"2","author":[{"family":"Lau","given":"Quintin"},{"family":"Griffith","given":"Joanna E."},{"family":"Higgins","given":"Damien P."}],"issued":{"date-parts":[["2014",6,19]]}}},{"id":5273,"uris":["http://zotero.org/users/634364/items/KGBI5IUU"],"itemData":{"id":5273,"type":"article-journal","abstract":"In the Australian state of Victoria, the history of koalas and their management has resulted in the homogenisation and reduction of genetic diversity in many contemporary populations. Decreased genetic diversity may reduce a species’ ability to adapt to future environmental pressures such as climate change or disease. The South Gippsland koala population is considered to be unique in Victoria, as it is believed to be a remnant population, not originating from managed populations that have low genetic variation. This study investigated genetic structure and diversity of koalas in South Gippsland, with comparison to other populations in Victoria (French Island/Cape Otway, FI and Raymond Island, RI), New South Wales and south east Queensland. Population analyses were undertaken using both microsatellite genotype and mitochondrial DNA sequence data. Non-invasive sampling of koala scats was used to source koala DNA, allowing 222 South Gippsland koalas to be genotyped. Using nuclear data the South Gippsland koala population was found to be significantly differentiated (Djost 95% CI SG–RI = 0.03–0.06 and SG–FI = 0.08–012) and more diverse (AR 95% CI SG = 4.7–5.6, RI = 3.1–3.3, FI = 3.0–3.3; p = 0.001) than other Victorian koala populations, supporting the premise that koalas in the South Gippsland region are part of a remnant population, not derived from translocated island stock. These results were also supported by mitochondrial data where eight haplotypes (Pc4, Pc17, Pc26, Pc27, and Pc56–Pc59) were identified in South Gippsland while a single haplotype (Pc27) was found in all island koalas tested. Compared to other Victorian koala populations, greater genetic diversity found in South Gippsland koalas, may provide this population with a greater chance of survival in the face of future environmental pressures. The South Gippsland koala population is, therefore, of high conservation significance, warranting the implementation of strategies to conserve this population and its diversity into the future.","container-title":"Conservation Genetics","DOI":"10.1007/s10592-018-1049-8","ISSN":"15729737","issue":"3","note":"publisher: Springer Netherlands","page":"713-728","title":"Genetic structure and diversity of the koala population in South Gippsland, Victoria: a remnant population of high conservation significance","volume":"19","author":[{"family":"Wedrowicz","given":"Faye"},{"family":"Mosse","given":"Jennifer"},{"family":"Wright","given":"Wendy"},{"family":"Hogan","given":"Fiona E."}],"issued":{"date-parts":[["2018",6,1]]}}},{"id":"bE1Rg4OM/hwBVr1YO","uris":["http://zotero.org/users/1844437/items/LGIP77T9"],"itemData":{"id":3430,"type":"article-journal","abstract":"The Australian koala is an iconic marsupial with highly specific dietary requirements distributed across heterogeneous environments, over a large geographic range. The distribution and genetic structure of koala populations has been heavily influenced by human actions, specifically habitat modification, hunting and translocation of koalas. There is currently limited information on population diversity and gene flow at a species-wide scale, or with consideration to the potential impacts of local adaptation. Using species-wide sampling across heterogeneous environments, and high-density genome-wide markers (SNPs and PAVs), we show that most koala populations display levels of diversity comparable to other outbred species, except for those populations impacted by population reductions. Genetic clustering analysis and phylogenetic reconstruction reveals a lack of support for current taxonomic classification of three koala subspecies, with only a single evolutionary significant unit supported. Furthermore, ~70% of genetic variance is accounted for at the individual level. The Sydney Basin region is highlighted as a unique reservoir of genetic diversity, having higher diversity levels (i.e., Blue Mountains region; AvHecorr=0.20, PL% = 68.6). Broad-scale population differentiation is primarily driven by an isolation by distance genetic structure model (49% of genetic variance), with clinal local adaptation corresponding to habitat bioregions. Signatures of selection were detected between bioregions, with no single region returning evidence of strong selection. The results of this study show that although the koala is widely considered to be a dietary-specialist species, this apparent specialisation has not limited the koala’s ability to maintain gene flow and adapt across divergent environments as long as the required food source is available.","container-title":"Heredity","DOI":"10.1038/s41437-018-0144-4","ISSN":"1365-2540","issue":"5","language":"en","license":"2018 The Author(s)","note":"publisher: Nature Publishing Group","page":"525-544","source":"www.nature.com","title":"Genomic comparisons reveal biogeographic and anthropogenic impacts in the koala (&lt;i&gt;Phascolarctos cinereus&lt;/i&gt;): a dietary-specialist species distributed across heterogeneous environments","title-short":"Genomic comparisons reveal biogeographic and anthropogenic impacts in the koala (Phascolarctos cinereus)","volume":"122","author":[{"family":"Kjeldsen","given":"Shannon R."},{"family":"Raadsma","given":"Herman W."},{"family":"Leigh","given":"Kellie A."},{"family":"Tobey","given":"Jennifer R."},{"family":"Phalen","given":"David"},{"family":"Krockenberger","given":"Andrew"},{"family":"Ellis","given":"William A."},{"family":"Hynes","given":"Emily"},{"family":"Higgins","given":"Damien P."},{"family":"Zenger","given":"Kyall R."}],"issued":{"date-parts":[["2019",5]]}}},{"id":9799,"uris":["http://zotero.org/users/634364/items/HKPSZCAZ"],"itemData":{"id":9799,"type":"article-journal","abstract":"Koalas are an iconic, endangered, Australian marsupial. Disease, habitat destruction, and catastrophic mega-fires have reduced koalas to remnant patches of their former range. With increased likelihood of extreme weather events and ongoing habitat clearing across Australia, koala populations are vulnerable to further declines and isolation. Small, isolated populations are considered at risk when there is increased inbreeding, erosion of genomic diversity, and loss of adaptive potential, all of which reduce their ability to respond to prevailing threats. Here, we characterized the current genomic landscape of koalas using data from The Koala Genome Survey, a joint initiative between the Australian Federal and New South Wales Governments that aimed to provide a future-proofed baseline genomic dataset across the koala’s range in eastern Australia. We identified several regions of the continent where koalas have low genomic diversity and high inbreeding, as measured by runs of homozygosity. These populations included coastal sites along southeast Queensland and northern and mid-coast New South Wales, as well as southern New South Wales and Victoria. Analysis of genomic vulnerability to future climates revealed that northern koala populations were more at risk due to the extreme expected changes in this region, but that the adaptation required was minimal compared with other species. Our genomic analyses indicate that continued development, particularly linear infrastructure along coastal sites, and resultant habitat destruction are causing isolation and subsequent genomic erosion across many koala populations. Habitat protection and the formation of corridors must be employed for all koala populations to maintain current levels of diversity. For highly isolated koala populations, active management may be the only way to improve genomic diversity in the short term. If koalas are to be conserved for future generations, reversing their genomic isolation must be a priority in conservation planning.","container-title":"Ecological Applications","DOI":"10.1002/eap.3062","ISSN":"1051-0761, 1939-5582","issue":"1","journalAbbreviation":"Ecological Applications","language":"en","note":"number: 1","page":"e3062","source":"DOI.org (Crossref)","title":"Genomics identifies koala populations at risk across eastern Australia","volume":"35","author":[{"family":"McLennan","given":"Elspeth A."},{"family":"Kovacs","given":"Toby G. L."},{"family":"Silver","given":"Luke W."},{"family":"Chen","given":"Zhiliang"},{"family":"Jaya","given":"Frederick R."},{"family":"Ho","given":"Simon Y. W."},{"family":"Belov","given":"Katherine"},{"family":"Hogg","given":"Carolyn J."}],"issued":{"date-parts":[["2025",1]]}}}],"schema":"https://github.com/citation-style-language/schema/raw/master/csl-citation.json"} </w:instrText>
      </w:r>
      <w:r>
        <w:fldChar w:fldCharType="separate"/>
      </w:r>
      <w:r w:rsidR="009358C4" w:rsidRPr="009358C4">
        <w:t>(Houlden et al. 1996; Lee et al. 2011; Lau et al. 2014; Wedrowicz et al. 2018; Kjeldsen et al. 2019; McLennan et al. 2025)</w:t>
      </w:r>
      <w:r>
        <w:fldChar w:fldCharType="end"/>
      </w:r>
      <w:r>
        <w:t xml:space="preserve">. This region likely represents a relict population that survived the fur trade, and which has retained unique genetic diversity due to receiving minimal translocations </w:t>
      </w:r>
      <w:r w:rsidR="0000085B">
        <w:t>from</w:t>
      </w:r>
      <w:r>
        <w:t xml:space="preserve"> island-descendent </w:t>
      </w:r>
      <w:r w:rsidR="0000085B">
        <w:t>population</w:t>
      </w:r>
      <w:r>
        <w:t>s</w:t>
      </w:r>
      <w:r w:rsidR="00F4737C">
        <w:t xml:space="preserve"> </w:t>
      </w:r>
      <w:r w:rsidR="00F4737C">
        <w:fldChar w:fldCharType="begin"/>
      </w:r>
      <w:r w:rsidR="009358C4">
        <w:instrText xml:space="preserve"> ADDIN ZOTERO_ITEM CSL_CITATION {"citationID":"a13uma5h390","properties":{"formattedCitation":"(Menkhorst 2008; Wedrowicz et al. 2018)","plainCitation":"(Menkhorst 2008; Wedrowicz et al. 2018)","noteIndex":0},"citationItems":[{"id":5336,"uris":["http://www.mendeley.com/documents/?uuid=a978533a-594d-45fc-9cad-1b35b605c814","http://zotero.org/users/634364/items/4W2KSF4B"],"itemData":{"id":5336,"type":"chapter","container-title":"Too close for comfort: contentious issues in human-wildlife encounters","event-place":"Mosman, NSW.","page":"73-92","publisher":"Royal Zoological Society of NSW","publisher-place":"Mosman, NSW.","title":"Hunted, marooned, re-introduced, contracepted: a history of Koala management in Victoria","author":[{"family":"Menkhorst","given":"Peter"}],"editor":[{"family":"Lunney","given":"D"},{"family":"Munn","given":"A"},{"family":"Meikle","given":"W"}],"issued":{"date-parts":[["2008"]]}}},{"id":5273,"uris":["http://zotero.org/users/634364/items/KGBI5IUU"],"itemData":{"id":5273,"type":"article-journal","abstract":"In the Australian state of Victoria, the history of koalas and their management has resulted in the homogenisation and reduction of genetic diversity in many contemporary populations. Decreased genetic diversity may reduce a species’ ability to adapt to future environmental pressures such as climate change or disease. The South Gippsland koala population is considered to be unique in Victoria, as it is believed to be a remnant population, not originating from managed populations that have low genetic variation. This study investigated genetic structure and diversity of koalas in South Gippsland, with comparison to other populations in Victoria (French Island/Cape Otway, FI and Raymond Island, RI), New South Wales and south east Queensland. Population analyses were undertaken using both microsatellite genotype and mitochondrial DNA sequence data. Non-invasive sampling of koala scats was used to source koala DNA, allowing 222 South Gippsland koalas to be genotyped. Using nuclear data the South Gippsland koala population was found to be significantly differentiated (Djost 95% CI SG–RI = 0.03–0.06 and SG–FI = 0.08–012) and more diverse (AR 95% CI SG = 4.7–5.6, RI = 3.1–3.3, FI = 3.0–3.3; p = 0.001) than other Victorian koala populations, supporting the premise that koalas in the South Gippsland region are part of a remnant population, not derived from translocated island stock. These results were also supported by mitochondrial data where eight haplotypes (Pc4, Pc17, Pc26, Pc27, and Pc56–Pc59) were identified in South Gippsland while a single haplotype (Pc27) was found in all island koalas tested. Compared to other Victorian koala populations, greater genetic diversity found in South Gippsland koalas, may provide this population with a greater chance of survival in the face of future environmental pressures. The South Gippsland koala population is, therefore, of high conservation significance, warranting the implementation of strategies to conserve this population and its diversity into the future.","container-title":"Conservation Genetics","DOI":"10.1007/s10592-018-1049-8","ISSN":"15729737","issue":"3","note":"publisher: Springer Netherlands","page":"713-728","title":"Genetic structure and diversity of the koala population in South Gippsland, Victoria: a remnant population of high conservation significance","volume":"19","author":[{"family":"Wedrowicz","given":"Faye"},{"family":"Mosse","given":"Jennifer"},{"family":"Wright","given":"Wendy"},{"family":"Hogan","given":"Fiona E."}],"issued":{"date-parts":[["2018",6,1]]}}}],"schema":"https://github.com/citation-style-language/schema/raw/master/csl-citation.json"} </w:instrText>
      </w:r>
      <w:r w:rsidR="00F4737C">
        <w:fldChar w:fldCharType="separate"/>
      </w:r>
      <w:r w:rsidR="009358C4" w:rsidRPr="009358C4">
        <w:t>(Menkhorst 2008; Wedrowicz et al. 2018)</w:t>
      </w:r>
      <w:r w:rsidR="00F4737C">
        <w:fldChar w:fldCharType="end"/>
      </w:r>
      <w:r>
        <w:t xml:space="preserve">. </w:t>
      </w:r>
      <w:r w:rsidRPr="00BB2060">
        <w:t xml:space="preserve">Due to its higher genetic diversity, </w:t>
      </w:r>
      <w:r>
        <w:t>the South Gippsland</w:t>
      </w:r>
      <w:r w:rsidRPr="00BB2060">
        <w:t xml:space="preserve"> population may possess a greater capacity to adapt to future environmental challenges, making the conservation of both the population and its genetic diversity critically important</w:t>
      </w:r>
      <w:r>
        <w:t xml:space="preserve"> </w:t>
      </w:r>
      <w:r>
        <w:fldChar w:fldCharType="begin"/>
      </w:r>
      <w:r w:rsidR="00215BB9">
        <w:instrText xml:space="preserve"> ADDIN ZOTERO_ITEM CSL_CITATION {"citationID":"an6q6cdbj4","properties":{"formattedCitation":"(Lee et al. 2011; Wedrowicz et al. 2018; DEECA 2023)","plainCitation":"(Lee et al. 2011; Wedrowicz et al. 2018; DEECA 2023)","noteIndex":0},"citationItems":[{"id":5335,"uris":["http://www.mendeley.com/documents/?uuid=10760781-e8ea-337f-a1ce-2fb748399674","http://zotero.org/users/634364/items/YGJCBXYA"],"itemData":{"id":5335,"type":"article-journal","container-title":"Australian Mammalogy","issue":"1","note":"publisher: CSIRO Publishing","page":"68-74","title":"Genetic analysis reveals a distinct and highly diverse koala (Phascolarctos cinereus) population in South Gippsland, Victoria, Australia","volume":"34","author":[{"family":"Lee","given":"Tristan"},{"family":"Zenger","given":"Kyall R"},{"family":"Close","given":"Robert L"},{"family":"Phalen","given":"David N"}],"issued":{"date-parts":[["2011"]]}}},{"id":5273,"uris":["http://zotero.org/users/634364/items/KGBI5IUU"],"itemData":{"id":5273,"type":"article-journal","abstract":"In the Australian state of Victoria, the history of koalas and their management has resulted in the homogenisation and reduction of genetic diversity in many contemporary populations. Decreased genetic diversity may reduce a species’ ability to adapt to future environmental pressures such as climate change or disease. The South Gippsland koala population is considered to be unique in Victoria, as it is believed to be a remnant population, not originating from managed populations that have low genetic variation. This study investigated genetic structure and diversity of koalas in South Gippsland, with comparison to other populations in Victoria (French Island/Cape Otway, FI and Raymond Island, RI), New South Wales and south east Queensland. Population analyses were undertaken using both microsatellite genotype and mitochondrial DNA sequence data. Non-invasive sampling of koala scats was used to source koala DNA, allowing 222 South Gippsland koalas to be genotyped. Using nuclear data the South Gippsland koala population was found to be significantly differentiated (Djost 95% CI SG–RI = 0.03–0.06 and SG–FI = 0.08–012) and more diverse (AR 95% CI SG = 4.7–5.6, RI = 3.1–3.3, FI = 3.0–3.3; p = 0.001) than other Victorian koala populations, supporting the premise that koalas in the South Gippsland region are part of a remnant population, not derived from translocated island stock. These results were also supported by mitochondrial data where eight haplotypes (Pc4, Pc17, Pc26, Pc27, and Pc56–Pc59) were identified in South Gippsland while a single haplotype (Pc27) was found in all island koalas tested. Compared to other Victorian koala populations, greater genetic diversity found in South Gippsland koalas, may provide this population with a greater chance of survival in the face of future environmental pressures. The South Gippsland koala population is, therefore, of high conservation significance, warranting the implementation of strategies to conserve this population and its diversity into the future.","container-title":"Conservation Genetics","DOI":"10.1007/s10592-018-1049-8","ISSN":"15729737","issue":"3","note":"publisher: Springer Netherlands","page":"713-728","title":"Genetic structure and diversity of the koala population in South Gippsland, Victoria: a remnant population of high conservation significance","volume":"19","author":[{"family":"Wedrowicz","given":"Faye"},{"family":"Mosse","given":"Jennifer"},{"family":"Wright","given":"Wendy"},{"family":"Hogan","given":"Fiona E."}],"issued":{"date-parts":[["2018",6,1]]}},"label":"page"},{"id":"bE1Rg4OM/GYfcyljr","uris":["http://zotero.org/users/1844437/items/CQAA7RYV"],"itemData":{"id":3452,"type":"report","publisher":"Department of Energy, Environment and Climate Action","title":"Victorian Koala Management Strategy","author":[{"family":"DEECA","given":""}],"issued":{"date-parts":[["2023"]]}}}],"schema":"https://github.com/citation-style-language/schema/raw/master/csl-citation.json"} </w:instrText>
      </w:r>
      <w:r>
        <w:fldChar w:fldCharType="separate"/>
      </w:r>
      <w:r w:rsidR="009358C4" w:rsidRPr="009358C4">
        <w:t>(Lee et al. 2011; Wedrowicz et al. 2018; DEECA 2023)</w:t>
      </w:r>
      <w:r>
        <w:fldChar w:fldCharType="end"/>
      </w:r>
      <w:r w:rsidRPr="00BB2060">
        <w:t>.</w:t>
      </w:r>
      <w:r>
        <w:t xml:space="preserve"> </w:t>
      </w:r>
    </w:p>
    <w:p w14:paraId="581A739D" w14:textId="74A0F14C" w:rsidR="007A7D5A" w:rsidRDefault="007A7D5A" w:rsidP="007A7D5A">
      <w:r w:rsidRPr="616868AA">
        <w:t xml:space="preserve">Our results indicate that the eastern populations of Gelantipy and Mallacoota have the highest inbreeding and lowest diversity in the state, in agreement with recent work based on whole genome data </w:t>
      </w:r>
      <w:r w:rsidR="00673BF9">
        <w:fldChar w:fldCharType="begin"/>
      </w:r>
      <w:r w:rsidR="009358C4">
        <w:instrText xml:space="preserve"> ADDIN ZOTERO_ITEM CSL_CITATION {"citationID":"a9vfemgb06","properties":{"formattedCitation":"(McLennan et al. 2025)","plainCitation":"(McLennan et al. 2025)","noteIndex":0},"citationItems":[{"id":9799,"uris":["http://zotero.org/users/634364/items/HKPSZCAZ"],"itemData":{"id":9799,"type":"article-journal","abstract":"Koalas are an iconic, endangered, Australian marsupial. Disease, habitat destruction, and catastrophic mega-fires have reduced koalas to remnant patches of their former range. With increased likelihood of extreme weather events and ongoing habitat clearing across Australia, koala populations are vulnerable to further declines and isolation. Small, isolated populations are considered at risk when there is increased inbreeding, erosion of genomic diversity, and loss of adaptive potential, all of which reduce their ability to respond to prevailing threats. Here, we characterized the current genomic landscape of koalas using data from The Koala Genome Survey, a joint initiative between the Australian Federal and New South Wales Governments that aimed to provide a future-proofed baseline genomic dataset across the koala’s range in eastern Australia. We identified several regions of the continent where koalas have low genomic diversity and high inbreeding, as measured by runs of homozygosity. These populations included coastal sites along southeast Queensland and northern and mid-coast New South Wales, as well as southern New South Wales and Victoria. Analysis of genomic vulnerability to future climates revealed that northern koala populations were more at risk due to the extreme expected changes in this region, but that the adaptation required was minimal compared with other species. Our genomic analyses indicate that continued development, particularly linear infrastructure along coastal sites, and resultant habitat destruction are causing isolation and subsequent genomic erosion across many koala populations. Habitat protection and the formation of corridors must be employed for all koala populations to maintain current levels of diversity. For highly isolated koala populations, active management may be the only way to improve genomic diversity in the short term. If koalas are to be conserved for future generations, reversing their genomic isolation must be a priority in conservation planning.","container-title":"Ecological Applications","DOI":"10.1002/eap.3062","ISSN":"1051-0761, 1939-5582","issue":"1","journalAbbreviation":"Ecological Applications","language":"en","note":"number: 1","page":"e3062","source":"DOI.org (Crossref)","title":"Genomics identifies koala populations at risk across eastern Australia","volume":"35","author":[{"family":"McLennan","given":"Elspeth A."},{"family":"Kovacs","given":"Toby G. L."},{"family":"Silver","given":"Luke W."},{"family":"Chen","given":"Zhiliang"},{"family":"Jaya","given":"Frederick R."},{"family":"Ho","given":"Simon Y. W."},{"family":"Belov","given":"Katherine"},{"family":"Hogg","given":"Carolyn J."}],"issued":{"date-parts":[["2025",1]]}}}],"schema":"https://github.com/citation-style-language/schema/raw/master/csl-citation.json"} </w:instrText>
      </w:r>
      <w:r w:rsidR="00673BF9">
        <w:fldChar w:fldCharType="separate"/>
      </w:r>
      <w:r w:rsidR="009358C4" w:rsidRPr="009358C4">
        <w:t>(McLennan et al. 2025)</w:t>
      </w:r>
      <w:r w:rsidR="00673BF9">
        <w:fldChar w:fldCharType="end"/>
      </w:r>
      <w:r w:rsidRPr="616868AA">
        <w:t xml:space="preserve">. All other sampled sites have diversity and inbreeding metrics that are intermediate between South-Gippsland and Gelantipy. Like most </w:t>
      </w:r>
      <w:r w:rsidR="004E3DFA">
        <w:t>Koala</w:t>
      </w:r>
      <w:r w:rsidRPr="616868AA">
        <w:t xml:space="preserve"> populations in Victoria, Gelantipy and Mallacoota were sourced from island-descendent population</w:t>
      </w:r>
      <w:r w:rsidR="0000085B">
        <w:t>s</w:t>
      </w:r>
      <w:r w:rsidRPr="616868AA">
        <w:t xml:space="preserve"> (Menkhorst, 2008). Our results suggest that these populations may have been founded by a smaller number of </w:t>
      </w:r>
      <w:r w:rsidR="004E3DFA">
        <w:t>Koala</w:t>
      </w:r>
      <w:r w:rsidRPr="616868AA">
        <w:t xml:space="preserve">s, or from </w:t>
      </w:r>
      <w:r w:rsidR="004E3DFA">
        <w:t>Koala</w:t>
      </w:r>
      <w:r w:rsidRPr="616868AA">
        <w:t xml:space="preserve">s whose lineage </w:t>
      </w:r>
      <w:r w:rsidR="008E07D4" w:rsidRPr="616868AA">
        <w:t>ha</w:t>
      </w:r>
      <w:r w:rsidR="008E07D4">
        <w:t>s</w:t>
      </w:r>
      <w:r w:rsidR="008E07D4" w:rsidRPr="616868AA">
        <w:t xml:space="preserve"> </w:t>
      </w:r>
      <w:r w:rsidRPr="616868AA">
        <w:t xml:space="preserve">experienced more bottlenecks than other parts of the state, or else went through a period of small population size after translocation which further eroded diversity. Mallacoota is particularly interesting </w:t>
      </w:r>
      <w:r w:rsidR="008E07D4">
        <w:t>because</w:t>
      </w:r>
      <w:r w:rsidRPr="616868AA">
        <w:t xml:space="preserve"> this site is adjacent to the NSW border where some gene-flow from more northern populations might have been expected. Our results suggest that gene-flow is not occurring with more northern</w:t>
      </w:r>
      <w:r w:rsidR="00F4737C">
        <w:t xml:space="preserve"> </w:t>
      </w:r>
      <w:r w:rsidRPr="616868AA">
        <w:t xml:space="preserve">populations, or that </w:t>
      </w:r>
      <w:r w:rsidR="004E3DFA">
        <w:t>Koala</w:t>
      </w:r>
      <w:r w:rsidRPr="616868AA">
        <w:t xml:space="preserve">s in adjacent NSW are equally genetically depauperate. Extending sampling across the border would allow us to test these alternate hypotheses. </w:t>
      </w:r>
    </w:p>
    <w:p w14:paraId="09D24121" w14:textId="396DABD8" w:rsidR="007A7D5A" w:rsidRPr="004B538F" w:rsidRDefault="007A7D5A" w:rsidP="007A7D5A">
      <w:r w:rsidRPr="6911FBC4">
        <w:t xml:space="preserve">Our </w:t>
      </w:r>
      <w:r w:rsidRPr="008A5BC9">
        <w:t>ADMIXTURE</w:t>
      </w:r>
      <w:r w:rsidRPr="6911FBC4">
        <w:t xml:space="preserve"> analysis suggested that the number of genetic clusters was three, one of which represents the well</w:t>
      </w:r>
      <w:r w:rsidR="00F4737C">
        <w:t>-</w:t>
      </w:r>
      <w:r w:rsidRPr="6911FBC4">
        <w:t>defined South</w:t>
      </w:r>
      <w:r w:rsidR="00825C4E">
        <w:t xml:space="preserve"> </w:t>
      </w:r>
      <w:r w:rsidRPr="6911FBC4">
        <w:t xml:space="preserve">Gippsland cluster. The other two clusters are less well defined as they do not represent geographically contiguous areas, and many </w:t>
      </w:r>
      <w:r w:rsidR="004E3DFA">
        <w:t>Koala</w:t>
      </w:r>
      <w:r w:rsidRPr="6911FBC4">
        <w:t xml:space="preserve">s have putative ancestry from both clusters. </w:t>
      </w:r>
      <w:r w:rsidRPr="004B538F">
        <w:t>The result</w:t>
      </w:r>
      <w:r w:rsidR="0000085B">
        <w:t>ant</w:t>
      </w:r>
      <w:r w:rsidRPr="004B538F">
        <w:t xml:space="preserve"> mixed ancestry could indicate a recent or historic mixing of two previously isolated groups. For example, these clusters may represent ancestry from French Island alone, and from mixtures of French and Phillip Island </w:t>
      </w:r>
      <w:r w:rsidR="004E3DFA">
        <w:t>Koala</w:t>
      </w:r>
      <w:r w:rsidRPr="004B538F">
        <w:t xml:space="preserve">s at translocation sites. Unfortunately, translocation records are </w:t>
      </w:r>
      <w:r w:rsidR="0051320A">
        <w:t>incomplete,</w:t>
      </w:r>
      <w:r w:rsidRPr="004B538F">
        <w:t xml:space="preserve"> making</w:t>
      </w:r>
      <w:r w:rsidR="0051320A">
        <w:t xml:space="preserve"> it difficult</w:t>
      </w:r>
      <w:r w:rsidRPr="004B538F">
        <w:t xml:space="preserve"> to relate detailed translocation histories to these genetic results. Our results from </w:t>
      </w:r>
      <w:r w:rsidR="004E3DFA">
        <w:t>Koala</w:t>
      </w:r>
      <w:r w:rsidRPr="004B538F">
        <w:t>s outside of South</w:t>
      </w:r>
      <w:r w:rsidR="00F4737C">
        <w:t xml:space="preserve"> </w:t>
      </w:r>
      <w:r w:rsidRPr="004B538F">
        <w:t xml:space="preserve">Gippsland may alternatively be indicative of clinal genetic similarity without strong delineation between groups. Clustering programs like </w:t>
      </w:r>
      <w:r w:rsidRPr="008A5BC9">
        <w:t>ADMIXTURE</w:t>
      </w:r>
      <w:r w:rsidRPr="004B538F">
        <w:t xml:space="preserve"> and </w:t>
      </w:r>
      <w:r w:rsidRPr="008A5BC9">
        <w:t>tess3R</w:t>
      </w:r>
      <w:r w:rsidRPr="004B538F">
        <w:t xml:space="preserve"> are not designed to describe clinal variation and will always attempt to define clusters, even if the data does not wholly suit this model of diversity partitioning. Our PCA analysis, which does not use a model based on clustering, suggests that diversity outside of South</w:t>
      </w:r>
      <w:r w:rsidR="00825C4E">
        <w:t xml:space="preserve"> </w:t>
      </w:r>
      <w:r w:rsidRPr="004B538F">
        <w:t xml:space="preserve">Gippsland is better defined as a cline, as does a similar analysis based on whole genome data </w:t>
      </w:r>
      <w:r w:rsidR="00673BF9">
        <w:fldChar w:fldCharType="begin"/>
      </w:r>
      <w:r w:rsidR="009358C4">
        <w:instrText xml:space="preserve"> ADDIN ZOTERO_ITEM CSL_CITATION {"citationID":"a20143pfndo","properties":{"formattedCitation":"(McLennan et al. 2025)","plainCitation":"(McLennan et al. 2025)","noteIndex":0},"citationItems":[{"id":9799,"uris":["http://zotero.org/users/634364/items/HKPSZCAZ"],"itemData":{"id":9799,"type":"article-journal","abstract":"Koalas are an iconic, endangered, Australian marsupial. Disease, habitat destruction, and catastrophic mega-fires have reduced koalas to remnant patches of their former range. With increased likelihood of extreme weather events and ongoing habitat clearing across Australia, koala populations are vulnerable to further declines and isolation. Small, isolated populations are considered at risk when there is increased inbreeding, erosion of genomic diversity, and loss of adaptive potential, all of which reduce their ability to respond to prevailing threats. Here, we characterized the current genomic landscape of koalas using data from The Koala Genome Survey, a joint initiative between the Australian Federal and New South Wales Governments that aimed to provide a future-proofed baseline genomic dataset across the koala’s range in eastern Australia. We identified several regions of the continent where koalas have low genomic diversity and high inbreeding, as measured by runs of homozygosity. These populations included coastal sites along southeast Queensland and northern and mid-coast New South Wales, as well as southern New South Wales and Victoria. Analysis of genomic vulnerability to future climates revealed that northern koala populations were more at risk due to the extreme expected changes in this region, but that the adaptation required was minimal compared with other species. Our genomic analyses indicate that continued development, particularly linear infrastructure along coastal sites, and resultant habitat destruction are causing isolation and subsequent genomic erosion across many koala populations. Habitat protection and the formation of corridors must be employed for all koala populations to maintain current levels of diversity. For highly isolated koala populations, active management may be the only way to improve genomic diversity in the short term. If koalas are to be conserved for future generations, reversing their genomic isolation must be a priority in conservation planning.","container-title":"Ecological Applications","DOI":"10.1002/eap.3062","ISSN":"1051-0761, 1939-5582","issue":"1","journalAbbreviation":"Ecological Applications","language":"en","note":"number: 1","page":"e3062","source":"DOI.org (Crossref)","title":"Genomics identifies koala populations at risk across eastern Australia","volume":"35","author":[{"family":"McLennan","given":"Elspeth A."},{"family":"Kovacs","given":"Toby G. L."},{"family":"Silver","given":"Luke W."},{"family":"Chen","given":"Zhiliang"},{"family":"Jaya","given":"Frederick R."},{"family":"Ho","given":"Simon Y. W."},{"family":"Belov","given":"Katherine"},{"family":"Hogg","given":"Carolyn J."}],"issued":{"date-parts":[["2025",1]]}}}],"schema":"https://github.com/citation-style-language/schema/raw/master/csl-citation.json"} </w:instrText>
      </w:r>
      <w:r w:rsidR="00673BF9">
        <w:fldChar w:fldCharType="separate"/>
      </w:r>
      <w:r w:rsidR="009358C4" w:rsidRPr="009358C4">
        <w:t>(McLennan et al. 2025)</w:t>
      </w:r>
      <w:r w:rsidR="00673BF9">
        <w:fldChar w:fldCharType="end"/>
      </w:r>
      <w:r w:rsidRPr="004B538F">
        <w:t xml:space="preserve">. Sampling ancient or historical </w:t>
      </w:r>
      <w:r w:rsidR="004E3DFA">
        <w:t>Koala</w:t>
      </w:r>
      <w:r w:rsidRPr="004B538F">
        <w:t xml:space="preserve"> specimens from museum collections may help to understand how translocation histories have led to the spatial distribution of genetic diversity in Victorian </w:t>
      </w:r>
      <w:r w:rsidR="004E3DFA">
        <w:t>Koala</w:t>
      </w:r>
      <w:r w:rsidRPr="004B538F">
        <w:t>s today.</w:t>
      </w:r>
    </w:p>
    <w:p w14:paraId="7E17A0E6" w14:textId="3D283F0E" w:rsidR="007A7D5A" w:rsidRDefault="007A7D5A" w:rsidP="007A7D5A">
      <w:pPr>
        <w:pStyle w:val="Heading3-Numbered"/>
      </w:pPr>
      <w:bookmarkStart w:id="163" w:name="_Toc185321294"/>
      <w:bookmarkStart w:id="164" w:name="_Toc202781737"/>
      <w:r>
        <w:t>The spatial extent of the South</w:t>
      </w:r>
      <w:r w:rsidR="00825C4E">
        <w:t xml:space="preserve"> </w:t>
      </w:r>
      <w:r>
        <w:t>Gippsland genetic cluster</w:t>
      </w:r>
      <w:bookmarkEnd w:id="163"/>
      <w:bookmarkEnd w:id="164"/>
    </w:p>
    <w:p w14:paraId="6B84974E" w14:textId="60E77D8B" w:rsidR="007A7D5A" w:rsidRDefault="007A7D5A" w:rsidP="007A7D5A">
      <w:r w:rsidRPr="616868AA">
        <w:t>Our analysis is the first to attempt to define the spatial extent of the unique South</w:t>
      </w:r>
      <w:r w:rsidR="00F4737C">
        <w:t xml:space="preserve"> </w:t>
      </w:r>
      <w:r w:rsidRPr="616868AA">
        <w:t xml:space="preserve">Gippsland cluster. We </w:t>
      </w:r>
      <w:r w:rsidR="008E07D4">
        <w:t xml:space="preserve">found </w:t>
      </w:r>
      <w:r w:rsidRPr="616868AA">
        <w:t>that the cluster likely extends</w:t>
      </w:r>
      <w:r w:rsidR="00825C4E">
        <w:t xml:space="preserve"> from </w:t>
      </w:r>
      <w:r w:rsidR="0051320A">
        <w:t>Corinella and Westernport Bay</w:t>
      </w:r>
      <w:r w:rsidR="00825C4E">
        <w:t xml:space="preserve"> in the east</w:t>
      </w:r>
      <w:r w:rsidRPr="616868AA">
        <w:t xml:space="preserve"> to the western edge of the </w:t>
      </w:r>
      <w:r w:rsidR="00D7448D">
        <w:t>Gippsland Lakes</w:t>
      </w:r>
      <w:r w:rsidRPr="616868AA">
        <w:t xml:space="preserve"> region</w:t>
      </w:r>
      <w:r w:rsidR="00673BF9">
        <w:t>, near</w:t>
      </w:r>
      <w:r w:rsidR="002879D6">
        <w:t xml:space="preserve"> Loch Sport</w:t>
      </w:r>
      <w:r w:rsidR="008E07D4">
        <w:t>,</w:t>
      </w:r>
      <w:r w:rsidR="002879D6">
        <w:t xml:space="preserve"> </w:t>
      </w:r>
      <w:r w:rsidRPr="616868AA">
        <w:t xml:space="preserve">and is bounded to the north by the Central Highlands. The population around the township of Erica, at the southern edge of the Central Highlands, displays some admixture from the South Gippsland cluster, indicating that dispersal between South Gippsland and this region may still be occurring, although it is difficult to rule out translocations as the cause of this mixing. We </w:t>
      </w:r>
      <w:r w:rsidRPr="616868AA">
        <w:lastRenderedPageBreak/>
        <w:t>also found that individuals along the south</w:t>
      </w:r>
      <w:r w:rsidR="00AE5C77">
        <w:t xml:space="preserve"> </w:t>
      </w:r>
      <w:r w:rsidRPr="616868AA">
        <w:t>coast of South Gippsland did not form part of the high-diversity South</w:t>
      </w:r>
      <w:r w:rsidR="00F4737C">
        <w:t xml:space="preserve"> </w:t>
      </w:r>
      <w:r w:rsidRPr="616868AA">
        <w:t>Gippsland cluster</w:t>
      </w:r>
      <w:r w:rsidR="0000085B">
        <w:t>. Instead, these</w:t>
      </w:r>
      <w:r w:rsidRPr="616868AA">
        <w:t xml:space="preserve"> were more genetically similar to populations in the Budj Bim IPA, the Strathbogies, Erica and the eastern </w:t>
      </w:r>
      <w:r w:rsidR="00D7448D">
        <w:t>Gippsland Lakes</w:t>
      </w:r>
      <w:r w:rsidRPr="616868AA">
        <w:t>. This pocket of low</w:t>
      </w:r>
      <w:r w:rsidR="0000085B">
        <w:t xml:space="preserve"> genetic </w:t>
      </w:r>
      <w:r w:rsidRPr="616868AA">
        <w:t>diversity</w:t>
      </w:r>
      <w:r w:rsidR="0000085B">
        <w:t xml:space="preserve"> </w:t>
      </w:r>
      <w:r w:rsidRPr="616868AA">
        <w:t xml:space="preserve">may reflect the fact that </w:t>
      </w:r>
      <w:r w:rsidR="004E3DFA">
        <w:t>Koala</w:t>
      </w:r>
      <w:r w:rsidRPr="616868AA">
        <w:t xml:space="preserve">s </w:t>
      </w:r>
      <w:r w:rsidR="002879D6">
        <w:t>from</w:t>
      </w:r>
      <w:r w:rsidRPr="616868AA">
        <w:t xml:space="preserve"> both French and Phillip Island descent were released </w:t>
      </w:r>
      <w:r w:rsidR="0000085B">
        <w:t>into</w:t>
      </w:r>
      <w:r w:rsidRPr="616868AA">
        <w:t xml:space="preserve"> this area, particularly around</w:t>
      </w:r>
      <w:r w:rsidR="0000085B">
        <w:t xml:space="preserve"> the township</w:t>
      </w:r>
      <w:r w:rsidR="00583C94">
        <w:t>s</w:t>
      </w:r>
      <w:r w:rsidR="0000085B">
        <w:t xml:space="preserve"> of  Welshpool</w:t>
      </w:r>
      <w:r w:rsidR="00DA36C1">
        <w:t>, Hedley and Gelliondale</w:t>
      </w:r>
      <w:r w:rsidRPr="616868AA">
        <w:t xml:space="preserve"> </w:t>
      </w:r>
      <w:r w:rsidR="002879D6">
        <w:fldChar w:fldCharType="begin"/>
      </w:r>
      <w:r w:rsidR="009358C4">
        <w:instrText xml:space="preserve"> ADDIN ZOTERO_ITEM CSL_CITATION {"citationID":"a17dqdpen8g","properties":{"formattedCitation":"(Wedrowicz et al. 2017)","plainCitation":"(Wedrowicz et al. 2017)","noteIndex":0},"citationItems":[{"id":9807,"uris":["http://zotero.org/users/634364/items/9RADHG9W"],"itemData":{"id":9807,"type":"article-journal","abstract":"We present an ecological history of the koala (Phascolarctos cinereus) population and its environment in South Gippsland, Victoria, both pre- and post- European settlement. We consider the role that the region’s history may have had on the genetic structure of the current koala population in South Gippsland, which is the only known koala population in Victoria that does not originate from animals re-introduced as part of the Victorian translocation program. Following European colonisation of Australia, a range of anthropogenic factors, including hunting for the fur trade, resulted in widespread population declines for the koala. In Victoria, the situation was extreme. Currently, many koala populations in Victoria are derived from only a few individuals which existed less than 120 years ago.These populations therefore have comparatively low genetic diversity, a factor that plays a key role in long term population viability. In Victoria, the koala is not listed as a threatened species. Despite the low genetic diversity of most populations, the species is widely distributed across the state, and relatively common. Indeed, some populations are considered overabundant. However, many koala populations are not abundant, and population data are lacking for most. The South Gippsland koala population is of high conservation significance as it has greater genetic diversity compared to other Victorian populations, though there is little additional data to inform its conservation. An improved understanding of genetic diversity and gene flow between populations across the koala’s range is required to guide the conservation of genetic diversity in this species. Monitoring population size, health and genetic relationships both within and between koala populations will enable better conservation outcomes.","container-title":"Australian Zoologist","DOI":"10.7882/AZ.2017.007","ISSN":"0067-2238","issue":"4","journalAbbreviation":"Australian Zoologist","language":"en","page":"518-536","source":"DOI.org (Crossref)","title":"Landscape, koalas and people: A historical account of koala populations and their environment in South Gippsland","title-short":"Landscape, koalas and people","volume":"38","author":[{"family":"Wedrowicz","given":"Faye"},{"family":"Wright","given":"Wendy"},{"family":"Schlagloth","given":"Rolf"},{"family":"Santamaria","given":"Flavia"},{"family":"Cahir","given":"Fred"}],"issued":{"date-parts":[["2017",1]]}}}],"schema":"https://github.com/citation-style-language/schema/raw/master/csl-citation.json"} </w:instrText>
      </w:r>
      <w:r w:rsidR="002879D6">
        <w:fldChar w:fldCharType="separate"/>
      </w:r>
      <w:r w:rsidR="009358C4" w:rsidRPr="009358C4">
        <w:t>(Wedrowicz et al. 2017)</w:t>
      </w:r>
      <w:r w:rsidR="002879D6">
        <w:fldChar w:fldCharType="end"/>
      </w:r>
      <w:r w:rsidRPr="616868AA">
        <w:t>. It is interesting that despite at least 70 years since the first translocations to this area, admixture from the South</w:t>
      </w:r>
      <w:r w:rsidR="00F4737C">
        <w:t xml:space="preserve"> </w:t>
      </w:r>
      <w:r w:rsidRPr="616868AA">
        <w:t xml:space="preserve">Gippsland cluster is still limited </w:t>
      </w:r>
      <w:r w:rsidR="00D250AD">
        <w:t>among</w:t>
      </w:r>
      <w:r w:rsidRPr="616868AA">
        <w:t xml:space="preserve"> sampled animals along the coast. This may indicate limited dispersal into and out of this region, or ongoing release of low</w:t>
      </w:r>
      <w:r w:rsidR="005A330C">
        <w:t xml:space="preserve"> genetic </w:t>
      </w:r>
      <w:r w:rsidRPr="616868AA">
        <w:t xml:space="preserve">diversity </w:t>
      </w:r>
      <w:r w:rsidR="004E3DFA">
        <w:t>Koala</w:t>
      </w:r>
      <w:r w:rsidRPr="616868AA">
        <w:t>s to the area</w:t>
      </w:r>
      <w:r w:rsidR="00F4737C">
        <w:t>.</w:t>
      </w:r>
    </w:p>
    <w:p w14:paraId="58AD8000" w14:textId="35E39389" w:rsidR="007A7D5A" w:rsidRDefault="007A7D5A" w:rsidP="007A7D5A">
      <w:r w:rsidRPr="6911FBC4">
        <w:t xml:space="preserve">Unfortunately, our </w:t>
      </w:r>
      <w:r w:rsidR="00AE5C77">
        <w:t xml:space="preserve">blood and tissue </w:t>
      </w:r>
      <w:r w:rsidRPr="6911FBC4">
        <w:t>sample</w:t>
      </w:r>
      <w:r w:rsidR="00AE5C77">
        <w:t>s</w:t>
      </w:r>
      <w:r w:rsidRPr="6911FBC4">
        <w:t xml:space="preserve"> did not include any animals from Wilson’s Prom</w:t>
      </w:r>
      <w:r w:rsidR="002879D6">
        <w:t>ontory</w:t>
      </w:r>
      <w:r w:rsidRPr="6911FBC4">
        <w:t>, the eastern boundary of South</w:t>
      </w:r>
      <w:r w:rsidR="00F4737C">
        <w:t xml:space="preserve"> </w:t>
      </w:r>
      <w:r w:rsidRPr="6911FBC4">
        <w:t xml:space="preserve">Gippsland, or Mornington Peninsula. </w:t>
      </w:r>
      <w:r w:rsidR="00AE5C77">
        <w:t>However, analysis of microsatellite markers from scats sampled in these areas indicated that samples from the eastern boundary of South Gippsland and Wilson</w:t>
      </w:r>
      <w:r w:rsidR="00A75EA5">
        <w:t>’</w:t>
      </w:r>
      <w:r w:rsidR="00AE5C77">
        <w:t>s Promontory group</w:t>
      </w:r>
      <w:r w:rsidR="00314273">
        <w:t>ed</w:t>
      </w:r>
      <w:r w:rsidR="00AE5C77">
        <w:t xml:space="preserve"> with the South Gippsland cluster</w:t>
      </w:r>
      <w:r w:rsidR="00242A54">
        <w:t xml:space="preserve">. </w:t>
      </w:r>
      <w:r w:rsidR="00AE5C77">
        <w:t>However, scats samples from</w:t>
      </w:r>
      <w:r w:rsidRPr="6911FBC4">
        <w:t xml:space="preserve"> </w:t>
      </w:r>
      <w:r w:rsidR="004E3DFA">
        <w:t>Koala</w:t>
      </w:r>
      <w:r w:rsidRPr="6911FBC4">
        <w:t>s on the Mornington Peninsula group</w:t>
      </w:r>
      <w:r w:rsidR="00AE5C77">
        <w:t>ed</w:t>
      </w:r>
      <w:r w:rsidRPr="6911FBC4">
        <w:t xml:space="preserve"> with French Island, reflecting the translocation history of this region (Lee et al. 2012)</w:t>
      </w:r>
      <w:r w:rsidR="00242A54">
        <w:t xml:space="preserve">. </w:t>
      </w:r>
    </w:p>
    <w:p w14:paraId="0DB92AF0" w14:textId="592EC2F5" w:rsidR="007A7D5A" w:rsidRDefault="004E3DFA" w:rsidP="007A7D5A">
      <w:pPr>
        <w:pStyle w:val="Heading3-Numbered"/>
      </w:pPr>
      <w:bookmarkStart w:id="165" w:name="_Toc185321295"/>
      <w:bookmarkStart w:id="166" w:name="_Toc202781738"/>
      <w:r>
        <w:t>Koala</w:t>
      </w:r>
      <w:r w:rsidR="007A7D5A">
        <w:t xml:space="preserve"> dispersal characteristics</w:t>
      </w:r>
      <w:bookmarkEnd w:id="165"/>
      <w:bookmarkEnd w:id="166"/>
    </w:p>
    <w:p w14:paraId="13B0EFF7" w14:textId="769FC875" w:rsidR="007A7D5A" w:rsidRDefault="007A7D5A" w:rsidP="007A7D5A">
      <w:pPr>
        <w:rPr>
          <w:rFonts w:cstheme="minorHAnsi"/>
        </w:rPr>
      </w:pPr>
      <w:r>
        <w:t xml:space="preserve">Our analysis of </w:t>
      </w:r>
      <w:r w:rsidR="004E3DFA">
        <w:t>Koala</w:t>
      </w:r>
      <w:r w:rsidR="00F4737C">
        <w:t xml:space="preserve"> </w:t>
      </w:r>
      <w:r>
        <w:t xml:space="preserve">dispersal in </w:t>
      </w:r>
      <w:r w:rsidR="00F4737C">
        <w:t xml:space="preserve">the </w:t>
      </w:r>
      <w:r w:rsidRPr="006455B1">
        <w:rPr>
          <w:rFonts w:cstheme="minorHAnsi"/>
        </w:rPr>
        <w:t xml:space="preserve">Gippsland region indicated that </w:t>
      </w:r>
      <w:r>
        <w:rPr>
          <w:rFonts w:cstheme="minorHAnsi"/>
        </w:rPr>
        <w:t xml:space="preserve">most dispersal events are </w:t>
      </w:r>
      <w:r w:rsidR="009A1001">
        <w:rPr>
          <w:rFonts w:cstheme="minorHAnsi"/>
        </w:rPr>
        <w:t>within</w:t>
      </w:r>
      <w:r>
        <w:rPr>
          <w:rFonts w:cstheme="minorHAnsi"/>
        </w:rPr>
        <w:t xml:space="preserve"> 25</w:t>
      </w:r>
      <w:r w:rsidR="00590F99">
        <w:rPr>
          <w:rFonts w:cstheme="minorHAnsi"/>
        </w:rPr>
        <w:t> </w:t>
      </w:r>
      <w:r>
        <w:rPr>
          <w:rFonts w:cstheme="minorHAnsi"/>
        </w:rPr>
        <w:t>km</w:t>
      </w:r>
      <w:r w:rsidR="0051320A">
        <w:rPr>
          <w:rFonts w:cstheme="minorHAnsi"/>
        </w:rPr>
        <w:t>, with highest genetic autocorrelation occurring within 10 km</w:t>
      </w:r>
      <w:r>
        <w:rPr>
          <w:rFonts w:cstheme="minorHAnsi"/>
        </w:rPr>
        <w:t>. This agrees well with previous radio-tracking</w:t>
      </w:r>
      <w:r w:rsidR="00F4737C">
        <w:rPr>
          <w:rFonts w:cstheme="minorHAnsi"/>
        </w:rPr>
        <w:t xml:space="preserve"> studies</w:t>
      </w:r>
      <w:r>
        <w:rPr>
          <w:rFonts w:cstheme="minorHAnsi"/>
        </w:rPr>
        <w:t xml:space="preserve"> </w:t>
      </w:r>
      <w:r>
        <w:rPr>
          <w:rFonts w:cstheme="minorHAnsi"/>
        </w:rPr>
        <w:fldChar w:fldCharType="begin"/>
      </w:r>
      <w:r w:rsidR="00215BB9">
        <w:rPr>
          <w:rFonts w:cstheme="minorHAnsi"/>
        </w:rPr>
        <w:instrText xml:space="preserve"> ADDIN ZOTERO_ITEM CSL_CITATION {"citationID":"wvQnD7QH","properties":{"formattedCitation":"(Dique et al. 2003; Matthews et al. 2016)","plainCitation":"(Dique et al. 2003; Matthews et al. 2016)","noteIndex":0},"citationItems":[{"id":"bE1Rg4OM/x62bqdnw","uris":["http://zotero.org/users/1844437/items/QKEC6MK6"],"itemData":{"id":3474,"type":"article-journal","abstract":"Koala dispersal was investigated as part of a detailed ecological study of a nationally significant koala population located 20 km south-east of Brisbane, Queensland. From 1996 to 2000, 195 koalas from three sites were captured and fitted with radio-collars. A total of 40 koalas (23 males and 17 females) dispersed from these sites. Most (93%) dispersing individuals were 20–36 months of age. Three adult females (more than 36 months old) dispersed and no adult males dispersed during the study. A significantly higher proportion of young males dispersed than females. Dispersal occurred between June and December, with most dispersal of males commencing in July and August and that of females commencing between September and November prior to, and early in, the annual breeding season. The mean straight-line distance between the natal and breeding home ranges for males and females was similar and was measured at 3.5 km (range 1.1–9.7 km) and 3.4 km (range 0.3–10.6 km) respectively. Dispersing males and females tended to successfully disperse south and west of their natal home ranges and were generally unable to successfully disperse to urban areas within the study area, as a high proportion of the mortality of dispersing koalas was associated with attacks by domestic dogs and with collisions with vehicles on roads. Information from other studies indicates that most young koalas disperse from their natal areas. It is likely that the social behaviour and mating systems of koala populations provide mechanisms for young koalas to disperse. The potential role of dispersal in the dynamics of regional koala populations is discussed.","container-title":"Wildlife Research","DOI":"10.1071/wr02043","ISSN":"1448-5494","issue":"3","journalAbbreviation":"Wildl. Res.","language":"en","note":"publisher: CSIRO PUBLISHING","page":"281-290","source":"www.publish.csiro.au","title":"Dispersal patterns in a regional koala population in south-east Queensland","volume":"30","author":[{"family":"Dique","given":"David S."},{"family":"Thompson","given":"Jim"},{"family":"Preece","given":"Harriet J."},{"family":"Villiers","given":"Deidré L.","dropping-particle":"de"},{"family":"Carrick","given":"Frank N."}],"issued":{"date-parts":[["2003"]]}}},{"id":"bE1Rg4OM/xsoPCUrv","uris":["http://zotero.org/users/1844437/items/PABLNB7R"],"itemData":{"id":3472,"type":"article-journal","abstract":"The increasing fragmentation of fire-prone forests of Australia has made the remaining populations of koalas (Phascolarctos cinereus) more vulnerable to extinction. We examined the movement patterns of koalas in remnant forest of Port Stephens following a major wildfire. Each koala (n = 55) was monitored regularly by radio-tracking for up to 35 months. The movements of koalas showed a wide variation in patterns, from highly localised movements to long-range dispersal over 20 km. Within the first 12 months, 35% of tracked koalas moved from their release location to new areas where they established home ranges. Daily movement distances of males (mean = 278.3 m) was higher than for females (141.0 m). Monthly displacement ranged from less than 10 m to more than 5 km, and was higher for koalas that subsequently died. Home ranges of males (95% kernel) were significantly larger than those of females (mean for males = 58.9 ± 10.5 ha; mean for females = 25.7 ± 8.6 ha), and this sex difference was also evident for core areas (50% kernel). There were no differences in the movement patterns or home-range sizes of rehabilitated koalas compared with wild koalas. This study has shown that resource depletion from wildfire is short term for koalas because their mobility allows rapid recolonisation of the burnt forest, and they can maintain home ranges within sites regenerating from fire. The reintroduction of rehabilitated koalas into burnt forest may also assist in the recovery of populations in fragmented and isolated habitat.","container-title":"Australian Mammalogy","DOI":"10.1071/AM14010","ISSN":"1836-7402","issue":"1","journalAbbreviation":"Aust. Mammalogy","language":"en","note":"publisher: CSIRO PUBLISHING","page":"91-104","source":"www.publish.csiro.au","title":"Movement patterns of koalas in remnant forest after fire","volume":"38","author":[{"family":"Matthews","given":"Alison"},{"family":"Lunney","given":"Daniel"},{"family":"Gresser","given":"Shaan"},{"family":"Maitz","given":"Wendy"}],"issued":{"date-parts":[["2016",1,29]]}}}],"schema":"https://github.com/citation-style-language/schema/raw/master/csl-citation.json"} </w:instrText>
      </w:r>
      <w:r>
        <w:rPr>
          <w:rFonts w:cstheme="minorHAnsi"/>
        </w:rPr>
        <w:fldChar w:fldCharType="separate"/>
      </w:r>
      <w:r w:rsidR="009358C4" w:rsidRPr="009358C4">
        <w:t>(Dique et al. 2003; Matthews et al. 2016)</w:t>
      </w:r>
      <w:r>
        <w:rPr>
          <w:rFonts w:cstheme="minorHAnsi"/>
        </w:rPr>
        <w:fldChar w:fldCharType="end"/>
      </w:r>
      <w:r>
        <w:rPr>
          <w:rFonts w:cstheme="minorHAnsi"/>
        </w:rPr>
        <w:t xml:space="preserve"> and parentage-based</w:t>
      </w:r>
      <w:r w:rsidR="00F4737C">
        <w:rPr>
          <w:rFonts w:cstheme="minorHAnsi"/>
        </w:rPr>
        <w:t xml:space="preserve"> studies of dispersal</w:t>
      </w:r>
      <w:r>
        <w:rPr>
          <w:rFonts w:cstheme="minorHAnsi"/>
        </w:rPr>
        <w:t xml:space="preserve"> </w:t>
      </w:r>
      <w:r>
        <w:rPr>
          <w:rFonts w:cstheme="minorHAnsi"/>
        </w:rPr>
        <w:fldChar w:fldCharType="begin"/>
      </w:r>
      <w:r w:rsidR="00215BB9">
        <w:rPr>
          <w:rFonts w:cstheme="minorHAnsi"/>
        </w:rPr>
        <w:instrText xml:space="preserve"> ADDIN ZOTERO_ITEM CSL_CITATION {"citationID":"ioxzZ03S","properties":{"formattedCitation":"(Norman et al. 2019)","plainCitation":"(Norman et al. 2019)","noteIndex":0},"citationItems":[{"id":"bE1Rg4OM/P48cb0Dp","uris":["http://zotero.org/users/1844437/items/6545SWU6"],"itemData":{"id":3473,"type":"article-journal","abstract":"Improved knowledge of dispersal parameters across multiple populations is essential for the effective management of species exposed to ongoing threats from habitat loss, fragmentation and climate change. Currently, management decisions are based on incomplete or insufficient knowledge of key dispersal parameters, especially long-distance dispersal, and its role in maintaining metapopulation connectivity, facilitating range shifts under climate change, or enabling the colonization of new habitats. Using a combination of microsatellite-based population genetic analyses, scaling relationships and parentage-based dispersal analysis we investigated levels and patterns of long-distance dispersal in the koala. Using home range size as a scalar predicted spatial variation in maximum dispersal distance amongst regional populations (range 13.4–43.4 km), while parentage-based dispersal analysis showed that long-distance dispersal (&gt; 11.2 km) accounted for 16.7–18.5% of movements in a focal population. Common movement patterns were discerned, despite varying levels of imprecision and bias, that suggest an important role for long-distance dispersal in maintaining metapopulation connectivity. Our results suggest that implementation of a systematic approach to the estimation of dispersal across multiple populations would benefit koala conservation and management. This will require the use of both empirical and simulation studies to quantify and minimize sources of imprecision and bias that can occur including those related to incomplete sampling, the presence of fine-scale spatial genetic structure and areas of localized inbreeding. As limitations associated with partial sampling are likely to remain an inherent feature of large-scale dispersal studies, a large number of loci should be assayed.","container-title":"Conservation Genetics","DOI":"10.1007/s10592-019-01203-2","ISSN":"1572-9737","issue":"5","journalAbbreviation":"Conserv Genet","language":"en","page":"1163-1174","source":"Springer Link","title":"Integrating measures of long-distance dispersal into vertebrate conservation planning: scaling relationships and parentage-based dispersal analysis in the koala","title-short":"Integrating measures of long-distance dispersal into vertebrate conservation planning","volume":"20","author":[{"family":"Norman","given":"Janette A."},{"family":"Phillips","given":"Stephen S."},{"family":"Blackmore","given":"Caroline J."},{"family":"Goldingay","given":"Ross"},{"family":"Christidis","given":"Les"}],"issued":{"date-parts":[["2019",10,1]]}}}],"schema":"https://github.com/citation-style-language/schema/raw/master/csl-citation.json"} </w:instrText>
      </w:r>
      <w:r>
        <w:rPr>
          <w:rFonts w:cstheme="minorHAnsi"/>
        </w:rPr>
        <w:fldChar w:fldCharType="separate"/>
      </w:r>
      <w:r w:rsidR="009358C4" w:rsidRPr="009358C4">
        <w:t>(Norman et al. 2019)</w:t>
      </w:r>
      <w:r>
        <w:rPr>
          <w:rFonts w:cstheme="minorHAnsi"/>
        </w:rPr>
        <w:fldChar w:fldCharType="end"/>
      </w:r>
      <w:r w:rsidR="00F4737C">
        <w:rPr>
          <w:rFonts w:cstheme="minorHAnsi"/>
        </w:rPr>
        <w:t xml:space="preserve">, </w:t>
      </w:r>
      <w:r>
        <w:rPr>
          <w:rFonts w:cstheme="minorHAnsi"/>
        </w:rPr>
        <w:t xml:space="preserve">which found that average distance between natal and breeding home ranges was 3.5 km, </w:t>
      </w:r>
      <w:r w:rsidR="00F4737C">
        <w:rPr>
          <w:rFonts w:cstheme="minorHAnsi"/>
        </w:rPr>
        <w:t>with some</w:t>
      </w:r>
      <w:r>
        <w:rPr>
          <w:rFonts w:cstheme="minorHAnsi"/>
        </w:rPr>
        <w:t xml:space="preserve"> recorded dispersal events over 10 km and up to 40 km. </w:t>
      </w:r>
    </w:p>
    <w:p w14:paraId="0AC273D9" w14:textId="1E016652" w:rsidR="007A7D5A" w:rsidRDefault="007A7D5A" w:rsidP="007A7D5A">
      <w:r>
        <w:rPr>
          <w:rFonts w:cstheme="minorHAnsi"/>
        </w:rPr>
        <w:t xml:space="preserve">We found no evidence of sex-biased dispersal, similar to a genetic-based study of </w:t>
      </w:r>
      <w:r w:rsidR="004E3DFA">
        <w:rPr>
          <w:rFonts w:cstheme="minorHAnsi"/>
        </w:rPr>
        <w:t>Koala</w:t>
      </w:r>
      <w:r>
        <w:rPr>
          <w:rFonts w:cstheme="minorHAnsi"/>
        </w:rPr>
        <w:t xml:space="preserve">s from north-eastern NSW and south-eastern Queensland </w:t>
      </w:r>
      <w:r>
        <w:rPr>
          <w:rFonts w:cstheme="minorHAnsi"/>
        </w:rPr>
        <w:fldChar w:fldCharType="begin"/>
      </w:r>
      <w:r w:rsidR="00215BB9">
        <w:rPr>
          <w:rFonts w:cstheme="minorHAnsi"/>
        </w:rPr>
        <w:instrText xml:space="preserve"> ADDIN ZOTERO_ITEM CSL_CITATION {"citationID":"B2YCAx9v","properties":{"formattedCitation":"(Dennison et al. 2017)","plainCitation":"(Dennison et al. 2017)","noteIndex":0},"citationItems":[{"id":"bE1Rg4OM/1yOB0TXY","uris":["http://zotero.org/users/1844437/items/F3IKSJUI"],"itemData":{"id":3499,"type":"article-journal","abstract":"Habitat loss and fragmentation are key threats to local koala (Phascolarctos cinereus) populations. Broad-scale management is suboptimal for koalas because distribution models are not easily generalised across regions. Therefore, it is imperative that data relevant to local management bodies are available. Genetic data provides important information on gene flow and potential habitat barriers, including anthropogenic disturbances. Little genetic data are available for nationally significant koala populations in north-eastern New South Wales, despite reported declines due to urbanisation and habitat loss. In this study, we develop 14 novel microsatellite loci to investigate koala populations in north-eastern New South Wales (Port Macquarie, Coffs Harbour, Tyagarah, Ballina) and south-eastern Queensland (Coomera). All locations were significantly differentiated (FST = 0.096–0.213; FʹST = 0.282–0.582), and this pattern was not consistent with isolation by distance (R2 = 0.228, P = 0.058). Population assignment clustered the more northern populations (Ballina, Tyagarah and Coomera), suggesting contemporary gene flow among these sites. For all locations, low molecular variation among (16%) rather than within (84%) sites suggests historical connectivity. These results suggest that koala populations in north-eastern New South Wales and south-eastern Queensland are experiencing contemporary impediments to gene flow, and highlight the importance of maintaining habitat connectivity across this region.","container-title":"Australian Journal of Zoology","DOI":"10.1071/ZO16081","ISSN":"1446-5698","issue":"6","journalAbbreviation":"Aust. J. Zool.","language":"en","note":"publisher: CSIRO PUBLISHING","page":"402-412","source":"www.publish.csiro.au","title":"Population genetics of the koala (Phascolarctos cinereus) in north-eastern New South Wales and south-eastern Queensland","volume":"64","author":[{"family":"Dennison","given":"S."},{"family":"Frankham","given":"G. J."},{"family":"Neaves","given":"L. E."},{"family":"Flanagan","given":"C."},{"family":"FitzGibbon","given":"S."},{"family":"Eldridge","given":"M. D. B."},{"family":"Johnson","given":"R. N."}],"issued":{"date-parts":[["2017",4,3]]}}}],"schema":"https://github.com/citation-style-language/schema/raw/master/csl-citation.json"} </w:instrText>
      </w:r>
      <w:r>
        <w:rPr>
          <w:rFonts w:cstheme="minorHAnsi"/>
        </w:rPr>
        <w:fldChar w:fldCharType="separate"/>
      </w:r>
      <w:r w:rsidR="009358C4" w:rsidRPr="009358C4">
        <w:t>(Dennison et al. 2017)</w:t>
      </w:r>
      <w:r>
        <w:rPr>
          <w:rFonts w:cstheme="minorHAnsi"/>
        </w:rPr>
        <w:fldChar w:fldCharType="end"/>
      </w:r>
      <w:r w:rsidR="00242A54">
        <w:rPr>
          <w:rFonts w:cstheme="minorHAnsi"/>
        </w:rPr>
        <w:t xml:space="preserve">. </w:t>
      </w:r>
      <w:r w:rsidR="00E16BB5">
        <w:rPr>
          <w:rFonts w:cstheme="minorHAnsi"/>
        </w:rPr>
        <w:t xml:space="preserve">Previous work has also indicated that </w:t>
      </w:r>
      <w:r>
        <w:rPr>
          <w:rFonts w:cstheme="minorHAnsi"/>
        </w:rPr>
        <w:t xml:space="preserve">genetic patterns are primarily driven by natal dispersal, which </w:t>
      </w:r>
      <w:r w:rsidR="00E16BB5">
        <w:rPr>
          <w:rFonts w:cstheme="minorHAnsi"/>
        </w:rPr>
        <w:t>was</w:t>
      </w:r>
      <w:r>
        <w:rPr>
          <w:rFonts w:cstheme="minorHAnsi"/>
        </w:rPr>
        <w:t xml:space="preserve"> shown to be similar between male and female </w:t>
      </w:r>
      <w:r w:rsidR="004E3DFA">
        <w:rPr>
          <w:rFonts w:cstheme="minorHAnsi"/>
        </w:rPr>
        <w:t>Koala</w:t>
      </w:r>
      <w:r>
        <w:rPr>
          <w:rFonts w:cstheme="minorHAnsi"/>
        </w:rPr>
        <w:t xml:space="preserve">s </w:t>
      </w:r>
      <w:r>
        <w:rPr>
          <w:rFonts w:cstheme="minorHAnsi"/>
        </w:rPr>
        <w:fldChar w:fldCharType="begin"/>
      </w:r>
      <w:r w:rsidR="00215BB9">
        <w:rPr>
          <w:rFonts w:cstheme="minorHAnsi"/>
        </w:rPr>
        <w:instrText xml:space="preserve"> ADDIN ZOTERO_ITEM CSL_CITATION {"citationID":"eApccLvj","properties":{"formattedCitation":"(Dique et al. 2003)","plainCitation":"(Dique et al. 2003)","noteIndex":0},"citationItems":[{"id":"bE1Rg4OM/x62bqdnw","uris":["http://zotero.org/users/1844437/items/QKEC6MK6"],"itemData":{"id":3474,"type":"article-journal","abstract":"Koala dispersal was investigated as part of a detailed ecological study of a nationally significant koala population located 20 km south-east of Brisbane, Queensland. From 1996 to 2000, 195 koalas from three sites were captured and fitted with radio-collars. A total of 40 koalas (23 males and 17 females) dispersed from these sites. Most (93%) dispersing individuals were 20–36 months of age. Three adult females (more than 36 months old) dispersed and no adult males dispersed during the study. A significantly higher proportion of young males dispersed than females. Dispersal occurred between June and December, with most dispersal of males commencing in July and August and that of females commencing between September and November prior to, and early in, the annual breeding season. The mean straight-line distance between the natal and breeding home ranges for males and females was similar and was measured at 3.5 km (range 1.1–9.7 km) and 3.4 km (range 0.3–10.6 km) respectively. Dispersing males and females tended to successfully disperse south and west of their natal home ranges and were generally unable to successfully disperse to urban areas within the study area, as a high proportion of the mortality of dispersing koalas was associated with attacks by domestic dogs and with collisions with vehicles on roads. Information from other studies indicates that most young koalas disperse from their natal areas. It is likely that the social behaviour and mating systems of koala populations provide mechanisms for young koalas to disperse. The potential role of dispersal in the dynamics of regional koala populations is discussed.","container-title":"Wildlife Research","DOI":"10.1071/wr02043","ISSN":"1448-5494","issue":"3","journalAbbreviation":"Wildl. Res.","language":"en","note":"publisher: CSIRO PUBLISHING","page":"281-290","source":"www.publish.csiro.au","title":"Dispersal patterns in a regional koala population in south-east Queensland","volume":"30","author":[{"family":"Dique","given":"David S."},{"family":"Thompson","given":"Jim"},{"family":"Preece","given":"Harriet J."},{"family":"Villiers","given":"Deidré L.","dropping-particle":"de"},{"family":"Carrick","given":"Frank N."}],"issued":{"date-parts":[["2003"]]}}}],"schema":"https://github.com/citation-style-language/schema/raw/master/csl-citation.json"} </w:instrText>
      </w:r>
      <w:r>
        <w:rPr>
          <w:rFonts w:cstheme="minorHAnsi"/>
        </w:rPr>
        <w:fldChar w:fldCharType="separate"/>
      </w:r>
      <w:r w:rsidR="009358C4" w:rsidRPr="009358C4">
        <w:t>(Dique et al. 2003)</w:t>
      </w:r>
      <w:r>
        <w:rPr>
          <w:rFonts w:cstheme="minorHAnsi"/>
        </w:rPr>
        <w:fldChar w:fldCharType="end"/>
      </w:r>
      <w:r>
        <w:rPr>
          <w:rFonts w:cstheme="minorHAnsi"/>
        </w:rPr>
        <w:t xml:space="preserve">. </w:t>
      </w:r>
      <w:r w:rsidRPr="006455B1">
        <w:rPr>
          <w:rFonts w:cstheme="minorHAnsi"/>
        </w:rPr>
        <w:t xml:space="preserve">Although </w:t>
      </w:r>
      <w:r w:rsidR="005A330C">
        <w:rPr>
          <w:rFonts w:cstheme="minorHAnsi"/>
        </w:rPr>
        <w:t xml:space="preserve">long distance dispersal events in </w:t>
      </w:r>
      <w:r w:rsidR="004E3DFA">
        <w:rPr>
          <w:rFonts w:cstheme="minorHAnsi"/>
        </w:rPr>
        <w:t>Koala</w:t>
      </w:r>
      <w:r w:rsidR="005A330C">
        <w:rPr>
          <w:rFonts w:cstheme="minorHAnsi"/>
        </w:rPr>
        <w:t>s are relatively rare, management that aims to m</w:t>
      </w:r>
      <w:r w:rsidRPr="616868AA">
        <w:t>aintain dispersal corridors across spatial scales that reflect known long-dispersal distances should be prioriti</w:t>
      </w:r>
      <w:r w:rsidR="00590F99">
        <w:t>s</w:t>
      </w:r>
      <w:r w:rsidRPr="616868AA">
        <w:t xml:space="preserve">ed to help </w:t>
      </w:r>
      <w:r w:rsidR="005A330C">
        <w:t xml:space="preserve">promote </w:t>
      </w:r>
      <w:r w:rsidRPr="616868AA">
        <w:t>population connectivity and prevent the continuing loss of small but significant populations.</w:t>
      </w:r>
    </w:p>
    <w:p w14:paraId="60E2EFB9" w14:textId="637B587A" w:rsidR="007A7D5A" w:rsidRDefault="00E16BB5" w:rsidP="007A7D5A">
      <w:pPr>
        <w:pStyle w:val="Heading3-Numbered"/>
      </w:pPr>
      <w:bookmarkStart w:id="167" w:name="_Toc185321296"/>
      <w:bookmarkStart w:id="168" w:name="_Toc202781739"/>
      <w:r>
        <w:t>T</w:t>
      </w:r>
      <w:r w:rsidR="007A7D5A" w:rsidRPr="616868AA">
        <w:t xml:space="preserve">he genetic management of Victorian </w:t>
      </w:r>
      <w:r w:rsidR="004E3DFA">
        <w:t>Koala</w:t>
      </w:r>
      <w:r w:rsidR="007A7D5A" w:rsidRPr="616868AA">
        <w:t>s</w:t>
      </w:r>
      <w:bookmarkEnd w:id="167"/>
      <w:bookmarkEnd w:id="168"/>
    </w:p>
    <w:p w14:paraId="7D136644" w14:textId="36BF0B31" w:rsidR="007A7D5A" w:rsidRDefault="007A7D5A" w:rsidP="007A7D5A">
      <w:r>
        <w:t xml:space="preserve">Victorian </w:t>
      </w:r>
      <w:r w:rsidR="004E3DFA">
        <w:t>Koala</w:t>
      </w:r>
      <w:r>
        <w:t xml:space="preserve">s are considered genetically vulnerable, with low adaptive potential to face emerging threats and future climates </w:t>
      </w:r>
      <w:r>
        <w:fldChar w:fldCharType="begin"/>
      </w:r>
      <w:r w:rsidR="00215BB9">
        <w:instrText xml:space="preserve"> ADDIN ZOTERO_ITEM CSL_CITATION {"citationID":"a1s8gp673b2","properties":{"formattedCitation":"(Lott et al. 2022; McLennan et al. 2025)","plainCitation":"(Lott et al. 2022; McLennan et al. 2025)","noteIndex":0},"citationItems":[{"id":"bE1Rg4OM/pM20uAG9","uris":["http://zotero.org/users/1844437/items/3T2NABS3"],"itemData":{"id":3437,"type":"article-journal","abstract":"Climatic and evolutionary processes are inextricably linked to conservation. Avoiding extinction in rapidly changing environments often depends upon a species’ capacity to adapt in the face of extreme selective pressures. Here, we employed exon capture and high-throughput next-generation sequencing to investigate the mechanisms underlying population structure and adaptive genetic variation in the koala (Phascolarctos cinereus), an iconic Australian marsupial that represents a unique conservation challenge because it is not uniformly threatened across its range. An examination of 250 specimens representing 91 wild source locations revealed that five major genetic clusters currently exist on a continental scale. The initial divergence of these clusters appears to have been concordant with the Mid-Brunhes Transition ( 430 to 300 kya), a major climatic reorganisation that increased the amplitude of Pleistocene glacial-interglacial cycles. While signatures of polygenic selection and environmental adaptation were detected, strong evidence for repeated, climate-associated range contractions and demographic bottleneck events suggests that geographically isolated refugia may have played a more significant role in the survival of the koala through the Pleistocene glaciation than in situ adaptation. Consequently, the conservation of genome-wide genetic variation must be aligned with the protection of core koala habitat to increase the resilience of vulnerable populations to accelerating anthropogenic threats. Finally, we propose that the five major genetic clusters identified in this study should be accounted for in future koala conservation efforts (e.g., guiding translocations), as existing management divisions in the states of Queensland and New South Wales do not reflect historic or contemporary population structure.","container-title":"Molecular Ecology","DOI":"10.1111/mec.16446","ISSN":"1365-294X","issue":"11","language":"en","license":"© 2022 John Wiley &amp; Sons Ltd","note":"_eprint: https://onlinelibrary.wiley.com/doi/pdf/10.1111/mec.16446","page":"3035-3055","source":"Wiley Online Library","title":"Future-proofing the koala: Synergising genomic and environmental data for effective species management","title-short":"Future-proofing the koala","volume":"31","author":[{"family":"Lott","given":"Matthew J."},{"family":"Wright","given":"Belinda R."},{"family":"Neaves","given":"Linda E."},{"family":"Frankham","given":"Greta J."},{"family":"Dennison","given":"Siobhan"},{"family":"Eldridge","given":"Mark D. B."},{"family":"Potter","given":"Sally"},{"family":"Alquezar-Planas","given":"David E."},{"family":"Hogg","given":"Carolyn J."},{"family":"Belov","given":"Katherine"},{"family":"Johnson","given":"Rebecca N."}],"issued":{"date-parts":[["2022"]]}}},{"id":9799,"uris":["http://zotero.org/users/634364/items/HKPSZCAZ"],"itemData":{"id":9799,"type":"article-journal","abstract":"Koalas are an iconic, endangered, Australian marsupial. Disease, habitat destruction, and catastrophic mega-fires have reduced koalas to remnant patches of their former range. With increased likelihood of extreme weather events and ongoing habitat clearing across Australia, koala populations are vulnerable to further declines and isolation. Small, isolated populations are considered at risk when there is increased inbreeding, erosion of genomic diversity, and loss of adaptive potential, all of which reduce their ability to respond to prevailing threats. Here, we characterized the current genomic landscape of koalas using data from The Koala Genome Survey, a joint initiative between the Australian Federal and New South Wales Governments that aimed to provide a future-proofed baseline genomic dataset across the koala’s range in eastern Australia. We identified several regions of the continent where koalas have low genomic diversity and high inbreeding, as measured by runs of homozygosity. These populations included coastal sites along southeast Queensland and northern and mid-coast New South Wales, as well as southern New South Wales and Victoria. Analysis of genomic vulnerability to future climates revealed that northern koala populations were more at risk due to the extreme expected changes in this region, but that the adaptation required was minimal compared with other species. Our genomic analyses indicate that continued development, particularly linear infrastructure along coastal sites, and resultant habitat destruction are causing isolation and subsequent genomic erosion across many koala populations. Habitat protection and the formation of corridors must be employed for all koala populations to maintain current levels of diversity. For highly isolated koala populations, active management may be the only way to improve genomic diversity in the short term. If koalas are to be conserved for future generations, reversing their genomic isolation must be a priority in conservation planning.","container-title":"Ecological Applications","DOI":"10.1002/eap.3062","ISSN":"1051-0761, 1939-5582","issue":"1","journalAbbreviation":"Ecological Applications","language":"en","note":"number: 1","page":"e3062","source":"DOI.org (Crossref)","title":"Genomics identifies koala populations at risk across eastern Australia","volume":"35","author":[{"family":"McLennan","given":"Elspeth A."},{"family":"Kovacs","given":"Toby G. L."},{"family":"Silver","given":"Luke W."},{"family":"Chen","given":"Zhiliang"},{"family":"Jaya","given":"Frederick R."},{"family":"Ho","given":"Simon Y. W."},{"family":"Belov","given":"Katherine"},{"family":"Hogg","given":"Carolyn J."}],"issued":{"date-parts":[["2025",1]]}}}],"schema":"https://github.com/citation-style-language/schema/raw/master/csl-citation.json"} </w:instrText>
      </w:r>
      <w:r>
        <w:fldChar w:fldCharType="separate"/>
      </w:r>
      <w:r w:rsidR="00ED41DE" w:rsidRPr="00ED41DE">
        <w:t>(Lott et al. 2022; McLennan et al. 2025)</w:t>
      </w:r>
      <w:r>
        <w:fldChar w:fldCharType="end"/>
      </w:r>
      <w:r>
        <w:t xml:space="preserve">. </w:t>
      </w:r>
      <w:r w:rsidRPr="0074505A">
        <w:t xml:space="preserve">The initial assessment for </w:t>
      </w:r>
      <w:r w:rsidR="004E3DFA">
        <w:t>Koala</w:t>
      </w:r>
      <w:r w:rsidRPr="0074505A">
        <w:t xml:space="preserve">s using the Victorian ‘Genetic Risk Index’ identified a moderate genetic risk and indicated that some populations would benefit from genetic intervention </w:t>
      </w:r>
      <w:r>
        <w:fldChar w:fldCharType="begin"/>
      </w:r>
      <w:r w:rsidR="00215BB9">
        <w:instrText xml:space="preserve"> ADDIN ZOTERO_ITEM CSL_CITATION {"citationID":"OSvYHOgO","properties":{"formattedCitation":"(Kriesner et al. 2020)","plainCitation":"(Kriesner et al. 2020)","noteIndex":0},"citationItems":[{"id":"bE1Rg4OM/XE1ergga","uris":["http://zotero.org/users/1844437/items/A85SRJFH"],"itemData":{"id":3439,"type":"report","publisher":"Department of Environment, Land, Water and Planning","title":"Assessing genetic risks to Victorian flora and fauna","author":[{"family":"Kriesner","given":"P."},{"family":"Weeks","given":"A."},{"family":"Razeng","given":"E."},{"family":"Sunnucks","given":"P."}],"issued":{"date-parts":[["2020"]]}}}],"schema":"https://github.com/citation-style-language/schema/raw/master/csl-citation.json"} </w:instrText>
      </w:r>
      <w:r>
        <w:fldChar w:fldCharType="separate"/>
      </w:r>
      <w:r w:rsidR="009358C4" w:rsidRPr="009358C4">
        <w:t>(Kriesner et al. 2020)</w:t>
      </w:r>
      <w:r>
        <w:fldChar w:fldCharType="end"/>
      </w:r>
      <w:r w:rsidRPr="0074505A">
        <w:t>.</w:t>
      </w:r>
      <w:r>
        <w:t xml:space="preserve"> Although there is currently limited evidence that inbred </w:t>
      </w:r>
      <w:r w:rsidR="004E3DFA">
        <w:t>Koala</w:t>
      </w:r>
      <w:r>
        <w:t xml:space="preserve"> populations have reduced fitness </w:t>
      </w:r>
      <w:r>
        <w:fldChar w:fldCharType="begin"/>
      </w:r>
      <w:r w:rsidR="00215BB9">
        <w:instrText xml:space="preserve"> ADDIN ZOTERO_ITEM CSL_CITATION {"citationID":"a2dpsmrcnad","properties":{"formattedCitation":"(Sherwin et al. 2000; Cristescu et al. 2009)","plainCitation":"(Sherwin et al. 2000; Cristescu et al. 2009)","noteIndex":0},"citationItems":[{"id":"bE1Rg4OM/KmqPXBrU","uris":["http://zotero.org/users/1844437/items/R3R8H578"],"itemData":{"id":3441,"type":"article-journal","abstract":"Abstract: Koalas are the only living member of their family and therefore deserve serious conservation consideration. Koalas have low levels of genetic variation within and among populations in the southern part of their range, where they have experienced many relocations and population crashes since European colonization of Australia. The importance of this change in variation is underlined by preliminary indications that levels of genetic variation may affect fitness in koalas. Techniques have been developed to help identify and monitor genetic problems in koalas and to provide the information and tools to make genetic management an integral part of koala conservation. The koala is currently at an appropriate point for conservation intervention: there is clear evidence of decline in some populations, but the existence of other robust populations offers the possibility of a variety of creative solutions to their conservation problems. Managers should aim to maintain this species' current ecological amplitude (the range of environments in which populations are found) and minimize the loss, fragmentation, or decline of populations. There are no data to suggest that any population requires genetic supplementation. The concepts of evolutionarily significant unit ( ESU) and management unit (MU) can be useful in the genetic management of koalas, including monitoring and management regimes. But ESUs and MUs can also be misleading if they are not interpreted carefully in terms of population history and the ultimate goal of management. Translocations should not involve extensive use of stock from a single source, especially those with low genetic variation, and they require careful management to avoid possible problems when individuals encounter novel strains of the pathogen Chlamydia pecorum, because several genetically distinct strains have been found in koalas, some of which may derive from introduced species. Genetic indicators can and must make considerable contributions to koala management, but they require careful interpretation.","container-title":"Conservation Biology","DOI":"10.1046/j.1523-1739.2000.99384.x","ISSN":"1523-1739","issue":"3","language":"en","note":"_eprint: https://onlinelibrary.wiley.com/doi/pdf/10.1046/j.1523-1739.2000.99384.x","page":"639-649","source":"Wiley Online Library","title":"Analysis and conservation implications of koala genetics","volume":"14","author":[{"family":"Sherwin","given":"William B."},{"family":"Timms","given":"Peter"},{"family":"Wilcken","given":"Jonathan"},{"family":"Houlden","given":"Bronwyn"}],"issued":{"date-parts":[["2000"]]}}},{"id":9741,"uris":["http://zotero.org/users/634364/items/GXUF4ZPI"],"itemData":{"id":9741,"type":"article-journal","abstract":"Habitat destruction and fragmentation, interactions with introduced species or the relocation of animals to form new populations for conservation purposes may result in a multiplication of population bottlenecks. Examples are the translocations of koalas to French Island and its derivative Kangaroo Island population, with both populations established as insurance policies against koala extinction. In terms of population size, these conservation programs were success stories. However, the genetic story could be different. We conducted a genetic investigation of French and Kangaroo Island koalas by using 15 microsatellite markers, 11 of which are described here for the first time. The results confirm very low genetic diversity. French Island koalas have 3.8 alleles per locus and Kangaroo Island koalas 2.4. The present study found a 19% incidence of testicular abnormality in Kangaroo Island animals. Internal relatedness, an individual inbreeding coefficient, was not significantly different in koalas with testicular abnormalities from that in other males, suggesting the condition is not related to recent inbreeding. It could instead result from an unfortunate selection of founder individuals carrying alleles for testicular abnormalities, followed by a subsequent increase in these alleles' frequencies through genetic drift and small population-related inefficiency of selection. Given the low diversity and possible high prevalence of deleterious alleles, the genetic viability of the population remains uncertain, despite its exponential growth so far. This stands as a warning to other introductions for conservation reasons. © 2099 CSIRO.","container-title":"Wildlife Research","DOI":"10.1071/WR08010_CO","ISSN":"10353712","issue":"36","note":"number: 36","page":"299-308","title":"Inbreeding and testicular abnormalities in a bottlenecked population of koalas (&lt;i&gt;Phascolarctos cinereus&lt;/i&gt;)","volume":"36","author":[{"family":"Cristescu","given":"Romane"},{"family":"Cahill","given":"Valma"},{"family":"Sherwin","given":"W. B."},{"family":"Handasyde","given":"Kathrine"},{"family":"Carlyon","given":"Kris"},{"family":"Whisson","given":"Desley"},{"family":"Herbert","given":"Catherine A."},{"family":"Carlsson","given":"B. L. J."},{"family":"Wilton","given":"A. N."},{"family":"Cooper","given":"D. W."}],"issued":{"date-parts":[["2009"]]}}}],"schema":"https://github.com/citation-style-language/schema/raw/master/csl-citation.json"} </w:instrText>
      </w:r>
      <w:r>
        <w:fldChar w:fldCharType="separate"/>
      </w:r>
      <w:r w:rsidR="00ED41DE" w:rsidRPr="00ED41DE">
        <w:t>(Sherwin et al. 2000; Cristescu et al. 2009)</w:t>
      </w:r>
      <w:r>
        <w:fldChar w:fldCharType="end"/>
      </w:r>
      <w:r>
        <w:t xml:space="preserve">, a number of studies have found genetic associations with </w:t>
      </w:r>
      <w:r w:rsidR="00E251F1">
        <w:t>Chlamy</w:t>
      </w:r>
      <w:r>
        <w:t xml:space="preserve">dia susceptibility and disease progression </w:t>
      </w:r>
      <w:r>
        <w:fldChar w:fldCharType="begin"/>
      </w:r>
      <w:r w:rsidR="00215BB9">
        <w:instrText xml:space="preserve"> ADDIN ZOTERO_ITEM CSL_CITATION {"citationID":"ysU43aNP","properties":{"formattedCitation":"(Lau et al. 2014; Quigley et al. 2018; Robbins et al. 2020; Silver et al. 2022)","plainCitation":"(Lau et al. 2014; Quigley et al. 2018; Robbins et al. 2020; Silver et al. 2022)","noteIndex":0},"citationItems":[{"id":"bE1Rg4OM/a33jMfKQ","uris":["http://zotero.org/users/1844437/items/46YC8AV4"],"itemData":{"id":3433,"type":"article-journal","abstract":"Chlamydiosis, the most common infectious disease in koalas, can cause chronic urogenital tract fibrosis and infertility. High titres of serum immunoglobulin G against 10 kDa and 60 kDa chlamydial heat-shock proteins (c-hsp10 and c-hsp60) are associated with fibrous occlusion of the koala uterus and uterine tube. Murine and human studies have identified associations between specific major histocompatibility complex class II (MHCII) alleles or genotypes, and higher c-hsp 60 antibody levels or chlamydia-associated disease and infertility. In this study, we characterised partial MHCII DAB and DBB genes in female koalas (n = 94) from a single geographic population, and investigated associations among antibody responses to c-hsp60 quantified by ELISA, susceptibility to chlamydial infection, or age. The identification of three candidate MHCII variants provides additional support for the functional role of MHCII in the koala, and will inform more focused future studies. This is the first study to investigate an association between MHC genes with chlamydial pathogenesis in a non-model, free-ranging species.","container-title":"PeerJ","DOI":"10.7717/peerj.443","ISSN":"2167-8359","journalAbbreviation":"PeerJ","language":"en","note":"publisher: PeerJ Inc.","page":"e443","source":"peerj.com","title":"Identification of MHCII variants associated with chlamydial disease in the koala (&lt;i&gt;Phascolarctos cinereus&lt;/i&gt;)","volume":"2","author":[{"family":"Lau","given":"Quintin"},{"family":"Griffith","given":"Joanna E."},{"family":"Higgins","given":"Damien P."}],"issued":{"date-parts":[["2014",6,19]]}}},{"id":"bE1Rg4OM/xkz0saN1","uris":["http://zotero.org/users/1844437/items/I535TZCM"],"itemData":{"id":3443,"type":"article-journal","abstract":"Chlamydia is a major bacterial pathogen in humans and animals globally. Yet 80% of infections never progress to clinical disease. Decades of research have generated an interconnected network linking pathogen, host, and environmental factors to disease expression, but the relative importance of these and whether they account for disease progression remains unknown. To address this, we used structural equation modeling to evaluate putative factors likely to contribute to urogenital and ocular chlamydial disease in the koala (Phascolarctos cinereus). These factors include Chlamydia detection, load, and ompA genotype; urogenital and ocular microbiomes; host sex, age, weight, body condition; breading season, time of year; location; retrovirus co-infection; and major histocompatibility complex class II (MHCII) alleles. We show different microbiological processes underpin disease progression at urogenital and ocular sites. From each category of factors, urogenital disease was most strongly predicted by chlamydial PCR detection and load, koala body condition and environmental location. In contrast, ocular disease was most strongly predicted by phylum-level Chlamydiae microbiome proportions, sampling during breeding season and co-infection with koala retrovirus subtype B. Host MHCII alleles also contributed predictive power to both disease models. Our results also show considerable uncertainty remains, suggesting major causal mechanisms are yet to be discovered.","container-title":"Scientific Reports","DOI":"10.1038/s41598-018-27253-z","ISSN":"2045-2322","issue":"1","journalAbbreviation":"Sci Rep","language":"en","license":"2018 The Author(s)","note":"publisher: Nature Publishing Group","page":"8893","source":"www.nature.com","title":"The relative contribution of causal factors in the transition from infection to clinical chlamydial disease","volume":"8","author":[{"family":"Quigley","given":"Bonnie L."},{"family":"Carver","given":"Scott"},{"family":"Hanger","given":"Jon"},{"family":"Vidgen","given":"Miranda E."},{"family":"Timms","given":"Peter"}],"issued":{"date-parts":[["2018",6,11]]}}},{"id":"bE1Rg4OM/Eqlsh06A","uris":["http://zotero.org/users/1844437/items/4QAL22YT"],"itemData":{"id":3445,"type":"article-journal","abstract":"Chlamydial disease control is increasingly utilised as a management tool to stabilise declining koala populations, and yet we have a limited understanding of the factors that contribute to disease progression. To examine the impact of host and pathogen genetics, we selected two geographically separated south east Queensland koala populations, differentially affected by chlamydial disease, and analysed koala major histocompatibility complex (MHC) genes, circulating strains of Chlamydia pecorum and koala retrovirus (KoRV) subtypes in longitudinally sampled, well-defined clinical groups. We found that koala immunogenetics and chlamydial genotypes differed between the populations. Disease progression was associated with specific MHC alleles, and we identified two putative susceptibility (DCb 03, DBb 04) and protective (DAb 10, UC 01:01) variants. Chlamydial genotypes belonging to both Multi-Locus Sequence Typing sequence type (ST) 69 and ompA genotype F were associated with disease progression, whereas ST 281 was associated with the absence of disease. We also detected different ompA genotypes, but not different STs, when long-term infections were monitored over time. By comparison, KoRV profiles were not significantly associated with disease progression. These findings suggest that chlamydial genotypes vary in pathogenicity and that koala immunogenetics and chlamydial strains are more directly involved in disease progression than KoRV subtypes.","container-title":"Scientific Reports","DOI":"10.1038/s41598-020-72050-2","ISSN":"2045-2322","issue":"1","journalAbbreviation":"Sci Rep","language":"en","license":"2020 Crown","note":"publisher: Nature Publishing Group","page":"15013","source":"www.nature.com","title":"Koala immunogenetics and chlamydial strain type are more directly involved in chlamydial disease progression in koalas from two south east Queensland koala populations than koala retrovirus subtypes","volume":"10","author":[{"family":"Robbins","given":"Amy"},{"family":"Hanger","given":"Jonathan"},{"family":"Jelocnik","given":"Martina"},{"family":"Quigley","given":"Bonnie L."},{"family":"Timms","given":"Peter"}],"issued":{"date-parts":[["2020",9,14]]}}},{"id":"bE1Rg4OM/KuNZdLQl","uris":["http://zotero.org/users/1844437/items/V7G8JY7C"],"itemData":{"id":3435,"type":"article-journal","abstract":"Disease is a contributing factor to the decline of wildlife populations across the globe. Koalas, iconic yet declining Australian marsupials, are predominantly impacted by two pathogens, Chlamydia and koala retrovirus. Chlamydia is an obligate intracellular bacterium and one of the most widespread sexually transmitted infections in humans worldwide. In koalas, Chlamydia infections can present as asymptomatic or can cause a range of ocular and urogenital disease signs, such as conjunctivitis, cystitis and infertility. In this study, we looked at differences in response to Chlamydia in two northern populations of koalas using a targeted gene sequencing of 1209 immune genes in addition to genome-wide reduced representation data. We identified two MHC Class I genes associated with Chlamydia disease progression as well as 25 single nucleotide polymorphisms across 17 genes that were associated with resolution of Chlamydia infection. These genes are involved in the innate immune response (TLR5) and defence (TLR5, IFNγ, SERPINE1, STAT2 and STX4). This study deepens our understanding of the role that genetics plays in disease progression in koalas and leads into future work that will use whole genome resequencing of a larger sample set to investigate in greater detail regions identified in this study. Elucidation of the role of host genetics in disease progression and resolution in koalas will directly contribute to better design of Chlamydia vaccines and management of koala populations which have recently been listed as “endangered.”","container-title":"Molecular Ecology","DOI":"10.1111/mec.16493","ISSN":"1365-294X","issue":"12","language":"en","license":"© 2022 The Authors. Molecular Ecology published by John Wiley &amp; Sons Ltd.","note":"_eprint: https://onlinelibrary.wiley.com/doi/pdf/10.1111/mec.16493","page":"3286-3303","source":"Wiley Online Library","title":"A targeted approach to investigating immune genes of an iconic Australian marsupial","volume":"31","author":[{"family":"Silver","given":"Luke W."},{"family":"Cheng","given":"Yuanyuan"},{"family":"Quigley","given":"Bonnie L."},{"family":"Robbins","given":"Amy"},{"family":"Timms","given":"Peter"},{"family":"Hogg","given":"Carolyn J."},{"family":"Belov","given":"Katherine"}],"issued":{"date-parts":[["2022"]]}}}],"schema":"https://github.com/citation-style-language/schema/raw/master/csl-citation.json"} </w:instrText>
      </w:r>
      <w:r>
        <w:fldChar w:fldCharType="separate"/>
      </w:r>
      <w:r w:rsidR="009358C4" w:rsidRPr="009358C4">
        <w:t>(Lau et al. 2014; Quigley et al. 2018; Robbins et al. 2020; Silver et al. 2022)</w:t>
      </w:r>
      <w:r>
        <w:fldChar w:fldCharType="end"/>
      </w:r>
      <w:r>
        <w:t xml:space="preserve">, underscoring the importance of genetic factors in </w:t>
      </w:r>
      <w:r w:rsidR="004E3DFA">
        <w:t>Koala</w:t>
      </w:r>
      <w:r>
        <w:t xml:space="preserve"> disease resistance. The Victorian </w:t>
      </w:r>
      <w:r w:rsidR="004E3DFA">
        <w:t>Koala</w:t>
      </w:r>
      <w:r>
        <w:t xml:space="preserve"> Management Strategy </w:t>
      </w:r>
      <w:r>
        <w:fldChar w:fldCharType="begin"/>
      </w:r>
      <w:r w:rsidR="00215BB9">
        <w:instrText xml:space="preserve"> ADDIN ZOTERO_ITEM CSL_CITATION {"citationID":"QYfHgWYV","properties":{"formattedCitation":"(DEECA 2023)","plainCitation":"(DEECA 2023)","noteIndex":0},"citationItems":[{"id":"bE1Rg4OM/GYfcyljr","uris":["http://zotero.org/users/1844437/items/CQAA7RYV"],"itemData":{"id":3452,"type":"report","publisher":"Department of Energy, Environment and Climate Action","title":"Victorian Koala Management Strategy","URL":"https://www.wildlife.vic.gov.au/__data/assets/pdf_file/0032/633578/VKMS_FINAL_May_2023.pdf","author":[{"family":"DEECA","given":""}],"issued":{"date-parts":[["2023"]]}}}],"schema":"https://github.com/citation-style-language/schema/raw/master/csl-citation.json"} </w:instrText>
      </w:r>
      <w:r>
        <w:fldChar w:fldCharType="separate"/>
      </w:r>
      <w:r w:rsidRPr="006455B1">
        <w:t>(DEECA 2023)</w:t>
      </w:r>
      <w:r>
        <w:fldChar w:fldCharType="end"/>
      </w:r>
      <w:r>
        <w:t xml:space="preserve"> highlights the need to develop a genetic management plan for Victorian </w:t>
      </w:r>
      <w:r w:rsidR="004E3DFA">
        <w:t>Koala</w:t>
      </w:r>
      <w:r>
        <w:t xml:space="preserve">s to develop potential approaches, such as gene flow augmentation, to prevent inbreeding depression and increase the adaptability of Victorian </w:t>
      </w:r>
      <w:r w:rsidR="004E3DFA">
        <w:t>Koala</w:t>
      </w:r>
      <w:r>
        <w:t xml:space="preserve"> populations</w:t>
      </w:r>
    </w:p>
    <w:p w14:paraId="6C474BA4" w14:textId="13B405D9" w:rsidR="007A7D5A" w:rsidRDefault="007A7D5A" w:rsidP="007A7D5A">
      <w:r>
        <w:t xml:space="preserve">Across Victoria, the Gelantipy and Mallacoota </w:t>
      </w:r>
      <w:r w:rsidR="004E3DFA">
        <w:t>Koala</w:t>
      </w:r>
      <w:r>
        <w:t xml:space="preserve"> populations have the lowest diversity and highest </w:t>
      </w:r>
      <w:r w:rsidR="005A330C">
        <w:t xml:space="preserve">level of </w:t>
      </w:r>
      <w:r>
        <w:t>inbreeding</w:t>
      </w:r>
      <w:r w:rsidR="005A330C">
        <w:t xml:space="preserve">. </w:t>
      </w:r>
      <w:r w:rsidR="005711B0">
        <w:t>Consequently</w:t>
      </w:r>
      <w:r>
        <w:t xml:space="preserve">, </w:t>
      </w:r>
      <w:r w:rsidR="005A330C">
        <w:t xml:space="preserve">these populations are at higher risk of inbreeding depression and </w:t>
      </w:r>
      <w:r>
        <w:t xml:space="preserve">likely have the lowest adaptive potential to face emerging threats. Ordinarily, both populations would be considered as candidates for augmented gene flow </w:t>
      </w:r>
      <w:r w:rsidR="005A330C">
        <w:t>(i.e. genetic rescue)</w:t>
      </w:r>
      <w:r>
        <w:t xml:space="preserve">. However, </w:t>
      </w:r>
      <w:r w:rsidR="006455B1">
        <w:t>the Gelantipy</w:t>
      </w:r>
      <w:r>
        <w:t xml:space="preserve"> population </w:t>
      </w:r>
      <w:r w:rsidR="006455B1">
        <w:t>is</w:t>
      </w:r>
      <w:r>
        <w:t xml:space="preserve"> currently  over-abundan</w:t>
      </w:r>
      <w:r w:rsidR="00967B95">
        <w:t>t</w:t>
      </w:r>
      <w:r>
        <w:t xml:space="preserve">, </w:t>
      </w:r>
      <w:r w:rsidR="006455B1">
        <w:t xml:space="preserve">with evidence of </w:t>
      </w:r>
      <w:r>
        <w:t>over-browsing</w:t>
      </w:r>
      <w:r w:rsidR="006455B1">
        <w:t xml:space="preserve"> of </w:t>
      </w:r>
      <w:r w:rsidR="000628DC">
        <w:t>Eucalypt</w:t>
      </w:r>
      <w:r w:rsidR="006455B1">
        <w:t>s</w:t>
      </w:r>
      <w:r>
        <w:t>, complicating genetic management at th</w:t>
      </w:r>
      <w:r w:rsidR="00E16BB5">
        <w:t>is</w:t>
      </w:r>
      <w:r>
        <w:t xml:space="preserve"> site. Over-abundance has also been an issue at many other Victorian and South Australian </w:t>
      </w:r>
      <w:r w:rsidR="004E3DFA">
        <w:t>Koala</w:t>
      </w:r>
      <w:r>
        <w:t xml:space="preserve"> populations with known or likely low diversity and high inbreeding due to the history of translocations and extreme population bottlenecks </w:t>
      </w:r>
      <w:r>
        <w:fldChar w:fldCharType="begin"/>
      </w:r>
      <w:r w:rsidR="00215BB9">
        <w:instrText xml:space="preserve"> ADDIN ZOTERO_ITEM CSL_CITATION {"citationID":"WX2KCgCB","properties":{"formattedCitation":"(Menkhorst 2008; McAlpine et al. 2015; Whisson et al. 2016; Whisson and Ashman 2020)","plainCitation":"(Menkhorst 2008; McAlpine et al. 2015; Whisson et al. 2016; Whisson and Ashman 2020)","noteIndex":0},"citationItems":[{"id":5336,"uris":["http://www.mendeley.com/documents/?uuid=a978533a-594d-45fc-9cad-1b35b605c814","http://zotero.org/users/634364/items/4W2KSF4B"],"itemData":{"id":5336,"type":"chapter","container-title":"Too close for comfort: contentious issues in human-wildlife encounters","event-place":"Mosman, NSW.","page":"73-92","publisher":"Royal Zoological Society of NSW","publisher-place":"Mosman, NSW.","title":"Hunted, marooned, re-introduced, contracepted: a history of Koala management in Victoria","author":[{"family":"Menkhorst","given":"Peter"}],"editor":[{"family":"Lunney","given":"D"},{"family":"Munn","given":"A"},{"family":"Meikle","given":"W"}],"issued":{"date-parts":[["2008"]]}}},{"id":"bE1Rg4OM/9TNAE6Ap","uris":["http://zotero.org/users/1844437/items/822596RS"],"itemData":{"id":3479,"type":"article-journal","abstract":"The koala (Phascolarctos cinereus), one of the world's most iconic faunal species, was recently listed under Australian government legislation as vulnerable in the northern states of Queensland and New South Wales and in the Australian Capital Territory, but not in the southern states of Victoria and South Australia. This review synthesises empirical evidence of regional koala population trends, their conservation outlook, and associated policy challenges. Population declines are common in the northern half of the koala's range, where habitat loss, hotter droughts, disease, dog attacks and vehicle collisions are the major threats. In contrast, some southern populations are locally overabundant and are now subject to managed declines. The koala presents the problem of managing a wide-ranging species that now primarily occurs in human-modified landscapes, some of which are rapidly urbanising or subject to large-scale agricultural and mining developments. Climate change is a major threat to both northern and southern populations. The implementation of policy to conserve remaining koala habitat and restore degraded habitat is critical to the success of koala conservation strategies, but habitat conservation alone will not resolve the issues of koala conservation. There needs to be concerted effort to reduce the incidence of dog attack and road-related mortality, disease prevalence and severity, and take into account new threats of climate change and mining. Many of the complex conservation and policy challenges identified here have broader significance for other species whose population trends, and the nature of the threatening processes, vary from region to region, and through time.","container-title":"Biological Conservation","DOI":"10.1016/j.biocon.2015.09.020","ISSN":"0006-3207","journalAbbreviation":"Biological Conservation","page":"226-236","source":"ScienceDirect","title":"Conserving koalas: A review of the contrasting regional trends, outlooks and policy challenges","title-short":"Conserving koalas","volume":"192","author":[{"family":"McAlpine","given":"Clive"},{"family":"Lunney","given":"Daniel"},{"family":"Melzer","given":"Alistair"},{"family":"Menkhorst","given":"Peter"},{"family":"Phillips","given":"Stephen"},{"family":"Phalen","given":"David"},{"family":"Ellis","given":"William"},{"family":"Foley","given":"William"},{"family":"Baxter","given":"Greg"},{"family":"Villiers","given":"Deidre","non-dropping-particle":"de"},{"family":"Kavanagh","given":"Rodney"},{"family":"Adams-Hosking","given":"Christine"},{"family":"Todd","given":"Charles"},{"family":"Whisson","given":"Desley"},{"family":"Molsher","given":"Robyn"},{"family":"Walter","given":"Michele"},{"family":"Lawler","given":"Ivan"},{"family":"Close","given":"Robert"}],"issued":{"date-parts":[["2015",12,1]]}}},{"id":"bE1Rg4OM/zPmPzZsy","uris":["http://zotero.org/users/1844437/items/Z4HK3MKB"],"itemData":{"id":3484,"type":"article-journal","abstract":"Understanding the ability of koalas to respond to changes in their environment is critical for conservation of the species and their habitat. We monitored the behavioural response of koalas to declining food resources in manna gum (Eucalyptus viminalis) woodland at Cape Otway, Victoria, Australia, from September 2011 to November 2013. Over this period, koala population density increased from 10.1 to 18.4 koalas.ha-1. As a result of the high browsing pressure of this population, manna gum canopy condition declined with 71.4% manna gum being completely or highly defoliated in September 2013. Despite declining food resources, radio collared koalas (N = 30) exhibited high fidelity to small ranges (0.4–1.2 ha). When trees became severely defoliated in September 2013, koalas moved relatively short distances from their former ranges (mean predicted change in range centroid = 144 m) and remained in areas of 0.9 to 1.0 ha. This was despite the high connectivity of most manna gum woodland, and close proximity of the study site (&lt; 3 km) to the contiguous mixed forest of the Great Otway National Park. Limited movement had catastrophic consequences for koalas with 71% (15/21) of radio collared koalas dying from starvation or being euthanased due to their poor condition between September and November 2013.","container-title":"PLOS ONE","DOI":"10.1371/journal.pone.0144348","ISSN":"1932-6203","issue":"1","journalAbbreviation":"PLOS ONE","language":"en","note":"publisher: Public Library of Science","page":"e0144348","source":"PLoS Journals","title":"Failure to Respond to Food Resource Decline Has Catastrophic Consequences for Koalas in a High-Density Population in Southern Australia","volume":"11","author":[{"family":"Whisson","given":"Desley A."},{"family":"Dixon","given":"Victoria"},{"family":"Taylor","given":"Megan L."},{"family":"Melzer","given":"Alistair"}],"issued":{"date-parts":[["2016",1,6]]}},"label":"page"},{"id":"bE1Rg4OM/t7JRrbiD","uris":["http://zotero.org/users/1844437/items/6PX63CBT"],"itemData":{"id":3481,"type":"article-journal","abstract":"Management of overabundant native species is challenging at the best of times but is even more so when it involves an iconic species that is threatened in part of its range. Here, we examine koala overabundance, a situation that arises in some locations within the species' southern range. We consider the variable conservation status of the koala throughout its range, discuss where and why overabundance occurs, and its consequences. Programs to manage koala overabundance and impacts are generally ineffective, relying on costly and slow acting fertility control and translocation, and implemented only when a crisis already has occurred. A change in management approach is needed. Decisions should be based on an evidence-based and transparent decision-making framework that involves predicting where overabundance is likely, where damage costs will be high, and where proactive management is likely to be effective. With more than 65% of Australia's koala population occurring in the south and declining northern populations, a more considered approach to managing southern koalas for conservation of the species is needed.","container-title":"Conservation Science and Practice","DOI":"10.1111/csp2.188","ISSN":"2578-4854","issue":"5","language":"en","license":"© 2020 The Authors. Conservation Science and Practice published by Wiley Periodicals, Inc. on behalf of Society for Conservation Biology","note":"_eprint: https://onlinelibrary.wiley.com/doi/pdf/10.1111/csp2.188","page":"e188","source":"Wiley Online Library","title":"When an iconic native animal is overabundant: The koala in southern Australia","title-short":"When an iconic native animal is overabundant","volume":"2","author":[{"family":"Whisson","given":"Desley A."},{"family":"Ashman","given":"Kita R."}],"issued":{"date-parts":[["2020"]]}}}],"schema":"https://github.com/citation-style-language/schema/raw/master/csl-citation.json"} </w:instrText>
      </w:r>
      <w:r>
        <w:fldChar w:fldCharType="separate"/>
      </w:r>
      <w:r w:rsidR="009358C4" w:rsidRPr="009358C4">
        <w:t>(Menkhorst 2008; McAlpine et al. 2015; Whisson et al. 2016; Whisson and Ashman 2020)</w:t>
      </w:r>
      <w:r>
        <w:fldChar w:fldCharType="end"/>
      </w:r>
      <w:r w:rsidRPr="005D0F81">
        <w:t>.</w:t>
      </w:r>
      <w:r>
        <w:t xml:space="preserve"> Management of over-abundant </w:t>
      </w:r>
      <w:r w:rsidR="004E3DFA">
        <w:t>Koala</w:t>
      </w:r>
      <w:r>
        <w:t xml:space="preserve"> populations has </w:t>
      </w:r>
      <w:r w:rsidR="005711B0">
        <w:t>so</w:t>
      </w:r>
      <w:r>
        <w:t xml:space="preserve"> far focused on reducing population size using translocations or sterilisations. No management strategy has yet considered how to manage the dual issues of genetic vulnerability and over-abundance simultaneously. </w:t>
      </w:r>
    </w:p>
    <w:p w14:paraId="062DC60C" w14:textId="7C51100C" w:rsidR="007A7D5A" w:rsidRDefault="007A7D5A" w:rsidP="007A7D5A">
      <w:r>
        <w:t xml:space="preserve">This </w:t>
      </w:r>
      <w:r w:rsidR="009A1001">
        <w:t xml:space="preserve">occurrence of population </w:t>
      </w:r>
      <w:r>
        <w:t xml:space="preserve">over-abundance </w:t>
      </w:r>
      <w:r w:rsidR="009A1001">
        <w:t xml:space="preserve">as well as </w:t>
      </w:r>
      <w:r>
        <w:t xml:space="preserve">genetic vulnerability is </w:t>
      </w:r>
      <w:r w:rsidR="009A1001">
        <w:t xml:space="preserve">a </w:t>
      </w:r>
      <w:r>
        <w:t>rare, if not unique</w:t>
      </w:r>
      <w:r w:rsidR="009A1001">
        <w:t xml:space="preserve"> situation</w:t>
      </w:r>
      <w:r>
        <w:t xml:space="preserve">. While over-abundance of threatened, genetically vulnerable fauna is relatively common in populations translocated to islands or fenced reserves where threats have been removed and dispersal limited </w:t>
      </w:r>
      <w:r>
        <w:fldChar w:fldCharType="begin"/>
      </w:r>
      <w:r w:rsidR="00215BB9">
        <w:instrText xml:space="preserve"> ADDIN ZOTERO_ITEM CSL_CITATION {"citationID":"oDRftT1t","properties":{"formattedCitation":"(Short 2009)","plainCitation":"(Short 2009)","noteIndex":0},"citationItems":[{"id":"bE1Rg4OM/d3XBvlCb","uris":["http://zotero.org/users/1844437/items/BIQVU5JJ"],"itemData":{"id":924,"type":"report","publisher":"Department of Agriculture, Fisheries and Forestry","title":"The characteristics and success of vertebrate translocations within Australia: a progress report to Department of Agriculture, Fisheries and Forestry","author":[{"family":"Short","given":"Jeff"}],"issued":{"date-parts":[["2009"]]}}}],"schema":"https://github.com/citation-style-language/schema/raw/master/csl-citation.json"} </w:instrText>
      </w:r>
      <w:r>
        <w:fldChar w:fldCharType="separate"/>
      </w:r>
      <w:r w:rsidRPr="006455B1">
        <w:t>(Short 2009)</w:t>
      </w:r>
      <w:r>
        <w:fldChar w:fldCharType="end"/>
      </w:r>
      <w:r>
        <w:t xml:space="preserve">, </w:t>
      </w:r>
      <w:r w:rsidR="004E3DFA">
        <w:t>Koala</w:t>
      </w:r>
      <w:r>
        <w:t>s have become over-abundant in regions with substantial prevalence of threats and diseases, and at sites surrounded by suitable habitat. Hypothesi</w:t>
      </w:r>
      <w:r w:rsidR="005711B0">
        <w:t>s</w:t>
      </w:r>
      <w:r>
        <w:t xml:space="preserve">ed explanations for </w:t>
      </w:r>
      <w:r w:rsidR="004E3DFA">
        <w:t>Koala</w:t>
      </w:r>
      <w:r>
        <w:t xml:space="preserve"> over-abundance include </w:t>
      </w:r>
      <w:r w:rsidR="009977D5">
        <w:t xml:space="preserve">high densities of preferred food trees (e.g. </w:t>
      </w:r>
      <w:r w:rsidR="009977D5" w:rsidRPr="009977D5">
        <w:rPr>
          <w:i/>
          <w:iCs/>
        </w:rPr>
        <w:t>E. viminalis/</w:t>
      </w:r>
      <w:r w:rsidR="00967B95">
        <w:rPr>
          <w:i/>
          <w:iCs/>
        </w:rPr>
        <w:t xml:space="preserve">E. </w:t>
      </w:r>
      <w:r w:rsidR="009977D5" w:rsidRPr="009977D5">
        <w:rPr>
          <w:i/>
          <w:iCs/>
        </w:rPr>
        <w:t>ovata</w:t>
      </w:r>
      <w:r w:rsidR="009977D5">
        <w:t>) occurring in areas with elevated levels of soil nutrients and moisture levels promoting leaf growth with high nitrogen content</w:t>
      </w:r>
      <w:r w:rsidR="00E27D83">
        <w:t xml:space="preserve"> </w:t>
      </w:r>
      <w:r w:rsidR="00E27D83">
        <w:fldChar w:fldCharType="begin"/>
      </w:r>
      <w:r w:rsidR="009358C4">
        <w:instrText xml:space="preserve"> ADDIN ZOTERO_ITEM CSL_CITATION {"citationID":"a182661rool","properties":{"formattedCitation":"(Ramsey et al. 2016)","plainCitation":"(Ramsey et al. 2016)","noteIndex":0},"citationItems":[{"id":2113,"uris":["http://zotero.org/users/634364/items/MP8L3NS8"],"itemData":{"id":2113,"type":"report","event-place":"Heidelberg, Victoria","page":"35","publisher":"Arthur Rylah Institute Technical Report Series No. 272.","publisher-place":"Heidelberg, Victoria","title":"Towards a habitat condition assessment method for guiding the management of overabundant koala populations.","author":[{"family":"Ramsey","given":"D.S.L."},{"family":"Tolsma","given":"A.D."},{"family":"Brown","given":"G.W."}],"issued":{"date-parts":[["2016"]]}}}],"schema":"https://github.com/citation-style-language/schema/raw/master/csl-citation.json"} </w:instrText>
      </w:r>
      <w:r w:rsidR="00E27D83">
        <w:fldChar w:fldCharType="separate"/>
      </w:r>
      <w:r w:rsidR="009358C4" w:rsidRPr="009358C4">
        <w:t>(Ramsey et al. 2016)</w:t>
      </w:r>
      <w:r w:rsidR="00E27D83">
        <w:fldChar w:fldCharType="end"/>
      </w:r>
      <w:r w:rsidR="009977D5">
        <w:t>,</w:t>
      </w:r>
      <w:r>
        <w:t xml:space="preserve"> or even low genetic-diversity, which may have narrowed their behavioural range and reduced aggression </w:t>
      </w:r>
      <w:r>
        <w:fldChar w:fldCharType="begin"/>
      </w:r>
      <w:r w:rsidR="00215BB9">
        <w:instrText xml:space="preserve"> ADDIN ZOTERO_ITEM CSL_CITATION {"citationID":"7Ad9Gpoo","properties":{"formattedCitation":"(Whisson and Ashman 2020)","plainCitation":"(Whisson and Ashman 2020)","noteIndex":0},"citationItems":[{"id":"bE1Rg4OM/t7JRrbiD","uris":["http://zotero.org/users/1844437/items/6PX63CBT"],"itemData":{"id":3481,"type":"article-journal","abstract":"Management of overabundant native species is challenging at the best of times but is even more so when it involves an iconic species that is threatened in part of its range. Here, we examine koala overabundance, a situation that arises in some locations within the species' southern range. We consider the variable conservation status of the koala throughout its range, discuss where and why overabundance occurs, and its consequences. Programs to manage koala overabundance and impacts are generally ineffective, relying on costly and slow acting fertility control and translocation, and implemented only when a crisis already has occurred. A change in management approach is needed. Decisions should be based on an evidence-based and transparent decision-making framework that involves predicting where overabundance is likely, where damage costs will be high, and where proactive management is likely to be effective. With more than 65% of Australia's koala population occurring in the south and declining northern populations, a more considered approach to managing southern koalas for conservation of the species is needed.","container-title":"Conservation Science and Practice","DOI":"10.1111/csp2.188","ISSN":"2578-4854","issue":"5","language":"en","license":"© 2020 The Authors. Conservation Science and Practice published by Wiley Periodicals, Inc. on behalf of Society for Conservation Biology","note":"_eprint: https://onlinelibrary.wiley.com/doi/pdf/10.1111/csp2.188","page":"e188","source":"Wiley Online Library","title":"When an iconic native animal is overabundant: The koala in southern Australia","title-short":"When an iconic native animal is overabundant","volume":"2","author":[{"family":"Whisson","given":"Desley A."},{"family":"Ashman","given":"Kita R."}],"issued":{"date-parts":[["2020"]]}}}],"schema":"https://github.com/citation-style-language/schema/raw/master/csl-citation.json"} </w:instrText>
      </w:r>
      <w:r>
        <w:fldChar w:fldCharType="separate"/>
      </w:r>
      <w:r w:rsidRPr="006455B1">
        <w:t>(Whisson and Ashman 2020)</w:t>
      </w:r>
      <w:r>
        <w:fldChar w:fldCharType="end"/>
      </w:r>
      <w:r>
        <w:t xml:space="preserve">. </w:t>
      </w:r>
    </w:p>
    <w:p w14:paraId="25136A64" w14:textId="4CE1A1BB" w:rsidR="007A7D5A" w:rsidRDefault="007A7D5A" w:rsidP="007A7D5A">
      <w:r>
        <w:lastRenderedPageBreak/>
        <w:t xml:space="preserve">While it is tempting to disregard the genetic threats to Victorian </w:t>
      </w:r>
      <w:r w:rsidR="004E3DFA">
        <w:t>Koala</w:t>
      </w:r>
      <w:r>
        <w:t xml:space="preserve">s when faced with issues of over-abundance, decades of conservation genetic research shows that </w:t>
      </w:r>
      <w:r w:rsidR="00967B95">
        <w:t xml:space="preserve">this </w:t>
      </w:r>
      <w:r>
        <w:t xml:space="preserve">would be unwise </w:t>
      </w:r>
      <w:r>
        <w:fldChar w:fldCharType="begin"/>
      </w:r>
      <w:r w:rsidR="00215BB9">
        <w:instrText xml:space="preserve"> ADDIN ZOTERO_ITEM CSL_CITATION {"citationID":"uI4dKOV6","properties":{"formattedCitation":"(Frankham 2010; Frankham et al. 2017; Liddell et al. 2021)","plainCitation":"(Frankham 2010; Frankham et al. 2017; Liddell et al. 2021)","noteIndex":0},"citationItems":[{"id":"bE1Rg4OM/jlBTMYES","uris":["http://zotero.org/users/1844437/items/SXW6UX4K"],"itemData":{"id":569,"type":"article-journal","abstract":"An official journal of the Genetics Society, Heredity publishes high-quality articles describing original research and theoretical insights in all areas of genetics. Research papers are complimented by News &amp; Commentary articles and reviews, keeping researchers and students abreast of hot topics in the field.","container-title":"Heredity","DOI":"10.1038/hdy.2009.155","ISSN":"0018-067X","issue":"2","journalAbbreviation":"Heredity","language":"en","license":"© 2009 Nature Publishing Group","page":"124-124","source":"www.nature.com","title":"Inbreeding in the wild really does matter","volume":"104","author":[{"family":"Frankham","given":"R."}],"issued":{"date-parts":[["2010"]]}}},{"id":"bE1Rg4OM/lPWCxgFN","uris":["http://zotero.org/users/1844437/items/DTXFNHIH"],"itemData":{"id":3406,"type":"book","abstract":"One of the greatest unmet challenges in conservation biology is the genetic management of fragmented populations of threatened animal and plant species. More than a million small, isolated, population fragments of threatened species are likely suffering inbreeding depression and loss of evolutionary potential, resulting in elevated extinction risks. Although these effects can often be reversed by re-establishing gene flow between population fragments, managers very rarely do this. On the contrary, genetic methods are used mainly to document genetic differentiation among populations, with most studies concluding that genetically differentiated populations should be managed separately, thereby isolating them yet further and dooming many to eventual extinction! Many small population fragments are going extinct principally for genetic reasons. Although the rapidly advancing field of molecular genetics is continually providing new tools to measure the extent of population fragmentation and its genetic consequences, adequate guidance on how to use these data for effective conservation is still lacking. This accessible, authoritative text is aimed at senior undergraduate and graduate students interested in conservation biology, conservation genetics, and wildlife management. It will also be of particular relevance to conservation practitioners and natural resource managers, as well as a broader academic audience of conservation biologists and evolutionary ecologists.","ISBN":"978-0-19-108606-9","language":"en","note":"Google-Books-ID: bEsrDwAAQBAJ","number-of-pages":"426","publisher":"Oxford University Press","source":"Google Books","title":"Genetic Management of Fragmented Animal and Plant Populations","author":[{"family":"Frankham","given":"Richard"},{"family":"Ballou","given":"Jonathan D."},{"family":"Ralls","given":"Katherine"},{"family":"Eldridge","given":"Mark"},{"family":"Dudash","given":"Michele R."},{"family":"Fenster","given":"Charles B."},{"family":"Lacy","given":"Robert C."},{"family":"Sunnucks","given":"Paul"}],"issued":{"date-parts":[["2017",7,4]]}}},{"id":"bE1Rg4OM/DsYpCtCM","uris":["http://zotero.org/users/1844437/items/35B9R6N3"],"itemData":{"id":2894,"type":"article-journal","abstract":"Many small, isolated populations lose genetic variation and suffer inbreeding, increasing their extinction risk. Augmenting gene flow may alleviate these issues if populations are compatible to mix. Accordingly, recommendations for genetic management should weigh the risk of allowing populations to remain small and separate (e.g. inbreeding depression) against augmenting gene flow through gene-pool mixing (e.g. outbreeding depression). To understand how studies examine the risks of alternative management actions, we reviewed the genetic analyses conducted and evidence used to inform their recommendations. Our review analysed 626 studies that discussed the management of small, isolated populations, and for a subset of 198 studies, we extracted details of the risk-assessment, genetic analyses, and recommendations made. Approximately 56% of studies did not refer to any genetic risks when making management recommendations. While separate management was the most common recommendation overall, studies that considered both inbreeding depression and outbreeding depression were more likely to recommend gene-pool mixing than separate management. The genetic data collected generally offer the potential for evidence-based decisions about the risks posed by different management options, yet our analyses suggest that recommendations were often based on limited use of evidence, creating risks to the effective management of threatened species.","container-title":"Biological Conservation","DOI":"10.1016/j.biocon.2021.109072","ISSN":"0006-3207","journalAbbreviation":"Biological Conservation","page":"109072","source":"ScienceDirect","title":"To mix or not to mix gene pools for threatened species management? Few studies use genetic data to examine the risks of both actions, but failing to do so leads disproportionately to recommendations for separate management","title-short":"To mix or not to mix gene pools for threatened species management?","volume":"256","author":[{"family":"Liddell","given":"Erin"},{"family":"Sunnucks","given":"Paul"},{"family":"Cook","given":"Carly N."}],"issued":{"date-parts":[["2021",4,1]]}}}],"schema":"https://github.com/citation-style-language/schema/raw/master/csl-citation.json"} </w:instrText>
      </w:r>
      <w:r>
        <w:fldChar w:fldCharType="separate"/>
      </w:r>
      <w:r w:rsidR="009358C4" w:rsidRPr="009358C4">
        <w:t>(Frankham 2010; Frankham et al. 2017; Liddell et al. 2021)</w:t>
      </w:r>
      <w:r>
        <w:fldChar w:fldCharType="end"/>
      </w:r>
      <w:r>
        <w:t xml:space="preserve">. All populations of Victorian </w:t>
      </w:r>
      <w:r w:rsidR="004E3DFA">
        <w:t>Koala</w:t>
      </w:r>
      <w:r>
        <w:t xml:space="preserve">s are at risk of collapse due to genetic effects </w:t>
      </w:r>
      <w:r>
        <w:fldChar w:fldCharType="begin"/>
      </w:r>
      <w:r w:rsidR="009358C4">
        <w:instrText xml:space="preserve"> ADDIN ZOTERO_ITEM CSL_CITATION {"citationID":"a2nq1ll9ok","properties":{"formattedCitation":"(McLennan et al. 2025)","plainCitation":"(McLennan et al. 2025)","noteIndex":0},"citationItems":[{"id":9799,"uris":["http://zotero.org/users/634364/items/HKPSZCAZ"],"itemData":{"id":9799,"type":"article-journal","abstract":"Koalas are an iconic, endangered, Australian marsupial. Disease, habitat destruction, and catastrophic mega-fires have reduced koalas to remnant patches of their former range. With increased likelihood of extreme weather events and ongoing habitat clearing across Australia, koala populations are vulnerable to further declines and isolation. Small, isolated populations are considered at risk when there is increased inbreeding, erosion of genomic diversity, and loss of adaptive potential, all of which reduce their ability to respond to prevailing threats. Here, we characterized the current genomic landscape of koalas using data from The Koala Genome Survey, a joint initiative between the Australian Federal and New South Wales Governments that aimed to provide a future-proofed baseline genomic dataset across the koala’s range in eastern Australia. We identified several regions of the continent where koalas have low genomic diversity and high inbreeding, as measured by runs of homozygosity. These populations included coastal sites along southeast Queensland and northern and mid-coast New South Wales, as well as southern New South Wales and Victoria. Analysis of genomic vulnerability to future climates revealed that northern koala populations were more at risk due to the extreme expected changes in this region, but that the adaptation required was minimal compared with other species. Our genomic analyses indicate that continued development, particularly linear infrastructure along coastal sites, and resultant habitat destruction are causing isolation and subsequent genomic erosion across many koala populations. Habitat protection and the formation of corridors must be employed for all koala populations to maintain current levels of diversity. For highly isolated koala populations, active management may be the only way to improve genomic diversity in the short term. If koalas are to be conserved for future generations, reversing their genomic isolation must be a priority in conservation planning.","container-title":"Ecological Applications","DOI":"10.1002/eap.3062","ISSN":"1051-0761, 1939-5582","issue":"1","journalAbbreviation":"Ecological Applications","language":"en","note":"number: 1","page":"e3062","source":"DOI.org (Crossref)","title":"Genomics identifies koala populations at risk across eastern Australia","volume":"35","author":[{"family":"McLennan","given":"Elspeth A."},{"family":"Kovacs","given":"Toby G. L."},{"family":"Silver","given":"Luke W."},{"family":"Chen","given":"Zhiliang"},{"family":"Jaya","given":"Frederick R."},{"family":"Ho","given":"Simon Y. W."},{"family":"Belov","given":"Katherine"},{"family":"Hogg","given":"Carolyn J."}],"issued":{"date-parts":[["2025",1]]}}}],"schema":"https://github.com/citation-style-language/schema/raw/master/csl-citation.json"} </w:instrText>
      </w:r>
      <w:r>
        <w:fldChar w:fldCharType="separate"/>
      </w:r>
      <w:r w:rsidR="009358C4" w:rsidRPr="009358C4">
        <w:t>(McLennan et al. 2025)</w:t>
      </w:r>
      <w:r>
        <w:fldChar w:fldCharType="end"/>
      </w:r>
      <w:r>
        <w:t>. The Tasmanian devil (</w:t>
      </w:r>
      <w:r w:rsidRPr="009977D5">
        <w:rPr>
          <w:i/>
          <w:iCs/>
        </w:rPr>
        <w:t>Sarcophilus harrissi</w:t>
      </w:r>
      <w:r>
        <w:t xml:space="preserve">) provides a cautionary tale with relevance to </w:t>
      </w:r>
      <w:r w:rsidR="004E3DFA">
        <w:t>Koala</w:t>
      </w:r>
      <w:r>
        <w:t>s</w:t>
      </w:r>
      <w:r w:rsidR="00F4414F">
        <w:t>.</w:t>
      </w:r>
      <w:r>
        <w:t xml:space="preserve"> </w:t>
      </w:r>
      <w:r w:rsidR="00967B95">
        <w:t>Although</w:t>
      </w:r>
      <w:r>
        <w:t xml:space="preserve"> once an abundant species, the Tasmanian devil had a history of genetic bottlenecks resulting in low genetic diversity and, after the emergence of a highly contagious disease in 1996, the population decreased by up to 90% </w:t>
      </w:r>
      <w:r>
        <w:fldChar w:fldCharType="begin"/>
      </w:r>
      <w:r w:rsidR="00215BB9">
        <w:instrText xml:space="preserve"> ADDIN ZOTERO_ITEM CSL_CITATION {"citationID":"cwRX6wKE","properties":{"formattedCitation":"(McCallum 2008; Br\\uc0\\u252{}niche-Olsen et al. 2014; Pye et al. 2016)","plainCitation":"(McCallum 2008; Brüniche-Olsen et al. 2014; Pye et al. 2016)","noteIndex":0},"citationItems":[{"id":"bE1Rg4OM/r7Zco1wi","uris":["http://zotero.org/users/1844437/items/GPF7VVZS"],"itemData":{"id":738,"type":"article-journal","abstract":"The Tasmanian devil (Sarcophilus harrisii) was widespread in Australia during the Late Pleistocene but is now endemic to the island of Tasmania. Low genetic diversity combined with the spread of devil facial tumour disease have raised concerns for the species’ long-term survival. Here, we investigate the origin of low genetic diversity by inferring the species' demographic history using temporal sampling with summary statistics, full-likelihood and approximate Bayesian computation methods. Our results show extensive population declines across Tasmania correlating with environmental changes around the last glacial maximum and following unstable climate related to increased ‘El Niño–Southern Oscillation’ activity.","container-title":"Biology Letters","DOI":"10.1098/rsbl.2014.0619","ISSN":"1744-9561, 1744-957X","issue":"11","language":"en","license":"© 2014 The Author(s) Published by the Royal Society. All rights reserved.","note":"PMID: 25376800","page":"20140619","source":"rsbl.royalsocietypublishing.org.proxy.library.adelaide.edu.au","title":"Extensive population decline in the Tasmanian devil predates European settlement and devil facial tumour disease","volume":"10","author":[{"family":"Brüniche-Olsen","given":"Anna"},{"family":"Jones","given":"Menna E."},{"family":"Austin","given":"Jeremy J."},{"family":"Burridge","given":"Christopher P."},{"family":"Holland","given":"Barbara R."}],"issued":{"date-parts":[["2014",11,1]]}}},{"id":"bE1Rg4OM/NyxijG5J","uris":["http://zotero.org/users/1844437/items/P5DRSVZ9"],"itemData":{"id":539,"type":"article-journal","abstract":"Tasmanian devil facial tumour disease is an infectious cancer that threatens the largest surviving marsupial carnivore with extinction. After emerging in 1996, it has spread across most of the range of the species, leading to a population decline of more than 60%. This bizarre disease, in which the cancer cells themselves are the infective agent, illustrates some important general principles about disease and conservation biology, including the threat posed by loss of genetic diversity and the potential of pathogens with frequency-dependent transmission to cause extinction.","container-title":"Trends in Ecology &amp; Evolution","DOI":"10.1016/j.tree.2008.07.001","ISSN":"0169-5347","issue":"11","journalAbbreviation":"Trends in Ecology &amp; Evolution","page":"631-637","source":"ScienceDirect","title":"Tasmanian devil facial tumour disease: lessons for conservation biology","title-short":"Tasmanian devil facial tumour disease","volume":"23","author":[{"family":"McCallum","given":"Hamish"}],"issued":{"date-parts":[["2008",11]]}}},{"id":"bE1Rg4OM/kmC0xp7f","uris":["http://zotero.org/users/1844437/items/RMF4G5W7"],"itemData":{"id":447,"type":"article-journal","abstract":"Clonally transmissible cancers are somatic cell lineages that are spread between individuals via the transfer of living cancer cells. There are only three known naturally occurring transmissible cancers, and these affect dogs, soft-shell clams, and Tasmanian devils, respectively. The Tasmanian devil transmissible facial cancer was first observed in 1996, and is threatening its host species with extinction. Until now, this disease has been consistently associated with a single aneuploid cancer cell lineage that we refer to as DFT1. Here we describe a second transmissible cancer, DFT2, in five devils located in southern Tasmania in 2014 and 2015. DFT2 causes facial tumors that are grossly indistinguishable but histologically distinct from those caused by DFT1. DFT2 bears no detectable cytogenetic similarity to DFT1 and carries a Y chromosome, which contrasts with the female origin of DFT1. DFT2 shows different alleles to both its hosts and DFT1 at microsatellite, structural variant, and major histocompatibility complex (MHC) loci, confirming that it is a second cancer that can be transmitted between devils as an allogeneic, MHC-discordant graft. These findings indicate that Tasmanian devils have spawned at least two distinct transmissible cancer lineages and suggest that transmissible cancers may arise more frequently in nature than previously considered. The discovery of DFT2 presents important challenges for the conservation of Tasmanian devils and raises the possibility that this species is particularly prone to the emergence of transmissible cancers. More generally, our findings highlight the potential for cancer cells to depart from their hosts and become dangerous transmissible pathogens.","container-title":"Proceedings of the National Academy of Sciences","DOI":"10.1073/pnas.1519691113","ISSN":"0027-8424, 1091-6490","issue":"2","journalAbbreviation":"PNAS","language":"en","note":"PMID: 26711993","page":"374-379","source":"www.pnas.org","title":"A second transmissible cancer in Tasmanian devils","volume":"113","author":[{"family":"Pye","given":"Ruth J."},{"family":"Pemberton","given":"David"},{"family":"Tovar","given":"Cesar"},{"family":"Tubio","given":"Jose M. C."},{"family":"Dun","given":"Karen A."},{"family":"Fox","given":"Samantha"},{"family":"Darby","given":"Jocelyn"},{"family":"Hayes","given":"Dane"},{"family":"Knowles","given":"Graeme W."},{"family":"Kreiss","given":"Alexandre"},{"family":"Siddle","given":"Hannah V. T."},{"family":"Swift","given":"Kate"},{"family":"Lyons","given":"A. Bruce"},{"family":"Murchison","given":"Elizabeth P."},{"family":"Woods","given":"Gregory M."}],"issued":{"date-parts":[["2016",1,12]]}}}],"schema":"https://github.com/citation-style-language/schema/raw/master/csl-citation.json"} </w:instrText>
      </w:r>
      <w:r>
        <w:fldChar w:fldCharType="separate"/>
      </w:r>
      <w:r w:rsidR="009358C4" w:rsidRPr="009358C4">
        <w:t>(McCallum 2008; Brüniche-Olsen et al. 2014; Pye et al. 2016)</w:t>
      </w:r>
      <w:r>
        <w:fldChar w:fldCharType="end"/>
      </w:r>
      <w:r>
        <w:t xml:space="preserve">. Furthermore, changing climates will necessitate adaptation to new conditions, including greater incidence of drought and heat waves </w:t>
      </w:r>
      <w:r>
        <w:fldChar w:fldCharType="begin"/>
      </w:r>
      <w:r w:rsidR="00215BB9">
        <w:instrText xml:space="preserve"> ADDIN ZOTERO_ITEM CSL_CITATION {"citationID":"a2nd7mb6i7d","properties":{"formattedCitation":"(Adams-Hosking et al. 2011; Briscoe et al. 2016)","plainCitation":"(Adams-Hosking et al. 2011; Briscoe et al. 2016)","noteIndex":0},"citationItems":[{"id":9809,"uris":["http://zotero.org/users/634364/items/4YMD4VDZ"],"itemData":{"id":9809,"type":"article-journal","abstract":"Context. The impacts of climate change on the climate envelopes, and hence, distributions of species, are of ongoing concern for biodiversity worldwide. Knowing where climate refuge habitats will occur in the future is essential to conservation planning. The koala (Phascolarctos cinereus) is recognised by the International Union for Conservation of Nature (IUCN) as a species highly vulnerable to climate change. However, the impact of climate change on its distribution is poorly understood.","container-title":"Wildlife Research","DOI":"10.1071/WR10156","ISSN":"1035-3712","issue":"2","journalAbbreviation":"Wildl. Res.","language":"en","page":"122","source":"DOI.org (Crossref)","title":"Modelling climate-change-induced shifts in the distribution of the koala","volume":"38","author":[{"family":"Adams-Hosking","given":"Christine"},{"family":"Grantham","given":"Hedley S."},{"family":"Rhodes","given":"Jonathan R."},{"family":"McAlpine","given":"Clive"},{"family":"Moss","given":"Patrick T."}],"issued":{"date-parts":[["2011"]]}}},{"id":"bE1Rg4OM/ppZWsADp","uris":["http://zotero.org/users/1844437/items/DGX9EL7F"],"itemData":{"id":3487,"type":"article-journal","abstract":"Climate refugia are regions that animals can retreat to, persist in and potentially then expand from under changing environmental conditions. Most forecasts of climate change refugia for species are based on correlative species distribution models (SDMs) using long-term climate averages, projected to future climate scenarios. Limitations of such methods include the need to extrapolate into novel environments and uncertainty regarding the extent to which proximate variables included in the model capture processes driving distribution limits (and thus can be assumed to provide reliable predictions under new conditions). These limitations are well documented; however, their impact on the quality of climate refugia predictions is difficult to quantify. Here, we develop a detailed bioenergetics model for the koala. It indicates that range limits are driven by heat-induced water stress, with the timing of rainfall and heat waves limiting the koala in the warmer parts of its range. We compare refugia predictions from the bioenergetics model with predictions from a suite of competing correlative SDMs under a range of future climate scenarios. SDMs were fitted using combinations of long-term climate and weather extremes variables, to test how well each set of predictions captures the knowledge embedded in the bioenergetics model. Correlative models produced broadly similar predictions to the bioenergetics model across much of the species' current range – with SDMs that included weather extremes showing highest congruence. However, predictions in some regions diverged significantly when projecting to future climates due to the breakdown in correlation between climate variables. We provide unique insight into the mechanisms driving koala distribution and illustrate the importance of subtle relationships between the timing of weather events, particularly rain relative to hot-spells, in driving species–climate relationships and distributions. By unpacking the mechanisms captured by correlative SDMs, we can increase our certainty in forecasts of climate change impacts on species.","container-title":"Global Change Biology","DOI":"10.1111/gcb.13280","ISSN":"1365-2486","issue":"7","language":"en","license":"© 2016 John Wiley &amp; Sons Ltd","note":"_eprint: https://onlinelibrary.wiley.com/doi/pdf/10.1111/gcb.13280","page":"2425-2439","source":"Wiley Online Library","title":"Unpacking the mechanisms captured by a correlative species distribution model to improve predictions of climate refugia","volume":"22","author":[{"family":"Briscoe","given":"Natalie J."},{"family":"Kearney","given":"Michael R."},{"family":"Taylor","given":"Chris A."},{"family":"Wintle","given":"Brendan A."}],"issued":{"date-parts":[["2016"]]}}}],"schema":"https://github.com/citation-style-language/schema/raw/master/csl-citation.json"} </w:instrText>
      </w:r>
      <w:r>
        <w:fldChar w:fldCharType="separate"/>
      </w:r>
      <w:r w:rsidR="00ED41DE" w:rsidRPr="00ED41DE">
        <w:t>(Adams-Hosking et al. 2011; Briscoe et al. 2016)</w:t>
      </w:r>
      <w:r>
        <w:fldChar w:fldCharType="end"/>
      </w:r>
      <w:r>
        <w:t xml:space="preserve">. The </w:t>
      </w:r>
      <w:r w:rsidR="004E3DFA">
        <w:t>Koala</w:t>
      </w:r>
      <w:r>
        <w:t xml:space="preserve">’s ability to adapt to these emerging threats will be limited unless genetic diversity is managed and maximised. </w:t>
      </w:r>
    </w:p>
    <w:p w14:paraId="74E5425C" w14:textId="2CA6CC89" w:rsidR="007A7D5A" w:rsidRDefault="007A7D5A" w:rsidP="007A7D5A">
      <w:r>
        <w:t xml:space="preserve">To manage genetic threats to Victorian </w:t>
      </w:r>
      <w:r w:rsidR="004E3DFA">
        <w:t>Koala</w:t>
      </w:r>
      <w:r>
        <w:t xml:space="preserve">s, we suggest augmented gene flow </w:t>
      </w:r>
      <w:r w:rsidR="00337050">
        <w:t xml:space="preserve">be considered as a management tool where high genetic diversity individuals are introduced into </w:t>
      </w:r>
      <w:r>
        <w:t xml:space="preserve">inbred populations in a controlled manner. </w:t>
      </w:r>
      <w:r w:rsidR="00337050">
        <w:t xml:space="preserve">Populations </w:t>
      </w:r>
      <w:r>
        <w:t>that have not had issues of overabundance</w:t>
      </w:r>
      <w:r w:rsidR="00337050">
        <w:t xml:space="preserve"> should be considered as initial candidates for augmented gene glow (e.g. Mallacoota</w:t>
      </w:r>
      <w:r w:rsidR="00147A70">
        <w:t>, Ballarat, Murray River</w:t>
      </w:r>
      <w:r w:rsidR="00337050">
        <w:t>)</w:t>
      </w:r>
      <w:r>
        <w:t xml:space="preserve">. </w:t>
      </w:r>
      <w:r w:rsidR="009A1001">
        <w:t xml:space="preserve">Planning for these management actions could be assisted by dedicated population viability analysis that includes genetic outcomes. </w:t>
      </w:r>
      <w:r>
        <w:t xml:space="preserve">Further research into the cause of over-abundance, and the interaction between disease, demography and genetics will also be critical for paving a way forward for </w:t>
      </w:r>
      <w:r w:rsidR="004E3DFA">
        <w:t>Koala</w:t>
      </w:r>
      <w:r>
        <w:t xml:space="preserve"> management in Victoria to address both the issue of over-abundance and genetic vulnerability. Routine genetic monitoring of </w:t>
      </w:r>
      <w:r w:rsidR="004E3DFA">
        <w:t>Koala</w:t>
      </w:r>
      <w:r>
        <w:t xml:space="preserve"> populations would also assist in the genetic management of </w:t>
      </w:r>
      <w:r w:rsidR="004E3DFA">
        <w:t>Koala</w:t>
      </w:r>
      <w:r>
        <w:t>s by testing for continued decline in diversity that could be used to trigger intervention. Genetic monitoring could be incorporated into proposed programs for predicting when overabundance issues are likely to occur</w:t>
      </w:r>
      <w:r w:rsidR="00E27D83">
        <w:t xml:space="preserve"> </w:t>
      </w:r>
      <w:r w:rsidR="00E27D83">
        <w:fldChar w:fldCharType="begin"/>
      </w:r>
      <w:r w:rsidR="009358C4">
        <w:instrText xml:space="preserve"> ADDIN ZOTERO_ITEM CSL_CITATION {"citationID":"a26mfna3idf","properties":{"formattedCitation":"(Ramsey et al. 2016)","plainCitation":"(Ramsey et al. 2016)","noteIndex":0},"citationItems":[{"id":2113,"uris":["http://zotero.org/users/634364/items/MP8L3NS8"],"itemData":{"id":2113,"type":"report","event-place":"Heidelberg, Victoria","page":"35","publisher":"Arthur Rylah Institute Technical Report Series No. 272.","publisher-place":"Heidelberg, Victoria","title":"Towards a habitat condition assessment method for guiding the management of overabundant koala populations.","author":[{"family":"Ramsey","given":"D.S.L."},{"family":"Tolsma","given":"A.D."},{"family":"Brown","given":"G.W."}],"issued":{"date-parts":[["2016"]]}}}],"schema":"https://github.com/citation-style-language/schema/raw/master/csl-citation.json"} </w:instrText>
      </w:r>
      <w:r w:rsidR="00E27D83">
        <w:fldChar w:fldCharType="separate"/>
      </w:r>
      <w:r w:rsidR="009358C4" w:rsidRPr="009358C4">
        <w:t>(Ramsey et al. 2016)</w:t>
      </w:r>
      <w:r w:rsidR="00E27D83">
        <w:fldChar w:fldCharType="end"/>
      </w:r>
      <w:r>
        <w:t xml:space="preserve">. The development of SNP assays that can be applied easily to scat samples would make routine genetic monitoring highly feasible. </w:t>
      </w:r>
    </w:p>
    <w:p w14:paraId="1A2FC0EE" w14:textId="07066911" w:rsidR="007A7D5A" w:rsidRDefault="007A7D5A" w:rsidP="007A7D5A">
      <w:r>
        <w:t xml:space="preserve">If augmented gene-flow is considered for Victorian </w:t>
      </w:r>
      <w:r w:rsidR="004E3DFA">
        <w:t>Koala</w:t>
      </w:r>
      <w:r>
        <w:t xml:space="preserve">s, the South Gippsland population would represent the best source population available in the state due to its higher than average diversity and comparably stable demographic history </w:t>
      </w:r>
      <w:r>
        <w:fldChar w:fldCharType="begin"/>
      </w:r>
      <w:r w:rsidR="00215BB9">
        <w:instrText xml:space="preserve"> ADDIN ZOTERO_ITEM CSL_CITATION {"citationID":"RZpAkeOj","properties":{"formattedCitation":"(DEECA 2023)","plainCitation":"(DEECA 2023)","noteIndex":0},"citationItems":[{"id":"bE1Rg4OM/GYfcyljr","uris":["http://zotero.org/users/1844437/items/CQAA7RYV"],"itemData":{"id":3452,"type":"report","publisher":"Department of Energy, Environment and Climate Action","title":"Victorian Koala Management Strategy","URL":"https://www.wildlife.vic.gov.au/__data/assets/pdf_file/0032/633578/VKMS_FINAL_May_2023.pdf","author":[{"family":"DEECA","given":""}],"issued":{"date-parts":[["2023"]]}}}],"schema":"https://github.com/citation-style-language/schema/raw/master/csl-citation.json"} </w:instrText>
      </w:r>
      <w:r>
        <w:fldChar w:fldCharType="separate"/>
      </w:r>
      <w:r w:rsidRPr="006455B1">
        <w:t>(DEECA 2023)</w:t>
      </w:r>
      <w:r>
        <w:fldChar w:fldCharType="end"/>
      </w:r>
      <w:r>
        <w:t xml:space="preserve">. However, it is clear from the large body of previous genetic studies </w:t>
      </w:r>
      <w:r>
        <w:fldChar w:fldCharType="begin"/>
      </w:r>
      <w:r w:rsidR="00215BB9">
        <w:instrText xml:space="preserve"> ADDIN ZOTERO_ITEM CSL_CITATION {"citationID":"kAl9rdnb","properties":{"formattedCitation":"(Houlden et al. 1996; Fowler et al. 1998; Houlden et al. 1999; Lau et al. 2014; Kjeldsen et al. 2016; Kjeldsen et al. 2019; Lott et al. 2022; Silver et al. 2022; McLennan et al. 2024)","plainCitation":"(Houlden et al. 1996; Fowler et al. 1998; Houlden et al. 1999; Lau et al. 2014; Kjeldsen et al. 2016; Kjeldsen et al. 2019; Lott et al. 2022; Silver et al. 2022; McLennan et al. 2024)","noteIndex":0},"citationItems":[{"id":"bE1Rg4OM/wpDeMwT8","uris":["http://zotero.org/users/1844437/items/GB7JG8UX"],"itemData":{"id":3427,"type":"article-journal","abstract":"Randomly amplified polymorphic DNA (RAPD)variation in populations of the koala, Phascolarctoscinereus, was investigated, revealing significantdifferences in the level of diversity between southernand northern regions of eastern Australia. Of the20 polymorphic RAPD markers identified in koalas, 4-7were polymorphic in southern populations, while 12-17were polymorphic in northern populations. Analysis of molecular variance revealed a significantdifference in the estimated variance between koalas fromnorthern and those from southern regions (P &lt; 0.001),where populations from the north were greater than twice as variable as their southerncousins. The total genetic diversity observed wasattributed to regional differences (30.91%), populationdifferences within a region (11.77%), and differencesamong individuals within a population (57.32%). Forthe within-region analyses, a large proportion of thegenetic diversity was attributable to individualdifferences within a population, 80.34% for the north and 91.23% for the south. These resultsdemonstrate that RAPD markers are useful for determiningpopulation structure among koalas.","container-title":"Biochemical Genetics","DOI":"10.1023/A:1018701630713","ISSN":"1573-4927","issue":"11","journalAbbreviation":"Biochem Genet","language":"en","page":"381-393","source":"Springer Link","title":"Randomly amplified polymorphic DNA variation in populations of eastern Australian koalas, &lt;i&gt;Phascolarctos cinereus&lt;/i&gt;","volume":"36","author":[{"family":"Fowler","given":"E. V."},{"family":"Hoeben","given":"P."},{"family":"Timms","given":"P."}],"issued":{"date-parts":[["1998",12,1]]}}},{"id":"bE1Rg4OM/Ix3U7Xir","uris":["http://zotero.org/users/1844437/items/Z6IVFFLU"],"itemData":{"id":3428,"type":"article-journal","abstract":"The koala, Phascolarctos cinereus, is a geographically widespread species endemic to Australia, with three currently recognized subspecies: P.c. adustus, P.c. cinereus, and P.c. victor. Intraspecific variation in the mitochondrial DNA (mtDNA) control region was examined in over 200 animals from 16 representative populations throughout the species’ range. Eighteen different haplotypes were defined in the ≈ 860 bp mtDNA control region, as determined by heteroduplex analysis/temperature gradient gel electrophoresis (HDA/TGGE). Any single population typically possessed only one or two haplotypes yielding an average within-population haplotypic diversity of 0.180 ± 0.003, and nucleotide diversity of 0.16%. Overall, mtDNA control region sequence diversity between populations averaged 0.67%, and ranged from 0% to 1.56%. Nucleotide divergence between populations averaged 0.51%, and ranged from 0% to 1.53%. Neighbour-joining methods revealed limited phylogenetic distinction between geographically distant populations of koalas, and tentative support for a single evolutionarily significant unit (ESU). This is consistent with previous suggestions that the morphological differences formalized by subspecific taxonomy may be interpreted as clinal variation. Significant differentiation in mtDNA-haplotype frequencies between localities suggested that little gene flow currently exists among populations. When combined with microsatellite analysis, which has revealed substantial differentiation among koala populations, we conclude that the appropriate short-term management unit (MU) for koalas is the local population.","container-title":"Molecular Ecology","DOI":"10.1046/j.1365-294x.1999.00656.x","ISSN":"1365-294X","issue":"6","language":"en","note":"_eprint: https://onlinelibrary.wiley.com/doi/pdf/10.1046/j.1365-294x.1999.00656.x","page":"999-1011","source":"Wiley Online Library","title":"Phylogeographic differentiation in the mitochondrial control region in the koala, &lt;i&gt;Phascolarctos cinereus&lt;/i&gt; (Goldfuss 1817)","volume":"8","author":[{"family":"Houlden","given":"Bronwyn A."},{"family":"Costello","given":"Brian H."},{"family":"Sharkey","given":"Deirdre"},{"family":"Fowler","given":"Elizabeth V."},{"family":"Melzer","given":"Alistair"},{"family":"Ellis","given":"William"},{"family":"Carrick","given":"Frank"},{"family":"Baverstock","given":"Peter R."},{"family":"Elphinstone","given":"Martin S."}],"issued":{"date-parts":[["1999"]]}}},{"id":"bE1Rg4OM/hC9sBlkM","uris":["http://zotero.org/users/1844437/items/SRY3ZS6H"],"itemData":{"id":3425,"type":"article-journal","abstract":"Genotyping of koalas at CA-repeat microsatellite loci has revealed significant differences in the levels of allelic diversity (A) and expected heterozygosity (HE) between populations from north-eastern and south-eastern Australia. In the 10 populations studied, allelic diversity ranged from 8.0 in the Nowendoc population to 1.7 in the Kangaroo Is. population, and values of HE ranged from 0.831 in the Nowendoc population to 0.331 in the Kangaroo Is. population. Data from pooled populations revealed koalas from the northeastern region had significantly higher levels of allelic diversity (A= 11.5 ± 1.4) than those from south-eastern Australia (A= 5.3 ± 1.0). Furthermore significantly higher heterozygosity levels were found in the north-eastern (HE= 0.851) vs. the south-eastern (HE= 0.436) regions of Australia. Following a near-extinction bottleneck in the 1920s, mainland Victorian and Kangaroo Is. koalas have been involved in an extensive program of relocations. The source populations of the relocated animals were islands in Westernport Bay, which were founded by very few individuals in the late 1800s and early 1900s. The significantly lower levels of variation between south-eastern Australian populations suggests that human intervention has had a severe effect on levels of genetic diversity in this region, and this may have long-term genetic consequences.","container-title":"Molecular Ecology","DOI":"10.1046/j.1365-294X.1996.00089.x","ISSN":"1365-294X","issue":"2","language":"en","note":"_eprint: https://onlinelibrary.wiley.com/doi/pdf/10.1046/j.1365-294X.1996.00089.x","page":"269-281","source":"Wiley Online Library","title":"Low genetic variability of the koala Phascolarctos cinereus in south-eastern Australia following a severe population bottleneck","volume":"5","author":[{"family":"Houlden","given":"B. A."},{"family":"England","given":"P. R."},{"family":"Taylor","given":"A. C."},{"family":"Greville","given":"W. D."},{"family":"Sherwin","given":"W. B."}],"issued":{"date-parts":[["1996"]]}}},{"id":"bE1Rg4OM/hwBVr1YO","uris":["http://zotero.org/users/1844437/items/LGIP77T9"],"itemData":{"id":3430,"type":"article-journal","abstract":"The Australian koala is an iconic marsupial with highly specific dietary requirements distributed across heterogeneous environments, over a large geographic range. The distribution and genetic structure of koala populations has been heavily influenced by human actions, specifically habitat modification, hunting and translocation of koalas. There is currently limited information on population diversity and gene flow at a species-wide scale, or with consideration to the potential impacts of local adaptation. Using species-wide sampling across heterogeneous environments, and high-density genome-wide markers (SNPs and PAVs), we show that most koala populations display levels of diversity comparable to other outbred species, except for those populations impacted by population reductions. Genetic clustering analysis and phylogenetic reconstruction reveals a lack of support for current taxonomic classification of three koala subspecies, with only a single evolutionary significant unit supported. Furthermore, ~70% of genetic variance is accounted for at the individual level. The Sydney Basin region is highlighted as a unique reservoir of genetic diversity, having higher diversity levels (i.e., Blue Mountains region; AvHecorr=0.20, PL% = 68.6). Broad-scale population differentiation is primarily driven by an isolation by distance genetic structure model (49% of genetic variance), with clinal local adaptation corresponding to habitat bioregions. Signatures of selection were detected between bioregions, with no single region returning evidence of strong selection. The results of this study show that although the koala is widely considered to be a dietary-specialist species, this apparent specialisation has not limited the koala’s ability to maintain gene flow and adapt across divergent environments as long as the required food source is available.","container-title":"Heredity","DOI":"10.1038/s41437-018-0144-4","ISSN":"1365-2540","issue":"5","language":"en","license":"2018 The Author(s)","note":"publisher: Nature Publishing Group","page":"525-544","source":"www.nature.com","title":"Genomic comparisons reveal biogeographic and anthropogenic impacts in the koala (&lt;i&gt;Phascolarctos cinereus&lt;/i&gt;): a dietary-specialist species distributed across heterogeneous environments","title-short":"Genomic comparisons reveal biogeographic and anthropogenic impacts in the koala (Phascolarctos cinereus)","volume":"122","author":[{"family":"Kjeldsen","given":"Shannon R."},{"family":"Raadsma","given":"Herman W."},{"family":"Leigh","given":"Kellie A."},{"family":"Tobey","given":"Jennifer R."},{"family":"Phalen","given":"David"},{"family":"Krockenberger","given":"Andrew"},{"family":"Ellis","given":"William A."},{"family":"Hynes","given":"Emily"},{"family":"Higgins","given":"Damien P."},{"family":"Zenger","given":"Kyall R."}],"issued":{"date-parts":[["2019",5]]}}},{"id":"bE1Rg4OM/Psu8ChC2","uris":["http://zotero.org/users/1844437/items/DJGQDC3Q"],"itemData":{"id":670,"type":"article-journal","abstract":"The koala (Phascolarctos cinereus) is an iconic Australian species that is currently undergoing a number of threatening processes, including disease and habitat loss. A thorough understanding of population genetic structuring and genomic variability of this species is essential to effectively manage populations across the species range. Using a reduced representation genome sequencing method known as double digest restriction-associated sequencing, this study has provided the first genome-wide SNP marker panel in the koala. In this study, 33,019 loci were identified in the koala and a filtered panel of 3060 high-utility SNP markers, including 95 sex-linked markers, were used to provide key insights into population variability and genomic variation in 171 koalas from eight populations across their geographic range. Broad-scale genetic differentiation between geographically separated populations (including sub-species) was assessed and revealed significant differentiation between all populations (FST range = 0.01–0.28), with the largest divergence observed between the three geographically distant subgroups (QLD, NSW and VIC) along the east coast of Australia (average FST range = 0.17–0.23). Sub-group divergence appears to be a reflection of an isolation by distance effect and sampling strategy rather than true evidence of sub-speciation. This is further supported by low proportions of AMOVA variation between sub-species groups (11.19 %). Fine-scale analysis using genome-wide SNP loci and the NETVIEW pipeline revealed cryptic genetic sub-structuring within localised geographic regions, which corresponded to the hierarchical mating system of the species. High levels of genome-wide SNP heterozygosity were observed amongst all populations (He = 0.25–0.35), and when evaluating across the species to other vertebrate taxa were amongst the highest values observed. This illustrates that the species as a whole still retains high levels of diversity which is comparable to other outbred vertebrate taxa for genome-wide SNPs. Insights into the potential for adaptive variation in the koala were also gained using outlier analysis of genome-wide SNPs. A total of 10 putative outlier SNPs were identified indicating the high likelihood of local adaptations within populations and regions. This is the first use of genome-wide markers to assess population differentiation at a broad-scale in the koala and the first time that sex-linked SNPs have been identified in this species. The application of this novel genomic resource to populations across the species range will provide in-depth information allowing informed conservation priorities and management plans for in situ koalas across Australia and ex situ around the world.","container-title":"Conservation Genetics","DOI":"10.1007/s10592-015-0784-3","ISSN":"1566-0621, 1572-9737","issue":"2","journalAbbreviation":"Conserv Genet","language":"en","page":"337-353","source":"link.springer.com.proxy.library.adelaide.edu.au","title":"Genome-wide SNP loci reveal novel insights into koala (Phascolarctos cinereus) population variability across its range","volume":"17","author":[{"family":"Kjeldsen","given":"Shannon R."},{"family":"Zenger","given":"Kyall R."},{"family":"Leigh","given":"Kellie"},{"family":"Ellis","given":"William"},{"family":"Tobey","given":"Jenifer"},{"family":"Phalen","given":"David"},{"family":"Melzer","given":"Alistair"},{"family":"FitzGibbon","given":"Sean"},{"family":"Raadsma","given":"Herman W."}],"issued":{"date-parts":[["2016",4,1]]}}},{"id":"bE1Rg4OM/a33jMfKQ","uris":["http://zotero.org/users/1844437/items/46YC8AV4"],"itemData":{"id":3433,"type":"article-journal","abstract":"Chlamydiosis, the most common infectious disease in koalas, can cause chronic urogenital tract fibrosis and infertility. High titres of serum immunoglobulin G against 10 kDa and 60 kDa chlamydial heat-shock proteins (c-hsp10 and c-hsp60) are associated with fibrous occlusion of the koala uterus and uterine tube. Murine and human studies have identified associations between specific major histocompatibility complex class II (MHCII) alleles or genotypes, and higher c-hsp 60 antibody levels or chlamydia-associated disease and infertility. In this study, we characterised partial MHCII DAB and DBB genes in female koalas (n = 94) from a single geographic population, and investigated associations among antibody responses to c-hsp60 quantified by ELISA, susceptibility to chlamydial infection, or age. The identification of three candidate MHCII variants provides additional support for the functional role of MHCII in the koala, and will inform more focused future studies. This is the first study to investigate an association between MHC genes with chlamydial pathogenesis in a non-model, free-ranging species.","container-title":"PeerJ","DOI":"10.7717/peerj.443","ISSN":"2167-8359","journalAbbreviation":"PeerJ","language":"en","note":"publisher: PeerJ Inc.","page":"e443","source":"peerj.com","title":"Identification of MHCII variants associated with chlamydial disease in the koala (&lt;i&gt;Phascolarctos cinereus&lt;/i&gt;)","volume":"2","author":[{"family":"Lau","given":"Quintin"},{"family":"Griffith","given":"Joanna E."},{"family":"Higgins","given":"Damien P."}],"issued":{"date-parts":[["2014",6,19]]}}},{"id":"bE1Rg4OM/pM20uAG9","uris":["http://zotero.org/users/1844437/items/3T2NABS3"],"itemData":{"id":3437,"type":"article-journal","abstract":"Climatic and evolutionary processes are inextricably linked to conservation. Avoiding extinction in rapidly changing environments often depends upon a species’ capacity to adapt in the face of extreme selective pressures. Here, we employed exon capture and high-throughput next-generation sequencing to investigate the mechanisms underlying population structure and adaptive genetic variation in the koala (Phascolarctos cinereus), an iconic Australian marsupial that represents a unique conservation challenge because it is not uniformly threatened across its range. An examination of 250 specimens representing 91 wild source locations revealed that five major genetic clusters currently exist on a continental scale. The initial divergence of these clusters appears to have been concordant with the Mid-Brunhes Transition ( 430 to 300 kya), a major climatic reorganisation that increased the amplitude of Pleistocene glacial-interglacial cycles. While signatures of polygenic selection and environmental adaptation were detected, strong evidence for repeated, climate-associated range contractions and demographic bottleneck events suggests that geographically isolated refugia may have played a more significant role in the survival of the koala through the Pleistocene glaciation than in situ adaptation. Consequently, the conservation of genome-wide genetic variation must be aligned with the protection of core koala habitat to increase the resilience of vulnerable populations to accelerating anthropogenic threats. Finally, we propose that the five major genetic clusters identified in this study should be accounted for in future koala conservation efforts (e.g., guiding translocations), as existing management divisions in the states of Queensland and New South Wales do not reflect historic or contemporary population structure.","container-title":"Molecular Ecology","DOI":"10.1111/mec.16446","ISSN":"1365-294X","issue":"11","language":"en","license":"© 2022 John Wiley &amp; Sons Ltd","note":"_eprint: https://onlinelibrary.wiley.com/doi/pdf/10.1111/mec.16446","page":"3035-3055","source":"Wiley Online Library","title":"Future-proofing the koala: Synergising genomic and environmental data for effective species management","title-short":"Future-proofing the koala","volume":"31","author":[{"family":"Lott","given":"Matthew J."},{"family":"Wright","given":"Belinda R."},{"family":"Neaves","given":"Linda E."},{"family":"Frankham","given":"Greta J."},{"family":"Dennison","given":"Siobhan"},{"family":"Eldridge","given":"Mark D. B."},{"family":"Potter","given":"Sally"},{"family":"Alquezar-Planas","given":"David E."},{"family":"Hogg","given":"Carolyn J."},{"family":"Belov","given":"Katherine"},{"family":"Johnson","given":"Rebecca N."}],"issued":{"date-parts":[["2022"]]}}},{"id":"bE1Rg4OM/ulS7Xb1z","uris":["http://zotero.org/users/1844437/items/AR84YTM5"],"itemData":{"id":3415,"type":"article-journal","abstract":"Koalas are an iconic, endangered, Australian marsupial. Disease, habitat destruction, and catastrophic mega-fires have reduced koalas to remnant patches of their former range. With increased likelihood of extreme weather events and ongoing habitat clearing across Australia, koala populations are vulnerable to further declines and isolation. Small, isolated populations are considered at risk when there is increased inbreeding, erosion of genomic diversity, and loss of adaptive potential, all of which reduce their ability to respond to prevailing threats. Here, we characterized the current genomic landscape of koalas using data from The Koala Genome Survey, a joint initiative between the Australian Federal and New South Wales Governments that aimed to provide a future-proofed baseline genomic dataset across the koala's range in eastern Australia. We identified several regions of the continent where koalas have low genomic diversity and high inbreeding, as measured by runs of homozygosity. These populations included coastal sites along southeast Queensland and northern and mid-coast New South Wales, as well as southern New South Wales and Victoria. Analysis of genomic vulnerability to future climates revealed that northern koala populations were more at risk due to the extreme expected changes in this region, but that the adaptation required was minimal compared with other species. Our genomic analyses indicate that continued development, particularly linear infrastructure along coastal sites, and resultant habitat destruction are causing isolation and subsequent genomic erosion across many koala populations. Habitat protection and the formation of corridors must be employed for all koala populations to maintain current levels of diversity. For highly isolated koala populations, active management may be the only way to improve genomic diversity in the short term. If koalas are to be conserved for future generations, reversing their genomic isolation must be a priority in conservation planning.","container-title":"Ecological Applications","DOI":"10.1002/eap.3062","ISSN":"1939-5582","issue":"n/a","language":"en","license":"© 2024 The Author(s). Ecological Applications published by Wiley Periodicals LLC on behalf of The Ecological Society of America.","note":"_eprint: https://onlinelibrary.wiley.com/doi/pdf/10.1002/eap.3062","page":"e3062","source":"Wiley Online Library","title":"Genomics identifies koala populations at risk across eastern Australia","volume":"n/a","author":[{"family":"McLennan","given":"Elspeth A."},{"family":"Kovacs","given":"Toby G. L."},{"family":"Silver","given":"Luke W."},{"family":"Chen","given":"Zhiliang"},{"family":"Jaya","given":"Frederick R."},{"family":"Ho","given":"Simon Y. W."},{"family":"Belov","given":"Katherine"},{"family":"Hogg","given":"Carolyn J."}],"issued":{"date-parts":[["2024"]]}}},{"id":"bE1Rg4OM/KuNZdLQl","uris":["http://zotero.org/users/1844437/items/V7G8JY7C"],"itemData":{"id":3435,"type":"article-journal","abstract":"Disease is a contributing factor to the decline of wildlife populations across the globe. Koalas, iconic yet declining Australian marsupials, are predominantly impacted by two pathogens, Chlamydia and koala retrovirus. Chlamydia is an obligate intracellular bacterium and one of the most widespread sexually transmitted infections in humans worldwide. In koalas, Chlamydia infections can present as asymptomatic or can cause a range of ocular and urogenital disease signs, such as conjunctivitis, cystitis and infertility. In this study, we looked at differences in response to Chlamydia in two northern populations of koalas using a targeted gene sequencing of 1209 immune genes in addition to genome-wide reduced representation data. We identified two MHC Class I genes associated with Chlamydia disease progression as well as 25 single nucleotide polymorphisms across 17 genes that were associated with resolution of Chlamydia infection. These genes are involved in the innate immune response (TLR5) and defence (TLR5, IFNγ, SERPINE1, STAT2 and STX4). This study deepens our understanding of the role that genetics plays in disease progression in koalas and leads into future work that will use whole genome resequencing of a larger sample set to investigate in greater detail regions identified in this study. Elucidation of the role of host genetics in disease progression and resolution in koalas will directly contribute to better design of Chlamydia vaccines and management of koala populations which have recently been listed as “endangered.”","container-title":"Molecular Ecology","DOI":"10.1111/mec.16493","ISSN":"1365-294X","issue":"12","language":"en","license":"© 2022 The Authors. Molecular Ecology published by John Wiley &amp; Sons Ltd.","note":"_eprint: https://onlinelibrary.wiley.com/doi/pdf/10.1111/mec.16493","page":"3286-3303","source":"Wiley Online Library","title":"A targeted approach to investigating immune genes of an iconic Australian marsupial","volume":"31","author":[{"family":"Silver","given":"Luke W."},{"family":"Cheng","given":"Yuanyuan"},{"family":"Quigley","given":"Bonnie L."},{"family":"Robbins","given":"Amy"},{"family":"Timms","given":"Peter"},{"family":"Hogg","given":"Carolyn J."},{"family":"Belov","given":"Katherine"}],"issued":{"date-parts":[["2022"]]}}}],"schema":"https://github.com/citation-style-language/schema/raw/master/csl-citation.json"} </w:instrText>
      </w:r>
      <w:r>
        <w:fldChar w:fldCharType="separate"/>
      </w:r>
      <w:r w:rsidR="009358C4" w:rsidRPr="009358C4">
        <w:t>(Houlden et al. 1996; Fowler et al. 1998; Houlden et al. 1999; Lau et al. 2014; Kjeldsen et al. 2016; Kjeldsen et al. 2019; Lott et al. 2022; Silver et al. 2022; McLennan et al. 2024)</w:t>
      </w:r>
      <w:r>
        <w:fldChar w:fldCharType="end"/>
      </w:r>
      <w:r>
        <w:t xml:space="preserve"> </w:t>
      </w:r>
      <w:r>
        <w:fldChar w:fldCharType="begin"/>
      </w:r>
      <w:r w:rsidR="00215BB9">
        <w:instrText xml:space="preserve"> ADDIN ZOTERO_ITEM CSL_CITATION {"citationID":"s3ndExxZ","properties":{"formattedCitation":"(McLennan et al., n.d.)","plainCitation":"(McLennan et al., n.d.)","dontUpdate":true,"noteIndex":0},"citationItems":[{"id":"bE1Rg4OM/ulS7Xb1z","uris":["http://zotero.org/users/1844437/items/AR84YTM5"],"itemData":{"id":3415,"type":"article-journal","abstract":"Koalas are an iconic, endangered, Australian marsupial. Disease, habitat destruction, and catastrophic mega-fires have reduced koalas to remnant patches of their former range. With increased likelihood of extreme weather events and ongoing habitat clearing across Australia, koala populations are vulnerable to further declines and isolation. Small, isolated populations are considered at risk when there is increased inbreeding, erosion of genomic diversity, and loss of adaptive potential, all of which reduce their ability to respond to prevailing threats. Here, we characterized the current genomic landscape of koalas using data from The Koala Genome Survey, a joint initiative between the Australian Federal and New South Wales Governments that aimed to provide a future-proofed baseline genomic dataset across the koala's range in eastern Australia. We identified several regions of the continent where koalas have low genomic diversity and high inbreeding, as measured by runs of homozygosity. These populations included coastal sites along southeast Queensland and northern and mid-coast New South Wales, as well as southern New South Wales and Victoria. Analysis of genomic vulnerability to future climates revealed that northern koala populations were more at risk due to the extreme expected changes in this region, but that the adaptation required was minimal compared with other species. Our genomic analyses indicate that continued development, particularly linear infrastructure along coastal sites, and resultant habitat destruction are causing isolation and subsequent genomic erosion across many koala populations. Habitat protection and the formation of corridors must be employed for all koala populations to maintain current levels of diversity. For highly isolated koala populations, active management may be the only way to improve genomic diversity in the short term. If koalas are to be conserved for future generations, reversing their genomic isolation must be a priority in conservation planning.","container-title":"Ecological Applications","DOI":"10.1002/eap.3062","ISSN":"1939-5582","issue":"n/a","language":"en","license":"© 2024 The Author(s). Ecological Applications published by Wiley Periodicals LLC on behalf of The Ecological Society of America.","note":"_eprint: https://onlinelibrary.wiley.com/doi/pdf/10.1002/eap.3062","page":"e3062","source":"Wiley Online Library","title":"Genomics identifies koala populations at risk across eastern Australia","volume":"n/a","author":[{"family":"McLennan","given":"Elspeth A."},{"family":"Kovacs","given":"Toby G. L."},{"family":"Silver","given":"Luke W."},{"family":"Chen","given":"Zhiliang"},{"family":"Jaya","given":"Frederick R."},{"family":"Ho","given":"Simon Y. W."},{"family":"Belov","given":"Katherine"},{"family":"Hogg","given":"Carolyn J."}],"issued":{"date-parts":[["2024"]]}}}],"schema":"https://github.com/citation-style-language/schema/raw/master/csl-citation.json"} </w:instrText>
      </w:r>
      <w:r>
        <w:fldChar w:fldCharType="separate"/>
      </w:r>
      <w:r>
        <w:fldChar w:fldCharType="end"/>
      </w:r>
      <w:r>
        <w:t xml:space="preserve">that </w:t>
      </w:r>
      <w:r w:rsidR="004E3DFA">
        <w:t>Koala</w:t>
      </w:r>
      <w:r>
        <w:t>s from the southern states of Victoria and South Australia have lower diversity than northern populations in NSW and Queensland. This includes</w:t>
      </w:r>
      <w:r w:rsidR="009D45A5">
        <w:t xml:space="preserve"> the</w:t>
      </w:r>
      <w:r>
        <w:t xml:space="preserve"> South</w:t>
      </w:r>
      <w:r w:rsidR="00C9132F">
        <w:t xml:space="preserve"> </w:t>
      </w:r>
      <w:r>
        <w:t xml:space="preserve">Gippsland population that, while maintaining the highest diversity of any southern </w:t>
      </w:r>
      <w:r w:rsidR="004E3DFA">
        <w:t>Koala</w:t>
      </w:r>
      <w:r>
        <w:t xml:space="preserve">s, still has lower diversity than the majority of NSW and Queensland </w:t>
      </w:r>
      <w:r w:rsidR="004E3DFA">
        <w:t>Koala</w:t>
      </w:r>
      <w:r>
        <w:t xml:space="preserve"> populations </w:t>
      </w:r>
      <w:r>
        <w:fldChar w:fldCharType="begin"/>
      </w:r>
      <w:r w:rsidR="009358C4">
        <w:instrText xml:space="preserve"> ADDIN ZOTERO_ITEM CSL_CITATION {"citationID":"a2hbr43kapu","properties":{"formattedCitation":"(McLennan et al. 2025)","plainCitation":"(McLennan et al. 2025)","noteIndex":0},"citationItems":[{"id":9799,"uris":["http://zotero.org/users/634364/items/HKPSZCAZ"],"itemData":{"id":9799,"type":"article-journal","abstract":"Koalas are an iconic, endangered, Australian marsupial. Disease, habitat destruction, and catastrophic mega-fires have reduced koalas to remnant patches of their former range. With increased likelihood of extreme weather events and ongoing habitat clearing across Australia, koala populations are vulnerable to further declines and isolation. Small, isolated populations are considered at risk when there is increased inbreeding, erosion of genomic diversity, and loss of adaptive potential, all of which reduce their ability to respond to prevailing threats. Here, we characterized the current genomic landscape of koalas using data from The Koala Genome Survey, a joint initiative between the Australian Federal and New South Wales Governments that aimed to provide a future-proofed baseline genomic dataset across the koala’s range in eastern Australia. We identified several regions of the continent where koalas have low genomic diversity and high inbreeding, as measured by runs of homozygosity. These populations included coastal sites along southeast Queensland and northern and mid-coast New South Wales, as well as southern New South Wales and Victoria. Analysis of genomic vulnerability to future climates revealed that northern koala populations were more at risk due to the extreme expected changes in this region, but that the adaptation required was minimal compared with other species. Our genomic analyses indicate that continued development, particularly linear infrastructure along coastal sites, and resultant habitat destruction are causing isolation and subsequent genomic erosion across many koala populations. Habitat protection and the formation of corridors must be employed for all koala populations to maintain current levels of diversity. For highly isolated koala populations, active management may be the only way to improve genomic diversity in the short term. If koalas are to be conserved for future generations, reversing their genomic isolation must be a priority in conservation planning.","container-title":"Ecological Applications","DOI":"10.1002/eap.3062","ISSN":"1051-0761, 1939-5582","issue":"1","journalAbbreviation":"Ecological Applications","language":"en","note":"number: 1","page":"e3062","source":"DOI.org (Crossref)","title":"Genomics identifies koala populations at risk across eastern Australia","volume":"35","author":[{"family":"McLennan","given":"Elspeth A."},{"family":"Kovacs","given":"Toby G. L."},{"family":"Silver","given":"Luke W."},{"family":"Chen","given":"Zhiliang"},{"family":"Jaya","given":"Frederick R."},{"family":"Ho","given":"Simon Y. W."},{"family":"Belov","given":"Katherine"},{"family":"Hogg","given":"Carolyn J."}],"issued":{"date-parts":[["2025",1]]}}}],"schema":"https://github.com/citation-style-language/schema/raw/master/csl-citation.json"} </w:instrText>
      </w:r>
      <w:r>
        <w:fldChar w:fldCharType="separate"/>
      </w:r>
      <w:r w:rsidR="009358C4" w:rsidRPr="009358C4">
        <w:t>(McLennan et al. 2025)</w:t>
      </w:r>
      <w:r>
        <w:fldChar w:fldCharType="end"/>
      </w:r>
      <w:r>
        <w:t xml:space="preserve">. For this reason, any gene-flow augmentation plan </w:t>
      </w:r>
      <w:r w:rsidR="009A1001">
        <w:t>could</w:t>
      </w:r>
      <w:r>
        <w:t xml:space="preserve"> consider using NSW or Queensland </w:t>
      </w:r>
      <w:r w:rsidR="004E3DFA">
        <w:t>Koala</w:t>
      </w:r>
      <w:r>
        <w:t xml:space="preserve">s as potential sources. Variation in </w:t>
      </w:r>
      <w:r w:rsidR="004E3DFA">
        <w:t>Koala</w:t>
      </w:r>
      <w:r>
        <w:t xml:space="preserve">s (both morphological and genetic) largely forms a cline along latitude, with </w:t>
      </w:r>
      <w:r w:rsidR="004E3DFA">
        <w:t>Koala</w:t>
      </w:r>
      <w:r>
        <w:t xml:space="preserve">s becoming less diverse, larger and with longer and darker fur the further south they are found </w:t>
      </w:r>
      <w:r>
        <w:fldChar w:fldCharType="begin"/>
      </w:r>
      <w:r w:rsidR="00215BB9">
        <w:instrText xml:space="preserve"> ADDIN ZOTERO_ITEM CSL_CITATION {"citationID":"ap1temk8tp","properties":{"formattedCitation":"(Sherwin et al. 2000; Briscoe et al. 2015)","plainCitation":"(Sherwin et al. 2000; Briscoe et al. 2015)","noteIndex":0},"citationItems":[{"id":"bE1Rg4OM/aOe3Iuxs","uris":["http://zotero.org/users/1844437/items/PVJ6BBC7"],"itemData":{"id":3492,"type":"article-journal","abstract":"Aim Body size often varies clinally, with dominant explanations centred on how body size influences heat exchange (e.g. Bergmann's rule). However, for endotherms, pelage properties can also dramatically alter heat exchange – a point emphasized by Scholander in the 1950s but which has received little attention in biogeographical analyses. Here, we investigate how geographical variation in both body size and fur properties of the koala (Phascolarctos cinereus) is related to climate. Location Eastern Australia. Methods We measured head length and fur depths of koala museum specimens from across its geographical range, and quantified the relationship between fur depth and insulation. We used linear regression and regression tree analyses to test for associations between morphological traits and climate variables relating to four hypotheses: heat conservation (Bergmann's rule), heat dissipation, fasting endurance/survival of extremes, and productivity. Results Both body size and fur depth of koalas decrease substantially towards the tropics. Consistent with Scholander's view, fur properties showed stronger associations with climate than body size. Males, the larger sex, had shorter fur than females in hot environments but not in more temperate regions, suggesting that shorter fur compensates for sexual size dimorphism. While fur depth and male body size were more strongly associated with variables relating to heat dissipation, female body size was most strongly associated with minimum temperatures. Main conclusions Body size interacts strongly with other traits, such as fur properties, to influence how animals experience climate. Our results emphasize how the consideration of geographical variation in suites of functionally related traits can provide important insight into how species persist across broad environmental gradients.","container-title":"Journal of Biogeography","DOI":"10.1111/jbi.12445","ISSN":"1365-2699","issue":"4","language":"en","note":"_eprint: https://onlinelibrary.wiley.com/doi/pdf/10.1111/jbi.12445","page":"791-802","source":"Wiley Online Library","title":"Bergmann meets Scholander: geographical variation in body size and insulation in the koala is related to climate","title-short":"Bergmann meets Scholander","volume":"42","author":[{"family":"Briscoe","given":"Natalie J."},{"family":"Krockenberger","given":"Andrew"},{"family":"Handasyde","given":"Kathrine A."},{"family":"Kearney","given":"Michael R."}],"issued":{"date-parts":[["2015"]]}}},{"id":"bE1Rg4OM/KmqPXBrU","uris":["http://zotero.org/users/1844437/items/R3R8H578"],"itemData":{"id":3441,"type":"article-journal","abstract":"Abstract: Koalas are the only living member of their family and therefore deserve serious conservation consideration. Koalas have low levels of genetic variation within and among populations in the southern part of their range, where they have experienced many relocations and population crashes since European colonization of Australia. The importance of this change in variation is underlined by preliminary indications that levels of genetic variation may affect fitness in koalas. Techniques have been developed to help identify and monitor genetic problems in koalas and to provide the information and tools to make genetic management an integral part of koala conservation. The koala is currently at an appropriate point for conservation intervention: there is clear evidence of decline in some populations, but the existence of other robust populations offers the possibility of a variety of creative solutions to their conservation problems. Managers should aim to maintain this species' current ecological amplitude (the range of environments in which populations are found) and minimize the loss, fragmentation, or decline of populations. There are no data to suggest that any population requires genetic supplementation. The concepts of evolutionarily significant unit ( ESU) and management unit (MU) can be useful in the genetic management of koalas, including monitoring and management regimes. But ESUs and MUs can also be misleading if they are not interpreted carefully in terms of population history and the ultimate goal of management. Translocations should not involve extensive use of stock from a single source, especially those with low genetic variation, and they require careful management to avoid possible problems when individuals encounter novel strains of the pathogen Chlamydia pecorum, because several genetically distinct strains have been found in koalas, some of which may derive from introduced species. Genetic indicators can and must make considerable contributions to koala management, but they require careful interpretation.","container-title":"Conservation Biology","DOI":"10.1046/j.1523-1739.2000.99384.x","ISSN":"1523-1739","issue":"3","language":"en","note":"_eprint: https://onlinelibrary.wiley.com/doi/pdf/10.1046/j.1523-1739.2000.99384.x","page":"639-649","source":"Wiley Online Library","title":"Analysis and conservation implications of koala genetics","volume":"14","author":[{"family":"Sherwin","given":"William B."},{"family":"Timms","given":"Peter"},{"family":"Wilcken","given":"Jonathan"},{"family":"Houlden","given":"Bronwyn"}],"issued":{"date-parts":[["2000"]]}}}],"schema":"https://github.com/citation-style-language/schema/raw/master/csl-citation.json"} </w:instrText>
      </w:r>
      <w:r>
        <w:fldChar w:fldCharType="separate"/>
      </w:r>
      <w:r w:rsidR="009358C4" w:rsidRPr="009358C4">
        <w:t>(Sherwin et al. 2000; Briscoe et al. 2015)</w:t>
      </w:r>
      <w:r>
        <w:fldChar w:fldCharType="end"/>
      </w:r>
      <w:r>
        <w:t>. While concerns regarding disrupting local adap</w:t>
      </w:r>
      <w:r w:rsidR="00337050">
        <w:t>ta</w:t>
      </w:r>
      <w:r>
        <w:t xml:space="preserve">tion by augmenting gene flow across climatic regions are not baseless, they should be considered alongside the risks of inbreeding depression and lost adaptive potential </w:t>
      </w:r>
      <w:r>
        <w:fldChar w:fldCharType="begin"/>
      </w:r>
      <w:r w:rsidR="00215BB9">
        <w:instrText xml:space="preserve"> ADDIN ZOTERO_ITEM CSL_CITATION {"citationID":"a29m64ms5dn","properties":{"formattedCitation":"(Frankham et al. 2011; Weeks et al. 2011; Frankham et al. 2017; Ralls et al. 2018)","plainCitation":"(Frankham et al. 2011; Weeks et al. 2011; Frankham et al. 2017; Ralls et al. 2018)","noteIndex":0},"citationItems":[{"id":"bE1Rg4OM/lPWCxgFN","uris":["http://zotero.org/users/1844437/items/DTXFNHIH"],"itemData":{"id":3406,"type":"book","abstract":"One of the greatest unmet challenges in conservation biology is the genetic management of fragmented populations of threatened animal and plant species. More than a million small, isolated, population fragments of threatened species are likely suffering inbreeding depression and loss of evolutionary potential, resulting in elevated extinction risks. Although these effects can often be reversed by re-establishing gene flow between population fragments, managers very rarely do this. On the contrary, genetic methods are used mainly to document genetic differentiation among populations, with most studies concluding that genetically differentiated populations should be managed separately, thereby isolating them yet further and dooming many to eventual extinction! Many small population fragments are going extinct principally for genetic reasons. Although the rapidly advancing field of molecular genetics is continually providing new tools to measure the extent of population fragmentation and its genetic consequences, adequate guidance on how to use these data for effective conservation is still lacking. This accessible, authoritative text is aimed at senior undergraduate and graduate students interested in conservation biology, conservation genetics, and wildlife management. It will also be of particular relevance to conservation practitioners and natural resource managers, as well as a broader academic audience of conservation biologists and evolutionary ecologists.","ISBN":"978-0-19-108606-9","language":"en","note":"Google-Books-ID: bEsrDwAAQBAJ","number-of-pages":"426","publisher":"Oxford University Press","source":"Google Books","title":"Genetic Management of Fragmented Animal and Plant Populations","author":[{"family":"Frankham","given":"Richard"},{"family":"Ballou","given":"Jonathan D."},{"family":"Ralls","given":"Katherine"},{"family":"Eldridge","given":"Mark"},{"family":"Dudash","given":"Michele R."},{"family":"Fenster","given":"Charles B."},{"family":"Lacy","given":"Robert C."},{"family":"Sunnucks","given":"Paul"}],"issued":{"date-parts":[["2017",7,4]]}}},{"id":"bE1Rg4OM/b8Xw0Q7r","uris":["http://zotero.org/users/1844437/items/BACQ6HQ7"],"itemData":{"id":811,"type":"article-journal","abstract":"Fragmentation of animal and plant populations typically leads to genetic erosion and increased probability of extirpation. Although these effects can usually be reversed by re-establishing gene flow between population fragments, managers sometimes fail to do so due to fears of outbreeding depression (OD). Rapid development of OD is due primarily to adaptive differentiation from selection or fixation of chromosomal variants. Fixed chromosomal variants can be detected empirically. We used an extended form of the breeders' equation to predict the probability of OD due to adaptive differentiation between recently isolated population fragments as a function of intensity of selection, genetic diversity, effective population sizes, and generations of isolation. Empirical data indicated that populations in similar environments had not developed OD even after thousands of generations of isolation. To predict the probability of OD, we developed a decision tree that was based on the four variables from the breeders' equation, taxonomic status, and gene flow within the last 500 years. The predicted probability of OD in crosses between two populations is elevated when the populations have at least one of the following characteristics: are distinct species, have fixed chromosomal differences, exchanged no genes in the last 500 years, or inhabit different environments. Conversely, the predicted probability of OD in crosses between two populations of the same species is low for populations with the same karyotype, isolated for &lt;500 years, and that occupy similar environments. In the former case, we recommend crossing be avoided or tried on a limited, experimental basis. In the latter case, crossing can be carried out with low probability of OD. We used crosses with known results to test the decision tree and found that it correctly identified cases where OD occurred. Current concerns about OD in recently fragmented populations are almost certainly excessive.","container-title":"Conservation Biology","DOI":"10.1111/j.1523-1739.2011.01662.x","ISSN":"08888892","issue":"3","journalAbbreviation":"Conservation Biology","page":"465-475","source":"EBSCOhost","title":"Predicting the probability of outbreeding depression","volume":"25","author":[{"family":"Frankham","given":"Richard"},{"family":"Ballou","given":"Jonathan D."},{"family":"Eldridge","given":"Mark D. B."},{"family":"Lacy","given":"Robert C."},{"family":"Ralls","given":"Katherine"},{"family":"Dudash","given":"Michele R."},{"family":"Fenster","given":"Charles B."}],"issued":{"date-parts":[["2011",6]]}}},{"id":"bE1Rg4OM/5b48kjA6","uris":["http://zotero.org/users/1844437/items/E822DUPK"],"itemData":{"id":3496,"type":"article-journal","abstract":"Thousands of small populations are at increased risk of extinction because genetics and evolutionary biology are not well-integrated into conservation planning–a major lost opportunity for effective actions. We propose that if the risk of outbreeding depression is low, the default should be to evaluate restoration of gene flow to small inbred populations of diploid outbreeding organisms that were isolated by human activities within the last 500 years, rather than inaction. We outline the elements of a scientific-based genetic management policy for fragmented populations of plants and animals, and discuss the reasons why the current default policy is, inappropriately, inaction.","container-title":"Conservation Letters","DOI":"10.1111/conl.12412","ISSN":"1755-263X","issue":"2","language":"en","note":"_eprint: https://onlinelibrary.wiley.com/doi/pdf/10.1111/conl.12412","page":"e12412","source":"Wiley Online Library","title":"Call for a Paradigm Shift in the Genetic Management of Fragmented Populations","volume":"11","author":[{"family":"Ralls","given":"Katherine"},{"family":"Ballou","given":"Jonathan D."},{"family":"Dudash","given":"Michele R."},{"family":"Eldridge","given":"Mark D. B."},{"family":"Fenster","given":"Charles B."},{"family":"Lacy","given":"Robert C."},{"family":"Sunnucks","given":"Paul"},{"family":"Frankham","given":"Richard"}],"issued":{"date-parts":[["2018"]]}}},{"id":"bE1Rg4OM/bBTks2Fb","uris":["http://zotero.org/users/1844437/items/9BAICAB2"],"itemData":{"id":654,"type":"article-journal","abstract":"Translocations are being increasingly proposed as a way of conserving biodiversity, particularly in the management of threatened and keystone species, with the aims of maintaining biodiversity and ecosystem function under the combined pressures of habitat fragmentation and climate change. Evolutionary genetic considerations should be an important part of translocation strategies, but there is often confusion about concepts and goals. Here, we provide a classification of translocations based on specific genetic goals for both threatened species and ecological restoration, separating targets based on ‘genetic rescue’ of current population fitness from those focused on maintaining adaptive potential. We then provide a framework for assessing the genetic benefits and risks associated with translocations and provide guidelines for managers focused on conserving biodiversity and evolutionary processes. Case studies are developed to illustrate the framework.","container-title":"Evolutionary Applications","DOI":"10.1111/j.1752-4571.2011.00192.x","ISSN":"1752-4571","issue":"6","language":"en","page":"709-725","source":"Wiley Online Library","title":"Assessing the benefits and risks of translocations in changing environments: a genetic perspective","title-short":"Assessing the benefits and risks of translocations in changing environments","volume":"4","author":[{"family":"Weeks","given":"Andrew R."},{"family":"Sgro","given":"Carla M."},{"family":"Young","given":"Andrew G."},{"family":"Frankham","given":"Richard"},{"family":"Mitchell","given":"Nicki J."},{"family":"Miller","given":"Kim A."},{"family":"Byrne","given":"Margaret"},{"family":"Coates","given":"David J."},{"family":"Eldridge","given":"Mark D. B."},{"family":"Sunnucks","given":"Paul"},{"family":"Breed","given":"Martin F."},{"family":"James","given":"Elizabeth A."},{"family":"Hoffmann","given":"Ary A."}],"issued":{"date-parts":[["2011",11,1]]}}}],"schema":"https://github.com/citation-style-language/schema/raw/master/csl-citation.json"} </w:instrText>
      </w:r>
      <w:r>
        <w:fldChar w:fldCharType="separate"/>
      </w:r>
      <w:r w:rsidR="009358C4" w:rsidRPr="009358C4">
        <w:t>(Frankham et al. 2011; Weeks et al. 2011; Frankham et al. 2017; Ralls et al. 2018)</w:t>
      </w:r>
      <w:r>
        <w:fldChar w:fldCharType="end"/>
      </w:r>
      <w:r>
        <w:t xml:space="preserve">. In the case of the </w:t>
      </w:r>
      <w:r w:rsidR="004E3DFA">
        <w:t>Koala</w:t>
      </w:r>
      <w:r w:rsidR="00337050">
        <w:t>,</w:t>
      </w:r>
      <w:r>
        <w:t xml:space="preserve"> concerns around outbreeding depression should not </w:t>
      </w:r>
      <w:r w:rsidR="009D45A5">
        <w:t>be used to dismiss</w:t>
      </w:r>
      <w:r>
        <w:t xml:space="preserve"> interstate genetic management because a test case has already been established: </w:t>
      </w:r>
      <w:r w:rsidR="009A1001">
        <w:t>t</w:t>
      </w:r>
      <w:r>
        <w:t xml:space="preserve">he reintroduced population at Narrandera in NSW has ancestry from both an inbred Victorian population and </w:t>
      </w:r>
      <w:r w:rsidR="009A1001">
        <w:t xml:space="preserve">a </w:t>
      </w:r>
      <w:r>
        <w:t xml:space="preserve">more genetically diverse population from northern NSW or southern Queensland </w:t>
      </w:r>
      <w:r>
        <w:fldChar w:fldCharType="begin"/>
      </w:r>
      <w:r w:rsidR="00215BB9">
        <w:instrText xml:space="preserve"> ADDIN ZOTERO_ITEM CSL_CITATION {"citationID":"mBSWfnlA","properties":{"formattedCitation":"(McLennan et al. 2024)","plainCitation":"(McLennan et al. 2024)","noteIndex":0},"citationItems":[{"id":"bE1Rg4OM/ulS7Xb1z","uris":["http://zotero.org/users/1844437/items/AR84YTM5"],"itemData":{"id":3415,"type":"article-journal","abstract":"Koalas are an iconic, endangered, Australian marsupial. Disease, habitat destruction, and catastrophic mega-fires have reduced koalas to remnant patches of their former range. With increased likelihood of extreme weather events and ongoing habitat clearing across Australia, koala populations are vulnerable to further declines and isolation. Small, isolated populations are considered at risk when there is increased inbreeding, erosion of genomic diversity, and loss of adaptive potential, all of which reduce their ability to respond to prevailing threats. Here, we characterized the current genomic landscape of koalas using data from The Koala Genome Survey, a joint initiative between the Australian Federal and New South Wales Governments that aimed to provide a future-proofed baseline genomic dataset across the koala's range in eastern Australia. We identified several regions of the continent where koalas have low genomic diversity and high inbreeding, as measured by runs of homozygosity. These populations included coastal sites along southeast Queensland and northern and mid-coast New South Wales, as well as southern New South Wales and Victoria. Analysis of genomic vulnerability to future climates revealed that northern koala populations were more at risk due to the extreme expected changes in this region, but that the adaptation required was minimal compared with other species. Our genomic analyses indicate that continued development, particularly linear infrastructure along coastal sites, and resultant habitat destruction are causing isolation and subsequent genomic erosion across many koala populations. Habitat protection and the formation of corridors must be employed for all koala populations to maintain current levels of diversity. For highly isolated koala populations, active management may be the only way to improve genomic diversity in the short term. If koalas are to be conserved for future generations, reversing their genomic isolation must be a priority in conservation planning.","container-title":"Ecological Applications","DOI":"10.1002/eap.3062","ISSN":"1939-5582","issue":"n/a","language":"en","license":"© 2024 The Author(s). Ecological Applications published by Wiley Periodicals LLC on behalf of The Ecological Society of America.","note":"_eprint: https://onlinelibrary.wiley.com/doi/pdf/10.1002/eap.3062","page":"e3062","source":"Wiley Online Library","title":"Genomics identifies koala populations at risk across eastern Australia","volume":"n/a","author":[{"family":"McLennan","given":"Elspeth A."},{"family":"Kovacs","given":"Toby G. L."},{"family":"Silver","given":"Luke W."},{"family":"Chen","given":"Zhiliang"},{"family":"Jaya","given":"Frederick R."},{"family":"Ho","given":"Simon Y. W."},{"family":"Belov","given":"Katherine"},{"family":"Hogg","given":"Carolyn J."}],"issued":{"date-parts":[["2024"]]}}}],"schema":"https://github.com/citation-style-language/schema/raw/master/csl-citation.json"} </w:instrText>
      </w:r>
      <w:r>
        <w:fldChar w:fldCharType="separate"/>
      </w:r>
      <w:r w:rsidR="009358C4" w:rsidRPr="009358C4">
        <w:t>(McLennan et al. 2024)</w:t>
      </w:r>
      <w:r>
        <w:fldChar w:fldCharType="end"/>
      </w:r>
      <w:r>
        <w:t xml:space="preserve">. The population continues to persist and has higher diversity and lower inbreeding than any sampled population in Victoria or southern New South Wales, highlighting how interstate gene augmentation can significantly improve diversity and inbreeding metrics </w:t>
      </w:r>
      <w:r>
        <w:fldChar w:fldCharType="begin"/>
      </w:r>
      <w:r w:rsidR="009358C4">
        <w:instrText xml:space="preserve"> ADDIN ZOTERO_ITEM CSL_CITATION {"citationID":"a109l0d0ps8","properties":{"formattedCitation":"(McLennan et al. 2025)","plainCitation":"(McLennan et al. 2025)","noteIndex":0},"citationItems":[{"id":9799,"uris":["http://zotero.org/users/634364/items/HKPSZCAZ"],"itemData":{"id":9799,"type":"article-journal","abstract":"Koalas are an iconic, endangered, Australian marsupial. Disease, habitat destruction, and catastrophic mega-fires have reduced koalas to remnant patches of their former range. With increased likelihood of extreme weather events and ongoing habitat clearing across Australia, koala populations are vulnerable to further declines and isolation. Small, isolated populations are considered at risk when there is increased inbreeding, erosion of genomic diversity, and loss of adaptive potential, all of which reduce their ability to respond to prevailing threats. Here, we characterized the current genomic landscape of koalas using data from The Koala Genome Survey, a joint initiative between the Australian Federal and New South Wales Governments that aimed to provide a future-proofed baseline genomic dataset across the koala’s range in eastern Australia. We identified several regions of the continent where koalas have low genomic diversity and high inbreeding, as measured by runs of homozygosity. These populations included coastal sites along southeast Queensland and northern and mid-coast New South Wales, as well as southern New South Wales and Victoria. Analysis of genomic vulnerability to future climates revealed that northern koala populations were more at risk due to the extreme expected changes in this region, but that the adaptation required was minimal compared with other species. Our genomic analyses indicate that continued development, particularly linear infrastructure along coastal sites, and resultant habitat destruction are causing isolation and subsequent genomic erosion across many koala populations. Habitat protection and the formation of corridors must be employed for all koala populations to maintain current levels of diversity. For highly isolated koala populations, active management may be the only way to improve genomic diversity in the short term. If koalas are to be conserved for future generations, reversing their genomic isolation must be a priority in conservation planning.","container-title":"Ecological Applications","DOI":"10.1002/eap.3062","ISSN":"1051-0761, 1939-5582","issue":"1","journalAbbreviation":"Ecological Applications","language":"en","note":"number: 1","page":"e3062","source":"DOI.org (Crossref)","title":"Genomics identifies koala populations at risk across eastern Australia","volume":"35","author":[{"family":"McLennan","given":"Elspeth A."},{"family":"Kovacs","given":"Toby G. L."},{"family":"Silver","given":"Luke W."},{"family":"Chen","given":"Zhiliang"},{"family":"Jaya","given":"Frederick R."},{"family":"Ho","given":"Simon Y. W."},{"family":"Belov","given":"Katherine"},{"family":"Hogg","given":"Carolyn J."}],"issued":{"date-parts":[["2025",1]]}}}],"schema":"https://github.com/citation-style-language/schema/raw/master/csl-citation.json"} </w:instrText>
      </w:r>
      <w:r>
        <w:fldChar w:fldCharType="separate"/>
      </w:r>
      <w:r w:rsidR="009358C4" w:rsidRPr="009358C4">
        <w:t>(McLennan et al. 2025)</w:t>
      </w:r>
      <w:r>
        <w:fldChar w:fldCharType="end"/>
      </w:r>
      <w:r>
        <w:t>.</w:t>
      </w:r>
    </w:p>
    <w:p w14:paraId="3B3E414E" w14:textId="70B31731" w:rsidR="007A7D5A" w:rsidRPr="00ED6FBF" w:rsidRDefault="004E3DFA" w:rsidP="00E16BB5">
      <w:pPr>
        <w:pStyle w:val="Heading2-Numbered"/>
      </w:pPr>
      <w:bookmarkStart w:id="169" w:name="_Toc202781740"/>
      <w:r>
        <w:t>Koala</w:t>
      </w:r>
      <w:r w:rsidR="007A7D5A" w:rsidRPr="66C332E5">
        <w:t xml:space="preserve"> health and </w:t>
      </w:r>
      <w:r w:rsidR="00BC3973">
        <w:t>disease</w:t>
      </w:r>
      <w:bookmarkEnd w:id="169"/>
    </w:p>
    <w:p w14:paraId="5E5C3051" w14:textId="47276867" w:rsidR="007A7D5A" w:rsidRDefault="007A7D5A" w:rsidP="007A7D5A">
      <w:r w:rsidRPr="66C332E5">
        <w:t xml:space="preserve">Our study raises concerns for the health of Victorian </w:t>
      </w:r>
      <w:r w:rsidR="004E3DFA">
        <w:t>Koala</w:t>
      </w:r>
      <w:r w:rsidRPr="66C332E5">
        <w:t xml:space="preserve">s. We found a higher-than-expected proportion of </w:t>
      </w:r>
      <w:r w:rsidR="004E3DFA">
        <w:t>Koala</w:t>
      </w:r>
      <w:r w:rsidRPr="66C332E5">
        <w:t>s from seven geographically distinct regions in a state of chronically poor health and welfare. Clinical signs consistent with chronic ill-</w:t>
      </w:r>
      <w:r w:rsidR="009A1001">
        <w:t>health</w:t>
      </w:r>
      <w:r w:rsidRPr="66C332E5">
        <w:t xml:space="preserve"> were observed </w:t>
      </w:r>
      <w:r w:rsidR="000967A7">
        <w:t xml:space="preserve">in </w:t>
      </w:r>
      <w:r w:rsidR="004E3DFA">
        <w:t>Koala</w:t>
      </w:r>
      <w:r w:rsidR="000967A7">
        <w:t xml:space="preserve">s </w:t>
      </w:r>
      <w:r w:rsidR="000967A7" w:rsidRPr="66C332E5">
        <w:t>across all life stages</w:t>
      </w:r>
      <w:r w:rsidR="000967A7">
        <w:t xml:space="preserve"> and in populations with varying habitat and population densities</w:t>
      </w:r>
      <w:r w:rsidR="009A1001">
        <w:t>,</w:t>
      </w:r>
      <w:r w:rsidR="000967A7">
        <w:t xml:space="preserve"> </w:t>
      </w:r>
      <w:r w:rsidRPr="66C332E5">
        <w:t xml:space="preserve">suggesting that multiple individual, environmental and demographic stressors may be contributing to prolonged physiological stress within these populations. </w:t>
      </w:r>
      <w:r w:rsidR="00BE67B2">
        <w:t xml:space="preserve">Analysis of the outcomes of </w:t>
      </w:r>
      <w:r w:rsidR="004E3DFA">
        <w:t>Koala</w:t>
      </w:r>
      <w:r w:rsidR="00BE67B2">
        <w:t xml:space="preserve"> health assessments suggested that </w:t>
      </w:r>
      <w:r w:rsidR="004E3DFA">
        <w:t>Koala</w:t>
      </w:r>
      <w:r w:rsidR="00BE67B2">
        <w:t xml:space="preserve">s that were diagnosed as in chronic ill-health </w:t>
      </w:r>
      <w:r w:rsidR="009D45A5">
        <w:t xml:space="preserve">and </w:t>
      </w:r>
      <w:r w:rsidR="00BE67B2">
        <w:t xml:space="preserve">requiring euthanasia were associated with </w:t>
      </w:r>
      <w:r w:rsidR="009D45A5">
        <w:t>several</w:t>
      </w:r>
      <w:r w:rsidR="00BE67B2">
        <w:t xml:space="preserve"> common stressors, including poor coat condition, occurrence of dental disease and ‘wet bottom’</w:t>
      </w:r>
      <w:r w:rsidR="009D45A5">
        <w:t>,</w:t>
      </w:r>
      <w:r w:rsidR="00BE67B2">
        <w:t xml:space="preserve"> and were more likely to occur in areas with high population abundance. </w:t>
      </w:r>
      <w:r w:rsidRPr="66C332E5">
        <w:t>Infectious diseases were widely detected</w:t>
      </w:r>
      <w:r w:rsidR="00BE67B2">
        <w:t>,</w:t>
      </w:r>
      <w:r w:rsidRPr="66C332E5">
        <w:t xml:space="preserve"> although there was no clear relationship between infection status and the expression of clinical signs of disease. Dental disease secondary to dental malocclusion </w:t>
      </w:r>
      <w:r w:rsidR="00404688">
        <w:t xml:space="preserve">was </w:t>
      </w:r>
      <w:r w:rsidRPr="66C332E5">
        <w:t>also frequently observed</w:t>
      </w:r>
      <w:r w:rsidR="00DD359A">
        <w:t>,</w:t>
      </w:r>
      <w:r w:rsidRPr="66C332E5">
        <w:t xml:space="preserve"> suggesting that this may play a more significant role in poor health outcomes for </w:t>
      </w:r>
      <w:r w:rsidR="004E3DFA">
        <w:t>Koala</w:t>
      </w:r>
      <w:r w:rsidRPr="66C332E5">
        <w:t xml:space="preserve">s than previously thought. Importantly, </w:t>
      </w:r>
      <w:r w:rsidR="004E3DFA">
        <w:t>Koala</w:t>
      </w:r>
      <w:r w:rsidRPr="66C332E5">
        <w:t xml:space="preserve">s were randomly sampled and not targeted based on ease of capture, age, sex or visible signs of illness, indicating that our findings likely reflect broader population-level trends rather than sampling bias. </w:t>
      </w:r>
      <w:r w:rsidR="00963F14">
        <w:t>However, f</w:t>
      </w:r>
      <w:r w:rsidRPr="66C332E5">
        <w:t xml:space="preserve">urther sampling is needed from </w:t>
      </w:r>
      <w:r w:rsidRPr="66C332E5">
        <w:lastRenderedPageBreak/>
        <w:t xml:space="preserve">regions where </w:t>
      </w:r>
      <w:r w:rsidR="004E3DFA">
        <w:t>Koala</w:t>
      </w:r>
      <w:r w:rsidRPr="66C332E5">
        <w:t>s occur at low densities (</w:t>
      </w:r>
      <w:r w:rsidR="005E5600">
        <w:t xml:space="preserve">e.g. </w:t>
      </w:r>
      <w:r w:rsidRPr="66C332E5">
        <w:t>Ballarat</w:t>
      </w:r>
      <w:r w:rsidR="00DD359A">
        <w:t xml:space="preserve">, and the </w:t>
      </w:r>
      <w:r w:rsidRPr="66C332E5">
        <w:t xml:space="preserve">Yarra Ranges). Although we attempted to find and catch </w:t>
      </w:r>
      <w:r w:rsidR="004E3DFA">
        <w:t>Koala</w:t>
      </w:r>
      <w:r w:rsidRPr="66C332E5">
        <w:t xml:space="preserve">s from low-density populations, we spent multiple days searching for </w:t>
      </w:r>
      <w:r w:rsidR="004E3DFA">
        <w:t>Koala</w:t>
      </w:r>
      <w:r w:rsidRPr="66C332E5">
        <w:t xml:space="preserve">s without success. The use of drones to locate </w:t>
      </w:r>
      <w:r w:rsidR="004E3DFA">
        <w:t>Koala</w:t>
      </w:r>
      <w:r w:rsidRPr="66C332E5">
        <w:t>s for capture may facilitate future sampling.</w:t>
      </w:r>
    </w:p>
    <w:p w14:paraId="11B66B3F" w14:textId="5AFC10E9" w:rsidR="007A7D5A" w:rsidRDefault="007A7D5A" w:rsidP="007A7D5A">
      <w:pPr>
        <w:rPr>
          <w:b/>
          <w:bCs/>
        </w:rPr>
      </w:pPr>
      <w:r w:rsidRPr="66C332E5">
        <w:t xml:space="preserve">To our knowledge, this is the first study reporting on the active surveillance for multiple infectious and non-infectious disease processes in free-ranging </w:t>
      </w:r>
      <w:r w:rsidR="004E3DFA">
        <w:t>Koala</w:t>
      </w:r>
      <w:r w:rsidRPr="66C332E5">
        <w:t>s</w:t>
      </w:r>
      <w:r w:rsidR="009D45A5">
        <w:t xml:space="preserve"> via</w:t>
      </w:r>
      <w:r w:rsidRPr="66C332E5">
        <w:t xml:space="preserve"> thorough physical examination and diagnostic sampling. Our study </w:t>
      </w:r>
      <w:r w:rsidR="00A061CA">
        <w:t xml:space="preserve">provides useful baseline measures of health and disease status, which can be considered </w:t>
      </w:r>
      <w:r w:rsidRPr="66C332E5">
        <w:t xml:space="preserve">relative to population genetics, </w:t>
      </w:r>
      <w:r w:rsidR="000967A7">
        <w:t>habitat</w:t>
      </w:r>
      <w:r w:rsidRPr="66C332E5">
        <w:t xml:space="preserve"> and population densities. Most studies on the health of free-ranging </w:t>
      </w:r>
      <w:r w:rsidR="004E3DFA">
        <w:t>Koala</w:t>
      </w:r>
      <w:r w:rsidRPr="66C332E5">
        <w:t>s ha</w:t>
      </w:r>
      <w:r w:rsidR="00DD359A">
        <w:t>ve</w:t>
      </w:r>
      <w:r w:rsidRPr="66C332E5">
        <w:t xml:space="preserve"> been based on veterinary or wildlife rehabilitator records</w:t>
      </w:r>
      <w:r w:rsidR="007E70AC">
        <w:t xml:space="preserve"> </w:t>
      </w:r>
      <w:r w:rsidR="007E70AC">
        <w:fldChar w:fldCharType="begin"/>
      </w:r>
      <w:r w:rsidR="009358C4">
        <w:instrText xml:space="preserve"> ADDIN ZOTERO_ITEM CSL_CITATION {"citationID":"a2ce6attt34","properties":{"formattedCitation":"(Kerlin et al. 2022; Cooley et al. 2022; Lunney et al. 2023)","plainCitation":"(Kerlin et al. 2022; Cooley et al. 2022; Lunney et al. 2023)","noteIndex":0},"citationItems":[{"id":9786,"uris":["http://zotero.org/users/634364/items/XHA7JL32"],"itemData":{"id":9786,"type":"article-journal","abstract":"Context. Records collected when sick, injured or dead animals arrive at wildlife care facilities have potential to offer insights into population declines and identify key threatening processes for conservation and management intervention. Aims. Records compiled from a centralised Queensland Government database of koala (Phascolarctus cinereus) arrivals to care facilities across South East Queensland were analysed to explore long- and short-term trends in arrivals in terms of seasonality, causes, outcomes and spatial distribution, with a particular focus on insights hospital records could provide into the potential role of disease in koala population declines. Methods. Analysis was conducted on over 22 years of records of koalas arriving at care facilities collated by the Queensland Government. We summarised causes of hospital arrivals and outcomes. We utilised time-series methods to explore short-term cyclic dynamics in the data, and spatial tools to document changes in the distribution of koala arrivals. Key results. In the long term, koala hospital arrivals increased modestly from 1997 to 2014, before falling into decline by 2018. Long-term changes are dwarfed by short-term ﬂuctuations, including clear annual cyclic dynamics associated with car strike and dog attack, which peak from August to October each year, likely coinciding with the onset of the koala breeding season. Seasonality is also detected in diseaseassociated arrivals. Known severe declines in wild koala populations in South East Queensland, an area of intensive urbanisation and associated loss of koala habitat, are not reﬂected in the overall koala hospital arrival numbers. Our analysis suggests that severe local declines in wild koala abundance have been obscured by increases in the catchment areas from which koalas are entering the hospital network. Conclusions. Koala hospital records provide an extensive dataset that can be mined for insights into koala population dynamics and threatening processes. However, interpretation of our ﬁndings must consider limitations and biases inherent in data collection. Implications. Despite acknowledged shortcomings in terms of bias and data quality, retrospective analysis of records from care facilities can provide important insights for guiding conservation efforts. For example, our ﬁndings with respect to seasonality in koala hospital arrivals mirror results reported for other locales, suggesting that cyclic dynamics are not a local phenomenon, but occur more broadly across the species range, with implications for seasonal delivery of conservation actions.","container-title":"Wildlife Research","DOI":"10.1071/WR21181","ISSN":"1035-3712, 1448-5494","issue":"1","journalAbbreviation":"Wildlife Res.","language":"en","note":"number: 1","page":"57-67","source":"DOI.org (Crossref)","title":"Insights and inferences on koala conservation from records of koalas arriving to care in South East Queensland","volume":"50","author":[{"family":"Kerlin","given":"Douglas H."},{"family":"Grogan","given":"Laura F."},{"family":"McCallum","given":"Hamish I."}],"editor":[{"family":"Taylor","given":"Andrea"}],"issued":{"date-parts":[["2022",7,18]]}}},{"id":9785,"uris":["http://zotero.org/users/634364/items/69HMQAZI"],"itemData":{"id":9785,"type":"article-journal","abstract":"Health surveillance of wildlife populations is essential for conservation and reduction of the impacts of disease. Population declines and areas of overabundance of koalas (\n              Phascolarctos cinereus\n              ) can disrupt the overall survival of the species as well as its habitat. This retrospective study was conducted to describe population distributions, identify areas which need increased surveillance and improve koala health surveillance methodology by Wildlife Health Victoria: Surveillance (WHV:S) at the Veterinary School of The University of Melbourne. Twelve years of Victorian koala observation data from the Atlas of Living Australia combined with surveillance data from WHV:S were used to create choropleth maps, using Quantum Geographic Information Systems of populations and surveillance events, visually representing hot spots. This data was further used to calculate health surveillance efforts between 2008 to the beginning of 2020. Analysis ranked postcodes throughout Victoria from low surveillance efforts to high, using standardised surveillance ratio's 95% confidence interval upper limits which were mapped using a colour gradient. This identified postcodes which need increased surveillance effort, corresponding to areas with high koala observations and low surveillance submissions. This analysis can guide surveillance for postcodes with koalas that were under</w:instrText>
      </w:r>
      <w:r w:rsidR="009358C4">
        <w:rPr>
          <w:rFonts w:ascii="Cambria Math" w:hAnsi="Cambria Math" w:cs="Cambria Math"/>
        </w:rPr>
        <w:instrText>‐</w:instrText>
      </w:r>
      <w:r w:rsidR="009358C4">
        <w:instrText xml:space="preserve">represented and inform improved methodology of future surveillance by WHV:S. The specific advice for improvements to WHV:S includes utilisation of citizen science and syndromic surveillance, website improvement, increasing community awareness and more. The limitations of this study were discussed.","container-title":"Australian Veterinary Journal","DOI":"10.1111/avj.13208","ISSN":"0005-0423, 1751-0813","issue":"12","journalAbbreviation":"Aust Veterinary J","language":"en","note":"number: 12","page":"605-612","source":"DOI.org (Crossref)","title":"Health surveillance representative of koala (&lt;i&gt;Phascolarctos cinereus&lt;/i&gt;) distribution in Victoria, Australia","volume":"100","author":[{"family":"Cooley","given":"M"},{"family":"Whiteley","given":"P"},{"family":"Thornton","given":"G"},{"family":"Stevenson","given":"M"}],"issued":{"date-parts":[["2022",12]]}},"label":"page"},{"id":9744,"uris":["http://zotero.org/users/634364/items/HU37YSUE"],"itemData":{"id":9744,"type":"article-journal","abstract":"Context: The koala is a threatened species in New South Wales and long-term datasets of koala rehabilitation provide a valuable source of insight into local threats. Aims: To examine the long-term trends of the cause and fate of koalas admitted for rehabilitation to assist monitoring the recovery of koala populations and provide a new outlook on the limitations and strengths of rehabilitation records for koala conservation. Methods: We used data from long-term records (1989-2020) of the Friends of the Koala wildlife rehabilitation group in north-east New South Wales to identify spatial and temporal trends in 5051 koala admissions. Key results: Chlamydiosis was the most common cause of admission, affecting female koalas more often than males. Admissions of female koalas with chlamydiosis showed a two-fold increase over summer, and admissions for motor vehicle collisions and unsuitable environment increased in spring. The rescue locations of admissions show an increasing geographic spread over time, as well as an increasing density of records. Admission body scores were higher in koalas that were eventually released than in non-released koalas. Other main causes of admission were unsuitable environments, dog attacks, abandonment/orphaning and attacks from other species. Conclusions: We have produced an analysis and interpretation of a long-term dataset of the relative importance of various threats facing the koala population in north-east New South Wales. However, admissions to rehabilitation do not capture all the landscape-scale problems confronting koalas locally, particularly climate change and habitat loss. Implications: We have provided the baseline necessary to detect future changes in the causes for admission, rates of rehabilitation and post-release survival.","container-title":"Pacific Conservation Biology","DOI":"10.1071/PC22008","ISSN":"22044604","issue":"3","note":"number: 3","page":"177-196","title":"An analysis of the long-term trends in the records of Friends of the Koala in north-east New South Wales: I. Cause and fate of koalas admitted for rehabilitation (1989-2020)","volume":"29","author":[{"family":"Lunney","given":"Daniel"},{"family":"Cope","given":"Holly"},{"family":"Sonawane","given":"Indrie"},{"family":"Stalenberg","given":"Eleanor"},{"family":"Haering","given":"Ron"}],"issued":{"date-parts":[["2023"]]}},"label":"page"}],"schema":"https://github.com/citation-style-language/schema/raw/master/csl-citation.json"} </w:instrText>
      </w:r>
      <w:r w:rsidR="007E70AC">
        <w:fldChar w:fldCharType="separate"/>
      </w:r>
      <w:r w:rsidR="009358C4" w:rsidRPr="009358C4">
        <w:t xml:space="preserve">(Cooley et al. 2022; </w:t>
      </w:r>
      <w:r w:rsidR="00DD359A" w:rsidRPr="00DD359A">
        <w:t>Kerlin et al. 2022</w:t>
      </w:r>
      <w:r w:rsidR="00DD359A">
        <w:t xml:space="preserve">; </w:t>
      </w:r>
      <w:r w:rsidR="009358C4" w:rsidRPr="009358C4">
        <w:t>Lunney et al. 2023)</w:t>
      </w:r>
      <w:r w:rsidR="007E70AC">
        <w:fldChar w:fldCharType="end"/>
      </w:r>
      <w:r w:rsidRPr="66C332E5">
        <w:t xml:space="preserve">, findings of necropsy examination of wild </w:t>
      </w:r>
      <w:r w:rsidR="004E3DFA">
        <w:t>Koala</w:t>
      </w:r>
      <w:r w:rsidRPr="66C332E5">
        <w:t xml:space="preserve">s, </w:t>
      </w:r>
      <w:r w:rsidR="007E70AC">
        <w:fldChar w:fldCharType="begin"/>
      </w:r>
      <w:r w:rsidR="009358C4">
        <w:instrText xml:space="preserve"> ADDIN ZOTERO_ITEM CSL_CITATION {"citationID":"a1ct9f21e7","properties":{"formattedCitation":"(McKenzie 1981; Obendorf 1983; Speight et al. 2018)","plainCitation":"(McKenzie 1981; Obendorf 1983; Speight et al. 2018)","noteIndex":0},"citationItems":[{"id":9788,"uris":["http://zotero.org/users/634364/items/S5EAM3MF"],"itemData":{"id":9788,"type":"article-journal","abstract":"During 1975-1978,pathological examination of 15 free-living and 1 1 captive koalas from Queensland revealed the following conditions: Bordetella bronchisepticaassociated pneumonia (6 cases), Pseudomonas aeruginosa-associated pneumonia (l),idiopathic chronic interstitial pneumonia (1), severe alveolar emphysema (3,ulcerative stomatitis (l),intestinal blockage (3), urinogenital lesions (3), lxodes holocyclus paralysis (l), chlamydial keratoconjunctivitis (2),neoplasia (31,traumalshock (2).","container-title":"Australian Veterinary Journal","DOI":"10.1111/j.1751-0813.1981.tb02670.x","ISSN":"0005-0423, 1751-0813","issue":"5","journalAbbreviation":"Aust Veterinary J","language":"en","note":"number: 5","page":"243-246","source":"DOI.org (Crossref)","title":"Observations on diseases of free</w:instrText>
      </w:r>
      <w:r w:rsidR="009358C4">
        <w:rPr>
          <w:rFonts w:ascii="Cambria Math" w:hAnsi="Cambria Math" w:cs="Cambria Math"/>
        </w:rPr>
        <w:instrText>‐</w:instrText>
      </w:r>
      <w:r w:rsidR="009358C4">
        <w:instrText xml:space="preserve">living and captive koalas &lt;i&gt;(Phascolarctos cinereus)&lt;/i&gt;","volume":"57","author":[{"family":"McKenzie","given":"R. A."}],"issued":{"date-parts":[["1981",5]]}}},{"id":9748,"uris":["http://zotero.org/users/634364/items/994X8DPC"],"itemData":{"id":9748,"type":"document","note":"issue: 2\npage: 123-131\ncontainer-title: Journal of Wildlife Diseases\nvolume: 19","title":"Causes of mortality and morbidity of wild koalas, &lt;i&gt;Phascolarctos cinereus&lt;/i&gt; (Goldfuss), in Victoria, Australia","URL":"http://meridian.allenpress.com/jwd/article-pdf/19/2/123/2230613/0090-3558-19_2_123.pdf","author":[{"family":"Obendorf","given":"David L."}],"issued":{"date-parts":[["1983"]]}},"label":"page"},{"id":9723,"uris":["http://zotero.org/users/634364/items/QNUC3LR7"],"itemData":{"id":9723,"type":"article-journal","abstract":"OBJECTIVE: This study reports necropsy findings of koalas from the Mount Lofty Ranges region in order to identify health threats to this mainland South Australian population., METHODS: Koalas from the Mount Lofty Ranges region (n = 85) that had died or been euthanased on welfare grounds were examined at necropsy during 2012-13 at the School of Animal and Veterinary Sciences, University of Adelaide. Disease findings, approximate age, sex and body condition of koalas were recorded. Histopathological examination was undertaken on gross lesions and in suspect cases, skin scrapings taken for microscopy and PCR performed for Chlamydia pecorum detection., RESULTS: Traumatic injury was the most common necropsy finding (48/85; 57%), caused by motor vehicle accidents (35/48; 73%), canine attacks (11/48; 23%) or bushfire burns (2/48; 4%). Oxalate nephrosis (27/85; 32%) was also more common than other conditions. Infectious diseases included chlamydiosis (10/85; 12%) and sarcoptic mange (7/85; 8%). Marked testis asymmetry was evident in 11% (6/56) of males, with histopathology suggestive of atrophic change in four animals. Other pathological conditions included gastrointestinal disease (7/85; 8%) and respiratory disease (3/85; 4%). Almost half of the koalas (38/85; 45%) were found to have two or more abnormalities at necropsy., CONCLUSION: This study found trauma, mainly from motor vehicle accidents, and oxalate nephrosis to be the predominant causes of death and/or disease in koalas from the Mount Lofty Ranges region. Recent emergence of both clinical chlamydiosis and sarcoptic mange has also occurred, providing insight into the health status and causes of disease or injury in this South Australian mainland koala population.Copyright © 2018 Australian Veterinary Association.","container-title":"Australian Veterinary Journal","DOI":"10.1111/avj.12690","ISSN":"17510813","issue":"5","note":"number: 5","title":"Necropsy findings of koalas from the Mount Lofty Ranges population in South Australia","volume":"96","author":[{"family":"Speight","given":"K. N."},{"family":"Hicks","given":"P."},{"family":"Graham","given":"C."},{"family":"Boardman","given":"W."},{"family":"Breed","given":"W. G."},{"family":"Manthorpe","given":"E."},{"family":"Funnell","given":"O."},{"family":"Woolford","given":"L."}],"issued":{"date-parts":[["2018"]]}},"label":"page"}],"schema":"https://github.com/citation-style-language/schema/raw/master/csl-citation.json"} </w:instrText>
      </w:r>
      <w:r w:rsidR="007E70AC">
        <w:fldChar w:fldCharType="separate"/>
      </w:r>
      <w:r w:rsidR="009358C4" w:rsidRPr="009358C4">
        <w:t>(McKenzie 1981; Obendorf 1983; Speight et al. 2018)</w:t>
      </w:r>
      <w:r w:rsidR="007E70AC">
        <w:fldChar w:fldCharType="end"/>
      </w:r>
      <w:r w:rsidRPr="66C332E5">
        <w:t xml:space="preserve">, or </w:t>
      </w:r>
      <w:r w:rsidR="00DD359A" w:rsidRPr="66C332E5">
        <w:t>ha</w:t>
      </w:r>
      <w:r w:rsidR="00DD359A">
        <w:t>ve</w:t>
      </w:r>
      <w:r w:rsidR="00DD359A" w:rsidRPr="66C332E5">
        <w:t xml:space="preserve"> </w:t>
      </w:r>
      <w:r w:rsidRPr="66C332E5">
        <w:t xml:space="preserve">focused on surveillance for specific infectious </w:t>
      </w:r>
      <w:r w:rsidR="000967A7">
        <w:t xml:space="preserve">or non-infectious </w:t>
      </w:r>
      <w:r w:rsidRPr="66C332E5">
        <w:t xml:space="preserve">diseases </w:t>
      </w:r>
      <w:r w:rsidR="007E70AC">
        <w:fldChar w:fldCharType="begin"/>
      </w:r>
      <w:r w:rsidR="009358C4">
        <w:instrText xml:space="preserve"> ADDIN ZOTERO_ITEM CSL_CITATION {"citationID":"ab34gud317","properties":{"formattedCitation":"(Speight et al. 2013; Henning et al. 2015; Legione et al. 2016a; Pettett 2016; Speight et al. 2017; Church et al. 2025)","plainCitation":"(Speight et al. 2013; Henning et al. 2015; Legione et al. 2016a; Pettett 2016; Speight et al. 2017; Church et al. 2025)","noteIndex":0},"citationItems":[{"id":9732,"uris":["http://zotero.org/users/634364/items/AWTGP92N"],"itemData":{"id":9732,"type":"article-journal","abstract":"The wild and captive koala population of the Mt Lofty Ranges in South Australia has a high level of renal dysfunction in which crystals consistent with calcium oxalate have been observed in the kidneys. This study aimed to describe the pathological features of the renal disease in this population, confirm the composition of renal crystals as calcium oxalate, and determine whether any age or sex predispositions exist for this disease. A total of 51 koalas (28 wild rescues, 23 captive) were examined at necropsy, of which 28 (55%) were found to have gross and/or histological evidence of oxalate nephrosis. Histopathological features included intratubular and interstitial inflammation, tubule dilation, glomerular atrophy, tubule loss, and cortical fibrosis. Calcium oxalate crystals were demonstrated using a combination of polarization microscopy, alizarin red S staining, infrared spectroscopy, and energy-dispersive X-ray analysis with scanning electron microscopy. Uric acid and phosphate deposits were also shown to be present but were associated with minimal histopathological changes. No significant differences were found between the numbers of affected captive and wild rescued koalas; also, there were no sex or age predispositions identified, but it was found that oxalate nephrosis may affect koalas &lt;2 years of age. The findings of this study suggest that oxalate nephrosis is a leading disease in this koala population. Possible causes of this disease are currently under investigation.","container-title":"Veterinary Pathology","DOI":"10.1177/0300985812456215","ISSN":"03009858","issue":"2","note":"number: 2","page":"299-307","title":"Pathological Features of Oxalate Nephrosis in a Population of Koalas (&lt;i&gt;Phascolarctos cinereus&lt;/i&gt;) in South Australia","volume":"50","author":[{"family":"Speight","given":"K. N."},{"family":"Boardman","given":"W."},{"family":"Breed","given":"W. G."},{"family":"Taggart","given":"D. A."},{"family":"Woolford","given":"L."},{"family":"Haynes","given":"J. I."}],"issued":{"date-parts":[["2013"]]}}},{"id":9789,"uris":["http://zotero.org/users/634364/items/G9B3BKHP"],"itemData":{"id":9789,"type":"article-journal","abstract":"Fractures are a major problem in wild koalas of great veterinary and conservation importance as their occurrence in different locations of the body might result in varying healing success. The aim of this study was to determine the fracture types (deﬁned by location of the fracture) occurring in wild koalas, temporal patterns, possible causes and risk factors of fracture types, and the prognosis for successfully releasing kolas with healed fracture types into the wild. Data from a total of 2031 wild koalas submitted to wildlife hospitals in South-East Queensland, Australia, over a period of 13 years were analysed. Approximately 56.7% of koalas experienced head fractures, 13.4% had torso fractures, 14.9% had limb fractures and 15% had combination fractures. A total of 84.1% of fractures were caused by vehicle collisions, 9.1% by dog attacks, 3.3% by falls from trees, 1.3% by train collisions, 0.2% by livestock trampling and 1.8% due to unknown causes. Multinominal logistic regression was used to identify risk factors (cause of fracture, age category, sex, year, three-year admission period and season of fracture event) by fracture type. The type of fracture was associated with both the cause of the fracture and the season when it occurred: for example torso fractures (compared to combination fractures) were associated with dog attacks (OR = 10.98; 95% CI 6.03, 20.01) and falls from trees (OR = 4.79; 95% CI 2.26, 10.19) relative to vehicle collisions. More submissions of koalas with head fractures due to vehicle collisions occurred in spring compared to autumn and winter, coinciding with the breeding season of koalas and increased animal movement. Prognosis for koalas with fractures was poor, with approximately 63.8% of koalas admitted dead on arrival, 34.2% euthanised, and only 2.0% of koalas able to be released. Given this data, further research into mitigation strategies to decrease the risk of fractures and to increase the observed low recovery rate should be considered.","container-title":"Preventive Veterinary Medicine","DOI":"10.1016/j.prevetmed.2015.10.015","ISSN":"01675877","issue":"3","journalAbbreviation":"Preventive Veterinary Medicine","language":"en","note":"number: 3","page":"371-378","source":"DOI.org (Crossref)","title":"The causes and prognoses of different types of fractures in wild koalas submitted to wildlife hospitals","volume":"122","author":[{"family":"Henning","given":"Joerg"},{"family":"Hannon","given":"Christabel"},{"family":"McKinnon","given":"Allan"},{"family":"Larkin","given":"Rebecca"},{"family":"Allavena","given":"Rachel"}],"issued":{"date-parts":[["2015",12]]}}},{"id":9724,"uris":["http://zotero.org/users/634364/items/VVYJPLCA"],"itemData":{"id":9724,"type":"article-journal","abstract":"© Wildlife Disease Association 2016. We detected Chlamydia pecorum in two koalas (Phascolarctos cinereus) from a closed island population in Victoria, Australia, previously free of Chlamydia infection. The ompA and multilocus sequence type were most closely related to published isolates of livestock rather than koala origin, suggesting potential crossspecies transmission of C. pecorum.","container-title":"Journal of Wildlife Diseases","DOI":"10.7589/2015-10-276","ISSN":"0090-3558","issue":"2","note":"number: 2","title":"&lt;i&gt;Chlamydia pecorum&lt;/i&gt; Infection in Free-ranging Koalas (&lt;i&gt;Phascolarctos cinereus&lt;/i&gt;) on French Island, Victoria, Australia","volume":"52","author":[{"family":"Legione","given":"Alistair R."},{"family":"Amery-Gale","given":"Jemima"},{"family":"Lynch","given":"Michael"},{"family":"Haynes","given":"Leesa"},{"family":"Gilkerson","given":"James R."},{"family":"Sansom","given":"Fiona M."},{"family":"Devlin","given":"Joanne M."}],"issued":{"date-parts":[["2016"]]}}},{"id":9782,"uris":["http://zotero.org/users/634364/items/XYKP3PSQ"],"itemData":{"id":9782,"type":"paper-conference","title":"Oral health in South East Queensland Koalas: Prevalence of periodontal disease and other pathologies","URL":"https://api.semanticscholar.org/CorpusID:79449432","author":[{"family":"Pettett","given":"L. M."}],"issued":{"date-parts":[["2016"]]}}},{"id":9778,"uris":["http://zotero.org/users/634364/items/DBQBX4BH"],"itemData":{"id":9778,"type":"article-journal","abstract":"OBJECTIVE: To describe outbreaks of sarcoptic mange caused by Sarcoptes scabiei in free-ranging koalas in Victoria (December 2008 to November 2015) and South  Australia (October 2011 to September 2014). METHODS: Koalas affected by  mange-like lesions were reported by wildlife carers, veterinary practitioners or  State Government personnel to the Faculty of Veterinary and Agricultural Sciences  at The University of Melbourne and the School of Animal and Veterinary Sciences  at The University of Adelaide. Skin scrapings were taken from live and dead  koalas and S. scabiei mites were identified. Tissues from necropsied koalas were  examined histologically. RESULTS: Outbreaks of sarcoptic mange were found to  occur in koalas from both Victoria (n = 29) and South Australia (n = 29) for the  first time. The gross pathological and histopathological changes are described.  CONCLUSION: We present the first reported cases of sarcoptic mange outbreaks in  free-ranging koalas.","container-title":"Australian veterinary journal","DOI":"10.1111/avj.12598","ISSN":"1751-0813 0005-0423","issue":"7","journalAbbreviation":"Aust Vet J","language":"eng","license":"© 2017 Australian Veterinary Association.","note":"number: 7\npublisher-place: England\nPMID: 28653387","page":"244-249","title":"Outbreaks of sarcoptic mange in free-ranging koala populations in Victoria and South Australia: a case series.","volume":"95","author":[{"family":"Speight","given":"K. N."},{"family":"Whiteley","given":"P. L."},{"family":"Woolford","given":"L."},{"family":"Duignan","given":"P. J."},{"family":"Bacci","given":"B."},{"family":"Lathe","given":"S."},{"family":"Boardman","given":"W."},{"family":"Scheelings","given":"T. F."},{"family":"Funnell","given":"O."},{"family":"Underwood","given":"G."},{"family":"Stevenson","given":"M. A."}],"issued":{"date-parts":[["2017"]]}}},{"id":9764,"uris":["http://zotero.org/users/634364/items/UBGAK3AK"],"itemData":{"id":9764,"type":"article-journal","container-title":"Scientific Reports","issue":"1","language":"en","note":"number: 1","page":"6136","title":"New insights into the range and transmission dynamics of a koala gammaherpesvirus, phascolarctid gammaherpesvirus 2","volume":"15","author":[{"family":"Church","given":"C."},{"family":"Casteriano","given":"A."},{"family":"Muir","given":"Y. S."},{"family":"Krockenberger","given":"M."},{"family":"Vaz","given":"P. K."},{"family":"Higgins","given":"D. P."},{"family":"Wright","given":"B. R."}],"issued":{"date-parts":[["2025"]]}},"label":"page"}],"schema":"https://github.com/citation-style-language/schema/raw/master/csl-citation.json"} </w:instrText>
      </w:r>
      <w:r w:rsidR="007E70AC">
        <w:fldChar w:fldCharType="separate"/>
      </w:r>
      <w:r w:rsidR="009358C4" w:rsidRPr="009358C4">
        <w:t>(Speight et al. 2013; Henning et al. 2015; Legione et al. 2016a; Pettett 2016; Speight et al. 2017; Church et al. 2025)</w:t>
      </w:r>
      <w:r w:rsidR="007E70AC">
        <w:fldChar w:fldCharType="end"/>
      </w:r>
      <w:r w:rsidRPr="66C332E5">
        <w:t xml:space="preserve">. In Victoria, studies into the prevalence of infectious and non-infectious diseases have mostly used samples collected from </w:t>
      </w:r>
      <w:r w:rsidR="004E3DFA">
        <w:t>Koala</w:t>
      </w:r>
      <w:r w:rsidRPr="66C332E5">
        <w:t xml:space="preserve">s captured and assessed during management programs, thereby biasing incidence and prevalence data to locations where </w:t>
      </w:r>
      <w:r w:rsidR="004E3DFA">
        <w:t>Koala</w:t>
      </w:r>
      <w:r w:rsidRPr="66C332E5">
        <w:t xml:space="preserve">s occur at unsustainably high population densities </w:t>
      </w:r>
      <w:r w:rsidR="00481FC1">
        <w:fldChar w:fldCharType="begin"/>
      </w:r>
      <w:r w:rsidR="009358C4">
        <w:instrText xml:space="preserve"> ADDIN ZOTERO_ITEM CSL_CITATION {"citationID":"ac6qemukqn","properties":{"formattedCitation":"(Patterson et al. 2015; Legione et al. 2016a; Vaz et al. 2019)","plainCitation":"(Patterson et al. 2015; Legione et al. 2016a; Vaz et al. 2019)","noteIndex":0},"citationItems":[{"id":9742,"uris":["http://zotero.org/users/634364/items/J8SRWU2D"],"itemData":{"id":9742,"type":"article-journal","abstract":"Chlamydia infection is known to impact the health of koalas (Phascolarctos cinereus) in New South Wales (NSW) and Queensland, but the clinical significance of Chlamydia infections in Victorian koalas is not well described. We examined the prevalence of Chlamydia infection and assessed associated health parameters in two Victorian koala populations known to be Chlamydia positive. The same testing regimen was applied to a third Victorian population in which Chlamydia had not been detected. We examined 288 koalas and collected samples from the urogenital sinus and conjunctival sacs. Detection and differentiation of Chlamydia species utilized real-time PCR and high-resolution melting curve analysis. Chlamydia pecorum was detected in two populations (prevalences: 25% and 41%, respectively) but only from urogenital sinus swabs. Chlamydia was not detected in the third population. Chlamydia pneumoniae was not detected. Chlamydia pecorum infection was positively associated with wet bottom (indicating chronic urinary tract disease) in one Chlamydia-positive population and with abnormal urogenital ultrasound findings in the other Chlamydia-positive population. The prevalence of wet bottom was similar in all populations (including the Chlamydia-free population), suggesting there is another significant cause (or causes) of wet bottom in Victorian koalas. Ocular disease was not observed. This is the largest study of Chlamydia infection in Victorian koalas, and the results suggest the potential for epidemiologic differences related to Chlamydia infections between Victorian koalas and koalas in Queensland and NSW and also between geographically distinct Victorian populations. Further studies to investigate the genotypes of C. pecorum present in Victorian koalas and to identify additional causes of wet bottom in koalas are indicated.","container-title":"Journal of Wildlife Diseases","DOI":"10.7589/2014-07-176","ISSN":"00903558","issue":"2","note":"number: 2\npublisher: Wildlife Disease Association, Inc.\nPMID: 25588005","page":"309-317","title":"The prevalence and clinical significance of &lt;i&gt;Chlamydia&lt;/i&gt; infection in island and mainland populations of victorian koalas (&lt;i&gt;Phascolarctos cinereus&lt;/i&gt;)","volume":"51","author":[{"family":"Patterson","given":"Jade L. S."},{"family":"Lynch","given":"Michael"},{"family":"Anderson","given":"Garry A."},{"family":"Noormohammadi","given":"Amir H."},{"family":"Legione","given":"Alistair"},{"family":"Gilkerson","given":"James R."},{"family":"Devlin","given":"Joanne M."}],"issued":{"date-parts":[["2015"]]}}},{"id":9724,"uris":["http://zotero.org/users/634364/items/VVYJPLCA"],"itemData":{"id":9724,"type":"article-journal","abstract":"© Wildlife Disease Association 2016. We detected Chlamydia pecorum in two koalas (Phascolarctos cinereus) from a closed island population in Victoria, Australia, previously free of Chlamydia infection. The ompA and multilocus sequence type were most closely related to published isolates of livestock rather than koala origin, suggesting potential crossspecies transmission of C. pecorum.","container-title":"Journal of Wildlife Diseases","DOI":"10.7589/2015-10-276","ISSN":"0090-3558","issue":"2","note":"number: 2","title":"&lt;i&gt;Chlamydia pecorum&lt;/i&gt; Infection in Free-ranging Koalas (&lt;i&gt;Phascolarctos cinereus&lt;/i&gt;) on French Island, Victoria, Australia","volume":"52","author":[{"family":"Legione","given":"Alistair R."},{"family":"Amery-Gale","given":"Jemima"},{"family":"Lynch","given":"Michael"},{"family":"Haynes","given":"Leesa"},{"family":"Gilkerson","given":"James R."},{"family":"Sansom","given":"Fiona M."},{"family":"Devlin","given":"Joanne M."}],"issued":{"date-parts":[["2016"]]}},"label":"page"},{"id":9761,"uris":["http://zotero.org/users/634364/items/MSPYUSGU"],"itemData":{"id":9761,"type":"article-journal","abstract":"The iconic koala (Phascolarctos cinereus) is host to two divergent gammaherpesviruses, phascolarctid gammaherpesviruses 1 and 2 (PhaHV-1 and -2), but the clinical significance of the individual viruses is unknown and current diagnostic methods are unsuitable for differentiating between the viruses in large-scale studies. To address this, we modified a pan-herpesvirus nested PCR to incorporate high-resolution melt analysis. We applied this assay in a molecular epidemiological study of 810 koalas from disparate populations across Victoria, Australia, including isolated island populations. Animal and clinical data recorded at sampling were analyzed and compared to infection status. Between populations, the prevalence of PhaHV-1 and -2 varied significantly, ranging from 1% to 55%. Adult and older animals were 5 to 13 times more likely to be positive for PhaHV-1 than juveniles (P 0.001), whereas PhaHV-2 detection did not change with age, suggesting differences in how these two viruses are acquired over the life of the animal. PhaHV-1 detection was uniquely associated with the detection of koala retrovirus, particularly in females (P 0.008). Both viruses were significantly associated (P 0.05) with the presence of genital tract abnormalities (uterine/ovarian cysts and testicular malformation), reduced fertility in females, urinary incontinence, and detection of Chlamydia pecorum, although the strength of these associations varied by sex and virus. Understanding the clinical significance of these viruses and how they interact with other pathogens will inform future management of threatened koala populations.","container-title":"Journal of Clinical Microbiology","DOI":"10.1128/JCM.01478-18","ISSN":"1098660X","issue":"3","note":"number: 3\npublisher: American Society for Microbiology\nPMID: 30626662","title":"Detection and differentiation of two koala gammaherpesviruses by use of high-resolution melt (HRM) analysis reveals differences in viral prevalence and clinical associations in a large study of free-ranging koalas","volume":"57","author":[{"family":"Vaz","given":"P. K."},{"family":"Legione","given":"A. R."},{"family":"Hartley","given":"C. A."},{"family":"Devlin","given":"J. M."}],"issued":{"date-parts":[["2019",3]]}},"label":"page"}],"schema":"https://github.com/citation-style-language/schema/raw/master/csl-citation.json"} </w:instrText>
      </w:r>
      <w:r w:rsidR="00481FC1">
        <w:fldChar w:fldCharType="separate"/>
      </w:r>
      <w:r w:rsidR="009358C4" w:rsidRPr="009358C4">
        <w:t>(Patterson et al. 2015; Legione et al. 2016a; Vaz et al. 2019)</w:t>
      </w:r>
      <w:r w:rsidR="00481FC1">
        <w:fldChar w:fldCharType="end"/>
      </w:r>
      <w:r w:rsidRPr="66C332E5">
        <w:t xml:space="preserve">. More recently, there has been considerable focus on the impact of emergency events such as bushfire on the health and welfare of free-ranging </w:t>
      </w:r>
      <w:r w:rsidR="004E3DFA">
        <w:t>Koala</w:t>
      </w:r>
      <w:r w:rsidRPr="66C332E5">
        <w:t xml:space="preserve">s, including detailed descriptions of the pathology caused by smoke inhalation and thermal burns </w:t>
      </w:r>
      <w:r w:rsidR="00481FC1">
        <w:fldChar w:fldCharType="begin"/>
      </w:r>
      <w:r w:rsidR="009358C4">
        <w:instrText xml:space="preserve"> ADDIN ZOTERO_ITEM CSL_CITATION {"citationID":"a20rjk2prpp","properties":{"formattedCitation":"(Baek et al. 2023)","plainCitation":"(Baek et al. 2023)","noteIndex":0},"citationItems":[{"id":9791,"uris":["http://zotero.org/users/634364/items/GDFTEDHW"],"itemData":{"id":9791,"type":"article-journal","abstract":"In the wake of increasingly frequent bushﬁres emerging as a threat to wildlife worldwide, koalas have notably been the most rescued species in Australia. However, our understanding of burns and their severity in koalas is limited; hence, this study investigated the histopathological features and depth of burns in koala skin, as well as the presence of smoke-induced respiratory tract damage. In four bushﬁre-affected koalas that had been euthanised on welfare grounds, skin burns in various body regions were scored based on clinical appearance as superﬁcial, partial thickness, or full thickness. Histological sections of affected regions of skin were assessed as Grades I–IV and showed that furred regions on the ear margins and dorsum were histologically more severe, at Grade III, compared with the clinical score. There was a similar ﬁnding for footpad burns, which were the most common body region affected. In the respiratory tract, pulmonary oedema and congestion were evident in all koalas. Overall, the results highlight that cutaneous burn lesions on furred and palmar/plantar surfaces can have higher severity based on the burn depth than is clinically apparent. Therefore, there is a need to consider this when developing treatment plans and establishing prognosis for burnt koalas at triage, as well as that a high likelihood of pulmonary oedema exists.","container-title":"Veterinary Sciences","DOI":"10.3390/vetsci10110658","ISSN":"2306-7381","issue":"11","journalAbbreviation":"Veterinary Sciences","language":"en","license":"https://creativecommons.org/licenses/by/4.0/","note":"number: 11","page":"658","source":"DOI.org (Crossref)","title":"Cutaneous and respiratory lesions in bushfire-affected koalas","volume":"10","author":[{"family":"Baek","given":"Chloe"},{"family":"Woolford","given":"Lucy"},{"family":"Funnell","given":"Oliver"},{"family":"McLelland","given":"Jennifer"},{"family":"Eddy","given":"Stuart"},{"family":"Stephenson","given":"Tamsyn"},{"family":"Speight","given":"Natasha"}],"issued":{"date-parts":[["2023",11,16]]}}}],"schema":"https://github.com/citation-style-language/schema/raw/master/csl-citation.json"} </w:instrText>
      </w:r>
      <w:r w:rsidR="00481FC1">
        <w:fldChar w:fldCharType="separate"/>
      </w:r>
      <w:r w:rsidR="009358C4" w:rsidRPr="009358C4">
        <w:t>(Baek et al. 2023)</w:t>
      </w:r>
      <w:r w:rsidR="00481FC1">
        <w:fldChar w:fldCharType="end"/>
      </w:r>
      <w:r w:rsidRPr="66C332E5">
        <w:t xml:space="preserve">, </w:t>
      </w:r>
      <w:r w:rsidR="00974245">
        <w:t xml:space="preserve">and </w:t>
      </w:r>
      <w:r w:rsidRPr="66C332E5">
        <w:t xml:space="preserve">investigations into the welfare of </w:t>
      </w:r>
      <w:r w:rsidR="004E3DFA">
        <w:t>Koala</w:t>
      </w:r>
      <w:r w:rsidRPr="66C332E5">
        <w:t xml:space="preserve">s following release to the wild after rehabilitation </w:t>
      </w:r>
      <w:r w:rsidR="00481FC1">
        <w:fldChar w:fldCharType="begin"/>
      </w:r>
      <w:r w:rsidR="009358C4">
        <w:instrText xml:space="preserve"> ADDIN ZOTERO_ITEM CSL_CITATION {"citationID":"a1bftm3nemn","properties":{"formattedCitation":"(Lane et al. 2023)","plainCitation":"(Lane et al. 2023)","noteIndex":0},"citationItems":[{"id":9792,"uris":["http://zotero.org/users/634364/items/EBURH25V"],"itemData":{"id":9792,"type":"article-journal","abstract":"Many koalas (Phascolarctos cinereus) required rehabilitation after the 2019/20 Australian megaﬁres. Little is known about how the post-release health of rehabilitated koalas compares to non-rescued resident koalas. We evaluated health parameters in rehabilitated koalas and resident koalas in burnt and unburnt habitat in southern New South Wales, Australia. Health checks were undertaken within six weeks of ﬁre (rehabilitated group), 5–9 months post-ﬁre and 12–16 months post-ﬁre. Body condition improved signiﬁcantly over time in rehabilitated koalas, with similar condition between all groups at 12–16 months. Rehabilitated koalas therefore gained body condition at similar rates to koalas who remained and survived in the wild. The prevalence of Chlamydia pecorum was also similar between groups and timepoints, suggesting wildﬁre and rehabilitation did not exacerbate disease in this population. While there was some variation in measured serum biochemistry and haematology parameters between groups and timepoints, most were within normal reference ranges. Our ﬁndings show that koalas were generally healthy at the time of release and when recaptured nine months later. Landscapes in the Monaro region exhibiting a mosaic of burn severity can support koalas, and rehabilitated koala health is not compromised by returning them to burnt habitats 4–6 months post-ﬁre.","container-title":"Animals","DOI":"10.3390/ani13182863","ISSN":"2076-2615","issue":"18","journalAbbreviation":"Animals","language":"en","license":"https://creativecommons.org/licenses/by/4.0/","note":"number: 18","page":"2863","source":"DOI.org (Crossref)","title":"Health Assessments of Koalas after Wildfire: A Temporal Comparison of Rehabilitated and Non-Rescued Resident Individuals","title-short":"Health Assessments of Koalas after Wildfire","volume":"13","author":[{"family":"Lane","given":"Murraya R."},{"family":"Lowe","given":"Arianne"},{"family":"Vukcevic","given":"Jelena"},{"family":"Clark","given":"Robert G."},{"family":"Madani","given":"George"},{"family":"Higgins","given":"Damien P."},{"family":"Silver","given":"Luke"},{"family":"Belov","given":"Katherine"},{"family":"Hogg","given":"Carolyn J."},{"family":"Marsh","given":"Karen J."}],"issued":{"date-parts":[["2023"]]}}}],"schema":"https://github.com/citation-style-language/schema/raw/master/csl-citation.json"} </w:instrText>
      </w:r>
      <w:r w:rsidR="00481FC1">
        <w:fldChar w:fldCharType="separate"/>
      </w:r>
      <w:r w:rsidR="009358C4" w:rsidRPr="009358C4">
        <w:t>(Lane et al. 2023)</w:t>
      </w:r>
      <w:r w:rsidR="00481FC1">
        <w:fldChar w:fldCharType="end"/>
      </w:r>
      <w:r w:rsidRPr="66C332E5">
        <w:t>.</w:t>
      </w:r>
      <w:r w:rsidRPr="66C332E5">
        <w:rPr>
          <w:b/>
          <w:bCs/>
        </w:rPr>
        <w:t xml:space="preserve"> </w:t>
      </w:r>
    </w:p>
    <w:p w14:paraId="1E3CFEDF" w14:textId="32272707" w:rsidR="007A7D5A" w:rsidRDefault="007A7D5A" w:rsidP="007A7D5A">
      <w:r w:rsidRPr="66C332E5">
        <w:t xml:space="preserve">Considering the sampling approach of this study, it is not surprising that our results contrast with previous Victorian studies that report a high prevalence of severe traumatic injuries including fractured bones, infected abscesses and skin lacerations caused by motor vehicle accidents, fights with other </w:t>
      </w:r>
      <w:r w:rsidR="004E3DFA">
        <w:t>Koala</w:t>
      </w:r>
      <w:r w:rsidRPr="66C332E5">
        <w:t xml:space="preserve">s, or gunshot </w:t>
      </w:r>
      <w:r w:rsidR="00404688">
        <w:t xml:space="preserve">wounds </w:t>
      </w:r>
      <w:r w:rsidR="00481FC1">
        <w:fldChar w:fldCharType="begin"/>
      </w:r>
      <w:r w:rsidR="009358C4">
        <w:instrText xml:space="preserve"> ADDIN ZOTERO_ITEM CSL_CITATION {"citationID":"a16rtssnobq","properties":{"formattedCitation":"(Obendorf 1983; Schlagloth et al. 2021)","plainCitation":"(Obendorf 1983; Schlagloth et al. 2021)","noteIndex":0},"citationItems":[{"id":9748,"uris":["http://zotero.org/users/634364/items/994X8DPC"],"itemData":{"id":9748,"type":"document","note":"issue: 2\npage: 123-131\ncontainer-title: Journal of Wildlife Diseases\nvolume: 19","title":"Causes of mortality and morbidity of wild koalas, &lt;i&gt;Phascolarctos cinereus&lt;/i&gt; (Goldfuss), in Victoria, Australia","URL":"http://meridian.allenpress.com/jwd/article-pdf/19/2/123/2230613/0090-3558-19_2_123.pdf","author":[{"family":"Obendorf","given":"David L."}],"issued":{"date-parts":[["1983"]]}}},{"id":9739,"uris":["http://zotero.org/users/634364/items/MK3YHC5N"],"itemData":{"id":9739,"type":"article-journal","abstract":"Koalas moving across open ground risk dog attacks and collisions with vehicles when crossings roads. Historical records from a resident survey, two regional wildlife carers and a state government department wildlife shelter returns database for Victoria, Australia, were examined to determine the importance of certain admission types. Koala Vehicle Collisions (KVCs) and dog attacks were important contributors to the overall intake of injured koalas. However, KVCs were the most numerous recorded cause of koalas entering a wildlife shelter, and the most frequently assigned cause of death. There were relatively high rates of admission into care, and of death, for male koalas. Furthermore, almost twice as many individuals were admitted during the breeding season; sex ratio was not a differentiating characteristic of road-kills between breeding and non-breeding seasons, or by individual months. Comprehensive, accurate and detailed data gathering are essential for effective evaluation of the success of rehabilitation and release, as well as post release survival rates. This, together with population studies would determine whether admission rates reflect the sex ratio of local populations, and whether the high number of injured or killed females has an impact on their viability. Analyses of wildlife carer databases have great potential for decision making in koala conservation.","container-title":"Australian Zoologist","DOI":"10.7882/AZ.2021.030","ISSN":"0067-2238","title":"Vehicle collisions and dog attacks on Victorian koalas as evidenced by a retrospective analysis of sightings and admission records 1997 – 2011","URL":"https://doi.org/10.7882/AZ.2021.030","author":[{"family":"Schlagloth","given":"Rolf"},{"family":"Santamaria","given":"Flavia"},{"family":"Melzer","given":"Alistair"},{"family":"Keatley","given":"Marie R."},{"family":"Houston","given":"Wayne"}],"issued":{"date-parts":[["2021",9]]}}}],"schema":"https://github.com/citation-style-language/schema/raw/master/csl-citation.json"} </w:instrText>
      </w:r>
      <w:r w:rsidR="00481FC1">
        <w:fldChar w:fldCharType="separate"/>
      </w:r>
      <w:r w:rsidR="009358C4" w:rsidRPr="009358C4">
        <w:t>(Obendorf 1983; Schlagloth et al. 2021)</w:t>
      </w:r>
      <w:r w:rsidR="00481FC1">
        <w:fldChar w:fldCharType="end"/>
      </w:r>
      <w:r w:rsidRPr="66C332E5">
        <w:t xml:space="preserve">. Although some </w:t>
      </w:r>
      <w:r w:rsidR="004E3DFA">
        <w:t>Koala</w:t>
      </w:r>
      <w:r w:rsidRPr="66C332E5">
        <w:t xml:space="preserve">s in our study presented with signs of trauma (bite wounds, burns), these wounds had healed or were healing, and did not appear to be a primary cause of poor health in any of these </w:t>
      </w:r>
      <w:r w:rsidR="004E3DFA">
        <w:t>Koala</w:t>
      </w:r>
      <w:r w:rsidRPr="66C332E5">
        <w:t>s.</w:t>
      </w:r>
    </w:p>
    <w:p w14:paraId="250A6038" w14:textId="02035349" w:rsidR="007A7D5A" w:rsidRDefault="007A7D5A" w:rsidP="007A7D5A">
      <w:r w:rsidRPr="66C332E5">
        <w:t xml:space="preserve">A high proportion of </w:t>
      </w:r>
      <w:r w:rsidR="004E3DFA">
        <w:t>Koala</w:t>
      </w:r>
      <w:r w:rsidRPr="66C332E5">
        <w:t>s across all life stages showed a range of clinical signs consistent with prolonged physiological and nutritional stress, including lean</w:t>
      </w:r>
      <w:r w:rsidR="00974245">
        <w:t>-</w:t>
      </w:r>
      <w:r w:rsidRPr="66C332E5">
        <w:t>to</w:t>
      </w:r>
      <w:r w:rsidR="00974245">
        <w:t>-</w:t>
      </w:r>
      <w:r w:rsidRPr="66C332E5">
        <w:t xml:space="preserve">emaciated body condition, </w:t>
      </w:r>
      <w:r w:rsidR="009D45A5">
        <w:t xml:space="preserve">with </w:t>
      </w:r>
      <w:r w:rsidRPr="66C332E5">
        <w:t>poor muscle coverage and tone</w:t>
      </w:r>
      <w:r w:rsidR="00BE67B2">
        <w:t xml:space="preserve"> and</w:t>
      </w:r>
      <w:r w:rsidRPr="66C332E5">
        <w:t xml:space="preserve"> </w:t>
      </w:r>
      <w:r w:rsidR="00BE67B2">
        <w:t xml:space="preserve">poor </w:t>
      </w:r>
      <w:r w:rsidR="009D45A5">
        <w:t xml:space="preserve">fur </w:t>
      </w:r>
      <w:r w:rsidR="00BE67B2">
        <w:t>coat condition</w:t>
      </w:r>
      <w:r w:rsidRPr="66C332E5">
        <w:t xml:space="preserve">. </w:t>
      </w:r>
      <w:r w:rsidR="00705B12">
        <w:t>T</w:t>
      </w:r>
      <w:r w:rsidR="009D45A5">
        <w:t xml:space="preserve">he condition of mammalian fur </w:t>
      </w:r>
      <w:r w:rsidR="00705B12">
        <w:t>can provide a useful external indication of the general health and well-being of individuals because it can be</w:t>
      </w:r>
      <w:r w:rsidR="009D45A5">
        <w:t xml:space="preserve"> impacted by a range of systemic diseases, including skin infections, endocrine disfunction, musculoskeletal trauma affecting grooming, and nutritional deficiencies </w:t>
      </w:r>
      <w:r w:rsidR="009D45A5">
        <w:fldChar w:fldCharType="begin"/>
      </w:r>
      <w:r w:rsidR="00215BB9">
        <w:instrText xml:space="preserve"> ADDIN ZOTERO_ITEM CSL_CITATION {"citationID":"a15e90qri50","properties":{"formattedCitation":"(Berg et al. 2009)","plainCitation":"(Berg et al. 2009)","noteIndex":0},"citationItems":[{"id":9842,"uris":["http://zotero.org/users/634364/items/MWFZFJLV"],"itemData":{"id":9842,"type":"article-journal","abstract":"Abstract\n            \n              Coat condition can be influenced by a wide variety of disorders and thus provides a useful tool for noninvasive health and welfare assessments in wild and captive animals. Using\n              Lemur catta\n              as an exemplar, we offer a 6</w:instrText>
      </w:r>
      <w:r w:rsidR="00215BB9">
        <w:rPr>
          <w:rFonts w:ascii="Cambria Math" w:hAnsi="Cambria Math" w:cs="Cambria Math"/>
        </w:rPr>
        <w:instrText>‐</w:instrText>
      </w:r>
      <w:r w:rsidR="00215BB9">
        <w:instrText>step scoring system for coat and tail condition, ranging from perfectly fluffy to half or more of body and tail being hairless. The categories are described in detail and illustrated with sample pictures from a wild population in Berenty Reserve, Madagascar. Furthermore, we elaborate on intermediate conditions and discoloration of fur. Coat condition scoring allows the comparison between years, seasons, and the effect of toxin, disease or stress. Although this system was developed for wild\n              L. catta\n              , we believe it can also be of value for other species. We recommend scoring coat condition in healthy wild mammal populations to give a baseline on yearly and seasonal variations vs. deteriorating health conditions or pathology. Am. J. Primatol. 71:183–190, 2009. © 2009 Wiley</w:instrText>
      </w:r>
      <w:r w:rsidR="00215BB9">
        <w:rPr>
          <w:rFonts w:ascii="Cambria Math" w:hAnsi="Cambria Math" w:cs="Cambria Math"/>
        </w:rPr>
        <w:instrText>‐</w:instrText>
      </w:r>
      <w:r w:rsidR="00215BB9">
        <w:instrText xml:space="preserve">Liss, Inc.","container-title":"American Journal of Primatology","DOI":"10.1002/ajp.20652","ISSN":"0275-2565, 1098-2345","issue":"3","journalAbbreviation":"American J Primatol","language":"en","license":"http://onlinelibrary.wiley.com/termsAndConditions#vor","page":"183-190","source":"DOI.org (Crossref)","title":"A scoring system for coat and tail condition in ringtailed lemurs, &lt;i&gt;Lemur catta&lt;/i&gt;","volume":"71","author":[{"family":"Berg","given":"Wiebke"},{"family":"Jolly","given":"Alison"},{"family":"Rambeloarivony","given":"Hajarimanitra"},{"family":"Andrianome","given":"Vonjy"},{"family":"Rasamimanana","given":"Hantanirina"}],"issued":{"date-parts":[["2009",3]]}}}],"schema":"https://github.com/citation-style-language/schema/raw/master/csl-citation.json"} </w:instrText>
      </w:r>
      <w:r w:rsidR="009D45A5">
        <w:fldChar w:fldCharType="separate"/>
      </w:r>
      <w:r w:rsidR="00215BB9" w:rsidRPr="00215BB9">
        <w:t>(Berg et al. 2009)</w:t>
      </w:r>
      <w:r w:rsidR="009D45A5">
        <w:fldChar w:fldCharType="end"/>
      </w:r>
      <w:r w:rsidR="00E439D3">
        <w:t>.</w:t>
      </w:r>
      <w:r w:rsidR="009D45A5">
        <w:t xml:space="preserve"> </w:t>
      </w:r>
      <w:r w:rsidRPr="66C332E5">
        <w:t xml:space="preserve">Some of these </w:t>
      </w:r>
      <w:r w:rsidR="004E3DFA">
        <w:t>Koala</w:t>
      </w:r>
      <w:r w:rsidRPr="66C332E5">
        <w:t xml:space="preserve">s </w:t>
      </w:r>
      <w:r w:rsidR="00E439D3">
        <w:t xml:space="preserve">also </w:t>
      </w:r>
      <w:r w:rsidRPr="66C332E5">
        <w:t>presented with abnormally high burdens of gastrointestinal tapeworms</w:t>
      </w:r>
      <w:r w:rsidR="00D45190">
        <w:t>,</w:t>
      </w:r>
      <w:r w:rsidRPr="66C332E5">
        <w:t xml:space="preserve"> which are commonly reported and considered non-pathogenic in healthy </w:t>
      </w:r>
      <w:r w:rsidR="004E3DFA">
        <w:t>Koala</w:t>
      </w:r>
      <w:r w:rsidRPr="66C332E5">
        <w:t>s</w:t>
      </w:r>
      <w:r w:rsidR="00481FC1">
        <w:t xml:space="preserve"> </w:t>
      </w:r>
      <w:r w:rsidR="00481FC1">
        <w:fldChar w:fldCharType="begin"/>
      </w:r>
      <w:r w:rsidR="009358C4">
        <w:instrText xml:space="preserve"> ADDIN ZOTERO_ITEM CSL_CITATION {"citationID":"a13k7t2jfmi","properties":{"formattedCitation":"(Spratt et al. 2008)","plainCitation":"(Spratt et al. 2008)","noteIndex":0},"citationItems":[{"id":9780,"uris":["http://zotero.org/users/634364/items/YN6PEWUN"],"itemData":{"id":9780,"type":"paper-conference","title":"Appendix 2: guide to the identification of common parasites of Australian mammals","URL":"https://api.semanticscholar.org/CorpusID:81689324","author":[{"family":"Spratt","given":"David M."},{"family":"Beveridge","given":"Ian"},{"family":"Skerratt","given":"Lee F."},{"family":"Speare","given":"Richard"}],"issued":{"date-parts":[["2008"]]}}}],"schema":"https://github.com/citation-style-language/schema/raw/master/csl-citation.json"} </w:instrText>
      </w:r>
      <w:r w:rsidR="00481FC1">
        <w:fldChar w:fldCharType="separate"/>
      </w:r>
      <w:r w:rsidR="009358C4" w:rsidRPr="009358C4">
        <w:t>(Spratt et al. 2008)</w:t>
      </w:r>
      <w:r w:rsidR="00481FC1">
        <w:fldChar w:fldCharType="end"/>
      </w:r>
      <w:r w:rsidRPr="66C332E5">
        <w:t xml:space="preserve">. These cases were associated with significant gastrointestinal pathology, most likely secondary to chronic stress related immunosuppression. Many </w:t>
      </w:r>
      <w:r w:rsidR="004E3DFA">
        <w:t>Koala</w:t>
      </w:r>
      <w:r w:rsidRPr="66C332E5">
        <w:t>s showed clinical signs consistent with ‘</w:t>
      </w:r>
      <w:r w:rsidR="004E3DFA">
        <w:t>Koala</w:t>
      </w:r>
      <w:r w:rsidRPr="66C332E5">
        <w:t xml:space="preserve"> stress syndrome’, a condition previously described by wildlife carers and veterinarians </w:t>
      </w:r>
      <w:r w:rsidR="00481FC1">
        <w:fldChar w:fldCharType="begin"/>
      </w:r>
      <w:r w:rsidR="004C0235">
        <w:instrText xml:space="preserve"> ADDIN ZOTERO_ITEM CSL_CITATION {"citationID":"a1vt4qto23s","properties":{"formattedCitation":"(Degabriele 1989; Marik and Levitov 2010; Narayan 2019)","plainCitation":"(Degabriele 1989; Marik and Levitov 2010; Narayan 2019)","noteIndex":0},"citationItems":[{"id":9765,"uris":["http://zotero.org/users/634364/items/494SZI94"],"itemData":{"id":9765,"type":"article-journal","container-title":"Perspectives in Biology and Medicine","issue":"3","language":"en","note":"number: 3","page":"414–418","title":"Wasting disease in the koala, &lt;i&gt;Phascolarctos cinereus&lt;/i&gt;","volume":"32","author":[{"family":"Degabriele","given":"R."}],"issued":{"date-parts":[["1989"]]}}},{"id":9733,"uris":["http://zotero.org/users/634364/items/96YPVKEV"],"itemData":{"id":9733,"type":"article-journal","container-title":"Intensive Care Medicine","DOI":"10.1007/s00134-010-1974-6","ISSN":"0342-4642","title":"The “koala stress syndrome” and adrenal responsiveness in the critically ill","author":[{"family":"Marik","given":"Paul E."},{"family":"Levitov","given":"Alexander"}],"issued":{"date-parts":[["2010"]]}},"label":"page"},{"id":9727,"uris":["http://zotero.org/users/634364/items/BVALNTQQ"],"itemData":{"id":9727,"type":"article-journal","abstract":"Australian small mammals such as koalas must cope with immense pressure from anthropogenic induced stressors or trauma such as bushfires, vehicle collision impacts and habitat disturbance and land clearance. In addition, they must cope with diseases such as chlamydia. To date, there is no published literature on physiological stress levels in wild koala populations compared with identified environmental stressors. This study investigated physiological stress levels within sub-populations of wild koalas encountering environmental trauma and disease from New South Wales (NSW), Queensland (QLD) and South Australia (SA). Physiological stress was determined using a faecal glucocorticoid (or cortisol) metabolites (FGMs) enzyme-immunoassay (EIA) from 291 fresh faecal samples collected from wild koalas at the point of rescue. A healthy breeding sub-population from a forest reserve in QLD acted as a control group. Clearance of prime Eucalyptus habitat had the largest impact on FGMs, followed by bushfire related factors (e.g. flat demeanour, dehydration and burns injury). Koalas with other sources of physical injury (dog-attacks and vehicle collisions) and disease (chlamydia) also had higher FGMs compared to healthy wild koalas. Healthy wild koalas expressed the lowest median levels of FGMs. Overall, the results highlight that anthropogenic-induced stressors tend to increase physiological stress in wild koalas. Thus, the ultimate stressors such as habitat clearance and bush fire events could increase the incidences of proximate stressors such as dog attacks and vehicle collisions, and increase risks of foliage shortage, diseases and mortality. Therefore, there is need for ecological monitoring, conservation management actions and policy changes to curb the koala population crisis, especially within on-going and future land and road development programs.","container-title":"Scientific Reports","DOI":"10.1038/s41598-019-42448-8","ISSN":"20452322","issue":"1","note":"number: 1","title":"Physiological stress levels in wild koala sub-populations facing anthropogenic induced environmental trauma and disease","volume":"9","author":[{"family":"Narayan","given":"Edward"}],"issued":{"date-parts":[["2019"]]}},"label":"page"}],"schema":"https://github.com/citation-style-language/schema/raw/master/csl-citation.json"} </w:instrText>
      </w:r>
      <w:r w:rsidR="00481FC1">
        <w:fldChar w:fldCharType="separate"/>
      </w:r>
      <w:r w:rsidR="004C0235" w:rsidRPr="004C0235">
        <w:t>(Degabriele 1989; Marik and Levitov 2010; Narayan 2019)</w:t>
      </w:r>
      <w:r w:rsidR="00481FC1">
        <w:fldChar w:fldCharType="end"/>
      </w:r>
      <w:r w:rsidRPr="66C332E5">
        <w:t xml:space="preserve">. With this syndrome, </w:t>
      </w:r>
      <w:r w:rsidR="004E3DFA">
        <w:t>Koala</w:t>
      </w:r>
      <w:r w:rsidRPr="66C332E5">
        <w:t xml:space="preserve">s present with non-specific clinical signs such as depression, lethargy, poor appetite, and a rapid decline in metabolic function leading to dehydration, emaciation and ultimately death. Chronic exposure to stressful conditions is postulated to contribute to the development of this syndrome, but other factors including health, age, reproductive status, and environmental factors such as population density, habitat quality and the availability of suitable food resources, are also likely to contribute </w:t>
      </w:r>
      <w:r w:rsidR="00F53B41">
        <w:fldChar w:fldCharType="begin"/>
      </w:r>
      <w:r w:rsidR="007D36C9">
        <w:instrText xml:space="preserve"> ADDIN ZOTERO_ITEM CSL_CITATION {"citationID":"a18h6iq4fvm","properties":{"formattedCitation":"(Obendorf 1983; Marik and Levitov 2010)","plainCitation":"(Obendorf 1983; Marik and Levitov 2010)","noteIndex":0},"citationItems":[{"id":9748,"uris":["http://zotero.org/users/634364/items/994X8DPC"],"itemData":{"id":9748,"type":"document","note":"issue: 2\npage: 123-131\ncontainer-title: Journal of Wildlife Diseases\nvolume: 19","title":"Causes of mortality and morbidity of wild koalas, &lt;i&gt;Phascolarctos cinereus&lt;/i&gt; (Goldfuss), in Victoria, Australia","URL":"http://meridian.allenpress.com/jwd/article-pdf/19/2/123/2230613/0090-3558-19_2_123.pdf","author":[{"family":"Obendorf","given":"David L."}],"issued":{"date-parts":[["1983"]]}}},{"id":9733,"uris":["http://zotero.org/users/634364/items/96YPVKEV"],"itemData":{"id":9733,"type":"article-journal","container-title":"Intensive Care Medicine","DOI":"10.1007/s00134-010-1974-6","ISSN":"0342-4642","title":"The “koala stress syndrome” and adrenal responsiveness in the critically ill","author":[{"family":"Marik","given":"Paul E."},{"family":"Levitov","given":"Alexander"}],"issued":{"date-parts":[["2010"]]}}}],"schema":"https://github.com/citation-style-language/schema/raw/master/csl-citation.json"} </w:instrText>
      </w:r>
      <w:r w:rsidR="00F53B41">
        <w:fldChar w:fldCharType="separate"/>
      </w:r>
      <w:r w:rsidR="007D36C9" w:rsidRPr="007D36C9">
        <w:t>(Obendorf 1983; Marik and Levitov 2010)</w:t>
      </w:r>
      <w:r w:rsidR="00F53B41">
        <w:fldChar w:fldCharType="end"/>
      </w:r>
      <w:r w:rsidRPr="66C332E5">
        <w:t xml:space="preserve">. </w:t>
      </w:r>
    </w:p>
    <w:p w14:paraId="1A1A0875" w14:textId="6B1507DA" w:rsidR="007A7D5A" w:rsidRDefault="007A7D5A" w:rsidP="007A7D5A">
      <w:pPr>
        <w:rPr>
          <w:color w:val="000000"/>
        </w:rPr>
      </w:pPr>
      <w:r w:rsidRPr="66C332E5">
        <w:t xml:space="preserve">Finding </w:t>
      </w:r>
      <w:r w:rsidR="004E3DFA">
        <w:t>Koala</w:t>
      </w:r>
      <w:r w:rsidRPr="66C332E5">
        <w:t xml:space="preserve">s in poor condition was somewhat expected </w:t>
      </w:r>
      <w:r w:rsidR="000A09BB">
        <w:t xml:space="preserve">in areas </w:t>
      </w:r>
      <w:r w:rsidRPr="66C332E5">
        <w:t xml:space="preserve">where high </w:t>
      </w:r>
      <w:r w:rsidR="004E3DFA">
        <w:t>Koala</w:t>
      </w:r>
      <w:r w:rsidRPr="66C332E5">
        <w:t xml:space="preserve"> population densities and overbrowsing of preferred food trees </w:t>
      </w:r>
      <w:r w:rsidR="000A09BB">
        <w:t>has occurred (e.g. Budj Bim, Gelantipy)</w:t>
      </w:r>
      <w:r w:rsidR="00242A54">
        <w:t xml:space="preserve">. </w:t>
      </w:r>
      <w:r w:rsidR="000A09BB">
        <w:t xml:space="preserve">High </w:t>
      </w:r>
      <w:r w:rsidR="004E3DFA">
        <w:t>Koala</w:t>
      </w:r>
      <w:r w:rsidR="000A09BB">
        <w:t xml:space="preserve"> densities can </w:t>
      </w:r>
      <w:r w:rsidRPr="66C332E5">
        <w:t xml:space="preserve">result in frequent </w:t>
      </w:r>
      <w:r w:rsidR="000A09BB">
        <w:t xml:space="preserve">agonistic </w:t>
      </w:r>
      <w:r w:rsidRPr="66C332E5">
        <w:t xml:space="preserve">interactions between males </w:t>
      </w:r>
      <w:r w:rsidR="00F53B41">
        <w:fldChar w:fldCharType="begin"/>
      </w:r>
      <w:r w:rsidR="007D36C9">
        <w:instrText xml:space="preserve"> ADDIN ZOTERO_ITEM CSL_CITATION {"citationID":"a2268sdd5k8","properties":{"formattedCitation":"(Watchorn and Whisson 2019)","plainCitation":"(Watchorn and Whisson 2019)","noteIndex":0},"citationItems":[{"id":9740,"uris":["http://zotero.org/users/634364/items/DSUUY4DY"],"itemData":{"id":9740,"type":"article-journal","abstract":"© 2020 Australian Mammal Society. A species' social structure influences its patterns of gene flow and disease transmission. Knowledge of social structure therefore is critical for understanding conservation challenges and informing management strategies. We examined the social structure of 33 free-ranging koalas (Phascolarctos cinereus) in a high-density population (6.7 koalas per hectare) during the early and peak phase of the breeding period (August-December) at Cape Otway, Victoria. We used GPS and proximity loggers to quantify koala space use and interactions, and direct observations to determine behaviours associated with interactions. Our proximity loggers recorded 661 interactions (64% male-female, 28% male-male and 8% female-female). A peak in male-male interactions at the onset of the breeding period suggested that males may physically compete for mates at this time. Male-female interactions increased from the onset of the breeding period, and were mostly of short duration (median duration 5.5 min). From field observations of interactions, and the absence of pouch young in December, many of these interactions may have been unsuccessful copulation attempts. Space use and social network analyses revealed that most males had strong links (total interaction duration &gt;30 min) with only one or two females, despite their spatial overlap and interactions with multiple females. Body mass did not influence a male's mating success in terms of number of female mates. Our results contrast with those of a lower-density population in central eastern Queensland, suggesting that some aspects of koala social structure may be plastic relative to population density.","container-title":"Australian Mammalogy","DOI":"10.1071/AM18027","ISSN":"18367402","issue":"1","note":"number: 1\npublisher: CSIRO","title":"Quantifying the interactions between koalas in a high-density population during the breeding period","volume":"42","author":[{"family":"Watchorn","given":"Darcy J. D. J."},{"family":"Whisson","given":"D. A. Desley A."}],"issued":{"date-parts":[["2019"]]}}}],"schema":"https://github.com/citation-style-language/schema/raw/master/csl-citation.json"} </w:instrText>
      </w:r>
      <w:r w:rsidR="00F53B41">
        <w:fldChar w:fldCharType="separate"/>
      </w:r>
      <w:r w:rsidR="007D36C9" w:rsidRPr="007D36C9">
        <w:t>(Watchorn and Whisson 2019)</w:t>
      </w:r>
      <w:r w:rsidR="00F53B41">
        <w:fldChar w:fldCharType="end"/>
      </w:r>
      <w:r w:rsidRPr="66C332E5">
        <w:rPr>
          <w:color w:val="000000"/>
        </w:rPr>
        <w:t>, a</w:t>
      </w:r>
      <w:r w:rsidR="000A09BB">
        <w:rPr>
          <w:color w:val="000000"/>
        </w:rPr>
        <w:t xml:space="preserve">s well as food </w:t>
      </w:r>
      <w:r w:rsidRPr="66C332E5">
        <w:rPr>
          <w:color w:val="000000"/>
        </w:rPr>
        <w:t>limit</w:t>
      </w:r>
      <w:r w:rsidR="000A09BB">
        <w:rPr>
          <w:color w:val="000000"/>
        </w:rPr>
        <w:t>ation</w:t>
      </w:r>
      <w:r w:rsidRPr="66C332E5">
        <w:rPr>
          <w:color w:val="000000"/>
        </w:rPr>
        <w:t xml:space="preserve"> </w:t>
      </w:r>
      <w:r w:rsidR="00F53B41">
        <w:rPr>
          <w:color w:val="000000"/>
        </w:rPr>
        <w:fldChar w:fldCharType="begin"/>
      </w:r>
      <w:r w:rsidR="00215BB9">
        <w:rPr>
          <w:color w:val="000000"/>
        </w:rPr>
        <w:instrText xml:space="preserve"> ADDIN ZOTERO_ITEM CSL_CITATION {"citationID":"a7hbmq1m0r","properties":{"formattedCitation":"(Whisson et al. 2016)","plainCitation":"(Whisson et al. 2016)","noteIndex":0},"citationItems":[{"id":"bE1Rg4OM/zPmPzZsy","uris":["http://zotero.org/users/1844437/items/Z4HK3MKB"],"itemData":{"id":"1DV5Ai17/z3zTDjxI","type":"article-journal","abstract":"Understanding the ability of koalas to respond to changes in their environment is critical for conservation of the species and their habitat. We monitored the behavioural response of koalas to declining food resources in manna gum (Eucalyptus viminalis) woodland at Cape Otway, Victoria, Australia, from September 2011 to November 2013. Over this period, koala population density increased from 10.1 to 18.4 koalas.ha-1. As a result of the high browsing pressure of this population, manna gum canopy condition declined with 71.4% manna gum being completely or highly defoliated in September 2013. Despite declining food resources, radio collared koalas (N = 30) exhibited high fidelity to small ranges (0.4–1.2 ha). When trees became severely defoliated in September 2013, koalas moved relatively short distances from their former ranges (mean predicted change in range centroid = 144 m) and remained in areas of 0.9 to 1.0 ha. This was despite the high connectivity of most manna gum woodland, and close proximity of the study site (&lt; 3 km) to the contiguous mixed forest of the Great Otway National Park. Limited movement had catastrophic consequences for koalas with 71% (15/21) of radio collared koalas dying from starvation or being euthanased due to their poor condition between September and November 2013.","container-title":"PLOS ONE","DOI":"10.1371/journal.pone.0144348","ISSN":"1932-6203","issue":"1","journalAbbreviation":"PLOS ONE","language":"en","note":"publisher: Public Library of Science","page":"e0144348","source":"PLoS Journals","title":"Failure to Respond to Food Resource Decline Has Catastrophic Consequences for Koalas in a High-Density Population in Southern Australia","volume":"11","author":[{"family":"Whisson","given":"Desley A."},{"family":"Dixon","given":"Victoria"},{"family":"Taylor","given":"Megan L."},{"family":"Melzer","given":"Alistair"}],"issued":{"date-parts":[["2016",1,6]]}}}],"schema":"https://github.com/citation-style-language/schema/raw/master/csl-citation.json"} </w:instrText>
      </w:r>
      <w:r w:rsidR="00F53B41">
        <w:rPr>
          <w:color w:val="000000"/>
        </w:rPr>
        <w:fldChar w:fldCharType="separate"/>
      </w:r>
      <w:r w:rsidR="009358C4" w:rsidRPr="009358C4">
        <w:t>(Whisson et al. 2016)</w:t>
      </w:r>
      <w:r w:rsidR="00F53B41">
        <w:rPr>
          <w:color w:val="000000"/>
        </w:rPr>
        <w:fldChar w:fldCharType="end"/>
      </w:r>
      <w:r w:rsidRPr="66C332E5">
        <w:rPr>
          <w:color w:val="000000"/>
        </w:rPr>
        <w:t xml:space="preserve">. In the Budj Bim region, </w:t>
      </w:r>
      <w:r w:rsidR="00031910">
        <w:rPr>
          <w:color w:val="000000"/>
        </w:rPr>
        <w:t xml:space="preserve">the </w:t>
      </w:r>
      <w:r w:rsidRPr="66C332E5">
        <w:rPr>
          <w:color w:val="000000"/>
        </w:rPr>
        <w:t xml:space="preserve">harvest of </w:t>
      </w:r>
      <w:r w:rsidR="00DC3C56">
        <w:rPr>
          <w:color w:val="000000"/>
        </w:rPr>
        <w:t>Blue Gum</w:t>
      </w:r>
      <w:r w:rsidRPr="66C332E5">
        <w:rPr>
          <w:color w:val="000000"/>
        </w:rPr>
        <w:t xml:space="preserve"> plantations resulting in ongoing movement of </w:t>
      </w:r>
      <w:r w:rsidR="004E3DFA">
        <w:rPr>
          <w:color w:val="000000"/>
        </w:rPr>
        <w:t>Koala</w:t>
      </w:r>
      <w:r w:rsidRPr="66C332E5">
        <w:rPr>
          <w:color w:val="000000"/>
        </w:rPr>
        <w:t xml:space="preserve">s through the landscape </w:t>
      </w:r>
      <w:r w:rsidR="00F53B41">
        <w:rPr>
          <w:color w:val="000000"/>
        </w:rPr>
        <w:fldChar w:fldCharType="begin"/>
      </w:r>
      <w:r w:rsidR="009358C4">
        <w:rPr>
          <w:color w:val="000000"/>
        </w:rPr>
        <w:instrText xml:space="preserve"> ADDIN ZOTERO_ITEM CSL_CITATION {"citationID":"a11h56thblk","properties":{"formattedCitation":"(Hynes et al. 2021)","plainCitation":"(Hynes et al. 2021)","noteIndex":0},"citationItems":[{"id":9736,"uris":["http://zotero.org/users/634364/items/CMU6PREC"],"itemData":{"id":9736,"type":"article-journal","container-title":"Forest Ecology and Management","title":"Response of an arboreal species to plantation harvest","author":[{"family":"Hynes","given":"Emily"},{"family":"A. Whisson","given":"Desley"},{"family":"Stefano","given":"Julian Di"}],"issued":{"date-parts":[["2021"]]}}}],"schema":"https://github.com/citation-style-language/schema/raw/master/csl-citation.json"} </w:instrText>
      </w:r>
      <w:r w:rsidR="00F53B41">
        <w:rPr>
          <w:color w:val="000000"/>
        </w:rPr>
        <w:fldChar w:fldCharType="separate"/>
      </w:r>
      <w:r w:rsidR="009358C4" w:rsidRPr="009358C4">
        <w:t>(Hynes et al. 2021)</w:t>
      </w:r>
      <w:r w:rsidR="00F53B41">
        <w:rPr>
          <w:color w:val="000000"/>
        </w:rPr>
        <w:fldChar w:fldCharType="end"/>
      </w:r>
      <w:r w:rsidR="002E0AA9">
        <w:rPr>
          <w:color w:val="000000"/>
        </w:rPr>
        <w:t>,</w:t>
      </w:r>
      <w:r w:rsidRPr="66C332E5">
        <w:rPr>
          <w:color w:val="000000"/>
        </w:rPr>
        <w:t xml:space="preserve"> is an additional stressor. Some </w:t>
      </w:r>
      <w:r w:rsidR="004E3DFA">
        <w:rPr>
          <w:color w:val="000000"/>
        </w:rPr>
        <w:t>Koala</w:t>
      </w:r>
      <w:r w:rsidRPr="66C332E5">
        <w:rPr>
          <w:color w:val="000000"/>
        </w:rPr>
        <w:t xml:space="preserve">s sampled from Budj Bim presented in very poor condition, yet no other underlying health concerns were found. Food limitation due to ongoing overbrowsing </w:t>
      </w:r>
      <w:r w:rsidR="00E439D3">
        <w:rPr>
          <w:color w:val="000000"/>
        </w:rPr>
        <w:t xml:space="preserve">of food trees </w:t>
      </w:r>
      <w:r w:rsidRPr="66C332E5">
        <w:rPr>
          <w:color w:val="000000"/>
        </w:rPr>
        <w:t>and exacerbated by drought conditions is the most probable cause of poor body condition</w:t>
      </w:r>
      <w:r w:rsidR="000A09BB">
        <w:rPr>
          <w:color w:val="000000"/>
        </w:rPr>
        <w:t xml:space="preserve"> in this population</w:t>
      </w:r>
      <w:r w:rsidRPr="66C332E5">
        <w:rPr>
          <w:color w:val="000000"/>
        </w:rPr>
        <w:t xml:space="preserve">. This significant welfare issue is likely to become increasingly important under </w:t>
      </w:r>
      <w:r w:rsidR="002E0AA9">
        <w:rPr>
          <w:color w:val="000000"/>
        </w:rPr>
        <w:t xml:space="preserve">a </w:t>
      </w:r>
      <w:r w:rsidRPr="66C332E5">
        <w:rPr>
          <w:color w:val="000000"/>
        </w:rPr>
        <w:t>changing climate.</w:t>
      </w:r>
    </w:p>
    <w:p w14:paraId="73C3283F" w14:textId="5901ADDA" w:rsidR="007A7D5A" w:rsidRDefault="004E3DFA" w:rsidP="007A7D5A">
      <w:r>
        <w:t>Koala</w:t>
      </w:r>
      <w:r w:rsidR="007A7D5A" w:rsidRPr="66C332E5">
        <w:t xml:space="preserve">s in chronically poor heath were </w:t>
      </w:r>
      <w:r w:rsidR="00846AB6">
        <w:t xml:space="preserve">also </w:t>
      </w:r>
      <w:r w:rsidR="007A7D5A" w:rsidRPr="66C332E5">
        <w:t xml:space="preserve">found in the Murray River region, South Gippsland and Cape Otway where population densities </w:t>
      </w:r>
      <w:r w:rsidR="000A09BB">
        <w:t>were</w:t>
      </w:r>
      <w:r w:rsidR="007A7D5A" w:rsidRPr="66C332E5">
        <w:t xml:space="preserve"> lower</w:t>
      </w:r>
      <w:r w:rsidR="00963F14">
        <w:t>,</w:t>
      </w:r>
      <w:r w:rsidR="007A7D5A" w:rsidRPr="66C332E5">
        <w:t xml:space="preserve"> and </w:t>
      </w:r>
      <w:r>
        <w:t>Koala</w:t>
      </w:r>
      <w:r w:rsidR="007A7D5A" w:rsidRPr="66C332E5">
        <w:t>s ha</w:t>
      </w:r>
      <w:r w:rsidR="00963F14">
        <w:t>d</w:t>
      </w:r>
      <w:r w:rsidR="007A7D5A" w:rsidRPr="66C332E5">
        <w:t xml:space="preserve"> access to a good food supply (based on </w:t>
      </w:r>
      <w:r w:rsidR="00D45190">
        <w:t xml:space="preserve">the </w:t>
      </w:r>
      <w:r w:rsidR="007A7D5A" w:rsidRPr="66C332E5">
        <w:t xml:space="preserve">presence and canopy cover of preferred food trees). The </w:t>
      </w:r>
      <w:r w:rsidR="0082638C">
        <w:t xml:space="preserve">continuing </w:t>
      </w:r>
      <w:r w:rsidR="007A7D5A" w:rsidRPr="66C332E5">
        <w:t xml:space="preserve">poor condition of </w:t>
      </w:r>
      <w:r>
        <w:t>Koala</w:t>
      </w:r>
      <w:r w:rsidR="007A7D5A" w:rsidRPr="66C332E5">
        <w:t>s at Cape Otway</w:t>
      </w:r>
      <w:r w:rsidR="00963F14">
        <w:t>,</w:t>
      </w:r>
      <w:r w:rsidR="007A7D5A" w:rsidRPr="66C332E5">
        <w:t xml:space="preserve"> where the population has been managed </w:t>
      </w:r>
      <w:r w:rsidR="0082638C">
        <w:t>to reduced</w:t>
      </w:r>
      <w:r w:rsidR="007A7D5A" w:rsidRPr="66C332E5">
        <w:t xml:space="preserve"> density</w:t>
      </w:r>
      <w:r w:rsidR="0082638C">
        <w:t xml:space="preserve"> and Manna Gum condition has improved</w:t>
      </w:r>
      <w:r w:rsidR="007A7D5A" w:rsidRPr="66C332E5">
        <w:t>, raises questions about how management program success is evaluated. Traditionally, effectiveness is measured by reduced population densities and improved tree canopy condition</w:t>
      </w:r>
      <w:r w:rsidR="00E27D83">
        <w:t xml:space="preserve"> </w:t>
      </w:r>
      <w:r w:rsidR="00E27D83">
        <w:fldChar w:fldCharType="begin"/>
      </w:r>
      <w:r w:rsidR="009358C4">
        <w:instrText xml:space="preserve"> ADDIN ZOTERO_ITEM CSL_CITATION {"citationID":"a123e7fpol5","properties":{"formattedCitation":"(Ramsey et al. 2016)","plainCitation":"(Ramsey et al. 2016)","noteIndex":0},"citationItems":[{"id":2113,"uris":["http://zotero.org/users/634364/items/MP8L3NS8"],"itemData":{"id":2113,"type":"report","event-place":"Heidelberg, Victoria","page":"35","publisher":"Arthur Rylah Institute Technical Report Series No. 272.","publisher-place":"Heidelberg, Victoria","title":"Towards a habitat condition assessment method for guiding the management of overabundant koala populations.","author":[{"family":"Ramsey","given":"D.S.L."},{"family":"Tolsma","given":"A.D."},{"family":"Brown","given":"G.W."}],"issued":{"date-parts":[["2016"]]}}}],"schema":"https://github.com/citation-style-language/schema/raw/master/csl-citation.json"} </w:instrText>
      </w:r>
      <w:r w:rsidR="00E27D83">
        <w:fldChar w:fldCharType="separate"/>
      </w:r>
      <w:r w:rsidR="009358C4" w:rsidRPr="009358C4">
        <w:t>(Ramsey et al. 2016)</w:t>
      </w:r>
      <w:r w:rsidR="00E27D83">
        <w:fldChar w:fldCharType="end"/>
      </w:r>
      <w:r w:rsidR="007A7D5A" w:rsidRPr="66C332E5">
        <w:t>, but these indicators may no</w:t>
      </w:r>
      <w:r w:rsidR="00404688">
        <w:t>t</w:t>
      </w:r>
      <w:r w:rsidR="007A7D5A" w:rsidRPr="66C332E5">
        <w:t xml:space="preserve"> fully reflect </w:t>
      </w:r>
      <w:r>
        <w:t>Koala</w:t>
      </w:r>
      <w:r w:rsidR="007A7D5A" w:rsidRPr="66C332E5">
        <w:t xml:space="preserve"> welfare outcomes. Multiple underlying health concerns such as dental disease</w:t>
      </w:r>
      <w:r w:rsidR="00404688">
        <w:t>, low genetic diversity</w:t>
      </w:r>
      <w:r w:rsidR="007A7D5A" w:rsidRPr="66C332E5">
        <w:t xml:space="preserve">, and extrinsic factors such as the nutritional quality of foliage, and climate may be contributing to the poor health of </w:t>
      </w:r>
      <w:r>
        <w:t>Koala</w:t>
      </w:r>
      <w:r w:rsidR="007A7D5A" w:rsidRPr="66C332E5">
        <w:t>s in these areas.</w:t>
      </w:r>
    </w:p>
    <w:p w14:paraId="560B2C54" w14:textId="77777777" w:rsidR="00D45190" w:rsidRDefault="00D45190" w:rsidP="007A7D5A"/>
    <w:p w14:paraId="5E6500FD" w14:textId="13661BBF" w:rsidR="00AF5A41" w:rsidRDefault="00AF5A41" w:rsidP="008A5BC9">
      <w:pPr>
        <w:pStyle w:val="Heading3-Numbered"/>
      </w:pPr>
      <w:bookmarkStart w:id="170" w:name="_Toc202781741"/>
      <w:r>
        <w:lastRenderedPageBreak/>
        <w:t xml:space="preserve">Infectious disease in </w:t>
      </w:r>
      <w:r w:rsidR="004E3DFA">
        <w:t>Koala</w:t>
      </w:r>
      <w:r>
        <w:t>s</w:t>
      </w:r>
      <w:bookmarkEnd w:id="170"/>
    </w:p>
    <w:p w14:paraId="20EBFE7C" w14:textId="4C24B671" w:rsidR="007A7D5A" w:rsidRDefault="007A7D5A" w:rsidP="007A7D5A">
      <w:r w:rsidRPr="66C332E5">
        <w:t xml:space="preserve">Evidence of urogenital tract disease has been widely reported for </w:t>
      </w:r>
      <w:r w:rsidR="004E3DFA">
        <w:t>Koala</w:t>
      </w:r>
      <w:r w:rsidRPr="66C332E5">
        <w:t xml:space="preserve">s throughout their geographic range </w:t>
      </w:r>
      <w:r w:rsidR="00F53B41">
        <w:fldChar w:fldCharType="begin"/>
      </w:r>
      <w:r w:rsidR="009358C4">
        <w:instrText xml:space="preserve"> ADDIN ZOTERO_ITEM CSL_CITATION {"citationID":"a20c0lf7o4n","properties":{"formattedCitation":"(Brown et al. 1984; Legione et al. 2018; Hulse et al. 2021)","plainCitation":"(Brown et al. 1984; Legione et al. 2018; Hulse et al. 2021)","noteIndex":0},"citationItems":[{"id":9762,"uris":["http://zotero.org/users/634364/items/BVN5T94Q"],"itemData":{"id":9762,"type":"article-journal","container-title":"Veterinary Radiology","issue":"6","note":"number: 6","page":"242-248","title":"The diagnosis and epidemiology of an infertility disease in the female koala: &lt;i&gt;Phascolarctos cinereus&lt;/i&gt; (marsupialia).","volume":"25","author":[{"family":"Brown","given":"A. S."},{"family":"Carrick","given":"F. N."},{"family":"Gordon","given":"G"},{"family":"Reynolds","given":"K"}],"issued":{"date-parts":[["1984"]]}}},{"id":9734,"uris":["http://zotero.org/users/634364/items/MR9SK59P"],"itemData":{"id":9734,"type":"article-journal","abstract":"Copyright © 2018 Legione et al. This is an open access article distributed under the terms of the Creative Commons Attribution License, which permits unrestricted use, distribution, and reproduction in any medium, provided the original author and source are credited. Koalas (Phascolarctos cinereus) are iconic Australian marsupials currently threatened by several processes, including infectious diseases and ecological disruption. Infection with Chlamydia pecorum, is considered a key driver of population decline. The clinical sign of 'wet bottom', a staining of the rump associated with urinary incontinence, is often caused by chlamydial urinary tract infections. However, wet bottom has been recorded in koalas free of C. pecorum, suggesting other causative agents in those individuals. We used 16S rRNA diversity profiling to investigate the microbiome of the urogenital tract of ten female koalas in order to identify potential causative agents of wet bottom, other than C. pecorum. Five urogenital samples were processed from koalas presenting with wet bottom and five were clinically normal. All koalas were negative for C. pecorum infection. We detected thirteen phyla across the ten samples, with Firmicutes occurring at the highest relative abundance (77.6%). The order Lactobacillales, within the Firmicutes, comprised 70.3% of the reads from all samples. After normalising reads using DESeq2 and testing for significant differences (P &lt; 0.05), there were 25 operational taxonomic units (OTUs) more commonly found in one group over the other. The families Aerococcaceae and Tissierellaceae both had four significantly differentially abundant OTUs. These four Tissierellaceae OTUs were all significantly more abundant in koalas with wet bottom. This study provides the foundation for future investigations of causes of koala wet bottom, other than C. pecorum infection. This is of clinical relevance as wet bottom is often assumed to be caused by C. pecorum and treated accordingly. Our research highlights that other organisms may be causing wet bottom, and these potential aetiological agents need to be further investigated to fully address the problems this species faces.","container-title":"PLoS ONE","DOI":"10.1371/journal.pone.0194881","ISSN":"19326203","issue":"3","note":"number: 3","title":"Variation in the microbiome of the urogenital tract of &lt;i&gt;Chlamydia&lt;/i&gt;-free female koalas (&lt;i&gt;Phascolarctos cinereus&lt;/i&gt;) with and without 'wet bottom'","volume":"13","author":[{"family":"Legione","given":"Alistair R."},{"family":"Amery-Gale","given":"Jemima"},{"family":"Lynch","given":"Michael"},{"family":"Haynes","given":"Leesa"},{"family":"Gilkerson","given":"James R."},{"family":"Sansom","given":"Fiona M."},{"family":"Devlin","given":"Joanne M."}],"issued":{"date-parts":[["2018"]]}}},{"id":9793,"uris":["http://zotero.org/users/634364/items/SCBMWI2V"],"itemData":{"id":9793,"type":"article-journal","abstract":"Although it is well established that chlamydial disease renders female koalas infertile, there has been limited research on its effects on male koala  fertility, specifically sperm quality. This study determined whether chlamydial  infection adversely affects semen quality of naturally infected koalas and  spermatozoa recovered from Chlamydia negative koalas co-incubated in vitro with  C. pecorum elementary bodies (EBs). Semen from 102 south-east Queensland sexually  mature wild koalas exhibiting varying degrees of chlamydiosis and clinical signs  of disease were assessed for semen quality and compared to 11 clinically healthy,  Chlamydia-free captive male koalas. For in vitro studies, semen samples were  collected from 6 Chlamydia-free captive koalas, and co-incubated over 24 h with  high and low concentrations of C. pecorum EBs and sperm quality assessed. Wild  koalas displaying severe signs of clinical disease with C. pecorum present in the  semen had significantly greater sperm DNA damage (P = 0.0267). The total % of  morphologically abnormal spermatozoa was highest in wild koalas that had severe  signs of clinical disease but whose semen was negative for C. pecorum  (P = 0.0328). This apparent contradiction is possibly associated with wild males  having resolved the infection but still possessing underlining reproductive  pathology. A higher incidence of loose head spermatozoa occurred in semen of wild  koalas not infected with C. pecorum compared to those that were C. pecorum  infected (P = 0.026). In vitro incubation of semen with C. pecorum significantly  decreased sperm motility and viability over 24 h.","container-title":"Theriogenology","DOI":"10.1016/j.theriogenology.2021.03.016","ISSN":"1879-3231 0093-691X","journalAbbreviation":"Theriogenology","language":"eng","license":"Crown Copyright © 2021. Published by Elsevier Inc. All rights reserved.","note":"publisher-place: United States\nPMID: 33813053","page":"99-110","title":"The effect of &lt;i&gt;Chlamydia&lt;/i&gt; infection on koala (&lt;i&gt;Phascolarctos cinereus&lt;/i&gt;) semen quality.","volume":"167","author":[{"family":"Hulse","given":"Lyndal"},{"family":"Beagley","given":"Kenneth"},{"family":"Larkin","given":"Rebecca"},{"family":"Nicolson","given":"Vere"},{"family":"Gosálvez","given":"Jaime"},{"family":"Johnston","given":"Stephen"}],"issued":{"date-parts":[["2021",6]]}}}],"schema":"https://github.com/citation-style-language/schema/raw/master/csl-citation.json"} </w:instrText>
      </w:r>
      <w:r w:rsidR="00F53B41">
        <w:fldChar w:fldCharType="separate"/>
      </w:r>
      <w:r w:rsidR="009358C4" w:rsidRPr="009358C4">
        <w:t>(Brown et al. 1984; Legione et al. 2018; Hulse et al. 2021)</w:t>
      </w:r>
      <w:r w:rsidR="00F53B41">
        <w:fldChar w:fldCharType="end"/>
      </w:r>
      <w:r w:rsidRPr="66C332E5">
        <w:t xml:space="preserve">, and infertility secondary to pathology of the reproductive tract in male and female </w:t>
      </w:r>
      <w:r w:rsidR="004E3DFA">
        <w:t>Koala</w:t>
      </w:r>
      <w:r w:rsidRPr="66C332E5">
        <w:t xml:space="preserve">s is considered a significant threat to the conservation of the species </w:t>
      </w:r>
      <w:r w:rsidR="00F53B41">
        <w:fldChar w:fldCharType="begin"/>
      </w:r>
      <w:r w:rsidR="009358C4">
        <w:instrText xml:space="preserve"> ADDIN ZOTERO_ITEM CSL_CITATION {"citationID":"adjm1t1jhr","properties":{"formattedCitation":"(Grogan et al. 2017; Hulse et al. 2021)","plainCitation":"(Grogan et al. 2017; Hulse et al. 2021)","noteIndex":0},"citationItems":[{"id":9767,"uris":["http://zotero.org/users/634364/items/DHRWJA3Q"],"itemData":{"id":9767,"type":"article-journal","abstract":"Infectious diseases can be key threatening processes for biodiversity conservation. However, establishing the relative importance of disease (among other threatening processes) as a driver of species declines can be challenging. Bias in the directions that a research field may take as it develops – due to factors such as conservation policy, funding, public perception, and available expertise and technology – may exacerbate this difficulty. Chlamydiosis (infection with bacteria in Family Chlamydiaceae) is an example of an infectious disease with a poorly understood role in koala (Phascolarctos cinereus) population dynamics. The arboreal folivorous koala is an internationally recognized iconic species of high conservation, sociocultural and economic value. To date, no studies have quantitatively examined the breadth and scope of research related to koala chlamydiosis, nor systematically identified the current research gaps. We systematically and quantitatively reviewed a comprehensive database of literature related to koala chlamydiosis, classified and examined the main foci of the research, and evaluated research gaps with the goal of assisting policy planning for funding further koala chlamydiosis research. We examined published literature with regard to journal category, authorship, funding, spatiotemporal scope, study foci and type, chlamydial species examined, methodological design and overall findings. Among the 117 peer-reviewed papers published between 1970 and 2016 that fit our criteria, the most striking finding was the relative lack of population-level disease studies within the last two decades to examine mechanisms of chlamydial infection dynamics. This research gap is of particular concern given the potential role of Chlamydia in koala population declines, and the recent dramatic changes in our understanding of pathogen phylogeny and improved diagnostic approaches. Our results demonstrate a pressing need for future in situ comprehensive longitudinal population-level studies from diverse geographic regions. These studies must utilize up-to-date diagnostic methods capable of distinguishing chlamydial species and strains to elucidate the role of chlamydial infection in koala population declines and the underlying mechanisms involved. They should also employ rigorous epidemiological methodologies and evaluate co-infection, habitat, climatic and demographic data. Our findings suggest some key research gaps concerning koala chlamydiosis, and are hence important for guiding future research into koala chlamydiosis and conservation.","container-title":"Biological Conservation","DOI":"10.1016/j.biocon.2017.09.001","ISSN":"0006-3207","journalAbbreviation":"Biological Conservation","page":"179-188","title":"Current trends and future directions in koala chlamydial disease research","volume":"215","author":[{"family":"Grogan","given":"Laura F."},{"family":"Ellis","given":"William"},{"family":"Jones","given":"Darryl"},{"family":"Hero","given":"Jean-Marc"},{"family":"Kerlin","given":"Douglas H."},{"family":"McCallum","given":"Hamish"}],"issued":{"date-parts":[["2017",11,1]]}}},{"id":9793,"uris":["http://zotero.org/users/634364/items/SCBMWI2V"],"itemData":{"id":9793,"type":"article-journal","abstract":"Although it is well established that chlamydial disease renders female koalas infertile, there has been limited research on its effects on male koala  fertility, specifically sperm quality. This study determined whether chlamydial  infection adversely affects semen quality of naturally infected koalas and  spermatozoa recovered from Chlamydia negative koalas co-incubated in vitro with  C. pecorum elementary bodies (EBs). Semen from 102 south-east Queensland sexually  mature wild koalas exhibiting varying degrees of chlamydiosis and clinical signs  of disease were assessed for semen quality and compared to 11 clinically healthy,  Chlamydia-free captive male koalas. For in vitro studies, semen samples were  collected from 6 Chlamydia-free captive koalas, and co-incubated over 24 h with  high and low concentrations of C. pecorum EBs and sperm quality assessed. Wild  koalas displaying severe signs of clinical disease with C. pecorum present in the  semen had significantly greater sperm DNA damage (P = 0.0267). The total % of  morphologically abnormal spermatozoa was highest in wild koalas that had severe  signs of clinical disease but whose semen was negative for C. pecorum  (P = 0.0328). This apparent contradiction is possibly associated with wild males  having resolved the infection but still possessing underlining reproductive  pathology. A higher incidence of loose head spermatozoa occurred in semen of wild  koalas not infected with C. pecorum compared to those that were C. pecorum  infected (P = 0.026). In vitro incubation of semen with C. pecorum significantly  decreased sperm motility and viability over 24 h.","container-title":"Theriogenology","DOI":"10.1016/j.theriogenology.2021.03.016","ISSN":"1879-3231 0093-691X","journalAbbreviation":"Theriogenology","language":"eng","license":"Crown Copyright © 2021. Published by Elsevier Inc. All rights reserved.","note":"publisher-place: United States\nPMID: 33813053","page":"99-110","title":"The effect of &lt;i&gt;Chlamydia&lt;/i&gt; infection on koala (&lt;i&gt;Phascolarctos cinereus&lt;/i&gt;) semen quality.","volume":"167","author":[{"family":"Hulse","given":"Lyndal"},{"family":"Beagley","given":"Kenneth"},{"family":"Larkin","given":"Rebecca"},{"family":"Nicolson","given":"Vere"},{"family":"Gosálvez","given":"Jaime"},{"family":"Johnston","given":"Stephen"}],"issued":{"date-parts":[["2021",6]]}}}],"schema":"https://github.com/citation-style-language/schema/raw/master/csl-citation.json"} </w:instrText>
      </w:r>
      <w:r w:rsidR="00F53B41">
        <w:fldChar w:fldCharType="separate"/>
      </w:r>
      <w:r w:rsidR="009358C4" w:rsidRPr="009358C4">
        <w:t>(Grogan et al. 2017; Hulse et al. 2021)</w:t>
      </w:r>
      <w:r w:rsidR="00F53B41">
        <w:fldChar w:fldCharType="end"/>
      </w:r>
      <w:r w:rsidRPr="66C332E5">
        <w:t xml:space="preserve">. We found widespread evidence of urogenital tract disease during our study; however, the underlying causes are unclear. Although the clinical sign of ‘wet bottom’ is often attributed to </w:t>
      </w:r>
      <w:r w:rsidR="00E251F1">
        <w:t>Chlamy</w:t>
      </w:r>
      <w:r w:rsidRPr="66C332E5">
        <w:t xml:space="preserve">dial infection, wet bottom has </w:t>
      </w:r>
      <w:r w:rsidR="00A3388D">
        <w:t xml:space="preserve">also </w:t>
      </w:r>
      <w:r w:rsidRPr="66C332E5">
        <w:t xml:space="preserve">been recorded in </w:t>
      </w:r>
      <w:r w:rsidR="004E3DFA">
        <w:t>Koala</w:t>
      </w:r>
      <w:r w:rsidRPr="66C332E5">
        <w:t xml:space="preserve">s free of </w:t>
      </w:r>
      <w:r w:rsidR="00E251F1">
        <w:rPr>
          <w:i/>
          <w:iCs/>
        </w:rPr>
        <w:t>Chlamy</w:t>
      </w:r>
      <w:r w:rsidRPr="66C332E5">
        <w:rPr>
          <w:i/>
          <w:iCs/>
        </w:rPr>
        <w:t>dia pecorum</w:t>
      </w:r>
      <w:r w:rsidRPr="66C332E5">
        <w:t xml:space="preserve">, suggesting other causative agents in those individuals (Legione et al. 2018). The impact of reproductive tract pathology on fecundity and recruitment in Victorian </w:t>
      </w:r>
      <w:r w:rsidR="004E3DFA">
        <w:t>Koala</w:t>
      </w:r>
      <w:r w:rsidRPr="66C332E5">
        <w:t xml:space="preserve"> populations </w:t>
      </w:r>
      <w:r w:rsidR="00E439D3">
        <w:t xml:space="preserve">is </w:t>
      </w:r>
      <w:r w:rsidRPr="66C332E5">
        <w:t xml:space="preserve">also unclear. Despite recording </w:t>
      </w:r>
      <w:r w:rsidR="00846AB6">
        <w:t xml:space="preserve">relatively </w:t>
      </w:r>
      <w:r w:rsidRPr="66C332E5">
        <w:t xml:space="preserve">low fecundity and a high incidence of urogenital tract disease of varying severity in </w:t>
      </w:r>
      <w:r w:rsidR="004E3DFA">
        <w:t>Koala</w:t>
      </w:r>
      <w:r w:rsidRPr="66C332E5">
        <w:t>s from high-density populations in our study, these populations typically exhibit high reproductive rates.</w:t>
      </w:r>
    </w:p>
    <w:p w14:paraId="188EAFCB" w14:textId="0D886E83" w:rsidR="007A7D5A" w:rsidRDefault="007A7D5A" w:rsidP="007A7D5A">
      <w:r w:rsidRPr="66C332E5">
        <w:t xml:space="preserve">As in previous studies on Victorian </w:t>
      </w:r>
      <w:r w:rsidR="004E3DFA">
        <w:t>Koala</w:t>
      </w:r>
      <w:r w:rsidRPr="66C332E5">
        <w:t xml:space="preserve">s, there was no clear relationship between detection of clinical signs of urogenital tract disease (either on physical examination or at necropsy) and the detection of </w:t>
      </w:r>
      <w:r w:rsidR="00E251F1" w:rsidRPr="00413BE4">
        <w:t>Chlamy</w:t>
      </w:r>
      <w:r w:rsidRPr="00413BE4">
        <w:t xml:space="preserve">dial </w:t>
      </w:r>
      <w:r w:rsidRPr="66C332E5">
        <w:t xml:space="preserve">DNA from swabs collected from </w:t>
      </w:r>
      <w:r w:rsidR="004E3DFA">
        <w:t>Koala</w:t>
      </w:r>
      <w:r w:rsidRPr="66C332E5">
        <w:t xml:space="preserve">s </w:t>
      </w:r>
      <w:r w:rsidR="00F53B41">
        <w:fldChar w:fldCharType="begin"/>
      </w:r>
      <w:r w:rsidR="009358C4">
        <w:instrText xml:space="preserve"> ADDIN ZOTERO_ITEM CSL_CITATION {"citationID":"a12ss3tgab","properties":{"formattedCitation":"(Legione et al. 2016b; Legione et al. 2018)","plainCitation":"(Legione et al. 2016b; Legione et al. 2018)","noteIndex":0},"citationItems":[{"id":9771,"uris":["http://zotero.org/users/634364/items/GQAXEL6F"],"itemData":{"id":9771,"type":"article-journal","abstract":"Chlamydia pecorum infection is a threat to the health of free-ranging koalas (Phascolarctos cinereus) in Australia. Utilizing an extensive sample archive we  determined the prevalence of C. pecorum in koalas within six regions of Victoria,  Australia. The ompA genotypes of the detected C. pecorum were characterized to  better understand the epidemiology of this pathogen in Victorian koalas. Despite  many studies in northern Australia (i.e. Queensland and New South Wales), prior  Chlamydia studies in Victorian koalas are limited. We detected C. pecorum in  125/820 (15 %) urogenital swabs, but in only one ocular swab. Nucleotide  sequencing of the molecular marker C. pecorum ompA revealed that the majority  (90/114) of C. pecorum samples typed were genotype B. This genotype has not been  reported in northern koalas. In general, Chlamydia infection in Victorian koalas  is associated with milder clinical signs compared with infection in koalas in  northern populations. Although disease pathogenesis is likely to be  multifactorial, the high prevalence of genotype B in Victoria may suggest it is  less pathogenic. All but three koalas had C. pecorum genotypes unique to southern  koala populations (i.e. Victoria and South Australia). These included a novel C.  pecorum ompA genotype and two genotypes associated with livestock. Regression  analysis determined that significant factors for the presence of C. pecorum  infection were sex and geographical location. The presence of 'wet bottom' in  males and the presence of reproductive tract pathology in females were  significantly associated with C. pecorum infection, suggesting variation in  clinical disease manifestations between sexes.","container-title":"Journal of medical microbiology","DOI":"10.1099/jmm.0.000241","ISSN":"1473-5644 0022-2615","issue":"5","journalAbbreviation":"J Med Microbiol","language":"eng","note":"number: 5\npublisher-place: England\nPMID: 26932792","page":"420-428","title":"Identification of unusual &lt;i&gt;Chlamydia pecorum&lt;/i&gt; genotypes in Victorian koalas (&lt;i&gt;Phascolarctos cinereus&lt;/i&gt;) and clinical variables associated with infection.","volume":"65","author":[{"family":"Legione","given":"Alistair R."},{"family":"Patterson","given":"Jade L. S."},{"family":"Whiteley","given":"Pam L."},{"family":"Amery-Gale","given":"Jemima"},{"family":"Lynch","given":"Michael"},{"family":"Haynes","given":"Leesa"},{"family":"Gilkerson","given":"James R."},{"family":"Polkinghorne","given":"Adam"},{"family":"Devlin","given":"Joanne M."},{"family":"Sansom","given":"Fiona M."}],"issued":{"date-parts":[["2016",5]]}}},{"id":9734,"uris":["http://zotero.org/users/634364/items/MR9SK59P"],"itemData":{"id":9734,"type":"article-journal","abstract":"Copyright © 2018 Legione et al. This is an open access article distributed under the terms of the Creative Commons Attribution License, which permits unrestricted use, distribution, and reproduction in any medium, provided the original author and source are credited. Koalas (Phascolarctos cinereus) are iconic Australian marsupials currently threatened by several processes, including infectious diseases and ecological disruption. Infection with Chlamydia pecorum, is considered a key driver of population decline. The clinical sign of 'wet bottom', a staining of the rump associated with urinary incontinence, is often caused by chlamydial urinary tract infections. However, wet bottom has been recorded in koalas free of C. pecorum, suggesting other causative agents in those individuals. We used 16S rRNA diversity profiling to investigate the microbiome of the urogenital tract of ten female koalas in order to identify potential causative agents of wet bottom, other than C. pecorum. Five urogenital samples were processed from koalas presenting with wet bottom and five were clinically normal. All koalas were negative for C. pecorum infection. We detected thirteen phyla across the ten samples, with Firmicutes occurring at the highest relative abundance (77.6%). The order Lactobacillales, within the Firmicutes, comprised 70.3% of the reads from all samples. After normalising reads using DESeq2 and testing for significant differences (P &lt; 0.05), there were 25 operational taxonomic units (OTUs) more commonly found in one group over the other. The families Aerococcaceae and Tissierellaceae both had four significantly differentially abundant OTUs. These four Tissierellaceae OTUs were all significantly more abundant in koalas with wet bottom. This study provides the foundation for future investigations of causes of koala wet bottom, other than C. pecorum infection. This is of clinical relevance as wet bottom is often assumed to be caused by C. pecorum and treated accordingly. Our research highlights that other organisms may be causing wet bottom, and these potential aetiological agents need to be further investigated to fully address the problems this species faces.","container-title":"PLoS ONE","DOI":"10.1371/journal.pone.0194881","ISSN":"19326203","issue":"3","note":"number: 3","title":"Variation in the microbiome of the urogenital tract of &lt;i&gt;Chlamydia&lt;/i&gt;-free female koalas (&lt;i&gt;Phascolarctos cinereus&lt;/i&gt;) with and without 'wet bottom'","volume":"13","author":[{"family":"Legione","given":"Alistair R."},{"family":"Amery-Gale","given":"Jemima"},{"family":"Lynch","given":"Michael"},{"family":"Haynes","given":"Leesa"},{"family":"Gilkerson","given":"James R."},{"family":"Sansom","given":"Fiona M."},{"family":"Devlin","given":"Joanne M."}],"issued":{"date-parts":[["2018"]]}}}],"schema":"https://github.com/citation-style-language/schema/raw/master/csl-citation.json"} </w:instrText>
      </w:r>
      <w:r w:rsidR="00F53B41">
        <w:fldChar w:fldCharType="separate"/>
      </w:r>
      <w:r w:rsidR="009358C4" w:rsidRPr="009358C4">
        <w:t>(Legione et al. 2016b; Legione et al. 2018)</w:t>
      </w:r>
      <w:r w:rsidR="00F53B41">
        <w:fldChar w:fldCharType="end"/>
      </w:r>
      <w:r w:rsidRPr="66C332E5">
        <w:t xml:space="preserve">. Failure to detect </w:t>
      </w:r>
      <w:r w:rsidRPr="66C332E5">
        <w:rPr>
          <w:i/>
          <w:iCs/>
        </w:rPr>
        <w:t>C.</w:t>
      </w:r>
      <w:r w:rsidR="00122BB4">
        <w:rPr>
          <w:i/>
          <w:iCs/>
        </w:rPr>
        <w:t> </w:t>
      </w:r>
      <w:r w:rsidRPr="66C332E5">
        <w:rPr>
          <w:i/>
          <w:iCs/>
        </w:rPr>
        <w:t>pecorum</w:t>
      </w:r>
      <w:r w:rsidRPr="66C332E5">
        <w:t xml:space="preserve"> in swabs may reflect latency or low shedding of infectious particles from chronically infected animals, or conversely, may represent the absence of infection in these animals </w:t>
      </w:r>
      <w:r w:rsidR="00AF108D">
        <w:fldChar w:fldCharType="begin"/>
      </w:r>
      <w:r w:rsidR="009358C4">
        <w:instrText xml:space="preserve"> ADDIN ZOTERO_ITEM CSL_CITATION {"citationID":"a1s1uffv7i6","properties":{"formattedCitation":"(Wedrowicz et al. 2016)","plainCitation":"(Wedrowicz et al. 2016)","noteIndex":0},"citationItems":[{"id":9725,"uris":["http://zotero.org/users/634364/items/YMRFC83B"],"itemData":{"id":9725,"type":"article-journal","abstract":"© 2016, Springer Science+Business Media Dordrecht. Pathogenic diseases may threaten the viability of wild animal populations, especially when already vulnerable. The mitigation of risks associated with pathogenic infections in populations is an important factor in conservation strategies. Koalas are of conservation concern across the north of their range and are affected by two main pathogens; Chlamydia pecorum and the koala retrovirus (KoRV). This study tested whether DNA from C. pecorum and KoRV could be detected in genetic material isolated from koala scats. Detection of C. pecorum in scat isolated DNA samples was compared with results obtained from urogenital swabs collected from the same individuals as part of an independent study. The ability to detect KoRV in scats from both northern and southern regions of the koala’s range was also assessed. There was a high level of concordance (5/6) between the detection of C. pecorum in DNA isolated from scats and urogenital swabs from the same individual. In positive samples, C. pecorumompA genotypes were identical between DNA from scats and urogenital swabs in two out of three cases. In samples from the south of the koala’s range, KoRV copy number was higher in DNA isolated from scats compared to DNA isolated from ear tissue, potentially indicating the detection of horizontally acquired infections. Our results demonstrate the ability to detect C. pecorum and KoRV in DNA isolated from koala scats. This method will be useful for studying the prevalence, transmission and impact of these pathogens in wild populations which may subsequently inform conservation management strategies.","container-title":"Conservation Genetics Resources","DOI":"10.1007/s12686-016-0574-3","ISSN":"18777260","issue":"4","note":"number: 4","title":"A non-invasive tool for assessing pathogen prevalence in koala (&lt;i&gt;Phascolarctos cinereus&lt;/i&gt;) populations: detection of &lt;i&gt;Chlamydia pecorum&lt;/i&gt; and koala retrovirus (KoRV) DNA in genetic material sourced from scats","volume":"8","author":[{"family":"Wedrowicz","given":"Faye"},{"family":"Saxton","given":"Tom"},{"family":"Mosse","given":"Jennifer"},{"family":"Wright","given":"Wendy"},{"family":"Hogan","given":"Fiona E."}],"issued":{"date-parts":[["2016"]]}}}],"schema":"https://github.com/citation-style-language/schema/raw/master/csl-citation.json"} </w:instrText>
      </w:r>
      <w:r w:rsidR="00AF108D">
        <w:fldChar w:fldCharType="separate"/>
      </w:r>
      <w:r w:rsidR="009358C4" w:rsidRPr="009358C4">
        <w:t>(Wedrowicz et al. 2016)</w:t>
      </w:r>
      <w:r w:rsidR="00AF108D">
        <w:fldChar w:fldCharType="end"/>
      </w:r>
      <w:r w:rsidRPr="66C332E5">
        <w:t xml:space="preserve">. </w:t>
      </w:r>
    </w:p>
    <w:p w14:paraId="0EAD3425" w14:textId="77777777" w:rsidR="00413BE4" w:rsidRDefault="007A7D5A" w:rsidP="007A7D5A">
      <w:r w:rsidRPr="66C332E5">
        <w:rPr>
          <w:color w:val="000000"/>
        </w:rPr>
        <w:t xml:space="preserve">KoRV has been linked to immunosuppression, the development of tumours and expression of </w:t>
      </w:r>
      <w:r w:rsidR="00A54F5C">
        <w:rPr>
          <w:color w:val="000000"/>
        </w:rPr>
        <w:t>C</w:t>
      </w:r>
      <w:r w:rsidRPr="66C332E5">
        <w:rPr>
          <w:color w:val="000000"/>
        </w:rPr>
        <w:t xml:space="preserve">hlamydiosis in animals co-infected with </w:t>
      </w:r>
      <w:r w:rsidR="00E251F1">
        <w:rPr>
          <w:i/>
          <w:iCs/>
          <w:color w:val="000000"/>
        </w:rPr>
        <w:t>C</w:t>
      </w:r>
      <w:r w:rsidR="00413BE4">
        <w:rPr>
          <w:i/>
          <w:iCs/>
          <w:color w:val="000000"/>
        </w:rPr>
        <w:t>. pecorum</w:t>
      </w:r>
      <w:r w:rsidRPr="66C332E5">
        <w:rPr>
          <w:color w:val="000000"/>
        </w:rPr>
        <w:t xml:space="preserve">. </w:t>
      </w:r>
      <w:r w:rsidR="00F53B41">
        <w:rPr>
          <w:color w:val="000000"/>
        </w:rPr>
        <w:fldChar w:fldCharType="begin"/>
      </w:r>
      <w:r w:rsidR="007D36C9">
        <w:rPr>
          <w:color w:val="000000"/>
        </w:rPr>
        <w:instrText xml:space="preserve"> ADDIN ZOTERO_ITEM CSL_CITATION {"citationID":"a1qv1md8ij5","properties":{"formattedCitation":"(Quigley and Timms 2020)","plainCitation":"(Quigley and Timms 2020)","noteIndex":0},"citationItems":[{"id":9775,"uris":["http://zotero.org/users/634364/items/GXYINTX9"],"itemData":{"id":9775,"type":"article-journal","abstract":"The iconic Australian marsupial, the koala (Phascolarctos cinereus), has suffered dramatic population declines as a result of habitat loss and fragmentation, disease, vehicle collision mortality, dog attacks, bushfires and climate change. In 2012, koalas were officially declared vulnerable by the Australian government and listed as a threatened species. In response, research into diseases affecting koalas has expanded rapidly. The two major pathogens affecting koalas are Chlamydia pecorum, leading to chlamydial disease and koala retrovirus (KoRV). In the last eight years, these pathogens and their diseases have received focused study regarding their sources, genetics, prevalence, disease presentation and transmission. This has led to vast improvements in pathogen detection and treatment, including the ongoing development of vaccines for each as a management and control strategy. This review will summarize and highlight the important advances made in understanding and combating C. pecorum and KoRV in koalas, since they were declared a threatened species. With complementary advances having also been made from the koala genome sequence and in our understanding of the koala immune system, we are primed to make a significant positive impact on koala health into the future.","container-title":"FEMS Microbiology Reviews","DOI":"10.1093/femsre/fuaa024","ISSN":"0168-6445, 1574-6976","issue":"5","language":"en","license":"http://creativecommons.org/licenses/by/4.0/","note":"number: 5","page":"583-605","source":"DOI.org (Crossref)","title":"Helping koalas battle disease – Recent advances in &lt;i&gt;Chlamydia&lt;/i&gt; and koala retrovirus (KoRV) disease understanding and treatment in koalas","volume":"44","author":[{"family":"Quigley","given":"Bonnie L"},{"family":"Timms","given":"Peter"}],"issued":{"date-parts":[["2020",9,1]]}}}],"schema":"https://github.com/citation-style-language/schema/raw/master/csl-citation.json"} </w:instrText>
      </w:r>
      <w:r w:rsidR="00F53B41">
        <w:rPr>
          <w:color w:val="000000"/>
        </w:rPr>
        <w:fldChar w:fldCharType="separate"/>
      </w:r>
      <w:r w:rsidR="007D36C9" w:rsidRPr="007D36C9">
        <w:t>(Quigley and Timms 2020)</w:t>
      </w:r>
      <w:r w:rsidR="00F53B41">
        <w:rPr>
          <w:color w:val="000000"/>
        </w:rPr>
        <w:fldChar w:fldCharType="end"/>
      </w:r>
      <w:r w:rsidRPr="66C332E5">
        <w:rPr>
          <w:color w:val="000000"/>
        </w:rPr>
        <w:t>. In our study, KoRV was detected in 2</w:t>
      </w:r>
      <w:r w:rsidR="00963F14">
        <w:rPr>
          <w:color w:val="000000"/>
        </w:rPr>
        <w:t>3</w:t>
      </w:r>
      <w:r w:rsidRPr="66C332E5">
        <w:rPr>
          <w:color w:val="000000"/>
        </w:rPr>
        <w:t xml:space="preserve">% of samples, a prevalence comparable to that reported by </w:t>
      </w:r>
      <w:r w:rsidRPr="66C332E5">
        <w:t xml:space="preserve">Legione et al. </w:t>
      </w:r>
      <w:r w:rsidR="00F53B41">
        <w:fldChar w:fldCharType="begin"/>
      </w:r>
      <w:r w:rsidR="007D36C9">
        <w:instrText xml:space="preserve"> ADDIN ZOTERO_ITEM CSL_CITATION {"citationID":"af0374slvi","properties":{"formattedCitation":"(2017)","plainCitation":"(2017)","noteIndex":0},"citationItems":[{"id":9722,"uris":["http://zotero.org/users/634364/items/DXRZTEQ8"],"itemData":{"id":9722,"type":"article-journal","abstract":"© 2017 The Authors. Purpose. Koala retrovirus (KoRV) is undergoing endogenization into the genome of koalas in Australia, providing an opportunity to assess the effect of retrovirus infection on the health of a population. The prevalence of KoRV in north-eastern Australia (Queensland and New South Wales) is 100 %, whereas previous preliminary investigations in south-eastern Australia (Victoria) suggested KoRV is present at a lower prevalence, although the values have varied widely. Here, we describe a large study of free-ranging koalas in Victoria to estimate the prevalence of KoRV and assess the clinical significance of KoRV infection in wild koalas. Methodology. Blood or spleen samples from 648 koalas where tested for KoRV provirus, and subsequently genotyped, using PCRs to detect the pol and env genes respectively. Clinical data was also recorded where possible and analysed in comparison to infection status. Results. The prevalence of KoRV was 24.7% (160/648). KoRV-A was detected in 141/160 cases, but KoRV-B, a genotype associated with neoplasia in captive koalas, was not detected. The genotype in 19 cases could not be determined. Genomic differences between KoRV in Victoria and type strains may have impacted genotyping. Factors associated with KoRV infection, based on multivariable analysis, were low body condition score, region sampled, and ‘wet bottom’ (a staining of the fur around the rump associated with chronic urinary incontinence). Koalas with wet bottom were nearly twice as likely to have KoRV provirus detected than those without wet bottom (odds ratio=1.90, 95% confidence interval 1.21, 2.98). Conclusion. Our findings have important implications for the conservation of this iconic species, particularly regarding translocation potential of Victorian koalas.","container-title":"Journal of Medical Microbiology","DOI":"10.1099/jmm.0.000416","ISSN":"00222615","issue":"2","note":"number: 2","title":"Koala retrovirus genotyping analyses reveal a low prevalence of KoRV-A in Victorian koalas and an association with clinical disease","volume":"66","author":[{"family":"Legione","given":"Alistair R."},{"family":"Patterson","given":"Jade L. S."},{"family":"Whiteley","given":"Pam"},{"family":"Firestone","given":"Simon M."},{"family":"Curnick","given":"Megan"},{"family":"Bodley","given":"Kate"},{"family":"Lynch","given":"Michael"},{"family":"Gilkerson","given":"James R."},{"family":"Sansom","given":"Fiona M."},{"family":"Devlin","given":"Joanne M."}],"issued":{"date-parts":[["2017"]]}},"label":"page","suppress-author":true}],"schema":"https://github.com/citation-style-language/schema/raw/master/csl-citation.json"} </w:instrText>
      </w:r>
      <w:r w:rsidR="00F53B41">
        <w:fldChar w:fldCharType="separate"/>
      </w:r>
      <w:r w:rsidR="007D36C9" w:rsidRPr="007D36C9">
        <w:t>(2017)</w:t>
      </w:r>
      <w:r w:rsidR="00F53B41">
        <w:fldChar w:fldCharType="end"/>
      </w:r>
      <w:r w:rsidRPr="66C332E5">
        <w:rPr>
          <w:color w:val="000000"/>
        </w:rPr>
        <w:t xml:space="preserve"> who found replication-competent KoRV </w:t>
      </w:r>
      <w:r w:rsidRPr="66C332E5">
        <w:rPr>
          <w:i/>
          <w:iCs/>
          <w:color w:val="000000"/>
        </w:rPr>
        <w:t>pol</w:t>
      </w:r>
      <w:r w:rsidRPr="66C332E5">
        <w:rPr>
          <w:color w:val="000000"/>
        </w:rPr>
        <w:t xml:space="preserve"> present in 17–40% of Victorian </w:t>
      </w:r>
      <w:r w:rsidR="004E3DFA">
        <w:rPr>
          <w:color w:val="000000"/>
        </w:rPr>
        <w:t>Koala</w:t>
      </w:r>
      <w:r w:rsidRPr="66C332E5">
        <w:rPr>
          <w:color w:val="000000"/>
        </w:rPr>
        <w:t xml:space="preserve">s. However, we did not observe co-infection with </w:t>
      </w:r>
      <w:r w:rsidRPr="66C332E5">
        <w:rPr>
          <w:i/>
          <w:iCs/>
          <w:color w:val="000000"/>
        </w:rPr>
        <w:t>C. pecorum</w:t>
      </w:r>
      <w:r w:rsidRPr="66C332E5">
        <w:rPr>
          <w:color w:val="000000"/>
        </w:rPr>
        <w:t xml:space="preserve"> and KoRV to increase the expression and severity of </w:t>
      </w:r>
      <w:r w:rsidR="00E251F1">
        <w:rPr>
          <w:color w:val="000000"/>
        </w:rPr>
        <w:t>Chlamy</w:t>
      </w:r>
      <w:r w:rsidRPr="66C332E5">
        <w:rPr>
          <w:color w:val="000000"/>
        </w:rPr>
        <w:t xml:space="preserve">dial disease in </w:t>
      </w:r>
      <w:r w:rsidR="004E3DFA">
        <w:rPr>
          <w:color w:val="000000"/>
        </w:rPr>
        <w:t>Koala</w:t>
      </w:r>
      <w:r w:rsidRPr="66C332E5">
        <w:rPr>
          <w:color w:val="000000"/>
        </w:rPr>
        <w:t xml:space="preserve">s, as has been reported previously </w:t>
      </w:r>
      <w:r w:rsidR="00F53B41">
        <w:rPr>
          <w:color w:val="000000"/>
        </w:rPr>
        <w:fldChar w:fldCharType="begin"/>
      </w:r>
      <w:r w:rsidR="009358C4">
        <w:rPr>
          <w:color w:val="000000"/>
        </w:rPr>
        <w:instrText xml:space="preserve"> ADDIN ZOTERO_ITEM CSL_CITATION {"citationID":"a1cpb8agj38","properties":{"formattedCitation":"(Patterson et al. 2015)","plainCitation":"(Patterson et al. 2015)","noteIndex":0},"citationItems":[{"id":9742,"uris":["http://zotero.org/users/634364/items/J8SRWU2D"],"itemData":{"id":9742,"type":"article-journal","abstract":"Chlamydia infection is known to impact the health of koalas (Phascolarctos cinereus) in New South Wales (NSW) and Queensland, but the clinical significance of Chlamydia infections in Victorian koalas is not well described. We examined the prevalence of Chlamydia infection and assessed associated health parameters in two Victorian koala populations known to be Chlamydia positive. The same testing regimen was applied to a third Victorian population in which Chlamydia had not been detected. We examined 288 koalas and collected samples from the urogenital sinus and conjunctival sacs. Detection and differentiation of Chlamydia species utilized real-time PCR and high-resolution melting curve analysis. Chlamydia pecorum was detected in two populations (prevalences: 25% and 41%, respectively) but only from urogenital sinus swabs. Chlamydia was not detected in the third population. Chlamydia pneumoniae was not detected. Chlamydia pecorum infection was positively associated with wet bottom (indicating chronic urinary tract disease) in one Chlamydia-positive population and with abnormal urogenital ultrasound findings in the other Chlamydia-positive population. The prevalence of wet bottom was similar in all populations (including the Chlamydia-free population), suggesting there is another significant cause (or causes) of wet bottom in Victorian koalas. Ocular disease was not observed. This is the largest study of Chlamydia infection in Victorian koalas, and the results suggest the potential for epidemiologic differences related to Chlamydia infections between Victorian koalas and koalas in Queensland and NSW and also between geographically distinct Victorian populations. Further studies to investigate the genotypes of C. pecorum present in Victorian koalas and to identify additional causes of wet bottom in koalas are indicated.","container-title":"Journal of Wildlife Diseases","DOI":"10.7589/2014-07-176","ISSN":"00903558","issue":"2","note":"number: 2\npublisher: Wildlife Disease Association, Inc.\nPMID: 25588005","page":"309-317","title":"The prevalence and clinical significance of &lt;i&gt;Chlamydia&lt;/i&gt; infection in island and mainland populations of victorian koalas (&lt;i&gt;Phascolarctos cinereus&lt;/i&gt;)","volume":"51","author":[{"family":"Patterson","given":"Jade L. S."},{"family":"Lynch","given":"Michael"},{"family":"Anderson","given":"Garry A."},{"family":"Noormohammadi","given":"Amir H."},{"family":"Legione","given":"Alistair"},{"family":"Gilkerson","given":"James R."},{"family":"Devlin","given":"Joanne M."}],"issued":{"date-parts":[["2015"]]}}}],"schema":"https://github.com/citation-style-language/schema/raw/master/csl-citation.json"} </w:instrText>
      </w:r>
      <w:r w:rsidR="00F53B41">
        <w:rPr>
          <w:color w:val="000000"/>
        </w:rPr>
        <w:fldChar w:fldCharType="separate"/>
      </w:r>
      <w:r w:rsidR="009358C4" w:rsidRPr="009358C4">
        <w:t>(Patterson et al. 2015)</w:t>
      </w:r>
      <w:r w:rsidR="00F53B41">
        <w:rPr>
          <w:color w:val="000000"/>
        </w:rPr>
        <w:fldChar w:fldCharType="end"/>
      </w:r>
      <w:r w:rsidRPr="66C332E5">
        <w:rPr>
          <w:color w:val="000000"/>
        </w:rPr>
        <w:t>. We found very low levels of co-infection with these two pathogens, yet widespread expression of urogenital tract disease. Unlike previous studies, our sampling was</w:t>
      </w:r>
      <w:r w:rsidR="00846AB6">
        <w:rPr>
          <w:color w:val="000000"/>
        </w:rPr>
        <w:t xml:space="preserve"> not confined</w:t>
      </w:r>
      <w:r w:rsidRPr="66C332E5">
        <w:rPr>
          <w:color w:val="000000"/>
        </w:rPr>
        <w:t xml:space="preserve"> to high-density populations where individuals are more likely to be suffering significant health and welfare issues. Consequently, although our sample size was relatively small, it may be more representative of the situation for Victorian </w:t>
      </w:r>
      <w:r w:rsidR="004E3DFA">
        <w:rPr>
          <w:color w:val="000000"/>
        </w:rPr>
        <w:t>Koala</w:t>
      </w:r>
      <w:r w:rsidRPr="66C332E5">
        <w:rPr>
          <w:color w:val="000000"/>
        </w:rPr>
        <w:t>s.</w:t>
      </w:r>
      <w:r w:rsidRPr="66C332E5">
        <w:t xml:space="preserve"> </w:t>
      </w:r>
    </w:p>
    <w:p w14:paraId="34FAC2EF" w14:textId="0FB4304A" w:rsidR="007A7D5A" w:rsidRDefault="007A7D5A" w:rsidP="007A7D5A">
      <w:r w:rsidRPr="66C332E5">
        <w:t xml:space="preserve">The impact of infectious diseases for </w:t>
      </w:r>
      <w:r w:rsidR="004E3DFA">
        <w:t>Koala</w:t>
      </w:r>
      <w:r w:rsidRPr="66C332E5">
        <w:t xml:space="preserve">s is likely exacerbated by a range of environmental factors as well as co-infection with other infectious agents. Although considerable attention has focussed on co-infection with </w:t>
      </w:r>
      <w:r w:rsidRPr="66C332E5">
        <w:rPr>
          <w:i/>
          <w:iCs/>
        </w:rPr>
        <w:t>C. pecorum</w:t>
      </w:r>
      <w:r w:rsidRPr="66C332E5">
        <w:t xml:space="preserve"> and KoRV in </w:t>
      </w:r>
      <w:r w:rsidR="004E3DFA">
        <w:t>Koala</w:t>
      </w:r>
      <w:r w:rsidRPr="66C332E5">
        <w:t xml:space="preserve">s, there is increasing interest in understanding the prevalence and clinical significance of gammaherpesviruses, two of which have been described for </w:t>
      </w:r>
      <w:r w:rsidR="004E3DFA">
        <w:t>Koala</w:t>
      </w:r>
      <w:r w:rsidRPr="66C332E5">
        <w:t xml:space="preserve">s: </w:t>
      </w:r>
      <w:r w:rsidRPr="00963F14">
        <w:rPr>
          <w:i/>
          <w:iCs/>
        </w:rPr>
        <w:t>Phascolarctid gammaherpesvirus</w:t>
      </w:r>
      <w:r w:rsidRPr="66C332E5">
        <w:t>-1 (Pha-HV1) and Pha-HV2</w:t>
      </w:r>
      <w:r w:rsidR="00F53B41">
        <w:t xml:space="preserve"> </w:t>
      </w:r>
      <w:r w:rsidR="00F53B41">
        <w:fldChar w:fldCharType="begin"/>
      </w:r>
      <w:r w:rsidR="009358C4">
        <w:instrText xml:space="preserve"> ADDIN ZOTERO_ITEM CSL_CITATION {"citationID":"a1d04v8tr40","properties":{"formattedCitation":"(Church et al. 2025)","plainCitation":"(Church et al. 2025)","noteIndex":0},"citationItems":[{"id":9764,"uris":["http://zotero.org/users/634364/items/UBGAK3AK"],"itemData":{"id":9764,"type":"article-journal","container-title":"Scientific Reports","issue":"1","language":"en","note":"number: 1","page":"6136","title":"New insights into the range and transmission dynamics of a koala gammaherpesvirus, phascolarctid gammaherpesvirus 2","volume":"15","author":[{"family":"Church","given":"C."},{"family":"Casteriano","given":"A."},{"family":"Muir","given":"Y. S."},{"family":"Krockenberger","given":"M."},{"family":"Vaz","given":"P. K."},{"family":"Higgins","given":"D. P."},{"family":"Wright","given":"B. R."}],"issued":{"date-parts":[["2025"]]}}}],"schema":"https://github.com/citation-style-language/schema/raw/master/csl-citation.json"} </w:instrText>
      </w:r>
      <w:r w:rsidR="00F53B41">
        <w:fldChar w:fldCharType="separate"/>
      </w:r>
      <w:r w:rsidR="009358C4" w:rsidRPr="009358C4">
        <w:t>(Church et al. 2025)</w:t>
      </w:r>
      <w:r w:rsidR="00F53B41">
        <w:fldChar w:fldCharType="end"/>
      </w:r>
      <w:r w:rsidRPr="66C332E5">
        <w:t xml:space="preserve">. Gammaherpesviruses invade lymphocytes (white blood cells which function as part of the immune system) and epithelial cells, and significant associations have been documented between infection with Pha-HV2 and co-infection with both </w:t>
      </w:r>
      <w:r w:rsidRPr="66C332E5">
        <w:rPr>
          <w:i/>
          <w:iCs/>
        </w:rPr>
        <w:t xml:space="preserve">C. pecorum </w:t>
      </w:r>
      <w:r w:rsidRPr="66C332E5">
        <w:t xml:space="preserve">and KoRV, and reduced fertility in Victorian </w:t>
      </w:r>
      <w:r w:rsidR="004E3DFA">
        <w:t>Koala</w:t>
      </w:r>
      <w:r w:rsidRPr="66C332E5">
        <w:t>s</w:t>
      </w:r>
      <w:r w:rsidR="00702197">
        <w:t xml:space="preserve"> </w:t>
      </w:r>
      <w:r w:rsidR="00702197">
        <w:fldChar w:fldCharType="begin"/>
      </w:r>
      <w:r w:rsidR="009358C4">
        <w:instrText xml:space="preserve"> ADDIN ZOTERO_ITEM CSL_CITATION {"citationID":"a2nd2gvtmhk","properties":{"formattedCitation":"(Devlin and Stalder 2019; Vaz et al. 2019; Church et al. 2025)","plainCitation":"(Devlin and Stalder 2019; Vaz et al. 2019; Church et al. 2025)","noteIndex":0},"citationItems":[{"id":9770,"uris":["http://zotero.org/users/634364/items/3N9KL6RW"],"itemData":{"id":9770,"type":"chapter","container-title":"Current Therapy in Medicine of Australian Mammals","event-place":"Clayton South, Victoria, Australia","page":"353-358","publisher":"CSIRO Publishing","publisher-place":"Clayton South, Victoria, Australia","title":"Marsupial herpesviruses","author":[{"family":"Devlin","given":"J"},{"family":"Stalder","given":"K"}],"editor":[{"family":"Vogelnest","given":"L"},{"family":"Portas","given":"T"}],"issued":{"date-parts":[["2019"]]}}},{"id":9761,"uris":["http://zotero.org/users/634364/items/MSPYUSGU"],"itemData":{"id":9761,"type":"article-journal","abstract":"The iconic koala (Phascolarctos cinereus) is host to two divergent gammaherpesviruses, phascolarctid gammaherpesviruses 1 and 2 (PhaHV-1 and -2), but the clinical significance of the individual viruses is unknown and current diagnostic methods are unsuitable for differentiating between the viruses in large-scale studies. To address this, we modified a pan-herpesvirus nested PCR to incorporate high-resolution melt analysis. We applied this assay in a molecular epidemiological study of 810 koalas from disparate populations across Victoria, Australia, including isolated island populations. Animal and clinical data recorded at sampling were analyzed and compared to infection status. Between populations, the prevalence of PhaHV-1 and -2 varied significantly, ranging from 1% to 55%. Adult and older animals were 5 to 13 times more likely to be positive for PhaHV-1 than juveniles (P 0.001), whereas PhaHV-2 detection did not change with age, suggesting differences in how these two viruses are acquired over the life of the animal. PhaHV-1 detection was uniquely associated with the detection of koala retrovirus, particularly in females (P 0.008). Both viruses were significantly associated (P 0.05) with the presence of genital tract abnormalities (uterine/ovarian cysts and testicular malformation), reduced fertility in females, urinary incontinence, and detection of Chlamydia pecorum, although the strength of these associations varied by sex and virus. Understanding the clinical significance of these viruses and how they interact with other pathogens will inform future management of threatened koala populations.","container-title":"Journal of Clinical Microbiology","DOI":"10.1128/JCM.01478-18","ISSN":"1098660X","issue":"3","note":"number: 3\npublisher: American Society for Microbiology\nPMID: 30626662","title":"Detection and differentiation of two koala gammaherpesviruses by use of high-resolution melt (HRM) analysis reveals differences in viral prevalence and clinical associations in a large study of free-ranging koalas","volume":"57","author":[{"family":"Vaz","given":"P. K."},{"family":"Legione","given":"A. R."},{"family":"Hartley","given":"C. A."},{"family":"Devlin","given":"J. M."}],"issued":{"date-parts":[["2019",3]]}}},{"id":9764,"uris":["http://zotero.org/users/634364/items/UBGAK3AK"],"itemData":{"id":9764,"type":"article-journal","container-title":"Scientific Reports","issue":"1","language":"en","note":"number: 1","page":"6136","title":"New insights into the range and transmission dynamics of a koala gammaherpesvirus, phascolarctid gammaherpesvirus 2","volume":"15","author":[{"family":"Church","given":"C."},{"family":"Casteriano","given":"A."},{"family":"Muir","given":"Y. S."},{"family":"Krockenberger","given":"M."},{"family":"Vaz","given":"P. K."},{"family":"Higgins","given":"D. P."},{"family":"Wright","given":"B. R."}],"issued":{"date-parts":[["2025"]]}}}],"schema":"https://github.com/citation-style-language/schema/raw/master/csl-citation.json"} </w:instrText>
      </w:r>
      <w:r w:rsidR="00702197">
        <w:fldChar w:fldCharType="separate"/>
      </w:r>
      <w:r w:rsidR="009358C4" w:rsidRPr="009358C4">
        <w:t>(Devlin and Stalder 2019; Vaz et al. 2019; Church et al. 2025)</w:t>
      </w:r>
      <w:r w:rsidR="00702197">
        <w:fldChar w:fldCharType="end"/>
      </w:r>
      <w:r w:rsidRPr="66C332E5">
        <w:t xml:space="preserve">. Gammaherpesviruses can remain latent in otherwise healthy animals; however, increased shedding is documented in hospitalised </w:t>
      </w:r>
      <w:r w:rsidR="004E3DFA">
        <w:t>Koala</w:t>
      </w:r>
      <w:r w:rsidRPr="66C332E5">
        <w:t xml:space="preserve">s, which suggests that physiological stress may play a role in shedding, and increased risk of transmission and the expression of clinical disease in infected </w:t>
      </w:r>
      <w:r w:rsidR="004E3DFA">
        <w:t>Koala</w:t>
      </w:r>
      <w:r w:rsidRPr="66C332E5">
        <w:t xml:space="preserve">s </w:t>
      </w:r>
      <w:r w:rsidR="00F53B41">
        <w:fldChar w:fldCharType="begin"/>
      </w:r>
      <w:r w:rsidR="009358C4">
        <w:instrText xml:space="preserve"> ADDIN ZOTERO_ITEM CSL_CITATION {"citationID":"a27ls51j73m","properties":{"formattedCitation":"(Wright et al. 2024)","plainCitation":"(Wright et al. 2024)","noteIndex":0},"citationItems":[{"id":9777,"uris":["http://zotero.org/users/634364/items/R7JU66IE"],"itemData":{"id":9777,"type":"article-journal","abstract":"Abstract\n            \n              Koala populations across the east coast of Australia are under threat of extinction with little known about the presence or distribution of a potential pathogen, phascolartid gammaherpesvirus 1 (PhaHV-1) across these threatened populations. Co-infections with PhaHV-1 and\n              Chlamydia pecorum\n              may be common and there is currently a limited understanding of the impact of these co-infections on koala health. To address these knowledge gaps, archived clinical and field-collected koala samples were examined by quantitative polymerase chain reaction to determine the distribution of PhaHV-1 in previously untested populations across New South Wales and Queensland. We detected PhaHV-1 in all regions surveyed with differences in detection rate between clinical samples from rescued koalas (26%) and field-collected samples from free-living koalas (8%). This may reflect increased viral shedding in koalas that have been admitted into care. We have corroborated previous work indicating greater detection of PhaHV-1 with increasing age in koalas and an association between PhaHV-1 and\n              C. pecorum\n              detection. Our work highlights the need for continued surveillance of PhaHV-1 in koala populations to inform management interventions, and targeted research to understand the pathogenesis of PhaHV-1 and determine the impact of infection and co-infection with\n              C. pecorum.","container-title":"Scientific Reports","DOI":"10.1038/s41598-023-50496-4","ISSN":"2045-2322","issue":"1","journalAbbreviation":"Sci Rep","language":"en","note":"number: 1","page":"1223","source":"DOI.org (Crossref)","title":"Expanding the known distribution of phascolartid gammaherpesvirus 1 in koalas to populations across Queensland and New South Wales","volume":"14","author":[{"family":"Wright","given":"Belinda R."},{"family":"Casteriano","given":"Andrea"},{"family":"Muir","given":"Yasmine S. S."},{"family":"Hulse","given":"Lyndal"},{"family":"Simpson","given":"Sarah J."},{"family":"Legione","given":"Alistair R."},{"family":"Vaz","given":"Paola K."},{"family":"Devlin","given":"Joanne M."},{"family":"Krockenberger","given":"Mark B."},{"family":"Higgins","given":"Damien P."}],"issued":{"date-parts":[["2024",1,12]]}}}],"schema":"https://github.com/citation-style-language/schema/raw/master/csl-citation.json"} </w:instrText>
      </w:r>
      <w:r w:rsidR="00F53B41">
        <w:fldChar w:fldCharType="separate"/>
      </w:r>
      <w:r w:rsidR="009358C4" w:rsidRPr="009358C4">
        <w:t>(Wright et al. 2024)</w:t>
      </w:r>
      <w:r w:rsidR="00F53B41">
        <w:fldChar w:fldCharType="end"/>
      </w:r>
      <w:r w:rsidRPr="66C332E5">
        <w:t>. Detection of Pha-HV at low levels during this study (</w:t>
      </w:r>
      <w:r w:rsidR="00963F14">
        <w:t>10% prevalence</w:t>
      </w:r>
      <w:r w:rsidRPr="66C332E5">
        <w:t xml:space="preserve">) precluded further investigation into the relationship between gammaherpesviruses and the individual and environmental variables impacting </w:t>
      </w:r>
      <w:r w:rsidR="004E3DFA">
        <w:t>Koala</w:t>
      </w:r>
      <w:r w:rsidRPr="66C332E5">
        <w:t xml:space="preserve"> health and welfare. Of note, Pha-HV was the only infectious disease detected from the one animal in our study that was found to be suffering from a significant malignant thyroid carcinoma, a neoplastic disease that has not previously been reported for </w:t>
      </w:r>
      <w:r w:rsidR="004E3DFA">
        <w:t>Koala</w:t>
      </w:r>
      <w:r w:rsidRPr="66C332E5">
        <w:t xml:space="preserve">s. </w:t>
      </w:r>
    </w:p>
    <w:p w14:paraId="1315098B" w14:textId="199F50C6" w:rsidR="007A7D5A" w:rsidRDefault="007A7D5A" w:rsidP="007A7D5A">
      <w:r w:rsidRPr="66C332E5">
        <w:t xml:space="preserve">Sarcoptic mange resulting from infection with </w:t>
      </w:r>
      <w:r w:rsidRPr="66C332E5">
        <w:rPr>
          <w:i/>
          <w:iCs/>
        </w:rPr>
        <w:t>Sarcoptes scabiei</w:t>
      </w:r>
      <w:r w:rsidR="00122BB4">
        <w:rPr>
          <w:u w:val="single"/>
        </w:rPr>
        <w:t>,</w:t>
      </w:r>
      <w:r w:rsidRPr="66C332E5">
        <w:t xml:space="preserve"> is an emerging infectious disease of </w:t>
      </w:r>
      <w:r w:rsidR="004E3DFA">
        <w:t>Koala</w:t>
      </w:r>
      <w:r w:rsidRPr="66C332E5">
        <w:t>s</w:t>
      </w:r>
      <w:r w:rsidR="00122BB4">
        <w:t>,</w:t>
      </w:r>
      <w:r w:rsidR="001229DC">
        <w:t xml:space="preserve"> but</w:t>
      </w:r>
      <w:r w:rsidRPr="66C332E5">
        <w:t xml:space="preserve"> it was not observed in this study. This is despite sampling </w:t>
      </w:r>
      <w:r w:rsidR="004E3DFA">
        <w:t>Koala</w:t>
      </w:r>
      <w:r w:rsidRPr="66C332E5">
        <w:t>s in the Murray River region, an area from which most published records of sarcoptic mange in Victoria have originated</w:t>
      </w:r>
      <w:r w:rsidR="00F53B41">
        <w:t xml:space="preserve"> </w:t>
      </w:r>
      <w:r w:rsidR="00F53B41">
        <w:fldChar w:fldCharType="begin"/>
      </w:r>
      <w:r w:rsidR="009358C4">
        <w:instrText xml:space="preserve"> ADDIN ZOTERO_ITEM CSL_CITATION {"citationID":"aes8vtme9j","properties":{"formattedCitation":"(Speight et al. 2017; Young et al. 2024)","plainCitation":"(Speight et al. 2017; Young et al. 2024)","noteIndex":0},"citationItems":[{"id":9778,"uris":["http://zotero.org/users/634364/items/DBQBX4BH"],"itemData":{"id":9778,"type":"article-journal","abstract":"OBJECTIVE: To describe outbreaks of sarcoptic mange caused by Sarcoptes scabiei in free-ranging koalas in Victoria (December 2008 to November 2015) and South  Australia (October 2011 to September 2014). METHODS: Koalas affected by  mange-like lesions were reported by wildlife carers, veterinary practitioners or  State Government personnel to the Faculty of Veterinary and Agricultural Sciences  at The University of Melbourne and the School of Animal and Veterinary Sciences  at The University of Adelaide. Skin scrapings were taken from live and dead  koalas and S. scabiei mites were identified. Tissues from necropsied koalas were  examined histologically. RESULTS: Outbreaks of sarcoptic mange were found to  occur in koalas from both Victoria (n = 29) and South Australia (n = 29) for the  first time. The gross pathological and histopathological changes are described.  CONCLUSION: We present the first reported cases of sarcoptic mange outbreaks in  free-ranging koalas.","container-title":"Australian veterinary journal","DOI":"10.1111/avj.12598","ISSN":"1751-0813 0005-0423","issue":"7","journalAbbreviation":"Aust Vet J","language":"eng","license":"© 2017 Australian Veterinary Association.","note":"number: 7\npublisher-place: England\nPMID: 28653387","page":"244-249","title":"Outbreaks of sarcoptic mange in free-ranging koala populations in Victoria and South Australia: a case series.","volume":"95","author":[{"family":"Speight","given":"K. N."},{"family":"Whiteley","given":"P. L."},{"family":"Woolford","given":"L."},{"family":"Duignan","given":"P. J."},{"family":"Bacci","given":"B."},{"family":"Lathe","given":"S."},{"family":"Boardman","given":"W."},{"family":"Scheelings","given":"T. F."},{"family":"Funnell","given":"O."},{"family":"Underwood","given":"G."},{"family":"Stevenson","given":"M. A."}],"issued":{"date-parts":[["2017"]]}}},{"id":9776,"uris":["http://zotero.org/users/634364/items/KXNXK5WM"],"itemData":{"id":9776,"type":"article-journal","abstract":"Outbreaks of sarcoptic mange are sporadically reported in koala populations across Australia, but disease characteristics (e.g., distribution across the body) remain poorly understood. In an area of Northern Victoria regular cases coming into care suggest mange may have become enzootic, and here we characterise those koala mange admission records. In 18% (n = 10) of mange affected koala reports that had a recorded outcome (n = 55), the animals died before the carers could locate them, and of the remaining 45 koalas that were alive upon carer arrival, 80% (n = 36) had to be euthanised due to severe mange. The number of admissions varied among years (highest observed in 2019), and over 60% of affected koala admissions were male. Male admissions peaked in austral spring and again in late austral summer-autumn (mating and birthing seasons), with female admissions only exhibiting the latter peak (birthing season). Fissures of the epidermis of the front paws occurred in 100% of admitted koalas, with 70% also showing these signs elsewhere on ventral surfaces or limbs. Only male koalas had signs of mange on the chest and face, and only female koalas had signs of mange on their back. Collectively, this study suggests sarcoptic mange can be a severe disease in koalas, and that male koalas may play an important role in seasonal transmission dynamics. We discuss how these findings may help inform intervention strategies.","container-title":"International Journal for Parasitology: Parasites and Wildlife","DOI":"10.1016/j.ijppaw.2024.100955","ISSN":"22132244","journalAbbreviation":"International Journal for Parasitology: Parasites and Wildlife","language":"en","page":"100955","source":"DOI.org (Crossref)","title":"A retrospective epidemiological study of sarcoptic mange in koalas (&lt;i&gt;Phascolarctos cinereus&lt;/i&gt;) using wildlife carer admission records","volume":"24","author":[{"family":"Young","given":"Ellyssia T."},{"family":"Phalen","given":"David"},{"family":"Greenville","given":"Aaron C."},{"family":"Donkers","given":"Kylie"},{"family":"Carver","given":"Scott"}],"issued":{"date-parts":[["2024",8]]}}}],"schema":"https://github.com/citation-style-language/schema/raw/master/csl-citation.json"} </w:instrText>
      </w:r>
      <w:r w:rsidR="00F53B41">
        <w:fldChar w:fldCharType="separate"/>
      </w:r>
      <w:r w:rsidR="009358C4" w:rsidRPr="009358C4">
        <w:t>(Speight et al. 2017; Young et al. 2024)</w:t>
      </w:r>
      <w:r w:rsidR="00F53B41">
        <w:fldChar w:fldCharType="end"/>
      </w:r>
      <w:r w:rsidRPr="66C332E5">
        <w:t xml:space="preserve">. The absence of cases of sarcoptic mange </w:t>
      </w:r>
      <w:r w:rsidR="00413BE4">
        <w:t>found in</w:t>
      </w:r>
      <w:r w:rsidRPr="66C332E5">
        <w:t xml:space="preserve"> our study may be due to the sampling period rather than disease significance. Sarcoptic mange has not been reported during winter which is when most of our field work was conducted, and the aetiology of this disease in free-ranging </w:t>
      </w:r>
      <w:r w:rsidR="004E3DFA">
        <w:t>Koala</w:t>
      </w:r>
      <w:r w:rsidRPr="66C332E5">
        <w:t xml:space="preserve">s is poorly understood </w:t>
      </w:r>
      <w:r w:rsidR="00F53B41">
        <w:fldChar w:fldCharType="begin"/>
      </w:r>
      <w:r w:rsidR="009358C4">
        <w:instrText xml:space="preserve"> ADDIN ZOTERO_ITEM CSL_CITATION {"citationID":"piDbJHW5","properties":{"formattedCitation":"(Speight et al. 2017; Young et al. 2024)","plainCitation":"(Speight et al. 2017; Young et al. 2024)","noteIndex":0},"citationItems":[{"id":9778,"uris":["http://zotero.org/users/634364/items/DBQBX4BH"],"itemData":{"id":9778,"type":"article-journal","abstract":"OBJECTIVE: To describe outbreaks of sarcoptic mange caused by Sarcoptes scabiei in free-ranging koalas in Victoria (December 2008 to November 2015) and South  Australia (October 2011 to September 2014). METHODS: Koalas affected by  mange-like lesions were reported by wildlife carers, veterinary practitioners or  State Government personnel to the Faculty of Veterinary and Agricultural Sciences  at The University of Melbourne and the School of Animal and Veterinary Sciences  at The University of Adelaide. Skin scrapings were taken from live and dead  koalas and S. scabiei mites were identified. Tissues from necropsied koalas were  examined histologically. RESULTS: Outbreaks of sarcoptic mange were found to  occur in koalas from both Victoria (n = 29) and South Australia (n = 29) for the  first time. The gross pathological and histopathological changes are described.  CONCLUSION: We present the first reported cases of sarcoptic mange outbreaks in  free-ranging koalas.","container-title":"Australian veterinary journal","DOI":"10.1111/avj.12598","ISSN":"1751-0813 0005-0423","issue":"7","journalAbbreviation":"Aust Vet J","language":"eng","license":"© 2017 Australian Veterinary Association.","note":"number: 7\npublisher-place: England\nPMID: 28653387","page":"244-249","title":"Outbreaks of sarcoptic mange in free-ranging koala populations in Victoria and South Australia: a case series.","volume":"95","author":[{"family":"Speight","given":"K. N."},{"family":"Whiteley","given":"P. L."},{"family":"Woolford","given":"L."},{"family":"Duignan","given":"P. J."},{"family":"Bacci","given":"B."},{"family":"Lathe","given":"S."},{"family":"Boardman","given":"W."},{"family":"Scheelings","given":"T. F."},{"family":"Funnell","given":"O."},{"family":"Underwood","given":"G."},{"family":"Stevenson","given":"M. A."}],"issued":{"date-parts":[["2017"]]}}},{"id":9776,"uris":["http://zotero.org/users/634364/items/KXNXK5WM"],"itemData":{"id":9776,"type":"article-journal","abstract":"Outbreaks of sarcoptic mange are sporadically reported in koala populations across Australia, but disease characteristics (e.g., distribution across the body) remain poorly understood. In an area of Northern Victoria regular cases coming into care suggest mange may have become enzootic, and here we characterise those koala mange admission records. In 18% (n = 10) of mange affected koala reports that had a recorded outcome (n = 55), the animals died before the carers could locate them, and of the remaining 45 koalas that were alive upon carer arrival, 80% (n = 36) had to be euthanised due to severe mange. The number of admissions varied among years (highest observed in 2019), and over 60% of affected koala admissions were male. Male admissions peaked in austral spring and again in late austral summer-autumn (mating and birthing seasons), with female admissions only exhibiting the latter peak (birthing season). Fissures of the epidermis of the front paws occurred in 100% of admitted koalas, with 70% also showing these signs elsewhere on ventral surfaces or limbs. Only male koalas had signs of mange on the chest and face, and only female koalas had signs of mange on their back. Collectively, this study suggests sarcoptic mange can be a severe disease in koalas, and that male koalas may play an important role in seasonal transmission dynamics. We discuss how these findings may help inform intervention strategies.","container-title":"International Journal for Parasitology: Parasites and Wildlife","DOI":"10.1016/j.ijppaw.2024.100955","ISSN":"22132244","journalAbbreviation":"International Journal for Parasitology: Parasites and Wildlife","language":"en","page":"100955","source":"DOI.org (Crossref)","title":"A retrospective epidemiological study of sarcoptic mange in koalas (&lt;i&gt;Phascolarctos cinereus&lt;/i&gt;) using wildlife carer admission records","volume":"24","author":[{"family":"Young","given":"Ellyssia T."},{"family":"Phalen","given":"David"},{"family":"Greenville","given":"Aaron C."},{"family":"Donkers","given":"Kylie"},{"family":"Carver","given":"Scott"}],"issued":{"date-parts":[["2024",8]]}}}],"schema":"https://github.com/citation-style-language/schema/raw/master/csl-citation.json"} </w:instrText>
      </w:r>
      <w:r w:rsidR="00F53B41">
        <w:fldChar w:fldCharType="separate"/>
      </w:r>
      <w:r w:rsidR="009358C4" w:rsidRPr="009358C4">
        <w:t>(Speight et al. 2017; Young et al. 2024)</w:t>
      </w:r>
      <w:r w:rsidR="00F53B41">
        <w:fldChar w:fldCharType="end"/>
      </w:r>
      <w:r w:rsidRPr="66C332E5">
        <w:t xml:space="preserve">. Sarcoptic mange was first identified in Victorian </w:t>
      </w:r>
      <w:r w:rsidR="004E3DFA">
        <w:t>Koala</w:t>
      </w:r>
      <w:r w:rsidRPr="66C332E5">
        <w:t xml:space="preserve">s in 2008 and was recently identified as being one of the ten most significant disease processes affecting </w:t>
      </w:r>
      <w:r w:rsidR="004E3DFA">
        <w:t>Koala</w:t>
      </w:r>
      <w:r w:rsidRPr="66C332E5">
        <w:t xml:space="preserve">s across their geographic range. It also is highlighted as a concern for free-ranging </w:t>
      </w:r>
      <w:r w:rsidR="004E3DFA">
        <w:t>Koala</w:t>
      </w:r>
      <w:r w:rsidRPr="66C332E5">
        <w:t xml:space="preserve">s in Victoria in the 2023 Victorian </w:t>
      </w:r>
      <w:r w:rsidR="004E3DFA">
        <w:t>Koala</w:t>
      </w:r>
      <w:r w:rsidRPr="66C332E5">
        <w:t xml:space="preserve"> Management Strategy </w:t>
      </w:r>
      <w:r w:rsidR="00F53B41">
        <w:fldChar w:fldCharType="begin"/>
      </w:r>
      <w:r w:rsidR="00215BB9">
        <w:instrText xml:space="preserve"> ADDIN ZOTERO_ITEM CSL_CITATION {"citationID":"ag9a8iv581","properties":{"formattedCitation":"(Vitali et al. 2022; DEECA 2023)","plainCitation":"(Vitali et al. 2022; DEECA 2023)","noteIndex":0},"citationItems":[{"id":5289,"uris":["http://www.mendeley.com/documents/?uuid=b8c08c96-b489-3634-948e-62dea24e01cf","http://zotero.org/users/634364/items/JFIHWAH2"],"itemData":{"id":5289,"type":"report","event-place":"Sydney, Australia","publisher":"University of Sydney","publisher-place":"Sydney, Australia","title":"National Koala Disease Risk Analysis Report","author":[{"family":"Vitali","given":"S.D."},{"family":"Reiss","given":"A.E."},{"family":"Jacob-Hoff","given":"R.M."},{"family":"Stephenson","given":"T.L."},{"family":"Holz","given":"P.H."},{"family":"Higgins","given":"D.P."}],"issued":{"date-parts":[["2022"]]}}},{"id":"bE1Rg4OM/GYfcyljr","uris":["http://zotero.org/users/1844437/items/CQAA7RYV"],"itemData":{"id":"1DV5Ai17/T3cw2G7x","type":"report","publisher":"Department of Energy, Environment and Climate Action","title":"Victorian Koala Management Strategy","author":[{"family":"DEECA","given":""}],"issued":{"date-parts":[["2023"]]}}}],"schema":"https://github.com/citation-style-language/schema/raw/master/csl-citation.json"} </w:instrText>
      </w:r>
      <w:r w:rsidR="00F53B41">
        <w:fldChar w:fldCharType="separate"/>
      </w:r>
      <w:r w:rsidR="009358C4" w:rsidRPr="009358C4">
        <w:t>(Vitali et al. 2022; DEECA 2023)</w:t>
      </w:r>
      <w:r w:rsidR="00F53B41">
        <w:fldChar w:fldCharType="end"/>
      </w:r>
      <w:r w:rsidR="00F53B41">
        <w:t>.</w:t>
      </w:r>
      <w:r w:rsidRPr="66C332E5">
        <w:t xml:space="preserve"> </w:t>
      </w:r>
    </w:p>
    <w:p w14:paraId="291BCE3F" w14:textId="2BBE89C1" w:rsidR="007A7D5A" w:rsidRDefault="007A7D5A" w:rsidP="007A7D5A">
      <w:r w:rsidRPr="66C332E5">
        <w:t xml:space="preserve">Multiple infectious organisms were detected for all </w:t>
      </w:r>
      <w:r w:rsidR="004E3DFA">
        <w:t>Koala</w:t>
      </w:r>
      <w:r w:rsidRPr="66C332E5">
        <w:t xml:space="preserve"> life stages and across all regions of our study. However, determining their impact on </w:t>
      </w:r>
      <w:r w:rsidR="004E3DFA">
        <w:t>Koala</w:t>
      </w:r>
      <w:r w:rsidRPr="66C332E5">
        <w:t xml:space="preserve"> health is challenging due to the complexity of intrinsic and extrinsic factors that influence a </w:t>
      </w:r>
      <w:r w:rsidR="004E3DFA">
        <w:t>Koala</w:t>
      </w:r>
      <w:r w:rsidRPr="66C332E5">
        <w:t xml:space="preserve">’s resilience to infection and expression of disease. Although we observed a high incidence of poor health across our study population, the relationship between co-infection and poor health status remains unclear. Most of the </w:t>
      </w:r>
      <w:r w:rsidR="004E3DFA">
        <w:t>Koala</w:t>
      </w:r>
      <w:r w:rsidRPr="66C332E5">
        <w:t>s for which multiple infectious organisms were detected were subclinically infected, showing no overt signs of disease</w:t>
      </w:r>
      <w:r w:rsidR="00122BB4">
        <w:t>,</w:t>
      </w:r>
      <w:r w:rsidRPr="66C332E5">
        <w:t xml:space="preserve"> and were assessed to be in good </w:t>
      </w:r>
      <w:r w:rsidRPr="66C332E5">
        <w:lastRenderedPageBreak/>
        <w:t>health. Environmental conditions, nutritional status, and co-infections likely mediate the clinical signs and severity of disease.</w:t>
      </w:r>
    </w:p>
    <w:p w14:paraId="7B1298A1" w14:textId="426D1E3A" w:rsidR="00AF5A41" w:rsidRDefault="00AF5A41" w:rsidP="008A5BC9">
      <w:pPr>
        <w:pStyle w:val="Heading3-Numbered"/>
      </w:pPr>
      <w:bookmarkStart w:id="171" w:name="_Toc202781742"/>
      <w:r>
        <w:t xml:space="preserve">Non-infectious disease in </w:t>
      </w:r>
      <w:r w:rsidR="004E3DFA">
        <w:t>Koala</w:t>
      </w:r>
      <w:r>
        <w:t>s</w:t>
      </w:r>
      <w:bookmarkEnd w:id="171"/>
    </w:p>
    <w:p w14:paraId="2AC41BEF" w14:textId="3F128FB9" w:rsidR="007A7D5A" w:rsidRDefault="007A7D5A" w:rsidP="00296367">
      <w:r w:rsidRPr="66C332E5">
        <w:t xml:space="preserve">In contrast to infectious organisms, we identified a strong association between several non-infectious disease processes and poor health status of </w:t>
      </w:r>
      <w:r w:rsidR="004E3DFA">
        <w:t>Koala</w:t>
      </w:r>
      <w:r w:rsidRPr="66C332E5">
        <w:t xml:space="preserve">s. Notably, dental disease was recorded across all life stages and in all regions except Mallacoota, with most affected individuals found to be in poor body condition. The importance of good dentition for efficient nutrient extraction from </w:t>
      </w:r>
      <w:r w:rsidR="000628DC">
        <w:t>Eucalypt</w:t>
      </w:r>
      <w:r w:rsidRPr="66C332E5">
        <w:t xml:space="preserve">us foliage has long been recognised </w:t>
      </w:r>
      <w:r w:rsidR="00E37DBF">
        <w:fldChar w:fldCharType="begin"/>
      </w:r>
      <w:r w:rsidR="004C0235">
        <w:instrText xml:space="preserve"> ADDIN ZOTERO_ITEM CSL_CITATION {"citationID":"a15j8ri9bnj","properties":{"formattedCitation":"(Lanyon and Sanson 1986; Logan 2003)","plainCitation":"(Lanyon and Sanson 1986; Logan 2003)","noteIndex":0},"citationItems":[{"id":9769,"uris":["http://zotero.org/users/634364/items/NPECK5WS"],"itemData":{"id":9769,"type":"article-journal","abstract":"Fermentation of cell wall material in the hind gut of the Koala contributes only 9% of the animal's digestible energy intake. Exposure of the cell contents for digestion in the small intestine depends on an efficient dentition. The molars have been described as selenoid or subselenodont because of the curved cristae originating from the four main cones. Occlusion was reconstructed by wear facet and striation analysis and indicates that contact between the occluding teeth occurs with the cristae shearing past each other, with the lower teeth moving in an antero-lingual direction. The ipsilateral condyle provides the fixed hinge and the arc through which the teeth on the ipsilateral side move explains the orientation of the upper fissures through which the lingual conids pass. Unlike Pseudocheirus with contralateral hinging, and a different arc of movement of lowers, there is no crushing component at the end of the occlusal stroke.","container-title":"Journal of Zoology","DOI":"10.1111/j.1469-7998.1986.tb03572.x","ISSN":"0952-8369","issue":"2","journalAbbreviation":"Journal of Zoology","note":"number: 2\npublisher: John Wiley &amp; Sons, Ltd","page":"155-168","title":"Koala (&lt;i&gt;Phascolarctos cinereus&lt;/i&gt;) dentition and nutrition. I. Morphology and occlusion of cheekteeth","volume":"209","author":[{"family":"Lanyon","given":"Janet M."},{"family":"Sanson","given":"G. D."}],"issued":{"date-parts":[["1986",6,1]]}}},{"id":9772,"uris":["http://zotero.org/users/634364/items/ZSKVPA4T"],"itemData":{"id":9772,"type":"article-journal","abstract":"[Rumination-like behavior, or merycism, of 5 adult male koalas (Phascolarctos cinereus) with various degrees of tooth wear was investigated using acoustically sensitive radio telemetry. Increased tooth wear was associated with a significant increase in mean rate of merycism mastication, mean number of merycism mastications per bout per 24 h, and mean number of mastications per 24 h. The ratio of mean number of ingestive mastications to mean number of merycism mastications per 24 h remained approximately 17:1 with increasing tooth wear. These results suggest that in contrast to true rumination, alterations in merycism behavior may be important in compensating for reduced molar effectiveness.]","archive":"JSTOR","container-title":"Journal of Mammalogy","ISSN":"00222372, 15451542","issue":"3","note":"number: 3\npublisher: [American Society of Mammalogists, Oxford University Press]","page":"897-902","title":"Effect of Tooth Wear on the Rumination-Like Behavior, or Merycism, of Free-Ranging Koalas (&lt;i&gt;Phascolarctos cinereus&lt;/i&gt;)","volume":"84","author":[{"family":"Logan","given":"M."}],"issued":{"date-parts":[["2003"]]}}}],"schema":"https://github.com/citation-style-language/schema/raw/master/csl-citation.json"} </w:instrText>
      </w:r>
      <w:r w:rsidR="00E37DBF">
        <w:fldChar w:fldCharType="separate"/>
      </w:r>
      <w:r w:rsidR="004C0235" w:rsidRPr="004C0235">
        <w:t>(Lanyon and Sanson 1986; Logan 2003)</w:t>
      </w:r>
      <w:r w:rsidR="00E37DBF">
        <w:fldChar w:fldCharType="end"/>
      </w:r>
      <w:r w:rsidRPr="66C332E5">
        <w:t xml:space="preserve">, yet few studies have investigated the contribution of dental disease to poor body condition and overall health in free-ranging </w:t>
      </w:r>
      <w:r w:rsidR="004E3DFA">
        <w:t>Koala</w:t>
      </w:r>
      <w:r w:rsidRPr="66C332E5">
        <w:t xml:space="preserve">s. Research has reported a high incidence of periodontal disease in </w:t>
      </w:r>
      <w:r w:rsidR="004E3DFA">
        <w:t>Koala</w:t>
      </w:r>
      <w:r w:rsidRPr="66C332E5">
        <w:t xml:space="preserve">s from Queensland </w:t>
      </w:r>
      <w:r w:rsidR="00E37DBF">
        <w:fldChar w:fldCharType="begin"/>
      </w:r>
      <w:r w:rsidR="007D36C9">
        <w:instrText xml:space="preserve"> ADDIN ZOTERO_ITEM CSL_CITATION {"citationID":"a14l157vcq1","properties":{"formattedCitation":"(Pettett 2016)","plainCitation":"(Pettett 2016)","noteIndex":0},"citationItems":[{"id":9782,"uris":["http://zotero.org/users/634364/items/XYKP3PSQ"],"itemData":{"id":9782,"type":"paper-conference","title":"Oral health in South East Queensland Koalas: Prevalence of periodontal disease and other pathologies","URL":"https://api.semanticscholar.org/CorpusID:79449432","author":[{"family":"Pettett","given":"L. M."}],"issued":{"date-parts":[["2016"]]}}}],"schema":"https://github.com/citation-style-language/schema/raw/master/csl-citation.json"} </w:instrText>
      </w:r>
      <w:r w:rsidR="00E37DBF">
        <w:fldChar w:fldCharType="separate"/>
      </w:r>
      <w:r w:rsidR="007D36C9" w:rsidRPr="007D36C9">
        <w:t>(Pettett 2016)</w:t>
      </w:r>
      <w:r w:rsidR="00E37DBF">
        <w:fldChar w:fldCharType="end"/>
      </w:r>
      <w:r w:rsidRPr="66C332E5">
        <w:t xml:space="preserve"> and South Australia </w:t>
      </w:r>
      <w:r w:rsidR="00E37DBF">
        <w:fldChar w:fldCharType="begin"/>
      </w:r>
      <w:r w:rsidR="009358C4">
        <w:instrText xml:space="preserve"> ADDIN ZOTERO_ITEM CSL_CITATION {"citationID":"a23la2fd6t2","properties":{"formattedCitation":"(Butcher et al. 2020)","plainCitation":"(Butcher et al. 2020)","noteIndex":0},"citationItems":[{"id":9755,"uris":["http://zotero.org/users/634364/items/7GWVVKYE"],"itemData":{"id":9755,"type":"article-journal","abstract":"Background: In northern Australian koala populations (Queensland and New South Wales), periodontal disease (gingivitis and periodontitis) is common while koala retrovirus subtype A is endogenous, with other subtypes transmitted exogenously. Koala retrovirus has been hypothesised to cause immune suppression and may predispose koalas to diseases caused by concurrent infections. In southern Australia populations (Victoria and South Australia) periodontal disease has not been investigated, and koala retrovirus is presumably exogenously transmitted. This study described oral health in South Australian koalas and investigated if an association between periodontal disease and koala retrovirus exists. Methods: Oral health was examined for wild-caught koalas from the Mount Lofty Ranges (n = 75). Koala retrovirus provirus was detected in whole blood using nested PCR and proviral load determined with qPCR. Periodontal disease severity was recorded and used to calculate the Final Oral Health Index (0-normal, 24-severe).Results Periodontal disease was observed in 84% (63/75) of koalas; 77% had gingivitis (58/75) and 65% (49/75) had periodontitis. The average Final Oral Health Index was 5.47 (s.d 3.13). Most cases of periodontal disease were associated with the incisors. Koala retrovirus-infected koalas were more likely to present with periodontitis (p = 0.042) and the Final Oral Health Index was negatively correlated with proviral load (ρ = −0.353, p = 0.017). Conclusion: South Australian koalas had a high prevalence of gingivitis and periodontitis. Periodontal disease was more prevalent in the incisors. Exogenous koala retrovirus infection may also facilitate the development of periodontitis by modulation of the immune response to concurrent oral bacterial infections.","container-title":"Australian Veterinary Journal","DOI":"10.1111/avj.12919","ISSN":"17510813","issue":"5","note":"number: 5\npublisher: Blackwell Publishing\nPMID: 31971256","page":"200-206","title":"Periodontal disease in free-ranging koalas (&lt;i&gt;Phascolarctos cinereus&lt;/i&gt;) from the Mount Lofty Ranges, South Australia, and its association with koala retrovirus infection","volume":"98","author":[{"family":"Butcher","given":"R. G."},{"family":"Pettett","given":"L. M."},{"family":"Fabijan","given":"J."},{"family":"Ebrahimie","given":"E."},{"family":"Mohammadi-Dehcheshmeh","given":"M."},{"family":"Speight","given":"K. N."},{"family":"Boardman","given":"W. S. J."},{"family":"Bird","given":"P. S."},{"family":"Trott","given":"D. J."}],"issued":{"date-parts":[["2020",5]]}}}],"schema":"https://github.com/citation-style-language/schema/raw/master/csl-citation.json"} </w:instrText>
      </w:r>
      <w:r w:rsidR="00E37DBF">
        <w:fldChar w:fldCharType="separate"/>
      </w:r>
      <w:r w:rsidR="009358C4" w:rsidRPr="009358C4">
        <w:t>(Butcher et al. 2020)</w:t>
      </w:r>
      <w:r w:rsidR="00E37DBF">
        <w:fldChar w:fldCharType="end"/>
      </w:r>
      <w:r w:rsidRPr="66C332E5">
        <w:t xml:space="preserve">, highlighting the need for further investigation. To better understand the impact of dental disease at both individual and population levels, future health assessments of free-ranging </w:t>
      </w:r>
      <w:r w:rsidR="004E3DFA">
        <w:t>Koala</w:t>
      </w:r>
      <w:r w:rsidRPr="66C332E5">
        <w:t xml:space="preserve">s in Victoria should incorporate the standardised dental assessment protocol developed by </w:t>
      </w:r>
      <w:r w:rsidR="00E37DBF">
        <w:t xml:space="preserve">Pettett </w:t>
      </w:r>
      <w:r w:rsidR="00E37DBF">
        <w:fldChar w:fldCharType="begin"/>
      </w:r>
      <w:r w:rsidR="007D36C9">
        <w:instrText xml:space="preserve"> ADDIN ZOTERO_ITEM CSL_CITATION {"citationID":"a1b9q6h3ip7","properties":{"formattedCitation":"(2016)","plainCitation":"(2016)","noteIndex":0},"citationItems":[{"id":9782,"uris":["http://zotero.org/users/634364/items/XYKP3PSQ"],"itemData":{"id":9782,"type":"paper-conference","title":"Oral health in South East Queensland Koalas: Prevalence of periodontal disease and other pathologies","URL":"https://api.semanticscholar.org/CorpusID:79449432","author":[{"family":"Pettett","given":"L. M."}],"issued":{"date-parts":[["2016"]]}},"label":"page","suppress-author":true}],"schema":"https://github.com/citation-style-language/schema/raw/master/csl-citation.json"} </w:instrText>
      </w:r>
      <w:r w:rsidR="00E37DBF">
        <w:fldChar w:fldCharType="separate"/>
      </w:r>
      <w:r w:rsidR="007D36C9" w:rsidRPr="007D36C9">
        <w:t>(2016)</w:t>
      </w:r>
      <w:r w:rsidR="00E37DBF">
        <w:fldChar w:fldCharType="end"/>
      </w:r>
      <w:r w:rsidRPr="66C332E5">
        <w:t>.</w:t>
      </w:r>
    </w:p>
    <w:p w14:paraId="40705985" w14:textId="4620897E" w:rsidR="007A7D5A" w:rsidRDefault="007A7D5A" w:rsidP="00296367">
      <w:pPr>
        <w:rPr>
          <w:color w:val="000000"/>
        </w:rPr>
      </w:pPr>
      <w:r w:rsidRPr="66C332E5">
        <w:rPr>
          <w:color w:val="000000"/>
        </w:rPr>
        <w:t xml:space="preserve">Risk factors for the development of dental disease in </w:t>
      </w:r>
      <w:r w:rsidR="004E3DFA">
        <w:rPr>
          <w:color w:val="000000"/>
        </w:rPr>
        <w:t>Koala</w:t>
      </w:r>
      <w:r w:rsidRPr="66C332E5">
        <w:rPr>
          <w:color w:val="000000"/>
        </w:rPr>
        <w:t>s include extrinsic factors such as the type and abrasiveness of available foliage</w:t>
      </w:r>
      <w:r w:rsidR="00122BB4">
        <w:rPr>
          <w:color w:val="000000"/>
        </w:rPr>
        <w:t>,</w:t>
      </w:r>
      <w:r w:rsidRPr="66C332E5">
        <w:rPr>
          <w:color w:val="000000"/>
        </w:rPr>
        <w:t xml:space="preserve"> and intrinsic factors such as </w:t>
      </w:r>
      <w:r w:rsidR="004E3DFA">
        <w:rPr>
          <w:color w:val="000000"/>
        </w:rPr>
        <w:t>Koala</w:t>
      </w:r>
      <w:r w:rsidRPr="66C332E5">
        <w:rPr>
          <w:color w:val="000000"/>
        </w:rPr>
        <w:t xml:space="preserve"> age, oral cavity trauma, neoplasia and co-infection with pathogens such as KoRV </w:t>
      </w:r>
      <w:r w:rsidR="00E37DBF">
        <w:rPr>
          <w:color w:val="000000"/>
        </w:rPr>
        <w:fldChar w:fldCharType="begin"/>
      </w:r>
      <w:r w:rsidR="009358C4">
        <w:rPr>
          <w:color w:val="000000"/>
        </w:rPr>
        <w:instrText xml:space="preserve"> ADDIN ZOTERO_ITEM CSL_CITATION {"citationID":"a7via8cl7a","properties":{"formattedCitation":"(DeSantis et al. 2018; Butcher et al. 2020)","plainCitation":"(DeSantis et al. 2018; Butcher et al. 2020)","noteIndex":0},"citationItems":[{"id":9766,"uris":["http://zotero.org/users/634364/items/KIEAU8NP"],"itemData":{"id":9766,"type":"article-journal","container-title":"PLoS one","issue":"8","language":"en","note":"number: 8","page":"0201962","title":"Effects of climate on dental mesowear of extant koalas and two broadly distributed kangaroos throughout their geographic range","volume":"13","author":[{"family":"DeSantis","given":"L.R."},{"family":"Alexander","given":"J."},{"family":"Biedron","given":"E.M."},{"family":"Johnson","given":"P.S."},{"family":"Frank","given":"A.S."},{"family":"Martin","given":"J.M."},{"family":"Williams","given":"L."}],"issued":{"date-parts":[["2018"]]}}},{"id":9755,"uris":["http://zotero.org/users/634364/items/7GWVVKYE"],"itemData":{"id":9755,"type":"article-journal","abstract":"Background: In northern Australian koala populations (Queensland and New South Wales), periodontal disease (gingivitis and periodontitis) is common while koala retrovirus subtype A is endogenous, with other subtypes transmitted exogenously. Koala retrovirus has been hypothesised to cause immune suppression and may predispose koalas to diseases caused by concurrent infections. In southern Australia populations (Victoria and South Australia) periodontal disease has not been investigated, and koala retrovirus is presumably exogenously transmitted. This study described oral health in South Australian koalas and investigated if an association between periodontal disease and koala retrovirus exists. Methods: Oral health was examined for wild-caught koalas from the Mount Lofty Ranges (n = 75). Koala retrovirus provirus was detected in whole blood using nested PCR and proviral load determined with qPCR. Periodontal disease severity was recorded and used to calculate the Final Oral Health Index (0-normal, 24-severe).Results Periodontal disease was observed in 84% (63/75) of koalas; 77% had gingivitis (58/75) and 65% (49/75) had periodontitis. The average Final Oral Health Index was 5.47 (s.d 3.13). Most cases of periodontal disease were associated with the incisors. Koala retrovirus-infected koalas were more likely to present with periodontitis (p = 0.042) and the Final Oral Health Index was negatively correlated with proviral load (ρ = −0.353, p = 0.017). Conclusion: South Australian koalas had a high prevalence of gingivitis and periodontitis. Periodontal disease was more prevalent in the incisors. Exogenous koala retrovirus infection may also facilitate the development of periodontitis by modulation of the immune response to concurrent oral bacterial infections.","container-title":"Australian Veterinary Journal","DOI":"10.1111/avj.12919","ISSN":"17510813","issue":"5","note":"number: 5\npublisher: Blackwell Publishing\nPMID: 31971256","page":"200-206","title":"Periodontal disease in free-ranging koalas (&lt;i&gt;Phascolarctos cinereus&lt;/i&gt;) from the Mount Lofty Ranges, South Australia, and its association with koala retrovirus infection","volume":"98","author":[{"family":"Butcher","given":"R. G."},{"family":"Pettett","given":"L. M."},{"family":"Fabijan","given":"J."},{"family":"Ebrahimie","given":"E."},{"family":"Mohammadi-Dehcheshmeh","given":"M."},{"family":"Speight","given":"K. N."},{"family":"Boardman","given":"W. S. J."},{"family":"Bird","given":"P. S."},{"family":"Trott","given":"D. J."}],"issued":{"date-parts":[["2020",5]]}}}],"schema":"https://github.com/citation-style-language/schema/raw/master/csl-citation.json"} </w:instrText>
      </w:r>
      <w:r w:rsidR="00E37DBF">
        <w:rPr>
          <w:color w:val="000000"/>
        </w:rPr>
        <w:fldChar w:fldCharType="separate"/>
      </w:r>
      <w:r w:rsidR="009358C4" w:rsidRPr="009358C4">
        <w:t>(DeSantis et al. 2018; Butcher et al. 2020)</w:t>
      </w:r>
      <w:r w:rsidR="00E37DBF">
        <w:rPr>
          <w:color w:val="000000"/>
        </w:rPr>
        <w:fldChar w:fldCharType="end"/>
      </w:r>
      <w:r w:rsidRPr="66C332E5">
        <w:rPr>
          <w:color w:val="000000"/>
        </w:rPr>
        <w:t xml:space="preserve">. Dental malocclusion, which refers to any deviation from normal occlusion of the teeth when the mouth is closed, </w:t>
      </w:r>
      <w:r w:rsidR="00846AB6">
        <w:rPr>
          <w:color w:val="000000"/>
        </w:rPr>
        <w:t>i</w:t>
      </w:r>
      <w:r w:rsidRPr="66C332E5">
        <w:rPr>
          <w:color w:val="000000"/>
        </w:rPr>
        <w:t xml:space="preserve">s </w:t>
      </w:r>
      <w:r w:rsidR="00846AB6">
        <w:rPr>
          <w:color w:val="000000"/>
        </w:rPr>
        <w:t xml:space="preserve">also </w:t>
      </w:r>
      <w:r w:rsidRPr="66C332E5">
        <w:rPr>
          <w:color w:val="000000"/>
        </w:rPr>
        <w:t xml:space="preserve">an important intrinsic risk factor for the development of dental disease over time. Malocclusion has previously been documented in </w:t>
      </w:r>
      <w:r w:rsidR="004E3DFA">
        <w:rPr>
          <w:color w:val="000000"/>
        </w:rPr>
        <w:t>Koala</w:t>
      </w:r>
      <w:r w:rsidRPr="66C332E5">
        <w:rPr>
          <w:color w:val="000000"/>
        </w:rPr>
        <w:t xml:space="preserve">s </w:t>
      </w:r>
      <w:r w:rsidR="00E37DBF">
        <w:rPr>
          <w:color w:val="000000"/>
        </w:rPr>
        <w:fldChar w:fldCharType="begin"/>
      </w:r>
      <w:r w:rsidR="009358C4">
        <w:rPr>
          <w:color w:val="000000"/>
        </w:rPr>
        <w:instrText xml:space="preserve"> ADDIN ZOTERO_ITEM CSL_CITATION {"citationID":"a2bm5ti7611","properties":{"formattedCitation":"(Pettett et al. 2019)","plainCitation":"(Pettett et al. 2019)","noteIndex":0},"citationItems":[{"id":9753,"uris":["http://zotero.org/users/634364/items/DQPBWE4S"],"itemData":{"id":9753,"type":"article-journal","abstract":"Malocclusions are a misalignment or incorrect positioning of the teeth when the upper and lower jaws close. These are poorly described in the koala and can result in irregular mastication which can have lifelong effects on body condition and oral health. A total of 370 koalas from two populations in Queensland (295) and one in South Australia (75) were examined for malocclusions. The prevalence of malocclusions in South Australian free-ranging koalas, captive Queensland koalas and Queensland free-ranging koalas was 39% (44), 30% (29) and 22% (29) respectively. Four types of malocclusion were identified based on severity of misalignment of the incisor/canine region, types 1, 2, 3 and 4. Maxillary overbite measurements of the molariform teeth were determined and these anisognathic values were then used to describe malocclusions within familial relationships in captive colonies. Captive koalas with a malocclusion had narrower mandibular width that ranged between 0.5 and 1% less than the normal measurements. The specific malocclusions reported in this study affected individuals by leading to tooth rotation, mobility and erosion with inefficient mastication of food and vegetation compaction. These changes increased the oral cavity pathology, by placing animals at risk of periodontal disease. There was evidence of familial links to malocclusion types in captive animals. Therefore captive breeding recommendations should consider known koala malocclusion traits to minimise their effect on future generations.","container-title":"Australian Veterinary Journal","DOI":"10.1111/avj.12863","ISSN":"17510813","issue":"11","note":"number: 11\npublisher: Blackwell Publishing\nPMID: 31631313","page":"473-481","title":"Malocclusions in the koala (&lt;i&gt;Phascolarctos cinereus&lt;/i&gt;)","volume":"97","author":[{"family":"Pettett","given":"L. M."},{"family":"Wilson","given":"G. J."},{"family":"Nicolson","given":"V."},{"family":"Boardman","given":"W. S. J."},{"family":"Speight","given":"N."},{"family":"Fabijan","given":"J."},{"family":"Trott","given":"D. J."},{"family":"Bird","given":"P. S."}],"issued":{"date-parts":[["2019",11]]}}}],"schema":"https://github.com/citation-style-language/schema/raw/master/csl-citation.json"} </w:instrText>
      </w:r>
      <w:r w:rsidR="00E37DBF">
        <w:rPr>
          <w:color w:val="000000"/>
        </w:rPr>
        <w:fldChar w:fldCharType="separate"/>
      </w:r>
      <w:r w:rsidR="009358C4" w:rsidRPr="009358C4">
        <w:t>(Pettett et al. 2019)</w:t>
      </w:r>
      <w:r w:rsidR="00E37DBF">
        <w:rPr>
          <w:color w:val="000000"/>
        </w:rPr>
        <w:fldChar w:fldCharType="end"/>
      </w:r>
      <w:r w:rsidRPr="66C332E5">
        <w:rPr>
          <w:color w:val="000000"/>
        </w:rPr>
        <w:t xml:space="preserve"> and can lead to progressive dental disease by impairing the function of the oral cavity such that the </w:t>
      </w:r>
      <w:r w:rsidR="004E3DFA">
        <w:rPr>
          <w:color w:val="000000"/>
        </w:rPr>
        <w:t>Koala</w:t>
      </w:r>
      <w:r w:rsidRPr="66C332E5">
        <w:rPr>
          <w:color w:val="000000"/>
        </w:rPr>
        <w:t xml:space="preserve"> cannot masticate </w:t>
      </w:r>
      <w:r w:rsidR="000628DC">
        <w:rPr>
          <w:color w:val="000000"/>
        </w:rPr>
        <w:t>Eucalypt</w:t>
      </w:r>
      <w:r w:rsidRPr="66C332E5">
        <w:rPr>
          <w:color w:val="000000"/>
        </w:rPr>
        <w:t xml:space="preserve">us leaves sufficiently to meet </w:t>
      </w:r>
      <w:r w:rsidR="001229DC">
        <w:rPr>
          <w:color w:val="000000"/>
        </w:rPr>
        <w:t>their</w:t>
      </w:r>
      <w:r w:rsidRPr="66C332E5">
        <w:rPr>
          <w:color w:val="000000"/>
        </w:rPr>
        <w:t xml:space="preserve"> nutritional requirements. </w:t>
      </w:r>
    </w:p>
    <w:p w14:paraId="312717E9" w14:textId="74D42183" w:rsidR="007A7D5A" w:rsidRDefault="007A7D5A" w:rsidP="00296367">
      <w:pPr>
        <w:rPr>
          <w:color w:val="000000"/>
        </w:rPr>
      </w:pPr>
      <w:r w:rsidRPr="66C332E5">
        <w:rPr>
          <w:color w:val="000000"/>
        </w:rPr>
        <w:t>We recorded a high</w:t>
      </w:r>
      <w:r w:rsidR="002E0AA9">
        <w:rPr>
          <w:color w:val="000000"/>
        </w:rPr>
        <w:t xml:space="preserve"> prevalence</w:t>
      </w:r>
      <w:r w:rsidRPr="66C332E5">
        <w:rPr>
          <w:color w:val="000000"/>
        </w:rPr>
        <w:t xml:space="preserve"> (31%) of dental malocclusion in </w:t>
      </w:r>
      <w:r w:rsidR="004E3DFA">
        <w:rPr>
          <w:color w:val="000000"/>
        </w:rPr>
        <w:t>Koala</w:t>
      </w:r>
      <w:r w:rsidRPr="66C332E5">
        <w:rPr>
          <w:color w:val="000000"/>
        </w:rPr>
        <w:t xml:space="preserve">s across all regions, with a high proportion being Type 2 or 3 malocclusions. Most </w:t>
      </w:r>
      <w:r w:rsidR="004E3DFA">
        <w:rPr>
          <w:color w:val="000000"/>
        </w:rPr>
        <w:t>Koala</w:t>
      </w:r>
      <w:r w:rsidRPr="66C332E5">
        <w:rPr>
          <w:color w:val="000000"/>
        </w:rPr>
        <w:t xml:space="preserve">s with dental malocclusions also exhibited varying degrees of dental disease. Although dental malocclusion can occur secondary to trauma, neoplasia, infection, or food quality, it commonly has a genetic or congenital basis </w:t>
      </w:r>
      <w:r w:rsidR="00E37DBF">
        <w:rPr>
          <w:color w:val="000000"/>
        </w:rPr>
        <w:fldChar w:fldCharType="begin"/>
      </w:r>
      <w:r w:rsidR="009358C4">
        <w:rPr>
          <w:color w:val="000000"/>
        </w:rPr>
        <w:instrText xml:space="preserve"> ADDIN ZOTERO_ITEM CSL_CITATION {"citationID":"a1dprjbg7gu","properties":{"formattedCitation":"(Pettett et al. 2019)","plainCitation":"(Pettett et al. 2019)","noteIndex":0},"citationItems":[{"id":9753,"uris":["http://zotero.org/users/634364/items/DQPBWE4S"],"itemData":{"id":9753,"type":"article-journal","abstract":"Malocclusions are a misalignment or incorrect positioning of the teeth when the upper and lower jaws close. These are poorly described in the koala and can result in irregular mastication which can have lifelong effects on body condition and oral health. A total of 370 koalas from two populations in Queensland (295) and one in South Australia (75) were examined for malocclusions. The prevalence of malocclusions in South Australian free-ranging koalas, captive Queensland koalas and Queensland free-ranging koalas was 39% (44), 30% (29) and 22% (29) respectively. Four types of malocclusion were identified based on severity of misalignment of the incisor/canine region, types 1, 2, 3 and 4. Maxillary overbite measurements of the molariform teeth were determined and these anisognathic values were then used to describe malocclusions within familial relationships in captive colonies. Captive koalas with a malocclusion had narrower mandibular width that ranged between 0.5 and 1% less than the normal measurements. The specific malocclusions reported in this study affected individuals by leading to tooth rotation, mobility and erosion with inefficient mastication of food and vegetation compaction. These changes increased the oral cavity pathology, by placing animals at risk of periodontal disease. There was evidence of familial links to malocclusion types in captive animals. Therefore captive breeding recommendations should consider known koala malocclusion traits to minimise their effect on future generations.","container-title":"Australian Veterinary Journal","DOI":"10.1111/avj.12863","ISSN":"17510813","issue":"11","note":"number: 11\npublisher: Blackwell Publishing\nPMID: 31631313","page":"473-481","title":"Malocclusions in the koala (&lt;i&gt;Phascolarctos cinereus&lt;/i&gt;)","volume":"97","author":[{"family":"Pettett","given":"L. M."},{"family":"Wilson","given":"G. J."},{"family":"Nicolson","given":"V."},{"family":"Boardman","given":"W. S. J."},{"family":"Speight","given":"N."},{"family":"Fabijan","given":"J."},{"family":"Trott","given":"D. J."},{"family":"Bird","given":"P. S."}],"issued":{"date-parts":[["2019",11]]}}}],"schema":"https://github.com/citation-style-language/schema/raw/master/csl-citation.json"} </w:instrText>
      </w:r>
      <w:r w:rsidR="00E37DBF">
        <w:rPr>
          <w:color w:val="000000"/>
        </w:rPr>
        <w:fldChar w:fldCharType="separate"/>
      </w:r>
      <w:r w:rsidR="009358C4" w:rsidRPr="009358C4">
        <w:t>(Pettett et al. 2019)</w:t>
      </w:r>
      <w:r w:rsidR="00E37DBF">
        <w:rPr>
          <w:color w:val="000000"/>
        </w:rPr>
        <w:fldChar w:fldCharType="end"/>
      </w:r>
      <w:r w:rsidRPr="66C332E5">
        <w:rPr>
          <w:color w:val="000000"/>
        </w:rPr>
        <w:t xml:space="preserve">. Supporting this, we observed a cleft lip in one </w:t>
      </w:r>
      <w:r w:rsidR="004E3DFA">
        <w:rPr>
          <w:color w:val="000000"/>
        </w:rPr>
        <w:t>Koala</w:t>
      </w:r>
      <w:r w:rsidRPr="66C332E5">
        <w:rPr>
          <w:color w:val="000000"/>
        </w:rPr>
        <w:t xml:space="preserve"> with malocclusion. In other species, cleft lips are considered a type of congenital deformity caused by abnormal craniofacial development during gestation </w:t>
      </w:r>
      <w:r w:rsidR="00E37DBF">
        <w:rPr>
          <w:color w:val="000000"/>
        </w:rPr>
        <w:fldChar w:fldCharType="begin"/>
      </w:r>
      <w:r w:rsidR="009358C4">
        <w:rPr>
          <w:color w:val="000000"/>
        </w:rPr>
        <w:instrText xml:space="preserve"> ADDIN ZOTERO_ITEM CSL_CITATION {"citationID":"a17sn90put","properties":{"formattedCitation":"(McMichael et al. 2023)","plainCitation":"(McMichael et al. 2023)","noteIndex":0},"citationItems":[{"id":9773,"uris":["http://zotero.org/users/634364/items/SKCBKEKJ"],"itemData":{"id":9773,"type":"article-journal","abstract":"Cleft palate syndrome, ﬁrst observed in the spectacled ﬂying fox population in 1998, has produced sporadic neonatal mortality events over the past two decades, with an estimated incidence of up to 1/1000 births per year. This study presents a rudimentary characterisation of the syndrome, presenting gross pathology of syndromic signs upon visual inspection, a histological examination of palate malformations, and syndrome incidence data representing the past two decades. The syndrome presents with a range of signs, primarily congenital palate malformations ranging from a pinhole cleft to a complete hard and soft palate deﬁcit, resulting in the death or abandonment of neonates shortly after birth. The congenital palate malformations are often associated with claw deformities, wiry facial hair, and in some instances, muscle weakness and neurological signs. The natural occurrence of the lethal congenital orofacial birth defects in the spectacled ﬂying fox presents a unique opportunity for the investigation of putative aetiologies, drawing parallels between bat and other mammalian cleft palate risk factors. Further syndrome investigation has the potential to deliver both biodiversity conservation and comparative veterinary and biomedical outcomes.","container-title":"Veterinary Sciences","DOI":"10.3390/vetsci10010038","ISSN":"2306-7381","issue":"1","journalAbbreviation":"Veterinary Sciences","language":"en","license":"https://creativecommons.org/licenses/by/4.0/","note":"number: 1","page":"38","source":"DOI.org (Crossref)","title":"Cleft Palate Syndrome in the Endangered Spectacled Flying Fox (Pteropus conspicillatus): Implications for Conservation and Comparative Research","title-short":"Cleft Palate Syndrome in the Endangered Spectacled Flying Fox (Pteropus conspicillatus)","volume":"10","author":[{"family":"McMichael","given":"Lee"},{"family":"Mclean","given":"Jennefer"},{"family":"Taylor","given":"Jim"},{"family":"Martinez","given":"Yissu"},{"family":"Meers","given":"Joanne"}],"issued":{"date-parts":[["2023",1,5]]}}}],"schema":"https://github.com/citation-style-language/schema/raw/master/csl-citation.json"} </w:instrText>
      </w:r>
      <w:r w:rsidR="00E37DBF">
        <w:rPr>
          <w:color w:val="000000"/>
        </w:rPr>
        <w:fldChar w:fldCharType="separate"/>
      </w:r>
      <w:r w:rsidR="009358C4" w:rsidRPr="009358C4">
        <w:t>(McMichael et al. 2023)</w:t>
      </w:r>
      <w:r w:rsidR="00E37DBF">
        <w:rPr>
          <w:color w:val="000000"/>
        </w:rPr>
        <w:fldChar w:fldCharType="end"/>
      </w:r>
      <w:r w:rsidRPr="66C332E5">
        <w:rPr>
          <w:color w:val="000000"/>
        </w:rPr>
        <w:t>.</w:t>
      </w:r>
    </w:p>
    <w:p w14:paraId="43CD2242" w14:textId="69478614" w:rsidR="007A7D5A" w:rsidRDefault="007A7D5A" w:rsidP="00296367">
      <w:pPr>
        <w:rPr>
          <w:color w:val="000000"/>
        </w:rPr>
      </w:pPr>
      <w:r w:rsidRPr="66C332E5">
        <w:rPr>
          <w:color w:val="000000"/>
        </w:rPr>
        <w:t xml:space="preserve">Similar cases of cleft lips have been anecdotally reported in two South Gippsland </w:t>
      </w:r>
      <w:r w:rsidR="004E3DFA">
        <w:rPr>
          <w:color w:val="000000"/>
        </w:rPr>
        <w:t>Koala</w:t>
      </w:r>
      <w:r w:rsidRPr="66C332E5">
        <w:rPr>
          <w:color w:val="000000"/>
        </w:rPr>
        <w:t xml:space="preserve">s (Stacey Harwood, personal communication). </w:t>
      </w:r>
      <w:r w:rsidR="00122BB4">
        <w:rPr>
          <w:color w:val="000000"/>
        </w:rPr>
        <w:t>The</w:t>
      </w:r>
      <w:r w:rsidR="00122BB4" w:rsidRPr="66C332E5">
        <w:rPr>
          <w:color w:val="000000"/>
        </w:rPr>
        <w:t xml:space="preserve"> </w:t>
      </w:r>
      <w:r w:rsidRPr="66C332E5">
        <w:rPr>
          <w:color w:val="000000"/>
        </w:rPr>
        <w:t>genetic basis</w:t>
      </w:r>
      <w:r w:rsidR="00122BB4">
        <w:rPr>
          <w:color w:val="000000"/>
        </w:rPr>
        <w:t xml:space="preserve"> for cleft lip</w:t>
      </w:r>
      <w:r w:rsidR="00E217F0">
        <w:rPr>
          <w:color w:val="000000"/>
        </w:rPr>
        <w:t>s</w:t>
      </w:r>
      <w:r w:rsidRPr="66C332E5">
        <w:rPr>
          <w:color w:val="000000"/>
        </w:rPr>
        <w:t xml:space="preserve"> may explain the presence of malocclusion in Victorian </w:t>
      </w:r>
      <w:r w:rsidR="004E3DFA">
        <w:rPr>
          <w:color w:val="000000"/>
        </w:rPr>
        <w:t>Koala</w:t>
      </w:r>
      <w:r w:rsidRPr="66C332E5">
        <w:rPr>
          <w:color w:val="000000"/>
        </w:rPr>
        <w:t>s</w:t>
      </w:r>
      <w:r w:rsidR="00122BB4">
        <w:rPr>
          <w:color w:val="000000"/>
        </w:rPr>
        <w:t>,</w:t>
      </w:r>
      <w:r w:rsidRPr="66C332E5">
        <w:rPr>
          <w:color w:val="000000"/>
        </w:rPr>
        <w:t xml:space="preserve"> which are known for their low genetic diversity </w:t>
      </w:r>
      <w:r w:rsidR="00E37DBF">
        <w:rPr>
          <w:color w:val="000000"/>
        </w:rPr>
        <w:fldChar w:fldCharType="begin"/>
      </w:r>
      <w:r w:rsidR="009358C4">
        <w:rPr>
          <w:color w:val="000000"/>
        </w:rPr>
        <w:instrText xml:space="preserve"> ADDIN ZOTERO_ITEM CSL_CITATION {"citationID":"a1b29t1seo1","properties":{"formattedCitation":"(McLennan et al. 2025)","plainCitation":"(McLennan et al. 2025)","noteIndex":0},"citationItems":[{"id":9799,"uris":["http://zotero.org/users/634364/items/HKPSZCAZ"],"itemData":{"id":9799,"type":"article-journal","abstract":"Koalas are an iconic, endangered, Australian marsupial. Disease, habitat destruction, and catastrophic mega-fires have reduced koalas to remnant patches of their former range. With increased likelihood of extreme weather events and ongoing habitat clearing across Australia, koala populations are vulnerable to further declines and isolation. Small, isolated populations are considered at risk when there is increased inbreeding, erosion of genomic diversity, and loss of adaptive potential, all of which reduce their ability to respond to prevailing threats. Here, we characterized the current genomic landscape of koalas using data from The Koala Genome Survey, a joint initiative between the Australian Federal and New South Wales Governments that aimed to provide a future-proofed baseline genomic dataset across the koala’s range in eastern Australia. We identified several regions of the continent where koalas have low genomic diversity and high inbreeding, as measured by runs of homozygosity. These populations included coastal sites along southeast Queensland and northern and mid-coast New South Wales, as well as southern New South Wales and Victoria. Analysis of genomic vulnerability to future climates revealed that northern koala populations were more at risk due to the extreme expected changes in this region, but that the adaptation required was minimal compared with other species. Our genomic analyses indicate that continued development, particularly linear infrastructure along coastal sites, and resultant habitat destruction are causing isolation and subsequent genomic erosion across many koala populations. Habitat protection and the formation of corridors must be employed for all koala populations to maintain current levels of diversity. For highly isolated koala populations, active management may be the only way to improve genomic diversity in the short term. If koalas are to be conserved for future generations, reversing their genomic isolation must be a priority in conservation planning.","container-title":"Ecological Applications","DOI":"10.1002/eap.3062","ISSN":"1051-0761, 1939-5582","issue":"1","journalAbbreviation":"Ecological Applications","language":"en","note":"number: 1","page":"e3062","source":"DOI.org (Crossref)","title":"Genomics identifies koala populations at risk across eastern Australia","volume":"35","author":[{"family":"McLennan","given":"Elspeth A."},{"family":"Kovacs","given":"Toby G. L."},{"family":"Silver","given":"Luke W."},{"family":"Chen","given":"Zhiliang"},{"family":"Jaya","given":"Frederick R."},{"family":"Ho","given":"Simon Y. W."},{"family":"Belov","given":"Katherine"},{"family":"Hogg","given":"Carolyn J."}],"issued":{"date-parts":[["2025",1]]}}}],"schema":"https://github.com/citation-style-language/schema/raw/master/csl-citation.json"} </w:instrText>
      </w:r>
      <w:r w:rsidR="00E37DBF">
        <w:rPr>
          <w:color w:val="000000"/>
        </w:rPr>
        <w:fldChar w:fldCharType="separate"/>
      </w:r>
      <w:r w:rsidR="009358C4" w:rsidRPr="009358C4">
        <w:t>(McLennan et al. 2025)</w:t>
      </w:r>
      <w:r w:rsidR="00E37DBF">
        <w:rPr>
          <w:color w:val="000000"/>
        </w:rPr>
        <w:fldChar w:fldCharType="end"/>
      </w:r>
      <w:r w:rsidRPr="66C332E5">
        <w:rPr>
          <w:color w:val="000000"/>
        </w:rPr>
        <w:t xml:space="preserve">. It is concerning that four cases of malocclusion were recorded in South Gippsland </w:t>
      </w:r>
      <w:r w:rsidR="004E3DFA">
        <w:rPr>
          <w:color w:val="000000"/>
        </w:rPr>
        <w:t>Koala</w:t>
      </w:r>
      <w:r w:rsidRPr="66C332E5">
        <w:rPr>
          <w:color w:val="000000"/>
        </w:rPr>
        <w:t>s</w:t>
      </w:r>
      <w:r w:rsidR="00122BB4">
        <w:rPr>
          <w:color w:val="000000"/>
        </w:rPr>
        <w:t>,</w:t>
      </w:r>
      <w:r w:rsidRPr="66C332E5">
        <w:rPr>
          <w:color w:val="000000"/>
        </w:rPr>
        <w:t xml:space="preserve"> which have relatively higher genetic diversity and </w:t>
      </w:r>
      <w:r w:rsidR="002E0AA9">
        <w:rPr>
          <w:color w:val="000000"/>
        </w:rPr>
        <w:t xml:space="preserve">are </w:t>
      </w:r>
      <w:r w:rsidRPr="66C332E5">
        <w:rPr>
          <w:color w:val="000000"/>
        </w:rPr>
        <w:t xml:space="preserve">considered to have higher conservation value than other Victorian populations </w:t>
      </w:r>
      <w:r w:rsidR="00750E6A">
        <w:rPr>
          <w:color w:val="000000"/>
        </w:rPr>
        <w:fldChar w:fldCharType="begin"/>
      </w:r>
      <w:r w:rsidR="009358C4">
        <w:rPr>
          <w:color w:val="000000"/>
        </w:rPr>
        <w:instrText xml:space="preserve"> ADDIN ZOTERO_ITEM CSL_CITATION {"citationID":"a1vm3s9qed9","properties":{"formattedCitation":"(Wedrowicz et al. 2018)","plainCitation":"(Wedrowicz et al. 2018)","noteIndex":0},"citationItems":[{"id":5273,"uris":["http://zotero.org/users/634364/items/KGBI5IUU"],"itemData":{"id":5273,"type":"article-journal","abstract":"In the Australian state of Victoria, the history of koalas and their management has resulted in the homogenisation and reduction of genetic diversity in many contemporary populations. Decreased genetic diversity may reduce a species’ ability to adapt to future environmental pressures such as climate change or disease. The South Gippsland koala population is considered to be unique in Victoria, as it is believed to be a remnant population, not originating from managed populations that have low genetic variation. This study investigated genetic structure and diversity of koalas in South Gippsland, with comparison to other populations in Victoria (French Island/Cape Otway, FI and Raymond Island, RI), New South Wales and south east Queensland. Population analyses were undertaken using both microsatellite genotype and mitochondrial DNA sequence data. Non-invasive sampling of koala scats was used to source koala DNA, allowing 222 South Gippsland koalas to be genotyped. Using nuclear data the South Gippsland koala population was found to be significantly differentiated (Djost 95% CI SG–RI = 0.03–0.06 and SG–FI = 0.08–012) and more diverse (AR 95% CI SG = 4.7–5.6, RI = 3.1–3.3, FI = 3.0–3.3; p = 0.001) than other Victorian koala populations, supporting the premise that koalas in the South Gippsland region are part of a remnant population, not derived from translocated island stock. These results were also supported by mitochondrial data where eight haplotypes (Pc4, Pc17, Pc26, Pc27, and Pc56–Pc59) were identified in South Gippsland while a single haplotype (Pc27) was found in all island koalas tested. Compared to other Victorian koala populations, greater genetic diversity found in South Gippsland koalas, may provide this population with a greater chance of survival in the face of future environmental pressures. The South Gippsland koala population is, therefore, of high conservation significance, warranting the implementation of strategies to conserve this population and its diversity into the future.","container-title":"Conservation Genetics","DOI":"10.1007/s10592-018-1049-8","ISSN":"15729737","issue":"3","note":"publisher: Springer Netherlands","page":"713-728","title":"Genetic structure and diversity of the koala population in South Gippsland, Victoria: a remnant population of high conservation significance","volume":"19","author":[{"family":"Wedrowicz","given":"Faye"},{"family":"Mosse","given":"Jennifer"},{"family":"Wright","given":"Wendy"},{"family":"Hogan","given":"Fiona E."}],"issued":{"date-parts":[["2018",6,1]]}}}],"schema":"https://github.com/citation-style-language/schema/raw/master/csl-citation.json"} </w:instrText>
      </w:r>
      <w:r w:rsidR="00750E6A">
        <w:rPr>
          <w:color w:val="000000"/>
        </w:rPr>
        <w:fldChar w:fldCharType="separate"/>
      </w:r>
      <w:r w:rsidR="009358C4" w:rsidRPr="009358C4">
        <w:t>(Wedrowicz et al. 2018)</w:t>
      </w:r>
      <w:r w:rsidR="00750E6A">
        <w:rPr>
          <w:color w:val="000000"/>
        </w:rPr>
        <w:fldChar w:fldCharType="end"/>
      </w:r>
      <w:r w:rsidRPr="66C332E5">
        <w:rPr>
          <w:color w:val="000000"/>
        </w:rPr>
        <w:t>.</w:t>
      </w:r>
    </w:p>
    <w:p w14:paraId="24828F02" w14:textId="4123A329" w:rsidR="00BF0090" w:rsidRDefault="007A7D5A" w:rsidP="00296367">
      <w:r w:rsidRPr="66C332E5">
        <w:t xml:space="preserve">We did not find any evidence of some non-infectious disease processes previously reported for Victorian </w:t>
      </w:r>
      <w:r w:rsidR="004E3DFA">
        <w:t>Koala</w:t>
      </w:r>
      <w:r w:rsidRPr="66C332E5">
        <w:t xml:space="preserve">s, including skeletal fluorosis </w:t>
      </w:r>
      <w:r w:rsidR="00E37DBF">
        <w:fldChar w:fldCharType="begin"/>
      </w:r>
      <w:r w:rsidR="009358C4">
        <w:instrText xml:space="preserve"> ADDIN ZOTERO_ITEM CSL_CITATION {"citationID":"a17l7mkti7k","properties":{"formattedCitation":"(Death et al. 2017)","plainCitation":"(Death et al. 2017)","noteIndex":0},"citationItems":[{"id":9794,"uris":["http://zotero.org/users/634364/items/5BKYI4EQ"],"itemData":{"id":9794,"type":"article-journal","container-title":"Science of The Total Environment","DOI":"10.1016/j.scitotenv.2017.01.183","ISSN":"00489697","journalAbbreviation":"Science of The Total Environment","language":"en","page":"1198-1211","source":"DOI.org (Crossref)","title":"Skeletal fluorosis in marsupials: A comparison of bone lesions in six species from an Australian industrial site","title-short":"Skeletal fluorosis in marsupials","volume":"584-585","author":[{"family":"Death","given":"Clare"},{"family":"Coulson","given":"Graeme"},{"family":"Kierdorf","given":"Uwe"},{"family":"Kierdorf","given":"Horst"},{"family":"Ploeg","given":"Richard"},{"family":"Firestone","given":"Simon M."},{"family":"Dohoo","given":"Ian"},{"family":"Hufschmid","given":"Jasmin"}],"issued":{"date-parts":[["2017",4]]}}}],"schema":"https://github.com/citation-style-language/schema/raw/master/csl-citation.json"} </w:instrText>
      </w:r>
      <w:r w:rsidR="00E37DBF">
        <w:fldChar w:fldCharType="separate"/>
      </w:r>
      <w:r w:rsidR="009358C4" w:rsidRPr="009358C4">
        <w:t>(Death et al. 2017)</w:t>
      </w:r>
      <w:r w:rsidR="00E37DBF">
        <w:fldChar w:fldCharType="end"/>
      </w:r>
      <w:r w:rsidRPr="66C332E5">
        <w:t xml:space="preserve"> and testicular asymmetry </w:t>
      </w:r>
      <w:r w:rsidR="00E37DBF">
        <w:fldChar w:fldCharType="begin"/>
      </w:r>
      <w:r w:rsidR="00ED41DE">
        <w:instrText xml:space="preserve"> ADDIN ZOTERO_ITEM CSL_CITATION {"citationID":"a1ku253hvcc","properties":{"formattedCitation":"(Cristescu et al. 2009)","plainCitation":"(Cristescu et al. 2009)","noteIndex":0},"citationItems":[{"id":9741,"uris":["http://zotero.org/users/634364/items/GXUF4ZPI"],"itemData":{"id":9741,"type":"article-journal","abstract":"Habitat destruction and fragmentation, interactions with introduced species or the relocation of animals to form new populations for conservation purposes may result in a multiplication of population bottlenecks. Examples are the translocations of koalas to French Island and its derivative Kangaroo Island population, with both populations established as insurance policies against koala extinction. In terms of population size, these conservation programs were success stories. However, the genetic story could be different. We conducted a genetic investigation of French and Kangaroo Island koalas by using 15 microsatellite markers, 11 of which are described here for the first time. The results confirm very low genetic diversity. French Island koalas have 3.8 alleles per locus and Kangaroo Island koalas 2.4. The present study found a 19% incidence of testicular abnormality in Kangaroo Island animals. Internal relatedness, an individual inbreeding coefficient, was not significantly different in koalas with testicular abnormalities from that in other males, suggesting the condition is not related to recent inbreeding. It could instead result from an unfortunate selection of founder individuals carrying alleles for testicular abnormalities, followed by a subsequent increase in these alleles' frequencies through genetic drift and small population-related inefficiency of selection. Given the low diversity and possible high prevalence of deleterious alleles, the genetic viability of the population remains uncertain, despite its exponential growth so far. This stands as a warning to other introductions for conservation reasons. © 2099 CSIRO.","container-title":"Wildlife Research","DOI":"10.1071/WR08010_CO","ISSN":"10353712","issue":"36","note":"number: 36","page":"299-308","title":"Inbreeding and testicular abnormalities in a bottlenecked population of koalas (&lt;i&gt;Phascolarctos cinereus&lt;/i&gt;)","volume":"36","author":[{"family":"Cristescu","given":"Romane"},{"family":"Cahill","given":"Valma"},{"family":"Sherwin","given":"W. B."},{"family":"Handasyde","given":"Kathrine"},{"family":"Carlyon","given":"Kris"},{"family":"Whisson","given":"Desley"},{"family":"Herbert","given":"Catherine A."},{"family":"Carlsson","given":"B. L. J."},{"family":"Wilton","given":"A. N."},{"family":"Cooper","given":"D. W."}],"issued":{"date-parts":[["2009"]]}}}],"schema":"https://github.com/citation-style-language/schema/raw/master/csl-citation.json"} </w:instrText>
      </w:r>
      <w:r w:rsidR="00E37DBF">
        <w:fldChar w:fldCharType="separate"/>
      </w:r>
      <w:r w:rsidR="00ED41DE" w:rsidRPr="00ED41DE">
        <w:t>(Cristescu et al. 2009)</w:t>
      </w:r>
      <w:r w:rsidR="00E37DBF">
        <w:fldChar w:fldCharType="end"/>
      </w:r>
      <w:r w:rsidRPr="66C332E5">
        <w:t xml:space="preserve">. Furthermore, we only found one case each of </w:t>
      </w:r>
      <w:r w:rsidR="00122BB4">
        <w:t>O</w:t>
      </w:r>
      <w:r w:rsidRPr="66C332E5">
        <w:t xml:space="preserve">xalate </w:t>
      </w:r>
      <w:r w:rsidR="00122BB4">
        <w:t>N</w:t>
      </w:r>
      <w:r w:rsidRPr="66C332E5">
        <w:t xml:space="preserve">ephrosis </w:t>
      </w:r>
      <w:r w:rsidR="00E37DBF">
        <w:fldChar w:fldCharType="begin"/>
      </w:r>
      <w:r w:rsidR="009358C4">
        <w:instrText xml:space="preserve"> ADDIN ZOTERO_ITEM CSL_CITATION {"citationID":"a1dkff3821g","properties":{"formattedCitation":"(Speight et al. 2020)","plainCitation":"(Speight et al. 2020)","noteIndex":0},"citationItems":[{"id":9784,"uris":["http://zotero.org/users/634364/items/2Z4L5B5T"],"itemData":{"id":9784,"type":"article-journal","abstract":"The Mount Lofty Ranges koala (\n              Phascolarctos cinereus\n              ) population in South Australia has a high prevalence of the renal disease oxalate nephrosis, for which an underlying genetic cause is suspected. South Australian koalas primarily originate from those in French Island, Victoria; however, oxalate nephrosis has not previously been reported in Victorian koalas. Examination of kidney tissue sections from 63 koalas across Victoria found that nine koalas were affected by oxalate nephrosis (14.3%). These included 2/5 koalas from French Island (40%), 4/14 koalas from the western regions (29%), 2/11 Raymond Island koalas (18%), and 1/13 Cape Otway koalas (8%). There were no cases of oxalate nephrosis identified in the Strzelecki koalas (n = 12). These findings suggest that oxalate nephrosis occurs in koalas from French Island and populations that have received significant influx of koalas from French Island, but not in the Strzelecki region, which has little to no French Island input. This lends support to the theory that an inherited abnormality of oxalate metabolism could underlie the high prevalence of oxalate nephrosis in the Mount Lofty Ranges koala population, and molecular investigations are currently underway to investigate a genetic cause.","container-title":"Australian Veterinary Journal","DOI":"10.1111/avj.12986","ISSN":"0005-0423, 1751-0813","issue":"9","journalAbbreviation":"Aust Veterinary J","language":"en","note":"number: 9","page":"467-470","source":"DOI.org (Crossref)","title":"Histological survey for oxalate nephrosis in Victorian koalas (&lt;i&gt;Phascolarctos cinereus&lt;/i&gt;)","title-short":"Histological survey for oxalate nephrosis in Victorian koalas ( &lt;span style=\"font-variant","volume":"98","author":[{"family":"Speight","given":"N"},{"family":"Bacci","given":"B"},{"family":"Stent","given":"A"},{"family":"Whiteley","given":"P"}],"issued":{"date-parts":[["2020"]]}}}],"schema":"https://github.com/citation-style-language/schema/raw/master/csl-citation.json"} </w:instrText>
      </w:r>
      <w:r w:rsidR="00E37DBF">
        <w:fldChar w:fldCharType="separate"/>
      </w:r>
      <w:r w:rsidR="009358C4" w:rsidRPr="009358C4">
        <w:t>(Speight et al. 2020)</w:t>
      </w:r>
      <w:r w:rsidR="00E37DBF">
        <w:fldChar w:fldCharType="end"/>
      </w:r>
      <w:r w:rsidRPr="66C332E5">
        <w:t xml:space="preserve"> and scoliosis of the spine. As with infectious disease like sarcoptic mange, the absence or low </w:t>
      </w:r>
      <w:r w:rsidR="002E0AA9">
        <w:t>prevalence</w:t>
      </w:r>
      <w:r w:rsidRPr="66C332E5">
        <w:t xml:space="preserve"> of these diseases may be due to sample size, geographic coverage and the timeframe of data collection. This further highlights the importance of ongoing, broad-scale monitoring of </w:t>
      </w:r>
      <w:r w:rsidR="004E3DFA">
        <w:t>Koala</w:t>
      </w:r>
      <w:r w:rsidRPr="66C332E5">
        <w:t xml:space="preserve"> health and welfare across Victoria</w:t>
      </w:r>
      <w:r w:rsidR="00BF0090">
        <w:t>.</w:t>
      </w:r>
    </w:p>
    <w:p w14:paraId="7DEF6E84" w14:textId="77777777" w:rsidR="00BF0090" w:rsidRPr="00243764" w:rsidRDefault="00BF0090" w:rsidP="00BF0090">
      <w:pPr>
        <w:pStyle w:val="Heading2-Numbered"/>
      </w:pPr>
      <w:bookmarkStart w:id="172" w:name="_Toc202781743"/>
      <w:r w:rsidRPr="66C332E5">
        <w:t>Recommendations</w:t>
      </w:r>
      <w:bookmarkEnd w:id="172"/>
    </w:p>
    <w:p w14:paraId="0AA27913" w14:textId="5676A38D" w:rsidR="00BF0090" w:rsidRDefault="00BF0090" w:rsidP="00BF0090">
      <w:r w:rsidRPr="66C332E5">
        <w:t>Our study provides important</w:t>
      </w:r>
      <w:r w:rsidR="004D17C0">
        <w:t xml:space="preserve"> baseline</w:t>
      </w:r>
      <w:r w:rsidRPr="66C332E5">
        <w:t xml:space="preserve"> information on</w:t>
      </w:r>
      <w:r w:rsidR="0021347E">
        <w:t xml:space="preserve"> the status of Victoria’s</w:t>
      </w:r>
      <w:r w:rsidRPr="66C332E5">
        <w:t xml:space="preserve"> </w:t>
      </w:r>
      <w:r w:rsidR="004E3DFA">
        <w:t>Koala</w:t>
      </w:r>
      <w:r w:rsidRPr="66C332E5">
        <w:t xml:space="preserve"> </w:t>
      </w:r>
      <w:r w:rsidR="0021347E">
        <w:t>population, documenting current distribution and abundance, genetic health, disease status and general health and welfare</w:t>
      </w:r>
      <w:r w:rsidR="00242A54">
        <w:t xml:space="preserve">. </w:t>
      </w:r>
      <w:r w:rsidR="004E3DFA">
        <w:t>Koala</w:t>
      </w:r>
      <w:r w:rsidR="0021347E">
        <w:t>s were sampled across their range, encompassing populations inhabiting a wide variety of habitats, climates and population densities. However,</w:t>
      </w:r>
      <w:r w:rsidRPr="66C332E5">
        <w:t xml:space="preserve"> it is important to note that the timeframe </w:t>
      </w:r>
      <w:r w:rsidR="0021347E">
        <w:t xml:space="preserve">for sampling was relatively </w:t>
      </w:r>
      <w:r w:rsidRPr="66C332E5">
        <w:t xml:space="preserve">short, and </w:t>
      </w:r>
      <w:r w:rsidR="00E217F0">
        <w:t>therefore,</w:t>
      </w:r>
      <w:r w:rsidR="0021347E">
        <w:t xml:space="preserve"> sample sizes for genetics, health and disease surveys were relatively low and contain many </w:t>
      </w:r>
      <w:r w:rsidR="00215BB9">
        <w:t xml:space="preserve">geographic </w:t>
      </w:r>
      <w:r w:rsidR="0021347E">
        <w:t>gaps in coverage.</w:t>
      </w:r>
      <w:r w:rsidRPr="66C332E5">
        <w:t xml:space="preserve"> Additional sampling from more low-density populations, and ongoing monitoring are essential for understanding the significance, seasonality and impacts of infectious and non-infectious disease, and their relationship with </w:t>
      </w:r>
      <w:r w:rsidR="004E3DFA">
        <w:t>Koala</w:t>
      </w:r>
      <w:r w:rsidRPr="66C332E5">
        <w:t xml:space="preserve"> genetics</w:t>
      </w:r>
      <w:r w:rsidR="004D17C0">
        <w:t>, health</w:t>
      </w:r>
      <w:r w:rsidRPr="66C332E5">
        <w:t xml:space="preserve"> and environmental factors. We therefore make the following recommendations:</w:t>
      </w:r>
    </w:p>
    <w:p w14:paraId="5C0E2A4C" w14:textId="77777777" w:rsidR="006D7DDD" w:rsidRDefault="006D7DDD" w:rsidP="006D7DDD">
      <w:pPr>
        <w:pStyle w:val="dotpointindented"/>
      </w:pPr>
      <w:r>
        <w:t xml:space="preserve">Periodic monitoring </w:t>
      </w:r>
      <w:r w:rsidRPr="00A57AD2">
        <w:t xml:space="preserve">(e.g. </w:t>
      </w:r>
      <w:r>
        <w:t xml:space="preserve">at </w:t>
      </w:r>
      <w:r w:rsidRPr="00A57AD2">
        <w:t xml:space="preserve">5-yearly intervals) </w:t>
      </w:r>
      <w:r>
        <w:t>of Koalas is required to determine statewide trends in Koala abundance and distribution, especially in the Blue Gum plantation estate.</w:t>
      </w:r>
    </w:p>
    <w:p w14:paraId="26797B7B" w14:textId="77777777" w:rsidR="006D7DDD" w:rsidRDefault="006D7DDD" w:rsidP="006D7DDD">
      <w:pPr>
        <w:pStyle w:val="dotpointindented"/>
      </w:pPr>
      <w:r>
        <w:t xml:space="preserve">Information on plantation age and rotation for Victoria’s hardwood (Blue Gum) plantation estate is required to better understand how changes in hardwood plantations affect Koala populations using these habitats. </w:t>
      </w:r>
    </w:p>
    <w:p w14:paraId="1D82D74E" w14:textId="77777777" w:rsidR="006D7DDD" w:rsidRDefault="006D7DDD" w:rsidP="006D7DDD">
      <w:pPr>
        <w:pStyle w:val="dotpointindented"/>
      </w:pPr>
      <w:r>
        <w:t>Since a high proportion of the Victorian Koala population resides in Blue Gum plantations, research is urgently needed to better understand the fates of these Koalas following plantation harvesting.</w:t>
      </w:r>
    </w:p>
    <w:p w14:paraId="3F8A98F6" w14:textId="77777777" w:rsidR="006D7DDD" w:rsidRDefault="006D7DDD" w:rsidP="006D7DDD">
      <w:pPr>
        <w:pStyle w:val="dotpointindented"/>
      </w:pPr>
      <w:r>
        <w:lastRenderedPageBreak/>
        <w:t>Genetic management is needed for Koala populations identified as having a high risk of inbreeding depression (e.g. Ballarat, Murray River, Mallacoota) to increase genetic diversity. To augment genetic diversity in these populations, consideration should be given to introducing Koalas from the South Gippsland genetic cluster. Alternatively, Koalas sourced from areas with relatively higher genetic diversity, such as NSW, could also be considered for translocation to Victorian populations of relatively low genetic diversity.</w:t>
      </w:r>
    </w:p>
    <w:p w14:paraId="431AF61A" w14:textId="77777777" w:rsidR="006D7DDD" w:rsidRDefault="006D7DDD" w:rsidP="006D7DDD">
      <w:pPr>
        <w:pStyle w:val="dotpointindented"/>
      </w:pPr>
      <w:r>
        <w:t xml:space="preserve">To help facilitate genetic management, consideration should be given to undertaking population viability analysis (PVA) that includes a genetic component, to better understand the long-term outcomes of any planned translocation program to improve genetic diversity. </w:t>
      </w:r>
    </w:p>
    <w:p w14:paraId="7C600A06" w14:textId="77777777" w:rsidR="006D7DDD" w:rsidRDefault="006D7DDD" w:rsidP="006D7DDD">
      <w:pPr>
        <w:pStyle w:val="dotpointindented"/>
      </w:pPr>
      <w:r>
        <w:t xml:space="preserve">Further research is required to better understand the </w:t>
      </w:r>
      <w:r w:rsidRPr="66C332E5">
        <w:t xml:space="preserve">diversity of factors contributing to </w:t>
      </w:r>
      <w:r>
        <w:t xml:space="preserve">poor health in Koala populations </w:t>
      </w:r>
      <w:r w:rsidRPr="66C332E5">
        <w:t xml:space="preserve">and the significance of </w:t>
      </w:r>
      <w:r>
        <w:t>these factors</w:t>
      </w:r>
      <w:r w:rsidRPr="66C332E5">
        <w:t xml:space="preserve"> to the long-term viability of </w:t>
      </w:r>
      <w:r>
        <w:t>Koala</w:t>
      </w:r>
      <w:r w:rsidRPr="66C332E5">
        <w:t>s in Victoria</w:t>
      </w:r>
      <w:r>
        <w:t xml:space="preserve">. This would involve sampling at more locations to better understand variation in genetics, infectious and non-infectious diseases and Koala health across their range in Victoria. </w:t>
      </w:r>
    </w:p>
    <w:p w14:paraId="0B6D8C6F" w14:textId="77777777" w:rsidR="006D7DDD" w:rsidRPr="00243764" w:rsidRDefault="006D7DDD" w:rsidP="006D7DDD">
      <w:pPr>
        <w:pStyle w:val="dotpointindented"/>
      </w:pPr>
      <w:r>
        <w:t>Further research should be undertaken to better understand the relationships between genetics and the occurrence of dental malocclusion and other craniofacial abnormalities in Victorian Koalas.</w:t>
      </w:r>
    </w:p>
    <w:p w14:paraId="04B1225E" w14:textId="77777777" w:rsidR="006D7DDD" w:rsidRPr="00243764" w:rsidRDefault="006D7DDD" w:rsidP="006D7DDD">
      <w:pPr>
        <w:pStyle w:val="dotpointindented"/>
      </w:pPr>
      <w:r>
        <w:t>Koala</w:t>
      </w:r>
      <w:r w:rsidRPr="66C332E5">
        <w:t xml:space="preserve">s captured in management programs should undergo a thorough physical examination, </w:t>
      </w:r>
      <w:r>
        <w:t>involving the</w:t>
      </w:r>
      <w:r w:rsidRPr="66C332E5">
        <w:t xml:space="preserve"> collection of genetic, diagnostic and disease screening samples to </w:t>
      </w:r>
      <w:r>
        <w:t>help understand</w:t>
      </w:r>
      <w:r w:rsidRPr="66C332E5">
        <w:t xml:space="preserve"> relationships between disease processes and the individual</w:t>
      </w:r>
      <w:r>
        <w:t>,</w:t>
      </w:r>
      <w:r w:rsidRPr="66C332E5">
        <w:t xml:space="preserve"> environmental </w:t>
      </w:r>
      <w:r>
        <w:t xml:space="preserve">and population </w:t>
      </w:r>
      <w:r w:rsidRPr="66C332E5">
        <w:t xml:space="preserve">factors that influence </w:t>
      </w:r>
      <w:r>
        <w:t xml:space="preserve">disease </w:t>
      </w:r>
      <w:r w:rsidRPr="66C332E5">
        <w:t>exposure</w:t>
      </w:r>
      <w:r>
        <w:t xml:space="preserve"> and</w:t>
      </w:r>
      <w:r w:rsidRPr="66C332E5">
        <w:t xml:space="preserve"> expression. </w:t>
      </w:r>
    </w:p>
    <w:p w14:paraId="1A8031CA" w14:textId="77777777" w:rsidR="006D7DDD" w:rsidRPr="00243764" w:rsidRDefault="006D7DDD" w:rsidP="006D7DDD">
      <w:pPr>
        <w:pStyle w:val="dotpointindented"/>
      </w:pPr>
      <w:r w:rsidRPr="66C332E5">
        <w:t xml:space="preserve">A central repository for </w:t>
      </w:r>
      <w:r>
        <w:t>Koala</w:t>
      </w:r>
      <w:r w:rsidRPr="66C332E5">
        <w:t xml:space="preserve"> health data, samples, and DNA extractions should be established</w:t>
      </w:r>
      <w:r>
        <w:t>. This could</w:t>
      </w:r>
      <w:r w:rsidRPr="66C332E5">
        <w:t xml:space="preserve"> utilise pre-existing disease surveillance projects such as Wildlife Health Australia’s electronic Wildlife Health Information System, Melbourne University’s Wildlife Health Surveillance program and other university research projects investigating the presence of specific infectious organisms in </w:t>
      </w:r>
      <w:r>
        <w:t>Koala</w:t>
      </w:r>
      <w:r w:rsidRPr="66C332E5">
        <w:t>s, a</w:t>
      </w:r>
      <w:r>
        <w:t xml:space="preserve">s well as </w:t>
      </w:r>
      <w:r w:rsidRPr="66C332E5">
        <w:t xml:space="preserve">mandatory record keeping and reporting for registered wildlife carers in Victoria. </w:t>
      </w:r>
      <w:r>
        <w:t>Such a repository would</w:t>
      </w:r>
      <w:r w:rsidRPr="66C332E5">
        <w:t xml:space="preserve"> provide a more </w:t>
      </w:r>
      <w:r>
        <w:t xml:space="preserve">comprehensive </w:t>
      </w:r>
      <w:r w:rsidRPr="66C332E5">
        <w:t xml:space="preserve">understanding of the distribution and prevalence of disease processes </w:t>
      </w:r>
      <w:r>
        <w:t xml:space="preserve">and health status of Koalas </w:t>
      </w:r>
      <w:r w:rsidRPr="66C332E5">
        <w:t>in Victoria</w:t>
      </w:r>
      <w:r>
        <w:t xml:space="preserve">. </w:t>
      </w:r>
    </w:p>
    <w:p w14:paraId="6A8B52AC" w14:textId="4302CA5B" w:rsidR="00BF0090" w:rsidRDefault="006D7DDD" w:rsidP="006D7DDD">
      <w:pPr>
        <w:pStyle w:val="dotpointindented"/>
      </w:pPr>
      <w:r w:rsidRPr="66C332E5">
        <w:t xml:space="preserve">There is an urgent need to address the significant health and welfare issues associated with unsustainably high-density </w:t>
      </w:r>
      <w:r>
        <w:t>Koala</w:t>
      </w:r>
      <w:r w:rsidRPr="66C332E5">
        <w:t xml:space="preserve"> populations, and to ensure that </w:t>
      </w:r>
      <w:r>
        <w:t>Koala</w:t>
      </w:r>
      <w:r w:rsidRPr="66C332E5">
        <w:t xml:space="preserve"> welfare and population management objectives are evidence-based and regularly evaluated</w:t>
      </w:r>
      <w:r w:rsidR="00425B83">
        <w:t>.</w:t>
      </w:r>
    </w:p>
    <w:p w14:paraId="2A89379C" w14:textId="2FCB477F" w:rsidR="00980E26" w:rsidRPr="00DC3852" w:rsidRDefault="00297481" w:rsidP="00BF0090">
      <w:pPr>
        <w:pStyle w:val="Heading1-Numbered"/>
      </w:pPr>
      <w:r w:rsidRPr="00243764">
        <w:br w:type="page"/>
      </w:r>
      <w:bookmarkStart w:id="173" w:name="_Toc409798452"/>
      <w:bookmarkStart w:id="174" w:name="_Toc286018780"/>
      <w:bookmarkStart w:id="175" w:name="_Toc202781744"/>
      <w:r w:rsidR="00980E26" w:rsidRPr="00DC3852">
        <w:lastRenderedPageBreak/>
        <w:t>References</w:t>
      </w:r>
      <w:bookmarkEnd w:id="173"/>
      <w:bookmarkEnd w:id="174"/>
      <w:bookmarkEnd w:id="175"/>
    </w:p>
    <w:p w14:paraId="78100351" w14:textId="15A4D245" w:rsidR="00215BB9" w:rsidRPr="00215BB9" w:rsidRDefault="007542EB" w:rsidP="00215BB9">
      <w:pPr>
        <w:pStyle w:val="Bibliography"/>
      </w:pPr>
      <w:r>
        <w:fldChar w:fldCharType="begin"/>
      </w:r>
      <w:r w:rsidR="00215BB9">
        <w:instrText xml:space="preserve"> ADDIN ZOTERO_BIBL {"uncited":[],"omitted":[],"custom":[]} CSL_BIBLIOGRAPHY </w:instrText>
      </w:r>
      <w:r>
        <w:fldChar w:fldCharType="separate"/>
      </w:r>
      <w:r w:rsidR="00215BB9" w:rsidRPr="00215BB9">
        <w:t xml:space="preserve">ABARES (2023). </w:t>
      </w:r>
      <w:r w:rsidR="00215BB9" w:rsidRPr="008A5BC9">
        <w:rPr>
          <w:i/>
          <w:iCs/>
        </w:rPr>
        <w:t xml:space="preserve">Australian </w:t>
      </w:r>
      <w:r w:rsidR="0087146A" w:rsidRPr="008A5BC9">
        <w:rPr>
          <w:i/>
          <w:iCs/>
        </w:rPr>
        <w:t>P</w:t>
      </w:r>
      <w:r w:rsidR="00215BB9" w:rsidRPr="008A5BC9">
        <w:rPr>
          <w:i/>
          <w:iCs/>
        </w:rPr>
        <w:t xml:space="preserve">lantation </w:t>
      </w:r>
      <w:r w:rsidR="0087146A" w:rsidRPr="008A5BC9">
        <w:rPr>
          <w:i/>
          <w:iCs/>
        </w:rPr>
        <w:t>S</w:t>
      </w:r>
      <w:r w:rsidR="00215BB9" w:rsidRPr="008A5BC9">
        <w:rPr>
          <w:i/>
          <w:iCs/>
        </w:rPr>
        <w:t xml:space="preserve">tatistics 2023 </w:t>
      </w:r>
      <w:r w:rsidR="0087146A" w:rsidRPr="008A5BC9">
        <w:rPr>
          <w:i/>
          <w:iCs/>
        </w:rPr>
        <w:t>U</w:t>
      </w:r>
      <w:r w:rsidR="00215BB9" w:rsidRPr="008A5BC9">
        <w:rPr>
          <w:i/>
          <w:iCs/>
        </w:rPr>
        <w:t>pdate</w:t>
      </w:r>
      <w:r w:rsidR="00215BB9" w:rsidRPr="00215BB9">
        <w:t>. doi:10.25814/HHK8-4X26</w:t>
      </w:r>
    </w:p>
    <w:p w14:paraId="195C2979" w14:textId="6F236EEA" w:rsidR="00215BB9" w:rsidRPr="00215BB9" w:rsidRDefault="00215BB9" w:rsidP="00215BB9">
      <w:pPr>
        <w:pStyle w:val="Bibliography"/>
      </w:pPr>
      <w:r w:rsidRPr="00215BB9">
        <w:t>Adams-Hosking</w:t>
      </w:r>
      <w:r w:rsidR="0087146A">
        <w:t>,</w:t>
      </w:r>
      <w:r w:rsidRPr="00215BB9">
        <w:t xml:space="preserve"> C</w:t>
      </w:r>
      <w:r w:rsidR="0087146A">
        <w:t>.</w:t>
      </w:r>
      <w:r w:rsidRPr="00215BB9">
        <w:t>, Grantham</w:t>
      </w:r>
      <w:r w:rsidR="0087146A">
        <w:t>,</w:t>
      </w:r>
      <w:r w:rsidRPr="00215BB9">
        <w:t xml:space="preserve"> H</w:t>
      </w:r>
      <w:r w:rsidR="0087146A">
        <w:t>.</w:t>
      </w:r>
      <w:r w:rsidRPr="00215BB9">
        <w:t>S</w:t>
      </w:r>
      <w:r w:rsidR="0087146A">
        <w:t>.</w:t>
      </w:r>
      <w:r w:rsidRPr="00215BB9">
        <w:t>, Rhodes</w:t>
      </w:r>
      <w:r w:rsidR="0087146A">
        <w:t>,</w:t>
      </w:r>
      <w:r w:rsidRPr="00215BB9">
        <w:t xml:space="preserve"> J</w:t>
      </w:r>
      <w:r w:rsidR="0087146A">
        <w:t>.</w:t>
      </w:r>
      <w:r w:rsidRPr="00215BB9">
        <w:t>R</w:t>
      </w:r>
      <w:r w:rsidR="0087146A">
        <w:t>.</w:t>
      </w:r>
      <w:r w:rsidRPr="00215BB9">
        <w:t>, McAlpine</w:t>
      </w:r>
      <w:r w:rsidR="0087146A">
        <w:t>,</w:t>
      </w:r>
      <w:r w:rsidRPr="00215BB9">
        <w:t xml:space="preserve"> C</w:t>
      </w:r>
      <w:r w:rsidR="0087146A">
        <w:t>.</w:t>
      </w:r>
      <w:r w:rsidRPr="00215BB9">
        <w:t xml:space="preserve"> and Moss</w:t>
      </w:r>
      <w:r w:rsidR="0087146A">
        <w:t>,</w:t>
      </w:r>
      <w:r w:rsidRPr="00215BB9">
        <w:t xml:space="preserve"> P</w:t>
      </w:r>
      <w:r w:rsidR="0087146A">
        <w:t>.</w:t>
      </w:r>
      <w:r w:rsidRPr="00215BB9">
        <w:t>T</w:t>
      </w:r>
      <w:r w:rsidR="0087146A">
        <w:t>.</w:t>
      </w:r>
      <w:r w:rsidRPr="00215BB9">
        <w:t xml:space="preserve"> (2011). Modelling climate-change-induced shifts in the distribution of the </w:t>
      </w:r>
      <w:r w:rsidR="004E3DFA">
        <w:t>Koala</w:t>
      </w:r>
      <w:r w:rsidRPr="00215BB9">
        <w:t xml:space="preserve">. </w:t>
      </w:r>
      <w:r w:rsidRPr="00215BB9">
        <w:rPr>
          <w:i/>
          <w:iCs/>
        </w:rPr>
        <w:t>Wildlife Research</w:t>
      </w:r>
      <w:r w:rsidRPr="00215BB9">
        <w:t xml:space="preserve"> </w:t>
      </w:r>
      <w:r w:rsidRPr="00215BB9">
        <w:rPr>
          <w:b/>
          <w:bCs/>
        </w:rPr>
        <w:t>38</w:t>
      </w:r>
      <w:r w:rsidRPr="00215BB9">
        <w:t>, 122 doi:10.1071/WR10156</w:t>
      </w:r>
    </w:p>
    <w:p w14:paraId="7FAFC1EC" w14:textId="3D62FCA5" w:rsidR="00215BB9" w:rsidRPr="00215BB9" w:rsidRDefault="00215BB9" w:rsidP="00215BB9">
      <w:pPr>
        <w:pStyle w:val="Bibliography"/>
      </w:pPr>
      <w:r w:rsidRPr="00215BB9">
        <w:t>Alexander</w:t>
      </w:r>
      <w:r w:rsidR="0087146A">
        <w:t>,</w:t>
      </w:r>
      <w:r w:rsidRPr="00215BB9">
        <w:t xml:space="preserve"> D</w:t>
      </w:r>
      <w:r w:rsidR="0087146A">
        <w:t>.</w:t>
      </w:r>
      <w:r w:rsidRPr="00215BB9">
        <w:t>H</w:t>
      </w:r>
      <w:r w:rsidR="0087146A">
        <w:t>.</w:t>
      </w:r>
      <w:r w:rsidRPr="00215BB9">
        <w:t>, Novembre</w:t>
      </w:r>
      <w:r w:rsidR="0087146A">
        <w:t>,</w:t>
      </w:r>
      <w:r w:rsidRPr="00215BB9">
        <w:t xml:space="preserve"> J</w:t>
      </w:r>
      <w:r w:rsidR="0087146A">
        <w:t>.</w:t>
      </w:r>
      <w:r w:rsidRPr="00215BB9">
        <w:t xml:space="preserve"> and Lange</w:t>
      </w:r>
      <w:r w:rsidR="0087146A">
        <w:t>,</w:t>
      </w:r>
      <w:r w:rsidRPr="00215BB9">
        <w:t xml:space="preserve"> K</w:t>
      </w:r>
      <w:r w:rsidR="0087146A">
        <w:t>.</w:t>
      </w:r>
      <w:r w:rsidRPr="00215BB9">
        <w:t xml:space="preserve"> (2009). Fast model-based estimation of ancestry in unrelated individuals. </w:t>
      </w:r>
      <w:r w:rsidRPr="00215BB9">
        <w:rPr>
          <w:i/>
          <w:iCs/>
        </w:rPr>
        <w:t>Genome Research</w:t>
      </w:r>
      <w:r w:rsidRPr="00215BB9">
        <w:t xml:space="preserve"> </w:t>
      </w:r>
      <w:r w:rsidRPr="00215BB9">
        <w:rPr>
          <w:b/>
          <w:bCs/>
        </w:rPr>
        <w:t>19</w:t>
      </w:r>
      <w:r w:rsidRPr="00215BB9">
        <w:t>, 1655–1664 doi:10.1101/gr.094052.109</w:t>
      </w:r>
    </w:p>
    <w:p w14:paraId="14AF7911" w14:textId="198326AD" w:rsidR="00215BB9" w:rsidRPr="00215BB9" w:rsidRDefault="00215BB9" w:rsidP="00215BB9">
      <w:pPr>
        <w:pStyle w:val="Bibliography"/>
      </w:pPr>
      <w:r w:rsidRPr="00215BB9">
        <w:t>Aparicio</w:t>
      </w:r>
      <w:r w:rsidR="0087146A">
        <w:t>,</w:t>
      </w:r>
      <w:r w:rsidRPr="00215BB9">
        <w:t xml:space="preserve"> J</w:t>
      </w:r>
      <w:r w:rsidR="0087146A">
        <w:t>.</w:t>
      </w:r>
      <w:r w:rsidRPr="00215BB9">
        <w:t>M</w:t>
      </w:r>
      <w:r w:rsidR="0087146A">
        <w:t>.</w:t>
      </w:r>
      <w:r w:rsidRPr="00215BB9">
        <w:t>, Ortego</w:t>
      </w:r>
      <w:r w:rsidR="0087146A">
        <w:t>,</w:t>
      </w:r>
      <w:r w:rsidRPr="00215BB9">
        <w:t xml:space="preserve"> J</w:t>
      </w:r>
      <w:r w:rsidR="0087146A">
        <w:t>.</w:t>
      </w:r>
      <w:r w:rsidRPr="00215BB9">
        <w:t xml:space="preserve"> and Cordero</w:t>
      </w:r>
      <w:r w:rsidR="0087146A">
        <w:t>,</w:t>
      </w:r>
      <w:r w:rsidRPr="00215BB9">
        <w:t xml:space="preserve"> P</w:t>
      </w:r>
      <w:r w:rsidR="0087146A">
        <w:t>.</w:t>
      </w:r>
      <w:r w:rsidRPr="00215BB9">
        <w:t>J</w:t>
      </w:r>
      <w:r w:rsidR="0087146A">
        <w:t>.</w:t>
      </w:r>
      <w:r w:rsidRPr="00215BB9">
        <w:t xml:space="preserve"> (2006). What should we weigh to estimate heterozygosity, alleles or loci? </w:t>
      </w:r>
      <w:r w:rsidRPr="00215BB9">
        <w:rPr>
          <w:i/>
          <w:iCs/>
        </w:rPr>
        <w:t>Molecular Ecology</w:t>
      </w:r>
      <w:r w:rsidRPr="00215BB9">
        <w:t xml:space="preserve"> </w:t>
      </w:r>
      <w:r w:rsidRPr="00215BB9">
        <w:rPr>
          <w:b/>
          <w:bCs/>
        </w:rPr>
        <w:t>15</w:t>
      </w:r>
      <w:r w:rsidRPr="00215BB9">
        <w:t>, 4659–4665 doi:10.1111/j.1365-294X.2006.03111.x</w:t>
      </w:r>
    </w:p>
    <w:p w14:paraId="2AC43E3E" w14:textId="66DA4A2B" w:rsidR="00215BB9" w:rsidRPr="00215BB9" w:rsidRDefault="00215BB9" w:rsidP="00215BB9">
      <w:pPr>
        <w:pStyle w:val="Bibliography"/>
      </w:pPr>
      <w:r w:rsidRPr="00215BB9">
        <w:t>Ashman</w:t>
      </w:r>
      <w:r w:rsidR="0087146A">
        <w:t>,</w:t>
      </w:r>
      <w:r w:rsidRPr="00215BB9">
        <w:t xml:space="preserve"> K</w:t>
      </w:r>
      <w:r w:rsidR="0087146A">
        <w:t>.</w:t>
      </w:r>
      <w:r w:rsidRPr="00215BB9">
        <w:t>R</w:t>
      </w:r>
      <w:r w:rsidR="0087146A">
        <w:t>.</w:t>
      </w:r>
      <w:r w:rsidRPr="00215BB9">
        <w:t xml:space="preserve"> and Whisson</w:t>
      </w:r>
      <w:r w:rsidR="0087146A">
        <w:t>,</w:t>
      </w:r>
      <w:r w:rsidRPr="00215BB9">
        <w:t xml:space="preserve"> D</w:t>
      </w:r>
      <w:r w:rsidR="0087146A">
        <w:t>.</w:t>
      </w:r>
      <w:r w:rsidRPr="00215BB9">
        <w:t>A</w:t>
      </w:r>
      <w:r w:rsidR="0087146A">
        <w:t>.</w:t>
      </w:r>
      <w:r w:rsidRPr="00215BB9">
        <w:t xml:space="preserve"> (2020). Developing guidelines for the use of traps to capture </w:t>
      </w:r>
      <w:r w:rsidR="004E3DFA">
        <w:t>Koala</w:t>
      </w:r>
      <w:r w:rsidRPr="00215BB9">
        <w:t xml:space="preserve">s. </w:t>
      </w:r>
      <w:r w:rsidRPr="00215BB9">
        <w:rPr>
          <w:i/>
          <w:iCs/>
        </w:rPr>
        <w:t>Australian Mammalogy</w:t>
      </w:r>
      <w:r w:rsidRPr="00215BB9">
        <w:t xml:space="preserve"> </w:t>
      </w:r>
      <w:r w:rsidRPr="00215BB9">
        <w:rPr>
          <w:b/>
          <w:bCs/>
        </w:rPr>
        <w:t>42</w:t>
      </w:r>
      <w:r w:rsidRPr="00215BB9">
        <w:t>, 380–384.</w:t>
      </w:r>
    </w:p>
    <w:p w14:paraId="4594ABC9" w14:textId="576F816E" w:rsidR="00215BB9" w:rsidRPr="00215BB9" w:rsidRDefault="00215BB9" w:rsidP="00215BB9">
      <w:pPr>
        <w:pStyle w:val="Bibliography"/>
      </w:pPr>
      <w:r w:rsidRPr="00215BB9">
        <w:t>Baek</w:t>
      </w:r>
      <w:r w:rsidR="0087146A">
        <w:t>,</w:t>
      </w:r>
      <w:r w:rsidRPr="00215BB9">
        <w:t xml:space="preserve"> C</w:t>
      </w:r>
      <w:r w:rsidR="0087146A">
        <w:t>.</w:t>
      </w:r>
      <w:r w:rsidRPr="00215BB9">
        <w:t>, Woolford</w:t>
      </w:r>
      <w:r w:rsidR="0087146A">
        <w:t>,</w:t>
      </w:r>
      <w:r w:rsidRPr="00215BB9">
        <w:t xml:space="preserve"> L</w:t>
      </w:r>
      <w:r w:rsidR="0087146A">
        <w:t>.</w:t>
      </w:r>
      <w:r w:rsidRPr="00215BB9">
        <w:t>, Funnell</w:t>
      </w:r>
      <w:r w:rsidR="0087146A">
        <w:t>,</w:t>
      </w:r>
      <w:r w:rsidRPr="00215BB9">
        <w:t xml:space="preserve"> O</w:t>
      </w:r>
      <w:r w:rsidR="0087146A">
        <w:t>.</w:t>
      </w:r>
      <w:r w:rsidRPr="00215BB9">
        <w:t>, McLelland</w:t>
      </w:r>
      <w:r w:rsidR="0087146A">
        <w:t>,</w:t>
      </w:r>
      <w:r w:rsidRPr="00215BB9">
        <w:t xml:space="preserve"> J</w:t>
      </w:r>
      <w:r w:rsidR="0087146A">
        <w:t>.</w:t>
      </w:r>
      <w:r w:rsidRPr="00215BB9">
        <w:t>, Eddy</w:t>
      </w:r>
      <w:r w:rsidR="0087146A">
        <w:t>,</w:t>
      </w:r>
      <w:r w:rsidRPr="00215BB9">
        <w:t xml:space="preserve"> S</w:t>
      </w:r>
      <w:r w:rsidR="0087146A">
        <w:t>.</w:t>
      </w:r>
      <w:r w:rsidRPr="00215BB9">
        <w:t>, Stephenson</w:t>
      </w:r>
      <w:r w:rsidR="0087146A">
        <w:t>,</w:t>
      </w:r>
      <w:r w:rsidRPr="00215BB9">
        <w:t xml:space="preserve"> T</w:t>
      </w:r>
      <w:r w:rsidR="0087146A">
        <w:t>.</w:t>
      </w:r>
      <w:r w:rsidRPr="00215BB9">
        <w:t xml:space="preserve"> and Speight</w:t>
      </w:r>
      <w:r w:rsidR="0087146A">
        <w:t>,</w:t>
      </w:r>
      <w:r w:rsidRPr="00215BB9">
        <w:t xml:space="preserve"> N</w:t>
      </w:r>
      <w:r w:rsidR="0087146A">
        <w:t>.</w:t>
      </w:r>
      <w:r w:rsidRPr="00215BB9">
        <w:t xml:space="preserve"> (2023). Cutaneous and respiratory lesions in bushfire-affected </w:t>
      </w:r>
      <w:r w:rsidR="004E3DFA">
        <w:t>Koala</w:t>
      </w:r>
      <w:r w:rsidRPr="00215BB9">
        <w:t xml:space="preserve">s. </w:t>
      </w:r>
      <w:r w:rsidRPr="00215BB9">
        <w:rPr>
          <w:i/>
          <w:iCs/>
        </w:rPr>
        <w:t>Veterinary Sciences</w:t>
      </w:r>
      <w:r w:rsidRPr="00215BB9">
        <w:t xml:space="preserve"> </w:t>
      </w:r>
      <w:r w:rsidRPr="00215BB9">
        <w:rPr>
          <w:b/>
          <w:bCs/>
        </w:rPr>
        <w:t>10</w:t>
      </w:r>
      <w:r w:rsidRPr="00215BB9">
        <w:t>, 658 doi:10.3390/vetsci10110658</w:t>
      </w:r>
    </w:p>
    <w:p w14:paraId="738F20FF" w14:textId="6BC536D8" w:rsidR="00215BB9" w:rsidRPr="00215BB9" w:rsidRDefault="00215BB9" w:rsidP="00215BB9">
      <w:pPr>
        <w:pStyle w:val="Bibliography"/>
      </w:pPr>
      <w:r w:rsidRPr="00215BB9">
        <w:t>Berg</w:t>
      </w:r>
      <w:r w:rsidR="0087146A">
        <w:t>,</w:t>
      </w:r>
      <w:r w:rsidRPr="00215BB9">
        <w:t xml:space="preserve"> W</w:t>
      </w:r>
      <w:r w:rsidR="0087146A">
        <w:t>.</w:t>
      </w:r>
      <w:r w:rsidRPr="00215BB9">
        <w:t>, Jolly</w:t>
      </w:r>
      <w:r w:rsidR="0087146A">
        <w:t>,</w:t>
      </w:r>
      <w:r w:rsidRPr="00215BB9">
        <w:t xml:space="preserve"> A</w:t>
      </w:r>
      <w:r w:rsidR="0087146A">
        <w:t>.</w:t>
      </w:r>
      <w:r w:rsidRPr="00215BB9">
        <w:t>, Rambeloarivony</w:t>
      </w:r>
      <w:r w:rsidR="0087146A">
        <w:t>,</w:t>
      </w:r>
      <w:r w:rsidRPr="00215BB9">
        <w:t xml:space="preserve"> H</w:t>
      </w:r>
      <w:r w:rsidR="0087146A">
        <w:t>.</w:t>
      </w:r>
      <w:r w:rsidRPr="00215BB9">
        <w:t>, Andrianome</w:t>
      </w:r>
      <w:r w:rsidR="0087146A">
        <w:t>,</w:t>
      </w:r>
      <w:r w:rsidRPr="00215BB9">
        <w:t xml:space="preserve"> V</w:t>
      </w:r>
      <w:r w:rsidR="0087146A">
        <w:t>.</w:t>
      </w:r>
      <w:r w:rsidRPr="00215BB9">
        <w:t xml:space="preserve"> and Rasamimanana</w:t>
      </w:r>
      <w:r w:rsidR="0087146A">
        <w:t>,</w:t>
      </w:r>
      <w:r w:rsidRPr="00215BB9">
        <w:t xml:space="preserve"> H</w:t>
      </w:r>
      <w:r w:rsidR="0087146A">
        <w:t>.</w:t>
      </w:r>
      <w:r w:rsidRPr="00215BB9">
        <w:t xml:space="preserve"> (2009). A scoring system for coat and tail condition in ringtailed lemurs, </w:t>
      </w:r>
      <w:r w:rsidRPr="00215BB9">
        <w:rPr>
          <w:i/>
          <w:iCs/>
        </w:rPr>
        <w:t>Lemur catta</w:t>
      </w:r>
      <w:r w:rsidRPr="00215BB9">
        <w:t xml:space="preserve">. </w:t>
      </w:r>
      <w:r w:rsidRPr="00215BB9">
        <w:rPr>
          <w:i/>
          <w:iCs/>
        </w:rPr>
        <w:t>American Journal of Primatology</w:t>
      </w:r>
      <w:r w:rsidRPr="00215BB9">
        <w:t xml:space="preserve"> </w:t>
      </w:r>
      <w:r w:rsidRPr="00215BB9">
        <w:rPr>
          <w:b/>
          <w:bCs/>
        </w:rPr>
        <w:t>71</w:t>
      </w:r>
      <w:r w:rsidRPr="00215BB9">
        <w:t>, 183–190 doi:10.1002/ajp.20652</w:t>
      </w:r>
    </w:p>
    <w:p w14:paraId="54F1D4D1" w14:textId="223D169C" w:rsidR="00215BB9" w:rsidRPr="00215BB9" w:rsidRDefault="00215BB9" w:rsidP="00215BB9">
      <w:pPr>
        <w:pStyle w:val="Bibliography"/>
      </w:pPr>
      <w:r w:rsidRPr="00215BB9">
        <w:t>Blanshard</w:t>
      </w:r>
      <w:r w:rsidR="0087146A">
        <w:t>,</w:t>
      </w:r>
      <w:r w:rsidRPr="00215BB9">
        <w:t xml:space="preserve"> W</w:t>
      </w:r>
      <w:r w:rsidR="0087146A">
        <w:t>.</w:t>
      </w:r>
      <w:r w:rsidRPr="00215BB9">
        <w:t xml:space="preserve"> and Bodley</w:t>
      </w:r>
      <w:r w:rsidR="0087146A">
        <w:t>,</w:t>
      </w:r>
      <w:r w:rsidRPr="00215BB9">
        <w:t xml:space="preserve"> K</w:t>
      </w:r>
      <w:r w:rsidR="0087146A">
        <w:t>.</w:t>
      </w:r>
      <w:r w:rsidRPr="00215BB9">
        <w:t xml:space="preserve"> (2008). Chapter 8. </w:t>
      </w:r>
      <w:r w:rsidR="004E3DFA">
        <w:t>Koala</w:t>
      </w:r>
      <w:r w:rsidRPr="00215BB9">
        <w:t>s. In</w:t>
      </w:r>
      <w:r w:rsidR="0087146A">
        <w:t xml:space="preserve">: </w:t>
      </w:r>
      <w:r w:rsidR="0087146A" w:rsidRPr="0087146A">
        <w:t>Vogelnest,</w:t>
      </w:r>
      <w:r w:rsidR="0087146A">
        <w:t xml:space="preserve"> L. and</w:t>
      </w:r>
      <w:r w:rsidR="0087146A" w:rsidRPr="0087146A">
        <w:t xml:space="preserve"> Woods</w:t>
      </w:r>
      <w:r w:rsidR="0087146A">
        <w:t>, R</w:t>
      </w:r>
      <w:r w:rsidR="0087146A" w:rsidRPr="0087146A">
        <w:t>.</w:t>
      </w:r>
      <w:r w:rsidR="0087146A">
        <w:t xml:space="preserve"> (Eds</w:t>
      </w:r>
      <w:r w:rsidR="008647D3">
        <w:t>.</w:t>
      </w:r>
      <w:r w:rsidR="0087146A" w:rsidRPr="0087146A">
        <w:t xml:space="preserve">) </w:t>
      </w:r>
      <w:r w:rsidRPr="008A5BC9">
        <w:rPr>
          <w:i/>
          <w:iCs/>
        </w:rPr>
        <w:t xml:space="preserve">Medicine of Australian </w:t>
      </w:r>
      <w:r w:rsidR="009B0820">
        <w:rPr>
          <w:i/>
          <w:iCs/>
        </w:rPr>
        <w:t>M</w:t>
      </w:r>
      <w:r w:rsidRPr="008A5BC9">
        <w:rPr>
          <w:i/>
          <w:iCs/>
        </w:rPr>
        <w:t>ammals</w:t>
      </w:r>
      <w:r w:rsidR="009B0820">
        <w:t>,</w:t>
      </w:r>
      <w:r w:rsidRPr="00215BB9">
        <w:t xml:space="preserve"> pp. 227–329. CSIRO Publishing</w:t>
      </w:r>
      <w:r w:rsidR="009B0820">
        <w:t xml:space="preserve">, Collingwood, Victoria. </w:t>
      </w:r>
    </w:p>
    <w:p w14:paraId="5C7E2B45" w14:textId="1C991513" w:rsidR="00215BB9" w:rsidRPr="00215BB9" w:rsidRDefault="00215BB9" w:rsidP="00215BB9">
      <w:pPr>
        <w:pStyle w:val="Bibliography"/>
      </w:pPr>
      <w:r w:rsidRPr="00215BB9">
        <w:t>Briscoe</w:t>
      </w:r>
      <w:r w:rsidR="00FD6A4E">
        <w:t>,</w:t>
      </w:r>
      <w:r w:rsidRPr="00215BB9">
        <w:t xml:space="preserve"> N</w:t>
      </w:r>
      <w:r w:rsidR="00FD6A4E">
        <w:t>.</w:t>
      </w:r>
      <w:r w:rsidRPr="00215BB9">
        <w:t>J</w:t>
      </w:r>
      <w:r w:rsidR="00FD6A4E">
        <w:t>.</w:t>
      </w:r>
      <w:r w:rsidRPr="00215BB9">
        <w:t>, Kearney</w:t>
      </w:r>
      <w:r w:rsidR="00FD6A4E">
        <w:t>,</w:t>
      </w:r>
      <w:r w:rsidRPr="00215BB9">
        <w:t xml:space="preserve"> M</w:t>
      </w:r>
      <w:r w:rsidR="00FD6A4E">
        <w:t>.</w:t>
      </w:r>
      <w:r w:rsidRPr="00215BB9">
        <w:t>R</w:t>
      </w:r>
      <w:r w:rsidR="00FD6A4E">
        <w:t>.</w:t>
      </w:r>
      <w:r w:rsidRPr="00215BB9">
        <w:t>, Taylor</w:t>
      </w:r>
      <w:r w:rsidR="00FD6A4E">
        <w:t>,</w:t>
      </w:r>
      <w:r w:rsidRPr="00215BB9">
        <w:t xml:space="preserve"> C</w:t>
      </w:r>
      <w:r w:rsidR="00FD6A4E">
        <w:t>.</w:t>
      </w:r>
      <w:r w:rsidRPr="00215BB9">
        <w:t>A</w:t>
      </w:r>
      <w:r w:rsidR="00FD6A4E">
        <w:t>.</w:t>
      </w:r>
      <w:r w:rsidRPr="00215BB9">
        <w:t xml:space="preserve"> and Wintle</w:t>
      </w:r>
      <w:r w:rsidR="00FD6A4E">
        <w:t>,</w:t>
      </w:r>
      <w:r w:rsidRPr="00215BB9">
        <w:t xml:space="preserve"> B</w:t>
      </w:r>
      <w:r w:rsidR="00FD6A4E">
        <w:t>.</w:t>
      </w:r>
      <w:r w:rsidRPr="00215BB9">
        <w:t>A</w:t>
      </w:r>
      <w:r w:rsidR="00FD6A4E">
        <w:t>.</w:t>
      </w:r>
      <w:r w:rsidRPr="00215BB9">
        <w:t xml:space="preserve"> (2016). Unpacking the mechanisms captured by a correlative species distribution model to improve predictions of climate refugia. </w:t>
      </w:r>
      <w:r w:rsidRPr="00215BB9">
        <w:rPr>
          <w:i/>
          <w:iCs/>
        </w:rPr>
        <w:t>Global Change Biology</w:t>
      </w:r>
      <w:r w:rsidRPr="00215BB9">
        <w:t xml:space="preserve"> </w:t>
      </w:r>
      <w:r w:rsidRPr="00215BB9">
        <w:rPr>
          <w:b/>
          <w:bCs/>
        </w:rPr>
        <w:t>22</w:t>
      </w:r>
      <w:r w:rsidRPr="00215BB9">
        <w:t>, 2425–2439 doi:10.1111/gcb.13280</w:t>
      </w:r>
    </w:p>
    <w:p w14:paraId="6F4ECBA2" w14:textId="617DFC72" w:rsidR="00215BB9" w:rsidRPr="00215BB9" w:rsidRDefault="00215BB9" w:rsidP="00215BB9">
      <w:pPr>
        <w:pStyle w:val="Bibliography"/>
      </w:pPr>
      <w:r w:rsidRPr="00215BB9">
        <w:t>Briscoe</w:t>
      </w:r>
      <w:r w:rsidR="00FD6A4E">
        <w:t>,</w:t>
      </w:r>
      <w:r w:rsidRPr="00215BB9">
        <w:t xml:space="preserve"> N</w:t>
      </w:r>
      <w:r w:rsidR="00FD6A4E">
        <w:t>.</w:t>
      </w:r>
      <w:r w:rsidRPr="00215BB9">
        <w:t>J</w:t>
      </w:r>
      <w:r w:rsidR="00FD6A4E">
        <w:t>.</w:t>
      </w:r>
      <w:r w:rsidRPr="00215BB9">
        <w:t>, Krockenberger</w:t>
      </w:r>
      <w:r w:rsidR="00FD6A4E">
        <w:t>,</w:t>
      </w:r>
      <w:r w:rsidRPr="00215BB9">
        <w:t xml:space="preserve"> A</w:t>
      </w:r>
      <w:r w:rsidR="00FD6A4E">
        <w:t>.</w:t>
      </w:r>
      <w:r w:rsidRPr="00215BB9">
        <w:t>, Handasyde</w:t>
      </w:r>
      <w:r w:rsidR="00FD6A4E">
        <w:t>,</w:t>
      </w:r>
      <w:r w:rsidRPr="00215BB9">
        <w:t xml:space="preserve"> K</w:t>
      </w:r>
      <w:r w:rsidR="00FD6A4E">
        <w:t>.</w:t>
      </w:r>
      <w:r w:rsidRPr="00215BB9">
        <w:t>A</w:t>
      </w:r>
      <w:r w:rsidR="00FD6A4E">
        <w:t>.</w:t>
      </w:r>
      <w:r w:rsidRPr="00215BB9">
        <w:t xml:space="preserve"> and Kearney</w:t>
      </w:r>
      <w:r w:rsidR="00FD6A4E">
        <w:t>,</w:t>
      </w:r>
      <w:r w:rsidRPr="00215BB9">
        <w:t xml:space="preserve"> M</w:t>
      </w:r>
      <w:r w:rsidR="00FD6A4E">
        <w:t>.</w:t>
      </w:r>
      <w:r w:rsidRPr="00215BB9">
        <w:t>R</w:t>
      </w:r>
      <w:r w:rsidR="00FD6A4E">
        <w:t>.</w:t>
      </w:r>
      <w:r w:rsidRPr="00215BB9">
        <w:t xml:space="preserve"> (2015). Bergmann meets Scholander: </w:t>
      </w:r>
      <w:r w:rsidR="00FD6A4E">
        <w:t>G</w:t>
      </w:r>
      <w:r w:rsidRPr="00215BB9">
        <w:t xml:space="preserve">eographical variation in body size and insulation in the </w:t>
      </w:r>
      <w:r w:rsidR="004E3DFA">
        <w:t>Koala</w:t>
      </w:r>
      <w:r w:rsidRPr="00215BB9">
        <w:t xml:space="preserve"> is related to climate. </w:t>
      </w:r>
      <w:r w:rsidRPr="00215BB9">
        <w:rPr>
          <w:i/>
          <w:iCs/>
        </w:rPr>
        <w:t>Journal of Biogeography</w:t>
      </w:r>
      <w:r w:rsidRPr="00215BB9">
        <w:t xml:space="preserve"> </w:t>
      </w:r>
      <w:r w:rsidRPr="00215BB9">
        <w:rPr>
          <w:b/>
          <w:bCs/>
        </w:rPr>
        <w:t>42</w:t>
      </w:r>
      <w:r w:rsidRPr="00215BB9">
        <w:t>, 791–802 doi:10.1111/jbi.12445</w:t>
      </w:r>
    </w:p>
    <w:p w14:paraId="3CE6F053" w14:textId="394A7E40" w:rsidR="00215BB9" w:rsidRPr="00215BB9" w:rsidRDefault="00215BB9" w:rsidP="00215BB9">
      <w:pPr>
        <w:pStyle w:val="Bibliography"/>
      </w:pPr>
      <w:r w:rsidRPr="00215BB9">
        <w:t>Brown</w:t>
      </w:r>
      <w:r w:rsidR="00FD6A4E">
        <w:t>,</w:t>
      </w:r>
      <w:r w:rsidRPr="00215BB9">
        <w:t xml:space="preserve"> A</w:t>
      </w:r>
      <w:r w:rsidR="00FD6A4E">
        <w:t>.</w:t>
      </w:r>
      <w:r w:rsidRPr="00215BB9">
        <w:t>S</w:t>
      </w:r>
      <w:r w:rsidR="00FD6A4E">
        <w:t>.</w:t>
      </w:r>
      <w:r w:rsidRPr="00215BB9">
        <w:t>, Carrick</w:t>
      </w:r>
      <w:r w:rsidR="00FD6A4E">
        <w:t>,</w:t>
      </w:r>
      <w:r w:rsidRPr="00215BB9">
        <w:t xml:space="preserve"> F</w:t>
      </w:r>
      <w:r w:rsidR="00FD6A4E">
        <w:t>.</w:t>
      </w:r>
      <w:r w:rsidRPr="00215BB9">
        <w:t>N</w:t>
      </w:r>
      <w:r w:rsidR="00FD6A4E">
        <w:t>.</w:t>
      </w:r>
      <w:r w:rsidRPr="00215BB9">
        <w:t>, Gordon</w:t>
      </w:r>
      <w:r w:rsidR="00FD6A4E">
        <w:t>,</w:t>
      </w:r>
      <w:r w:rsidRPr="00215BB9">
        <w:t xml:space="preserve"> G</w:t>
      </w:r>
      <w:r w:rsidR="00FD6A4E">
        <w:t>.</w:t>
      </w:r>
      <w:r w:rsidRPr="00215BB9">
        <w:t xml:space="preserve"> and Reynolds</w:t>
      </w:r>
      <w:r w:rsidR="00FD6A4E">
        <w:t>,</w:t>
      </w:r>
      <w:r w:rsidRPr="00215BB9">
        <w:t xml:space="preserve"> K</w:t>
      </w:r>
      <w:r w:rsidR="00FD6A4E">
        <w:t>.</w:t>
      </w:r>
      <w:r w:rsidRPr="00215BB9">
        <w:t xml:space="preserve"> (1984). The diagnosis and epidemiology of an infertility disease in the female </w:t>
      </w:r>
      <w:r w:rsidR="004E3DFA">
        <w:t>Koala</w:t>
      </w:r>
      <w:r w:rsidRPr="00215BB9">
        <w:t xml:space="preserve">: </w:t>
      </w:r>
      <w:r w:rsidRPr="00215BB9">
        <w:rPr>
          <w:i/>
          <w:iCs/>
        </w:rPr>
        <w:t>Phascolarctos cinereus</w:t>
      </w:r>
      <w:r w:rsidRPr="00215BB9">
        <w:t xml:space="preserve"> (</w:t>
      </w:r>
      <w:r w:rsidR="00FD6A4E">
        <w:t>M</w:t>
      </w:r>
      <w:r w:rsidRPr="00215BB9">
        <w:t xml:space="preserve">arsupialia). </w:t>
      </w:r>
      <w:r w:rsidRPr="00215BB9">
        <w:rPr>
          <w:i/>
          <w:iCs/>
        </w:rPr>
        <w:t>Veterinary Radiology</w:t>
      </w:r>
      <w:r w:rsidRPr="00215BB9">
        <w:t xml:space="preserve"> </w:t>
      </w:r>
      <w:r w:rsidRPr="00215BB9">
        <w:rPr>
          <w:b/>
          <w:bCs/>
        </w:rPr>
        <w:t>25</w:t>
      </w:r>
      <w:r w:rsidRPr="00215BB9">
        <w:t>, 242–248.</w:t>
      </w:r>
    </w:p>
    <w:p w14:paraId="029E7E57" w14:textId="79DA391C" w:rsidR="00215BB9" w:rsidRPr="00215BB9" w:rsidRDefault="00215BB9" w:rsidP="00215BB9">
      <w:pPr>
        <w:pStyle w:val="Bibliography"/>
      </w:pPr>
      <w:r w:rsidRPr="00215BB9">
        <w:t>Brüniche-Olsen</w:t>
      </w:r>
      <w:r w:rsidR="00FD6A4E">
        <w:t>,</w:t>
      </w:r>
      <w:r w:rsidRPr="00215BB9">
        <w:t xml:space="preserve"> A</w:t>
      </w:r>
      <w:r w:rsidR="00FD6A4E">
        <w:t>.</w:t>
      </w:r>
      <w:r w:rsidRPr="00215BB9">
        <w:t>, Jones</w:t>
      </w:r>
      <w:r w:rsidR="00FD6A4E">
        <w:t>,</w:t>
      </w:r>
      <w:r w:rsidRPr="00215BB9">
        <w:t xml:space="preserve"> M</w:t>
      </w:r>
      <w:r w:rsidR="00FD6A4E">
        <w:t>.</w:t>
      </w:r>
      <w:r w:rsidRPr="00215BB9">
        <w:t>E</w:t>
      </w:r>
      <w:r w:rsidR="00FD6A4E">
        <w:t>.</w:t>
      </w:r>
      <w:r w:rsidRPr="00215BB9">
        <w:t>, Austin</w:t>
      </w:r>
      <w:r w:rsidR="00FD6A4E">
        <w:t>,</w:t>
      </w:r>
      <w:r w:rsidRPr="00215BB9">
        <w:t xml:space="preserve"> J</w:t>
      </w:r>
      <w:r w:rsidR="00FD6A4E">
        <w:t>.</w:t>
      </w:r>
      <w:r w:rsidRPr="00215BB9">
        <w:t>J</w:t>
      </w:r>
      <w:r w:rsidR="00FD6A4E">
        <w:t>.</w:t>
      </w:r>
      <w:r w:rsidRPr="00215BB9">
        <w:t>, Burridge</w:t>
      </w:r>
      <w:r w:rsidR="00FD6A4E">
        <w:t>,</w:t>
      </w:r>
      <w:r w:rsidRPr="00215BB9">
        <w:t xml:space="preserve"> C</w:t>
      </w:r>
      <w:r w:rsidR="00FD6A4E">
        <w:t>.</w:t>
      </w:r>
      <w:r w:rsidRPr="00215BB9">
        <w:t>P</w:t>
      </w:r>
      <w:r w:rsidR="00FD6A4E">
        <w:t>.</w:t>
      </w:r>
      <w:r w:rsidRPr="00215BB9">
        <w:t xml:space="preserve"> and Holland</w:t>
      </w:r>
      <w:r w:rsidR="00FD6A4E">
        <w:t>,</w:t>
      </w:r>
      <w:r w:rsidRPr="00215BB9">
        <w:t xml:space="preserve"> B</w:t>
      </w:r>
      <w:r w:rsidR="00FD6A4E">
        <w:t>.</w:t>
      </w:r>
      <w:r w:rsidRPr="00215BB9">
        <w:t>R</w:t>
      </w:r>
      <w:r w:rsidR="00FD6A4E">
        <w:t>.</w:t>
      </w:r>
      <w:r w:rsidRPr="00215BB9">
        <w:t xml:space="preserve"> (2014). Extensive population decline in the Tasmanian devil predates European settlement and devil facial tumour disease. </w:t>
      </w:r>
      <w:r w:rsidRPr="00215BB9">
        <w:rPr>
          <w:i/>
          <w:iCs/>
        </w:rPr>
        <w:t>Biology Letters</w:t>
      </w:r>
      <w:r w:rsidRPr="00215BB9">
        <w:t xml:space="preserve"> </w:t>
      </w:r>
      <w:r w:rsidRPr="00215BB9">
        <w:rPr>
          <w:b/>
          <w:bCs/>
        </w:rPr>
        <w:t>10</w:t>
      </w:r>
      <w:r w:rsidRPr="00215BB9">
        <w:t>, 20140619 doi:10.1098/rsbl.2014.0619</w:t>
      </w:r>
    </w:p>
    <w:p w14:paraId="15618F73" w14:textId="43CDDB89" w:rsidR="00215BB9" w:rsidRPr="00215BB9" w:rsidRDefault="00215BB9" w:rsidP="00215BB9">
      <w:pPr>
        <w:pStyle w:val="Bibliography"/>
      </w:pPr>
      <w:r w:rsidRPr="00215BB9">
        <w:t>Buckland</w:t>
      </w:r>
      <w:r w:rsidR="00FD6A4E">
        <w:t>,</w:t>
      </w:r>
      <w:r w:rsidRPr="00215BB9">
        <w:t xml:space="preserve"> S</w:t>
      </w:r>
      <w:r w:rsidR="00FD6A4E">
        <w:t>.</w:t>
      </w:r>
      <w:r w:rsidRPr="00215BB9">
        <w:t>T</w:t>
      </w:r>
      <w:r w:rsidR="00FD6A4E">
        <w:t>.</w:t>
      </w:r>
      <w:r w:rsidRPr="00215BB9">
        <w:t>, Laake</w:t>
      </w:r>
      <w:r w:rsidR="00FD6A4E">
        <w:t>,</w:t>
      </w:r>
      <w:r w:rsidRPr="00215BB9">
        <w:t xml:space="preserve"> J</w:t>
      </w:r>
      <w:r w:rsidR="00FD6A4E">
        <w:t>.</w:t>
      </w:r>
      <w:r w:rsidRPr="00215BB9">
        <w:t>L</w:t>
      </w:r>
      <w:r w:rsidR="00FD6A4E">
        <w:t>.</w:t>
      </w:r>
      <w:r w:rsidRPr="00215BB9">
        <w:t xml:space="preserve"> and Borchers</w:t>
      </w:r>
      <w:r w:rsidR="00FD6A4E">
        <w:t>,</w:t>
      </w:r>
      <w:r w:rsidRPr="00215BB9">
        <w:t xml:space="preserve"> D</w:t>
      </w:r>
      <w:r w:rsidR="00FD6A4E">
        <w:t>.</w:t>
      </w:r>
      <w:r w:rsidRPr="00215BB9">
        <w:t>L</w:t>
      </w:r>
      <w:r w:rsidR="00FD6A4E">
        <w:t>.</w:t>
      </w:r>
      <w:r w:rsidRPr="00215BB9">
        <w:t xml:space="preserve"> (2010). Double-observer line transect methods: Levels of independence. </w:t>
      </w:r>
      <w:r w:rsidRPr="00215BB9">
        <w:rPr>
          <w:i/>
          <w:iCs/>
        </w:rPr>
        <w:t>Biometrics</w:t>
      </w:r>
      <w:r w:rsidRPr="00215BB9">
        <w:t xml:space="preserve"> </w:t>
      </w:r>
      <w:r w:rsidRPr="00215BB9">
        <w:rPr>
          <w:b/>
          <w:bCs/>
        </w:rPr>
        <w:t>66</w:t>
      </w:r>
      <w:r w:rsidRPr="00215BB9">
        <w:t>, 169–177 doi:10.1111/j.1541-0420.2009.01239.x</w:t>
      </w:r>
    </w:p>
    <w:p w14:paraId="5AC8D8F7" w14:textId="57CA719B" w:rsidR="00215BB9" w:rsidRPr="00215BB9" w:rsidRDefault="00215BB9" w:rsidP="00215BB9">
      <w:pPr>
        <w:pStyle w:val="Bibliography"/>
      </w:pPr>
      <w:r w:rsidRPr="00215BB9">
        <w:t>Burt</w:t>
      </w:r>
      <w:r w:rsidR="00FD6A4E">
        <w:t>,</w:t>
      </w:r>
      <w:r w:rsidRPr="00215BB9">
        <w:t xml:space="preserve"> M</w:t>
      </w:r>
      <w:r w:rsidR="00FD6A4E">
        <w:t>.</w:t>
      </w:r>
      <w:r w:rsidRPr="00215BB9">
        <w:t>L</w:t>
      </w:r>
      <w:r w:rsidR="00FD6A4E">
        <w:t>.</w:t>
      </w:r>
      <w:r w:rsidRPr="00215BB9">
        <w:t>, Borchers</w:t>
      </w:r>
      <w:r w:rsidR="00FD6A4E">
        <w:t>,</w:t>
      </w:r>
      <w:r w:rsidRPr="00215BB9">
        <w:t xml:space="preserve"> D</w:t>
      </w:r>
      <w:r w:rsidR="00FD6A4E">
        <w:t>.</w:t>
      </w:r>
      <w:r w:rsidRPr="00215BB9">
        <w:t>L</w:t>
      </w:r>
      <w:r w:rsidR="00FD6A4E">
        <w:t>.</w:t>
      </w:r>
      <w:r w:rsidRPr="00215BB9">
        <w:t>, Jenkins</w:t>
      </w:r>
      <w:r w:rsidR="00FD6A4E">
        <w:t>,</w:t>
      </w:r>
      <w:r w:rsidRPr="00215BB9">
        <w:t xml:space="preserve"> K</w:t>
      </w:r>
      <w:r w:rsidR="00FD6A4E">
        <w:t>.</w:t>
      </w:r>
      <w:r w:rsidRPr="00215BB9">
        <w:t>J</w:t>
      </w:r>
      <w:r w:rsidR="00FD6A4E">
        <w:t>.</w:t>
      </w:r>
      <w:r w:rsidRPr="00215BB9">
        <w:t xml:space="preserve"> and Marques</w:t>
      </w:r>
      <w:r w:rsidR="00FD6A4E">
        <w:t>,</w:t>
      </w:r>
      <w:r w:rsidRPr="00215BB9">
        <w:t xml:space="preserve"> T</w:t>
      </w:r>
      <w:r w:rsidR="00FD6A4E">
        <w:t>.</w:t>
      </w:r>
      <w:r w:rsidRPr="00215BB9">
        <w:t>A</w:t>
      </w:r>
      <w:r w:rsidR="00FD6A4E">
        <w:t>.</w:t>
      </w:r>
      <w:r w:rsidRPr="00215BB9">
        <w:t xml:space="preserve"> (2014). Using mark-recapture distance sampling methods on line transect surveys. </w:t>
      </w:r>
      <w:r w:rsidRPr="00215BB9">
        <w:rPr>
          <w:i/>
          <w:iCs/>
        </w:rPr>
        <w:t>Methods in Ecology and Evolution</w:t>
      </w:r>
      <w:r w:rsidRPr="00215BB9">
        <w:t xml:space="preserve"> </w:t>
      </w:r>
      <w:r w:rsidRPr="00215BB9">
        <w:rPr>
          <w:b/>
          <w:bCs/>
        </w:rPr>
        <w:t>5</w:t>
      </w:r>
      <w:r w:rsidRPr="00215BB9">
        <w:t>, 1180–1191.</w:t>
      </w:r>
    </w:p>
    <w:p w14:paraId="66385053" w14:textId="4B6BF40E" w:rsidR="00215BB9" w:rsidRPr="00215BB9" w:rsidRDefault="00215BB9" w:rsidP="00215BB9">
      <w:pPr>
        <w:pStyle w:val="Bibliography"/>
      </w:pPr>
      <w:r w:rsidRPr="00215BB9">
        <w:t>Butcher</w:t>
      </w:r>
      <w:r w:rsidR="00FD6A4E">
        <w:t>,</w:t>
      </w:r>
      <w:r w:rsidRPr="00215BB9">
        <w:t xml:space="preserve"> R</w:t>
      </w:r>
      <w:r w:rsidR="00FD6A4E">
        <w:t>.</w:t>
      </w:r>
      <w:r w:rsidRPr="00215BB9">
        <w:t>G</w:t>
      </w:r>
      <w:r w:rsidR="00FD6A4E">
        <w:t>.</w:t>
      </w:r>
      <w:r w:rsidRPr="00215BB9">
        <w:t>, Pettett</w:t>
      </w:r>
      <w:r w:rsidR="00FD6A4E">
        <w:t>,</w:t>
      </w:r>
      <w:r w:rsidRPr="00215BB9">
        <w:t xml:space="preserve"> L</w:t>
      </w:r>
      <w:r w:rsidR="00FD6A4E">
        <w:t>.</w:t>
      </w:r>
      <w:r w:rsidRPr="00215BB9">
        <w:t>M</w:t>
      </w:r>
      <w:r w:rsidR="00FD6A4E">
        <w:t>.</w:t>
      </w:r>
      <w:r w:rsidRPr="00215BB9">
        <w:t>, Fabijan</w:t>
      </w:r>
      <w:r w:rsidR="00FD6A4E">
        <w:t>,</w:t>
      </w:r>
      <w:r w:rsidRPr="00215BB9">
        <w:t xml:space="preserve"> J</w:t>
      </w:r>
      <w:r w:rsidR="00FD6A4E">
        <w:t>.</w:t>
      </w:r>
      <w:r w:rsidRPr="00215BB9">
        <w:t>, Ebrahimie</w:t>
      </w:r>
      <w:r w:rsidR="00FD6A4E">
        <w:t>,</w:t>
      </w:r>
      <w:r w:rsidRPr="00215BB9">
        <w:t xml:space="preserve"> E</w:t>
      </w:r>
      <w:r w:rsidR="00FD6A4E">
        <w:t>.</w:t>
      </w:r>
      <w:r w:rsidRPr="00215BB9">
        <w:t>, Mohammadi-Dehcheshmeh</w:t>
      </w:r>
      <w:r w:rsidR="00FD6A4E">
        <w:t>,</w:t>
      </w:r>
      <w:r w:rsidRPr="00215BB9">
        <w:t xml:space="preserve"> M</w:t>
      </w:r>
      <w:r w:rsidR="00FD6A4E">
        <w:t>.</w:t>
      </w:r>
      <w:r w:rsidRPr="00215BB9">
        <w:t>, Speight</w:t>
      </w:r>
      <w:r w:rsidR="00FD6A4E">
        <w:t>,</w:t>
      </w:r>
      <w:r w:rsidRPr="00215BB9">
        <w:t xml:space="preserve"> K</w:t>
      </w:r>
      <w:r w:rsidR="00FD6A4E">
        <w:t>.</w:t>
      </w:r>
      <w:r w:rsidRPr="00215BB9">
        <w:t>N</w:t>
      </w:r>
      <w:r w:rsidR="00FD6A4E">
        <w:t>.</w:t>
      </w:r>
      <w:r w:rsidRPr="00215BB9">
        <w:t>, Boardman</w:t>
      </w:r>
      <w:r w:rsidR="00FD6A4E">
        <w:t>,</w:t>
      </w:r>
      <w:r w:rsidRPr="00215BB9">
        <w:t xml:space="preserve"> W</w:t>
      </w:r>
      <w:r w:rsidR="00FD6A4E">
        <w:t>.</w:t>
      </w:r>
      <w:r w:rsidRPr="00215BB9">
        <w:t>S</w:t>
      </w:r>
      <w:r w:rsidR="00FD6A4E">
        <w:t>.</w:t>
      </w:r>
      <w:r w:rsidRPr="00215BB9">
        <w:t>J</w:t>
      </w:r>
      <w:r w:rsidR="00FD6A4E">
        <w:t>.</w:t>
      </w:r>
      <w:r w:rsidRPr="00215BB9">
        <w:t>, Bird</w:t>
      </w:r>
      <w:r w:rsidR="00FD6A4E">
        <w:t>,</w:t>
      </w:r>
      <w:r w:rsidRPr="00215BB9">
        <w:t xml:space="preserve"> P</w:t>
      </w:r>
      <w:r w:rsidR="00FD6A4E">
        <w:t>.</w:t>
      </w:r>
      <w:r w:rsidRPr="00215BB9">
        <w:t>S</w:t>
      </w:r>
      <w:r w:rsidR="00FD6A4E">
        <w:t>.</w:t>
      </w:r>
      <w:r w:rsidRPr="00215BB9">
        <w:t xml:space="preserve"> and Trott</w:t>
      </w:r>
      <w:r w:rsidR="00FD6A4E">
        <w:t>,</w:t>
      </w:r>
      <w:r w:rsidRPr="00215BB9">
        <w:t xml:space="preserve"> D</w:t>
      </w:r>
      <w:r w:rsidR="00FD6A4E">
        <w:t>.</w:t>
      </w:r>
      <w:r w:rsidRPr="00215BB9">
        <w:t>J</w:t>
      </w:r>
      <w:r w:rsidR="00FD6A4E">
        <w:t>.</w:t>
      </w:r>
      <w:r w:rsidRPr="00215BB9">
        <w:t xml:space="preserve"> (2020). Periodontal disease in free-ranging </w:t>
      </w:r>
      <w:r w:rsidR="004E3DFA">
        <w:t>Koala</w:t>
      </w:r>
      <w:r w:rsidRPr="00215BB9">
        <w:t>s (</w:t>
      </w:r>
      <w:r w:rsidRPr="00215BB9">
        <w:rPr>
          <w:i/>
          <w:iCs/>
        </w:rPr>
        <w:t>Phascolarctos cinereus</w:t>
      </w:r>
      <w:r w:rsidRPr="00215BB9">
        <w:t xml:space="preserve">) from the Mount Lofty Ranges, South Australia, and its association with </w:t>
      </w:r>
      <w:r w:rsidR="004E3DFA">
        <w:t>Koala</w:t>
      </w:r>
      <w:r w:rsidRPr="00215BB9">
        <w:t xml:space="preserve"> retrovirus infection. </w:t>
      </w:r>
      <w:r w:rsidRPr="00215BB9">
        <w:rPr>
          <w:i/>
          <w:iCs/>
        </w:rPr>
        <w:t>Australian Veterinary Journal</w:t>
      </w:r>
      <w:r w:rsidRPr="00215BB9">
        <w:t xml:space="preserve"> </w:t>
      </w:r>
      <w:r w:rsidRPr="00215BB9">
        <w:rPr>
          <w:b/>
          <w:bCs/>
        </w:rPr>
        <w:t>98</w:t>
      </w:r>
      <w:r w:rsidRPr="00215BB9">
        <w:t>, 200–206 doi:10.1111/avj.12919</w:t>
      </w:r>
    </w:p>
    <w:p w14:paraId="196E5CC4" w14:textId="7EEEB28C" w:rsidR="00215BB9" w:rsidRPr="00215BB9" w:rsidRDefault="00215BB9" w:rsidP="00215BB9">
      <w:pPr>
        <w:pStyle w:val="Bibliography"/>
      </w:pPr>
      <w:r w:rsidRPr="00215BB9">
        <w:t>Cally</w:t>
      </w:r>
      <w:r w:rsidR="00FD6A4E">
        <w:t>,</w:t>
      </w:r>
      <w:r w:rsidRPr="00215BB9">
        <w:t xml:space="preserve"> J</w:t>
      </w:r>
      <w:r w:rsidR="00FD6A4E">
        <w:t>.</w:t>
      </w:r>
      <w:r w:rsidRPr="00215BB9">
        <w:t>G</w:t>
      </w:r>
      <w:r w:rsidR="00FD6A4E">
        <w:t>.</w:t>
      </w:r>
      <w:r w:rsidRPr="00215BB9">
        <w:t>, Ramsey</w:t>
      </w:r>
      <w:r w:rsidR="00FD6A4E">
        <w:t>,</w:t>
      </w:r>
      <w:r w:rsidRPr="00215BB9">
        <w:t xml:space="preserve"> D</w:t>
      </w:r>
      <w:r w:rsidR="00FD6A4E">
        <w:t>.</w:t>
      </w:r>
      <w:r w:rsidRPr="00215BB9">
        <w:t>S</w:t>
      </w:r>
      <w:r w:rsidR="00FD6A4E">
        <w:t>.</w:t>
      </w:r>
      <w:r w:rsidRPr="00215BB9">
        <w:t>L</w:t>
      </w:r>
      <w:r w:rsidR="00FD6A4E">
        <w:t>.</w:t>
      </w:r>
      <w:r w:rsidRPr="00215BB9">
        <w:t xml:space="preserve"> and Whisson</w:t>
      </w:r>
      <w:r w:rsidR="00FD6A4E">
        <w:t>,</w:t>
      </w:r>
      <w:r w:rsidRPr="00215BB9">
        <w:t xml:space="preserve"> D</w:t>
      </w:r>
      <w:r w:rsidR="00FD6A4E">
        <w:t>.</w:t>
      </w:r>
      <w:r w:rsidRPr="00215BB9">
        <w:t>A</w:t>
      </w:r>
      <w:r w:rsidR="00FD6A4E">
        <w:t>.</w:t>
      </w:r>
      <w:r w:rsidRPr="00215BB9">
        <w:t xml:space="preserve"> (2022).</w:t>
      </w:r>
      <w:r w:rsidRPr="008A5BC9">
        <w:rPr>
          <w:i/>
          <w:iCs/>
        </w:rPr>
        <w:t xml:space="preserve"> East Gippsland </w:t>
      </w:r>
      <w:r w:rsidR="004E3DFA" w:rsidRPr="008A5BC9">
        <w:rPr>
          <w:i/>
          <w:iCs/>
        </w:rPr>
        <w:t>Koala</w:t>
      </w:r>
      <w:r w:rsidRPr="008A5BC9">
        <w:rPr>
          <w:i/>
          <w:iCs/>
        </w:rPr>
        <w:t xml:space="preserve"> population surveys. </w:t>
      </w:r>
      <w:r w:rsidRPr="00215BB9">
        <w:t xml:space="preserve">Unpublished Client Report for the CSIRO National </w:t>
      </w:r>
      <w:r w:rsidR="004E3DFA">
        <w:t>Koala</w:t>
      </w:r>
      <w:r w:rsidRPr="00215BB9">
        <w:t xml:space="preserve"> Monitoring Program, Arthur Rylah Institute for Environmental Research, Department of Environment, Land, Water and Planning, Heidelberg, Victoria.</w:t>
      </w:r>
    </w:p>
    <w:p w14:paraId="39E99229" w14:textId="5B8D37F9" w:rsidR="00215BB9" w:rsidRPr="00215BB9" w:rsidRDefault="00215BB9" w:rsidP="00215BB9">
      <w:pPr>
        <w:pStyle w:val="Bibliography"/>
      </w:pPr>
      <w:r w:rsidRPr="00215BB9">
        <w:lastRenderedPageBreak/>
        <w:t>Canfield</w:t>
      </w:r>
      <w:r w:rsidR="006F4419">
        <w:t>,</w:t>
      </w:r>
      <w:r w:rsidRPr="00215BB9">
        <w:t xml:space="preserve"> P</w:t>
      </w:r>
      <w:r w:rsidR="006F4419">
        <w:t>.</w:t>
      </w:r>
      <w:r w:rsidRPr="00215BB9">
        <w:t>J</w:t>
      </w:r>
      <w:r w:rsidR="006F4419">
        <w:t>.</w:t>
      </w:r>
      <w:r w:rsidRPr="00215BB9">
        <w:t xml:space="preserve"> (1989). A survey of urinary tract disease in New South Wales </w:t>
      </w:r>
      <w:r w:rsidR="004E3DFA">
        <w:t>Koala</w:t>
      </w:r>
      <w:r w:rsidRPr="00215BB9">
        <w:t xml:space="preserve">s. </w:t>
      </w:r>
      <w:r w:rsidRPr="00215BB9">
        <w:rPr>
          <w:i/>
          <w:iCs/>
        </w:rPr>
        <w:t xml:space="preserve">Australian </w:t>
      </w:r>
      <w:r w:rsidR="006F4419">
        <w:rPr>
          <w:i/>
          <w:iCs/>
        </w:rPr>
        <w:t>V</w:t>
      </w:r>
      <w:r w:rsidRPr="00215BB9">
        <w:rPr>
          <w:i/>
          <w:iCs/>
        </w:rPr>
        <w:t xml:space="preserve">eterinary </w:t>
      </w:r>
      <w:r w:rsidR="006F4419">
        <w:rPr>
          <w:i/>
          <w:iCs/>
        </w:rPr>
        <w:t>J</w:t>
      </w:r>
      <w:r w:rsidRPr="00215BB9">
        <w:rPr>
          <w:i/>
          <w:iCs/>
        </w:rPr>
        <w:t>ournal</w:t>
      </w:r>
      <w:r w:rsidRPr="00215BB9">
        <w:t xml:space="preserve"> </w:t>
      </w:r>
      <w:r w:rsidRPr="00215BB9">
        <w:rPr>
          <w:b/>
          <w:bCs/>
        </w:rPr>
        <w:t>66</w:t>
      </w:r>
      <w:r w:rsidRPr="00215BB9">
        <w:t>, 103–106 doi:10.1111/j.1751-0813.1989.tb09758.x</w:t>
      </w:r>
    </w:p>
    <w:p w14:paraId="50990942" w14:textId="1D644B20" w:rsidR="00215BB9" w:rsidRPr="00215BB9" w:rsidRDefault="00215BB9" w:rsidP="00215BB9">
      <w:pPr>
        <w:pStyle w:val="Bibliography"/>
      </w:pPr>
      <w:r w:rsidRPr="00215BB9">
        <w:t>Caye</w:t>
      </w:r>
      <w:r w:rsidR="006F4419">
        <w:t>,</w:t>
      </w:r>
      <w:r w:rsidRPr="00215BB9">
        <w:t xml:space="preserve"> K</w:t>
      </w:r>
      <w:r w:rsidR="006F4419">
        <w:t>.</w:t>
      </w:r>
      <w:r w:rsidRPr="00215BB9">
        <w:t>, Deist</w:t>
      </w:r>
      <w:r w:rsidR="006F4419">
        <w:t>,</w:t>
      </w:r>
      <w:r w:rsidRPr="00215BB9">
        <w:t xml:space="preserve"> T</w:t>
      </w:r>
      <w:r w:rsidR="006F4419">
        <w:t>.</w:t>
      </w:r>
      <w:r w:rsidRPr="00215BB9">
        <w:t>M</w:t>
      </w:r>
      <w:r w:rsidR="006F4419">
        <w:t>.</w:t>
      </w:r>
      <w:r w:rsidRPr="00215BB9">
        <w:t>, Martins</w:t>
      </w:r>
      <w:r w:rsidR="006F4419">
        <w:t>,</w:t>
      </w:r>
      <w:r w:rsidRPr="00215BB9">
        <w:t xml:space="preserve"> H</w:t>
      </w:r>
      <w:r w:rsidR="006F4419">
        <w:t>.</w:t>
      </w:r>
      <w:r w:rsidRPr="00215BB9">
        <w:t>, Michel</w:t>
      </w:r>
      <w:r w:rsidR="006F4419">
        <w:t>,</w:t>
      </w:r>
      <w:r w:rsidRPr="00215BB9">
        <w:t xml:space="preserve"> O</w:t>
      </w:r>
      <w:r w:rsidR="006F4419">
        <w:t>.</w:t>
      </w:r>
      <w:r w:rsidRPr="00215BB9">
        <w:t xml:space="preserve"> and François</w:t>
      </w:r>
      <w:r w:rsidR="006F4419">
        <w:t>,</w:t>
      </w:r>
      <w:r w:rsidRPr="00215BB9">
        <w:t xml:space="preserve"> O</w:t>
      </w:r>
      <w:r w:rsidR="006F4419">
        <w:t>.</w:t>
      </w:r>
      <w:r w:rsidRPr="00215BB9">
        <w:t xml:space="preserve"> (2016). TESS3: </w:t>
      </w:r>
      <w:r w:rsidR="006F4419">
        <w:t>F</w:t>
      </w:r>
      <w:r w:rsidRPr="00215BB9">
        <w:t xml:space="preserve">ast inference of spatial population structure and genome scans for selection. </w:t>
      </w:r>
      <w:r w:rsidRPr="00215BB9">
        <w:rPr>
          <w:i/>
          <w:iCs/>
        </w:rPr>
        <w:t>Molecular Ecology Resources</w:t>
      </w:r>
      <w:r w:rsidRPr="00215BB9">
        <w:t xml:space="preserve"> </w:t>
      </w:r>
      <w:r w:rsidRPr="00215BB9">
        <w:rPr>
          <w:b/>
          <w:bCs/>
        </w:rPr>
        <w:t>16</w:t>
      </w:r>
      <w:r w:rsidRPr="00215BB9">
        <w:t>, 540–548 doi:10.1111/1755-0998.12471</w:t>
      </w:r>
    </w:p>
    <w:p w14:paraId="1A050511" w14:textId="2BA2CE96" w:rsidR="00215BB9" w:rsidRPr="00215BB9" w:rsidRDefault="00215BB9" w:rsidP="00215BB9">
      <w:pPr>
        <w:pStyle w:val="Bibliography"/>
      </w:pPr>
      <w:r w:rsidRPr="00215BB9">
        <w:t>Caye</w:t>
      </w:r>
      <w:r w:rsidR="00126F81">
        <w:t>,</w:t>
      </w:r>
      <w:r w:rsidRPr="00215BB9">
        <w:t xml:space="preserve"> K</w:t>
      </w:r>
      <w:r w:rsidR="00126F81">
        <w:t>.</w:t>
      </w:r>
      <w:r w:rsidRPr="00215BB9">
        <w:t>, Jay</w:t>
      </w:r>
      <w:r w:rsidR="00126F81">
        <w:t>,</w:t>
      </w:r>
      <w:r w:rsidRPr="00215BB9">
        <w:t xml:space="preserve"> F</w:t>
      </w:r>
      <w:r w:rsidR="00126F81">
        <w:t>.</w:t>
      </w:r>
      <w:r w:rsidRPr="00215BB9">
        <w:t>, Michel</w:t>
      </w:r>
      <w:r w:rsidR="00126F81">
        <w:t>,</w:t>
      </w:r>
      <w:r w:rsidRPr="00215BB9">
        <w:t xml:space="preserve"> O</w:t>
      </w:r>
      <w:r w:rsidR="00126F81">
        <w:t>.</w:t>
      </w:r>
      <w:r w:rsidRPr="00215BB9">
        <w:t xml:space="preserve"> and François</w:t>
      </w:r>
      <w:r w:rsidR="00126F81">
        <w:t>,</w:t>
      </w:r>
      <w:r w:rsidRPr="00215BB9">
        <w:t xml:space="preserve"> O</w:t>
      </w:r>
      <w:r w:rsidR="00126F81">
        <w:t>.</w:t>
      </w:r>
      <w:r w:rsidRPr="00215BB9">
        <w:t xml:space="preserve"> (2018). </w:t>
      </w:r>
      <w:r w:rsidR="00126F81">
        <w:t>F</w:t>
      </w:r>
      <w:r w:rsidR="00126F81" w:rsidRPr="00215BB9">
        <w:t>ast inference of individual admixture coefficients using geographic data</w:t>
      </w:r>
      <w:r w:rsidRPr="00215BB9">
        <w:t xml:space="preserve">. </w:t>
      </w:r>
      <w:r w:rsidRPr="00215BB9">
        <w:rPr>
          <w:i/>
          <w:iCs/>
        </w:rPr>
        <w:t>The Annals of Applied Statistics</w:t>
      </w:r>
      <w:r w:rsidRPr="00215BB9">
        <w:t xml:space="preserve"> </w:t>
      </w:r>
      <w:r w:rsidRPr="00215BB9">
        <w:rPr>
          <w:b/>
          <w:bCs/>
        </w:rPr>
        <w:t>12</w:t>
      </w:r>
      <w:r w:rsidRPr="00215BB9">
        <w:t>, 586–608.</w:t>
      </w:r>
    </w:p>
    <w:p w14:paraId="4DA019B8" w14:textId="5ADE013C" w:rsidR="00215BB9" w:rsidRPr="00215BB9" w:rsidRDefault="00215BB9" w:rsidP="00215BB9">
      <w:pPr>
        <w:pStyle w:val="Bibliography"/>
      </w:pPr>
      <w:r w:rsidRPr="00215BB9">
        <w:t>Chang</w:t>
      </w:r>
      <w:r w:rsidR="00126F81">
        <w:t>,</w:t>
      </w:r>
      <w:r w:rsidRPr="00215BB9">
        <w:t xml:space="preserve"> C</w:t>
      </w:r>
      <w:r w:rsidR="00126F81">
        <w:t>.</w:t>
      </w:r>
      <w:r w:rsidRPr="00215BB9">
        <w:t>C</w:t>
      </w:r>
      <w:r w:rsidR="00126F81">
        <w:t>.</w:t>
      </w:r>
      <w:r w:rsidRPr="00215BB9">
        <w:t>, Chow</w:t>
      </w:r>
      <w:r w:rsidR="00126F81">
        <w:t>,</w:t>
      </w:r>
      <w:r w:rsidRPr="00215BB9">
        <w:t xml:space="preserve"> C</w:t>
      </w:r>
      <w:r w:rsidR="00126F81">
        <w:t>.</w:t>
      </w:r>
      <w:r w:rsidRPr="00215BB9">
        <w:t>C</w:t>
      </w:r>
      <w:r w:rsidR="00126F81">
        <w:t>.</w:t>
      </w:r>
      <w:r w:rsidRPr="00215BB9">
        <w:t>, Tellier</w:t>
      </w:r>
      <w:r w:rsidR="00126F81">
        <w:t>,</w:t>
      </w:r>
      <w:r w:rsidRPr="00215BB9">
        <w:t xml:space="preserve"> L</w:t>
      </w:r>
      <w:r w:rsidR="00126F81">
        <w:t>.</w:t>
      </w:r>
      <w:r w:rsidRPr="00215BB9">
        <w:t>C</w:t>
      </w:r>
      <w:r w:rsidR="00126F81">
        <w:t>.</w:t>
      </w:r>
      <w:r w:rsidRPr="00215BB9">
        <w:t>, Vattikuti</w:t>
      </w:r>
      <w:r w:rsidR="00126F81">
        <w:t>,</w:t>
      </w:r>
      <w:r w:rsidRPr="00215BB9">
        <w:t xml:space="preserve"> S</w:t>
      </w:r>
      <w:r w:rsidR="00126F81">
        <w:t>.</w:t>
      </w:r>
      <w:r w:rsidRPr="00215BB9">
        <w:t>, Purcell</w:t>
      </w:r>
      <w:r w:rsidR="00126F81">
        <w:t>,</w:t>
      </w:r>
      <w:r w:rsidRPr="00215BB9">
        <w:t xml:space="preserve"> S</w:t>
      </w:r>
      <w:r w:rsidR="00126F81">
        <w:t>.</w:t>
      </w:r>
      <w:r w:rsidRPr="00215BB9">
        <w:t>M</w:t>
      </w:r>
      <w:r w:rsidR="00126F81">
        <w:t>.</w:t>
      </w:r>
      <w:r w:rsidRPr="00215BB9">
        <w:t xml:space="preserve"> and Lee</w:t>
      </w:r>
      <w:r w:rsidR="00126F81">
        <w:t>,</w:t>
      </w:r>
      <w:r w:rsidRPr="00215BB9">
        <w:t xml:space="preserve"> J</w:t>
      </w:r>
      <w:r w:rsidR="00126F81">
        <w:t>.</w:t>
      </w:r>
      <w:r w:rsidRPr="00215BB9">
        <w:t>J</w:t>
      </w:r>
      <w:r w:rsidR="00126F81">
        <w:t>.</w:t>
      </w:r>
      <w:r w:rsidRPr="00215BB9">
        <w:t xml:space="preserve"> (2015). Second-generation PLINK: </w:t>
      </w:r>
      <w:r w:rsidR="00126F81">
        <w:t>R</w:t>
      </w:r>
      <w:r w:rsidRPr="00215BB9">
        <w:t xml:space="preserve">ising to the challenge of larger and richer datasets. </w:t>
      </w:r>
      <w:r w:rsidRPr="00215BB9">
        <w:rPr>
          <w:i/>
          <w:iCs/>
        </w:rPr>
        <w:t>GigaScience</w:t>
      </w:r>
      <w:r w:rsidRPr="00215BB9">
        <w:t xml:space="preserve"> </w:t>
      </w:r>
      <w:r w:rsidRPr="00215BB9">
        <w:rPr>
          <w:b/>
          <w:bCs/>
        </w:rPr>
        <w:t>4</w:t>
      </w:r>
      <w:r w:rsidRPr="00215BB9">
        <w:t>, s13742-015-0047–8 doi:10.1186/s13742-015-0047-8</w:t>
      </w:r>
    </w:p>
    <w:p w14:paraId="120778B2" w14:textId="06E342BA" w:rsidR="00215BB9" w:rsidRPr="00215BB9" w:rsidRDefault="00215BB9" w:rsidP="00215BB9">
      <w:pPr>
        <w:pStyle w:val="Bibliography"/>
      </w:pPr>
      <w:r w:rsidRPr="00215BB9">
        <w:t>Church</w:t>
      </w:r>
      <w:r w:rsidR="000A1104">
        <w:t>,</w:t>
      </w:r>
      <w:r w:rsidRPr="00215BB9">
        <w:t xml:space="preserve"> C</w:t>
      </w:r>
      <w:r w:rsidR="000A1104">
        <w:t>.</w:t>
      </w:r>
      <w:r w:rsidRPr="00215BB9">
        <w:t>, Casteriano</w:t>
      </w:r>
      <w:r w:rsidR="000A1104">
        <w:t>,</w:t>
      </w:r>
      <w:r w:rsidRPr="00215BB9">
        <w:t xml:space="preserve"> A</w:t>
      </w:r>
      <w:r w:rsidR="000A1104">
        <w:t>.</w:t>
      </w:r>
      <w:r w:rsidRPr="00215BB9">
        <w:t>, Muir</w:t>
      </w:r>
      <w:r w:rsidR="000A1104">
        <w:t>,</w:t>
      </w:r>
      <w:r w:rsidRPr="00215BB9">
        <w:t xml:space="preserve"> Y</w:t>
      </w:r>
      <w:r w:rsidR="000A1104">
        <w:t>.</w:t>
      </w:r>
      <w:r w:rsidRPr="00215BB9">
        <w:t>S</w:t>
      </w:r>
      <w:r w:rsidR="000A1104">
        <w:t>.</w:t>
      </w:r>
      <w:r w:rsidRPr="00215BB9">
        <w:t>, Krockenberger</w:t>
      </w:r>
      <w:r w:rsidR="000A1104">
        <w:t>,</w:t>
      </w:r>
      <w:r w:rsidRPr="00215BB9">
        <w:t xml:space="preserve"> M</w:t>
      </w:r>
      <w:r w:rsidR="000A1104">
        <w:t>.</w:t>
      </w:r>
      <w:r w:rsidRPr="00215BB9">
        <w:t>, Vaz</w:t>
      </w:r>
      <w:r w:rsidR="000A1104">
        <w:t>,</w:t>
      </w:r>
      <w:r w:rsidRPr="00215BB9">
        <w:t xml:space="preserve"> P</w:t>
      </w:r>
      <w:r w:rsidR="000A1104">
        <w:t>.</w:t>
      </w:r>
      <w:r w:rsidRPr="00215BB9">
        <w:t>K</w:t>
      </w:r>
      <w:r w:rsidR="000A1104">
        <w:t>.</w:t>
      </w:r>
      <w:r w:rsidRPr="00215BB9">
        <w:t>, Higgins</w:t>
      </w:r>
      <w:r w:rsidR="000A1104">
        <w:t>,</w:t>
      </w:r>
      <w:r w:rsidRPr="00215BB9">
        <w:t xml:space="preserve"> D</w:t>
      </w:r>
      <w:r w:rsidR="000A1104">
        <w:t>.</w:t>
      </w:r>
      <w:r w:rsidRPr="00215BB9">
        <w:t>P</w:t>
      </w:r>
      <w:r w:rsidR="000A1104">
        <w:t>.</w:t>
      </w:r>
      <w:r w:rsidRPr="00215BB9">
        <w:t xml:space="preserve"> and Wright</w:t>
      </w:r>
      <w:r w:rsidR="000A1104">
        <w:t>,</w:t>
      </w:r>
      <w:r w:rsidRPr="00215BB9">
        <w:t xml:space="preserve"> B</w:t>
      </w:r>
      <w:r w:rsidR="000A1104">
        <w:t>.</w:t>
      </w:r>
      <w:r w:rsidRPr="00215BB9">
        <w:t>R</w:t>
      </w:r>
      <w:r w:rsidR="000A1104">
        <w:t>.</w:t>
      </w:r>
      <w:r w:rsidRPr="00215BB9">
        <w:t xml:space="preserve"> (2025). New insights into the range and transmission dynamics of a </w:t>
      </w:r>
      <w:r w:rsidR="004E3DFA">
        <w:t>Koala</w:t>
      </w:r>
      <w:r w:rsidRPr="00215BB9">
        <w:t xml:space="preserve"> gammaherpesvirus, phascolarctid gammaherpesvirus 2. </w:t>
      </w:r>
      <w:r w:rsidRPr="00215BB9">
        <w:rPr>
          <w:i/>
          <w:iCs/>
        </w:rPr>
        <w:t>Scientific Reports</w:t>
      </w:r>
      <w:r w:rsidRPr="00215BB9">
        <w:t xml:space="preserve"> </w:t>
      </w:r>
      <w:r w:rsidRPr="00215BB9">
        <w:rPr>
          <w:b/>
          <w:bCs/>
        </w:rPr>
        <w:t>15</w:t>
      </w:r>
      <w:r w:rsidRPr="00215BB9">
        <w:t>, 6136.</w:t>
      </w:r>
    </w:p>
    <w:p w14:paraId="43ADF7C4" w14:textId="11E22EB8" w:rsidR="00215BB9" w:rsidRPr="00215BB9" w:rsidRDefault="00215BB9" w:rsidP="00215BB9">
      <w:pPr>
        <w:pStyle w:val="Bibliography"/>
      </w:pPr>
      <w:r w:rsidRPr="00215BB9">
        <w:t>Conomos</w:t>
      </w:r>
      <w:r w:rsidR="00215E1E">
        <w:t>,</w:t>
      </w:r>
      <w:r w:rsidRPr="00215BB9">
        <w:t xml:space="preserve"> M</w:t>
      </w:r>
      <w:r w:rsidR="00215E1E">
        <w:t>.</w:t>
      </w:r>
      <w:r w:rsidRPr="00215BB9">
        <w:t>P</w:t>
      </w:r>
      <w:r w:rsidR="00215E1E">
        <w:t>.</w:t>
      </w:r>
      <w:r w:rsidRPr="00215BB9">
        <w:t>, Miller</w:t>
      </w:r>
      <w:r w:rsidR="00215E1E">
        <w:t>,</w:t>
      </w:r>
      <w:r w:rsidRPr="00215BB9">
        <w:t xml:space="preserve"> M</w:t>
      </w:r>
      <w:r w:rsidR="00215E1E">
        <w:t>.</w:t>
      </w:r>
      <w:r w:rsidRPr="00215BB9">
        <w:t>B</w:t>
      </w:r>
      <w:r w:rsidR="00215E1E">
        <w:t>.</w:t>
      </w:r>
      <w:r w:rsidRPr="00215BB9">
        <w:t xml:space="preserve"> and Thornton</w:t>
      </w:r>
      <w:r w:rsidR="00215E1E">
        <w:t>,</w:t>
      </w:r>
      <w:r w:rsidRPr="00215BB9">
        <w:t xml:space="preserve"> T</w:t>
      </w:r>
      <w:r w:rsidR="00215E1E">
        <w:t>.</w:t>
      </w:r>
      <w:r w:rsidRPr="00215BB9">
        <w:t>A</w:t>
      </w:r>
      <w:r w:rsidR="00215E1E">
        <w:t>.</w:t>
      </w:r>
      <w:r w:rsidRPr="00215BB9">
        <w:t xml:space="preserve"> (2015). Robust inference of population structure for ancestry prediction and correction of stratification in the presence of relatedness. </w:t>
      </w:r>
      <w:r w:rsidRPr="00215BB9">
        <w:rPr>
          <w:i/>
          <w:iCs/>
        </w:rPr>
        <w:t>Genetic Epidemiology</w:t>
      </w:r>
      <w:r w:rsidRPr="00215BB9">
        <w:t xml:space="preserve"> </w:t>
      </w:r>
      <w:r w:rsidRPr="00215BB9">
        <w:rPr>
          <w:b/>
          <w:bCs/>
        </w:rPr>
        <w:t>39</w:t>
      </w:r>
      <w:r w:rsidRPr="00215BB9">
        <w:t>, 276–293 doi:10.1002/gepi.21896</w:t>
      </w:r>
    </w:p>
    <w:p w14:paraId="0406EF67" w14:textId="2D270D1B" w:rsidR="00215BB9" w:rsidRPr="00215BB9" w:rsidRDefault="00215BB9" w:rsidP="00215BB9">
      <w:pPr>
        <w:pStyle w:val="Bibliography"/>
      </w:pPr>
      <w:r w:rsidRPr="00215BB9">
        <w:t>Cooley</w:t>
      </w:r>
      <w:r w:rsidR="00215E1E">
        <w:t>,</w:t>
      </w:r>
      <w:r w:rsidRPr="00215BB9">
        <w:t xml:space="preserve"> M</w:t>
      </w:r>
      <w:r w:rsidR="00215E1E">
        <w:t>.</w:t>
      </w:r>
      <w:r w:rsidRPr="00215BB9">
        <w:t>, Whiteley</w:t>
      </w:r>
      <w:r w:rsidR="00215E1E">
        <w:t>,</w:t>
      </w:r>
      <w:r w:rsidRPr="00215BB9">
        <w:t xml:space="preserve"> P</w:t>
      </w:r>
      <w:r w:rsidR="00215E1E">
        <w:t>.</w:t>
      </w:r>
      <w:r w:rsidRPr="00215BB9">
        <w:t>, Thornton</w:t>
      </w:r>
      <w:r w:rsidR="00215E1E">
        <w:t>,</w:t>
      </w:r>
      <w:r w:rsidRPr="00215BB9">
        <w:t xml:space="preserve"> G</w:t>
      </w:r>
      <w:r w:rsidR="00215E1E">
        <w:t>.</w:t>
      </w:r>
      <w:r w:rsidRPr="00215BB9">
        <w:t xml:space="preserve"> and Stevenson</w:t>
      </w:r>
      <w:r w:rsidR="00215E1E">
        <w:t>,</w:t>
      </w:r>
      <w:r w:rsidRPr="00215BB9">
        <w:t xml:space="preserve"> M</w:t>
      </w:r>
      <w:r w:rsidR="00215E1E">
        <w:t>.</w:t>
      </w:r>
      <w:r w:rsidRPr="00215BB9">
        <w:t xml:space="preserve"> (2022). Health surveillance representative of </w:t>
      </w:r>
      <w:r w:rsidR="004E3DFA">
        <w:t>Koala</w:t>
      </w:r>
      <w:r w:rsidRPr="00215BB9">
        <w:t xml:space="preserve"> (</w:t>
      </w:r>
      <w:r w:rsidRPr="00215BB9">
        <w:rPr>
          <w:i/>
          <w:iCs/>
        </w:rPr>
        <w:t>Phascolarctos cinereus</w:t>
      </w:r>
      <w:r w:rsidRPr="00215BB9">
        <w:t xml:space="preserve">) distribution in Victoria, Australia. </w:t>
      </w:r>
      <w:r w:rsidRPr="00215BB9">
        <w:rPr>
          <w:i/>
          <w:iCs/>
        </w:rPr>
        <w:t>Australian Veterinary Journal</w:t>
      </w:r>
      <w:r w:rsidRPr="00215BB9">
        <w:t xml:space="preserve"> </w:t>
      </w:r>
      <w:r w:rsidRPr="00215BB9">
        <w:rPr>
          <w:b/>
          <w:bCs/>
        </w:rPr>
        <w:t>100</w:t>
      </w:r>
      <w:r w:rsidRPr="00215BB9">
        <w:t>, 605–612 doi:10.1111/avj.13208</w:t>
      </w:r>
    </w:p>
    <w:p w14:paraId="191AE3B0" w14:textId="6A83DAC3" w:rsidR="00215BB9" w:rsidRPr="00215BB9" w:rsidRDefault="00215BB9" w:rsidP="00215BB9">
      <w:pPr>
        <w:pStyle w:val="Bibliography"/>
      </w:pPr>
      <w:r w:rsidRPr="00215BB9">
        <w:t>Coulon</w:t>
      </w:r>
      <w:r w:rsidR="00215E1E">
        <w:t>,</w:t>
      </w:r>
      <w:r w:rsidRPr="00215BB9">
        <w:t xml:space="preserve"> A</w:t>
      </w:r>
      <w:r w:rsidR="00215E1E">
        <w:t>.</w:t>
      </w:r>
      <w:r w:rsidRPr="00215BB9">
        <w:t xml:space="preserve"> (2010). genhet: </w:t>
      </w:r>
      <w:r w:rsidR="00215E1E">
        <w:t>A</w:t>
      </w:r>
      <w:r w:rsidRPr="00215BB9">
        <w:t xml:space="preserve">n easy-to-use R function to estimate individual heterozygosity. </w:t>
      </w:r>
      <w:r w:rsidRPr="00215BB9">
        <w:rPr>
          <w:i/>
          <w:iCs/>
        </w:rPr>
        <w:t>Molecular Ecology Resources</w:t>
      </w:r>
      <w:r w:rsidRPr="00215BB9">
        <w:t xml:space="preserve"> </w:t>
      </w:r>
      <w:r w:rsidRPr="00215BB9">
        <w:rPr>
          <w:b/>
          <w:bCs/>
        </w:rPr>
        <w:t>10</w:t>
      </w:r>
      <w:r w:rsidRPr="00215BB9">
        <w:t>, 167–169 doi:10.1111/j.1755-0998.2009.02731.x</w:t>
      </w:r>
    </w:p>
    <w:p w14:paraId="379DA34A" w14:textId="5F6C669F" w:rsidR="00215BB9" w:rsidRPr="00215BB9" w:rsidRDefault="00215BB9" w:rsidP="00215BB9">
      <w:pPr>
        <w:pStyle w:val="Bibliography"/>
      </w:pPr>
      <w:r w:rsidRPr="00215BB9">
        <w:t>Cripps</w:t>
      </w:r>
      <w:r w:rsidR="00215E1E">
        <w:t>,</w:t>
      </w:r>
      <w:r w:rsidRPr="00215BB9">
        <w:t xml:space="preserve"> J</w:t>
      </w:r>
      <w:r w:rsidR="00215E1E">
        <w:t>.</w:t>
      </w:r>
      <w:r w:rsidRPr="00215BB9">
        <w:t>K</w:t>
      </w:r>
      <w:r w:rsidR="00215E1E">
        <w:t>.</w:t>
      </w:r>
      <w:r w:rsidRPr="00215BB9">
        <w:t>, Nelson</w:t>
      </w:r>
      <w:r w:rsidR="00215E1E">
        <w:t>,</w:t>
      </w:r>
      <w:r w:rsidRPr="00215BB9">
        <w:t xml:space="preserve"> J</w:t>
      </w:r>
      <w:r w:rsidR="00215E1E">
        <w:t>.</w:t>
      </w:r>
      <w:r w:rsidRPr="00215BB9">
        <w:t>L</w:t>
      </w:r>
      <w:r w:rsidR="00215E1E">
        <w:t>.</w:t>
      </w:r>
      <w:r w:rsidRPr="00215BB9">
        <w:t>, Scroggie</w:t>
      </w:r>
      <w:r w:rsidR="00215E1E">
        <w:t>,</w:t>
      </w:r>
      <w:r w:rsidRPr="00215BB9">
        <w:t xml:space="preserve"> M</w:t>
      </w:r>
      <w:r w:rsidR="00215E1E">
        <w:t>.</w:t>
      </w:r>
      <w:r w:rsidRPr="00215BB9">
        <w:t>P</w:t>
      </w:r>
      <w:r w:rsidR="00215E1E">
        <w:t>.</w:t>
      </w:r>
      <w:r w:rsidRPr="00215BB9">
        <w:t>, Durkin</w:t>
      </w:r>
      <w:r w:rsidR="00215E1E">
        <w:t>,</w:t>
      </w:r>
      <w:r w:rsidRPr="00215BB9">
        <w:t xml:space="preserve"> L</w:t>
      </w:r>
      <w:r w:rsidR="00215E1E">
        <w:t>.</w:t>
      </w:r>
      <w:r w:rsidRPr="00215BB9">
        <w:t>K</w:t>
      </w:r>
      <w:r w:rsidR="00215E1E">
        <w:t>.</w:t>
      </w:r>
      <w:r w:rsidRPr="00215BB9">
        <w:t>, Ramsey</w:t>
      </w:r>
      <w:r w:rsidR="00215E1E">
        <w:t>,</w:t>
      </w:r>
      <w:r w:rsidRPr="00215BB9">
        <w:t xml:space="preserve"> D</w:t>
      </w:r>
      <w:r w:rsidR="00215E1E">
        <w:t>.</w:t>
      </w:r>
      <w:r w:rsidRPr="00215BB9">
        <w:t>S</w:t>
      </w:r>
      <w:r w:rsidR="00215E1E">
        <w:t>.</w:t>
      </w:r>
      <w:r w:rsidRPr="00215BB9">
        <w:t>L</w:t>
      </w:r>
      <w:r w:rsidR="00215E1E">
        <w:t>.</w:t>
      </w:r>
      <w:r w:rsidRPr="00215BB9">
        <w:t xml:space="preserve"> and Lumsden</w:t>
      </w:r>
      <w:r w:rsidR="00215E1E">
        <w:t>,</w:t>
      </w:r>
      <w:r w:rsidRPr="00215BB9">
        <w:t xml:space="preserve"> L</w:t>
      </w:r>
      <w:r w:rsidR="00215E1E">
        <w:t>.</w:t>
      </w:r>
      <w:r w:rsidRPr="00215BB9">
        <w:t>F</w:t>
      </w:r>
      <w:r w:rsidR="00215E1E">
        <w:t>.</w:t>
      </w:r>
      <w:r w:rsidRPr="00215BB9">
        <w:t xml:space="preserve"> (2021). Double-observer distance sampling improves the accuracy of density estimates for a threatened arboreal mammal. </w:t>
      </w:r>
      <w:r w:rsidRPr="00215BB9">
        <w:rPr>
          <w:i/>
          <w:iCs/>
        </w:rPr>
        <w:t>Wildlife Research</w:t>
      </w:r>
      <w:r w:rsidRPr="00215BB9">
        <w:t xml:space="preserve"> </w:t>
      </w:r>
      <w:r w:rsidRPr="00215BB9">
        <w:rPr>
          <w:b/>
          <w:bCs/>
        </w:rPr>
        <w:t>48</w:t>
      </w:r>
      <w:r w:rsidRPr="00215BB9">
        <w:t xml:space="preserve"> doi:10.1071/WR19136</w:t>
      </w:r>
    </w:p>
    <w:p w14:paraId="358E2B3F" w14:textId="5CA9BE4C" w:rsidR="00215BB9" w:rsidRPr="00215BB9" w:rsidRDefault="00215BB9" w:rsidP="00215BB9">
      <w:pPr>
        <w:pStyle w:val="Bibliography"/>
      </w:pPr>
      <w:r w:rsidRPr="00215BB9">
        <w:t>Cristescu</w:t>
      </w:r>
      <w:r w:rsidR="00DD0E35">
        <w:t>,</w:t>
      </w:r>
      <w:r w:rsidRPr="00215BB9">
        <w:t xml:space="preserve"> R</w:t>
      </w:r>
      <w:r w:rsidR="00DD0E35">
        <w:t>.</w:t>
      </w:r>
      <w:r w:rsidRPr="00215BB9">
        <w:t>, Cahill</w:t>
      </w:r>
      <w:r w:rsidR="00DD0E35">
        <w:t>,</w:t>
      </w:r>
      <w:r w:rsidRPr="00215BB9">
        <w:t xml:space="preserve"> V</w:t>
      </w:r>
      <w:r w:rsidR="00DD0E35">
        <w:t>.</w:t>
      </w:r>
      <w:r w:rsidRPr="00215BB9">
        <w:t>, Sherwin</w:t>
      </w:r>
      <w:r w:rsidR="00DD0E35">
        <w:t>,</w:t>
      </w:r>
      <w:r w:rsidRPr="00215BB9">
        <w:t xml:space="preserve"> W</w:t>
      </w:r>
      <w:r w:rsidR="00DD0E35">
        <w:t>.</w:t>
      </w:r>
      <w:r w:rsidRPr="00215BB9">
        <w:t>B</w:t>
      </w:r>
      <w:r w:rsidR="00DD0E35">
        <w:t>.</w:t>
      </w:r>
      <w:r w:rsidRPr="00215BB9">
        <w:t>, Handasyde</w:t>
      </w:r>
      <w:r w:rsidR="00DD0E35">
        <w:t>,</w:t>
      </w:r>
      <w:r w:rsidRPr="00215BB9">
        <w:t xml:space="preserve"> K</w:t>
      </w:r>
      <w:r w:rsidR="00DD0E35">
        <w:t>.</w:t>
      </w:r>
      <w:r w:rsidRPr="00215BB9">
        <w:t>, Carlyon</w:t>
      </w:r>
      <w:r w:rsidR="00DD0E35">
        <w:t>,</w:t>
      </w:r>
      <w:r w:rsidRPr="00215BB9">
        <w:t xml:space="preserve"> K</w:t>
      </w:r>
      <w:r w:rsidR="00DD0E35">
        <w:t>.</w:t>
      </w:r>
      <w:r w:rsidRPr="00215BB9">
        <w:t>, Whisson</w:t>
      </w:r>
      <w:r w:rsidR="00DD0E35">
        <w:t>,</w:t>
      </w:r>
      <w:r w:rsidRPr="00215BB9">
        <w:t xml:space="preserve"> D</w:t>
      </w:r>
      <w:r w:rsidR="00DD0E35">
        <w:t>.</w:t>
      </w:r>
      <w:r w:rsidRPr="00215BB9">
        <w:t>, Herbert</w:t>
      </w:r>
      <w:r w:rsidR="00DD0E35">
        <w:t>,</w:t>
      </w:r>
      <w:r w:rsidRPr="00215BB9">
        <w:t xml:space="preserve"> C</w:t>
      </w:r>
      <w:r w:rsidR="00DD0E35">
        <w:t>.</w:t>
      </w:r>
      <w:r w:rsidRPr="00215BB9">
        <w:t>A</w:t>
      </w:r>
      <w:r w:rsidR="00DD0E35">
        <w:t>.</w:t>
      </w:r>
      <w:r w:rsidRPr="00215BB9">
        <w:t>, Carlsson</w:t>
      </w:r>
      <w:r w:rsidR="00DD0E35">
        <w:t>,</w:t>
      </w:r>
      <w:r w:rsidRPr="00215BB9">
        <w:t xml:space="preserve"> B</w:t>
      </w:r>
      <w:r w:rsidR="00DD0E35">
        <w:t>.</w:t>
      </w:r>
      <w:r w:rsidRPr="00215BB9">
        <w:t>L</w:t>
      </w:r>
      <w:r w:rsidR="00DD0E35">
        <w:t>.</w:t>
      </w:r>
      <w:r w:rsidRPr="00215BB9">
        <w:t>J</w:t>
      </w:r>
      <w:r w:rsidR="00DD0E35">
        <w:t>.</w:t>
      </w:r>
      <w:r w:rsidRPr="00215BB9">
        <w:t>, Wilton</w:t>
      </w:r>
      <w:r w:rsidR="00DD0E35">
        <w:t>,</w:t>
      </w:r>
      <w:r w:rsidRPr="00215BB9">
        <w:t xml:space="preserve"> A</w:t>
      </w:r>
      <w:r w:rsidR="00DD0E35">
        <w:t>.</w:t>
      </w:r>
      <w:r w:rsidRPr="00215BB9">
        <w:t>N</w:t>
      </w:r>
      <w:r w:rsidR="00DD0E35">
        <w:t>.</w:t>
      </w:r>
      <w:r w:rsidRPr="00215BB9">
        <w:t xml:space="preserve"> and Cooper</w:t>
      </w:r>
      <w:r w:rsidR="00DD0E35">
        <w:t>,</w:t>
      </w:r>
      <w:r w:rsidRPr="00215BB9">
        <w:t xml:space="preserve"> D</w:t>
      </w:r>
      <w:r w:rsidR="00DD0E35">
        <w:t>.</w:t>
      </w:r>
      <w:r w:rsidRPr="00215BB9">
        <w:t>W</w:t>
      </w:r>
      <w:r w:rsidR="00DD0E35">
        <w:t>.</w:t>
      </w:r>
      <w:r w:rsidRPr="00215BB9">
        <w:t xml:space="preserve"> (2009). Inbreeding and testicular abnormalities in a bottlenecked population of </w:t>
      </w:r>
      <w:r w:rsidR="004E3DFA">
        <w:t>Koala</w:t>
      </w:r>
      <w:r w:rsidRPr="00215BB9">
        <w:t>s (</w:t>
      </w:r>
      <w:r w:rsidRPr="00215BB9">
        <w:rPr>
          <w:i/>
          <w:iCs/>
        </w:rPr>
        <w:t>Phascolarctos cinereus</w:t>
      </w:r>
      <w:r w:rsidRPr="00215BB9">
        <w:t xml:space="preserve">). </w:t>
      </w:r>
      <w:r w:rsidRPr="00215BB9">
        <w:rPr>
          <w:i/>
          <w:iCs/>
        </w:rPr>
        <w:t>Wildlife Research</w:t>
      </w:r>
      <w:r w:rsidRPr="00215BB9">
        <w:t xml:space="preserve"> </w:t>
      </w:r>
      <w:r w:rsidRPr="00215BB9">
        <w:rPr>
          <w:b/>
          <w:bCs/>
        </w:rPr>
        <w:t>36</w:t>
      </w:r>
      <w:r w:rsidRPr="00215BB9">
        <w:t>, 299–308 doi:10.1071/WR08010_CO</w:t>
      </w:r>
    </w:p>
    <w:p w14:paraId="2A1DCFCD" w14:textId="76F64FF5" w:rsidR="00215BB9" w:rsidRPr="00215BB9" w:rsidRDefault="00215BB9" w:rsidP="00215BB9">
      <w:pPr>
        <w:pStyle w:val="Bibliography"/>
      </w:pPr>
      <w:r w:rsidRPr="00215BB9">
        <w:t>Cristescu</w:t>
      </w:r>
      <w:r w:rsidR="006372FE">
        <w:t>,</w:t>
      </w:r>
      <w:r w:rsidRPr="00215BB9">
        <w:t xml:space="preserve"> R</w:t>
      </w:r>
      <w:r w:rsidR="006372FE">
        <w:t>.</w:t>
      </w:r>
      <w:r w:rsidRPr="00215BB9">
        <w:t>H</w:t>
      </w:r>
      <w:r w:rsidR="006372FE">
        <w:t>.</w:t>
      </w:r>
      <w:r w:rsidRPr="00215BB9">
        <w:t>, Strickland</w:t>
      </w:r>
      <w:r w:rsidR="006372FE">
        <w:t>,</w:t>
      </w:r>
      <w:r w:rsidRPr="00215BB9">
        <w:t xml:space="preserve"> K</w:t>
      </w:r>
      <w:r w:rsidR="006372FE">
        <w:t>.</w:t>
      </w:r>
      <w:r w:rsidRPr="00215BB9">
        <w:t>, Schultz</w:t>
      </w:r>
      <w:r w:rsidR="006372FE">
        <w:t>,</w:t>
      </w:r>
      <w:r w:rsidRPr="00215BB9">
        <w:t xml:space="preserve"> A</w:t>
      </w:r>
      <w:r w:rsidR="006372FE">
        <w:t>.</w:t>
      </w:r>
      <w:r w:rsidRPr="00215BB9">
        <w:t>J</w:t>
      </w:r>
      <w:r w:rsidR="006372FE">
        <w:t>.</w:t>
      </w:r>
      <w:r w:rsidRPr="00215BB9">
        <w:t>, Kruuk</w:t>
      </w:r>
      <w:r w:rsidR="006372FE">
        <w:t>,</w:t>
      </w:r>
      <w:r w:rsidRPr="00215BB9">
        <w:t xml:space="preserve"> L</w:t>
      </w:r>
      <w:r w:rsidR="006372FE">
        <w:t>.</w:t>
      </w:r>
      <w:r w:rsidRPr="00215BB9">
        <w:t>E</w:t>
      </w:r>
      <w:r w:rsidR="006372FE">
        <w:t>.</w:t>
      </w:r>
      <w:r w:rsidRPr="00215BB9">
        <w:t>B</w:t>
      </w:r>
      <w:r w:rsidR="006372FE">
        <w:t>.</w:t>
      </w:r>
      <w:r w:rsidRPr="00215BB9">
        <w:t>, de Villiers</w:t>
      </w:r>
      <w:r w:rsidR="006372FE">
        <w:t>,</w:t>
      </w:r>
      <w:r w:rsidRPr="00215BB9">
        <w:t xml:space="preserve"> D</w:t>
      </w:r>
      <w:r w:rsidR="006372FE">
        <w:t>.</w:t>
      </w:r>
      <w:r w:rsidRPr="00215BB9">
        <w:t xml:space="preserve"> and Frère</w:t>
      </w:r>
      <w:r w:rsidR="006372FE">
        <w:t>,</w:t>
      </w:r>
      <w:r w:rsidRPr="00215BB9">
        <w:t xml:space="preserve"> C</w:t>
      </w:r>
      <w:r w:rsidR="006372FE">
        <w:t>.</w:t>
      </w:r>
      <w:r w:rsidRPr="00215BB9">
        <w:t>H</w:t>
      </w:r>
      <w:r w:rsidR="006372FE">
        <w:t>.</w:t>
      </w:r>
      <w:r w:rsidRPr="00215BB9">
        <w:t xml:space="preserve"> (2022). Susceptibility to a sexually transmitted disease in a wild </w:t>
      </w:r>
      <w:r w:rsidR="004E3DFA">
        <w:t>Koala</w:t>
      </w:r>
      <w:r w:rsidRPr="00215BB9">
        <w:t xml:space="preserve"> population shows heritable genetic variance but no inbreeding depression. </w:t>
      </w:r>
      <w:r w:rsidRPr="00215BB9">
        <w:rPr>
          <w:i/>
          <w:iCs/>
        </w:rPr>
        <w:t>Molecular Ecology</w:t>
      </w:r>
      <w:r w:rsidRPr="00215BB9">
        <w:t xml:space="preserve"> </w:t>
      </w:r>
      <w:r w:rsidRPr="00215BB9">
        <w:rPr>
          <w:b/>
          <w:bCs/>
        </w:rPr>
        <w:t>31</w:t>
      </w:r>
      <w:r w:rsidRPr="00215BB9">
        <w:t>, 5455–5467 doi:10.1111/mec.16676</w:t>
      </w:r>
    </w:p>
    <w:p w14:paraId="54B9C2FD" w14:textId="62666EDA" w:rsidR="00215BB9" w:rsidRPr="00215BB9" w:rsidRDefault="00215BB9" w:rsidP="00215BB9">
      <w:pPr>
        <w:pStyle w:val="Bibliography"/>
      </w:pPr>
      <w:r w:rsidRPr="00215BB9">
        <w:t>Cruz</w:t>
      </w:r>
      <w:r w:rsidR="00201667">
        <w:t>,</w:t>
      </w:r>
      <w:r w:rsidRPr="00215BB9">
        <w:t xml:space="preserve"> V</w:t>
      </w:r>
      <w:r w:rsidR="00201667">
        <w:t>.</w:t>
      </w:r>
      <w:r w:rsidRPr="00215BB9">
        <w:t>M</w:t>
      </w:r>
      <w:r w:rsidR="00201667">
        <w:t>.</w:t>
      </w:r>
      <w:r w:rsidRPr="00215BB9">
        <w:t>V</w:t>
      </w:r>
      <w:r w:rsidR="00201667">
        <w:t>.</w:t>
      </w:r>
      <w:r w:rsidRPr="00215BB9">
        <w:t>, Kilian</w:t>
      </w:r>
      <w:r w:rsidR="00201667">
        <w:t>,</w:t>
      </w:r>
      <w:r w:rsidRPr="00215BB9">
        <w:t xml:space="preserve"> A</w:t>
      </w:r>
      <w:r w:rsidR="00201667">
        <w:t>.</w:t>
      </w:r>
      <w:r w:rsidRPr="00215BB9">
        <w:t xml:space="preserve"> and Dierig</w:t>
      </w:r>
      <w:r w:rsidR="00201667">
        <w:t>,</w:t>
      </w:r>
      <w:r w:rsidRPr="00215BB9">
        <w:t xml:space="preserve"> D</w:t>
      </w:r>
      <w:r w:rsidR="00201667">
        <w:t>.</w:t>
      </w:r>
      <w:r w:rsidRPr="00215BB9">
        <w:t>A</w:t>
      </w:r>
      <w:r w:rsidR="00201667">
        <w:t>.</w:t>
      </w:r>
      <w:r w:rsidRPr="00215BB9">
        <w:t xml:space="preserve"> (2013). Development of DArT marker platforms and genetic diversity assessment of the U.S. collection of the new oilseed crop </w:t>
      </w:r>
      <w:r w:rsidRPr="00215BB9">
        <w:rPr>
          <w:i/>
          <w:iCs/>
        </w:rPr>
        <w:t>Lesquerella</w:t>
      </w:r>
      <w:r w:rsidRPr="00215BB9">
        <w:t xml:space="preserve"> and related species. </w:t>
      </w:r>
      <w:r w:rsidRPr="00215BB9">
        <w:rPr>
          <w:i/>
          <w:iCs/>
        </w:rPr>
        <w:t>PLOS ONE</w:t>
      </w:r>
      <w:r w:rsidRPr="00215BB9">
        <w:t xml:space="preserve"> </w:t>
      </w:r>
      <w:r w:rsidRPr="00215BB9">
        <w:rPr>
          <w:b/>
          <w:bCs/>
        </w:rPr>
        <w:t>8</w:t>
      </w:r>
      <w:r w:rsidRPr="00215BB9">
        <w:t>, e64062 doi:10.1371/journal.pone.0064062</w:t>
      </w:r>
    </w:p>
    <w:p w14:paraId="757A43BE" w14:textId="0EB77CFC" w:rsidR="00215BB9" w:rsidRPr="00215BB9" w:rsidRDefault="00215BB9" w:rsidP="00215BB9">
      <w:pPr>
        <w:pStyle w:val="Bibliography"/>
      </w:pPr>
      <w:r w:rsidRPr="00215BB9">
        <w:t>Death</w:t>
      </w:r>
      <w:r w:rsidR="00201667">
        <w:t>,</w:t>
      </w:r>
      <w:r w:rsidRPr="00215BB9">
        <w:t xml:space="preserve"> C</w:t>
      </w:r>
      <w:r w:rsidR="00201667">
        <w:t>.</w:t>
      </w:r>
      <w:r w:rsidRPr="00215BB9">
        <w:t>, Coulson</w:t>
      </w:r>
      <w:r w:rsidR="00201667">
        <w:t>,</w:t>
      </w:r>
      <w:r w:rsidRPr="00215BB9">
        <w:t xml:space="preserve"> G</w:t>
      </w:r>
      <w:r w:rsidR="00201667">
        <w:t>.</w:t>
      </w:r>
      <w:r w:rsidRPr="00215BB9">
        <w:t>, Kierdorf</w:t>
      </w:r>
      <w:r w:rsidR="00201667">
        <w:t>,</w:t>
      </w:r>
      <w:r w:rsidRPr="00215BB9">
        <w:t xml:space="preserve"> U</w:t>
      </w:r>
      <w:r w:rsidR="00201667">
        <w:t>.</w:t>
      </w:r>
      <w:r w:rsidRPr="00215BB9">
        <w:t>, Kierdorf</w:t>
      </w:r>
      <w:r w:rsidR="00201667">
        <w:t>,</w:t>
      </w:r>
      <w:r w:rsidRPr="00215BB9">
        <w:t xml:space="preserve"> H</w:t>
      </w:r>
      <w:r w:rsidR="00201667">
        <w:t>.</w:t>
      </w:r>
      <w:r w:rsidRPr="00215BB9">
        <w:t>, Ploeg</w:t>
      </w:r>
      <w:r w:rsidR="00201667">
        <w:t>,</w:t>
      </w:r>
      <w:r w:rsidRPr="00215BB9">
        <w:t xml:space="preserve"> R</w:t>
      </w:r>
      <w:r w:rsidR="00201667">
        <w:t>.</w:t>
      </w:r>
      <w:r w:rsidRPr="00215BB9">
        <w:t>, Firestone</w:t>
      </w:r>
      <w:r w:rsidR="00201667">
        <w:t>,</w:t>
      </w:r>
      <w:r w:rsidRPr="00215BB9">
        <w:t xml:space="preserve"> S</w:t>
      </w:r>
      <w:r w:rsidR="00201667">
        <w:t>.</w:t>
      </w:r>
      <w:r w:rsidRPr="00215BB9">
        <w:t>M</w:t>
      </w:r>
      <w:r w:rsidR="00201667">
        <w:t>.</w:t>
      </w:r>
      <w:r w:rsidRPr="00215BB9">
        <w:t>, Dohoo</w:t>
      </w:r>
      <w:r w:rsidR="00201667">
        <w:t>,</w:t>
      </w:r>
      <w:r w:rsidRPr="00215BB9">
        <w:t xml:space="preserve"> I</w:t>
      </w:r>
      <w:r w:rsidR="00201667">
        <w:t>.</w:t>
      </w:r>
      <w:r w:rsidRPr="00215BB9">
        <w:t xml:space="preserve"> and Hufschmid</w:t>
      </w:r>
      <w:r w:rsidR="00201667">
        <w:t>,</w:t>
      </w:r>
      <w:r w:rsidRPr="00215BB9">
        <w:t xml:space="preserve"> J</w:t>
      </w:r>
      <w:r w:rsidR="00201667">
        <w:t>.</w:t>
      </w:r>
      <w:r w:rsidRPr="00215BB9">
        <w:t xml:space="preserve"> (2017). Skeletal fluorosis in marsupials: A comparison of bone lesions in six species from an Australian industrial site. </w:t>
      </w:r>
      <w:r w:rsidRPr="00215BB9">
        <w:rPr>
          <w:i/>
          <w:iCs/>
        </w:rPr>
        <w:t>Science of The Total Environment</w:t>
      </w:r>
      <w:r w:rsidRPr="00215BB9">
        <w:t xml:space="preserve"> </w:t>
      </w:r>
      <w:r w:rsidRPr="00215BB9">
        <w:rPr>
          <w:b/>
          <w:bCs/>
        </w:rPr>
        <w:t>584–585</w:t>
      </w:r>
      <w:r w:rsidRPr="00215BB9">
        <w:t>, 1198–1211 doi:10.1016/j.scitotenv.2017.01.183</w:t>
      </w:r>
    </w:p>
    <w:p w14:paraId="6E85B613" w14:textId="6B8A4AD0" w:rsidR="00215BB9" w:rsidRPr="00215BB9" w:rsidRDefault="00215BB9" w:rsidP="00215BB9">
      <w:pPr>
        <w:pStyle w:val="Bibliography"/>
      </w:pPr>
      <w:r w:rsidRPr="00215BB9">
        <w:t xml:space="preserve">DEECA (2023). </w:t>
      </w:r>
      <w:r w:rsidRPr="008A5BC9">
        <w:rPr>
          <w:i/>
          <w:iCs/>
        </w:rPr>
        <w:t xml:space="preserve">Victorian </w:t>
      </w:r>
      <w:r w:rsidR="004E3DFA" w:rsidRPr="008A5BC9">
        <w:rPr>
          <w:i/>
          <w:iCs/>
        </w:rPr>
        <w:t>Koala</w:t>
      </w:r>
      <w:r w:rsidRPr="008A5BC9">
        <w:rPr>
          <w:i/>
          <w:iCs/>
        </w:rPr>
        <w:t xml:space="preserve"> Management Strategy</w:t>
      </w:r>
      <w:r w:rsidRPr="00215BB9">
        <w:t>. Department of Energy, Environment and Climate Action.</w:t>
      </w:r>
    </w:p>
    <w:p w14:paraId="1AA6E008" w14:textId="376FF068" w:rsidR="00215BB9" w:rsidRPr="00215BB9" w:rsidRDefault="00215BB9" w:rsidP="00215BB9">
      <w:pPr>
        <w:pStyle w:val="Bibliography"/>
      </w:pPr>
      <w:r w:rsidRPr="00215BB9">
        <w:t>Degabriele</w:t>
      </w:r>
      <w:r w:rsidR="001D2274">
        <w:t>,</w:t>
      </w:r>
      <w:r w:rsidRPr="00215BB9">
        <w:t xml:space="preserve"> R</w:t>
      </w:r>
      <w:r w:rsidR="001D2274">
        <w:t>.</w:t>
      </w:r>
      <w:r w:rsidRPr="00215BB9">
        <w:t xml:space="preserve"> (1989). Wasting disease in the </w:t>
      </w:r>
      <w:r w:rsidR="004E3DFA">
        <w:t>Koala</w:t>
      </w:r>
      <w:r w:rsidRPr="00215BB9">
        <w:t xml:space="preserve">, </w:t>
      </w:r>
      <w:r w:rsidRPr="00215BB9">
        <w:rPr>
          <w:i/>
          <w:iCs/>
        </w:rPr>
        <w:t>Phascolarctos cinereus</w:t>
      </w:r>
      <w:r w:rsidRPr="00215BB9">
        <w:t xml:space="preserve">. </w:t>
      </w:r>
      <w:r w:rsidRPr="00215BB9">
        <w:rPr>
          <w:i/>
          <w:iCs/>
        </w:rPr>
        <w:t>Perspectives in Biology and Medicine</w:t>
      </w:r>
      <w:r w:rsidRPr="00215BB9">
        <w:t xml:space="preserve"> </w:t>
      </w:r>
      <w:r w:rsidRPr="00215BB9">
        <w:rPr>
          <w:b/>
          <w:bCs/>
        </w:rPr>
        <w:t>32</w:t>
      </w:r>
      <w:r w:rsidRPr="00215BB9">
        <w:t>, 414–418.</w:t>
      </w:r>
    </w:p>
    <w:p w14:paraId="0EED4064" w14:textId="30429695" w:rsidR="00215BB9" w:rsidRPr="00215BB9" w:rsidRDefault="00215BB9" w:rsidP="00215BB9">
      <w:pPr>
        <w:pStyle w:val="Bibliography"/>
      </w:pPr>
      <w:r w:rsidRPr="00215BB9">
        <w:t>Dennison</w:t>
      </w:r>
      <w:r w:rsidR="001D2274">
        <w:t>,</w:t>
      </w:r>
      <w:r w:rsidRPr="00215BB9">
        <w:t xml:space="preserve"> S</w:t>
      </w:r>
      <w:r w:rsidR="001D2274">
        <w:t>.</w:t>
      </w:r>
      <w:r w:rsidRPr="00215BB9">
        <w:t>, Frankham</w:t>
      </w:r>
      <w:r w:rsidR="001D2274">
        <w:t>,</w:t>
      </w:r>
      <w:r w:rsidRPr="00215BB9">
        <w:t xml:space="preserve"> G</w:t>
      </w:r>
      <w:r w:rsidR="001D2274">
        <w:t>.</w:t>
      </w:r>
      <w:r w:rsidRPr="00215BB9">
        <w:t>J</w:t>
      </w:r>
      <w:r w:rsidR="001D2274">
        <w:t>.</w:t>
      </w:r>
      <w:r w:rsidRPr="00215BB9">
        <w:t>, Neaves</w:t>
      </w:r>
      <w:r w:rsidR="001D2274">
        <w:t>,</w:t>
      </w:r>
      <w:r w:rsidRPr="00215BB9">
        <w:t xml:space="preserve"> L</w:t>
      </w:r>
      <w:r w:rsidR="001D2274">
        <w:t>.</w:t>
      </w:r>
      <w:r w:rsidRPr="00215BB9">
        <w:t>E</w:t>
      </w:r>
      <w:r w:rsidR="001D2274">
        <w:t>.</w:t>
      </w:r>
      <w:r w:rsidRPr="00215BB9">
        <w:t>, Flanagan</w:t>
      </w:r>
      <w:r w:rsidR="001D2274">
        <w:t>,</w:t>
      </w:r>
      <w:r w:rsidRPr="00215BB9">
        <w:t xml:space="preserve"> C</w:t>
      </w:r>
      <w:r w:rsidR="001D2274">
        <w:t>.</w:t>
      </w:r>
      <w:r w:rsidRPr="00215BB9">
        <w:t>, FitzGibbon</w:t>
      </w:r>
      <w:r w:rsidR="001D2274">
        <w:t>,</w:t>
      </w:r>
      <w:r w:rsidRPr="00215BB9">
        <w:t xml:space="preserve"> S</w:t>
      </w:r>
      <w:r w:rsidR="001D2274">
        <w:t>.</w:t>
      </w:r>
      <w:r w:rsidRPr="00215BB9">
        <w:t>, Eldridge</w:t>
      </w:r>
      <w:r w:rsidR="001D2274">
        <w:t>,</w:t>
      </w:r>
      <w:r w:rsidRPr="00215BB9">
        <w:t xml:space="preserve"> M</w:t>
      </w:r>
      <w:r w:rsidR="001D2274">
        <w:t>.</w:t>
      </w:r>
      <w:r w:rsidRPr="00215BB9">
        <w:t>D</w:t>
      </w:r>
      <w:r w:rsidR="001D2274">
        <w:t>.</w:t>
      </w:r>
      <w:r w:rsidRPr="00215BB9">
        <w:t>B</w:t>
      </w:r>
      <w:r w:rsidR="001D2274">
        <w:t>.</w:t>
      </w:r>
      <w:r w:rsidRPr="00215BB9">
        <w:t xml:space="preserve"> and Johnson</w:t>
      </w:r>
      <w:r w:rsidR="001D2274">
        <w:t>,</w:t>
      </w:r>
      <w:r w:rsidRPr="00215BB9">
        <w:t xml:space="preserve"> R</w:t>
      </w:r>
      <w:r w:rsidR="001D2274">
        <w:t>.</w:t>
      </w:r>
      <w:r w:rsidRPr="00215BB9">
        <w:t>N</w:t>
      </w:r>
      <w:r w:rsidR="001D2274">
        <w:t>.</w:t>
      </w:r>
      <w:r w:rsidRPr="00215BB9">
        <w:t xml:space="preserve"> (2017). Population genetics of the </w:t>
      </w:r>
      <w:r w:rsidR="004E3DFA">
        <w:t>Koala</w:t>
      </w:r>
      <w:r w:rsidRPr="00215BB9">
        <w:t xml:space="preserve"> (</w:t>
      </w:r>
      <w:r w:rsidRPr="008A5BC9">
        <w:rPr>
          <w:i/>
          <w:iCs/>
        </w:rPr>
        <w:t>Phascolarctos cinereus</w:t>
      </w:r>
      <w:r w:rsidRPr="00215BB9">
        <w:t xml:space="preserve">) in north-eastern New South Wales and south-eastern Queensland. </w:t>
      </w:r>
      <w:r w:rsidRPr="00215BB9">
        <w:rPr>
          <w:i/>
          <w:iCs/>
        </w:rPr>
        <w:t>Australian Journal of Zoology</w:t>
      </w:r>
      <w:r w:rsidRPr="00215BB9">
        <w:t xml:space="preserve"> </w:t>
      </w:r>
      <w:r w:rsidRPr="00215BB9">
        <w:rPr>
          <w:b/>
          <w:bCs/>
        </w:rPr>
        <w:t>64</w:t>
      </w:r>
      <w:r w:rsidRPr="00215BB9">
        <w:t>, 402–412 doi:10.1071/ZO16081</w:t>
      </w:r>
    </w:p>
    <w:p w14:paraId="3ECBF99F" w14:textId="77777777" w:rsidR="00215BB9" w:rsidRPr="00215BB9" w:rsidRDefault="00215BB9" w:rsidP="00215BB9">
      <w:pPr>
        <w:pStyle w:val="Bibliography"/>
      </w:pPr>
      <w:r w:rsidRPr="00215BB9">
        <w:lastRenderedPageBreak/>
        <w:t xml:space="preserve">Department of Environment, Land, Water and Planning (DELWP) (2024). </w:t>
      </w:r>
      <w:r w:rsidRPr="008A5BC9">
        <w:rPr>
          <w:i/>
          <w:iCs/>
        </w:rPr>
        <w:t>Vicmap Vegetation - Plantation Polygon</w:t>
      </w:r>
      <w:r w:rsidRPr="00215BB9">
        <w:t>. Available at: https://metashare.maps.vic.gov.au/geonetwork/srv/eng/catalog.search#/metadata/9364f104-007f-5d31-94c9-2647f5e85729 [accessed 5 December 2024]</w:t>
      </w:r>
    </w:p>
    <w:p w14:paraId="32341291" w14:textId="016E8632" w:rsidR="00215BB9" w:rsidRPr="00215BB9" w:rsidRDefault="00215BB9" w:rsidP="00215BB9">
      <w:pPr>
        <w:pStyle w:val="Bibliography"/>
      </w:pPr>
      <w:r w:rsidRPr="00215BB9">
        <w:t>DeSantis</w:t>
      </w:r>
      <w:r w:rsidR="00310BF0">
        <w:t>,</w:t>
      </w:r>
      <w:r w:rsidRPr="00215BB9">
        <w:t xml:space="preserve"> L</w:t>
      </w:r>
      <w:r w:rsidR="00310BF0">
        <w:t>.</w:t>
      </w:r>
      <w:r w:rsidRPr="00215BB9">
        <w:t>R</w:t>
      </w:r>
      <w:r w:rsidR="00310BF0">
        <w:t>.</w:t>
      </w:r>
      <w:r w:rsidRPr="00215BB9">
        <w:t>, Alexander</w:t>
      </w:r>
      <w:r w:rsidR="00310BF0">
        <w:t>,</w:t>
      </w:r>
      <w:r w:rsidRPr="00215BB9">
        <w:t xml:space="preserve"> J</w:t>
      </w:r>
      <w:r w:rsidR="00310BF0">
        <w:t>.</w:t>
      </w:r>
      <w:r w:rsidRPr="00215BB9">
        <w:t>, Biedron</w:t>
      </w:r>
      <w:r w:rsidR="00310BF0">
        <w:t>,</w:t>
      </w:r>
      <w:r w:rsidRPr="00215BB9">
        <w:t xml:space="preserve"> E</w:t>
      </w:r>
      <w:r w:rsidR="00310BF0">
        <w:t>.</w:t>
      </w:r>
      <w:r w:rsidRPr="00215BB9">
        <w:t>M</w:t>
      </w:r>
      <w:r w:rsidR="00310BF0">
        <w:t>.</w:t>
      </w:r>
      <w:r w:rsidRPr="00215BB9">
        <w:t>, Johnson</w:t>
      </w:r>
      <w:r w:rsidR="00310BF0">
        <w:t>,</w:t>
      </w:r>
      <w:r w:rsidRPr="00215BB9">
        <w:t xml:space="preserve"> P</w:t>
      </w:r>
      <w:r w:rsidR="00310BF0">
        <w:t>.</w:t>
      </w:r>
      <w:r w:rsidRPr="00215BB9">
        <w:t>S</w:t>
      </w:r>
      <w:r w:rsidR="00310BF0">
        <w:t>.</w:t>
      </w:r>
      <w:r w:rsidRPr="00215BB9">
        <w:t>, Frank</w:t>
      </w:r>
      <w:r w:rsidR="00310BF0">
        <w:t>,</w:t>
      </w:r>
      <w:r w:rsidRPr="00215BB9">
        <w:t xml:space="preserve"> A</w:t>
      </w:r>
      <w:r w:rsidR="00310BF0">
        <w:t>.</w:t>
      </w:r>
      <w:r w:rsidRPr="00215BB9">
        <w:t>S</w:t>
      </w:r>
      <w:r w:rsidR="00310BF0">
        <w:t>.</w:t>
      </w:r>
      <w:r w:rsidRPr="00215BB9">
        <w:t>, Martin</w:t>
      </w:r>
      <w:r w:rsidR="00310BF0">
        <w:t>,</w:t>
      </w:r>
      <w:r w:rsidRPr="00215BB9">
        <w:t xml:space="preserve"> J</w:t>
      </w:r>
      <w:r w:rsidR="00310BF0">
        <w:t>.</w:t>
      </w:r>
      <w:r w:rsidRPr="00215BB9">
        <w:t>M</w:t>
      </w:r>
      <w:r w:rsidR="00310BF0">
        <w:t>.</w:t>
      </w:r>
      <w:r w:rsidRPr="00215BB9">
        <w:t xml:space="preserve"> and Williams</w:t>
      </w:r>
      <w:r w:rsidR="00310BF0">
        <w:t>,</w:t>
      </w:r>
      <w:r w:rsidRPr="00215BB9">
        <w:t xml:space="preserve"> L</w:t>
      </w:r>
      <w:r w:rsidR="00310BF0">
        <w:t>.</w:t>
      </w:r>
      <w:r w:rsidRPr="00215BB9">
        <w:t xml:space="preserve"> (2018). Effects of climate on dental mesowear of extant </w:t>
      </w:r>
      <w:r w:rsidR="004E3DFA">
        <w:t>Koala</w:t>
      </w:r>
      <w:r w:rsidRPr="00215BB9">
        <w:t xml:space="preserve">s and two broadly distributed kangaroos throughout their geographic range. </w:t>
      </w:r>
      <w:r w:rsidRPr="00215BB9">
        <w:rPr>
          <w:i/>
          <w:iCs/>
        </w:rPr>
        <w:t>PLoS one</w:t>
      </w:r>
      <w:r w:rsidRPr="00215BB9">
        <w:t xml:space="preserve"> </w:t>
      </w:r>
      <w:r w:rsidRPr="00215BB9">
        <w:rPr>
          <w:b/>
          <w:bCs/>
        </w:rPr>
        <w:t>13</w:t>
      </w:r>
      <w:r w:rsidRPr="00215BB9">
        <w:t>, 0201962.</w:t>
      </w:r>
    </w:p>
    <w:p w14:paraId="12B91B4C" w14:textId="430C9C38" w:rsidR="00215BB9" w:rsidRPr="00215BB9" w:rsidRDefault="00215BB9" w:rsidP="00215BB9">
      <w:pPr>
        <w:pStyle w:val="Bibliography"/>
      </w:pPr>
      <w:r w:rsidRPr="00215BB9">
        <w:t>Devlin</w:t>
      </w:r>
      <w:r w:rsidR="00310BF0">
        <w:t>,</w:t>
      </w:r>
      <w:r w:rsidRPr="00215BB9">
        <w:t xml:space="preserve"> J</w:t>
      </w:r>
      <w:r w:rsidR="00310BF0">
        <w:t>.</w:t>
      </w:r>
      <w:r w:rsidRPr="00215BB9">
        <w:t xml:space="preserve"> and Stalder</w:t>
      </w:r>
      <w:r w:rsidR="00310BF0">
        <w:t>,</w:t>
      </w:r>
      <w:r w:rsidRPr="00215BB9">
        <w:t xml:space="preserve"> K</w:t>
      </w:r>
      <w:r w:rsidR="00310BF0">
        <w:t>.</w:t>
      </w:r>
      <w:r w:rsidRPr="00215BB9">
        <w:t xml:space="preserve"> (2019). Marsupial herpesviruses. In</w:t>
      </w:r>
      <w:r w:rsidR="00310BF0">
        <w:t>:</w:t>
      </w:r>
      <w:r w:rsidRPr="00215BB9">
        <w:t xml:space="preserve"> </w:t>
      </w:r>
      <w:r w:rsidR="00310BF0" w:rsidRPr="00310BF0">
        <w:t>Vogelnest,</w:t>
      </w:r>
      <w:r w:rsidR="00310BF0">
        <w:t xml:space="preserve"> L. and</w:t>
      </w:r>
      <w:r w:rsidR="00310BF0" w:rsidRPr="00310BF0">
        <w:t xml:space="preserve"> Portas</w:t>
      </w:r>
      <w:r w:rsidR="00310BF0">
        <w:t>, T</w:t>
      </w:r>
      <w:r w:rsidR="00310BF0" w:rsidRPr="00310BF0">
        <w:t>.</w:t>
      </w:r>
      <w:r w:rsidR="00310BF0">
        <w:t xml:space="preserve"> </w:t>
      </w:r>
      <w:r w:rsidR="00310BF0" w:rsidRPr="00310BF0">
        <w:t>(Eds</w:t>
      </w:r>
      <w:r w:rsidR="00310BF0">
        <w:t>.</w:t>
      </w:r>
      <w:r w:rsidR="00310BF0" w:rsidRPr="00310BF0">
        <w:t xml:space="preserve">) </w:t>
      </w:r>
      <w:r w:rsidRPr="008A5BC9">
        <w:rPr>
          <w:i/>
          <w:iCs/>
        </w:rPr>
        <w:t>Current Therapy in Medicine of Australian Mammals</w:t>
      </w:r>
      <w:r w:rsidR="00310BF0">
        <w:t>,</w:t>
      </w:r>
      <w:r w:rsidRPr="00215BB9">
        <w:t xml:space="preserve"> pp. 353–358. CSIRO Publishing: Clayton South, Victoria</w:t>
      </w:r>
      <w:r w:rsidR="00310BF0">
        <w:t>.</w:t>
      </w:r>
    </w:p>
    <w:p w14:paraId="6258E52F" w14:textId="55D1F3B3" w:rsidR="00215BB9" w:rsidRPr="00215BB9" w:rsidRDefault="00215BB9" w:rsidP="00215BB9">
      <w:pPr>
        <w:pStyle w:val="Bibliography"/>
      </w:pPr>
      <w:r w:rsidRPr="00215BB9">
        <w:t>Diniz-Filho</w:t>
      </w:r>
      <w:r w:rsidR="00A03DFB">
        <w:t>,</w:t>
      </w:r>
      <w:r w:rsidRPr="00215BB9">
        <w:t xml:space="preserve"> J</w:t>
      </w:r>
      <w:r w:rsidR="00A03DFB">
        <w:t>.</w:t>
      </w:r>
      <w:r w:rsidRPr="00215BB9">
        <w:t>A</w:t>
      </w:r>
      <w:r w:rsidR="00A03DFB">
        <w:t>.</w:t>
      </w:r>
      <w:r w:rsidRPr="00215BB9">
        <w:t>F</w:t>
      </w:r>
      <w:r w:rsidR="00A03DFB">
        <w:t>.</w:t>
      </w:r>
      <w:r w:rsidRPr="00215BB9">
        <w:t>, Soares</w:t>
      </w:r>
      <w:r w:rsidR="00A03DFB">
        <w:t>,</w:t>
      </w:r>
      <w:r w:rsidRPr="00215BB9">
        <w:t xml:space="preserve"> T</w:t>
      </w:r>
      <w:r w:rsidR="00A03DFB">
        <w:t>.</w:t>
      </w:r>
      <w:r w:rsidRPr="00215BB9">
        <w:t>N</w:t>
      </w:r>
      <w:r w:rsidR="00A03DFB">
        <w:t>.</w:t>
      </w:r>
      <w:r w:rsidRPr="00215BB9">
        <w:t>, Lima</w:t>
      </w:r>
      <w:r w:rsidR="00A03DFB">
        <w:t>,</w:t>
      </w:r>
      <w:r w:rsidRPr="00215BB9">
        <w:t xml:space="preserve"> J</w:t>
      </w:r>
      <w:r w:rsidR="00A03DFB">
        <w:t>.</w:t>
      </w:r>
      <w:r w:rsidRPr="00215BB9">
        <w:t>S</w:t>
      </w:r>
      <w:r w:rsidR="00A03DFB">
        <w:t>.</w:t>
      </w:r>
      <w:r w:rsidRPr="00215BB9">
        <w:t>, Dobrovolski</w:t>
      </w:r>
      <w:r w:rsidR="00A03DFB">
        <w:t>,</w:t>
      </w:r>
      <w:r w:rsidRPr="00215BB9">
        <w:t xml:space="preserve"> R</w:t>
      </w:r>
      <w:r w:rsidR="00A03DFB">
        <w:t>.</w:t>
      </w:r>
      <w:r w:rsidRPr="00215BB9">
        <w:t>, Landeiro</w:t>
      </w:r>
      <w:r w:rsidR="00A03DFB">
        <w:t>,</w:t>
      </w:r>
      <w:r w:rsidRPr="00215BB9">
        <w:t xml:space="preserve"> V</w:t>
      </w:r>
      <w:r w:rsidR="00A03DFB">
        <w:t>.</w:t>
      </w:r>
      <w:r w:rsidRPr="00215BB9">
        <w:t>L</w:t>
      </w:r>
      <w:r w:rsidR="00A03DFB">
        <w:t>.</w:t>
      </w:r>
      <w:r w:rsidRPr="00215BB9">
        <w:t>, de Campos Telles</w:t>
      </w:r>
      <w:r w:rsidR="00A03DFB">
        <w:t>,</w:t>
      </w:r>
      <w:r w:rsidRPr="00215BB9">
        <w:t xml:space="preserve"> M</w:t>
      </w:r>
      <w:r w:rsidR="00A03DFB">
        <w:t>.</w:t>
      </w:r>
      <w:r w:rsidRPr="00215BB9">
        <w:t>P</w:t>
      </w:r>
      <w:r w:rsidR="00A03DFB">
        <w:t>.</w:t>
      </w:r>
      <w:r w:rsidRPr="00215BB9">
        <w:t>, Rangel</w:t>
      </w:r>
      <w:r w:rsidR="00A03DFB">
        <w:t>,</w:t>
      </w:r>
      <w:r w:rsidRPr="00215BB9">
        <w:t xml:space="preserve"> T</w:t>
      </w:r>
      <w:r w:rsidR="00A03DFB">
        <w:t>.</w:t>
      </w:r>
      <w:r w:rsidRPr="00215BB9">
        <w:t>F</w:t>
      </w:r>
      <w:r w:rsidR="00A03DFB">
        <w:t>.</w:t>
      </w:r>
      <w:r w:rsidRPr="00215BB9">
        <w:t xml:space="preserve"> and Bini</w:t>
      </w:r>
      <w:r w:rsidR="00A03DFB">
        <w:t>,</w:t>
      </w:r>
      <w:r w:rsidRPr="00215BB9">
        <w:t xml:space="preserve"> L</w:t>
      </w:r>
      <w:r w:rsidR="00A03DFB">
        <w:t>.</w:t>
      </w:r>
      <w:r w:rsidRPr="00215BB9">
        <w:t>M</w:t>
      </w:r>
      <w:r w:rsidR="00A03DFB">
        <w:t>.</w:t>
      </w:r>
      <w:r w:rsidRPr="00215BB9">
        <w:t xml:space="preserve"> (2013). Mantel test in population genetics. </w:t>
      </w:r>
      <w:r w:rsidRPr="00215BB9">
        <w:rPr>
          <w:i/>
          <w:iCs/>
        </w:rPr>
        <w:t>Genetics and Molecular Biology</w:t>
      </w:r>
      <w:r w:rsidRPr="00215BB9">
        <w:t xml:space="preserve"> </w:t>
      </w:r>
      <w:r w:rsidRPr="00215BB9">
        <w:rPr>
          <w:b/>
          <w:bCs/>
        </w:rPr>
        <w:t>36</w:t>
      </w:r>
      <w:r w:rsidRPr="00215BB9">
        <w:t>, 475–485 doi:10.1590/S1415-47572013000400002</w:t>
      </w:r>
    </w:p>
    <w:p w14:paraId="075D2D38" w14:textId="0A89A6E5" w:rsidR="00215BB9" w:rsidRPr="00215BB9" w:rsidRDefault="00215BB9" w:rsidP="00215BB9">
      <w:pPr>
        <w:pStyle w:val="Bibliography"/>
      </w:pPr>
      <w:r w:rsidRPr="00215BB9">
        <w:t>Dique</w:t>
      </w:r>
      <w:r w:rsidR="00A03DFB">
        <w:t>,</w:t>
      </w:r>
      <w:r w:rsidRPr="00215BB9">
        <w:t xml:space="preserve"> D</w:t>
      </w:r>
      <w:r w:rsidR="00A03DFB">
        <w:t>.</w:t>
      </w:r>
      <w:r w:rsidRPr="00215BB9">
        <w:t>S</w:t>
      </w:r>
      <w:r w:rsidR="00A03DFB">
        <w:t>.</w:t>
      </w:r>
      <w:r w:rsidRPr="00215BB9">
        <w:t>, Thompson</w:t>
      </w:r>
      <w:r w:rsidR="00A03DFB">
        <w:t>,</w:t>
      </w:r>
      <w:r w:rsidRPr="00215BB9">
        <w:t xml:space="preserve"> J</w:t>
      </w:r>
      <w:r w:rsidR="00A03DFB">
        <w:t>.</w:t>
      </w:r>
      <w:r w:rsidRPr="00215BB9">
        <w:t>, Preece</w:t>
      </w:r>
      <w:r w:rsidR="00A03DFB">
        <w:t>,</w:t>
      </w:r>
      <w:r w:rsidRPr="00215BB9">
        <w:t xml:space="preserve"> H</w:t>
      </w:r>
      <w:r w:rsidR="00A03DFB">
        <w:t>.</w:t>
      </w:r>
      <w:r w:rsidRPr="00215BB9">
        <w:t>J</w:t>
      </w:r>
      <w:r w:rsidR="00A03DFB">
        <w:t>.</w:t>
      </w:r>
      <w:r w:rsidRPr="00215BB9">
        <w:t>, Villiers</w:t>
      </w:r>
      <w:r w:rsidR="00A03DFB">
        <w:t>,</w:t>
      </w:r>
      <w:r w:rsidRPr="00215BB9">
        <w:t xml:space="preserve"> D</w:t>
      </w:r>
      <w:r w:rsidR="00A03DFB">
        <w:t>.</w:t>
      </w:r>
      <w:r w:rsidRPr="00215BB9">
        <w:t>L</w:t>
      </w:r>
      <w:r w:rsidR="00A03DFB">
        <w:t>.</w:t>
      </w:r>
      <w:r w:rsidRPr="00215BB9">
        <w:t>de</w:t>
      </w:r>
      <w:r w:rsidR="00A03DFB">
        <w:t>,</w:t>
      </w:r>
      <w:r w:rsidRPr="00215BB9">
        <w:t xml:space="preserve"> and Carrick</w:t>
      </w:r>
      <w:r w:rsidR="00A03DFB">
        <w:t>,</w:t>
      </w:r>
      <w:r w:rsidRPr="00215BB9">
        <w:t xml:space="preserve"> F</w:t>
      </w:r>
      <w:r w:rsidR="00A03DFB">
        <w:t>.</w:t>
      </w:r>
      <w:r w:rsidRPr="00215BB9">
        <w:t>N</w:t>
      </w:r>
      <w:r w:rsidR="00A03DFB">
        <w:t>.</w:t>
      </w:r>
      <w:r w:rsidRPr="00215BB9">
        <w:t xml:space="preserve"> (2003). Dispersal patterns in a regional </w:t>
      </w:r>
      <w:r w:rsidR="004E3DFA">
        <w:t>Koala</w:t>
      </w:r>
      <w:r w:rsidRPr="00215BB9">
        <w:t xml:space="preserve"> population in south-east Queensland. </w:t>
      </w:r>
      <w:r w:rsidRPr="00215BB9">
        <w:rPr>
          <w:i/>
          <w:iCs/>
        </w:rPr>
        <w:t>Wildlife Research</w:t>
      </w:r>
      <w:r w:rsidRPr="00215BB9">
        <w:t xml:space="preserve"> </w:t>
      </w:r>
      <w:r w:rsidRPr="00215BB9">
        <w:rPr>
          <w:b/>
          <w:bCs/>
        </w:rPr>
        <w:t>30</w:t>
      </w:r>
      <w:r w:rsidRPr="00215BB9">
        <w:t>, 281–290 doi:10.1071/wr02043</w:t>
      </w:r>
    </w:p>
    <w:p w14:paraId="1C9C7B76" w14:textId="35183FEF" w:rsidR="00215BB9" w:rsidRPr="00215BB9" w:rsidRDefault="00215BB9" w:rsidP="00215BB9">
      <w:pPr>
        <w:pStyle w:val="Bibliography"/>
      </w:pPr>
      <w:r w:rsidRPr="00215BB9">
        <w:t>Do</w:t>
      </w:r>
      <w:r w:rsidR="00A03DFB">
        <w:t>,</w:t>
      </w:r>
      <w:r w:rsidRPr="00215BB9">
        <w:t xml:space="preserve"> C</w:t>
      </w:r>
      <w:r w:rsidR="00A03DFB">
        <w:t>.</w:t>
      </w:r>
      <w:r w:rsidRPr="00215BB9">
        <w:t>, Waples</w:t>
      </w:r>
      <w:r w:rsidR="00A03DFB">
        <w:t>,</w:t>
      </w:r>
      <w:r w:rsidRPr="00215BB9">
        <w:t xml:space="preserve"> R</w:t>
      </w:r>
      <w:r w:rsidR="00A03DFB">
        <w:t>.</w:t>
      </w:r>
      <w:r w:rsidRPr="00215BB9">
        <w:t>S</w:t>
      </w:r>
      <w:r w:rsidR="00A03DFB">
        <w:t>.</w:t>
      </w:r>
      <w:r w:rsidRPr="00215BB9">
        <w:t>, Peel</w:t>
      </w:r>
      <w:r w:rsidR="00A03DFB">
        <w:t>,</w:t>
      </w:r>
      <w:r w:rsidRPr="00215BB9">
        <w:t xml:space="preserve"> D</w:t>
      </w:r>
      <w:r w:rsidR="00A03DFB">
        <w:t>.</w:t>
      </w:r>
      <w:r w:rsidRPr="00215BB9">
        <w:t>, Macbeth</w:t>
      </w:r>
      <w:r w:rsidR="00A03DFB">
        <w:t>,</w:t>
      </w:r>
      <w:r w:rsidRPr="00215BB9">
        <w:t xml:space="preserve"> G</w:t>
      </w:r>
      <w:r w:rsidR="00A03DFB">
        <w:t>.</w:t>
      </w:r>
      <w:r w:rsidRPr="00215BB9">
        <w:t>M</w:t>
      </w:r>
      <w:r w:rsidR="00A03DFB">
        <w:t>.</w:t>
      </w:r>
      <w:r w:rsidRPr="00215BB9">
        <w:t>, Tillett</w:t>
      </w:r>
      <w:r w:rsidR="00A03DFB">
        <w:t>,</w:t>
      </w:r>
      <w:r w:rsidRPr="00215BB9">
        <w:t xml:space="preserve"> B</w:t>
      </w:r>
      <w:r w:rsidR="00A03DFB">
        <w:t>.</w:t>
      </w:r>
      <w:r w:rsidRPr="00215BB9">
        <w:t>J</w:t>
      </w:r>
      <w:r w:rsidR="00A03DFB">
        <w:t>.</w:t>
      </w:r>
      <w:r w:rsidRPr="00215BB9">
        <w:t xml:space="preserve"> and Ovenden</w:t>
      </w:r>
      <w:r w:rsidR="00A03DFB">
        <w:t>,</w:t>
      </w:r>
      <w:r w:rsidRPr="00215BB9">
        <w:t xml:space="preserve"> J</w:t>
      </w:r>
      <w:r w:rsidR="00A03DFB">
        <w:t>.</w:t>
      </w:r>
      <w:r w:rsidRPr="00215BB9">
        <w:t>R</w:t>
      </w:r>
      <w:r w:rsidR="00A03DFB">
        <w:t>.</w:t>
      </w:r>
      <w:r w:rsidRPr="00215BB9">
        <w:t xml:space="preserve"> (2014). NeEstimator v2: </w:t>
      </w:r>
      <w:r w:rsidR="00723997">
        <w:t>R</w:t>
      </w:r>
      <w:r w:rsidRPr="00215BB9">
        <w:t xml:space="preserve">e-implementation of software for the estimation of contemporary effective population size (Ne) from genetic data. </w:t>
      </w:r>
      <w:r w:rsidRPr="00215BB9">
        <w:rPr>
          <w:i/>
          <w:iCs/>
        </w:rPr>
        <w:t>Molecular Ecology Resources</w:t>
      </w:r>
      <w:r w:rsidRPr="00215BB9">
        <w:t xml:space="preserve"> </w:t>
      </w:r>
      <w:r w:rsidRPr="00215BB9">
        <w:rPr>
          <w:b/>
          <w:bCs/>
        </w:rPr>
        <w:t>14</w:t>
      </w:r>
      <w:r w:rsidRPr="00215BB9">
        <w:t>, 209–214 doi:10.1111/1755-0998.12157</w:t>
      </w:r>
    </w:p>
    <w:p w14:paraId="3A392799" w14:textId="7E5977A1" w:rsidR="00215BB9" w:rsidRPr="00215BB9" w:rsidRDefault="00215BB9" w:rsidP="00215BB9">
      <w:pPr>
        <w:pStyle w:val="Bibliography"/>
      </w:pPr>
      <w:r w:rsidRPr="00215BB9">
        <w:t>Doser</w:t>
      </w:r>
      <w:r w:rsidR="00723997">
        <w:t>,</w:t>
      </w:r>
      <w:r w:rsidRPr="00215BB9">
        <w:t xml:space="preserve"> J</w:t>
      </w:r>
      <w:r w:rsidR="00723997">
        <w:t>.</w:t>
      </w:r>
      <w:r w:rsidRPr="00215BB9">
        <w:t>W</w:t>
      </w:r>
      <w:r w:rsidR="00723997">
        <w:t>.</w:t>
      </w:r>
      <w:r w:rsidRPr="00215BB9">
        <w:t>, Finley</w:t>
      </w:r>
      <w:r w:rsidR="00723997">
        <w:t>,</w:t>
      </w:r>
      <w:r w:rsidRPr="00215BB9">
        <w:t xml:space="preserve"> A</w:t>
      </w:r>
      <w:r w:rsidR="00723997">
        <w:t>.</w:t>
      </w:r>
      <w:r w:rsidRPr="00215BB9">
        <w:t>O</w:t>
      </w:r>
      <w:r w:rsidR="00723997">
        <w:t>.</w:t>
      </w:r>
      <w:r w:rsidRPr="00215BB9">
        <w:t>, Weed</w:t>
      </w:r>
      <w:r w:rsidR="00723997">
        <w:t>,</w:t>
      </w:r>
      <w:r w:rsidRPr="00215BB9">
        <w:t xml:space="preserve"> A</w:t>
      </w:r>
      <w:r w:rsidR="00723997">
        <w:t>.</w:t>
      </w:r>
      <w:r w:rsidRPr="00215BB9">
        <w:t>S</w:t>
      </w:r>
      <w:r w:rsidR="00723997">
        <w:t>.</w:t>
      </w:r>
      <w:r w:rsidRPr="00215BB9">
        <w:t xml:space="preserve"> and Zipkin</w:t>
      </w:r>
      <w:r w:rsidR="00723997">
        <w:t>,</w:t>
      </w:r>
      <w:r w:rsidRPr="00215BB9">
        <w:t xml:space="preserve"> E</w:t>
      </w:r>
      <w:r w:rsidR="00723997">
        <w:t>.</w:t>
      </w:r>
      <w:r w:rsidRPr="00215BB9">
        <w:t>F</w:t>
      </w:r>
      <w:r w:rsidR="00723997">
        <w:t>.</w:t>
      </w:r>
      <w:r w:rsidRPr="00215BB9">
        <w:t xml:space="preserve"> (2021). Integrating automated acoustic vocalization data and point count surveys for estimation of bird abundance. </w:t>
      </w:r>
      <w:r w:rsidRPr="00215BB9">
        <w:rPr>
          <w:i/>
          <w:iCs/>
        </w:rPr>
        <w:t>Methods in Ecology and Evolution</w:t>
      </w:r>
      <w:r w:rsidRPr="00215BB9">
        <w:t xml:space="preserve"> </w:t>
      </w:r>
      <w:r w:rsidRPr="00215BB9">
        <w:rPr>
          <w:b/>
          <w:bCs/>
        </w:rPr>
        <w:t>12</w:t>
      </w:r>
      <w:r w:rsidRPr="00215BB9">
        <w:t>, 1040–1049 doi:10.1111/2041-210X.13578</w:t>
      </w:r>
    </w:p>
    <w:p w14:paraId="3DB0E83B" w14:textId="06B3AD80" w:rsidR="00215BB9" w:rsidRPr="00215BB9" w:rsidRDefault="00215BB9" w:rsidP="00215BB9">
      <w:pPr>
        <w:pStyle w:val="Bibliography"/>
      </w:pPr>
      <w:r w:rsidRPr="00215BB9">
        <w:t>Downey</w:t>
      </w:r>
      <w:r w:rsidR="00581B91">
        <w:t>,</w:t>
      </w:r>
      <w:r w:rsidRPr="00215BB9">
        <w:t xml:space="preserve"> P</w:t>
      </w:r>
      <w:r w:rsidR="00581B91">
        <w:t>.</w:t>
      </w:r>
      <w:r w:rsidRPr="00215BB9">
        <w:t>M</w:t>
      </w:r>
      <w:r w:rsidR="00581B91">
        <w:t>.</w:t>
      </w:r>
      <w:r w:rsidRPr="00215BB9">
        <w:t>R</w:t>
      </w:r>
      <w:r w:rsidR="00581B91">
        <w:t>.</w:t>
      </w:r>
      <w:r w:rsidRPr="00215BB9">
        <w:t>, Caraguel</w:t>
      </w:r>
      <w:r w:rsidR="00581B91">
        <w:t>,</w:t>
      </w:r>
      <w:r w:rsidRPr="00215BB9">
        <w:t xml:space="preserve"> C</w:t>
      </w:r>
      <w:r w:rsidR="00581B91">
        <w:t>.</w:t>
      </w:r>
      <w:r w:rsidRPr="00215BB9">
        <w:t>G</w:t>
      </w:r>
      <w:r w:rsidR="00581B91">
        <w:t>.</w:t>
      </w:r>
      <w:r w:rsidRPr="00215BB9">
        <w:t>B</w:t>
      </w:r>
      <w:r w:rsidR="00581B91">
        <w:t>.</w:t>
      </w:r>
      <w:r w:rsidRPr="00215BB9">
        <w:t>, Speight</w:t>
      </w:r>
      <w:r w:rsidR="00581B91">
        <w:t>,</w:t>
      </w:r>
      <w:r w:rsidRPr="00215BB9">
        <w:t xml:space="preserve"> N</w:t>
      </w:r>
      <w:r w:rsidR="00581B91">
        <w:t>.</w:t>
      </w:r>
      <w:r w:rsidRPr="00215BB9">
        <w:t>, Fabijan</w:t>
      </w:r>
      <w:r w:rsidR="00581B91">
        <w:t>,</w:t>
      </w:r>
      <w:r w:rsidRPr="00215BB9">
        <w:t xml:space="preserve"> J</w:t>
      </w:r>
      <w:r w:rsidR="00581B91">
        <w:t>.</w:t>
      </w:r>
      <w:r w:rsidRPr="00215BB9">
        <w:t xml:space="preserve"> and Boardman</w:t>
      </w:r>
      <w:r w:rsidR="00581B91">
        <w:t>,</w:t>
      </w:r>
      <w:r w:rsidRPr="00215BB9">
        <w:t xml:space="preserve"> W</w:t>
      </w:r>
      <w:r w:rsidR="00581B91">
        <w:t>.</w:t>
      </w:r>
      <w:r w:rsidRPr="00215BB9">
        <w:t>S</w:t>
      </w:r>
      <w:r w:rsidR="00581B91">
        <w:t>.</w:t>
      </w:r>
      <w:r w:rsidRPr="00215BB9">
        <w:t>J</w:t>
      </w:r>
      <w:r w:rsidR="00581B91">
        <w:t>.</w:t>
      </w:r>
      <w:r w:rsidRPr="00215BB9">
        <w:t xml:space="preserve"> (2020). Field immobilization using alfaxalone and alfaxalone-medetomidine in free-ranging </w:t>
      </w:r>
      <w:r w:rsidR="004E3DFA">
        <w:t>Koala</w:t>
      </w:r>
      <w:r w:rsidRPr="00215BB9">
        <w:t>s (</w:t>
      </w:r>
      <w:r w:rsidRPr="008A5BC9">
        <w:rPr>
          <w:i/>
          <w:iCs/>
        </w:rPr>
        <w:t>Phascolarctos cinereus</w:t>
      </w:r>
      <w:r w:rsidRPr="00215BB9">
        <w:t xml:space="preserve">): </w:t>
      </w:r>
      <w:r w:rsidR="00581B91">
        <w:t>A</w:t>
      </w:r>
      <w:r w:rsidRPr="00215BB9">
        <w:t xml:space="preserve"> randomized comparative study. </w:t>
      </w:r>
      <w:r w:rsidRPr="00215BB9">
        <w:rPr>
          <w:i/>
          <w:iCs/>
        </w:rPr>
        <w:t>Veterinary anaesthesia and analgesia</w:t>
      </w:r>
      <w:r w:rsidRPr="00215BB9">
        <w:t xml:space="preserve"> </w:t>
      </w:r>
      <w:r w:rsidRPr="00215BB9">
        <w:rPr>
          <w:b/>
          <w:bCs/>
        </w:rPr>
        <w:t>47</w:t>
      </w:r>
      <w:r w:rsidRPr="00215BB9">
        <w:t>, 368–376.</w:t>
      </w:r>
    </w:p>
    <w:p w14:paraId="46C9FC7F" w14:textId="3613B44F" w:rsidR="00215BB9" w:rsidRPr="00215BB9" w:rsidRDefault="00215BB9" w:rsidP="00215BB9">
      <w:pPr>
        <w:pStyle w:val="Bibliography"/>
      </w:pPr>
      <w:r w:rsidRPr="00215BB9">
        <w:t>Elith</w:t>
      </w:r>
      <w:r w:rsidR="00581B91">
        <w:t>,</w:t>
      </w:r>
      <w:r w:rsidRPr="00215BB9">
        <w:t xml:space="preserve"> J</w:t>
      </w:r>
      <w:r w:rsidR="00581B91">
        <w:t>.</w:t>
      </w:r>
      <w:r w:rsidRPr="00215BB9">
        <w:t>, Leathwick</w:t>
      </w:r>
      <w:r w:rsidR="00581B91">
        <w:t>,</w:t>
      </w:r>
      <w:r w:rsidRPr="00215BB9">
        <w:t xml:space="preserve"> J</w:t>
      </w:r>
      <w:r w:rsidR="00581B91">
        <w:t>.</w:t>
      </w:r>
      <w:r w:rsidRPr="00215BB9">
        <w:t>R</w:t>
      </w:r>
      <w:r w:rsidR="00581B91">
        <w:t>.</w:t>
      </w:r>
      <w:r w:rsidRPr="00215BB9">
        <w:t xml:space="preserve"> and Hastie</w:t>
      </w:r>
      <w:r w:rsidR="00581B91">
        <w:t>,</w:t>
      </w:r>
      <w:r w:rsidRPr="00215BB9">
        <w:t xml:space="preserve"> T</w:t>
      </w:r>
      <w:r w:rsidR="00581B91">
        <w:t>.</w:t>
      </w:r>
      <w:r w:rsidRPr="00215BB9">
        <w:t xml:space="preserve"> (2008). A working guide to boosted regression trees. </w:t>
      </w:r>
      <w:r w:rsidRPr="00215BB9">
        <w:rPr>
          <w:i/>
          <w:iCs/>
        </w:rPr>
        <w:t>Journal of Animal Ecology</w:t>
      </w:r>
      <w:r w:rsidRPr="00215BB9">
        <w:t xml:space="preserve"> </w:t>
      </w:r>
      <w:r w:rsidRPr="00215BB9">
        <w:rPr>
          <w:b/>
          <w:bCs/>
        </w:rPr>
        <w:t>77</w:t>
      </w:r>
      <w:r w:rsidRPr="00215BB9">
        <w:t>, 802–813 doi:10.1111/j.1365-2656.2008.01390.x</w:t>
      </w:r>
    </w:p>
    <w:p w14:paraId="4DE85E8A" w14:textId="2CF90601" w:rsidR="00215BB9" w:rsidRPr="00215BB9" w:rsidRDefault="00215BB9" w:rsidP="00215BB9">
      <w:pPr>
        <w:pStyle w:val="Bibliography"/>
      </w:pPr>
      <w:r w:rsidRPr="00215BB9">
        <w:t>Epperson</w:t>
      </w:r>
      <w:r w:rsidR="00581B91">
        <w:t>,</w:t>
      </w:r>
      <w:r w:rsidRPr="00215BB9">
        <w:t xml:space="preserve"> B</w:t>
      </w:r>
      <w:r w:rsidR="00581B91">
        <w:t>.</w:t>
      </w:r>
      <w:r w:rsidRPr="00215BB9">
        <w:t>K</w:t>
      </w:r>
      <w:r w:rsidR="00581B91">
        <w:t>.</w:t>
      </w:r>
      <w:r w:rsidRPr="00215BB9">
        <w:t xml:space="preserve"> (2005). Estimating dispersal from short distance spatial autocorrelation. </w:t>
      </w:r>
      <w:r w:rsidRPr="00215BB9">
        <w:rPr>
          <w:i/>
          <w:iCs/>
        </w:rPr>
        <w:t>Heredity</w:t>
      </w:r>
      <w:r w:rsidRPr="00215BB9">
        <w:t xml:space="preserve"> </w:t>
      </w:r>
      <w:r w:rsidRPr="00215BB9">
        <w:rPr>
          <w:b/>
          <w:bCs/>
        </w:rPr>
        <w:t>95</w:t>
      </w:r>
      <w:r w:rsidRPr="00215BB9">
        <w:t>, 7–15 doi:10.1038/sj.hdy.6800680</w:t>
      </w:r>
    </w:p>
    <w:p w14:paraId="667FBC22" w14:textId="68681CE4" w:rsidR="00215BB9" w:rsidRPr="00215BB9" w:rsidRDefault="00215BB9" w:rsidP="00215BB9">
      <w:pPr>
        <w:pStyle w:val="Bibliography"/>
      </w:pPr>
      <w:r w:rsidRPr="00215BB9">
        <w:t>Farr</w:t>
      </w:r>
      <w:r w:rsidR="00581B91">
        <w:t>,</w:t>
      </w:r>
      <w:r w:rsidRPr="00215BB9">
        <w:t xml:space="preserve"> M</w:t>
      </w:r>
      <w:r w:rsidR="00581B91">
        <w:t>.</w:t>
      </w:r>
      <w:r w:rsidRPr="00215BB9">
        <w:t>T</w:t>
      </w:r>
      <w:r w:rsidR="00581B91">
        <w:t>.</w:t>
      </w:r>
      <w:r w:rsidRPr="00215BB9">
        <w:t>, Green</w:t>
      </w:r>
      <w:r w:rsidR="00581B91">
        <w:t>,</w:t>
      </w:r>
      <w:r w:rsidRPr="00215BB9">
        <w:t xml:space="preserve"> D</w:t>
      </w:r>
      <w:r w:rsidR="00581B91">
        <w:t>.</w:t>
      </w:r>
      <w:r w:rsidRPr="00215BB9">
        <w:t>S</w:t>
      </w:r>
      <w:r w:rsidR="00581B91">
        <w:t>.</w:t>
      </w:r>
      <w:r w:rsidRPr="00215BB9">
        <w:t>, Holekamp</w:t>
      </w:r>
      <w:r w:rsidR="00581B91">
        <w:t>,</w:t>
      </w:r>
      <w:r w:rsidRPr="00215BB9">
        <w:t xml:space="preserve"> K</w:t>
      </w:r>
      <w:r w:rsidR="00581B91">
        <w:t>.</w:t>
      </w:r>
      <w:r w:rsidRPr="00215BB9">
        <w:t>E</w:t>
      </w:r>
      <w:r w:rsidR="00581B91">
        <w:t>.</w:t>
      </w:r>
      <w:r w:rsidRPr="00215BB9">
        <w:t xml:space="preserve"> and Zipkin</w:t>
      </w:r>
      <w:r w:rsidR="00581B91">
        <w:t>,</w:t>
      </w:r>
      <w:r w:rsidRPr="00215BB9">
        <w:t xml:space="preserve"> E</w:t>
      </w:r>
      <w:r w:rsidR="00581B91">
        <w:t>.</w:t>
      </w:r>
      <w:r w:rsidRPr="00215BB9">
        <w:t>F</w:t>
      </w:r>
      <w:r w:rsidR="00581B91">
        <w:t>.</w:t>
      </w:r>
      <w:r w:rsidRPr="00215BB9">
        <w:t xml:space="preserve"> (2021). Integrating distance sampling and presence-only data to estimate species abundance. </w:t>
      </w:r>
      <w:r w:rsidRPr="00215BB9">
        <w:rPr>
          <w:i/>
          <w:iCs/>
        </w:rPr>
        <w:t>Ecology</w:t>
      </w:r>
      <w:r w:rsidRPr="00215BB9">
        <w:t xml:space="preserve"> </w:t>
      </w:r>
      <w:r w:rsidRPr="00215BB9">
        <w:rPr>
          <w:b/>
          <w:bCs/>
        </w:rPr>
        <w:t>102</w:t>
      </w:r>
      <w:r w:rsidRPr="00215BB9">
        <w:t>, 1–9 doi:10.1002/ecy.3204</w:t>
      </w:r>
    </w:p>
    <w:p w14:paraId="4D6142B0" w14:textId="2D25B0FA" w:rsidR="00215BB9" w:rsidRPr="00215BB9" w:rsidRDefault="00215BB9" w:rsidP="00215BB9">
      <w:pPr>
        <w:pStyle w:val="Bibliography"/>
      </w:pPr>
      <w:r w:rsidRPr="00215BB9">
        <w:t>Foster</w:t>
      </w:r>
      <w:r w:rsidR="00581B91">
        <w:t>,</w:t>
      </w:r>
      <w:r w:rsidRPr="00215BB9">
        <w:t xml:space="preserve"> S</w:t>
      </w:r>
      <w:r w:rsidR="00581B91">
        <w:t>.</w:t>
      </w:r>
      <w:r w:rsidRPr="00215BB9">
        <w:t>D</w:t>
      </w:r>
      <w:r w:rsidR="00581B91">
        <w:t>.</w:t>
      </w:r>
      <w:r w:rsidRPr="00215BB9">
        <w:t>, Hosack</w:t>
      </w:r>
      <w:r w:rsidR="00581B91">
        <w:t>,</w:t>
      </w:r>
      <w:r w:rsidRPr="00215BB9">
        <w:t xml:space="preserve"> G</w:t>
      </w:r>
      <w:r w:rsidR="00581B91">
        <w:t>.</w:t>
      </w:r>
      <w:r w:rsidRPr="00215BB9">
        <w:t>R</w:t>
      </w:r>
      <w:r w:rsidR="00581B91">
        <w:t>.</w:t>
      </w:r>
      <w:r w:rsidRPr="00215BB9">
        <w:t>, Lawrence</w:t>
      </w:r>
      <w:r w:rsidR="00581B91">
        <w:t>,</w:t>
      </w:r>
      <w:r w:rsidRPr="00215BB9">
        <w:t xml:space="preserve"> E</w:t>
      </w:r>
      <w:r w:rsidR="00581B91">
        <w:t>.</w:t>
      </w:r>
      <w:r w:rsidRPr="00215BB9">
        <w:t>, Przeslawski</w:t>
      </w:r>
      <w:r w:rsidR="00581B91">
        <w:t>,</w:t>
      </w:r>
      <w:r w:rsidRPr="00215BB9">
        <w:t xml:space="preserve"> R</w:t>
      </w:r>
      <w:r w:rsidR="00581B91">
        <w:t>.</w:t>
      </w:r>
      <w:r w:rsidRPr="00215BB9">
        <w:t>, Hedge</w:t>
      </w:r>
      <w:r w:rsidR="00581B91">
        <w:t>,</w:t>
      </w:r>
      <w:r w:rsidRPr="00215BB9">
        <w:t xml:space="preserve"> P</w:t>
      </w:r>
      <w:r w:rsidR="00581B91">
        <w:t>.</w:t>
      </w:r>
      <w:r w:rsidRPr="00215BB9">
        <w:t>, Caley</w:t>
      </w:r>
      <w:r w:rsidR="00581B91">
        <w:t>,</w:t>
      </w:r>
      <w:r w:rsidRPr="00215BB9">
        <w:t xml:space="preserve"> M</w:t>
      </w:r>
      <w:r w:rsidR="00581B91">
        <w:t>.</w:t>
      </w:r>
      <w:r w:rsidRPr="00215BB9">
        <w:t>J</w:t>
      </w:r>
      <w:r w:rsidR="00581B91">
        <w:t>.</w:t>
      </w:r>
      <w:r w:rsidRPr="00215BB9">
        <w:t>, Barrett</w:t>
      </w:r>
      <w:r w:rsidR="00581B91">
        <w:t>,</w:t>
      </w:r>
      <w:r w:rsidRPr="00215BB9">
        <w:t xml:space="preserve"> N</w:t>
      </w:r>
      <w:r w:rsidR="00581B91">
        <w:t>.</w:t>
      </w:r>
      <w:r w:rsidRPr="00215BB9">
        <w:t>S</w:t>
      </w:r>
      <w:r w:rsidR="00581B91">
        <w:t>.</w:t>
      </w:r>
      <w:r w:rsidRPr="00215BB9">
        <w:t>, Williams</w:t>
      </w:r>
      <w:r w:rsidR="00581B91">
        <w:t>,</w:t>
      </w:r>
      <w:r w:rsidRPr="00215BB9">
        <w:t xml:space="preserve"> A</w:t>
      </w:r>
      <w:r w:rsidR="00581B91">
        <w:t>.</w:t>
      </w:r>
      <w:r w:rsidRPr="00215BB9">
        <w:t>, Li</w:t>
      </w:r>
      <w:r w:rsidR="00581B91">
        <w:t>,</w:t>
      </w:r>
      <w:r w:rsidRPr="00215BB9">
        <w:t xml:space="preserve"> J</w:t>
      </w:r>
      <w:r w:rsidR="00581B91">
        <w:t>.</w:t>
      </w:r>
      <w:r w:rsidRPr="00215BB9">
        <w:t>, Lynch</w:t>
      </w:r>
      <w:r w:rsidR="00581B91">
        <w:t>,</w:t>
      </w:r>
      <w:r w:rsidRPr="00215BB9">
        <w:t xml:space="preserve"> T</w:t>
      </w:r>
      <w:r w:rsidR="00581B91">
        <w:t>.</w:t>
      </w:r>
      <w:r w:rsidRPr="00215BB9">
        <w:t>, Dambacher</w:t>
      </w:r>
      <w:r w:rsidR="00581B91">
        <w:t>,</w:t>
      </w:r>
      <w:r w:rsidRPr="00215BB9">
        <w:t xml:space="preserve"> J</w:t>
      </w:r>
      <w:r w:rsidR="00581B91">
        <w:t>.</w:t>
      </w:r>
      <w:r w:rsidRPr="00215BB9">
        <w:t>M</w:t>
      </w:r>
      <w:r w:rsidR="00581B91">
        <w:t>.</w:t>
      </w:r>
      <w:r w:rsidRPr="00215BB9">
        <w:t>, Sweatman</w:t>
      </w:r>
      <w:r w:rsidR="00581B91">
        <w:t>,</w:t>
      </w:r>
      <w:r w:rsidRPr="00215BB9">
        <w:t xml:space="preserve"> H</w:t>
      </w:r>
      <w:r w:rsidR="00581B91">
        <w:t>.</w:t>
      </w:r>
      <w:r w:rsidRPr="00215BB9">
        <w:t>P</w:t>
      </w:r>
      <w:r w:rsidR="00581B91">
        <w:t>.</w:t>
      </w:r>
      <w:r w:rsidRPr="00215BB9">
        <w:t>A</w:t>
      </w:r>
      <w:r w:rsidR="00581B91">
        <w:t>.</w:t>
      </w:r>
      <w:r w:rsidRPr="00215BB9">
        <w:t xml:space="preserve"> and Hayes</w:t>
      </w:r>
      <w:r w:rsidR="00581B91">
        <w:t>,</w:t>
      </w:r>
      <w:r w:rsidRPr="00215BB9">
        <w:t xml:space="preserve"> K</w:t>
      </w:r>
      <w:r w:rsidR="00581B91">
        <w:t>.</w:t>
      </w:r>
      <w:r w:rsidRPr="00215BB9">
        <w:t>R</w:t>
      </w:r>
      <w:r w:rsidR="00581B91">
        <w:t>.</w:t>
      </w:r>
      <w:r w:rsidRPr="00215BB9">
        <w:t xml:space="preserve"> (2017). Spatially-balanced designs that incorporate legacy sites. </w:t>
      </w:r>
      <w:r w:rsidRPr="00215BB9">
        <w:rPr>
          <w:i/>
          <w:iCs/>
        </w:rPr>
        <w:t>Methods in Ecology and Evolution</w:t>
      </w:r>
      <w:r w:rsidRPr="00215BB9">
        <w:t xml:space="preserve"> </w:t>
      </w:r>
      <w:r w:rsidRPr="00215BB9">
        <w:rPr>
          <w:b/>
          <w:bCs/>
        </w:rPr>
        <w:t>8</w:t>
      </w:r>
      <w:r w:rsidRPr="00215BB9">
        <w:t>, 1433–1442.</w:t>
      </w:r>
    </w:p>
    <w:p w14:paraId="274827B7" w14:textId="7D29506F" w:rsidR="00215BB9" w:rsidRPr="00215BB9" w:rsidRDefault="00215BB9" w:rsidP="00215BB9">
      <w:pPr>
        <w:pStyle w:val="Bibliography"/>
      </w:pPr>
      <w:r w:rsidRPr="00215BB9">
        <w:t>Fowler</w:t>
      </w:r>
      <w:r w:rsidR="00581B91">
        <w:t>,</w:t>
      </w:r>
      <w:r w:rsidRPr="00215BB9">
        <w:t xml:space="preserve"> E</w:t>
      </w:r>
      <w:r w:rsidR="00581B91">
        <w:t>.</w:t>
      </w:r>
      <w:r w:rsidRPr="00215BB9">
        <w:t>V</w:t>
      </w:r>
      <w:r w:rsidR="00581B91">
        <w:t>.</w:t>
      </w:r>
      <w:r w:rsidRPr="00215BB9">
        <w:t>, Hoeben</w:t>
      </w:r>
      <w:r w:rsidR="00581B91">
        <w:t>,</w:t>
      </w:r>
      <w:r w:rsidRPr="00215BB9">
        <w:t xml:space="preserve"> P</w:t>
      </w:r>
      <w:r w:rsidR="00581B91">
        <w:t>.</w:t>
      </w:r>
      <w:r w:rsidRPr="00215BB9">
        <w:t xml:space="preserve"> and Timms</w:t>
      </w:r>
      <w:r w:rsidR="00581B91">
        <w:t>,</w:t>
      </w:r>
      <w:r w:rsidRPr="00215BB9">
        <w:t xml:space="preserve"> P</w:t>
      </w:r>
      <w:r w:rsidR="00581B91">
        <w:t>.</w:t>
      </w:r>
      <w:r w:rsidRPr="00215BB9">
        <w:t xml:space="preserve"> (1998). Randomly amplified polymorphic DNA variation in populations of eastern Australian </w:t>
      </w:r>
      <w:r w:rsidR="004E3DFA">
        <w:t>Koala</w:t>
      </w:r>
      <w:r w:rsidRPr="00215BB9">
        <w:t xml:space="preserve">s, </w:t>
      </w:r>
      <w:r w:rsidRPr="00215BB9">
        <w:rPr>
          <w:i/>
          <w:iCs/>
        </w:rPr>
        <w:t>Phascolarctos cinereus</w:t>
      </w:r>
      <w:r w:rsidRPr="00215BB9">
        <w:t xml:space="preserve">. </w:t>
      </w:r>
      <w:r w:rsidRPr="00215BB9">
        <w:rPr>
          <w:i/>
          <w:iCs/>
        </w:rPr>
        <w:t>Biochemical Genetics</w:t>
      </w:r>
      <w:r w:rsidRPr="00215BB9">
        <w:t xml:space="preserve"> </w:t>
      </w:r>
      <w:r w:rsidRPr="00215BB9">
        <w:rPr>
          <w:b/>
          <w:bCs/>
        </w:rPr>
        <w:t>36</w:t>
      </w:r>
      <w:r w:rsidRPr="00215BB9">
        <w:t>, 381–393 doi:10.1023/A:1018701630713</w:t>
      </w:r>
    </w:p>
    <w:p w14:paraId="16285FCA" w14:textId="34FFAAF6" w:rsidR="00215BB9" w:rsidRPr="00215BB9" w:rsidRDefault="00215BB9" w:rsidP="00215BB9">
      <w:pPr>
        <w:pStyle w:val="Bibliography"/>
      </w:pPr>
      <w:r w:rsidRPr="00215BB9">
        <w:t>Frankham</w:t>
      </w:r>
      <w:r w:rsidR="00581B91">
        <w:t>,</w:t>
      </w:r>
      <w:r w:rsidRPr="00215BB9">
        <w:t xml:space="preserve"> R</w:t>
      </w:r>
      <w:r w:rsidR="00581B91">
        <w:t>.</w:t>
      </w:r>
      <w:r w:rsidRPr="00215BB9">
        <w:t xml:space="preserve"> (2010). Inbreeding in the wild really does matter. </w:t>
      </w:r>
      <w:r w:rsidRPr="00215BB9">
        <w:rPr>
          <w:i/>
          <w:iCs/>
        </w:rPr>
        <w:t>Heredity</w:t>
      </w:r>
      <w:r w:rsidRPr="00215BB9">
        <w:t xml:space="preserve"> </w:t>
      </w:r>
      <w:r w:rsidRPr="00215BB9">
        <w:rPr>
          <w:b/>
          <w:bCs/>
        </w:rPr>
        <w:t>104</w:t>
      </w:r>
      <w:r w:rsidRPr="00215BB9">
        <w:t>, 124–124 doi:10.1038/hdy.2009.155</w:t>
      </w:r>
    </w:p>
    <w:p w14:paraId="25EF86BA" w14:textId="4F4E63ED" w:rsidR="00215BB9" w:rsidRPr="00215BB9" w:rsidRDefault="00215BB9" w:rsidP="00215BB9">
      <w:pPr>
        <w:pStyle w:val="Bibliography"/>
      </w:pPr>
      <w:r w:rsidRPr="00215BB9">
        <w:t>Frankham</w:t>
      </w:r>
      <w:r w:rsidR="00581B91">
        <w:t>,</w:t>
      </w:r>
      <w:r w:rsidRPr="00215BB9">
        <w:t xml:space="preserve"> R</w:t>
      </w:r>
      <w:r w:rsidR="00581B91">
        <w:t>.</w:t>
      </w:r>
      <w:r w:rsidRPr="00215BB9">
        <w:t>, Ballou</w:t>
      </w:r>
      <w:r w:rsidR="00581B91">
        <w:t>,</w:t>
      </w:r>
      <w:r w:rsidRPr="00215BB9">
        <w:t xml:space="preserve"> J</w:t>
      </w:r>
      <w:r w:rsidR="00581B91">
        <w:t>.</w:t>
      </w:r>
      <w:r w:rsidRPr="00215BB9">
        <w:t>D</w:t>
      </w:r>
      <w:r w:rsidR="00581B91">
        <w:t>.</w:t>
      </w:r>
      <w:r w:rsidRPr="00215BB9">
        <w:t>, Eldridge</w:t>
      </w:r>
      <w:r w:rsidR="00581B91">
        <w:t>,</w:t>
      </w:r>
      <w:r w:rsidRPr="00215BB9">
        <w:t xml:space="preserve"> M</w:t>
      </w:r>
      <w:r w:rsidR="00581B91">
        <w:t>.</w:t>
      </w:r>
      <w:r w:rsidRPr="00215BB9">
        <w:t>D</w:t>
      </w:r>
      <w:r w:rsidR="00581B91">
        <w:t>.</w:t>
      </w:r>
      <w:r w:rsidRPr="00215BB9">
        <w:t>B</w:t>
      </w:r>
      <w:r w:rsidR="00581B91">
        <w:t>.</w:t>
      </w:r>
      <w:r w:rsidRPr="00215BB9">
        <w:t>, Lacy</w:t>
      </w:r>
      <w:r w:rsidR="00581B91">
        <w:t>,</w:t>
      </w:r>
      <w:r w:rsidRPr="00215BB9">
        <w:t xml:space="preserve"> R</w:t>
      </w:r>
      <w:r w:rsidR="00581B91">
        <w:t>.</w:t>
      </w:r>
      <w:r w:rsidRPr="00215BB9">
        <w:t>C</w:t>
      </w:r>
      <w:r w:rsidR="00581B91">
        <w:t>.</w:t>
      </w:r>
      <w:r w:rsidRPr="00215BB9">
        <w:t>, Ralls</w:t>
      </w:r>
      <w:r w:rsidR="00581B91">
        <w:t>,</w:t>
      </w:r>
      <w:r w:rsidRPr="00215BB9">
        <w:t xml:space="preserve"> K</w:t>
      </w:r>
      <w:r w:rsidR="00581B91">
        <w:t>.</w:t>
      </w:r>
      <w:r w:rsidRPr="00215BB9">
        <w:t>, Dudash</w:t>
      </w:r>
      <w:r w:rsidR="00581B91">
        <w:t>,</w:t>
      </w:r>
      <w:r w:rsidRPr="00215BB9">
        <w:t xml:space="preserve"> M</w:t>
      </w:r>
      <w:r w:rsidR="00581B91">
        <w:t>.</w:t>
      </w:r>
      <w:r w:rsidRPr="00215BB9">
        <w:t>R</w:t>
      </w:r>
      <w:r w:rsidR="00581B91">
        <w:t>.</w:t>
      </w:r>
      <w:r w:rsidRPr="00215BB9">
        <w:t xml:space="preserve"> and Fenster</w:t>
      </w:r>
      <w:r w:rsidR="00581B91">
        <w:t>,</w:t>
      </w:r>
      <w:r w:rsidRPr="00215BB9">
        <w:t xml:space="preserve"> C</w:t>
      </w:r>
      <w:r w:rsidR="00581B91">
        <w:t>.</w:t>
      </w:r>
      <w:r w:rsidRPr="00215BB9">
        <w:t>B</w:t>
      </w:r>
      <w:r w:rsidR="00581B91">
        <w:t>.</w:t>
      </w:r>
      <w:r w:rsidRPr="00215BB9">
        <w:t xml:space="preserve"> (2011). Predicting the probability of outbreeding depression. </w:t>
      </w:r>
      <w:r w:rsidRPr="00215BB9">
        <w:rPr>
          <w:i/>
          <w:iCs/>
        </w:rPr>
        <w:t>Conservation Biology</w:t>
      </w:r>
      <w:r w:rsidRPr="00215BB9">
        <w:t xml:space="preserve"> </w:t>
      </w:r>
      <w:r w:rsidRPr="00215BB9">
        <w:rPr>
          <w:b/>
          <w:bCs/>
        </w:rPr>
        <w:t>25</w:t>
      </w:r>
      <w:r w:rsidRPr="00215BB9">
        <w:t>, 465–475 doi:10.1111/j.1523-1739.2011.01662.x</w:t>
      </w:r>
    </w:p>
    <w:p w14:paraId="711045D7" w14:textId="6B6D080C" w:rsidR="00215BB9" w:rsidRPr="00215BB9" w:rsidRDefault="00215BB9" w:rsidP="00215BB9">
      <w:pPr>
        <w:pStyle w:val="Bibliography"/>
      </w:pPr>
      <w:r w:rsidRPr="00215BB9">
        <w:t>Frankham</w:t>
      </w:r>
      <w:r w:rsidR="00581B91">
        <w:t>,</w:t>
      </w:r>
      <w:r w:rsidRPr="00215BB9">
        <w:t xml:space="preserve"> R</w:t>
      </w:r>
      <w:r w:rsidR="00581B91">
        <w:t>.</w:t>
      </w:r>
      <w:r w:rsidRPr="00215BB9">
        <w:t>, Ballou</w:t>
      </w:r>
      <w:r w:rsidR="00581B91">
        <w:t>,</w:t>
      </w:r>
      <w:r w:rsidRPr="00215BB9">
        <w:t xml:space="preserve"> J</w:t>
      </w:r>
      <w:r w:rsidR="00581B91">
        <w:t>.</w:t>
      </w:r>
      <w:r w:rsidRPr="00215BB9">
        <w:t>D</w:t>
      </w:r>
      <w:r w:rsidR="00581B91">
        <w:t>.</w:t>
      </w:r>
      <w:r w:rsidRPr="00215BB9">
        <w:t>, Ralls</w:t>
      </w:r>
      <w:r w:rsidR="00581B91">
        <w:t>,</w:t>
      </w:r>
      <w:r w:rsidRPr="00215BB9">
        <w:t xml:space="preserve"> K</w:t>
      </w:r>
      <w:r w:rsidR="00581B91">
        <w:t>.</w:t>
      </w:r>
      <w:r w:rsidRPr="00215BB9">
        <w:t>, Eldridge</w:t>
      </w:r>
      <w:r w:rsidR="00581B91">
        <w:t>,</w:t>
      </w:r>
      <w:r w:rsidRPr="00215BB9">
        <w:t xml:space="preserve"> M</w:t>
      </w:r>
      <w:r w:rsidR="00581B91">
        <w:t>.</w:t>
      </w:r>
      <w:r w:rsidRPr="00215BB9">
        <w:t>, Dudash</w:t>
      </w:r>
      <w:r w:rsidR="00581B91">
        <w:t>,</w:t>
      </w:r>
      <w:r w:rsidRPr="00215BB9">
        <w:t xml:space="preserve"> M</w:t>
      </w:r>
      <w:r w:rsidR="00581B91">
        <w:t>.</w:t>
      </w:r>
      <w:r w:rsidRPr="00215BB9">
        <w:t>R</w:t>
      </w:r>
      <w:r w:rsidR="00581B91">
        <w:t>.</w:t>
      </w:r>
      <w:r w:rsidRPr="00215BB9">
        <w:t>, Fenster</w:t>
      </w:r>
      <w:r w:rsidR="00581B91">
        <w:t>,</w:t>
      </w:r>
      <w:r w:rsidRPr="00215BB9">
        <w:t xml:space="preserve"> C</w:t>
      </w:r>
      <w:r w:rsidR="00581B91">
        <w:t>.</w:t>
      </w:r>
      <w:r w:rsidRPr="00215BB9">
        <w:t>B</w:t>
      </w:r>
      <w:r w:rsidR="00581B91">
        <w:t>.</w:t>
      </w:r>
      <w:r w:rsidRPr="00215BB9">
        <w:t>, Lacy</w:t>
      </w:r>
      <w:r w:rsidR="00581B91">
        <w:t>,</w:t>
      </w:r>
      <w:r w:rsidRPr="00215BB9">
        <w:t xml:space="preserve"> R</w:t>
      </w:r>
      <w:r w:rsidR="00581B91">
        <w:t>.</w:t>
      </w:r>
      <w:r w:rsidRPr="00215BB9">
        <w:t>C</w:t>
      </w:r>
      <w:r w:rsidR="00581B91">
        <w:t>.</w:t>
      </w:r>
      <w:r w:rsidRPr="00215BB9">
        <w:t xml:space="preserve"> and Sunnucks</w:t>
      </w:r>
      <w:r w:rsidR="00581B91">
        <w:t>,</w:t>
      </w:r>
      <w:r w:rsidRPr="00215BB9">
        <w:t xml:space="preserve"> P</w:t>
      </w:r>
      <w:r w:rsidR="00581B91">
        <w:t>.</w:t>
      </w:r>
      <w:r w:rsidRPr="00215BB9">
        <w:t xml:space="preserve"> (2017). </w:t>
      </w:r>
      <w:r w:rsidRPr="008A5BC9">
        <w:rPr>
          <w:i/>
          <w:iCs/>
        </w:rPr>
        <w:t>Genetic Management of Fragmented Animal and Plant Populations</w:t>
      </w:r>
      <w:r w:rsidR="00581B91">
        <w:t xml:space="preserve">, </w:t>
      </w:r>
      <w:r w:rsidRPr="00215BB9">
        <w:t>Oxford University Press</w:t>
      </w:r>
      <w:r w:rsidR="00581B91">
        <w:t>, Oxford, UK.</w:t>
      </w:r>
    </w:p>
    <w:p w14:paraId="185432C2" w14:textId="0D607625" w:rsidR="00215BB9" w:rsidRPr="00215BB9" w:rsidRDefault="00215BB9" w:rsidP="00215BB9">
      <w:pPr>
        <w:pStyle w:val="Bibliography"/>
      </w:pPr>
      <w:r w:rsidRPr="00215BB9">
        <w:lastRenderedPageBreak/>
        <w:t>Frost</w:t>
      </w:r>
      <w:r w:rsidR="003906C3">
        <w:t>,</w:t>
      </w:r>
      <w:r w:rsidRPr="00215BB9">
        <w:t xml:space="preserve"> A</w:t>
      </w:r>
      <w:r w:rsidR="003906C3">
        <w:t>.</w:t>
      </w:r>
      <w:r w:rsidRPr="00215BB9">
        <w:t>, Ramchurn</w:t>
      </w:r>
      <w:r w:rsidR="003906C3">
        <w:t>,</w:t>
      </w:r>
      <w:r w:rsidRPr="00215BB9">
        <w:t xml:space="preserve"> A</w:t>
      </w:r>
      <w:r w:rsidR="003906C3">
        <w:t>.</w:t>
      </w:r>
      <w:r w:rsidRPr="00215BB9">
        <w:t xml:space="preserve"> and Smith</w:t>
      </w:r>
      <w:r w:rsidR="003906C3">
        <w:t>,</w:t>
      </w:r>
      <w:r w:rsidRPr="00215BB9">
        <w:t xml:space="preserve"> A</w:t>
      </w:r>
      <w:r w:rsidR="003906C3">
        <w:t>.</w:t>
      </w:r>
      <w:r w:rsidRPr="00215BB9">
        <w:t xml:space="preserve"> (2018). The Australian landscape water balance model (AWRA-L v6). </w:t>
      </w:r>
      <w:r w:rsidRPr="00215BB9">
        <w:rPr>
          <w:i/>
          <w:iCs/>
        </w:rPr>
        <w:t xml:space="preserve">Technical </w:t>
      </w:r>
      <w:r w:rsidR="003906C3">
        <w:rPr>
          <w:i/>
          <w:iCs/>
        </w:rPr>
        <w:t>D</w:t>
      </w:r>
      <w:r w:rsidRPr="00215BB9">
        <w:rPr>
          <w:i/>
          <w:iCs/>
        </w:rPr>
        <w:t xml:space="preserve">escription of the Australian </w:t>
      </w:r>
      <w:r w:rsidR="003906C3">
        <w:rPr>
          <w:i/>
          <w:iCs/>
        </w:rPr>
        <w:t>W</w:t>
      </w:r>
      <w:r w:rsidRPr="00215BB9">
        <w:rPr>
          <w:i/>
          <w:iCs/>
        </w:rPr>
        <w:t xml:space="preserve">ater </w:t>
      </w:r>
      <w:r w:rsidR="003906C3">
        <w:rPr>
          <w:i/>
          <w:iCs/>
        </w:rPr>
        <w:t>R</w:t>
      </w:r>
      <w:r w:rsidRPr="00215BB9">
        <w:rPr>
          <w:i/>
          <w:iCs/>
        </w:rPr>
        <w:t xml:space="preserve">esources </w:t>
      </w:r>
      <w:r w:rsidR="003906C3">
        <w:rPr>
          <w:i/>
          <w:iCs/>
        </w:rPr>
        <w:t>A</w:t>
      </w:r>
      <w:r w:rsidRPr="00215BB9">
        <w:rPr>
          <w:i/>
          <w:iCs/>
        </w:rPr>
        <w:t xml:space="preserve">ssessment </w:t>
      </w:r>
      <w:r w:rsidR="003906C3">
        <w:rPr>
          <w:i/>
          <w:iCs/>
        </w:rPr>
        <w:t>L</w:t>
      </w:r>
      <w:r w:rsidRPr="00215BB9">
        <w:rPr>
          <w:i/>
          <w:iCs/>
        </w:rPr>
        <w:t xml:space="preserve">andscape </w:t>
      </w:r>
      <w:r w:rsidR="003906C3">
        <w:rPr>
          <w:i/>
          <w:iCs/>
        </w:rPr>
        <w:t>M</w:t>
      </w:r>
      <w:r w:rsidRPr="00215BB9">
        <w:rPr>
          <w:i/>
          <w:iCs/>
        </w:rPr>
        <w:t xml:space="preserve">odel </w:t>
      </w:r>
      <w:r w:rsidR="003906C3">
        <w:rPr>
          <w:i/>
          <w:iCs/>
        </w:rPr>
        <w:t>V</w:t>
      </w:r>
      <w:r w:rsidRPr="00215BB9">
        <w:rPr>
          <w:i/>
          <w:iCs/>
        </w:rPr>
        <w:t>ersion</w:t>
      </w:r>
      <w:r w:rsidRPr="00215BB9">
        <w:t xml:space="preserve"> </w:t>
      </w:r>
      <w:r w:rsidRPr="00215BB9">
        <w:rPr>
          <w:b/>
          <w:bCs/>
        </w:rPr>
        <w:t>6</w:t>
      </w:r>
      <w:r w:rsidRPr="00215BB9">
        <w:t>.</w:t>
      </w:r>
    </w:p>
    <w:p w14:paraId="712BF472" w14:textId="48A12FCD" w:rsidR="00215BB9" w:rsidRPr="00215BB9" w:rsidRDefault="00215BB9" w:rsidP="00215BB9">
      <w:pPr>
        <w:pStyle w:val="Bibliography"/>
      </w:pPr>
      <w:r w:rsidRPr="00215BB9">
        <w:t>Gabry</w:t>
      </w:r>
      <w:r w:rsidR="003906C3">
        <w:t>,</w:t>
      </w:r>
      <w:r w:rsidRPr="00215BB9">
        <w:t xml:space="preserve"> J</w:t>
      </w:r>
      <w:r w:rsidR="003906C3">
        <w:t>.</w:t>
      </w:r>
      <w:r w:rsidRPr="00215BB9">
        <w:t>, Simpson</w:t>
      </w:r>
      <w:r w:rsidR="003906C3">
        <w:t>,</w:t>
      </w:r>
      <w:r w:rsidRPr="00215BB9">
        <w:t xml:space="preserve"> D</w:t>
      </w:r>
      <w:r w:rsidR="003906C3">
        <w:t>.</w:t>
      </w:r>
      <w:r w:rsidRPr="00215BB9">
        <w:t>, Vehtari</w:t>
      </w:r>
      <w:r w:rsidR="003906C3">
        <w:t>,</w:t>
      </w:r>
      <w:r w:rsidRPr="00215BB9">
        <w:t xml:space="preserve"> A</w:t>
      </w:r>
      <w:r w:rsidR="003906C3">
        <w:t>.</w:t>
      </w:r>
      <w:r w:rsidRPr="00215BB9">
        <w:t>, Betancourt</w:t>
      </w:r>
      <w:r w:rsidR="003906C3">
        <w:t>,</w:t>
      </w:r>
      <w:r w:rsidRPr="00215BB9">
        <w:t xml:space="preserve"> M</w:t>
      </w:r>
      <w:r w:rsidR="003906C3">
        <w:t>.</w:t>
      </w:r>
      <w:r w:rsidRPr="00215BB9">
        <w:t xml:space="preserve"> and Gelman</w:t>
      </w:r>
      <w:r w:rsidR="003906C3">
        <w:t>,</w:t>
      </w:r>
      <w:r w:rsidRPr="00215BB9">
        <w:t xml:space="preserve"> A</w:t>
      </w:r>
      <w:r w:rsidR="003906C3">
        <w:t>.</w:t>
      </w:r>
      <w:r w:rsidRPr="00215BB9">
        <w:t xml:space="preserve"> (2019). Visualization in Bayesian Workflow. </w:t>
      </w:r>
      <w:r w:rsidRPr="00215BB9">
        <w:rPr>
          <w:i/>
          <w:iCs/>
        </w:rPr>
        <w:t>Journal of the Royal Statistical Society Series A: Statistics in Society</w:t>
      </w:r>
      <w:r w:rsidRPr="00215BB9">
        <w:t xml:space="preserve"> </w:t>
      </w:r>
      <w:r w:rsidRPr="00215BB9">
        <w:rPr>
          <w:b/>
          <w:bCs/>
        </w:rPr>
        <w:t>182</w:t>
      </w:r>
      <w:r w:rsidRPr="00215BB9">
        <w:t>, 389–402 doi:10.1111/rssa.12378</w:t>
      </w:r>
    </w:p>
    <w:p w14:paraId="3E4DAD8E" w14:textId="6AB39473" w:rsidR="00215BB9" w:rsidRPr="00215BB9" w:rsidRDefault="00215BB9" w:rsidP="00215BB9">
      <w:pPr>
        <w:pStyle w:val="Bibliography"/>
      </w:pPr>
      <w:r w:rsidRPr="00215BB9">
        <w:t>Gelman</w:t>
      </w:r>
      <w:r w:rsidR="007F781C">
        <w:t>,</w:t>
      </w:r>
      <w:r w:rsidRPr="00215BB9">
        <w:t xml:space="preserve"> A</w:t>
      </w:r>
      <w:r w:rsidR="007F781C">
        <w:t>.</w:t>
      </w:r>
      <w:r w:rsidRPr="00215BB9">
        <w:t>, Lee</w:t>
      </w:r>
      <w:r w:rsidR="007F781C">
        <w:t>,</w:t>
      </w:r>
      <w:r w:rsidRPr="00215BB9">
        <w:t xml:space="preserve"> D</w:t>
      </w:r>
      <w:r w:rsidR="007F781C">
        <w:t>.</w:t>
      </w:r>
      <w:r w:rsidRPr="00215BB9">
        <w:t xml:space="preserve"> and Guo</w:t>
      </w:r>
      <w:r w:rsidR="007F781C">
        <w:t>,</w:t>
      </w:r>
      <w:r w:rsidRPr="00215BB9">
        <w:t xml:space="preserve"> J</w:t>
      </w:r>
      <w:r w:rsidR="007F781C">
        <w:t>.</w:t>
      </w:r>
      <w:r w:rsidRPr="00215BB9">
        <w:t xml:space="preserve"> (2015). Stan: A Probabilistic Programming Language for Bayesian Inference and Optimization. </w:t>
      </w:r>
      <w:r w:rsidRPr="00215BB9">
        <w:rPr>
          <w:i/>
          <w:iCs/>
        </w:rPr>
        <w:t>Journal of Educational and Behavioral Statistics</w:t>
      </w:r>
      <w:r w:rsidRPr="00215BB9">
        <w:t xml:space="preserve"> </w:t>
      </w:r>
      <w:r w:rsidRPr="00215BB9">
        <w:rPr>
          <w:b/>
          <w:bCs/>
        </w:rPr>
        <w:t>40</w:t>
      </w:r>
      <w:r w:rsidRPr="00215BB9">
        <w:t>, 530–543 doi:10.3102/1076998615606113</w:t>
      </w:r>
    </w:p>
    <w:p w14:paraId="4507E90B" w14:textId="0652FCD6" w:rsidR="00215BB9" w:rsidRPr="00215BB9" w:rsidRDefault="00215BB9" w:rsidP="00215BB9">
      <w:pPr>
        <w:pStyle w:val="Bibliography"/>
      </w:pPr>
      <w:r w:rsidRPr="00215BB9">
        <w:t>Georges</w:t>
      </w:r>
      <w:r w:rsidR="00E23FE6">
        <w:t>,</w:t>
      </w:r>
      <w:r w:rsidRPr="00215BB9">
        <w:t xml:space="preserve"> A</w:t>
      </w:r>
      <w:r w:rsidR="00E23FE6">
        <w:t>.</w:t>
      </w:r>
      <w:r w:rsidRPr="00215BB9">
        <w:t>, Gruber</w:t>
      </w:r>
      <w:r w:rsidR="00E23FE6">
        <w:t>,</w:t>
      </w:r>
      <w:r w:rsidRPr="00215BB9">
        <w:t xml:space="preserve"> B</w:t>
      </w:r>
      <w:r w:rsidR="00E23FE6">
        <w:t>.</w:t>
      </w:r>
      <w:r w:rsidRPr="00215BB9">
        <w:t>, Pauly</w:t>
      </w:r>
      <w:r w:rsidR="00E23FE6">
        <w:t>,</w:t>
      </w:r>
      <w:r w:rsidRPr="00215BB9">
        <w:t xml:space="preserve"> G</w:t>
      </w:r>
      <w:r w:rsidR="00E23FE6">
        <w:t>.</w:t>
      </w:r>
      <w:r w:rsidRPr="00215BB9">
        <w:t>B</w:t>
      </w:r>
      <w:r w:rsidR="00E23FE6">
        <w:t>.</w:t>
      </w:r>
      <w:r w:rsidRPr="00215BB9">
        <w:t>, White</w:t>
      </w:r>
      <w:r w:rsidR="00E23FE6">
        <w:t>,</w:t>
      </w:r>
      <w:r w:rsidRPr="00215BB9">
        <w:t xml:space="preserve"> D</w:t>
      </w:r>
      <w:r w:rsidR="00E23FE6">
        <w:t>.</w:t>
      </w:r>
      <w:r w:rsidRPr="00215BB9">
        <w:t>, Adams</w:t>
      </w:r>
      <w:r w:rsidR="00E23FE6">
        <w:t>,</w:t>
      </w:r>
      <w:r w:rsidRPr="00215BB9">
        <w:t xml:space="preserve"> M</w:t>
      </w:r>
      <w:r w:rsidR="00E23FE6">
        <w:t>.</w:t>
      </w:r>
      <w:r w:rsidRPr="00215BB9">
        <w:t>, Young</w:t>
      </w:r>
      <w:r w:rsidR="00E23FE6">
        <w:t>,</w:t>
      </w:r>
      <w:r w:rsidRPr="00215BB9">
        <w:t xml:space="preserve"> M</w:t>
      </w:r>
      <w:r w:rsidR="00E23FE6">
        <w:t>.</w:t>
      </w:r>
      <w:r w:rsidRPr="00215BB9">
        <w:t>J</w:t>
      </w:r>
      <w:r w:rsidR="00E23FE6">
        <w:t>.</w:t>
      </w:r>
      <w:r w:rsidRPr="00215BB9">
        <w:t>, Kilian</w:t>
      </w:r>
      <w:r w:rsidR="00E23FE6">
        <w:t>,</w:t>
      </w:r>
      <w:r w:rsidRPr="00215BB9">
        <w:t xml:space="preserve"> A</w:t>
      </w:r>
      <w:r w:rsidR="00E23FE6">
        <w:t>.</w:t>
      </w:r>
      <w:r w:rsidRPr="00215BB9">
        <w:t>, Zhang</w:t>
      </w:r>
      <w:r w:rsidR="00E23FE6">
        <w:t>,</w:t>
      </w:r>
      <w:r w:rsidRPr="00215BB9">
        <w:t xml:space="preserve"> X</w:t>
      </w:r>
      <w:r w:rsidR="00E23FE6">
        <w:t>.</w:t>
      </w:r>
      <w:r w:rsidRPr="00215BB9">
        <w:t>, Shaffer</w:t>
      </w:r>
      <w:r w:rsidR="00E23FE6">
        <w:t>,</w:t>
      </w:r>
      <w:r w:rsidRPr="00215BB9">
        <w:t xml:space="preserve"> H</w:t>
      </w:r>
      <w:r w:rsidR="00E23FE6">
        <w:t>.</w:t>
      </w:r>
      <w:r w:rsidRPr="00215BB9">
        <w:t>B</w:t>
      </w:r>
      <w:r w:rsidR="00E23FE6">
        <w:t>.</w:t>
      </w:r>
      <w:r w:rsidRPr="00215BB9">
        <w:t xml:space="preserve"> and Unmack</w:t>
      </w:r>
      <w:r w:rsidR="00E23FE6">
        <w:t>,</w:t>
      </w:r>
      <w:r w:rsidRPr="00215BB9">
        <w:t xml:space="preserve"> P</w:t>
      </w:r>
      <w:r w:rsidR="00E23FE6">
        <w:t>.</w:t>
      </w:r>
      <w:r w:rsidRPr="00215BB9">
        <w:t>J</w:t>
      </w:r>
      <w:r w:rsidR="00E23FE6">
        <w:t>.</w:t>
      </w:r>
      <w:r w:rsidRPr="00215BB9">
        <w:t xml:space="preserve"> (2018). Genomewide SNP markers breathe new life into phylogeography and species delimitation for the problematic short-necked turtles (Chelidae: Emydura) of eastern Australia. </w:t>
      </w:r>
      <w:r w:rsidRPr="00215BB9">
        <w:rPr>
          <w:i/>
          <w:iCs/>
        </w:rPr>
        <w:t>Molecular Ecology</w:t>
      </w:r>
      <w:r w:rsidRPr="00215BB9">
        <w:t xml:space="preserve"> </w:t>
      </w:r>
      <w:r w:rsidRPr="00215BB9">
        <w:rPr>
          <w:b/>
          <w:bCs/>
        </w:rPr>
        <w:t>27</w:t>
      </w:r>
      <w:r w:rsidRPr="00215BB9">
        <w:t>, 5195–5213 doi:10.1111/mec.14925</w:t>
      </w:r>
    </w:p>
    <w:p w14:paraId="5B841746" w14:textId="38BA574A" w:rsidR="00215BB9" w:rsidRPr="00215BB9" w:rsidRDefault="00215BB9" w:rsidP="00215BB9">
      <w:pPr>
        <w:pStyle w:val="Bibliography"/>
      </w:pPr>
      <w:r w:rsidRPr="00215BB9">
        <w:t>Gilbert</w:t>
      </w:r>
      <w:r w:rsidR="00E23FE6">
        <w:t>,</w:t>
      </w:r>
      <w:r w:rsidRPr="00215BB9">
        <w:t xml:space="preserve"> K</w:t>
      </w:r>
      <w:r w:rsidR="00E23FE6">
        <w:t>.</w:t>
      </w:r>
      <w:r w:rsidRPr="00215BB9">
        <w:t>J</w:t>
      </w:r>
      <w:r w:rsidR="00E23FE6">
        <w:t>.</w:t>
      </w:r>
      <w:r w:rsidRPr="00215BB9">
        <w:t xml:space="preserve"> and Whitlock</w:t>
      </w:r>
      <w:r w:rsidR="00E23FE6">
        <w:t>,</w:t>
      </w:r>
      <w:r w:rsidRPr="00215BB9">
        <w:t xml:space="preserve"> M</w:t>
      </w:r>
      <w:r w:rsidR="00E23FE6">
        <w:t>.</w:t>
      </w:r>
      <w:r w:rsidRPr="00215BB9">
        <w:t>C</w:t>
      </w:r>
      <w:r w:rsidR="00E23FE6">
        <w:t>.</w:t>
      </w:r>
      <w:r w:rsidRPr="00215BB9">
        <w:t xml:space="preserve"> (2015). Evaluating methods for estimating local effective population size with and without migration. </w:t>
      </w:r>
      <w:r w:rsidRPr="00215BB9">
        <w:rPr>
          <w:i/>
          <w:iCs/>
        </w:rPr>
        <w:t>Evolution</w:t>
      </w:r>
      <w:r w:rsidRPr="00215BB9">
        <w:t xml:space="preserve"> </w:t>
      </w:r>
      <w:r w:rsidRPr="00215BB9">
        <w:rPr>
          <w:b/>
          <w:bCs/>
        </w:rPr>
        <w:t>69</w:t>
      </w:r>
      <w:r w:rsidRPr="00215BB9">
        <w:t>, 2154–2166 doi:10.1111/evo.12713</w:t>
      </w:r>
    </w:p>
    <w:p w14:paraId="757DAED2" w14:textId="69D6CD7C" w:rsidR="00215BB9" w:rsidRPr="00215BB9" w:rsidRDefault="00215BB9" w:rsidP="00215BB9">
      <w:pPr>
        <w:pStyle w:val="Bibliography"/>
      </w:pPr>
      <w:r w:rsidRPr="00215BB9">
        <w:t>Gilbert</w:t>
      </w:r>
      <w:r w:rsidR="00E23FE6">
        <w:t>,</w:t>
      </w:r>
      <w:r w:rsidRPr="00215BB9">
        <w:t xml:space="preserve"> N</w:t>
      </w:r>
      <w:r w:rsidR="00E23FE6">
        <w:t>.</w:t>
      </w:r>
      <w:r w:rsidRPr="00215BB9">
        <w:t>A</w:t>
      </w:r>
      <w:r w:rsidR="00E23FE6">
        <w:t>.</w:t>
      </w:r>
      <w:r w:rsidRPr="00215BB9">
        <w:t>, Blommel</w:t>
      </w:r>
      <w:r w:rsidR="00E23FE6">
        <w:t>,</w:t>
      </w:r>
      <w:r w:rsidRPr="00215BB9">
        <w:t xml:space="preserve"> C</w:t>
      </w:r>
      <w:r w:rsidR="00E23FE6">
        <w:t>.</w:t>
      </w:r>
      <w:r w:rsidRPr="00215BB9">
        <w:t>M</w:t>
      </w:r>
      <w:r w:rsidR="00E23FE6">
        <w:t>.</w:t>
      </w:r>
      <w:r w:rsidRPr="00215BB9">
        <w:t>, Farr</w:t>
      </w:r>
      <w:r w:rsidR="00E23FE6">
        <w:t>,</w:t>
      </w:r>
      <w:r w:rsidRPr="00215BB9">
        <w:t xml:space="preserve"> M</w:t>
      </w:r>
      <w:r w:rsidR="00E23FE6">
        <w:t>.</w:t>
      </w:r>
      <w:r w:rsidRPr="00215BB9">
        <w:t>T</w:t>
      </w:r>
      <w:r w:rsidR="00E23FE6">
        <w:t>.</w:t>
      </w:r>
      <w:r w:rsidRPr="00215BB9">
        <w:t>, Green</w:t>
      </w:r>
      <w:r w:rsidR="00E23FE6">
        <w:t>,</w:t>
      </w:r>
      <w:r w:rsidRPr="00215BB9">
        <w:t xml:space="preserve"> D</w:t>
      </w:r>
      <w:r w:rsidR="00E23FE6">
        <w:t>.</w:t>
      </w:r>
      <w:r w:rsidRPr="00215BB9">
        <w:t>S</w:t>
      </w:r>
      <w:r w:rsidR="00E23FE6">
        <w:t>.</w:t>
      </w:r>
      <w:r w:rsidRPr="00215BB9">
        <w:t>, Holekamp</w:t>
      </w:r>
      <w:r w:rsidR="00E23FE6">
        <w:t>,</w:t>
      </w:r>
      <w:r w:rsidRPr="00215BB9">
        <w:t xml:space="preserve"> K</w:t>
      </w:r>
      <w:r w:rsidR="00E23FE6">
        <w:t>.</w:t>
      </w:r>
      <w:r w:rsidRPr="00215BB9">
        <w:t>E</w:t>
      </w:r>
      <w:r w:rsidR="00E23FE6">
        <w:t>.</w:t>
      </w:r>
      <w:r w:rsidRPr="00215BB9">
        <w:t xml:space="preserve"> and Zipkin</w:t>
      </w:r>
      <w:r w:rsidR="00E23FE6">
        <w:t>,</w:t>
      </w:r>
      <w:r w:rsidRPr="00215BB9">
        <w:t xml:space="preserve"> E</w:t>
      </w:r>
      <w:r w:rsidR="00E23FE6">
        <w:t>.</w:t>
      </w:r>
      <w:r w:rsidRPr="00215BB9">
        <w:t>F</w:t>
      </w:r>
      <w:r w:rsidR="00E23FE6">
        <w:t>.</w:t>
      </w:r>
      <w:r w:rsidRPr="00215BB9">
        <w:t xml:space="preserve"> (2024). A multispecies hierarchical model to integrate count and distance-sampling data. </w:t>
      </w:r>
      <w:r w:rsidRPr="00215BB9">
        <w:rPr>
          <w:i/>
          <w:iCs/>
        </w:rPr>
        <w:t>Ecology</w:t>
      </w:r>
      <w:r w:rsidRPr="00215BB9">
        <w:t>, e4326.</w:t>
      </w:r>
    </w:p>
    <w:p w14:paraId="71A898AF" w14:textId="5FB3788A" w:rsidR="00215BB9" w:rsidRPr="00215BB9" w:rsidRDefault="00215BB9" w:rsidP="00215BB9">
      <w:pPr>
        <w:pStyle w:val="Bibliography"/>
      </w:pPr>
      <w:r w:rsidRPr="00215BB9">
        <w:t>Gogarten</w:t>
      </w:r>
      <w:r w:rsidR="00E23FE6">
        <w:t>,</w:t>
      </w:r>
      <w:r w:rsidRPr="00215BB9">
        <w:t xml:space="preserve"> S</w:t>
      </w:r>
      <w:r w:rsidR="00E23FE6">
        <w:t>.</w:t>
      </w:r>
      <w:r w:rsidRPr="00215BB9">
        <w:t>M</w:t>
      </w:r>
      <w:r w:rsidR="00E23FE6">
        <w:t>.</w:t>
      </w:r>
      <w:r w:rsidRPr="00215BB9">
        <w:t>, Sofer</w:t>
      </w:r>
      <w:r w:rsidR="00E23FE6">
        <w:t>,</w:t>
      </w:r>
      <w:r w:rsidRPr="00215BB9">
        <w:t xml:space="preserve"> T</w:t>
      </w:r>
      <w:r w:rsidR="00E23FE6">
        <w:t>.</w:t>
      </w:r>
      <w:r w:rsidRPr="00215BB9">
        <w:t>, Chen</w:t>
      </w:r>
      <w:r w:rsidR="00E23FE6">
        <w:t>,</w:t>
      </w:r>
      <w:r w:rsidRPr="00215BB9">
        <w:t xml:space="preserve"> H</w:t>
      </w:r>
      <w:r w:rsidR="00E23FE6">
        <w:t>.</w:t>
      </w:r>
      <w:r w:rsidRPr="00215BB9">
        <w:t>, Yu</w:t>
      </w:r>
      <w:r w:rsidR="00E23FE6">
        <w:t>,</w:t>
      </w:r>
      <w:r w:rsidRPr="00215BB9">
        <w:t xml:space="preserve"> C</w:t>
      </w:r>
      <w:r w:rsidR="00E23FE6">
        <w:t>.</w:t>
      </w:r>
      <w:r w:rsidRPr="00215BB9">
        <w:t>, Brody</w:t>
      </w:r>
      <w:r w:rsidR="00E23FE6">
        <w:t>,</w:t>
      </w:r>
      <w:r w:rsidRPr="00215BB9">
        <w:t xml:space="preserve"> J</w:t>
      </w:r>
      <w:r w:rsidR="00E23FE6">
        <w:t>.</w:t>
      </w:r>
      <w:r w:rsidRPr="00215BB9">
        <w:t>A</w:t>
      </w:r>
      <w:r w:rsidR="00E23FE6">
        <w:t>.</w:t>
      </w:r>
      <w:r w:rsidRPr="00215BB9">
        <w:t>, Thornton</w:t>
      </w:r>
      <w:r w:rsidR="00E23FE6">
        <w:t>,</w:t>
      </w:r>
      <w:r w:rsidRPr="00215BB9">
        <w:t xml:space="preserve"> T</w:t>
      </w:r>
      <w:r w:rsidR="00E23FE6">
        <w:t>.</w:t>
      </w:r>
      <w:r w:rsidRPr="00215BB9">
        <w:t>A</w:t>
      </w:r>
      <w:r w:rsidR="00E23FE6">
        <w:t>.</w:t>
      </w:r>
      <w:r w:rsidRPr="00215BB9">
        <w:t>, Rice</w:t>
      </w:r>
      <w:r w:rsidR="00E23FE6">
        <w:t>,</w:t>
      </w:r>
      <w:r w:rsidRPr="00215BB9">
        <w:t xml:space="preserve"> K</w:t>
      </w:r>
      <w:r w:rsidR="00E23FE6">
        <w:t>.</w:t>
      </w:r>
      <w:r w:rsidRPr="00215BB9">
        <w:t>M</w:t>
      </w:r>
      <w:r w:rsidR="00E23FE6">
        <w:t>.</w:t>
      </w:r>
      <w:r w:rsidRPr="00215BB9">
        <w:t xml:space="preserve"> and Conomos</w:t>
      </w:r>
      <w:r w:rsidR="00E23FE6">
        <w:t>,</w:t>
      </w:r>
      <w:r w:rsidRPr="00215BB9">
        <w:t xml:space="preserve"> M</w:t>
      </w:r>
      <w:r w:rsidR="00E23FE6">
        <w:t>.</w:t>
      </w:r>
      <w:r w:rsidRPr="00215BB9">
        <w:t>P</w:t>
      </w:r>
      <w:r w:rsidR="00E23FE6">
        <w:t>.</w:t>
      </w:r>
      <w:r w:rsidRPr="00215BB9">
        <w:t xml:space="preserve"> (2019). Genetic association testing using the GENESIS R/Bioconductor package. </w:t>
      </w:r>
      <w:r w:rsidRPr="00215BB9">
        <w:rPr>
          <w:i/>
          <w:iCs/>
        </w:rPr>
        <w:t>Bioinformatics</w:t>
      </w:r>
      <w:r w:rsidRPr="00215BB9">
        <w:t xml:space="preserve"> </w:t>
      </w:r>
      <w:r w:rsidRPr="00215BB9">
        <w:rPr>
          <w:b/>
          <w:bCs/>
        </w:rPr>
        <w:t>35</w:t>
      </w:r>
      <w:r w:rsidRPr="00215BB9">
        <w:t>, 5346–5348 doi:10.1093/bioinformatics/btz567</w:t>
      </w:r>
    </w:p>
    <w:p w14:paraId="6BF66F14" w14:textId="1D91F21F" w:rsidR="00215BB9" w:rsidRPr="00215BB9" w:rsidRDefault="00215BB9" w:rsidP="00215BB9">
      <w:pPr>
        <w:pStyle w:val="Bibliography"/>
      </w:pPr>
      <w:r w:rsidRPr="00215BB9">
        <w:t>Goslee</w:t>
      </w:r>
      <w:r w:rsidR="00E23FE6">
        <w:t>,</w:t>
      </w:r>
      <w:r w:rsidRPr="00215BB9">
        <w:t xml:space="preserve"> S</w:t>
      </w:r>
      <w:r w:rsidR="00E23FE6">
        <w:t>.</w:t>
      </w:r>
      <w:r w:rsidRPr="00215BB9">
        <w:t>C</w:t>
      </w:r>
      <w:r w:rsidR="00E23FE6">
        <w:t>.</w:t>
      </w:r>
      <w:r w:rsidRPr="00215BB9">
        <w:t xml:space="preserve"> and Urban</w:t>
      </w:r>
      <w:r w:rsidR="00E23FE6">
        <w:t>,</w:t>
      </w:r>
      <w:r w:rsidRPr="00215BB9">
        <w:t xml:space="preserve"> D</w:t>
      </w:r>
      <w:r w:rsidR="00E23FE6">
        <w:t>.</w:t>
      </w:r>
      <w:r w:rsidRPr="00215BB9">
        <w:t>L</w:t>
      </w:r>
      <w:r w:rsidR="00E23FE6">
        <w:t>.</w:t>
      </w:r>
      <w:r w:rsidRPr="00215BB9">
        <w:t xml:space="preserve"> (2007). The ecodist package for dissimilarity-based analysis of ecological data. </w:t>
      </w:r>
      <w:r w:rsidRPr="00215BB9">
        <w:rPr>
          <w:i/>
          <w:iCs/>
        </w:rPr>
        <w:t>Journal of Statistical Software</w:t>
      </w:r>
      <w:r w:rsidRPr="00215BB9">
        <w:t xml:space="preserve"> </w:t>
      </w:r>
      <w:r w:rsidRPr="00215BB9">
        <w:rPr>
          <w:b/>
          <w:bCs/>
        </w:rPr>
        <w:t>022</w:t>
      </w:r>
      <w:r w:rsidRPr="00215BB9">
        <w:t xml:space="preserve">. Available at: https://ideas.repec.org//a/jss/jstsof/v022i07.html </w:t>
      </w:r>
      <w:r w:rsidR="00E23FE6">
        <w:t>(</w:t>
      </w:r>
      <w:r w:rsidRPr="00215BB9">
        <w:t>accessed 14 November 2023</w:t>
      </w:r>
      <w:r w:rsidR="00E23FE6">
        <w:t>).</w:t>
      </w:r>
    </w:p>
    <w:p w14:paraId="681035B1" w14:textId="08D42CDB" w:rsidR="00215BB9" w:rsidRPr="00215BB9" w:rsidRDefault="00215BB9" w:rsidP="00215BB9">
      <w:pPr>
        <w:pStyle w:val="Bibliography"/>
      </w:pPr>
      <w:r w:rsidRPr="00215BB9">
        <w:t>Goudet</w:t>
      </w:r>
      <w:r w:rsidR="00E23FE6">
        <w:t>,</w:t>
      </w:r>
      <w:r w:rsidRPr="00215BB9">
        <w:t xml:space="preserve"> J</w:t>
      </w:r>
      <w:r w:rsidR="00E23FE6">
        <w:t>.</w:t>
      </w:r>
      <w:r w:rsidRPr="00215BB9">
        <w:t xml:space="preserve"> (2005). hierfstat, a package for </w:t>
      </w:r>
      <w:r w:rsidR="005563A2">
        <w:t>R</w:t>
      </w:r>
      <w:r w:rsidRPr="00215BB9">
        <w:t xml:space="preserve"> to compute and test hierarchical  F-statistics. </w:t>
      </w:r>
      <w:r w:rsidRPr="00215BB9">
        <w:rPr>
          <w:i/>
          <w:iCs/>
        </w:rPr>
        <w:t>Molecular Ecology Notes</w:t>
      </w:r>
      <w:r w:rsidRPr="00215BB9">
        <w:t xml:space="preserve"> </w:t>
      </w:r>
      <w:r w:rsidRPr="00215BB9">
        <w:rPr>
          <w:b/>
          <w:bCs/>
        </w:rPr>
        <w:t>5</w:t>
      </w:r>
      <w:r w:rsidRPr="00215BB9">
        <w:t>, 184–186 doi:10.1111/j.1471-8286.2004.00828.x</w:t>
      </w:r>
    </w:p>
    <w:p w14:paraId="50E8C900" w14:textId="09E98847" w:rsidR="00215BB9" w:rsidRPr="00215BB9" w:rsidRDefault="00215BB9" w:rsidP="00215BB9">
      <w:pPr>
        <w:pStyle w:val="Bibliography"/>
      </w:pPr>
      <w:r w:rsidRPr="00215BB9">
        <w:t>Goudet</w:t>
      </w:r>
      <w:r w:rsidR="00E23FE6">
        <w:t>,</w:t>
      </w:r>
      <w:r w:rsidRPr="00215BB9">
        <w:t xml:space="preserve"> J</w:t>
      </w:r>
      <w:r w:rsidR="00E23FE6">
        <w:t>.</w:t>
      </w:r>
      <w:r w:rsidRPr="00215BB9">
        <w:t>, Perrin</w:t>
      </w:r>
      <w:r w:rsidR="00E23FE6">
        <w:t>,</w:t>
      </w:r>
      <w:r w:rsidRPr="00215BB9">
        <w:t xml:space="preserve"> N</w:t>
      </w:r>
      <w:r w:rsidR="00E23FE6">
        <w:t>.</w:t>
      </w:r>
      <w:r w:rsidRPr="00215BB9">
        <w:t xml:space="preserve"> and Waser</w:t>
      </w:r>
      <w:r w:rsidR="00E23FE6">
        <w:t>,</w:t>
      </w:r>
      <w:r w:rsidRPr="00215BB9">
        <w:t xml:space="preserve"> P</w:t>
      </w:r>
      <w:r w:rsidR="00E23FE6">
        <w:t>.</w:t>
      </w:r>
      <w:r w:rsidRPr="00215BB9">
        <w:t xml:space="preserve"> (2002). Tests for sex-biased dispersal using bi-parentally inherited genetic markers. </w:t>
      </w:r>
      <w:r w:rsidRPr="00215BB9">
        <w:rPr>
          <w:i/>
          <w:iCs/>
        </w:rPr>
        <w:t>Molecular Ecology</w:t>
      </w:r>
      <w:r w:rsidRPr="00215BB9">
        <w:t xml:space="preserve"> </w:t>
      </w:r>
      <w:r w:rsidRPr="00215BB9">
        <w:rPr>
          <w:b/>
          <w:bCs/>
        </w:rPr>
        <w:t>11</w:t>
      </w:r>
      <w:r w:rsidRPr="00215BB9">
        <w:t>, 1103–1114 doi:10.1046/j.1365-294X.2002.01496.x</w:t>
      </w:r>
    </w:p>
    <w:p w14:paraId="0D73EEF4" w14:textId="12AFE934" w:rsidR="00215BB9" w:rsidRPr="00215BB9" w:rsidRDefault="00215BB9" w:rsidP="00215BB9">
      <w:pPr>
        <w:pStyle w:val="Bibliography"/>
      </w:pPr>
      <w:r w:rsidRPr="00215BB9">
        <w:t>Grogan</w:t>
      </w:r>
      <w:r w:rsidR="00E23FE6">
        <w:t>,</w:t>
      </w:r>
      <w:r w:rsidRPr="00215BB9">
        <w:t xml:space="preserve"> L</w:t>
      </w:r>
      <w:r w:rsidR="00E23FE6">
        <w:t>.</w:t>
      </w:r>
      <w:r w:rsidRPr="00215BB9">
        <w:t>F</w:t>
      </w:r>
      <w:r w:rsidR="00E23FE6">
        <w:t>.</w:t>
      </w:r>
      <w:r w:rsidRPr="00215BB9">
        <w:t>, Ellis</w:t>
      </w:r>
      <w:r w:rsidR="00E23FE6">
        <w:t>,</w:t>
      </w:r>
      <w:r w:rsidRPr="00215BB9">
        <w:t xml:space="preserve"> W</w:t>
      </w:r>
      <w:r w:rsidR="00E23FE6">
        <w:t>.</w:t>
      </w:r>
      <w:r w:rsidRPr="00215BB9">
        <w:t>, Jones</w:t>
      </w:r>
      <w:r w:rsidR="00E23FE6">
        <w:t>,</w:t>
      </w:r>
      <w:r w:rsidRPr="00215BB9">
        <w:t xml:space="preserve"> D</w:t>
      </w:r>
      <w:r w:rsidR="00E23FE6">
        <w:t>.</w:t>
      </w:r>
      <w:r w:rsidRPr="00215BB9">
        <w:t>, Hero</w:t>
      </w:r>
      <w:r w:rsidR="00E23FE6">
        <w:t>,</w:t>
      </w:r>
      <w:r w:rsidRPr="00215BB9">
        <w:t xml:space="preserve"> J</w:t>
      </w:r>
      <w:r w:rsidR="00E23FE6">
        <w:t>.</w:t>
      </w:r>
      <w:r w:rsidRPr="00215BB9">
        <w:t>-M</w:t>
      </w:r>
      <w:r w:rsidR="00E23FE6">
        <w:t>.</w:t>
      </w:r>
      <w:r w:rsidRPr="00215BB9">
        <w:t>, Kerlin</w:t>
      </w:r>
      <w:r w:rsidR="00E23FE6">
        <w:t>,</w:t>
      </w:r>
      <w:r w:rsidRPr="00215BB9">
        <w:t xml:space="preserve"> D</w:t>
      </w:r>
      <w:r w:rsidR="00E23FE6">
        <w:t>.</w:t>
      </w:r>
      <w:r w:rsidRPr="00215BB9">
        <w:t>H</w:t>
      </w:r>
      <w:r w:rsidR="00E23FE6">
        <w:t>.</w:t>
      </w:r>
      <w:r w:rsidRPr="00215BB9">
        <w:t xml:space="preserve"> and McCallum</w:t>
      </w:r>
      <w:r w:rsidR="00E23FE6">
        <w:t>,</w:t>
      </w:r>
      <w:r w:rsidRPr="00215BB9">
        <w:t xml:space="preserve"> H</w:t>
      </w:r>
      <w:r w:rsidR="00E23FE6">
        <w:t>.</w:t>
      </w:r>
      <w:r w:rsidRPr="00215BB9">
        <w:t xml:space="preserve"> (2017). Current trends and future directions in </w:t>
      </w:r>
      <w:r w:rsidR="004E3DFA">
        <w:t>Koala</w:t>
      </w:r>
      <w:r w:rsidRPr="00215BB9">
        <w:t xml:space="preserve"> </w:t>
      </w:r>
      <w:r w:rsidR="00E251F1">
        <w:t>Chlamy</w:t>
      </w:r>
      <w:r w:rsidRPr="00215BB9">
        <w:t xml:space="preserve">dial disease research. </w:t>
      </w:r>
      <w:r w:rsidRPr="00215BB9">
        <w:rPr>
          <w:i/>
          <w:iCs/>
        </w:rPr>
        <w:t>Biological Conservation</w:t>
      </w:r>
      <w:r w:rsidRPr="00215BB9">
        <w:t xml:space="preserve"> </w:t>
      </w:r>
      <w:r w:rsidRPr="00215BB9">
        <w:rPr>
          <w:b/>
          <w:bCs/>
        </w:rPr>
        <w:t>215</w:t>
      </w:r>
      <w:r w:rsidRPr="00215BB9">
        <w:t>, 179–188 doi:10.1016/j.biocon.2017.09.001</w:t>
      </w:r>
    </w:p>
    <w:p w14:paraId="33A2B3F9" w14:textId="019218CE" w:rsidR="00215BB9" w:rsidRPr="00215BB9" w:rsidRDefault="00215BB9" w:rsidP="00215BB9">
      <w:pPr>
        <w:pStyle w:val="Bibliography"/>
      </w:pPr>
      <w:r w:rsidRPr="00215BB9">
        <w:t>Grogan</w:t>
      </w:r>
      <w:r w:rsidR="00E23FE6">
        <w:t>,</w:t>
      </w:r>
      <w:r w:rsidRPr="00215BB9">
        <w:t xml:space="preserve"> L</w:t>
      </w:r>
      <w:r w:rsidR="00E23FE6">
        <w:t>.</w:t>
      </w:r>
      <w:r w:rsidRPr="00215BB9">
        <w:t>F</w:t>
      </w:r>
      <w:r w:rsidR="00E23FE6">
        <w:t>.</w:t>
      </w:r>
      <w:r w:rsidRPr="00215BB9">
        <w:t>, Peel</w:t>
      </w:r>
      <w:r w:rsidR="00E23FE6">
        <w:t>,</w:t>
      </w:r>
      <w:r w:rsidRPr="00215BB9">
        <w:t xml:space="preserve"> A</w:t>
      </w:r>
      <w:r w:rsidR="00E23FE6">
        <w:t>.</w:t>
      </w:r>
      <w:r w:rsidRPr="00215BB9">
        <w:t>J</w:t>
      </w:r>
      <w:r w:rsidR="00E23FE6">
        <w:t>.</w:t>
      </w:r>
      <w:r w:rsidRPr="00215BB9">
        <w:t>, Kerlin</w:t>
      </w:r>
      <w:r w:rsidR="00E23FE6">
        <w:t>,</w:t>
      </w:r>
      <w:r w:rsidRPr="00215BB9">
        <w:t xml:space="preserve"> D</w:t>
      </w:r>
      <w:r w:rsidR="00E23FE6">
        <w:t>.</w:t>
      </w:r>
      <w:r w:rsidRPr="00215BB9">
        <w:t>, Ellis</w:t>
      </w:r>
      <w:r w:rsidR="00E23FE6">
        <w:t>,</w:t>
      </w:r>
      <w:r w:rsidRPr="00215BB9">
        <w:t xml:space="preserve"> W</w:t>
      </w:r>
      <w:r w:rsidR="00E23FE6">
        <w:t>.</w:t>
      </w:r>
      <w:r w:rsidRPr="00215BB9">
        <w:t>, Jones</w:t>
      </w:r>
      <w:r w:rsidR="00E23FE6">
        <w:t>,</w:t>
      </w:r>
      <w:r w:rsidRPr="00215BB9">
        <w:t xml:space="preserve"> D</w:t>
      </w:r>
      <w:r w:rsidR="00E23FE6">
        <w:t>.</w:t>
      </w:r>
      <w:r w:rsidRPr="00215BB9">
        <w:t>, Hero</w:t>
      </w:r>
      <w:r w:rsidR="00E23FE6">
        <w:t>,</w:t>
      </w:r>
      <w:r w:rsidRPr="00215BB9">
        <w:t xml:space="preserve"> J</w:t>
      </w:r>
      <w:r w:rsidR="00E23FE6">
        <w:t>.</w:t>
      </w:r>
      <w:r w:rsidRPr="00215BB9">
        <w:t>-M</w:t>
      </w:r>
      <w:r w:rsidR="00E23FE6">
        <w:t>.</w:t>
      </w:r>
      <w:r w:rsidRPr="00215BB9">
        <w:t xml:space="preserve"> and McCallum</w:t>
      </w:r>
      <w:r w:rsidR="00E23FE6">
        <w:t>,</w:t>
      </w:r>
      <w:r w:rsidRPr="00215BB9">
        <w:t xml:space="preserve"> H</w:t>
      </w:r>
      <w:r w:rsidR="00E23FE6">
        <w:t>.</w:t>
      </w:r>
      <w:r w:rsidRPr="00215BB9">
        <w:t xml:space="preserve"> (2018). Is disease a major causal factor in declines? An evidence framework and case study on </w:t>
      </w:r>
      <w:r w:rsidR="004E3DFA">
        <w:t>Koala</w:t>
      </w:r>
      <w:r w:rsidRPr="00215BB9">
        <w:t xml:space="preserve"> </w:t>
      </w:r>
      <w:r w:rsidR="00E251F1">
        <w:t>Chlamy</w:t>
      </w:r>
      <w:r w:rsidRPr="00215BB9">
        <w:t xml:space="preserve">diosis. </w:t>
      </w:r>
      <w:r w:rsidRPr="00215BB9">
        <w:rPr>
          <w:i/>
          <w:iCs/>
        </w:rPr>
        <w:t>Biological Conservation</w:t>
      </w:r>
      <w:r w:rsidRPr="00215BB9">
        <w:t xml:space="preserve"> </w:t>
      </w:r>
      <w:r w:rsidRPr="00215BB9">
        <w:rPr>
          <w:b/>
          <w:bCs/>
        </w:rPr>
        <w:t>221</w:t>
      </w:r>
      <w:r w:rsidRPr="00215BB9">
        <w:t>, 334–344.</w:t>
      </w:r>
    </w:p>
    <w:p w14:paraId="03DF2D2E" w14:textId="5CCE510E" w:rsidR="00215BB9" w:rsidRPr="00215BB9" w:rsidRDefault="00215BB9" w:rsidP="00215BB9">
      <w:pPr>
        <w:pStyle w:val="Bibliography"/>
      </w:pPr>
      <w:r w:rsidRPr="00215BB9">
        <w:t>Guerschman</w:t>
      </w:r>
      <w:r w:rsidR="00E23FE6">
        <w:t>,</w:t>
      </w:r>
      <w:r w:rsidRPr="00215BB9">
        <w:t xml:space="preserve"> J</w:t>
      </w:r>
      <w:r w:rsidR="00E23FE6">
        <w:t>.</w:t>
      </w:r>
      <w:r w:rsidRPr="00215BB9">
        <w:t>P</w:t>
      </w:r>
      <w:r w:rsidR="00E23FE6">
        <w:t>.</w:t>
      </w:r>
      <w:r w:rsidRPr="00215BB9">
        <w:t xml:space="preserve"> and Hill</w:t>
      </w:r>
      <w:r w:rsidR="00E23FE6">
        <w:t>,</w:t>
      </w:r>
      <w:r w:rsidRPr="00215BB9">
        <w:t xml:space="preserve"> M</w:t>
      </w:r>
      <w:r w:rsidR="00E23FE6">
        <w:t>.</w:t>
      </w:r>
      <w:r w:rsidRPr="00215BB9">
        <w:t>J</w:t>
      </w:r>
      <w:r w:rsidR="00E23FE6">
        <w:t>.</w:t>
      </w:r>
      <w:r w:rsidRPr="00215BB9">
        <w:t xml:space="preserve"> (2018). Calibration and validation of the Australian fractional cover product for MODIS collection 6. </w:t>
      </w:r>
      <w:r w:rsidRPr="00215BB9">
        <w:rPr>
          <w:i/>
          <w:iCs/>
        </w:rPr>
        <w:t>Remote Sensing Letters</w:t>
      </w:r>
      <w:r w:rsidRPr="00215BB9">
        <w:t xml:space="preserve"> </w:t>
      </w:r>
      <w:r w:rsidRPr="00215BB9">
        <w:rPr>
          <w:b/>
          <w:bCs/>
        </w:rPr>
        <w:t>9</w:t>
      </w:r>
      <w:r w:rsidRPr="00215BB9">
        <w:t>, 696–705 doi:10.1080/2150704X.2018.1465611</w:t>
      </w:r>
    </w:p>
    <w:p w14:paraId="23D4E965" w14:textId="72086518" w:rsidR="00215BB9" w:rsidRPr="00215BB9" w:rsidRDefault="00215BB9" w:rsidP="00215BB9">
      <w:pPr>
        <w:pStyle w:val="Bibliography"/>
      </w:pPr>
      <w:r w:rsidRPr="00215BB9">
        <w:t>Hagens</w:t>
      </w:r>
      <w:r w:rsidR="00E23FE6">
        <w:t>,</w:t>
      </w:r>
      <w:r w:rsidRPr="00215BB9">
        <w:t xml:space="preserve"> S</w:t>
      </w:r>
      <w:r w:rsidR="00E23FE6">
        <w:t>.</w:t>
      </w:r>
      <w:r w:rsidRPr="00215BB9">
        <w:t>V</w:t>
      </w:r>
      <w:r w:rsidR="00E23FE6">
        <w:t>.</w:t>
      </w:r>
      <w:r w:rsidRPr="00215BB9">
        <w:t>, Rendall</w:t>
      </w:r>
      <w:r w:rsidR="00E23FE6">
        <w:t>,</w:t>
      </w:r>
      <w:r w:rsidRPr="00215BB9">
        <w:t xml:space="preserve"> A</w:t>
      </w:r>
      <w:r w:rsidR="00E23FE6">
        <w:t>.</w:t>
      </w:r>
      <w:r w:rsidRPr="00215BB9">
        <w:t>R</w:t>
      </w:r>
      <w:r w:rsidR="00E23FE6">
        <w:t>.</w:t>
      </w:r>
      <w:r w:rsidRPr="00215BB9">
        <w:t xml:space="preserve"> and Whisson</w:t>
      </w:r>
      <w:r w:rsidR="00E23FE6">
        <w:t>,</w:t>
      </w:r>
      <w:r w:rsidRPr="00215BB9">
        <w:t xml:space="preserve"> D</w:t>
      </w:r>
      <w:r w:rsidR="00E23FE6">
        <w:t>.</w:t>
      </w:r>
      <w:r w:rsidRPr="00215BB9">
        <w:t>A</w:t>
      </w:r>
      <w:r w:rsidR="00E23FE6">
        <w:t>.</w:t>
      </w:r>
      <w:r w:rsidRPr="00215BB9">
        <w:t xml:space="preserve"> (2018). Passive acoustic surveys for predicting species’ distributions: Optimising detection probability Ed MS Crowther. </w:t>
      </w:r>
      <w:r w:rsidRPr="00215BB9">
        <w:rPr>
          <w:i/>
          <w:iCs/>
        </w:rPr>
        <w:t>PLOS ONE</w:t>
      </w:r>
      <w:r w:rsidRPr="00215BB9">
        <w:t xml:space="preserve"> </w:t>
      </w:r>
      <w:r w:rsidRPr="00215BB9">
        <w:rPr>
          <w:b/>
          <w:bCs/>
        </w:rPr>
        <w:t>13</w:t>
      </w:r>
      <w:r w:rsidRPr="00215BB9">
        <w:t>, e0199396 doi:10.1371/journal.pone.0199396</w:t>
      </w:r>
    </w:p>
    <w:p w14:paraId="3A0A9D8F" w14:textId="6D829CB7" w:rsidR="00215BB9" w:rsidRPr="00215BB9" w:rsidRDefault="00215BB9" w:rsidP="00215BB9">
      <w:pPr>
        <w:pStyle w:val="Bibliography"/>
      </w:pPr>
      <w:r w:rsidRPr="00215BB9">
        <w:t>Hankin</w:t>
      </w:r>
      <w:r w:rsidR="00E23FE6">
        <w:t>,</w:t>
      </w:r>
      <w:r w:rsidRPr="00215BB9">
        <w:t xml:space="preserve"> D</w:t>
      </w:r>
      <w:r w:rsidR="00E23FE6">
        <w:t>.</w:t>
      </w:r>
      <w:r w:rsidRPr="00215BB9">
        <w:t>, Mohr</w:t>
      </w:r>
      <w:r w:rsidR="00E23FE6">
        <w:t>,</w:t>
      </w:r>
      <w:r w:rsidRPr="00215BB9">
        <w:t xml:space="preserve"> M</w:t>
      </w:r>
      <w:r w:rsidR="00E23FE6">
        <w:t>.</w:t>
      </w:r>
      <w:r w:rsidRPr="00215BB9">
        <w:t>S</w:t>
      </w:r>
      <w:r w:rsidR="00E23FE6">
        <w:t>.</w:t>
      </w:r>
      <w:r w:rsidRPr="00215BB9">
        <w:t xml:space="preserve"> and Newman</w:t>
      </w:r>
      <w:r w:rsidR="00E23FE6">
        <w:t>,</w:t>
      </w:r>
      <w:r w:rsidRPr="00215BB9">
        <w:t xml:space="preserve"> K</w:t>
      </w:r>
      <w:r w:rsidR="00E23FE6">
        <w:t>.</w:t>
      </w:r>
      <w:r w:rsidRPr="00215BB9">
        <w:t>B</w:t>
      </w:r>
      <w:r w:rsidR="00E23FE6">
        <w:t>.</w:t>
      </w:r>
      <w:r w:rsidRPr="00215BB9">
        <w:t xml:space="preserve"> (2019). Sampling </w:t>
      </w:r>
      <w:r w:rsidR="00E23FE6">
        <w:t>T</w:t>
      </w:r>
      <w:r w:rsidRPr="00215BB9">
        <w:t xml:space="preserve">heory: For the </w:t>
      </w:r>
      <w:r w:rsidR="00E23FE6">
        <w:t>E</w:t>
      </w:r>
      <w:r w:rsidRPr="00215BB9">
        <w:t xml:space="preserve">cological and </w:t>
      </w:r>
      <w:r w:rsidR="00E23FE6">
        <w:t>N</w:t>
      </w:r>
      <w:r w:rsidRPr="00215BB9">
        <w:t xml:space="preserve">atural </w:t>
      </w:r>
      <w:r w:rsidR="00E23FE6">
        <w:t>R</w:t>
      </w:r>
      <w:r w:rsidRPr="00215BB9">
        <w:t xml:space="preserve">esource </w:t>
      </w:r>
      <w:r w:rsidR="00E23FE6">
        <w:t>S</w:t>
      </w:r>
      <w:r w:rsidRPr="00215BB9">
        <w:t xml:space="preserve">ciences. Oxford University Press, </w:t>
      </w:r>
      <w:r w:rsidR="00E23FE6">
        <w:t>Oxford, UK.</w:t>
      </w:r>
    </w:p>
    <w:p w14:paraId="444B56EF" w14:textId="46C305A7" w:rsidR="00215BB9" w:rsidRPr="00215BB9" w:rsidRDefault="00215BB9" w:rsidP="00215BB9">
      <w:pPr>
        <w:pStyle w:val="Bibliography"/>
      </w:pPr>
      <w:r w:rsidRPr="00215BB9">
        <w:t>Hardigan</w:t>
      </w:r>
      <w:r w:rsidR="00E23FE6">
        <w:t>,</w:t>
      </w:r>
      <w:r w:rsidRPr="00215BB9">
        <w:t xml:space="preserve"> M</w:t>
      </w:r>
      <w:r w:rsidR="00E23FE6">
        <w:t>.</w:t>
      </w:r>
      <w:r w:rsidRPr="00215BB9">
        <w:t>A</w:t>
      </w:r>
      <w:r w:rsidR="00E23FE6">
        <w:t>.</w:t>
      </w:r>
      <w:r w:rsidRPr="00215BB9">
        <w:t>, Feldmann</w:t>
      </w:r>
      <w:r w:rsidR="00E23FE6">
        <w:t>,</w:t>
      </w:r>
      <w:r w:rsidRPr="00215BB9">
        <w:t xml:space="preserve"> M</w:t>
      </w:r>
      <w:r w:rsidR="00E23FE6">
        <w:t>.</w:t>
      </w:r>
      <w:r w:rsidRPr="00215BB9">
        <w:t>J</w:t>
      </w:r>
      <w:r w:rsidR="00E23FE6">
        <w:t>.</w:t>
      </w:r>
      <w:r w:rsidRPr="00215BB9">
        <w:t>, Carling</w:t>
      </w:r>
      <w:r w:rsidR="00E23FE6">
        <w:t>,</w:t>
      </w:r>
      <w:r w:rsidRPr="00215BB9">
        <w:t xml:space="preserve"> J</w:t>
      </w:r>
      <w:r w:rsidR="00E23FE6">
        <w:t>.</w:t>
      </w:r>
      <w:r w:rsidRPr="00215BB9">
        <w:t>, Zhu</w:t>
      </w:r>
      <w:r w:rsidR="00E23FE6">
        <w:t>,</w:t>
      </w:r>
      <w:r w:rsidRPr="00215BB9">
        <w:t xml:space="preserve"> A</w:t>
      </w:r>
      <w:r w:rsidR="00E23FE6">
        <w:t>.</w:t>
      </w:r>
      <w:r w:rsidRPr="00215BB9">
        <w:t>, Kilian</w:t>
      </w:r>
      <w:r w:rsidR="00E23FE6">
        <w:t>,</w:t>
      </w:r>
      <w:r w:rsidRPr="00215BB9">
        <w:t xml:space="preserve"> A</w:t>
      </w:r>
      <w:r w:rsidR="00E23FE6">
        <w:t>.</w:t>
      </w:r>
      <w:r w:rsidRPr="00215BB9">
        <w:t>, Famula</w:t>
      </w:r>
      <w:r w:rsidR="00E23FE6">
        <w:t>,</w:t>
      </w:r>
      <w:r w:rsidRPr="00215BB9">
        <w:t xml:space="preserve"> R</w:t>
      </w:r>
      <w:r w:rsidR="00E23FE6">
        <w:t>.</w:t>
      </w:r>
      <w:r w:rsidRPr="00215BB9">
        <w:t>A</w:t>
      </w:r>
      <w:r w:rsidR="00E23FE6">
        <w:t>.</w:t>
      </w:r>
      <w:r w:rsidRPr="00215BB9">
        <w:t>, Cole</w:t>
      </w:r>
      <w:r w:rsidR="00E23FE6">
        <w:t>,</w:t>
      </w:r>
      <w:r w:rsidRPr="00215BB9">
        <w:t xml:space="preserve"> G</w:t>
      </w:r>
      <w:r w:rsidR="00E23FE6">
        <w:t>.</w:t>
      </w:r>
      <w:r w:rsidRPr="00215BB9">
        <w:t>S</w:t>
      </w:r>
      <w:r w:rsidR="00E23FE6">
        <w:t>.</w:t>
      </w:r>
      <w:r w:rsidRPr="00215BB9">
        <w:t xml:space="preserve"> and Knapp</w:t>
      </w:r>
      <w:r w:rsidR="00E23FE6">
        <w:t>,</w:t>
      </w:r>
      <w:r w:rsidRPr="00215BB9">
        <w:t xml:space="preserve"> S</w:t>
      </w:r>
      <w:r w:rsidR="00E23FE6">
        <w:t>.</w:t>
      </w:r>
      <w:r w:rsidRPr="00215BB9">
        <w:t>J</w:t>
      </w:r>
      <w:r w:rsidR="00E23FE6">
        <w:t>.</w:t>
      </w:r>
      <w:r w:rsidRPr="00215BB9">
        <w:t xml:space="preserve"> (2023). A medium-density genotyping platform for cultivated strawberry using DArTag technology. </w:t>
      </w:r>
      <w:r w:rsidRPr="00215BB9">
        <w:rPr>
          <w:i/>
          <w:iCs/>
        </w:rPr>
        <w:t>The Plant Genome</w:t>
      </w:r>
      <w:r w:rsidRPr="00215BB9">
        <w:t xml:space="preserve"> </w:t>
      </w:r>
      <w:r w:rsidRPr="00215BB9">
        <w:rPr>
          <w:b/>
          <w:bCs/>
        </w:rPr>
        <w:t>16</w:t>
      </w:r>
      <w:r w:rsidRPr="00215BB9">
        <w:t>, e20399 doi:10.1002/tpg2.20399</w:t>
      </w:r>
    </w:p>
    <w:p w14:paraId="1952DC74" w14:textId="14336EBD" w:rsidR="00215BB9" w:rsidRPr="00215BB9" w:rsidRDefault="00215BB9" w:rsidP="00215BB9">
      <w:pPr>
        <w:pStyle w:val="Bibliography"/>
      </w:pPr>
      <w:r w:rsidRPr="00215BB9">
        <w:t>Heard</w:t>
      </w:r>
      <w:r w:rsidR="00E23FE6">
        <w:t>,</w:t>
      </w:r>
      <w:r w:rsidRPr="00215BB9">
        <w:t xml:space="preserve"> G</w:t>
      </w:r>
      <w:r w:rsidR="00E23FE6">
        <w:t>.</w:t>
      </w:r>
      <w:r w:rsidRPr="00215BB9">
        <w:t>W</w:t>
      </w:r>
      <w:r w:rsidR="00E23FE6">
        <w:t>.</w:t>
      </w:r>
      <w:r w:rsidRPr="00215BB9">
        <w:t xml:space="preserve"> and Ramsey</w:t>
      </w:r>
      <w:r w:rsidR="00E23FE6">
        <w:t>,</w:t>
      </w:r>
      <w:r w:rsidRPr="00215BB9">
        <w:t xml:space="preserve"> D</w:t>
      </w:r>
      <w:r w:rsidR="00E23FE6">
        <w:t>.</w:t>
      </w:r>
      <w:r w:rsidRPr="00215BB9">
        <w:t>S</w:t>
      </w:r>
      <w:r w:rsidR="00E23FE6">
        <w:t>.</w:t>
      </w:r>
      <w:r w:rsidRPr="00215BB9">
        <w:t>L</w:t>
      </w:r>
      <w:r w:rsidR="00E23FE6">
        <w:t>.</w:t>
      </w:r>
      <w:r w:rsidRPr="00215BB9">
        <w:t xml:space="preserve"> (2020). </w:t>
      </w:r>
      <w:r w:rsidRPr="008A5BC9">
        <w:rPr>
          <w:i/>
          <w:iCs/>
        </w:rPr>
        <w:t xml:space="preserve">Modelling </w:t>
      </w:r>
      <w:r w:rsidR="004E3DFA" w:rsidRPr="008A5BC9">
        <w:rPr>
          <w:i/>
          <w:iCs/>
        </w:rPr>
        <w:t>Koala</w:t>
      </w:r>
      <w:r w:rsidRPr="008A5BC9">
        <w:rPr>
          <w:i/>
          <w:iCs/>
        </w:rPr>
        <w:t xml:space="preserve"> abundance across Victoria. </w:t>
      </w:r>
      <w:r w:rsidRPr="00215BB9">
        <w:t>Unpublished Client Report for Biodiversity Division, Department of Environment, Land, Water and Planning, Arthur Rylah Institute for Environmental Research, Department of Environment, Land, Water and Planning, Heidelberg, Victoria.</w:t>
      </w:r>
    </w:p>
    <w:p w14:paraId="1AE00883" w14:textId="42BCA42B" w:rsidR="00215BB9" w:rsidRPr="00215BB9" w:rsidRDefault="00215BB9" w:rsidP="00215BB9">
      <w:pPr>
        <w:pStyle w:val="Bibliography"/>
      </w:pPr>
      <w:r w:rsidRPr="00215BB9">
        <w:lastRenderedPageBreak/>
        <w:t>Henning</w:t>
      </w:r>
      <w:r w:rsidR="00CA2860">
        <w:t>,</w:t>
      </w:r>
      <w:r w:rsidRPr="00215BB9">
        <w:t xml:space="preserve"> J</w:t>
      </w:r>
      <w:r w:rsidR="00CA2860">
        <w:t>.</w:t>
      </w:r>
      <w:r w:rsidRPr="00215BB9">
        <w:t>, Hannon</w:t>
      </w:r>
      <w:r w:rsidR="00CA2860">
        <w:t>,</w:t>
      </w:r>
      <w:r w:rsidRPr="00215BB9">
        <w:t xml:space="preserve"> C</w:t>
      </w:r>
      <w:r w:rsidR="00CA2860">
        <w:t>.</w:t>
      </w:r>
      <w:r w:rsidRPr="00215BB9">
        <w:t>, McKinnon</w:t>
      </w:r>
      <w:r w:rsidR="00CA2860">
        <w:t>,</w:t>
      </w:r>
      <w:r w:rsidRPr="00215BB9">
        <w:t xml:space="preserve"> A</w:t>
      </w:r>
      <w:r w:rsidR="00CA2860">
        <w:t>.</w:t>
      </w:r>
      <w:r w:rsidRPr="00215BB9">
        <w:t>, Larkin</w:t>
      </w:r>
      <w:r w:rsidR="00CA2860">
        <w:t>,</w:t>
      </w:r>
      <w:r w:rsidRPr="00215BB9">
        <w:t xml:space="preserve"> R</w:t>
      </w:r>
      <w:r w:rsidR="00CA2860">
        <w:t>.</w:t>
      </w:r>
      <w:r w:rsidRPr="00215BB9">
        <w:t xml:space="preserve"> and Allavena</w:t>
      </w:r>
      <w:r w:rsidR="00CA2860">
        <w:t>,</w:t>
      </w:r>
      <w:r w:rsidRPr="00215BB9">
        <w:t xml:space="preserve"> R</w:t>
      </w:r>
      <w:r w:rsidR="00CA2860">
        <w:t>.</w:t>
      </w:r>
      <w:r w:rsidRPr="00215BB9">
        <w:t xml:space="preserve"> (2015). The causes and prognoses of different types of fractures in wild </w:t>
      </w:r>
      <w:r w:rsidR="004E3DFA">
        <w:t>Koala</w:t>
      </w:r>
      <w:r w:rsidRPr="00215BB9">
        <w:t xml:space="preserve">s submitted to wildlife hospitals. </w:t>
      </w:r>
      <w:r w:rsidRPr="00215BB9">
        <w:rPr>
          <w:i/>
          <w:iCs/>
        </w:rPr>
        <w:t>Preventive Veterinary Medicine</w:t>
      </w:r>
      <w:r w:rsidRPr="00215BB9">
        <w:t xml:space="preserve"> </w:t>
      </w:r>
      <w:r w:rsidRPr="00215BB9">
        <w:rPr>
          <w:b/>
          <w:bCs/>
        </w:rPr>
        <w:t>122</w:t>
      </w:r>
      <w:r w:rsidRPr="00215BB9">
        <w:t>, 371–378 doi:10.1016/j.prevetmed.2015.10.015</w:t>
      </w:r>
    </w:p>
    <w:p w14:paraId="1FB3502D" w14:textId="59F2F0EB" w:rsidR="00215BB9" w:rsidRPr="00215BB9" w:rsidRDefault="00215BB9" w:rsidP="00215BB9">
      <w:pPr>
        <w:pStyle w:val="Bibliography"/>
      </w:pPr>
      <w:r w:rsidRPr="00215BB9">
        <w:t>Hersbach</w:t>
      </w:r>
      <w:r w:rsidR="00CA2860">
        <w:t>,</w:t>
      </w:r>
      <w:r w:rsidRPr="00215BB9">
        <w:t xml:space="preserve"> H</w:t>
      </w:r>
      <w:r w:rsidR="00CA2860">
        <w:t>.</w:t>
      </w:r>
      <w:r w:rsidRPr="00215BB9">
        <w:t>, Bell</w:t>
      </w:r>
      <w:r w:rsidR="00CA2860">
        <w:t>,</w:t>
      </w:r>
      <w:r w:rsidRPr="00215BB9">
        <w:t xml:space="preserve"> B</w:t>
      </w:r>
      <w:r w:rsidR="00CA2860">
        <w:t>.</w:t>
      </w:r>
      <w:r w:rsidRPr="00215BB9">
        <w:t>, Berrisford</w:t>
      </w:r>
      <w:r w:rsidR="00CA2860">
        <w:t>,</w:t>
      </w:r>
      <w:r w:rsidRPr="00215BB9">
        <w:t xml:space="preserve"> P</w:t>
      </w:r>
      <w:r w:rsidR="00CA2860">
        <w:t>.</w:t>
      </w:r>
      <w:r w:rsidRPr="00215BB9">
        <w:t>, Hirahara</w:t>
      </w:r>
      <w:r w:rsidR="00CA2860">
        <w:t>,</w:t>
      </w:r>
      <w:r w:rsidRPr="00215BB9">
        <w:t xml:space="preserve"> S</w:t>
      </w:r>
      <w:r w:rsidR="00CA2860">
        <w:t>.</w:t>
      </w:r>
      <w:r w:rsidRPr="00215BB9">
        <w:t>, Horányi</w:t>
      </w:r>
      <w:r w:rsidR="00CA2860">
        <w:t>,</w:t>
      </w:r>
      <w:r w:rsidRPr="00215BB9">
        <w:t xml:space="preserve"> A</w:t>
      </w:r>
      <w:r w:rsidR="00CA2860">
        <w:t>.</w:t>
      </w:r>
      <w:r w:rsidRPr="00215BB9">
        <w:t>, Muñoz-Sabater</w:t>
      </w:r>
      <w:r w:rsidR="00CA2860">
        <w:t>,</w:t>
      </w:r>
      <w:r w:rsidRPr="00215BB9">
        <w:t xml:space="preserve"> J</w:t>
      </w:r>
      <w:r w:rsidR="00CA2860">
        <w:t>.</w:t>
      </w:r>
      <w:r w:rsidRPr="00215BB9">
        <w:t>, Nicolas</w:t>
      </w:r>
      <w:r w:rsidR="00CA2860">
        <w:t>,</w:t>
      </w:r>
      <w:r w:rsidRPr="00215BB9">
        <w:t xml:space="preserve"> J</w:t>
      </w:r>
      <w:r w:rsidR="00CA2860">
        <w:t>.</w:t>
      </w:r>
      <w:r w:rsidRPr="00215BB9">
        <w:t>, Peubey</w:t>
      </w:r>
      <w:r w:rsidR="00CA2860">
        <w:t>,</w:t>
      </w:r>
      <w:r w:rsidRPr="00215BB9">
        <w:t xml:space="preserve"> C</w:t>
      </w:r>
      <w:r w:rsidR="00CA2860">
        <w:t>.</w:t>
      </w:r>
      <w:r w:rsidRPr="00215BB9">
        <w:t>, Radu</w:t>
      </w:r>
      <w:r w:rsidR="00CA2860">
        <w:t>,</w:t>
      </w:r>
      <w:r w:rsidRPr="00215BB9">
        <w:t xml:space="preserve"> R</w:t>
      </w:r>
      <w:r w:rsidR="00CA2860">
        <w:t>.</w:t>
      </w:r>
      <w:r w:rsidRPr="00215BB9">
        <w:t>, Schepers</w:t>
      </w:r>
      <w:r w:rsidR="00CA2860">
        <w:t>,</w:t>
      </w:r>
      <w:r w:rsidRPr="00215BB9">
        <w:t xml:space="preserve"> D</w:t>
      </w:r>
      <w:r w:rsidR="00CA2860">
        <w:t>.</w:t>
      </w:r>
      <w:r w:rsidRPr="00215BB9">
        <w:t>, Simmons</w:t>
      </w:r>
      <w:r w:rsidR="00CA2860">
        <w:t>,</w:t>
      </w:r>
      <w:r w:rsidRPr="00215BB9">
        <w:t xml:space="preserve"> A</w:t>
      </w:r>
      <w:r w:rsidR="00CA2860">
        <w:t>.</w:t>
      </w:r>
      <w:r w:rsidRPr="00215BB9">
        <w:t>, Soci</w:t>
      </w:r>
      <w:r w:rsidR="00CA2860">
        <w:t>,</w:t>
      </w:r>
      <w:r w:rsidRPr="00215BB9">
        <w:t xml:space="preserve"> C</w:t>
      </w:r>
      <w:r w:rsidR="00CA2860">
        <w:t>.</w:t>
      </w:r>
      <w:r w:rsidRPr="00215BB9">
        <w:t>, Abdalla</w:t>
      </w:r>
      <w:r w:rsidR="00CA2860">
        <w:t>,</w:t>
      </w:r>
      <w:r w:rsidRPr="00215BB9">
        <w:t xml:space="preserve"> S</w:t>
      </w:r>
      <w:r w:rsidR="00CA2860">
        <w:t>.</w:t>
      </w:r>
      <w:r w:rsidRPr="00215BB9">
        <w:t>, Abellan</w:t>
      </w:r>
      <w:r w:rsidR="00CA2860">
        <w:t>,</w:t>
      </w:r>
      <w:r w:rsidRPr="00215BB9">
        <w:t xml:space="preserve"> X</w:t>
      </w:r>
      <w:r w:rsidR="00CA2860">
        <w:t>.</w:t>
      </w:r>
      <w:r w:rsidRPr="00215BB9">
        <w:t>, Balsamo</w:t>
      </w:r>
      <w:r w:rsidR="00CA2860">
        <w:t>,</w:t>
      </w:r>
      <w:r w:rsidRPr="00215BB9">
        <w:t xml:space="preserve"> G</w:t>
      </w:r>
      <w:r w:rsidR="00CA2860">
        <w:t>.</w:t>
      </w:r>
      <w:r w:rsidRPr="00215BB9">
        <w:t>, Bechtold</w:t>
      </w:r>
      <w:r w:rsidR="00CA2860">
        <w:t>,</w:t>
      </w:r>
      <w:r w:rsidRPr="00215BB9">
        <w:t xml:space="preserve"> P</w:t>
      </w:r>
      <w:r w:rsidR="00CA2860">
        <w:t>.</w:t>
      </w:r>
      <w:r w:rsidRPr="00215BB9">
        <w:t>, Biavati</w:t>
      </w:r>
      <w:r w:rsidR="00CA2860">
        <w:t>,</w:t>
      </w:r>
      <w:r w:rsidRPr="00215BB9">
        <w:t xml:space="preserve"> G</w:t>
      </w:r>
      <w:r w:rsidR="00CA2860">
        <w:t>.</w:t>
      </w:r>
      <w:r w:rsidRPr="00215BB9">
        <w:t>, Bidlot</w:t>
      </w:r>
      <w:r w:rsidR="00CA2860">
        <w:t>,</w:t>
      </w:r>
      <w:r w:rsidRPr="00215BB9">
        <w:t xml:space="preserve"> J</w:t>
      </w:r>
      <w:r w:rsidR="00CA2860">
        <w:t>.</w:t>
      </w:r>
      <w:r w:rsidRPr="00215BB9">
        <w:t>, Bonavita</w:t>
      </w:r>
      <w:r w:rsidR="00CA2860">
        <w:t>,</w:t>
      </w:r>
      <w:r w:rsidRPr="00215BB9">
        <w:t xml:space="preserve"> M</w:t>
      </w:r>
      <w:r w:rsidR="00CA2860">
        <w:t>.</w:t>
      </w:r>
      <w:r w:rsidRPr="00215BB9">
        <w:t>, De Chiara</w:t>
      </w:r>
      <w:r w:rsidR="00CA2860">
        <w:t>,</w:t>
      </w:r>
      <w:r w:rsidRPr="00215BB9">
        <w:t xml:space="preserve"> G</w:t>
      </w:r>
      <w:r w:rsidR="00CA2860">
        <w:t>.</w:t>
      </w:r>
      <w:r w:rsidRPr="00215BB9">
        <w:t>, Dahlgren</w:t>
      </w:r>
      <w:r w:rsidR="00CA2860">
        <w:t>,</w:t>
      </w:r>
      <w:r w:rsidRPr="00215BB9">
        <w:t xml:space="preserve"> P</w:t>
      </w:r>
      <w:r w:rsidR="00CA2860">
        <w:t>.</w:t>
      </w:r>
      <w:r w:rsidRPr="00215BB9">
        <w:t>, Dee</w:t>
      </w:r>
      <w:r w:rsidR="00CA2860">
        <w:t>,</w:t>
      </w:r>
      <w:r w:rsidRPr="00215BB9">
        <w:t xml:space="preserve"> D</w:t>
      </w:r>
      <w:r w:rsidR="00CA2860">
        <w:t>.</w:t>
      </w:r>
      <w:r w:rsidRPr="00215BB9">
        <w:t>, Diamantakis</w:t>
      </w:r>
      <w:r w:rsidR="00CA2860">
        <w:t>,</w:t>
      </w:r>
      <w:r w:rsidRPr="00215BB9">
        <w:t xml:space="preserve"> M</w:t>
      </w:r>
      <w:r w:rsidR="00CA2860">
        <w:t>.</w:t>
      </w:r>
      <w:r w:rsidRPr="00215BB9">
        <w:t>, Dragani</w:t>
      </w:r>
      <w:r w:rsidR="00CA2860">
        <w:t>,</w:t>
      </w:r>
      <w:r w:rsidRPr="00215BB9">
        <w:t xml:space="preserve"> R</w:t>
      </w:r>
      <w:r w:rsidR="00CA2860">
        <w:t>.</w:t>
      </w:r>
      <w:r w:rsidRPr="00215BB9">
        <w:t>, Flemming</w:t>
      </w:r>
      <w:r w:rsidR="00CA2860">
        <w:t>,</w:t>
      </w:r>
      <w:r w:rsidRPr="00215BB9">
        <w:t xml:space="preserve"> J</w:t>
      </w:r>
      <w:r w:rsidR="00CA2860">
        <w:t>.</w:t>
      </w:r>
      <w:r w:rsidRPr="00215BB9">
        <w:t>, Forbes</w:t>
      </w:r>
      <w:r w:rsidR="00CA2860">
        <w:t>,</w:t>
      </w:r>
      <w:r w:rsidRPr="00215BB9">
        <w:t xml:space="preserve"> R</w:t>
      </w:r>
      <w:r w:rsidR="00CA2860">
        <w:t>.</w:t>
      </w:r>
      <w:r w:rsidRPr="00215BB9">
        <w:t>, Fuentes</w:t>
      </w:r>
      <w:r w:rsidR="00CA2860">
        <w:t>,</w:t>
      </w:r>
      <w:r w:rsidRPr="00215BB9">
        <w:t xml:space="preserve"> M</w:t>
      </w:r>
      <w:r w:rsidR="00CA2860">
        <w:t>.</w:t>
      </w:r>
      <w:r w:rsidRPr="00215BB9">
        <w:t>, Geer</w:t>
      </w:r>
      <w:r w:rsidR="00CA2860">
        <w:t>,</w:t>
      </w:r>
      <w:r w:rsidRPr="00215BB9">
        <w:t xml:space="preserve"> A</w:t>
      </w:r>
      <w:r w:rsidR="00CA2860">
        <w:t>.</w:t>
      </w:r>
      <w:r w:rsidRPr="00215BB9">
        <w:t>, Haimberger</w:t>
      </w:r>
      <w:r w:rsidR="00CA2860">
        <w:t>,</w:t>
      </w:r>
      <w:r w:rsidRPr="00215BB9">
        <w:t xml:space="preserve"> L</w:t>
      </w:r>
      <w:r w:rsidR="00CA2860">
        <w:t>.</w:t>
      </w:r>
      <w:r w:rsidRPr="00215BB9">
        <w:t>, Healy</w:t>
      </w:r>
      <w:r w:rsidR="00CA2860">
        <w:t>,</w:t>
      </w:r>
      <w:r w:rsidRPr="00215BB9">
        <w:t xml:space="preserve"> S</w:t>
      </w:r>
      <w:r w:rsidR="00CA2860">
        <w:t>.</w:t>
      </w:r>
      <w:r w:rsidRPr="00215BB9">
        <w:t>, Hogan</w:t>
      </w:r>
      <w:r w:rsidR="00CA2860">
        <w:t>,</w:t>
      </w:r>
      <w:r w:rsidRPr="00215BB9">
        <w:t xml:space="preserve"> R</w:t>
      </w:r>
      <w:r w:rsidR="00CA2860">
        <w:t>.</w:t>
      </w:r>
      <w:r w:rsidRPr="00215BB9">
        <w:t>J</w:t>
      </w:r>
      <w:r w:rsidR="00CA2860">
        <w:t>.</w:t>
      </w:r>
      <w:r w:rsidRPr="00215BB9">
        <w:t>, Hólm</w:t>
      </w:r>
      <w:r w:rsidR="00CA2860">
        <w:t>,</w:t>
      </w:r>
      <w:r w:rsidRPr="00215BB9">
        <w:t xml:space="preserve"> E</w:t>
      </w:r>
      <w:r w:rsidR="00CA2860">
        <w:t>.</w:t>
      </w:r>
      <w:r w:rsidRPr="00215BB9">
        <w:t>, Janisková</w:t>
      </w:r>
      <w:r w:rsidR="00CA2860">
        <w:t>,</w:t>
      </w:r>
      <w:r w:rsidRPr="00215BB9">
        <w:t xml:space="preserve"> M</w:t>
      </w:r>
      <w:r w:rsidR="00CA2860">
        <w:t>.</w:t>
      </w:r>
      <w:r w:rsidRPr="00215BB9">
        <w:t>, Keeley</w:t>
      </w:r>
      <w:r w:rsidR="00CA2860">
        <w:t>,</w:t>
      </w:r>
      <w:r w:rsidRPr="00215BB9">
        <w:t xml:space="preserve"> S</w:t>
      </w:r>
      <w:r w:rsidR="00CA2860">
        <w:t>.</w:t>
      </w:r>
      <w:r w:rsidRPr="00215BB9">
        <w:t>, Laloyaux</w:t>
      </w:r>
      <w:r w:rsidR="00CA2860">
        <w:t>,</w:t>
      </w:r>
      <w:r w:rsidRPr="00215BB9">
        <w:t xml:space="preserve"> P</w:t>
      </w:r>
      <w:r w:rsidR="00CA2860">
        <w:t>.</w:t>
      </w:r>
      <w:r w:rsidRPr="00215BB9">
        <w:t>, Lopez</w:t>
      </w:r>
      <w:r w:rsidR="00CA2860">
        <w:t>,</w:t>
      </w:r>
      <w:r w:rsidRPr="00215BB9">
        <w:t xml:space="preserve"> P</w:t>
      </w:r>
      <w:r w:rsidR="00CA2860">
        <w:t>.</w:t>
      </w:r>
      <w:r w:rsidRPr="00215BB9">
        <w:t>, Lupu</w:t>
      </w:r>
      <w:r w:rsidR="00CA2860">
        <w:t>,</w:t>
      </w:r>
      <w:r w:rsidRPr="00215BB9">
        <w:t xml:space="preserve"> C</w:t>
      </w:r>
      <w:r w:rsidR="00CA2860">
        <w:t>.</w:t>
      </w:r>
      <w:r w:rsidRPr="00215BB9">
        <w:t>, Radnoti</w:t>
      </w:r>
      <w:r w:rsidR="00CA2860">
        <w:t>,</w:t>
      </w:r>
      <w:r w:rsidRPr="00215BB9">
        <w:t xml:space="preserve"> G</w:t>
      </w:r>
      <w:r w:rsidR="00CA2860">
        <w:t>.</w:t>
      </w:r>
      <w:r w:rsidRPr="00215BB9">
        <w:t>, de Rosnay</w:t>
      </w:r>
      <w:r w:rsidR="00CA2860">
        <w:t>,</w:t>
      </w:r>
      <w:r w:rsidRPr="00215BB9">
        <w:t xml:space="preserve"> P</w:t>
      </w:r>
      <w:r w:rsidR="00CA2860">
        <w:t>.</w:t>
      </w:r>
      <w:r w:rsidRPr="00215BB9">
        <w:t>, Rozum</w:t>
      </w:r>
      <w:r w:rsidR="00CA2860">
        <w:t>,</w:t>
      </w:r>
      <w:r w:rsidRPr="00215BB9">
        <w:t xml:space="preserve"> I</w:t>
      </w:r>
      <w:r w:rsidR="00CA2860">
        <w:t>.</w:t>
      </w:r>
      <w:r w:rsidRPr="00215BB9">
        <w:t>, Vamborg</w:t>
      </w:r>
      <w:r w:rsidR="00CA2860">
        <w:t>,</w:t>
      </w:r>
      <w:r w:rsidRPr="00215BB9">
        <w:t xml:space="preserve"> F</w:t>
      </w:r>
      <w:r w:rsidR="00CA2860">
        <w:t>.</w:t>
      </w:r>
      <w:r w:rsidRPr="00215BB9">
        <w:t>, Villaume</w:t>
      </w:r>
      <w:r w:rsidR="00CA2860">
        <w:t>,</w:t>
      </w:r>
      <w:r w:rsidRPr="00215BB9">
        <w:t xml:space="preserve"> S</w:t>
      </w:r>
      <w:r w:rsidR="00CA2860">
        <w:t>.</w:t>
      </w:r>
      <w:r w:rsidRPr="00215BB9">
        <w:t xml:space="preserve"> and Thépaut</w:t>
      </w:r>
      <w:r w:rsidR="00CA2860">
        <w:t>,</w:t>
      </w:r>
      <w:r w:rsidRPr="00215BB9">
        <w:t xml:space="preserve"> J</w:t>
      </w:r>
      <w:r w:rsidR="00CA2860">
        <w:t>.</w:t>
      </w:r>
      <w:r w:rsidRPr="00215BB9">
        <w:t>-N</w:t>
      </w:r>
      <w:r w:rsidR="00CA2860">
        <w:t>.</w:t>
      </w:r>
      <w:r w:rsidRPr="00215BB9">
        <w:t xml:space="preserve"> (2020). The ERA5 global reanalysis. </w:t>
      </w:r>
      <w:r w:rsidRPr="00215BB9">
        <w:rPr>
          <w:i/>
          <w:iCs/>
        </w:rPr>
        <w:t>Quarterly Journal of the Royal Meteorological Society</w:t>
      </w:r>
      <w:r w:rsidRPr="00215BB9">
        <w:t xml:space="preserve"> </w:t>
      </w:r>
      <w:r w:rsidRPr="00215BB9">
        <w:rPr>
          <w:b/>
          <w:bCs/>
        </w:rPr>
        <w:t>146</w:t>
      </w:r>
      <w:r w:rsidRPr="00215BB9">
        <w:t>, 1999–2049 doi:10.1002/qj.3803</w:t>
      </w:r>
    </w:p>
    <w:p w14:paraId="3D1785DF" w14:textId="3F7E159D" w:rsidR="00215BB9" w:rsidRPr="00215BB9" w:rsidRDefault="00215BB9" w:rsidP="00215BB9">
      <w:pPr>
        <w:pStyle w:val="Bibliography"/>
      </w:pPr>
      <w:r w:rsidRPr="00215BB9">
        <w:t>Hijmans</w:t>
      </w:r>
      <w:r w:rsidR="00B319EB">
        <w:t>,</w:t>
      </w:r>
      <w:r w:rsidRPr="00215BB9">
        <w:t xml:space="preserve"> R</w:t>
      </w:r>
      <w:r w:rsidR="00B319EB">
        <w:t>.</w:t>
      </w:r>
      <w:r w:rsidRPr="00215BB9">
        <w:t>J</w:t>
      </w:r>
      <w:r w:rsidR="00B319EB">
        <w:t>.</w:t>
      </w:r>
      <w:r w:rsidRPr="00215BB9">
        <w:t>, Cameron</w:t>
      </w:r>
      <w:r w:rsidR="00B319EB">
        <w:t>,</w:t>
      </w:r>
      <w:r w:rsidRPr="00215BB9">
        <w:t xml:space="preserve"> S</w:t>
      </w:r>
      <w:r w:rsidR="00B319EB">
        <w:t>.</w:t>
      </w:r>
      <w:r w:rsidRPr="00215BB9">
        <w:t>E</w:t>
      </w:r>
      <w:r w:rsidR="00B319EB">
        <w:t>.</w:t>
      </w:r>
      <w:r w:rsidRPr="00215BB9">
        <w:t>, Parra</w:t>
      </w:r>
      <w:r w:rsidR="00B319EB">
        <w:t>,</w:t>
      </w:r>
      <w:r w:rsidRPr="00215BB9">
        <w:t xml:space="preserve"> J</w:t>
      </w:r>
      <w:r w:rsidR="00B319EB">
        <w:t>.</w:t>
      </w:r>
      <w:r w:rsidRPr="00215BB9">
        <w:t>L</w:t>
      </w:r>
      <w:r w:rsidR="00B319EB">
        <w:t>.</w:t>
      </w:r>
      <w:r w:rsidRPr="00215BB9">
        <w:t>, Jones</w:t>
      </w:r>
      <w:r w:rsidR="00B319EB">
        <w:t>,</w:t>
      </w:r>
      <w:r w:rsidRPr="00215BB9">
        <w:t xml:space="preserve"> P</w:t>
      </w:r>
      <w:r w:rsidR="00B319EB">
        <w:t>.</w:t>
      </w:r>
      <w:r w:rsidRPr="00215BB9">
        <w:t>G</w:t>
      </w:r>
      <w:r w:rsidR="00B319EB">
        <w:t>.</w:t>
      </w:r>
      <w:r w:rsidRPr="00215BB9">
        <w:t xml:space="preserve"> and Jarvis</w:t>
      </w:r>
      <w:r w:rsidR="00B319EB">
        <w:t>,</w:t>
      </w:r>
      <w:r w:rsidRPr="00215BB9">
        <w:t xml:space="preserve"> A</w:t>
      </w:r>
      <w:r w:rsidR="00B319EB">
        <w:t>.</w:t>
      </w:r>
      <w:r w:rsidRPr="00215BB9">
        <w:t xml:space="preserve"> (2005). </w:t>
      </w:r>
      <w:r w:rsidRPr="008A5BC9">
        <w:rPr>
          <w:i/>
          <w:iCs/>
        </w:rPr>
        <w:t>R Package ‘geosphere’</w:t>
      </w:r>
      <w:r w:rsidRPr="00215BB9">
        <w:t>. Available at: https://github.com/rspatial/geosphere</w:t>
      </w:r>
    </w:p>
    <w:p w14:paraId="4A778657" w14:textId="0A75BD87" w:rsidR="00215BB9" w:rsidRPr="00215BB9" w:rsidRDefault="00215BB9" w:rsidP="00215BB9">
      <w:pPr>
        <w:pStyle w:val="Bibliography"/>
      </w:pPr>
      <w:r w:rsidRPr="00215BB9">
        <w:t>Hoffmann</w:t>
      </w:r>
      <w:r w:rsidR="00B319EB">
        <w:t>,</w:t>
      </w:r>
      <w:r w:rsidRPr="00215BB9">
        <w:t xml:space="preserve"> T</w:t>
      </w:r>
      <w:r w:rsidR="00B319EB">
        <w:t>.</w:t>
      </w:r>
      <w:r w:rsidRPr="00215BB9">
        <w:t xml:space="preserve"> and Onnela</w:t>
      </w:r>
      <w:r w:rsidR="00B319EB">
        <w:t>,</w:t>
      </w:r>
      <w:r w:rsidRPr="00215BB9">
        <w:t xml:space="preserve"> J</w:t>
      </w:r>
      <w:r w:rsidR="00B319EB">
        <w:t>.</w:t>
      </w:r>
      <w:r w:rsidRPr="00215BB9">
        <w:t>-P</w:t>
      </w:r>
      <w:r w:rsidR="00B319EB">
        <w:t>.</w:t>
      </w:r>
      <w:r w:rsidRPr="00215BB9">
        <w:t xml:space="preserve"> (2024). </w:t>
      </w:r>
      <w:r w:rsidRPr="008A5BC9">
        <w:rPr>
          <w:i/>
          <w:iCs/>
        </w:rPr>
        <w:t>Scalable Gaussian Process Inference with Stan.</w:t>
      </w:r>
      <w:r w:rsidRPr="00215BB9">
        <w:t xml:space="preserve"> doi:10.48550/arXiv.2301.08836</w:t>
      </w:r>
    </w:p>
    <w:p w14:paraId="666998A3" w14:textId="58114568" w:rsidR="00215BB9" w:rsidRPr="00215BB9" w:rsidRDefault="00215BB9" w:rsidP="00215BB9">
      <w:pPr>
        <w:pStyle w:val="Bibliography"/>
      </w:pPr>
      <w:r w:rsidRPr="00215BB9">
        <w:t>Houlden</w:t>
      </w:r>
      <w:r w:rsidR="00B319EB">
        <w:t>,</w:t>
      </w:r>
      <w:r w:rsidRPr="00215BB9">
        <w:t xml:space="preserve"> B</w:t>
      </w:r>
      <w:r w:rsidR="00B319EB">
        <w:t>.</w:t>
      </w:r>
      <w:r w:rsidRPr="00215BB9">
        <w:t>A</w:t>
      </w:r>
      <w:r w:rsidR="00B319EB">
        <w:t>.</w:t>
      </w:r>
      <w:r w:rsidRPr="00215BB9">
        <w:t>, Costello</w:t>
      </w:r>
      <w:r w:rsidR="00B319EB">
        <w:t>,</w:t>
      </w:r>
      <w:r w:rsidRPr="00215BB9">
        <w:t xml:space="preserve"> B</w:t>
      </w:r>
      <w:r w:rsidR="00B319EB">
        <w:t>.</w:t>
      </w:r>
      <w:r w:rsidRPr="00215BB9">
        <w:t>H</w:t>
      </w:r>
      <w:r w:rsidR="00B319EB">
        <w:t>.</w:t>
      </w:r>
      <w:r w:rsidRPr="00215BB9">
        <w:t>, Sharkey</w:t>
      </w:r>
      <w:r w:rsidR="00B319EB">
        <w:t>,</w:t>
      </w:r>
      <w:r w:rsidRPr="00215BB9">
        <w:t xml:space="preserve"> D</w:t>
      </w:r>
      <w:r w:rsidR="00B319EB">
        <w:t>.</w:t>
      </w:r>
      <w:r w:rsidRPr="00215BB9">
        <w:t>, Fowler</w:t>
      </w:r>
      <w:r w:rsidR="00B319EB">
        <w:t>,</w:t>
      </w:r>
      <w:r w:rsidRPr="00215BB9">
        <w:t xml:space="preserve"> E</w:t>
      </w:r>
      <w:r w:rsidR="00B319EB">
        <w:t>.</w:t>
      </w:r>
      <w:r w:rsidRPr="00215BB9">
        <w:t>V</w:t>
      </w:r>
      <w:r w:rsidR="00B319EB">
        <w:t>.</w:t>
      </w:r>
      <w:r w:rsidRPr="00215BB9">
        <w:t>, Melzer</w:t>
      </w:r>
      <w:r w:rsidR="00B319EB">
        <w:t>,</w:t>
      </w:r>
      <w:r w:rsidRPr="00215BB9">
        <w:t xml:space="preserve"> A</w:t>
      </w:r>
      <w:r w:rsidR="00B319EB">
        <w:t>.</w:t>
      </w:r>
      <w:r w:rsidRPr="00215BB9">
        <w:t>, Ellis</w:t>
      </w:r>
      <w:r w:rsidR="00B319EB">
        <w:t>,</w:t>
      </w:r>
      <w:r w:rsidRPr="00215BB9">
        <w:t xml:space="preserve"> W</w:t>
      </w:r>
      <w:r w:rsidR="00B319EB">
        <w:t>.</w:t>
      </w:r>
      <w:r w:rsidRPr="00215BB9">
        <w:t>, Carrick</w:t>
      </w:r>
      <w:r w:rsidR="00B319EB">
        <w:t>,</w:t>
      </w:r>
      <w:r w:rsidRPr="00215BB9">
        <w:t xml:space="preserve"> F</w:t>
      </w:r>
      <w:r w:rsidR="00B319EB">
        <w:t>.</w:t>
      </w:r>
      <w:r w:rsidRPr="00215BB9">
        <w:t>, Baverstock</w:t>
      </w:r>
      <w:r w:rsidR="00B319EB">
        <w:t>,</w:t>
      </w:r>
      <w:r w:rsidRPr="00215BB9">
        <w:t xml:space="preserve"> P</w:t>
      </w:r>
      <w:r w:rsidR="00B319EB">
        <w:t>.</w:t>
      </w:r>
      <w:r w:rsidRPr="00215BB9">
        <w:t>R</w:t>
      </w:r>
      <w:r w:rsidR="00B319EB">
        <w:t>.</w:t>
      </w:r>
      <w:r w:rsidRPr="00215BB9">
        <w:t xml:space="preserve"> and Elphinstone</w:t>
      </w:r>
      <w:r w:rsidR="00B319EB">
        <w:t>,</w:t>
      </w:r>
      <w:r w:rsidRPr="00215BB9">
        <w:t xml:space="preserve"> M</w:t>
      </w:r>
      <w:r w:rsidR="00B319EB">
        <w:t>.</w:t>
      </w:r>
      <w:r w:rsidRPr="00215BB9">
        <w:t>S</w:t>
      </w:r>
      <w:r w:rsidR="00B319EB">
        <w:t>.</w:t>
      </w:r>
      <w:r w:rsidRPr="00215BB9">
        <w:t xml:space="preserve"> (1999). Phylogeographic differentiation in the mitochondrial control region in the </w:t>
      </w:r>
      <w:r w:rsidR="004E3DFA">
        <w:t>Koala</w:t>
      </w:r>
      <w:r w:rsidRPr="00215BB9">
        <w:t xml:space="preserve">, </w:t>
      </w:r>
      <w:r w:rsidRPr="00215BB9">
        <w:rPr>
          <w:i/>
          <w:iCs/>
        </w:rPr>
        <w:t>Phascolarctos cinereus</w:t>
      </w:r>
      <w:r w:rsidRPr="00215BB9">
        <w:t xml:space="preserve"> (Goldfuss 1817). </w:t>
      </w:r>
      <w:r w:rsidRPr="00215BB9">
        <w:rPr>
          <w:i/>
          <w:iCs/>
        </w:rPr>
        <w:t>Molecular Ecology</w:t>
      </w:r>
      <w:r w:rsidRPr="00215BB9">
        <w:t xml:space="preserve"> </w:t>
      </w:r>
      <w:r w:rsidRPr="00215BB9">
        <w:rPr>
          <w:b/>
          <w:bCs/>
        </w:rPr>
        <w:t>8</w:t>
      </w:r>
      <w:r w:rsidRPr="00215BB9">
        <w:t>, 999–1011 doi:10.1046/j.1365-294x.1999.00656.x</w:t>
      </w:r>
    </w:p>
    <w:p w14:paraId="7C1187AB" w14:textId="29A07F0C" w:rsidR="00215BB9" w:rsidRPr="00215BB9" w:rsidRDefault="00215BB9" w:rsidP="00215BB9">
      <w:pPr>
        <w:pStyle w:val="Bibliography"/>
      </w:pPr>
      <w:r w:rsidRPr="00215BB9">
        <w:t>Houlden</w:t>
      </w:r>
      <w:r w:rsidR="00925909">
        <w:t>,</w:t>
      </w:r>
      <w:r w:rsidRPr="00215BB9">
        <w:t xml:space="preserve"> B</w:t>
      </w:r>
      <w:r w:rsidR="00925909">
        <w:t>.</w:t>
      </w:r>
      <w:r w:rsidRPr="00215BB9">
        <w:t>A</w:t>
      </w:r>
      <w:r w:rsidR="00925909">
        <w:t>.</w:t>
      </w:r>
      <w:r w:rsidRPr="00215BB9">
        <w:t>, England</w:t>
      </w:r>
      <w:r w:rsidR="00925909">
        <w:t>,</w:t>
      </w:r>
      <w:r w:rsidRPr="00215BB9">
        <w:t xml:space="preserve"> P</w:t>
      </w:r>
      <w:r w:rsidR="00925909">
        <w:t>.</w:t>
      </w:r>
      <w:r w:rsidRPr="00215BB9">
        <w:t>R</w:t>
      </w:r>
      <w:r w:rsidR="00925909">
        <w:t>.</w:t>
      </w:r>
      <w:r w:rsidRPr="00215BB9">
        <w:t>, Taylor</w:t>
      </w:r>
      <w:r w:rsidR="00925909">
        <w:t>,</w:t>
      </w:r>
      <w:r w:rsidRPr="00215BB9">
        <w:t xml:space="preserve"> A</w:t>
      </w:r>
      <w:r w:rsidR="00925909">
        <w:t>.</w:t>
      </w:r>
      <w:r w:rsidRPr="00215BB9">
        <w:t>C</w:t>
      </w:r>
      <w:r w:rsidR="00925909">
        <w:t>.</w:t>
      </w:r>
      <w:r w:rsidRPr="00215BB9">
        <w:t>, Greville</w:t>
      </w:r>
      <w:r w:rsidR="00925909">
        <w:t>,</w:t>
      </w:r>
      <w:r w:rsidRPr="00215BB9">
        <w:t xml:space="preserve"> W</w:t>
      </w:r>
      <w:r w:rsidR="00925909">
        <w:t>.</w:t>
      </w:r>
      <w:r w:rsidRPr="00215BB9">
        <w:t>D</w:t>
      </w:r>
      <w:r w:rsidR="00925909">
        <w:t>.</w:t>
      </w:r>
      <w:r w:rsidRPr="00215BB9">
        <w:t xml:space="preserve"> and Sherwin</w:t>
      </w:r>
      <w:r w:rsidR="00925909">
        <w:t>,</w:t>
      </w:r>
      <w:r w:rsidRPr="00215BB9">
        <w:t xml:space="preserve"> W</w:t>
      </w:r>
      <w:r w:rsidR="00925909">
        <w:t>.</w:t>
      </w:r>
      <w:r w:rsidRPr="00215BB9">
        <w:t>B</w:t>
      </w:r>
      <w:r w:rsidR="00925909">
        <w:t>.</w:t>
      </w:r>
      <w:r w:rsidRPr="00215BB9">
        <w:t xml:space="preserve"> (1996). Low genetic variability of the </w:t>
      </w:r>
      <w:r w:rsidR="004E3DFA">
        <w:t>Koala</w:t>
      </w:r>
      <w:r w:rsidRPr="00215BB9">
        <w:t xml:space="preserve"> Phascolarctos cinereus in south-eastern Australia following a severe population bottleneck. </w:t>
      </w:r>
      <w:r w:rsidRPr="00215BB9">
        <w:rPr>
          <w:i/>
          <w:iCs/>
        </w:rPr>
        <w:t>Molecular Ecology</w:t>
      </w:r>
      <w:r w:rsidRPr="00215BB9">
        <w:t xml:space="preserve"> </w:t>
      </w:r>
      <w:r w:rsidRPr="00215BB9">
        <w:rPr>
          <w:b/>
          <w:bCs/>
        </w:rPr>
        <w:t>5</w:t>
      </w:r>
      <w:r w:rsidRPr="00215BB9">
        <w:t>, 269–281 doi:10.1046/j.1365-294X.1996.00089.x</w:t>
      </w:r>
    </w:p>
    <w:p w14:paraId="478E9EE3" w14:textId="09A93D03" w:rsidR="00215BB9" w:rsidRPr="00215BB9" w:rsidRDefault="00215BB9" w:rsidP="00215BB9">
      <w:pPr>
        <w:pStyle w:val="Bibliography"/>
      </w:pPr>
      <w:r w:rsidRPr="00215BB9">
        <w:t>Hulse</w:t>
      </w:r>
      <w:r w:rsidR="00925909">
        <w:t>,</w:t>
      </w:r>
      <w:r w:rsidRPr="00215BB9">
        <w:t xml:space="preserve"> L</w:t>
      </w:r>
      <w:r w:rsidR="00925909">
        <w:t>.</w:t>
      </w:r>
      <w:r w:rsidRPr="00215BB9">
        <w:t>, Beagley</w:t>
      </w:r>
      <w:r w:rsidR="00925909">
        <w:t>,</w:t>
      </w:r>
      <w:r w:rsidRPr="00215BB9">
        <w:t xml:space="preserve"> K</w:t>
      </w:r>
      <w:r w:rsidR="00925909">
        <w:t>.</w:t>
      </w:r>
      <w:r w:rsidRPr="00215BB9">
        <w:t>, Larkin</w:t>
      </w:r>
      <w:r w:rsidR="00925909">
        <w:t>,</w:t>
      </w:r>
      <w:r w:rsidRPr="00215BB9">
        <w:t xml:space="preserve"> R</w:t>
      </w:r>
      <w:r w:rsidR="00925909">
        <w:t>.</w:t>
      </w:r>
      <w:r w:rsidRPr="00215BB9">
        <w:t>, Nicolson</w:t>
      </w:r>
      <w:r w:rsidR="00925909">
        <w:t>,</w:t>
      </w:r>
      <w:r w:rsidRPr="00215BB9">
        <w:t xml:space="preserve"> V</w:t>
      </w:r>
      <w:r w:rsidR="00925909">
        <w:t>.</w:t>
      </w:r>
      <w:r w:rsidRPr="00215BB9">
        <w:t>, Gosálvez</w:t>
      </w:r>
      <w:r w:rsidR="00925909">
        <w:t>,</w:t>
      </w:r>
      <w:r w:rsidRPr="00215BB9">
        <w:t xml:space="preserve"> J</w:t>
      </w:r>
      <w:r w:rsidR="00925909">
        <w:t>.</w:t>
      </w:r>
      <w:r w:rsidRPr="00215BB9">
        <w:t xml:space="preserve"> and Johnston</w:t>
      </w:r>
      <w:r w:rsidR="00925909">
        <w:t>,</w:t>
      </w:r>
      <w:r w:rsidRPr="00215BB9">
        <w:t xml:space="preserve"> S</w:t>
      </w:r>
      <w:r w:rsidR="00925909">
        <w:t>.</w:t>
      </w:r>
      <w:r w:rsidRPr="00215BB9">
        <w:t xml:space="preserve"> (2021). The effect of </w:t>
      </w:r>
      <w:r w:rsidR="00E251F1">
        <w:rPr>
          <w:i/>
          <w:iCs/>
        </w:rPr>
        <w:t>Chlamy</w:t>
      </w:r>
      <w:r w:rsidRPr="00215BB9">
        <w:rPr>
          <w:i/>
          <w:iCs/>
        </w:rPr>
        <w:t>dia</w:t>
      </w:r>
      <w:r w:rsidRPr="00215BB9">
        <w:t xml:space="preserve"> infection on </w:t>
      </w:r>
      <w:r w:rsidR="004E3DFA">
        <w:t>Koala</w:t>
      </w:r>
      <w:r w:rsidRPr="00215BB9">
        <w:t xml:space="preserve"> (</w:t>
      </w:r>
      <w:r w:rsidRPr="00215BB9">
        <w:rPr>
          <w:i/>
          <w:iCs/>
        </w:rPr>
        <w:t>Phascolarctos cinereus</w:t>
      </w:r>
      <w:r w:rsidRPr="00215BB9">
        <w:t xml:space="preserve">) semen quality. </w:t>
      </w:r>
      <w:r w:rsidRPr="00215BB9">
        <w:rPr>
          <w:i/>
          <w:iCs/>
        </w:rPr>
        <w:t>Theriogenology</w:t>
      </w:r>
      <w:r w:rsidRPr="00215BB9">
        <w:t xml:space="preserve"> </w:t>
      </w:r>
      <w:r w:rsidRPr="00215BB9">
        <w:rPr>
          <w:b/>
          <w:bCs/>
        </w:rPr>
        <w:t>167</w:t>
      </w:r>
      <w:r w:rsidRPr="00215BB9">
        <w:t>, 99–110 doi:10.1016/j.theriogenology.2021.03.016</w:t>
      </w:r>
    </w:p>
    <w:p w14:paraId="4572365E" w14:textId="704B9EC1" w:rsidR="00215BB9" w:rsidRPr="00215BB9" w:rsidRDefault="00215BB9" w:rsidP="00215BB9">
      <w:pPr>
        <w:pStyle w:val="Bibliography"/>
      </w:pPr>
      <w:r w:rsidRPr="00215BB9">
        <w:t>Hynes</w:t>
      </w:r>
      <w:r w:rsidR="00925909">
        <w:t>,</w:t>
      </w:r>
      <w:r w:rsidRPr="00215BB9">
        <w:t xml:space="preserve"> E</w:t>
      </w:r>
      <w:r w:rsidR="00925909">
        <w:t>.</w:t>
      </w:r>
      <w:r w:rsidRPr="00215BB9">
        <w:t>A.</w:t>
      </w:r>
      <w:r w:rsidR="00925909">
        <w:t>,</w:t>
      </w:r>
      <w:r w:rsidRPr="00215BB9">
        <w:t xml:space="preserve"> Whisson</w:t>
      </w:r>
      <w:r w:rsidR="00925909">
        <w:t>,</w:t>
      </w:r>
      <w:r w:rsidRPr="00215BB9">
        <w:t xml:space="preserve"> D</w:t>
      </w:r>
      <w:r w:rsidR="00925909">
        <w:t>.</w:t>
      </w:r>
      <w:r w:rsidRPr="00215BB9">
        <w:t xml:space="preserve"> and Stefano</w:t>
      </w:r>
      <w:r w:rsidR="00925909">
        <w:t>,</w:t>
      </w:r>
      <w:r w:rsidRPr="00215BB9">
        <w:t xml:space="preserve"> J</w:t>
      </w:r>
      <w:r w:rsidR="00925909">
        <w:t>.</w:t>
      </w:r>
      <w:r w:rsidRPr="00215BB9">
        <w:t>D</w:t>
      </w:r>
      <w:r w:rsidR="00925909">
        <w:t>.</w:t>
      </w:r>
      <w:r w:rsidRPr="00215BB9">
        <w:t xml:space="preserve"> (2021). Response of an arboreal species to plantation harvest. </w:t>
      </w:r>
      <w:r w:rsidRPr="00215BB9">
        <w:rPr>
          <w:i/>
          <w:iCs/>
        </w:rPr>
        <w:t>Forest Ecology and Management</w:t>
      </w:r>
      <w:r w:rsidR="00925909">
        <w:t xml:space="preserve"> </w:t>
      </w:r>
      <w:r w:rsidR="00925909" w:rsidRPr="008A5BC9">
        <w:rPr>
          <w:b/>
          <w:bCs/>
        </w:rPr>
        <w:t>490</w:t>
      </w:r>
      <w:r w:rsidR="00925909">
        <w:rPr>
          <w:b/>
          <w:bCs/>
        </w:rPr>
        <w:t xml:space="preserve"> </w:t>
      </w:r>
      <w:r w:rsidR="00925909">
        <w:t>(5), 119092 doi</w:t>
      </w:r>
      <w:r w:rsidR="00925909" w:rsidRPr="00925909">
        <w:t>: 10.1016/j.foreco.2021.119092</w:t>
      </w:r>
    </w:p>
    <w:p w14:paraId="499C8E10" w14:textId="305288D3" w:rsidR="00215BB9" w:rsidRPr="00215BB9" w:rsidRDefault="00215BB9" w:rsidP="00215BB9">
      <w:pPr>
        <w:pStyle w:val="Bibliography"/>
      </w:pPr>
      <w:r w:rsidRPr="00215BB9">
        <w:t>Karger</w:t>
      </w:r>
      <w:r w:rsidR="00925909">
        <w:t>,</w:t>
      </w:r>
      <w:r w:rsidRPr="00215BB9">
        <w:t xml:space="preserve"> D</w:t>
      </w:r>
      <w:r w:rsidR="00925909">
        <w:t>.</w:t>
      </w:r>
      <w:r w:rsidRPr="00215BB9">
        <w:t>N</w:t>
      </w:r>
      <w:r w:rsidR="00925909">
        <w:t>.</w:t>
      </w:r>
      <w:r w:rsidRPr="00215BB9">
        <w:t>, Conrad</w:t>
      </w:r>
      <w:r w:rsidR="00925909">
        <w:t>,</w:t>
      </w:r>
      <w:r w:rsidRPr="00215BB9">
        <w:t xml:space="preserve"> O</w:t>
      </w:r>
      <w:r w:rsidR="00925909">
        <w:t>.</w:t>
      </w:r>
      <w:r w:rsidRPr="00215BB9">
        <w:t>, Böhner</w:t>
      </w:r>
      <w:r w:rsidR="00925909">
        <w:t>,</w:t>
      </w:r>
      <w:r w:rsidRPr="00215BB9">
        <w:t xml:space="preserve"> J</w:t>
      </w:r>
      <w:r w:rsidR="00925909">
        <w:t>.</w:t>
      </w:r>
      <w:r w:rsidRPr="00215BB9">
        <w:t>, Kawohl</w:t>
      </w:r>
      <w:r w:rsidR="00925909">
        <w:t>,</w:t>
      </w:r>
      <w:r w:rsidRPr="00215BB9">
        <w:t xml:space="preserve"> T</w:t>
      </w:r>
      <w:r w:rsidR="00925909">
        <w:t>.</w:t>
      </w:r>
      <w:r w:rsidRPr="00215BB9">
        <w:t>, Kreft</w:t>
      </w:r>
      <w:r w:rsidR="00925909">
        <w:t>,</w:t>
      </w:r>
      <w:r w:rsidRPr="00215BB9">
        <w:t xml:space="preserve"> H</w:t>
      </w:r>
      <w:r w:rsidR="00925909">
        <w:t>.</w:t>
      </w:r>
      <w:r w:rsidRPr="00215BB9">
        <w:t>, Soria-Auza</w:t>
      </w:r>
      <w:r w:rsidR="00925909">
        <w:t>,</w:t>
      </w:r>
      <w:r w:rsidRPr="00215BB9">
        <w:t xml:space="preserve"> R</w:t>
      </w:r>
      <w:r w:rsidR="00925909">
        <w:t>.</w:t>
      </w:r>
      <w:r w:rsidRPr="00215BB9">
        <w:t>W</w:t>
      </w:r>
      <w:r w:rsidR="00925909">
        <w:t>.</w:t>
      </w:r>
      <w:r w:rsidRPr="00215BB9">
        <w:t>, Zimmermann</w:t>
      </w:r>
      <w:r w:rsidR="00925909">
        <w:t>,</w:t>
      </w:r>
      <w:r w:rsidRPr="00215BB9">
        <w:t xml:space="preserve"> N</w:t>
      </w:r>
      <w:r w:rsidR="00925909">
        <w:t>.</w:t>
      </w:r>
      <w:r w:rsidRPr="00215BB9">
        <w:t>E</w:t>
      </w:r>
      <w:r w:rsidR="00925909">
        <w:t>.</w:t>
      </w:r>
      <w:r w:rsidRPr="00215BB9">
        <w:t>, Linder</w:t>
      </w:r>
      <w:r w:rsidR="00925909">
        <w:t>,</w:t>
      </w:r>
      <w:r w:rsidRPr="00215BB9">
        <w:t xml:space="preserve"> H</w:t>
      </w:r>
      <w:r w:rsidR="00925909">
        <w:t>.</w:t>
      </w:r>
      <w:r w:rsidRPr="00215BB9">
        <w:t>P</w:t>
      </w:r>
      <w:r w:rsidR="00925909">
        <w:t>.</w:t>
      </w:r>
      <w:r w:rsidRPr="00215BB9">
        <w:t xml:space="preserve"> and Kessler</w:t>
      </w:r>
      <w:r w:rsidR="00925909">
        <w:t>,</w:t>
      </w:r>
      <w:r w:rsidRPr="00215BB9">
        <w:t xml:space="preserve"> M</w:t>
      </w:r>
      <w:r w:rsidR="00925909">
        <w:t>.</w:t>
      </w:r>
      <w:r w:rsidRPr="00215BB9">
        <w:t xml:space="preserve"> (2017). Climatologies at high resolution for the earth’s land surface areas. </w:t>
      </w:r>
      <w:r w:rsidRPr="00215BB9">
        <w:rPr>
          <w:i/>
          <w:iCs/>
        </w:rPr>
        <w:t>Scientific data</w:t>
      </w:r>
      <w:r w:rsidRPr="00215BB9">
        <w:t xml:space="preserve"> </w:t>
      </w:r>
      <w:r w:rsidRPr="00215BB9">
        <w:rPr>
          <w:b/>
          <w:bCs/>
        </w:rPr>
        <w:t>4</w:t>
      </w:r>
      <w:r w:rsidRPr="00215BB9">
        <w:t>, 1–20.</w:t>
      </w:r>
    </w:p>
    <w:p w14:paraId="1602D475" w14:textId="12E8049B" w:rsidR="00215BB9" w:rsidRPr="00215BB9" w:rsidRDefault="00215BB9" w:rsidP="00215BB9">
      <w:pPr>
        <w:pStyle w:val="Bibliography"/>
      </w:pPr>
      <w:r w:rsidRPr="00215BB9">
        <w:t>Kerlin</w:t>
      </w:r>
      <w:r w:rsidR="00AC3F8E">
        <w:t>,</w:t>
      </w:r>
      <w:r w:rsidRPr="00215BB9">
        <w:t xml:space="preserve"> D</w:t>
      </w:r>
      <w:r w:rsidR="00AC3F8E">
        <w:t>.</w:t>
      </w:r>
      <w:r w:rsidRPr="00215BB9">
        <w:t>H</w:t>
      </w:r>
      <w:r w:rsidR="00AC3F8E">
        <w:t>.</w:t>
      </w:r>
      <w:r w:rsidRPr="00215BB9">
        <w:t>, Grogan</w:t>
      </w:r>
      <w:r w:rsidR="00AC3F8E">
        <w:t>,</w:t>
      </w:r>
      <w:r w:rsidRPr="00215BB9">
        <w:t xml:space="preserve"> L</w:t>
      </w:r>
      <w:r w:rsidR="00AC3F8E">
        <w:t>.</w:t>
      </w:r>
      <w:r w:rsidRPr="00215BB9">
        <w:t>F</w:t>
      </w:r>
      <w:r w:rsidR="00AC3F8E">
        <w:t>.</w:t>
      </w:r>
      <w:r w:rsidRPr="00215BB9">
        <w:t xml:space="preserve"> and McCallum</w:t>
      </w:r>
      <w:r w:rsidR="00AC3F8E">
        <w:t>,</w:t>
      </w:r>
      <w:r w:rsidRPr="00215BB9">
        <w:t xml:space="preserve"> H</w:t>
      </w:r>
      <w:r w:rsidR="00AC3F8E">
        <w:t>.</w:t>
      </w:r>
      <w:r w:rsidRPr="00215BB9">
        <w:t>I</w:t>
      </w:r>
      <w:r w:rsidR="00AC3F8E">
        <w:t>.</w:t>
      </w:r>
      <w:r w:rsidRPr="00215BB9">
        <w:t xml:space="preserve"> (2022). Insights and inferences on </w:t>
      </w:r>
      <w:r w:rsidR="004E3DFA">
        <w:t>Koala</w:t>
      </w:r>
      <w:r w:rsidRPr="00215BB9">
        <w:t xml:space="preserve"> conservation from records of </w:t>
      </w:r>
      <w:r w:rsidR="004E3DFA">
        <w:t>Koala</w:t>
      </w:r>
      <w:r w:rsidRPr="00215BB9">
        <w:t xml:space="preserve">s arriving to care in South East Queensland. </w:t>
      </w:r>
      <w:r w:rsidRPr="00215BB9">
        <w:rPr>
          <w:i/>
          <w:iCs/>
        </w:rPr>
        <w:t>Wildlife Research</w:t>
      </w:r>
      <w:r w:rsidRPr="00215BB9">
        <w:t xml:space="preserve"> </w:t>
      </w:r>
      <w:r w:rsidRPr="00215BB9">
        <w:rPr>
          <w:b/>
          <w:bCs/>
        </w:rPr>
        <w:t>50</w:t>
      </w:r>
      <w:r w:rsidRPr="00215BB9">
        <w:t>, 57–67 doi:10.1071/WR21181</w:t>
      </w:r>
    </w:p>
    <w:p w14:paraId="059D3B6A" w14:textId="311C7B30" w:rsidR="00215BB9" w:rsidRPr="00215BB9" w:rsidRDefault="00215BB9" w:rsidP="00215BB9">
      <w:pPr>
        <w:pStyle w:val="Bibliography"/>
      </w:pPr>
      <w:r w:rsidRPr="00215BB9">
        <w:t>Kilian</w:t>
      </w:r>
      <w:r w:rsidR="00C80F7F">
        <w:t>,</w:t>
      </w:r>
      <w:r w:rsidRPr="00215BB9">
        <w:t xml:space="preserve"> A</w:t>
      </w:r>
      <w:r w:rsidR="00C80F7F">
        <w:t>.</w:t>
      </w:r>
      <w:r w:rsidRPr="00215BB9">
        <w:t>, Wenzl</w:t>
      </w:r>
      <w:r w:rsidR="00C80F7F">
        <w:t>,</w:t>
      </w:r>
      <w:r w:rsidRPr="00215BB9">
        <w:t xml:space="preserve"> P</w:t>
      </w:r>
      <w:r w:rsidR="00C80F7F">
        <w:t>.</w:t>
      </w:r>
      <w:r w:rsidRPr="00215BB9">
        <w:t>, Huttner</w:t>
      </w:r>
      <w:r w:rsidR="00C80F7F">
        <w:t>,</w:t>
      </w:r>
      <w:r w:rsidRPr="00215BB9">
        <w:t xml:space="preserve"> E</w:t>
      </w:r>
      <w:r w:rsidR="00C80F7F">
        <w:t>.</w:t>
      </w:r>
      <w:r w:rsidRPr="00215BB9">
        <w:t>, Carling</w:t>
      </w:r>
      <w:r w:rsidR="00C80F7F">
        <w:t>,</w:t>
      </w:r>
      <w:r w:rsidRPr="00215BB9">
        <w:t xml:space="preserve"> J</w:t>
      </w:r>
      <w:r w:rsidR="00C80F7F">
        <w:t>.</w:t>
      </w:r>
      <w:r w:rsidRPr="00215BB9">
        <w:t>, Xia</w:t>
      </w:r>
      <w:r w:rsidR="00C80F7F">
        <w:t>,</w:t>
      </w:r>
      <w:r w:rsidRPr="00215BB9">
        <w:t xml:space="preserve"> L</w:t>
      </w:r>
      <w:r w:rsidR="00C80F7F">
        <w:t>.</w:t>
      </w:r>
      <w:r w:rsidRPr="00215BB9">
        <w:t>, Blois</w:t>
      </w:r>
      <w:r w:rsidR="00C80F7F">
        <w:t>,</w:t>
      </w:r>
      <w:r w:rsidRPr="00215BB9">
        <w:t xml:space="preserve"> H</w:t>
      </w:r>
      <w:r w:rsidR="00C80F7F">
        <w:t>.</w:t>
      </w:r>
      <w:r w:rsidRPr="00215BB9">
        <w:t>, Caig</w:t>
      </w:r>
      <w:r w:rsidR="00C80F7F">
        <w:t>,</w:t>
      </w:r>
      <w:r w:rsidRPr="00215BB9">
        <w:t xml:space="preserve"> V</w:t>
      </w:r>
      <w:r w:rsidR="00C80F7F">
        <w:t>.</w:t>
      </w:r>
      <w:r w:rsidRPr="00215BB9">
        <w:t>, Heller-Uszynska</w:t>
      </w:r>
      <w:r w:rsidR="00C80F7F">
        <w:t>,</w:t>
      </w:r>
      <w:r w:rsidRPr="00215BB9">
        <w:t xml:space="preserve"> K</w:t>
      </w:r>
      <w:r w:rsidR="00C80F7F">
        <w:t>.</w:t>
      </w:r>
      <w:r w:rsidRPr="00215BB9">
        <w:t>, Jaccoud</w:t>
      </w:r>
      <w:r w:rsidR="00C80F7F">
        <w:t>,</w:t>
      </w:r>
      <w:r w:rsidRPr="00215BB9">
        <w:t xml:space="preserve"> D</w:t>
      </w:r>
      <w:r w:rsidR="00C80F7F">
        <w:t>.</w:t>
      </w:r>
      <w:r w:rsidRPr="00215BB9">
        <w:t>, Hopper</w:t>
      </w:r>
      <w:r w:rsidR="00C80F7F">
        <w:t>,</w:t>
      </w:r>
      <w:r w:rsidRPr="00215BB9">
        <w:t xml:space="preserve"> C</w:t>
      </w:r>
      <w:r w:rsidR="00C80F7F">
        <w:t>.</w:t>
      </w:r>
      <w:r w:rsidRPr="00215BB9">
        <w:t>, Aschenbrenner-Kilian</w:t>
      </w:r>
      <w:r w:rsidR="00C80F7F">
        <w:t>,</w:t>
      </w:r>
      <w:r w:rsidRPr="00215BB9">
        <w:t xml:space="preserve"> M</w:t>
      </w:r>
      <w:r w:rsidR="00C80F7F">
        <w:t>.</w:t>
      </w:r>
      <w:r w:rsidRPr="00215BB9">
        <w:t>, Evers</w:t>
      </w:r>
      <w:r w:rsidR="00C80F7F">
        <w:t>,</w:t>
      </w:r>
      <w:r w:rsidRPr="00215BB9">
        <w:t xml:space="preserve"> M</w:t>
      </w:r>
      <w:r w:rsidR="00C80F7F">
        <w:t>.</w:t>
      </w:r>
      <w:r w:rsidRPr="00215BB9">
        <w:t>, Peng</w:t>
      </w:r>
      <w:r w:rsidR="00C80F7F">
        <w:t>,</w:t>
      </w:r>
      <w:r w:rsidRPr="00215BB9">
        <w:t xml:space="preserve"> K</w:t>
      </w:r>
      <w:r w:rsidR="00C80F7F">
        <w:t>.</w:t>
      </w:r>
      <w:r w:rsidRPr="00215BB9">
        <w:t>, Cayla</w:t>
      </w:r>
      <w:r w:rsidR="00C80F7F">
        <w:t>,</w:t>
      </w:r>
      <w:r w:rsidRPr="00215BB9">
        <w:t xml:space="preserve"> C</w:t>
      </w:r>
      <w:r w:rsidR="00C80F7F">
        <w:t>.</w:t>
      </w:r>
      <w:r w:rsidRPr="00215BB9">
        <w:t>, Hok</w:t>
      </w:r>
      <w:r w:rsidR="00C80F7F">
        <w:t>,</w:t>
      </w:r>
      <w:r w:rsidRPr="00215BB9">
        <w:t xml:space="preserve"> P</w:t>
      </w:r>
      <w:r w:rsidR="00C80F7F">
        <w:t>.</w:t>
      </w:r>
      <w:r w:rsidRPr="00215BB9">
        <w:t xml:space="preserve"> and Uszynski</w:t>
      </w:r>
      <w:r w:rsidR="00C80F7F">
        <w:t>,</w:t>
      </w:r>
      <w:r w:rsidRPr="00215BB9">
        <w:t xml:space="preserve"> G</w:t>
      </w:r>
      <w:r w:rsidR="00C80F7F">
        <w:t>.</w:t>
      </w:r>
      <w:r w:rsidRPr="00215BB9">
        <w:t xml:space="preserve"> (2012). Diversity arrays technology: A generic genome profiling technology on open platforms. In</w:t>
      </w:r>
      <w:r w:rsidR="00C80F7F">
        <w:t>:</w:t>
      </w:r>
      <w:r w:rsidR="00C80F7F" w:rsidRPr="00C80F7F">
        <w:t xml:space="preserve"> Pompanon, </w:t>
      </w:r>
      <w:r w:rsidR="00C80F7F">
        <w:t xml:space="preserve">F. and </w:t>
      </w:r>
      <w:r w:rsidR="00C80F7F" w:rsidRPr="00C80F7F">
        <w:t>Bonin</w:t>
      </w:r>
      <w:r w:rsidR="00C80F7F">
        <w:t xml:space="preserve">, A. (Eds.) </w:t>
      </w:r>
      <w:r w:rsidRPr="008A5BC9">
        <w:rPr>
          <w:i/>
          <w:iCs/>
        </w:rPr>
        <w:t>Data Production and Analysis in Population Genomics: Methods and Protocols</w:t>
      </w:r>
      <w:r w:rsidR="00C80F7F">
        <w:t>,</w:t>
      </w:r>
      <w:r w:rsidRPr="00215BB9">
        <w:t xml:space="preserve"> pp. 67–89. Humana Press</w:t>
      </w:r>
      <w:r w:rsidR="00C80F7F">
        <w:t>,</w:t>
      </w:r>
      <w:r w:rsidRPr="00215BB9">
        <w:t xml:space="preserve"> Totowa, NJ doi:10.1007/978-1-61779-870-2_5</w:t>
      </w:r>
    </w:p>
    <w:p w14:paraId="7BFCF9BE" w14:textId="4341A917" w:rsidR="00215BB9" w:rsidRPr="00215BB9" w:rsidRDefault="00215BB9" w:rsidP="00215BB9">
      <w:pPr>
        <w:pStyle w:val="Bibliography"/>
      </w:pPr>
      <w:r w:rsidRPr="00215BB9">
        <w:t>Kjeldsen</w:t>
      </w:r>
      <w:r w:rsidR="00C80F7F">
        <w:t>,</w:t>
      </w:r>
      <w:r w:rsidRPr="00215BB9">
        <w:t xml:space="preserve"> S</w:t>
      </w:r>
      <w:r w:rsidR="00C80F7F">
        <w:t>.</w:t>
      </w:r>
      <w:r w:rsidRPr="00215BB9">
        <w:t>R</w:t>
      </w:r>
      <w:r w:rsidR="00C80F7F">
        <w:t>.</w:t>
      </w:r>
      <w:r w:rsidRPr="00215BB9">
        <w:t>, Raadsma</w:t>
      </w:r>
      <w:r w:rsidR="00C80F7F">
        <w:t>,</w:t>
      </w:r>
      <w:r w:rsidRPr="00215BB9">
        <w:t xml:space="preserve"> H</w:t>
      </w:r>
      <w:r w:rsidR="00C80F7F">
        <w:t>.</w:t>
      </w:r>
      <w:r w:rsidRPr="00215BB9">
        <w:t>W</w:t>
      </w:r>
      <w:r w:rsidR="00C80F7F">
        <w:t>.</w:t>
      </w:r>
      <w:r w:rsidRPr="00215BB9">
        <w:t>, Leigh</w:t>
      </w:r>
      <w:r w:rsidR="00C80F7F">
        <w:t>,</w:t>
      </w:r>
      <w:r w:rsidRPr="00215BB9">
        <w:t xml:space="preserve"> K</w:t>
      </w:r>
      <w:r w:rsidR="00C80F7F">
        <w:t>.</w:t>
      </w:r>
      <w:r w:rsidRPr="00215BB9">
        <w:t>A</w:t>
      </w:r>
      <w:r w:rsidR="00C80F7F">
        <w:t>.</w:t>
      </w:r>
      <w:r w:rsidRPr="00215BB9">
        <w:t>, Tobey</w:t>
      </w:r>
      <w:r w:rsidR="00C80F7F">
        <w:t>,</w:t>
      </w:r>
      <w:r w:rsidRPr="00215BB9">
        <w:t xml:space="preserve"> J</w:t>
      </w:r>
      <w:r w:rsidR="00C80F7F">
        <w:t>.</w:t>
      </w:r>
      <w:r w:rsidRPr="00215BB9">
        <w:t>R</w:t>
      </w:r>
      <w:r w:rsidR="00C80F7F">
        <w:t>.</w:t>
      </w:r>
      <w:r w:rsidRPr="00215BB9">
        <w:t>, Phalen</w:t>
      </w:r>
      <w:r w:rsidR="00C80F7F">
        <w:t>,</w:t>
      </w:r>
      <w:r w:rsidRPr="00215BB9">
        <w:t xml:space="preserve"> D</w:t>
      </w:r>
      <w:r w:rsidR="00C80F7F">
        <w:t>.</w:t>
      </w:r>
      <w:r w:rsidRPr="00215BB9">
        <w:t>, Krockenberger</w:t>
      </w:r>
      <w:r w:rsidR="00C80F7F">
        <w:t>,</w:t>
      </w:r>
      <w:r w:rsidRPr="00215BB9">
        <w:t xml:space="preserve"> A</w:t>
      </w:r>
      <w:r w:rsidR="00C80F7F">
        <w:t>.</w:t>
      </w:r>
      <w:r w:rsidRPr="00215BB9">
        <w:t>, Ellis</w:t>
      </w:r>
      <w:r w:rsidR="00C80F7F">
        <w:t>,</w:t>
      </w:r>
      <w:r w:rsidRPr="00215BB9">
        <w:t xml:space="preserve"> W</w:t>
      </w:r>
      <w:r w:rsidR="00C80F7F">
        <w:t>.</w:t>
      </w:r>
      <w:r w:rsidRPr="00215BB9">
        <w:t>A</w:t>
      </w:r>
      <w:r w:rsidR="00C80F7F">
        <w:t>.</w:t>
      </w:r>
      <w:r w:rsidRPr="00215BB9">
        <w:t>, Hynes</w:t>
      </w:r>
      <w:r w:rsidR="00C80F7F">
        <w:t>,</w:t>
      </w:r>
      <w:r w:rsidRPr="00215BB9">
        <w:t xml:space="preserve"> E</w:t>
      </w:r>
      <w:r w:rsidR="00C80F7F">
        <w:t>.</w:t>
      </w:r>
      <w:r w:rsidRPr="00215BB9">
        <w:t>, Higgins</w:t>
      </w:r>
      <w:r w:rsidR="00C80F7F">
        <w:t>,</w:t>
      </w:r>
      <w:r w:rsidRPr="00215BB9">
        <w:t xml:space="preserve"> D</w:t>
      </w:r>
      <w:r w:rsidR="00C80F7F">
        <w:t>.</w:t>
      </w:r>
      <w:r w:rsidRPr="00215BB9">
        <w:t>P</w:t>
      </w:r>
      <w:r w:rsidR="00C80F7F">
        <w:t>.</w:t>
      </w:r>
      <w:r w:rsidRPr="00215BB9">
        <w:t xml:space="preserve"> and Zenger</w:t>
      </w:r>
      <w:r w:rsidR="00C80F7F">
        <w:t>,</w:t>
      </w:r>
      <w:r w:rsidRPr="00215BB9">
        <w:t xml:space="preserve"> K</w:t>
      </w:r>
      <w:r w:rsidR="00C80F7F">
        <w:t>.</w:t>
      </w:r>
      <w:r w:rsidRPr="00215BB9">
        <w:t>R</w:t>
      </w:r>
      <w:r w:rsidR="00C80F7F">
        <w:t>.</w:t>
      </w:r>
      <w:r w:rsidRPr="00215BB9">
        <w:t xml:space="preserve"> (2019). Genomic comparisons reveal biogeographic and anthropogenic impacts in the </w:t>
      </w:r>
      <w:r w:rsidR="004E3DFA">
        <w:t>Koala</w:t>
      </w:r>
      <w:r w:rsidRPr="00215BB9">
        <w:t xml:space="preserve"> (</w:t>
      </w:r>
      <w:r w:rsidRPr="00215BB9">
        <w:rPr>
          <w:i/>
          <w:iCs/>
        </w:rPr>
        <w:t>Phascolarctos cinereus</w:t>
      </w:r>
      <w:r w:rsidRPr="00215BB9">
        <w:t xml:space="preserve">): </w:t>
      </w:r>
      <w:r w:rsidR="00C80F7F">
        <w:t>A</w:t>
      </w:r>
      <w:r w:rsidRPr="00215BB9">
        <w:t xml:space="preserve"> dietary-specialist species distributed across heterogeneous environments. </w:t>
      </w:r>
      <w:r w:rsidRPr="00215BB9">
        <w:rPr>
          <w:i/>
          <w:iCs/>
        </w:rPr>
        <w:t>Heredity</w:t>
      </w:r>
      <w:r w:rsidRPr="00215BB9">
        <w:t xml:space="preserve"> </w:t>
      </w:r>
      <w:r w:rsidRPr="00215BB9">
        <w:rPr>
          <w:b/>
          <w:bCs/>
        </w:rPr>
        <w:t>122</w:t>
      </w:r>
      <w:r w:rsidRPr="00215BB9">
        <w:t>, 525–544 doi:10.1038/s41437-018-0144-4</w:t>
      </w:r>
    </w:p>
    <w:p w14:paraId="3305DC9E" w14:textId="4900AE0C" w:rsidR="00215BB9" w:rsidRPr="00215BB9" w:rsidRDefault="00215BB9" w:rsidP="00215BB9">
      <w:pPr>
        <w:pStyle w:val="Bibliography"/>
      </w:pPr>
      <w:r w:rsidRPr="00215BB9">
        <w:t>Kjeldsen</w:t>
      </w:r>
      <w:r w:rsidR="00C80F7F">
        <w:t>,</w:t>
      </w:r>
      <w:r w:rsidRPr="00215BB9">
        <w:t xml:space="preserve"> S</w:t>
      </w:r>
      <w:r w:rsidR="00C80F7F">
        <w:t>.</w:t>
      </w:r>
      <w:r w:rsidRPr="00215BB9">
        <w:t>R</w:t>
      </w:r>
      <w:r w:rsidR="00C80F7F">
        <w:t>.</w:t>
      </w:r>
      <w:r w:rsidRPr="00215BB9">
        <w:t>, Zenger</w:t>
      </w:r>
      <w:r w:rsidR="00C80F7F">
        <w:t>,</w:t>
      </w:r>
      <w:r w:rsidRPr="00215BB9">
        <w:t xml:space="preserve"> K</w:t>
      </w:r>
      <w:r w:rsidR="00C80F7F">
        <w:t>.</w:t>
      </w:r>
      <w:r w:rsidRPr="00215BB9">
        <w:t>R</w:t>
      </w:r>
      <w:r w:rsidR="00C80F7F">
        <w:t>.</w:t>
      </w:r>
      <w:r w:rsidRPr="00215BB9">
        <w:t>, Leigh</w:t>
      </w:r>
      <w:r w:rsidR="00C80F7F">
        <w:t>,</w:t>
      </w:r>
      <w:r w:rsidRPr="00215BB9">
        <w:t xml:space="preserve"> K</w:t>
      </w:r>
      <w:r w:rsidR="00C80F7F">
        <w:t>.</w:t>
      </w:r>
      <w:r w:rsidRPr="00215BB9">
        <w:t>, Ellis</w:t>
      </w:r>
      <w:r w:rsidR="00C80F7F">
        <w:t>,</w:t>
      </w:r>
      <w:r w:rsidRPr="00215BB9">
        <w:t xml:space="preserve"> W</w:t>
      </w:r>
      <w:r w:rsidR="00C80F7F">
        <w:t>.</w:t>
      </w:r>
      <w:r w:rsidRPr="00215BB9">
        <w:t>, Tobey</w:t>
      </w:r>
      <w:r w:rsidR="00C80F7F">
        <w:t>,</w:t>
      </w:r>
      <w:r w:rsidRPr="00215BB9">
        <w:t xml:space="preserve"> J</w:t>
      </w:r>
      <w:r w:rsidR="00C80F7F">
        <w:t>.</w:t>
      </w:r>
      <w:r w:rsidRPr="00215BB9">
        <w:t>, Phalen</w:t>
      </w:r>
      <w:r w:rsidR="00C80F7F">
        <w:t>,</w:t>
      </w:r>
      <w:r w:rsidRPr="00215BB9">
        <w:t xml:space="preserve"> D</w:t>
      </w:r>
      <w:r w:rsidR="00C80F7F">
        <w:t>.</w:t>
      </w:r>
      <w:r w:rsidRPr="00215BB9">
        <w:t>, Melzer</w:t>
      </w:r>
      <w:r w:rsidR="00C80F7F">
        <w:t>,</w:t>
      </w:r>
      <w:r w:rsidRPr="00215BB9">
        <w:t xml:space="preserve"> A</w:t>
      </w:r>
      <w:r w:rsidR="00C80F7F">
        <w:t>.</w:t>
      </w:r>
      <w:r w:rsidRPr="00215BB9">
        <w:t>, FitzGibbon</w:t>
      </w:r>
      <w:r w:rsidR="00C80F7F">
        <w:t>,</w:t>
      </w:r>
      <w:r w:rsidRPr="00215BB9">
        <w:t xml:space="preserve"> S</w:t>
      </w:r>
      <w:r w:rsidR="00C80F7F">
        <w:t>.</w:t>
      </w:r>
      <w:r w:rsidRPr="00215BB9">
        <w:t xml:space="preserve"> and Raadsma</w:t>
      </w:r>
      <w:r w:rsidR="00C80F7F">
        <w:t>,</w:t>
      </w:r>
      <w:r w:rsidRPr="00215BB9">
        <w:t xml:space="preserve"> H</w:t>
      </w:r>
      <w:r w:rsidR="00C80F7F">
        <w:t>.</w:t>
      </w:r>
      <w:r w:rsidRPr="00215BB9">
        <w:t>W</w:t>
      </w:r>
      <w:r w:rsidR="00C80F7F">
        <w:t>.</w:t>
      </w:r>
      <w:r w:rsidRPr="00215BB9">
        <w:t xml:space="preserve"> (2016). Genome-wide SNP loci reveal novel insights into </w:t>
      </w:r>
      <w:r w:rsidR="004E3DFA">
        <w:t>Koala</w:t>
      </w:r>
      <w:r w:rsidRPr="00215BB9">
        <w:t xml:space="preserve"> (</w:t>
      </w:r>
      <w:r w:rsidRPr="008A5BC9">
        <w:rPr>
          <w:i/>
          <w:iCs/>
        </w:rPr>
        <w:t>Phascolarctos cinereus</w:t>
      </w:r>
      <w:r w:rsidRPr="00215BB9">
        <w:t xml:space="preserve">) population variability across its range. </w:t>
      </w:r>
      <w:r w:rsidRPr="00215BB9">
        <w:rPr>
          <w:i/>
          <w:iCs/>
        </w:rPr>
        <w:t>Conservation Genetics</w:t>
      </w:r>
      <w:r w:rsidRPr="00215BB9">
        <w:t xml:space="preserve"> </w:t>
      </w:r>
      <w:r w:rsidRPr="00215BB9">
        <w:rPr>
          <w:b/>
          <w:bCs/>
        </w:rPr>
        <w:t>17</w:t>
      </w:r>
      <w:r w:rsidRPr="00215BB9">
        <w:t>, 337–353 doi:10.1007/s10592-015-0784-3</w:t>
      </w:r>
    </w:p>
    <w:p w14:paraId="02ED7723" w14:textId="565A2FDE" w:rsidR="00215BB9" w:rsidRPr="00215BB9" w:rsidRDefault="00215BB9" w:rsidP="00215BB9">
      <w:pPr>
        <w:pStyle w:val="Bibliography"/>
      </w:pPr>
      <w:r w:rsidRPr="00215BB9">
        <w:t>Kriesner</w:t>
      </w:r>
      <w:r w:rsidR="00940953">
        <w:t>,</w:t>
      </w:r>
      <w:r w:rsidRPr="00215BB9">
        <w:t xml:space="preserve"> P</w:t>
      </w:r>
      <w:r w:rsidR="00940953">
        <w:t>.</w:t>
      </w:r>
      <w:r w:rsidRPr="00215BB9">
        <w:t>, Weeks</w:t>
      </w:r>
      <w:r w:rsidR="00940953">
        <w:t>,</w:t>
      </w:r>
      <w:r w:rsidRPr="00215BB9">
        <w:t xml:space="preserve"> A</w:t>
      </w:r>
      <w:r w:rsidR="00940953">
        <w:t>.</w:t>
      </w:r>
      <w:r w:rsidRPr="00215BB9">
        <w:t>, Razeng</w:t>
      </w:r>
      <w:r w:rsidR="00940953">
        <w:t>,</w:t>
      </w:r>
      <w:r w:rsidRPr="00215BB9">
        <w:t xml:space="preserve"> E</w:t>
      </w:r>
      <w:r w:rsidR="00940953">
        <w:t>.</w:t>
      </w:r>
      <w:r w:rsidRPr="00215BB9">
        <w:t xml:space="preserve"> and Sunnucks</w:t>
      </w:r>
      <w:r w:rsidR="00940953">
        <w:t>,</w:t>
      </w:r>
      <w:r w:rsidRPr="00215BB9">
        <w:t xml:space="preserve"> P</w:t>
      </w:r>
      <w:r w:rsidR="00940953">
        <w:t>.</w:t>
      </w:r>
      <w:r w:rsidRPr="00215BB9">
        <w:t xml:space="preserve"> (2020). </w:t>
      </w:r>
      <w:r w:rsidRPr="008A5BC9">
        <w:rPr>
          <w:i/>
          <w:iCs/>
        </w:rPr>
        <w:t>Assessing genetic risks to Victorian flora and fauna.</w:t>
      </w:r>
      <w:r w:rsidRPr="00215BB9">
        <w:t xml:space="preserve"> Department of Environment, Land, Water and Planning.</w:t>
      </w:r>
    </w:p>
    <w:p w14:paraId="6B00361B" w14:textId="5A0CC105" w:rsidR="00215BB9" w:rsidRPr="00215BB9" w:rsidRDefault="00215BB9" w:rsidP="00215BB9">
      <w:pPr>
        <w:pStyle w:val="Bibliography"/>
      </w:pPr>
      <w:r w:rsidRPr="00215BB9">
        <w:lastRenderedPageBreak/>
        <w:t>Lane</w:t>
      </w:r>
      <w:r w:rsidR="00F62D57">
        <w:t>,</w:t>
      </w:r>
      <w:r w:rsidRPr="00215BB9">
        <w:t xml:space="preserve"> M</w:t>
      </w:r>
      <w:r w:rsidR="00F62D57">
        <w:t>.</w:t>
      </w:r>
      <w:r w:rsidRPr="00215BB9">
        <w:t>R</w:t>
      </w:r>
      <w:r w:rsidR="00F62D57">
        <w:t>.</w:t>
      </w:r>
      <w:r w:rsidRPr="00215BB9">
        <w:t>, Lowe</w:t>
      </w:r>
      <w:r w:rsidR="00F62D57">
        <w:t>,</w:t>
      </w:r>
      <w:r w:rsidRPr="00215BB9">
        <w:t xml:space="preserve"> A</w:t>
      </w:r>
      <w:r w:rsidR="00F62D57">
        <w:t>.</w:t>
      </w:r>
      <w:r w:rsidRPr="00215BB9">
        <w:t>, Vukcevic</w:t>
      </w:r>
      <w:r w:rsidR="00F62D57">
        <w:t>,</w:t>
      </w:r>
      <w:r w:rsidRPr="00215BB9">
        <w:t xml:space="preserve"> J</w:t>
      </w:r>
      <w:r w:rsidR="00F62D57">
        <w:t>.</w:t>
      </w:r>
      <w:r w:rsidRPr="00215BB9">
        <w:t>, Clark</w:t>
      </w:r>
      <w:r w:rsidR="00F62D57">
        <w:t>,</w:t>
      </w:r>
      <w:r w:rsidRPr="00215BB9">
        <w:t xml:space="preserve"> R</w:t>
      </w:r>
      <w:r w:rsidR="00F62D57">
        <w:t>.</w:t>
      </w:r>
      <w:r w:rsidRPr="00215BB9">
        <w:t>G</w:t>
      </w:r>
      <w:r w:rsidR="00F62D57">
        <w:t>.</w:t>
      </w:r>
      <w:r w:rsidRPr="00215BB9">
        <w:t>, Madani</w:t>
      </w:r>
      <w:r w:rsidR="00F62D57">
        <w:t>,</w:t>
      </w:r>
      <w:r w:rsidRPr="00215BB9">
        <w:t xml:space="preserve"> G</w:t>
      </w:r>
      <w:r w:rsidR="00F62D57">
        <w:t>.</w:t>
      </w:r>
      <w:r w:rsidRPr="00215BB9">
        <w:t>, Higgins</w:t>
      </w:r>
      <w:r w:rsidR="00F62D57">
        <w:t>,</w:t>
      </w:r>
      <w:r w:rsidRPr="00215BB9">
        <w:t xml:space="preserve"> D</w:t>
      </w:r>
      <w:r w:rsidR="00F62D57">
        <w:t>.</w:t>
      </w:r>
      <w:r w:rsidRPr="00215BB9">
        <w:t>P</w:t>
      </w:r>
      <w:r w:rsidR="00F62D57">
        <w:t>.</w:t>
      </w:r>
      <w:r w:rsidRPr="00215BB9">
        <w:t>, Silver</w:t>
      </w:r>
      <w:r w:rsidR="00F62D57">
        <w:t>,</w:t>
      </w:r>
      <w:r w:rsidRPr="00215BB9">
        <w:t xml:space="preserve"> L</w:t>
      </w:r>
      <w:r w:rsidR="00F62D57">
        <w:t>.</w:t>
      </w:r>
      <w:r w:rsidRPr="00215BB9">
        <w:t>, Belov</w:t>
      </w:r>
      <w:r w:rsidR="00F62D57">
        <w:t>,</w:t>
      </w:r>
      <w:r w:rsidRPr="00215BB9">
        <w:t xml:space="preserve"> K</w:t>
      </w:r>
      <w:r w:rsidR="00F62D57">
        <w:t>.</w:t>
      </w:r>
      <w:r w:rsidRPr="00215BB9">
        <w:t>, Hogg</w:t>
      </w:r>
      <w:r w:rsidR="00F62D57">
        <w:t>,</w:t>
      </w:r>
      <w:r w:rsidRPr="00215BB9">
        <w:t xml:space="preserve"> C</w:t>
      </w:r>
      <w:r w:rsidR="00F62D57">
        <w:t>.</w:t>
      </w:r>
      <w:r w:rsidRPr="00215BB9">
        <w:t>J</w:t>
      </w:r>
      <w:r w:rsidR="00F62D57">
        <w:t>.</w:t>
      </w:r>
      <w:r w:rsidRPr="00215BB9">
        <w:t xml:space="preserve"> and Marsh</w:t>
      </w:r>
      <w:r w:rsidR="00F62D57">
        <w:t>,</w:t>
      </w:r>
      <w:r w:rsidRPr="00215BB9">
        <w:t xml:space="preserve"> K</w:t>
      </w:r>
      <w:r w:rsidR="00F62D57">
        <w:t>.</w:t>
      </w:r>
      <w:r w:rsidRPr="00215BB9">
        <w:t>J</w:t>
      </w:r>
      <w:r w:rsidR="00F62D57">
        <w:t>.</w:t>
      </w:r>
      <w:r w:rsidRPr="00215BB9">
        <w:t xml:space="preserve"> (2023). </w:t>
      </w:r>
      <w:r w:rsidR="00F62D57">
        <w:t>H</w:t>
      </w:r>
      <w:r w:rsidR="00F62D57" w:rsidRPr="00215BB9">
        <w:t xml:space="preserve">ealth assessments of </w:t>
      </w:r>
      <w:r w:rsidR="00F62D57">
        <w:t>Koala</w:t>
      </w:r>
      <w:r w:rsidR="00F62D57" w:rsidRPr="00215BB9">
        <w:t xml:space="preserve">s after wildfire: </w:t>
      </w:r>
      <w:r w:rsidR="00F62D57">
        <w:t>A</w:t>
      </w:r>
      <w:r w:rsidR="00F62D57" w:rsidRPr="00215BB9">
        <w:t xml:space="preserve"> temporal comparison of rehabilitated and non-rescued resident individuals.</w:t>
      </w:r>
      <w:r w:rsidRPr="00215BB9">
        <w:t xml:space="preserve"> </w:t>
      </w:r>
      <w:r w:rsidRPr="00215BB9">
        <w:rPr>
          <w:i/>
          <w:iCs/>
        </w:rPr>
        <w:t>Animals</w:t>
      </w:r>
      <w:r w:rsidRPr="00215BB9">
        <w:t xml:space="preserve"> </w:t>
      </w:r>
      <w:r w:rsidRPr="00215BB9">
        <w:rPr>
          <w:b/>
          <w:bCs/>
        </w:rPr>
        <w:t>13</w:t>
      </w:r>
      <w:r w:rsidRPr="00215BB9">
        <w:t>, 2863 doi:10.3390/ani13182863</w:t>
      </w:r>
    </w:p>
    <w:p w14:paraId="02289317" w14:textId="3655BE39" w:rsidR="00215BB9" w:rsidRPr="00215BB9" w:rsidRDefault="00215BB9" w:rsidP="00215BB9">
      <w:pPr>
        <w:pStyle w:val="Bibliography"/>
      </w:pPr>
      <w:r w:rsidRPr="00215BB9">
        <w:t>Lanyon</w:t>
      </w:r>
      <w:r w:rsidR="00F62D57">
        <w:t>,</w:t>
      </w:r>
      <w:r w:rsidRPr="00215BB9">
        <w:t xml:space="preserve"> J</w:t>
      </w:r>
      <w:r w:rsidR="00F62D57">
        <w:t>.</w:t>
      </w:r>
      <w:r w:rsidRPr="00215BB9">
        <w:t>M</w:t>
      </w:r>
      <w:r w:rsidR="00F62D57">
        <w:t>.</w:t>
      </w:r>
      <w:r w:rsidRPr="00215BB9">
        <w:t xml:space="preserve"> and Sanson</w:t>
      </w:r>
      <w:r w:rsidR="00F62D57">
        <w:t>,</w:t>
      </w:r>
      <w:r w:rsidRPr="00215BB9">
        <w:t xml:space="preserve"> G</w:t>
      </w:r>
      <w:r w:rsidR="00F62D57">
        <w:t>.</w:t>
      </w:r>
      <w:r w:rsidRPr="00215BB9">
        <w:t>D</w:t>
      </w:r>
      <w:r w:rsidR="00F62D57">
        <w:t>.</w:t>
      </w:r>
      <w:r w:rsidRPr="00215BB9">
        <w:t xml:space="preserve"> (1986). </w:t>
      </w:r>
      <w:r w:rsidR="004E3DFA">
        <w:t>Koala</w:t>
      </w:r>
      <w:r w:rsidRPr="00215BB9">
        <w:t xml:space="preserve"> (</w:t>
      </w:r>
      <w:r w:rsidRPr="00215BB9">
        <w:rPr>
          <w:i/>
          <w:iCs/>
        </w:rPr>
        <w:t>Phascolarctos cinereus</w:t>
      </w:r>
      <w:r w:rsidRPr="00215BB9">
        <w:t xml:space="preserve">) dentition and nutrition. I. Morphology and occlusion of cheekteeth. </w:t>
      </w:r>
      <w:r w:rsidRPr="00215BB9">
        <w:rPr>
          <w:i/>
          <w:iCs/>
        </w:rPr>
        <w:t>Journal of Zoology</w:t>
      </w:r>
      <w:r w:rsidRPr="00215BB9">
        <w:t xml:space="preserve"> </w:t>
      </w:r>
      <w:r w:rsidRPr="00215BB9">
        <w:rPr>
          <w:b/>
          <w:bCs/>
        </w:rPr>
        <w:t>209</w:t>
      </w:r>
      <w:r w:rsidRPr="00215BB9">
        <w:t>, 155–168 doi:10.1111/j.1469-7998.1986.tb03572.x</w:t>
      </w:r>
    </w:p>
    <w:p w14:paraId="699F8556" w14:textId="581AC5BC" w:rsidR="00215BB9" w:rsidRPr="00215BB9" w:rsidRDefault="00215BB9" w:rsidP="00215BB9">
      <w:pPr>
        <w:pStyle w:val="Bibliography"/>
      </w:pPr>
      <w:r w:rsidRPr="00215BB9">
        <w:t>Lau</w:t>
      </w:r>
      <w:r w:rsidR="00F62D57">
        <w:t>,</w:t>
      </w:r>
      <w:r w:rsidRPr="00215BB9">
        <w:t xml:space="preserve"> Q</w:t>
      </w:r>
      <w:r w:rsidR="00F62D57">
        <w:t>.</w:t>
      </w:r>
      <w:r w:rsidRPr="00215BB9">
        <w:t>, Griffith</w:t>
      </w:r>
      <w:r w:rsidR="00F62D57">
        <w:t>,</w:t>
      </w:r>
      <w:r w:rsidRPr="00215BB9">
        <w:t xml:space="preserve"> J</w:t>
      </w:r>
      <w:r w:rsidR="00F62D57">
        <w:t>.</w:t>
      </w:r>
      <w:r w:rsidRPr="00215BB9">
        <w:t>E</w:t>
      </w:r>
      <w:r w:rsidR="00F62D57">
        <w:t>.</w:t>
      </w:r>
      <w:r w:rsidRPr="00215BB9">
        <w:t xml:space="preserve"> and Higgins</w:t>
      </w:r>
      <w:r w:rsidR="00F62D57">
        <w:t>,</w:t>
      </w:r>
      <w:r w:rsidRPr="00215BB9">
        <w:t xml:space="preserve"> D</w:t>
      </w:r>
      <w:r w:rsidR="00F62D57">
        <w:t>.</w:t>
      </w:r>
      <w:r w:rsidRPr="00215BB9">
        <w:t>P</w:t>
      </w:r>
      <w:r w:rsidR="00F62D57">
        <w:t>.</w:t>
      </w:r>
      <w:r w:rsidRPr="00215BB9">
        <w:t xml:space="preserve"> (2014). Identification of MHCII variants associated with </w:t>
      </w:r>
      <w:r w:rsidR="00E251F1">
        <w:t>Chlamy</w:t>
      </w:r>
      <w:r w:rsidRPr="00215BB9">
        <w:t xml:space="preserve">dial disease in the </w:t>
      </w:r>
      <w:r w:rsidR="004E3DFA">
        <w:t>Koala</w:t>
      </w:r>
      <w:r w:rsidRPr="00215BB9">
        <w:t xml:space="preserve"> (</w:t>
      </w:r>
      <w:r w:rsidRPr="00215BB9">
        <w:rPr>
          <w:i/>
          <w:iCs/>
        </w:rPr>
        <w:t>Phascolarctos cinereus</w:t>
      </w:r>
      <w:r w:rsidRPr="00215BB9">
        <w:t xml:space="preserve">). </w:t>
      </w:r>
      <w:r w:rsidRPr="00215BB9">
        <w:rPr>
          <w:i/>
          <w:iCs/>
        </w:rPr>
        <w:t>PeerJ</w:t>
      </w:r>
      <w:r w:rsidRPr="00215BB9">
        <w:t xml:space="preserve"> </w:t>
      </w:r>
      <w:r w:rsidRPr="00215BB9">
        <w:rPr>
          <w:b/>
          <w:bCs/>
        </w:rPr>
        <w:t>2</w:t>
      </w:r>
      <w:r w:rsidRPr="00215BB9">
        <w:t>, e443 doi:10.7717/peerj.443</w:t>
      </w:r>
    </w:p>
    <w:p w14:paraId="27CB25FD" w14:textId="1620B15D" w:rsidR="00215BB9" w:rsidRPr="00215BB9" w:rsidRDefault="00215BB9" w:rsidP="00215BB9">
      <w:pPr>
        <w:pStyle w:val="Bibliography"/>
      </w:pPr>
      <w:r w:rsidRPr="00215BB9">
        <w:t>Law</w:t>
      </w:r>
      <w:r w:rsidR="00C97E48">
        <w:t>,</w:t>
      </w:r>
      <w:r w:rsidRPr="00215BB9">
        <w:t xml:space="preserve"> B</w:t>
      </w:r>
      <w:r w:rsidR="00C97E48">
        <w:t>.</w:t>
      </w:r>
      <w:r w:rsidRPr="00215BB9">
        <w:t>, Caccamo</w:t>
      </w:r>
      <w:r w:rsidR="00C97E48">
        <w:t>,</w:t>
      </w:r>
      <w:r w:rsidRPr="00215BB9">
        <w:t xml:space="preserve"> G</w:t>
      </w:r>
      <w:r w:rsidR="00C97E48">
        <w:t>.</w:t>
      </w:r>
      <w:r w:rsidRPr="00215BB9">
        <w:t>, Roe</w:t>
      </w:r>
      <w:r w:rsidR="00C97E48">
        <w:t>,</w:t>
      </w:r>
      <w:r w:rsidRPr="00215BB9">
        <w:t xml:space="preserve"> P</w:t>
      </w:r>
      <w:r w:rsidR="00C97E48">
        <w:t>.</w:t>
      </w:r>
      <w:r w:rsidRPr="00215BB9">
        <w:t>, Truskinger</w:t>
      </w:r>
      <w:r w:rsidR="00C97E48">
        <w:t>,</w:t>
      </w:r>
      <w:r w:rsidRPr="00215BB9">
        <w:t xml:space="preserve"> A</w:t>
      </w:r>
      <w:r w:rsidR="00C97E48">
        <w:t>.</w:t>
      </w:r>
      <w:r w:rsidRPr="00215BB9">
        <w:t>, Brassil</w:t>
      </w:r>
      <w:r w:rsidR="00C97E48">
        <w:t>,</w:t>
      </w:r>
      <w:r w:rsidRPr="00215BB9">
        <w:t xml:space="preserve"> T</w:t>
      </w:r>
      <w:r w:rsidR="00C97E48">
        <w:t>.</w:t>
      </w:r>
      <w:r w:rsidRPr="00215BB9">
        <w:t>, Gonsalves</w:t>
      </w:r>
      <w:r w:rsidR="00C97E48">
        <w:t>,</w:t>
      </w:r>
      <w:r w:rsidRPr="00215BB9">
        <w:t xml:space="preserve"> L</w:t>
      </w:r>
      <w:r w:rsidR="00C97E48">
        <w:t>.</w:t>
      </w:r>
      <w:r w:rsidRPr="00215BB9">
        <w:t>, McConville</w:t>
      </w:r>
      <w:r w:rsidR="00C97E48">
        <w:t>,</w:t>
      </w:r>
      <w:r w:rsidRPr="00215BB9">
        <w:t xml:space="preserve"> A</w:t>
      </w:r>
      <w:r w:rsidR="00C97E48">
        <w:t>.</w:t>
      </w:r>
      <w:r w:rsidRPr="00215BB9">
        <w:t xml:space="preserve"> and Stanton</w:t>
      </w:r>
      <w:r w:rsidR="00C97E48">
        <w:t>,</w:t>
      </w:r>
      <w:r w:rsidRPr="00215BB9">
        <w:t xml:space="preserve"> M</w:t>
      </w:r>
      <w:r w:rsidR="00C97E48">
        <w:t>.</w:t>
      </w:r>
      <w:r w:rsidRPr="00215BB9">
        <w:t xml:space="preserve"> (2017). Development and field validation of a regional, management-scale habitat model: A </w:t>
      </w:r>
      <w:r w:rsidR="004E3DFA">
        <w:t>Koala</w:t>
      </w:r>
      <w:r w:rsidRPr="00215BB9">
        <w:t xml:space="preserve"> </w:t>
      </w:r>
      <w:r w:rsidRPr="008A5BC9">
        <w:rPr>
          <w:i/>
          <w:iCs/>
        </w:rPr>
        <w:t>Phascolarctos cinereus</w:t>
      </w:r>
      <w:r w:rsidRPr="00215BB9">
        <w:t xml:space="preserve"> case study. </w:t>
      </w:r>
      <w:r w:rsidRPr="00215BB9">
        <w:rPr>
          <w:i/>
          <w:iCs/>
        </w:rPr>
        <w:t>Ecology and Evolution</w:t>
      </w:r>
      <w:r w:rsidRPr="00215BB9">
        <w:t xml:space="preserve"> </w:t>
      </w:r>
      <w:r w:rsidRPr="00215BB9">
        <w:rPr>
          <w:b/>
          <w:bCs/>
        </w:rPr>
        <w:t>7</w:t>
      </w:r>
      <w:r w:rsidRPr="00215BB9">
        <w:t>, 7475–7489 doi:10.1002/ece3.3300</w:t>
      </w:r>
    </w:p>
    <w:p w14:paraId="377D1B0D" w14:textId="370DB6AF" w:rsidR="00215BB9" w:rsidRPr="00215BB9" w:rsidRDefault="00215BB9" w:rsidP="00215BB9">
      <w:pPr>
        <w:pStyle w:val="Bibliography"/>
      </w:pPr>
      <w:r w:rsidRPr="00215BB9">
        <w:t xml:space="preserve">Lee </w:t>
      </w:r>
      <w:r w:rsidR="00A72DD9">
        <w:t>,</w:t>
      </w:r>
      <w:r w:rsidRPr="00215BB9">
        <w:t>T</w:t>
      </w:r>
      <w:r w:rsidR="00A72DD9">
        <w:t>.</w:t>
      </w:r>
      <w:r w:rsidRPr="00215BB9">
        <w:t>, Zenger</w:t>
      </w:r>
      <w:r w:rsidR="00A72DD9">
        <w:t>,</w:t>
      </w:r>
      <w:r w:rsidRPr="00215BB9">
        <w:t xml:space="preserve"> K</w:t>
      </w:r>
      <w:r w:rsidR="00A72DD9">
        <w:t>.</w:t>
      </w:r>
      <w:r w:rsidRPr="00215BB9">
        <w:t>R</w:t>
      </w:r>
      <w:r w:rsidR="00A72DD9">
        <w:t>.</w:t>
      </w:r>
      <w:r w:rsidRPr="00215BB9">
        <w:t>, Close</w:t>
      </w:r>
      <w:r w:rsidR="00A72DD9">
        <w:t>,</w:t>
      </w:r>
      <w:r w:rsidRPr="00215BB9">
        <w:t xml:space="preserve"> R</w:t>
      </w:r>
      <w:r w:rsidR="00A72DD9">
        <w:t>.</w:t>
      </w:r>
      <w:r w:rsidRPr="00215BB9">
        <w:t>L</w:t>
      </w:r>
      <w:r w:rsidR="00A72DD9">
        <w:t>.</w:t>
      </w:r>
      <w:r w:rsidRPr="00215BB9">
        <w:t xml:space="preserve"> and Phalen</w:t>
      </w:r>
      <w:r w:rsidR="00A72DD9">
        <w:t>,</w:t>
      </w:r>
      <w:r w:rsidRPr="00215BB9">
        <w:t xml:space="preserve"> D</w:t>
      </w:r>
      <w:r w:rsidR="00A72DD9">
        <w:t>.</w:t>
      </w:r>
      <w:r w:rsidRPr="00215BB9">
        <w:t>N</w:t>
      </w:r>
      <w:r w:rsidR="00A72DD9">
        <w:t>.</w:t>
      </w:r>
      <w:r w:rsidRPr="00215BB9">
        <w:t xml:space="preserve"> (2011). Genetic analysis reveals a distinct and highly diverse </w:t>
      </w:r>
      <w:r w:rsidR="004E3DFA">
        <w:t>Koala</w:t>
      </w:r>
      <w:r w:rsidRPr="00215BB9">
        <w:t xml:space="preserve"> (</w:t>
      </w:r>
      <w:r w:rsidRPr="008A5BC9">
        <w:rPr>
          <w:i/>
          <w:iCs/>
        </w:rPr>
        <w:t>Phascolarctos cinereus</w:t>
      </w:r>
      <w:r w:rsidRPr="00215BB9">
        <w:t xml:space="preserve">) population in South Gippsland, Victoria, Australia. </w:t>
      </w:r>
      <w:r w:rsidRPr="00215BB9">
        <w:rPr>
          <w:i/>
          <w:iCs/>
        </w:rPr>
        <w:t>Australian Mammalogy</w:t>
      </w:r>
      <w:r w:rsidRPr="00215BB9">
        <w:t xml:space="preserve"> </w:t>
      </w:r>
      <w:r w:rsidRPr="00215BB9">
        <w:rPr>
          <w:b/>
          <w:bCs/>
        </w:rPr>
        <w:t>34</w:t>
      </w:r>
      <w:r w:rsidRPr="00215BB9">
        <w:t>, 68–74.</w:t>
      </w:r>
    </w:p>
    <w:p w14:paraId="558387C8" w14:textId="7B61D415" w:rsidR="00215BB9" w:rsidRPr="00215BB9" w:rsidRDefault="00215BB9" w:rsidP="00215BB9">
      <w:pPr>
        <w:pStyle w:val="Bibliography"/>
      </w:pPr>
      <w:r w:rsidRPr="00215BB9">
        <w:t>Legione</w:t>
      </w:r>
      <w:r w:rsidR="00A72DD9">
        <w:t>,</w:t>
      </w:r>
      <w:r w:rsidRPr="00215BB9">
        <w:t xml:space="preserve"> A</w:t>
      </w:r>
      <w:r w:rsidR="00A72DD9">
        <w:t>.</w:t>
      </w:r>
      <w:r w:rsidRPr="00215BB9">
        <w:t>R</w:t>
      </w:r>
      <w:r w:rsidR="00A72DD9">
        <w:t>.</w:t>
      </w:r>
      <w:r w:rsidRPr="00215BB9">
        <w:t>, Amery-Gale</w:t>
      </w:r>
      <w:r w:rsidR="00A72DD9">
        <w:t>,</w:t>
      </w:r>
      <w:r w:rsidRPr="00215BB9">
        <w:t xml:space="preserve"> J</w:t>
      </w:r>
      <w:r w:rsidR="00A72DD9">
        <w:t>.</w:t>
      </w:r>
      <w:r w:rsidRPr="00215BB9">
        <w:t>, Lynch</w:t>
      </w:r>
      <w:r w:rsidR="00A72DD9">
        <w:t>,</w:t>
      </w:r>
      <w:r w:rsidRPr="00215BB9">
        <w:t xml:space="preserve"> M</w:t>
      </w:r>
      <w:r w:rsidR="00A72DD9">
        <w:t>.</w:t>
      </w:r>
      <w:r w:rsidRPr="00215BB9">
        <w:t>, Haynes</w:t>
      </w:r>
      <w:r w:rsidR="00A72DD9">
        <w:t>,</w:t>
      </w:r>
      <w:r w:rsidRPr="00215BB9">
        <w:t xml:space="preserve"> L</w:t>
      </w:r>
      <w:r w:rsidR="00A72DD9">
        <w:t>.</w:t>
      </w:r>
      <w:r w:rsidRPr="00215BB9">
        <w:t>, Gilkerson</w:t>
      </w:r>
      <w:r w:rsidR="00A72DD9">
        <w:t>,</w:t>
      </w:r>
      <w:r w:rsidRPr="00215BB9">
        <w:t xml:space="preserve"> J</w:t>
      </w:r>
      <w:r w:rsidR="00A72DD9">
        <w:t>.</w:t>
      </w:r>
      <w:r w:rsidRPr="00215BB9">
        <w:t>R</w:t>
      </w:r>
      <w:r w:rsidR="00A72DD9">
        <w:t>.</w:t>
      </w:r>
      <w:r w:rsidRPr="00215BB9">
        <w:t>, Sansom</w:t>
      </w:r>
      <w:r w:rsidR="00A72DD9">
        <w:t>,</w:t>
      </w:r>
      <w:r w:rsidRPr="00215BB9">
        <w:t xml:space="preserve"> F</w:t>
      </w:r>
      <w:r w:rsidR="00A72DD9">
        <w:t>.</w:t>
      </w:r>
      <w:r w:rsidRPr="00215BB9">
        <w:t>M</w:t>
      </w:r>
      <w:r w:rsidR="00A72DD9">
        <w:t>.</w:t>
      </w:r>
      <w:r w:rsidRPr="00215BB9">
        <w:t xml:space="preserve"> and Devlin</w:t>
      </w:r>
      <w:r w:rsidR="00A72DD9">
        <w:t>,</w:t>
      </w:r>
      <w:r w:rsidRPr="00215BB9">
        <w:t xml:space="preserve"> J</w:t>
      </w:r>
      <w:r w:rsidR="00A72DD9">
        <w:t>.</w:t>
      </w:r>
      <w:r w:rsidRPr="00215BB9">
        <w:t>M</w:t>
      </w:r>
      <w:r w:rsidR="00A72DD9">
        <w:t>.</w:t>
      </w:r>
      <w:r w:rsidRPr="00215BB9">
        <w:t xml:space="preserve"> (2016a). </w:t>
      </w:r>
      <w:r w:rsidR="00E251F1">
        <w:rPr>
          <w:i/>
          <w:iCs/>
        </w:rPr>
        <w:t>Chlamy</w:t>
      </w:r>
      <w:r w:rsidRPr="00215BB9">
        <w:rPr>
          <w:i/>
          <w:iCs/>
        </w:rPr>
        <w:t>dia pecorum</w:t>
      </w:r>
      <w:r w:rsidRPr="00215BB9">
        <w:t xml:space="preserve"> Infection in Free-ranging </w:t>
      </w:r>
      <w:r w:rsidR="004E3DFA">
        <w:t>Koala</w:t>
      </w:r>
      <w:r w:rsidRPr="00215BB9">
        <w:t>s (</w:t>
      </w:r>
      <w:r w:rsidRPr="00215BB9">
        <w:rPr>
          <w:i/>
          <w:iCs/>
        </w:rPr>
        <w:t>Phascolarctos cinereus</w:t>
      </w:r>
      <w:r w:rsidRPr="00215BB9">
        <w:t xml:space="preserve">) on French Island, Victoria, Australia. </w:t>
      </w:r>
      <w:r w:rsidRPr="00215BB9">
        <w:rPr>
          <w:i/>
          <w:iCs/>
        </w:rPr>
        <w:t>Journal of Wildlife Diseases</w:t>
      </w:r>
      <w:r w:rsidRPr="00215BB9">
        <w:t xml:space="preserve"> </w:t>
      </w:r>
      <w:r w:rsidRPr="00215BB9">
        <w:rPr>
          <w:b/>
          <w:bCs/>
        </w:rPr>
        <w:t>52</w:t>
      </w:r>
      <w:r w:rsidRPr="00215BB9">
        <w:t xml:space="preserve"> doi:10.7589/2015-10-276</w:t>
      </w:r>
    </w:p>
    <w:p w14:paraId="31FCD721" w14:textId="1B881A5E" w:rsidR="00215BB9" w:rsidRPr="00215BB9" w:rsidRDefault="00215BB9" w:rsidP="00215BB9">
      <w:pPr>
        <w:pStyle w:val="Bibliography"/>
      </w:pPr>
      <w:r w:rsidRPr="00215BB9">
        <w:t>Legione</w:t>
      </w:r>
      <w:r w:rsidR="00A72DD9">
        <w:t>,</w:t>
      </w:r>
      <w:r w:rsidRPr="00215BB9">
        <w:t xml:space="preserve"> A</w:t>
      </w:r>
      <w:r w:rsidR="00A72DD9">
        <w:t>.</w:t>
      </w:r>
      <w:r w:rsidRPr="00215BB9">
        <w:t>R</w:t>
      </w:r>
      <w:r w:rsidR="00A72DD9">
        <w:t>.</w:t>
      </w:r>
      <w:r w:rsidRPr="00215BB9">
        <w:t>, Amery-Gale</w:t>
      </w:r>
      <w:r w:rsidR="00A72DD9">
        <w:t>,</w:t>
      </w:r>
      <w:r w:rsidRPr="00215BB9">
        <w:t xml:space="preserve"> J</w:t>
      </w:r>
      <w:r w:rsidR="00A72DD9">
        <w:t>.</w:t>
      </w:r>
      <w:r w:rsidRPr="00215BB9">
        <w:t>, Lynch</w:t>
      </w:r>
      <w:r w:rsidR="00A72DD9">
        <w:t>,</w:t>
      </w:r>
      <w:r w:rsidRPr="00215BB9">
        <w:t xml:space="preserve"> M</w:t>
      </w:r>
      <w:r w:rsidR="00A72DD9">
        <w:t>.</w:t>
      </w:r>
      <w:r w:rsidRPr="00215BB9">
        <w:t>, Haynes</w:t>
      </w:r>
      <w:r w:rsidR="00A72DD9">
        <w:t>,</w:t>
      </w:r>
      <w:r w:rsidRPr="00215BB9">
        <w:t xml:space="preserve"> L</w:t>
      </w:r>
      <w:r w:rsidR="00A72DD9">
        <w:t>.</w:t>
      </w:r>
      <w:r w:rsidRPr="00215BB9">
        <w:t>, Gilkerson</w:t>
      </w:r>
      <w:r w:rsidR="00A72DD9">
        <w:t>,</w:t>
      </w:r>
      <w:r w:rsidRPr="00215BB9">
        <w:t xml:space="preserve"> J</w:t>
      </w:r>
      <w:r w:rsidR="00A72DD9">
        <w:t>.</w:t>
      </w:r>
      <w:r w:rsidRPr="00215BB9">
        <w:t>R</w:t>
      </w:r>
      <w:r w:rsidR="00A72DD9">
        <w:t>.</w:t>
      </w:r>
      <w:r w:rsidRPr="00215BB9">
        <w:t>, Sansom</w:t>
      </w:r>
      <w:r w:rsidR="00A72DD9">
        <w:t>,</w:t>
      </w:r>
      <w:r w:rsidRPr="00215BB9">
        <w:t xml:space="preserve"> F</w:t>
      </w:r>
      <w:r w:rsidR="00A72DD9">
        <w:t>.</w:t>
      </w:r>
      <w:r w:rsidRPr="00215BB9">
        <w:t>M</w:t>
      </w:r>
      <w:r w:rsidR="00A72DD9">
        <w:t>.</w:t>
      </w:r>
      <w:r w:rsidRPr="00215BB9">
        <w:t xml:space="preserve"> and Devlin</w:t>
      </w:r>
      <w:r w:rsidR="00A72DD9">
        <w:t>,</w:t>
      </w:r>
      <w:r w:rsidRPr="00215BB9">
        <w:t xml:space="preserve"> J</w:t>
      </w:r>
      <w:r w:rsidR="00A72DD9">
        <w:t>.</w:t>
      </w:r>
      <w:r w:rsidRPr="00215BB9">
        <w:t>M</w:t>
      </w:r>
      <w:r w:rsidR="00A72DD9">
        <w:t>.</w:t>
      </w:r>
      <w:r w:rsidRPr="00215BB9">
        <w:t xml:space="preserve"> (2018). Variation in the microbiome of the urogenital tract of </w:t>
      </w:r>
      <w:r w:rsidR="00E251F1">
        <w:rPr>
          <w:i/>
          <w:iCs/>
        </w:rPr>
        <w:t>Chlamy</w:t>
      </w:r>
      <w:r w:rsidRPr="00215BB9">
        <w:rPr>
          <w:i/>
          <w:iCs/>
        </w:rPr>
        <w:t>dia</w:t>
      </w:r>
      <w:r w:rsidRPr="00215BB9">
        <w:t xml:space="preserve">-free female </w:t>
      </w:r>
      <w:r w:rsidR="004E3DFA">
        <w:t>Koala</w:t>
      </w:r>
      <w:r w:rsidRPr="00215BB9">
        <w:t>s (</w:t>
      </w:r>
      <w:r w:rsidRPr="00215BB9">
        <w:rPr>
          <w:i/>
          <w:iCs/>
        </w:rPr>
        <w:t>Phascolarctos cinereus</w:t>
      </w:r>
      <w:r w:rsidRPr="00215BB9">
        <w:t xml:space="preserve">) with and without ‘wet bottom’. </w:t>
      </w:r>
      <w:r w:rsidRPr="00215BB9">
        <w:rPr>
          <w:i/>
          <w:iCs/>
        </w:rPr>
        <w:t>PLoS ONE</w:t>
      </w:r>
      <w:r w:rsidRPr="00215BB9">
        <w:t xml:space="preserve"> </w:t>
      </w:r>
      <w:r w:rsidRPr="00215BB9">
        <w:rPr>
          <w:b/>
          <w:bCs/>
        </w:rPr>
        <w:t>13</w:t>
      </w:r>
      <w:r w:rsidRPr="00215BB9">
        <w:t xml:space="preserve"> doi:10.1371/journal.pone.0194881</w:t>
      </w:r>
    </w:p>
    <w:p w14:paraId="4BD5CDCD" w14:textId="4F68577F" w:rsidR="00215BB9" w:rsidRPr="00215BB9" w:rsidRDefault="00215BB9" w:rsidP="00215BB9">
      <w:pPr>
        <w:pStyle w:val="Bibliography"/>
      </w:pPr>
      <w:r w:rsidRPr="00215BB9">
        <w:t>Legione</w:t>
      </w:r>
      <w:r w:rsidR="00A72DD9">
        <w:t>,</w:t>
      </w:r>
      <w:r w:rsidRPr="00215BB9">
        <w:t xml:space="preserve"> A</w:t>
      </w:r>
      <w:r w:rsidR="00A72DD9">
        <w:t>.</w:t>
      </w:r>
      <w:r w:rsidRPr="00215BB9">
        <w:t>R</w:t>
      </w:r>
      <w:r w:rsidR="00A72DD9">
        <w:t>.</w:t>
      </w:r>
      <w:r w:rsidRPr="00215BB9">
        <w:t>, Patterson</w:t>
      </w:r>
      <w:r w:rsidR="00A72DD9">
        <w:t>,</w:t>
      </w:r>
      <w:r w:rsidRPr="00215BB9">
        <w:t xml:space="preserve"> J</w:t>
      </w:r>
      <w:r w:rsidR="00A72DD9">
        <w:t>.</w:t>
      </w:r>
      <w:r w:rsidRPr="00215BB9">
        <w:t>L</w:t>
      </w:r>
      <w:r w:rsidR="00A72DD9">
        <w:t>.</w:t>
      </w:r>
      <w:r w:rsidRPr="00215BB9">
        <w:t>S</w:t>
      </w:r>
      <w:r w:rsidR="00A72DD9">
        <w:t>.</w:t>
      </w:r>
      <w:r w:rsidRPr="00215BB9">
        <w:t>, Whiteley</w:t>
      </w:r>
      <w:r w:rsidR="00A72DD9">
        <w:t>,</w:t>
      </w:r>
      <w:r w:rsidRPr="00215BB9">
        <w:t xml:space="preserve"> P</w:t>
      </w:r>
      <w:r w:rsidR="00A72DD9">
        <w:t>.</w:t>
      </w:r>
      <w:r w:rsidRPr="00215BB9">
        <w:t>, Firestone</w:t>
      </w:r>
      <w:r w:rsidR="00A72DD9">
        <w:t>,</w:t>
      </w:r>
      <w:r w:rsidRPr="00215BB9">
        <w:t xml:space="preserve"> S</w:t>
      </w:r>
      <w:r w:rsidR="00A72DD9">
        <w:t>.</w:t>
      </w:r>
      <w:r w:rsidRPr="00215BB9">
        <w:t>M</w:t>
      </w:r>
      <w:r w:rsidR="00A72DD9">
        <w:t>.</w:t>
      </w:r>
      <w:r w:rsidRPr="00215BB9">
        <w:t>, Curnick</w:t>
      </w:r>
      <w:r w:rsidR="00A72DD9">
        <w:t>,</w:t>
      </w:r>
      <w:r w:rsidRPr="00215BB9">
        <w:t xml:space="preserve"> M</w:t>
      </w:r>
      <w:r w:rsidR="00A72DD9">
        <w:t>.</w:t>
      </w:r>
      <w:r w:rsidRPr="00215BB9">
        <w:t>, Bodley</w:t>
      </w:r>
      <w:r w:rsidR="00A72DD9">
        <w:t>,</w:t>
      </w:r>
      <w:r w:rsidRPr="00215BB9">
        <w:t xml:space="preserve"> K</w:t>
      </w:r>
      <w:r w:rsidR="00A72DD9">
        <w:t>.</w:t>
      </w:r>
      <w:r w:rsidRPr="00215BB9">
        <w:t>, Lynch</w:t>
      </w:r>
      <w:r w:rsidR="00A72DD9">
        <w:t>,</w:t>
      </w:r>
      <w:r w:rsidRPr="00215BB9">
        <w:t xml:space="preserve"> M</w:t>
      </w:r>
      <w:r w:rsidR="00A72DD9">
        <w:t>.</w:t>
      </w:r>
      <w:r w:rsidRPr="00215BB9">
        <w:t>, Gilkerson</w:t>
      </w:r>
      <w:r w:rsidR="00A72DD9">
        <w:t>,</w:t>
      </w:r>
      <w:r w:rsidRPr="00215BB9">
        <w:t xml:space="preserve"> J</w:t>
      </w:r>
      <w:r w:rsidR="00A72DD9">
        <w:t>.</w:t>
      </w:r>
      <w:r w:rsidRPr="00215BB9">
        <w:t>R</w:t>
      </w:r>
      <w:r w:rsidR="00A72DD9">
        <w:t>.</w:t>
      </w:r>
      <w:r w:rsidRPr="00215BB9">
        <w:t>, Sansom</w:t>
      </w:r>
      <w:r w:rsidR="00A72DD9">
        <w:t>,</w:t>
      </w:r>
      <w:r w:rsidRPr="00215BB9">
        <w:t xml:space="preserve"> F</w:t>
      </w:r>
      <w:r w:rsidR="00A72DD9">
        <w:t>.</w:t>
      </w:r>
      <w:r w:rsidRPr="00215BB9">
        <w:t>M</w:t>
      </w:r>
      <w:r w:rsidR="00A72DD9">
        <w:t>.</w:t>
      </w:r>
      <w:r w:rsidRPr="00215BB9">
        <w:t xml:space="preserve"> and Devlin</w:t>
      </w:r>
      <w:r w:rsidR="00A72DD9">
        <w:t>,</w:t>
      </w:r>
      <w:r w:rsidRPr="00215BB9">
        <w:t xml:space="preserve"> J</w:t>
      </w:r>
      <w:r w:rsidR="00A72DD9">
        <w:t>.</w:t>
      </w:r>
      <w:r w:rsidRPr="00215BB9">
        <w:t>M</w:t>
      </w:r>
      <w:r w:rsidR="00A72DD9">
        <w:t>.</w:t>
      </w:r>
      <w:r w:rsidRPr="00215BB9">
        <w:t xml:space="preserve"> (2017). </w:t>
      </w:r>
      <w:r w:rsidR="004E3DFA">
        <w:t>Koala</w:t>
      </w:r>
      <w:r w:rsidRPr="00215BB9">
        <w:t xml:space="preserve"> retrovirus genotyping analyses reveal a low prevalence of KoRV-A in Victorian </w:t>
      </w:r>
      <w:r w:rsidR="004E3DFA">
        <w:t>Koala</w:t>
      </w:r>
      <w:r w:rsidRPr="00215BB9">
        <w:t xml:space="preserve">s and an association with clinical disease. </w:t>
      </w:r>
      <w:r w:rsidRPr="00215BB9">
        <w:rPr>
          <w:i/>
          <w:iCs/>
        </w:rPr>
        <w:t>Journal of Medical Microbiology</w:t>
      </w:r>
      <w:r w:rsidRPr="00215BB9">
        <w:t xml:space="preserve"> </w:t>
      </w:r>
      <w:r w:rsidRPr="00215BB9">
        <w:rPr>
          <w:b/>
          <w:bCs/>
        </w:rPr>
        <w:t>66</w:t>
      </w:r>
      <w:r w:rsidRPr="00215BB9">
        <w:t xml:space="preserve"> doi:10.1099/jmm.0.000416</w:t>
      </w:r>
    </w:p>
    <w:p w14:paraId="64450FE1" w14:textId="7D625CD2" w:rsidR="00215BB9" w:rsidRPr="00215BB9" w:rsidRDefault="00215BB9" w:rsidP="00215BB9">
      <w:pPr>
        <w:pStyle w:val="Bibliography"/>
      </w:pPr>
      <w:r w:rsidRPr="00215BB9">
        <w:t>Legione</w:t>
      </w:r>
      <w:r w:rsidR="006134AC">
        <w:t>,</w:t>
      </w:r>
      <w:r w:rsidRPr="00215BB9">
        <w:t xml:space="preserve"> A</w:t>
      </w:r>
      <w:r w:rsidR="006134AC">
        <w:t>.</w:t>
      </w:r>
      <w:r w:rsidRPr="00215BB9">
        <w:t>R</w:t>
      </w:r>
      <w:r w:rsidR="006134AC">
        <w:t>.</w:t>
      </w:r>
      <w:r w:rsidRPr="00215BB9">
        <w:t>, Patterson</w:t>
      </w:r>
      <w:r w:rsidR="006134AC">
        <w:t>,</w:t>
      </w:r>
      <w:r w:rsidRPr="00215BB9">
        <w:t xml:space="preserve"> J</w:t>
      </w:r>
      <w:r w:rsidR="006134AC">
        <w:t>.</w:t>
      </w:r>
      <w:r w:rsidRPr="00215BB9">
        <w:t>L</w:t>
      </w:r>
      <w:r w:rsidR="006134AC">
        <w:t>.</w:t>
      </w:r>
      <w:r w:rsidRPr="00215BB9">
        <w:t>S</w:t>
      </w:r>
      <w:r w:rsidR="006134AC">
        <w:t>.</w:t>
      </w:r>
      <w:r w:rsidRPr="00215BB9">
        <w:t>, Whiteley</w:t>
      </w:r>
      <w:r w:rsidR="006134AC">
        <w:t>,</w:t>
      </w:r>
      <w:r w:rsidRPr="00215BB9">
        <w:t xml:space="preserve"> P</w:t>
      </w:r>
      <w:r w:rsidR="006134AC">
        <w:t>.</w:t>
      </w:r>
      <w:r w:rsidRPr="00215BB9">
        <w:t>L</w:t>
      </w:r>
      <w:r w:rsidR="006134AC">
        <w:t>.</w:t>
      </w:r>
      <w:r w:rsidRPr="00215BB9">
        <w:t>, Amery-Gale</w:t>
      </w:r>
      <w:r w:rsidR="006134AC">
        <w:t>,</w:t>
      </w:r>
      <w:r w:rsidRPr="00215BB9">
        <w:t xml:space="preserve"> J</w:t>
      </w:r>
      <w:r w:rsidR="006134AC">
        <w:t>.</w:t>
      </w:r>
      <w:r w:rsidRPr="00215BB9">
        <w:t>, Lynch</w:t>
      </w:r>
      <w:r w:rsidR="006134AC">
        <w:t>,</w:t>
      </w:r>
      <w:r w:rsidRPr="00215BB9">
        <w:t xml:space="preserve"> M</w:t>
      </w:r>
      <w:r w:rsidR="006134AC">
        <w:t>.</w:t>
      </w:r>
      <w:r w:rsidRPr="00215BB9">
        <w:t>, Haynes</w:t>
      </w:r>
      <w:r w:rsidR="006134AC">
        <w:t>,</w:t>
      </w:r>
      <w:r w:rsidRPr="00215BB9">
        <w:t xml:space="preserve"> L</w:t>
      </w:r>
      <w:r w:rsidR="006134AC">
        <w:t>.</w:t>
      </w:r>
      <w:r w:rsidRPr="00215BB9">
        <w:t>, Gilkerson</w:t>
      </w:r>
      <w:r w:rsidR="006134AC">
        <w:t>,</w:t>
      </w:r>
      <w:r w:rsidRPr="00215BB9">
        <w:t xml:space="preserve"> J</w:t>
      </w:r>
      <w:r w:rsidR="006134AC">
        <w:t>.</w:t>
      </w:r>
      <w:r w:rsidRPr="00215BB9">
        <w:t>R</w:t>
      </w:r>
      <w:r w:rsidR="006134AC">
        <w:t>.</w:t>
      </w:r>
      <w:r w:rsidRPr="00215BB9">
        <w:t>, Polkinghorne</w:t>
      </w:r>
      <w:r w:rsidR="006134AC">
        <w:t>,</w:t>
      </w:r>
      <w:r w:rsidRPr="00215BB9">
        <w:t xml:space="preserve"> A</w:t>
      </w:r>
      <w:r w:rsidR="006134AC">
        <w:t>.</w:t>
      </w:r>
      <w:r w:rsidRPr="00215BB9">
        <w:t>, Devlin</w:t>
      </w:r>
      <w:r w:rsidR="006134AC">
        <w:t>,</w:t>
      </w:r>
      <w:r w:rsidRPr="00215BB9">
        <w:t xml:space="preserve"> J</w:t>
      </w:r>
      <w:r w:rsidR="006134AC">
        <w:t>.</w:t>
      </w:r>
      <w:r w:rsidRPr="00215BB9">
        <w:t>M</w:t>
      </w:r>
      <w:r w:rsidR="006134AC">
        <w:t>.</w:t>
      </w:r>
      <w:r w:rsidRPr="00215BB9">
        <w:t xml:space="preserve"> and Sansom</w:t>
      </w:r>
      <w:r w:rsidR="006134AC">
        <w:t>,</w:t>
      </w:r>
      <w:r w:rsidRPr="00215BB9">
        <w:t xml:space="preserve"> F</w:t>
      </w:r>
      <w:r w:rsidR="006134AC">
        <w:t>.</w:t>
      </w:r>
      <w:r w:rsidRPr="00215BB9">
        <w:t>M</w:t>
      </w:r>
      <w:r w:rsidR="006134AC">
        <w:t>.</w:t>
      </w:r>
      <w:r w:rsidRPr="00215BB9">
        <w:t xml:space="preserve"> (2016b). Identification of unusual </w:t>
      </w:r>
      <w:r w:rsidR="00E251F1">
        <w:rPr>
          <w:i/>
          <w:iCs/>
        </w:rPr>
        <w:t>Chlamy</w:t>
      </w:r>
      <w:r w:rsidRPr="00215BB9">
        <w:rPr>
          <w:i/>
          <w:iCs/>
        </w:rPr>
        <w:t>dia pecorum</w:t>
      </w:r>
      <w:r w:rsidRPr="00215BB9">
        <w:t xml:space="preserve"> genotypes in Victorian </w:t>
      </w:r>
      <w:r w:rsidR="004E3DFA">
        <w:t>Koala</w:t>
      </w:r>
      <w:r w:rsidRPr="00215BB9">
        <w:t>s (</w:t>
      </w:r>
      <w:r w:rsidRPr="00215BB9">
        <w:rPr>
          <w:i/>
          <w:iCs/>
        </w:rPr>
        <w:t>Phascolarctos cinereus</w:t>
      </w:r>
      <w:r w:rsidRPr="00215BB9">
        <w:t xml:space="preserve">) and clinical variables associated with infection. </w:t>
      </w:r>
      <w:r w:rsidRPr="00215BB9">
        <w:rPr>
          <w:i/>
          <w:iCs/>
        </w:rPr>
        <w:t>Journal of medical microbiology</w:t>
      </w:r>
      <w:r w:rsidRPr="00215BB9">
        <w:t xml:space="preserve"> </w:t>
      </w:r>
      <w:r w:rsidRPr="00215BB9">
        <w:rPr>
          <w:b/>
          <w:bCs/>
        </w:rPr>
        <w:t>65</w:t>
      </w:r>
      <w:r w:rsidRPr="00215BB9">
        <w:t>, 420–428 doi:10.1099/jmm.0.000241</w:t>
      </w:r>
    </w:p>
    <w:p w14:paraId="487F25D8" w14:textId="418FF13B" w:rsidR="00215BB9" w:rsidRPr="00215BB9" w:rsidRDefault="00215BB9" w:rsidP="00215BB9">
      <w:pPr>
        <w:pStyle w:val="Bibliography"/>
      </w:pPr>
      <w:r w:rsidRPr="00215BB9">
        <w:t>Liddell</w:t>
      </w:r>
      <w:r w:rsidR="006134AC">
        <w:t>,</w:t>
      </w:r>
      <w:r w:rsidRPr="00215BB9">
        <w:t xml:space="preserve"> E</w:t>
      </w:r>
      <w:r w:rsidR="006134AC">
        <w:t>.</w:t>
      </w:r>
      <w:r w:rsidRPr="00215BB9">
        <w:t>, Sunnucks</w:t>
      </w:r>
      <w:r w:rsidR="006134AC">
        <w:t>,</w:t>
      </w:r>
      <w:r w:rsidRPr="00215BB9">
        <w:t xml:space="preserve"> P</w:t>
      </w:r>
      <w:r w:rsidR="006134AC">
        <w:t>.</w:t>
      </w:r>
      <w:r w:rsidRPr="00215BB9">
        <w:t xml:space="preserve"> and Cook</w:t>
      </w:r>
      <w:r w:rsidR="006134AC">
        <w:t>,</w:t>
      </w:r>
      <w:r w:rsidRPr="00215BB9">
        <w:t xml:space="preserve"> C</w:t>
      </w:r>
      <w:r w:rsidR="006134AC">
        <w:t>.</w:t>
      </w:r>
      <w:r w:rsidRPr="00215BB9">
        <w:t>N</w:t>
      </w:r>
      <w:r w:rsidR="006134AC">
        <w:t>.</w:t>
      </w:r>
      <w:r w:rsidRPr="00215BB9">
        <w:t xml:space="preserve"> (2021). To mix or not to mix gene pools for threatened species management? Few studies use genetic data to examine the risks of both actions, but failing to do so leads disproportionately to recommendations for separate management. </w:t>
      </w:r>
      <w:r w:rsidRPr="00215BB9">
        <w:rPr>
          <w:i/>
          <w:iCs/>
        </w:rPr>
        <w:t>Biological Conservation</w:t>
      </w:r>
      <w:r w:rsidRPr="00215BB9">
        <w:t xml:space="preserve"> </w:t>
      </w:r>
      <w:r w:rsidRPr="00215BB9">
        <w:rPr>
          <w:b/>
          <w:bCs/>
        </w:rPr>
        <w:t>256</w:t>
      </w:r>
      <w:r w:rsidRPr="00215BB9">
        <w:t>, 109072 doi:10.1016/j.biocon.2021.109072</w:t>
      </w:r>
    </w:p>
    <w:p w14:paraId="50DBBA04" w14:textId="1F1E62B6" w:rsidR="00215BB9" w:rsidRPr="00215BB9" w:rsidRDefault="00215BB9" w:rsidP="00215BB9">
      <w:pPr>
        <w:pStyle w:val="Bibliography"/>
      </w:pPr>
      <w:r w:rsidRPr="00215BB9">
        <w:t>Logan</w:t>
      </w:r>
      <w:r w:rsidR="006134AC">
        <w:t>,</w:t>
      </w:r>
      <w:r w:rsidRPr="00215BB9">
        <w:t xml:space="preserve"> M</w:t>
      </w:r>
      <w:r w:rsidR="006134AC">
        <w:t>.</w:t>
      </w:r>
      <w:r w:rsidRPr="00215BB9">
        <w:t xml:space="preserve"> (2003). Effect of </w:t>
      </w:r>
      <w:r w:rsidR="006134AC" w:rsidRPr="00215BB9">
        <w:t>tooth wear on the rumination-like behavior, or merycism, of free-ranging</w:t>
      </w:r>
      <w:r w:rsidRPr="00215BB9">
        <w:t xml:space="preserve"> </w:t>
      </w:r>
      <w:r w:rsidR="004E3DFA">
        <w:t>Koala</w:t>
      </w:r>
      <w:r w:rsidRPr="00215BB9">
        <w:t>s (</w:t>
      </w:r>
      <w:r w:rsidRPr="00215BB9">
        <w:rPr>
          <w:i/>
          <w:iCs/>
        </w:rPr>
        <w:t>Phascolarctos cinereus</w:t>
      </w:r>
      <w:r w:rsidRPr="00215BB9">
        <w:t xml:space="preserve">). </w:t>
      </w:r>
      <w:r w:rsidRPr="00215BB9">
        <w:rPr>
          <w:i/>
          <w:iCs/>
        </w:rPr>
        <w:t>Journal of Mammalogy</w:t>
      </w:r>
      <w:r w:rsidRPr="00215BB9">
        <w:t xml:space="preserve"> </w:t>
      </w:r>
      <w:r w:rsidRPr="00215BB9">
        <w:rPr>
          <w:b/>
          <w:bCs/>
        </w:rPr>
        <w:t>84</w:t>
      </w:r>
      <w:r w:rsidRPr="00215BB9">
        <w:t>, 897–902.</w:t>
      </w:r>
    </w:p>
    <w:p w14:paraId="187C1089" w14:textId="4A263189" w:rsidR="00215BB9" w:rsidRPr="00215BB9" w:rsidRDefault="00215BB9" w:rsidP="00215BB9">
      <w:pPr>
        <w:pStyle w:val="Bibliography"/>
      </w:pPr>
      <w:r w:rsidRPr="00215BB9">
        <w:t>Lott</w:t>
      </w:r>
      <w:r w:rsidR="006134AC">
        <w:t>,</w:t>
      </w:r>
      <w:r w:rsidRPr="00215BB9">
        <w:t xml:space="preserve"> M</w:t>
      </w:r>
      <w:r w:rsidR="006134AC">
        <w:t>.</w:t>
      </w:r>
      <w:r w:rsidRPr="00215BB9">
        <w:t>J</w:t>
      </w:r>
      <w:r w:rsidR="006134AC">
        <w:t>.</w:t>
      </w:r>
      <w:r w:rsidRPr="00215BB9">
        <w:t>, Wright</w:t>
      </w:r>
      <w:r w:rsidR="006134AC">
        <w:t>,</w:t>
      </w:r>
      <w:r w:rsidRPr="00215BB9">
        <w:t xml:space="preserve"> B</w:t>
      </w:r>
      <w:r w:rsidR="006134AC">
        <w:t>.</w:t>
      </w:r>
      <w:r w:rsidRPr="00215BB9">
        <w:t>R</w:t>
      </w:r>
      <w:r w:rsidR="006134AC">
        <w:t>.</w:t>
      </w:r>
      <w:r w:rsidRPr="00215BB9">
        <w:t>, Neaves</w:t>
      </w:r>
      <w:r w:rsidR="006134AC">
        <w:t>,</w:t>
      </w:r>
      <w:r w:rsidRPr="00215BB9">
        <w:t xml:space="preserve"> L</w:t>
      </w:r>
      <w:r w:rsidR="006134AC">
        <w:t>.</w:t>
      </w:r>
      <w:r w:rsidRPr="00215BB9">
        <w:t>E</w:t>
      </w:r>
      <w:r w:rsidR="006134AC">
        <w:t>.</w:t>
      </w:r>
      <w:r w:rsidRPr="00215BB9">
        <w:t>, Frankham</w:t>
      </w:r>
      <w:r w:rsidR="006134AC">
        <w:t>,</w:t>
      </w:r>
      <w:r w:rsidRPr="00215BB9">
        <w:t xml:space="preserve"> G</w:t>
      </w:r>
      <w:r w:rsidR="006134AC">
        <w:t>.</w:t>
      </w:r>
      <w:r w:rsidRPr="00215BB9">
        <w:t>J</w:t>
      </w:r>
      <w:r w:rsidR="006134AC">
        <w:t>.</w:t>
      </w:r>
      <w:r w:rsidRPr="00215BB9">
        <w:t>, Dennison</w:t>
      </w:r>
      <w:r w:rsidR="006134AC">
        <w:t>,</w:t>
      </w:r>
      <w:r w:rsidRPr="00215BB9">
        <w:t xml:space="preserve"> S</w:t>
      </w:r>
      <w:r w:rsidR="006134AC">
        <w:t>.</w:t>
      </w:r>
      <w:r w:rsidRPr="00215BB9">
        <w:t>, Eldridge</w:t>
      </w:r>
      <w:r w:rsidR="006134AC">
        <w:t>,</w:t>
      </w:r>
      <w:r w:rsidRPr="00215BB9">
        <w:t xml:space="preserve"> M</w:t>
      </w:r>
      <w:r w:rsidR="006134AC">
        <w:t>.</w:t>
      </w:r>
      <w:r w:rsidRPr="00215BB9">
        <w:t>D</w:t>
      </w:r>
      <w:r w:rsidR="006134AC">
        <w:t>.</w:t>
      </w:r>
      <w:r w:rsidRPr="00215BB9">
        <w:t>B</w:t>
      </w:r>
      <w:r w:rsidR="006134AC">
        <w:t>.</w:t>
      </w:r>
      <w:r w:rsidRPr="00215BB9">
        <w:t>, Potter</w:t>
      </w:r>
      <w:r w:rsidR="006134AC">
        <w:t>,</w:t>
      </w:r>
      <w:r w:rsidRPr="00215BB9">
        <w:t xml:space="preserve"> S</w:t>
      </w:r>
      <w:r w:rsidR="006134AC">
        <w:t>.</w:t>
      </w:r>
      <w:r w:rsidRPr="00215BB9">
        <w:t>, Alquezar-Planas</w:t>
      </w:r>
      <w:r w:rsidR="006134AC">
        <w:t>,</w:t>
      </w:r>
      <w:r w:rsidRPr="00215BB9">
        <w:t xml:space="preserve"> D</w:t>
      </w:r>
      <w:r w:rsidR="006134AC">
        <w:t>.</w:t>
      </w:r>
      <w:r w:rsidRPr="00215BB9">
        <w:t>E</w:t>
      </w:r>
      <w:r w:rsidR="006134AC">
        <w:t>.</w:t>
      </w:r>
      <w:r w:rsidRPr="00215BB9">
        <w:t>, Hogg</w:t>
      </w:r>
      <w:r w:rsidR="006134AC">
        <w:t>,</w:t>
      </w:r>
      <w:r w:rsidRPr="00215BB9">
        <w:t xml:space="preserve"> C</w:t>
      </w:r>
      <w:r w:rsidR="006134AC">
        <w:t>.</w:t>
      </w:r>
      <w:r w:rsidRPr="00215BB9">
        <w:t>J</w:t>
      </w:r>
      <w:r w:rsidR="006134AC">
        <w:t>.</w:t>
      </w:r>
      <w:r w:rsidRPr="00215BB9">
        <w:t>, Belov</w:t>
      </w:r>
      <w:r w:rsidR="006134AC">
        <w:t>,</w:t>
      </w:r>
      <w:r w:rsidRPr="00215BB9">
        <w:t xml:space="preserve"> K</w:t>
      </w:r>
      <w:r w:rsidR="006134AC">
        <w:t>.</w:t>
      </w:r>
      <w:r w:rsidRPr="00215BB9">
        <w:t xml:space="preserve"> and Johnson</w:t>
      </w:r>
      <w:r w:rsidR="006134AC">
        <w:t>,</w:t>
      </w:r>
      <w:r w:rsidRPr="00215BB9">
        <w:t xml:space="preserve"> R</w:t>
      </w:r>
      <w:r w:rsidR="006134AC">
        <w:t>.</w:t>
      </w:r>
      <w:r w:rsidRPr="00215BB9">
        <w:t>N</w:t>
      </w:r>
      <w:r w:rsidR="006134AC">
        <w:t>.</w:t>
      </w:r>
      <w:r w:rsidRPr="00215BB9">
        <w:t xml:space="preserve"> (2022). Future-proofing the </w:t>
      </w:r>
      <w:r w:rsidR="004E3DFA">
        <w:t>Koala</w:t>
      </w:r>
      <w:r w:rsidRPr="00215BB9">
        <w:t xml:space="preserve">: Synergising genomic and environmental data for effective species management. </w:t>
      </w:r>
      <w:r w:rsidRPr="00215BB9">
        <w:rPr>
          <w:i/>
          <w:iCs/>
        </w:rPr>
        <w:t>Molecular Ecology</w:t>
      </w:r>
      <w:r w:rsidRPr="00215BB9">
        <w:t xml:space="preserve"> </w:t>
      </w:r>
      <w:r w:rsidRPr="00215BB9">
        <w:rPr>
          <w:b/>
          <w:bCs/>
        </w:rPr>
        <w:t>31</w:t>
      </w:r>
      <w:r w:rsidRPr="00215BB9">
        <w:t>, 3035–3055 doi:10.1111/mec.16446</w:t>
      </w:r>
    </w:p>
    <w:p w14:paraId="6A930C84" w14:textId="634CCE6C" w:rsidR="00215BB9" w:rsidRPr="00215BB9" w:rsidRDefault="00215BB9" w:rsidP="00215BB9">
      <w:pPr>
        <w:pStyle w:val="Bibliography"/>
      </w:pPr>
      <w:r w:rsidRPr="00215BB9">
        <w:t>Lunney</w:t>
      </w:r>
      <w:r w:rsidR="00583B72">
        <w:t>,</w:t>
      </w:r>
      <w:r w:rsidRPr="00215BB9">
        <w:t xml:space="preserve"> D</w:t>
      </w:r>
      <w:r w:rsidR="00583B72">
        <w:t>.</w:t>
      </w:r>
      <w:r w:rsidRPr="00215BB9">
        <w:t>, Cope</w:t>
      </w:r>
      <w:r w:rsidR="00583B72">
        <w:t>,</w:t>
      </w:r>
      <w:r w:rsidRPr="00215BB9">
        <w:t xml:space="preserve"> H</w:t>
      </w:r>
      <w:r w:rsidR="00583B72">
        <w:t>.</w:t>
      </w:r>
      <w:r w:rsidRPr="00215BB9">
        <w:t>, Sonawane</w:t>
      </w:r>
      <w:r w:rsidR="00583B72">
        <w:t>,</w:t>
      </w:r>
      <w:r w:rsidRPr="00215BB9">
        <w:t xml:space="preserve"> I</w:t>
      </w:r>
      <w:r w:rsidR="00583B72">
        <w:t>.</w:t>
      </w:r>
      <w:r w:rsidRPr="00215BB9">
        <w:t>, Stalenberg</w:t>
      </w:r>
      <w:r w:rsidR="00583B72">
        <w:t>,</w:t>
      </w:r>
      <w:r w:rsidRPr="00215BB9">
        <w:t xml:space="preserve"> E</w:t>
      </w:r>
      <w:r w:rsidR="00583B72">
        <w:t>.</w:t>
      </w:r>
      <w:r w:rsidRPr="00215BB9">
        <w:t xml:space="preserve"> and Haering</w:t>
      </w:r>
      <w:r w:rsidR="00583B72">
        <w:t>,</w:t>
      </w:r>
      <w:r w:rsidRPr="00215BB9">
        <w:t xml:space="preserve"> R</w:t>
      </w:r>
      <w:r w:rsidR="00583B72">
        <w:t>.</w:t>
      </w:r>
      <w:r w:rsidRPr="00215BB9">
        <w:t xml:space="preserve"> (2023). An analysis of the long-term trends in the records of Friends of the </w:t>
      </w:r>
      <w:r w:rsidR="004E3DFA">
        <w:t>Koala</w:t>
      </w:r>
      <w:r w:rsidRPr="00215BB9">
        <w:t xml:space="preserve"> in north-east New South Wales: I. Cause and fate of </w:t>
      </w:r>
      <w:r w:rsidR="004E3DFA">
        <w:t>Koala</w:t>
      </w:r>
      <w:r w:rsidRPr="00215BB9">
        <w:t>s admitted for rehabilitation (1989</w:t>
      </w:r>
      <w:r w:rsidR="00583B72">
        <w:t>–</w:t>
      </w:r>
      <w:r w:rsidRPr="00215BB9">
        <w:t xml:space="preserve">2020). </w:t>
      </w:r>
      <w:r w:rsidRPr="00215BB9">
        <w:rPr>
          <w:i/>
          <w:iCs/>
        </w:rPr>
        <w:t>Pacific Conservation Biology</w:t>
      </w:r>
      <w:r w:rsidRPr="00215BB9">
        <w:t xml:space="preserve"> </w:t>
      </w:r>
      <w:r w:rsidRPr="00215BB9">
        <w:rPr>
          <w:b/>
          <w:bCs/>
        </w:rPr>
        <w:t>29</w:t>
      </w:r>
      <w:r w:rsidRPr="00215BB9">
        <w:t>, 177–196 doi:10.1071/PC22008</w:t>
      </w:r>
    </w:p>
    <w:p w14:paraId="26541F5D" w14:textId="016C54CD" w:rsidR="00215BB9" w:rsidRPr="00215BB9" w:rsidRDefault="00215BB9" w:rsidP="00215BB9">
      <w:pPr>
        <w:pStyle w:val="Bibliography"/>
      </w:pPr>
      <w:r w:rsidRPr="00215BB9">
        <w:t>Madani</w:t>
      </w:r>
      <w:r w:rsidR="00583B72">
        <w:t>,</w:t>
      </w:r>
      <w:r w:rsidRPr="00215BB9">
        <w:t xml:space="preserve"> G</w:t>
      </w:r>
      <w:r w:rsidR="00583B72">
        <w:t>.</w:t>
      </w:r>
      <w:r w:rsidRPr="00215BB9">
        <w:t>F</w:t>
      </w:r>
      <w:r w:rsidR="00583B72">
        <w:t>.</w:t>
      </w:r>
      <w:r w:rsidRPr="00215BB9">
        <w:t>, Ashman</w:t>
      </w:r>
      <w:r w:rsidR="00583B72">
        <w:t>,</w:t>
      </w:r>
      <w:r w:rsidRPr="00215BB9">
        <w:t xml:space="preserve"> K</w:t>
      </w:r>
      <w:r w:rsidR="00583B72">
        <w:t>.</w:t>
      </w:r>
      <w:r w:rsidRPr="00215BB9">
        <w:t>R</w:t>
      </w:r>
      <w:r w:rsidR="00583B72">
        <w:t>.</w:t>
      </w:r>
      <w:r w:rsidRPr="00215BB9">
        <w:t>, Mella</w:t>
      </w:r>
      <w:r w:rsidR="00583B72">
        <w:t>,</w:t>
      </w:r>
      <w:r w:rsidRPr="00215BB9">
        <w:t xml:space="preserve"> V</w:t>
      </w:r>
      <w:r w:rsidR="00583B72">
        <w:t>.</w:t>
      </w:r>
      <w:r w:rsidRPr="00215BB9">
        <w:t>S</w:t>
      </w:r>
      <w:r w:rsidR="00583B72">
        <w:t>.</w:t>
      </w:r>
      <w:r w:rsidRPr="00215BB9">
        <w:t>A</w:t>
      </w:r>
      <w:r w:rsidR="00583B72">
        <w:t>.</w:t>
      </w:r>
      <w:r w:rsidRPr="00215BB9">
        <w:t xml:space="preserve"> and Whisson</w:t>
      </w:r>
      <w:r w:rsidR="00583B72">
        <w:t>,</w:t>
      </w:r>
      <w:r w:rsidRPr="00215BB9">
        <w:t xml:space="preserve"> D</w:t>
      </w:r>
      <w:r w:rsidR="00583B72">
        <w:t>.</w:t>
      </w:r>
      <w:r w:rsidRPr="00215BB9">
        <w:t>A</w:t>
      </w:r>
      <w:r w:rsidR="00583B72">
        <w:t>.</w:t>
      </w:r>
      <w:r w:rsidRPr="00215BB9">
        <w:t xml:space="preserve"> (2020). A review of the ‘noose and flag’method to capture free-ranging </w:t>
      </w:r>
      <w:r w:rsidR="004E3DFA">
        <w:t>Koala</w:t>
      </w:r>
      <w:r w:rsidRPr="00215BB9">
        <w:t xml:space="preserve">s. </w:t>
      </w:r>
      <w:r w:rsidRPr="00215BB9">
        <w:rPr>
          <w:i/>
          <w:iCs/>
        </w:rPr>
        <w:t>Australian Mammalogy</w:t>
      </w:r>
      <w:r w:rsidRPr="00215BB9">
        <w:t xml:space="preserve"> </w:t>
      </w:r>
      <w:r w:rsidRPr="00215BB9">
        <w:rPr>
          <w:b/>
          <w:bCs/>
        </w:rPr>
        <w:t>42</w:t>
      </w:r>
      <w:r w:rsidRPr="00215BB9">
        <w:t>, 341–348.</w:t>
      </w:r>
    </w:p>
    <w:p w14:paraId="0443EC7C" w14:textId="1497E080" w:rsidR="00215BB9" w:rsidRPr="00215BB9" w:rsidRDefault="00215BB9" w:rsidP="00215BB9">
      <w:pPr>
        <w:pStyle w:val="Bibliography"/>
      </w:pPr>
      <w:r w:rsidRPr="00215BB9">
        <w:t>Madden</w:t>
      </w:r>
      <w:r w:rsidR="00583B72">
        <w:t>,</w:t>
      </w:r>
      <w:r w:rsidRPr="00215BB9">
        <w:t xml:space="preserve"> D</w:t>
      </w:r>
      <w:r w:rsidR="00583B72">
        <w:t>.</w:t>
      </w:r>
      <w:r w:rsidRPr="00215BB9">
        <w:t>, Whaite</w:t>
      </w:r>
      <w:r w:rsidR="00583B72">
        <w:t>,</w:t>
      </w:r>
      <w:r w:rsidRPr="00215BB9">
        <w:t xml:space="preserve"> A</w:t>
      </w:r>
      <w:r w:rsidR="00583B72">
        <w:t>.</w:t>
      </w:r>
      <w:r w:rsidRPr="00215BB9">
        <w:t>, Jones</w:t>
      </w:r>
      <w:r w:rsidR="00583B72">
        <w:t>,</w:t>
      </w:r>
      <w:r w:rsidRPr="00215BB9">
        <w:t xml:space="preserve"> E</w:t>
      </w:r>
      <w:r w:rsidR="00583B72">
        <w:t>.</w:t>
      </w:r>
      <w:r w:rsidRPr="00215BB9">
        <w:t>, Belov</w:t>
      </w:r>
      <w:r w:rsidR="00583B72">
        <w:t>,</w:t>
      </w:r>
      <w:r w:rsidRPr="00215BB9">
        <w:t xml:space="preserve"> K</w:t>
      </w:r>
      <w:r w:rsidR="00583B72">
        <w:t>.</w:t>
      </w:r>
      <w:r w:rsidRPr="00215BB9">
        <w:t>, Timms</w:t>
      </w:r>
      <w:r w:rsidR="00583B72">
        <w:t>,</w:t>
      </w:r>
      <w:r w:rsidRPr="00215BB9">
        <w:t xml:space="preserve"> P</w:t>
      </w:r>
      <w:r w:rsidR="00583B72">
        <w:t>.</w:t>
      </w:r>
      <w:r w:rsidRPr="00215BB9">
        <w:t xml:space="preserve"> and Polkinghorne</w:t>
      </w:r>
      <w:r w:rsidR="00583B72">
        <w:t>,</w:t>
      </w:r>
      <w:r w:rsidRPr="00215BB9">
        <w:t xml:space="preserve"> A</w:t>
      </w:r>
      <w:r w:rsidR="00583B72">
        <w:t>.</w:t>
      </w:r>
      <w:r w:rsidRPr="00215BB9">
        <w:t xml:space="preserve"> (2018). </w:t>
      </w:r>
      <w:r w:rsidR="004E3DFA">
        <w:t>Koala</w:t>
      </w:r>
      <w:r w:rsidRPr="00215BB9">
        <w:t xml:space="preserve"> immunology and infectious diseases: How much can the </w:t>
      </w:r>
      <w:r w:rsidR="004E3DFA">
        <w:t>Koala</w:t>
      </w:r>
      <w:r w:rsidRPr="00215BB9">
        <w:t xml:space="preserve"> bear? </w:t>
      </w:r>
      <w:r w:rsidRPr="00215BB9">
        <w:rPr>
          <w:i/>
          <w:iCs/>
        </w:rPr>
        <w:t>Developmental and Comparative Immunology</w:t>
      </w:r>
      <w:r w:rsidRPr="00215BB9">
        <w:t xml:space="preserve"> </w:t>
      </w:r>
      <w:r w:rsidRPr="00215BB9">
        <w:rPr>
          <w:b/>
          <w:bCs/>
        </w:rPr>
        <w:t>82</w:t>
      </w:r>
      <w:r w:rsidRPr="00215BB9">
        <w:t>, 177–185 doi:10.1016/j.dci.2018.01.017</w:t>
      </w:r>
    </w:p>
    <w:p w14:paraId="3CD3FF47" w14:textId="218C4B1F" w:rsidR="00215BB9" w:rsidRPr="00215BB9" w:rsidRDefault="00215BB9" w:rsidP="00215BB9">
      <w:pPr>
        <w:pStyle w:val="Bibliography"/>
      </w:pPr>
      <w:r w:rsidRPr="00215BB9">
        <w:lastRenderedPageBreak/>
        <w:t>Manichaikul</w:t>
      </w:r>
      <w:r w:rsidR="004760D6">
        <w:t>,</w:t>
      </w:r>
      <w:r w:rsidRPr="00215BB9">
        <w:t xml:space="preserve"> A</w:t>
      </w:r>
      <w:r w:rsidR="004760D6">
        <w:t>.</w:t>
      </w:r>
      <w:r w:rsidRPr="00215BB9">
        <w:t>, Mychaleckyj</w:t>
      </w:r>
      <w:r w:rsidR="004760D6">
        <w:t>,</w:t>
      </w:r>
      <w:r w:rsidRPr="00215BB9">
        <w:t xml:space="preserve"> J</w:t>
      </w:r>
      <w:r w:rsidR="004760D6">
        <w:t>.</w:t>
      </w:r>
      <w:r w:rsidRPr="00215BB9">
        <w:t>C</w:t>
      </w:r>
      <w:r w:rsidR="004760D6">
        <w:t>.</w:t>
      </w:r>
      <w:r w:rsidRPr="00215BB9">
        <w:t>, Rich</w:t>
      </w:r>
      <w:r w:rsidR="004760D6">
        <w:t>,</w:t>
      </w:r>
      <w:r w:rsidRPr="00215BB9">
        <w:t xml:space="preserve"> S</w:t>
      </w:r>
      <w:r w:rsidR="004760D6">
        <w:t>.</w:t>
      </w:r>
      <w:r w:rsidRPr="00215BB9">
        <w:t>S</w:t>
      </w:r>
      <w:r w:rsidR="004760D6">
        <w:t>.</w:t>
      </w:r>
      <w:r w:rsidRPr="00215BB9">
        <w:t>, Daly</w:t>
      </w:r>
      <w:r w:rsidR="004760D6">
        <w:t>,</w:t>
      </w:r>
      <w:r w:rsidRPr="00215BB9">
        <w:t xml:space="preserve"> K</w:t>
      </w:r>
      <w:r w:rsidR="004760D6">
        <w:t>.</w:t>
      </w:r>
      <w:r w:rsidRPr="00215BB9">
        <w:t>, Sale</w:t>
      </w:r>
      <w:r w:rsidR="004760D6">
        <w:t>,</w:t>
      </w:r>
      <w:r w:rsidRPr="00215BB9">
        <w:t xml:space="preserve"> M</w:t>
      </w:r>
      <w:r w:rsidR="004760D6">
        <w:t>.</w:t>
      </w:r>
      <w:r w:rsidRPr="00215BB9">
        <w:t xml:space="preserve"> and Chen</w:t>
      </w:r>
      <w:r w:rsidR="004760D6">
        <w:t>,</w:t>
      </w:r>
      <w:r w:rsidRPr="00215BB9">
        <w:t xml:space="preserve"> W</w:t>
      </w:r>
      <w:r w:rsidR="004760D6">
        <w:t>.</w:t>
      </w:r>
      <w:r w:rsidRPr="00215BB9">
        <w:t>-M</w:t>
      </w:r>
      <w:r w:rsidR="004760D6">
        <w:t>.</w:t>
      </w:r>
      <w:r w:rsidRPr="00215BB9">
        <w:t xml:space="preserve"> (2010). Robust relationship inference in genome-wide association studies. </w:t>
      </w:r>
      <w:r w:rsidRPr="00215BB9">
        <w:rPr>
          <w:i/>
          <w:iCs/>
        </w:rPr>
        <w:t>Bioinformatics</w:t>
      </w:r>
      <w:r w:rsidRPr="00215BB9">
        <w:t xml:space="preserve"> </w:t>
      </w:r>
      <w:r w:rsidRPr="00215BB9">
        <w:rPr>
          <w:b/>
          <w:bCs/>
        </w:rPr>
        <w:t>26</w:t>
      </w:r>
      <w:r w:rsidRPr="00215BB9">
        <w:t>, 2867–2873 doi:10.1093/bioinformatics/btq559</w:t>
      </w:r>
    </w:p>
    <w:p w14:paraId="2BF52368" w14:textId="3CE20E39" w:rsidR="00215BB9" w:rsidRPr="00215BB9" w:rsidRDefault="00215BB9" w:rsidP="00215BB9">
      <w:pPr>
        <w:pStyle w:val="Bibliography"/>
      </w:pPr>
      <w:r w:rsidRPr="00215BB9">
        <w:t>Marik</w:t>
      </w:r>
      <w:r w:rsidR="004760D6">
        <w:t>,</w:t>
      </w:r>
      <w:r w:rsidRPr="00215BB9">
        <w:t xml:space="preserve"> P</w:t>
      </w:r>
      <w:r w:rsidR="004760D6">
        <w:t>.</w:t>
      </w:r>
      <w:r w:rsidRPr="00215BB9">
        <w:t>E</w:t>
      </w:r>
      <w:r w:rsidR="004760D6">
        <w:t>.</w:t>
      </w:r>
      <w:r w:rsidRPr="00215BB9">
        <w:t xml:space="preserve"> and Levitov</w:t>
      </w:r>
      <w:r w:rsidR="004760D6">
        <w:t>,</w:t>
      </w:r>
      <w:r w:rsidRPr="00215BB9">
        <w:t xml:space="preserve"> A</w:t>
      </w:r>
      <w:r w:rsidR="004760D6">
        <w:t>.</w:t>
      </w:r>
      <w:r w:rsidRPr="00215BB9">
        <w:t xml:space="preserve"> (2010). The </w:t>
      </w:r>
      <w:r w:rsidR="000E6D74">
        <w:t>‘</w:t>
      </w:r>
      <w:r w:rsidR="004E3DFA">
        <w:t>Koala</w:t>
      </w:r>
      <w:r w:rsidRPr="00215BB9">
        <w:t xml:space="preserve"> stress syndrome</w:t>
      </w:r>
      <w:r w:rsidR="000E6D74">
        <w:t>’</w:t>
      </w:r>
      <w:r w:rsidRPr="00215BB9">
        <w:t xml:space="preserve"> and adrenal responsiveness in the critically ill. </w:t>
      </w:r>
      <w:r w:rsidRPr="00215BB9">
        <w:rPr>
          <w:i/>
          <w:iCs/>
        </w:rPr>
        <w:t>Intensive Care Medicine</w:t>
      </w:r>
      <w:r w:rsidRPr="00215BB9">
        <w:t xml:space="preserve"> doi:10.1007/s00134-010-1974-6</w:t>
      </w:r>
    </w:p>
    <w:p w14:paraId="765C13BC" w14:textId="2F462589" w:rsidR="00215BB9" w:rsidRPr="00215BB9" w:rsidRDefault="00215BB9" w:rsidP="00215BB9">
      <w:pPr>
        <w:pStyle w:val="Bibliography"/>
      </w:pPr>
      <w:r w:rsidRPr="00215BB9">
        <w:t>Martin</w:t>
      </w:r>
      <w:r w:rsidR="004760D6">
        <w:t>,</w:t>
      </w:r>
      <w:r w:rsidRPr="00215BB9">
        <w:t xml:space="preserve"> R</w:t>
      </w:r>
      <w:r w:rsidR="004760D6">
        <w:t>.</w:t>
      </w:r>
      <w:r w:rsidRPr="00215BB9">
        <w:t xml:space="preserve"> and Handasyde</w:t>
      </w:r>
      <w:r w:rsidR="004760D6">
        <w:t>,</w:t>
      </w:r>
      <w:r w:rsidRPr="00215BB9">
        <w:t xml:space="preserve"> K</w:t>
      </w:r>
      <w:r w:rsidR="004760D6">
        <w:t>.</w:t>
      </w:r>
      <w:r w:rsidRPr="00215BB9">
        <w:t>A</w:t>
      </w:r>
      <w:r w:rsidR="004760D6">
        <w:t>.</w:t>
      </w:r>
      <w:r w:rsidRPr="00215BB9">
        <w:t xml:space="preserve"> (1999). </w:t>
      </w:r>
      <w:r w:rsidRPr="008A5BC9">
        <w:rPr>
          <w:i/>
          <w:iCs/>
        </w:rPr>
        <w:t xml:space="preserve">The </w:t>
      </w:r>
      <w:r w:rsidR="004E3DFA" w:rsidRPr="008A5BC9">
        <w:rPr>
          <w:i/>
          <w:iCs/>
        </w:rPr>
        <w:t>Koala</w:t>
      </w:r>
      <w:r w:rsidRPr="008A5BC9">
        <w:rPr>
          <w:i/>
          <w:iCs/>
        </w:rPr>
        <w:t>: Natural History, Conservation and Management</w:t>
      </w:r>
      <w:r w:rsidRPr="00215BB9">
        <w:t>. UNSW Press</w:t>
      </w:r>
      <w:r w:rsidR="004760D6">
        <w:t>, Sydney, NSW.</w:t>
      </w:r>
      <w:r w:rsidRPr="00215BB9">
        <w:t xml:space="preserve"> Available at: https://books.google.com.au/books?id=RdWg_f5UI7cC</w:t>
      </w:r>
    </w:p>
    <w:p w14:paraId="456E1406" w14:textId="311AB5FD" w:rsidR="00215BB9" w:rsidRPr="00215BB9" w:rsidRDefault="00215BB9" w:rsidP="00215BB9">
      <w:pPr>
        <w:pStyle w:val="Bibliography"/>
      </w:pPr>
      <w:r w:rsidRPr="00215BB9">
        <w:t>Matthews</w:t>
      </w:r>
      <w:r w:rsidR="004760D6">
        <w:t>,</w:t>
      </w:r>
      <w:r w:rsidRPr="00215BB9">
        <w:t xml:space="preserve"> A</w:t>
      </w:r>
      <w:r w:rsidR="004760D6">
        <w:t>.</w:t>
      </w:r>
      <w:r w:rsidRPr="00215BB9">
        <w:t>, Lunney</w:t>
      </w:r>
      <w:r w:rsidR="004760D6">
        <w:t>,</w:t>
      </w:r>
      <w:r w:rsidRPr="00215BB9">
        <w:t xml:space="preserve"> D</w:t>
      </w:r>
      <w:r w:rsidR="004760D6">
        <w:t>.</w:t>
      </w:r>
      <w:r w:rsidRPr="00215BB9">
        <w:t>, Gresser</w:t>
      </w:r>
      <w:r w:rsidR="004760D6">
        <w:t>,</w:t>
      </w:r>
      <w:r w:rsidRPr="00215BB9">
        <w:t xml:space="preserve"> S</w:t>
      </w:r>
      <w:r w:rsidR="004760D6">
        <w:t>.</w:t>
      </w:r>
      <w:r w:rsidRPr="00215BB9">
        <w:t xml:space="preserve"> and Maitz</w:t>
      </w:r>
      <w:r w:rsidR="004760D6">
        <w:t>,</w:t>
      </w:r>
      <w:r w:rsidRPr="00215BB9">
        <w:t xml:space="preserve"> W</w:t>
      </w:r>
      <w:r w:rsidR="004760D6">
        <w:t>.</w:t>
      </w:r>
      <w:r w:rsidRPr="00215BB9">
        <w:t xml:space="preserve"> (2016). Movement patterns of </w:t>
      </w:r>
      <w:r w:rsidR="004E3DFA">
        <w:t>Koala</w:t>
      </w:r>
      <w:r w:rsidRPr="00215BB9">
        <w:t xml:space="preserve">s in remnant forest after fire. </w:t>
      </w:r>
      <w:r w:rsidRPr="00215BB9">
        <w:rPr>
          <w:i/>
          <w:iCs/>
        </w:rPr>
        <w:t>Australian Mammalogy</w:t>
      </w:r>
      <w:r w:rsidRPr="00215BB9">
        <w:t xml:space="preserve"> </w:t>
      </w:r>
      <w:r w:rsidRPr="00215BB9">
        <w:rPr>
          <w:b/>
          <w:bCs/>
        </w:rPr>
        <w:t>38</w:t>
      </w:r>
      <w:r w:rsidRPr="00215BB9">
        <w:t>, 91–104 doi:10.1071/AM14010</w:t>
      </w:r>
    </w:p>
    <w:p w14:paraId="2B03066B" w14:textId="68C46DBE" w:rsidR="00215BB9" w:rsidRPr="00215BB9" w:rsidRDefault="00215BB9" w:rsidP="00215BB9">
      <w:pPr>
        <w:pStyle w:val="Bibliography"/>
      </w:pPr>
      <w:r w:rsidRPr="00215BB9">
        <w:t>McAlpine</w:t>
      </w:r>
      <w:r w:rsidR="004760D6">
        <w:t>,</w:t>
      </w:r>
      <w:r w:rsidRPr="00215BB9">
        <w:t xml:space="preserve"> C</w:t>
      </w:r>
      <w:r w:rsidR="004760D6">
        <w:t>.</w:t>
      </w:r>
      <w:r w:rsidRPr="00215BB9">
        <w:t>, Lunney</w:t>
      </w:r>
      <w:r w:rsidR="004760D6">
        <w:t>,</w:t>
      </w:r>
      <w:r w:rsidRPr="00215BB9">
        <w:t xml:space="preserve"> D</w:t>
      </w:r>
      <w:r w:rsidR="004760D6">
        <w:t>.</w:t>
      </w:r>
      <w:r w:rsidRPr="00215BB9">
        <w:t>, Melzer</w:t>
      </w:r>
      <w:r w:rsidR="004760D6">
        <w:t>,</w:t>
      </w:r>
      <w:r w:rsidRPr="00215BB9">
        <w:t xml:space="preserve"> A</w:t>
      </w:r>
      <w:r w:rsidR="004760D6">
        <w:t>.</w:t>
      </w:r>
      <w:r w:rsidRPr="00215BB9">
        <w:t>, Menkhorst</w:t>
      </w:r>
      <w:r w:rsidR="004760D6">
        <w:t>,</w:t>
      </w:r>
      <w:r w:rsidRPr="00215BB9">
        <w:t xml:space="preserve"> P</w:t>
      </w:r>
      <w:r w:rsidR="004760D6">
        <w:t>.</w:t>
      </w:r>
      <w:r w:rsidRPr="00215BB9">
        <w:t>, Phillips</w:t>
      </w:r>
      <w:r w:rsidR="004760D6">
        <w:t>,</w:t>
      </w:r>
      <w:r w:rsidRPr="00215BB9">
        <w:t xml:space="preserve"> S</w:t>
      </w:r>
      <w:r w:rsidR="004760D6">
        <w:t>.</w:t>
      </w:r>
      <w:r w:rsidRPr="00215BB9">
        <w:t>, Phalen</w:t>
      </w:r>
      <w:r w:rsidR="004760D6">
        <w:t>,</w:t>
      </w:r>
      <w:r w:rsidRPr="00215BB9">
        <w:t xml:space="preserve"> D</w:t>
      </w:r>
      <w:r w:rsidR="004760D6">
        <w:t>.</w:t>
      </w:r>
      <w:r w:rsidRPr="00215BB9">
        <w:t>, Ellis</w:t>
      </w:r>
      <w:r w:rsidR="004760D6">
        <w:t>,</w:t>
      </w:r>
      <w:r w:rsidRPr="00215BB9">
        <w:t xml:space="preserve"> W</w:t>
      </w:r>
      <w:r w:rsidR="004760D6">
        <w:t>.</w:t>
      </w:r>
      <w:r w:rsidRPr="00215BB9">
        <w:t>, Foley</w:t>
      </w:r>
      <w:r w:rsidR="004760D6">
        <w:t>,</w:t>
      </w:r>
      <w:r w:rsidRPr="00215BB9">
        <w:t xml:space="preserve"> W</w:t>
      </w:r>
      <w:r w:rsidR="004760D6">
        <w:t>.</w:t>
      </w:r>
      <w:r w:rsidRPr="00215BB9">
        <w:t>, Baxter</w:t>
      </w:r>
      <w:r w:rsidR="004760D6">
        <w:t>,</w:t>
      </w:r>
      <w:r w:rsidRPr="00215BB9">
        <w:t xml:space="preserve"> G</w:t>
      </w:r>
      <w:r w:rsidR="004760D6">
        <w:t>.</w:t>
      </w:r>
      <w:r w:rsidRPr="00215BB9">
        <w:t>, de Villiers</w:t>
      </w:r>
      <w:r w:rsidR="004760D6">
        <w:t>,</w:t>
      </w:r>
      <w:r w:rsidRPr="00215BB9">
        <w:t xml:space="preserve"> D</w:t>
      </w:r>
      <w:r w:rsidR="004760D6">
        <w:t>.</w:t>
      </w:r>
      <w:r w:rsidRPr="00215BB9">
        <w:t>, Kavanagh</w:t>
      </w:r>
      <w:r w:rsidR="004760D6">
        <w:t>,</w:t>
      </w:r>
      <w:r w:rsidRPr="00215BB9">
        <w:t xml:space="preserve"> R</w:t>
      </w:r>
      <w:r w:rsidR="004760D6">
        <w:t>.</w:t>
      </w:r>
      <w:r w:rsidRPr="00215BB9">
        <w:t>, Adams-Hosking</w:t>
      </w:r>
      <w:r w:rsidR="004760D6">
        <w:t>,</w:t>
      </w:r>
      <w:r w:rsidRPr="00215BB9">
        <w:t xml:space="preserve"> C</w:t>
      </w:r>
      <w:r w:rsidR="004760D6">
        <w:t>.</w:t>
      </w:r>
      <w:r w:rsidRPr="00215BB9">
        <w:t>, Todd</w:t>
      </w:r>
      <w:r w:rsidR="004760D6">
        <w:t>,</w:t>
      </w:r>
      <w:r w:rsidRPr="00215BB9">
        <w:t xml:space="preserve"> C</w:t>
      </w:r>
      <w:r w:rsidR="004760D6">
        <w:t>.</w:t>
      </w:r>
      <w:r w:rsidRPr="00215BB9">
        <w:t>, Whisson</w:t>
      </w:r>
      <w:r w:rsidR="004760D6">
        <w:t>,</w:t>
      </w:r>
      <w:r w:rsidRPr="00215BB9">
        <w:t xml:space="preserve"> D</w:t>
      </w:r>
      <w:r w:rsidR="004760D6">
        <w:t>.</w:t>
      </w:r>
      <w:r w:rsidRPr="00215BB9">
        <w:t>, Molsher</w:t>
      </w:r>
      <w:r w:rsidR="004760D6">
        <w:t>,</w:t>
      </w:r>
      <w:r w:rsidRPr="00215BB9">
        <w:t xml:space="preserve"> R</w:t>
      </w:r>
      <w:r w:rsidR="004760D6">
        <w:t>.</w:t>
      </w:r>
      <w:r w:rsidRPr="00215BB9">
        <w:t>, Walter</w:t>
      </w:r>
      <w:r w:rsidR="004760D6">
        <w:t>,</w:t>
      </w:r>
      <w:r w:rsidRPr="00215BB9">
        <w:t xml:space="preserve"> M</w:t>
      </w:r>
      <w:r w:rsidR="004760D6">
        <w:t>.</w:t>
      </w:r>
      <w:r w:rsidRPr="00215BB9">
        <w:t>, Lawler</w:t>
      </w:r>
      <w:r w:rsidR="004760D6">
        <w:t>,</w:t>
      </w:r>
      <w:r w:rsidRPr="00215BB9">
        <w:t xml:space="preserve"> I</w:t>
      </w:r>
      <w:r w:rsidR="004760D6">
        <w:t>.</w:t>
      </w:r>
      <w:r w:rsidRPr="00215BB9">
        <w:t xml:space="preserve"> and Close</w:t>
      </w:r>
      <w:r w:rsidR="004760D6">
        <w:t>,</w:t>
      </w:r>
      <w:r w:rsidRPr="00215BB9">
        <w:t xml:space="preserve"> R</w:t>
      </w:r>
      <w:r w:rsidR="004760D6">
        <w:t>.</w:t>
      </w:r>
      <w:r w:rsidRPr="00215BB9">
        <w:t xml:space="preserve"> (2015). Conserving </w:t>
      </w:r>
      <w:r w:rsidR="004E3DFA">
        <w:t>Koala</w:t>
      </w:r>
      <w:r w:rsidRPr="00215BB9">
        <w:t xml:space="preserve">s: A review of the contrasting regional trends, outlooks and policy challenges. </w:t>
      </w:r>
      <w:r w:rsidRPr="00215BB9">
        <w:rPr>
          <w:i/>
          <w:iCs/>
        </w:rPr>
        <w:t>Biological Conservation</w:t>
      </w:r>
      <w:r w:rsidRPr="00215BB9">
        <w:t xml:space="preserve"> </w:t>
      </w:r>
      <w:r w:rsidRPr="00215BB9">
        <w:rPr>
          <w:b/>
          <w:bCs/>
        </w:rPr>
        <w:t>192</w:t>
      </w:r>
      <w:r w:rsidRPr="00215BB9">
        <w:t>, 226–236 doi:10.1016/j.biocon.2015.09.020</w:t>
      </w:r>
    </w:p>
    <w:p w14:paraId="2E1A015A" w14:textId="5F75A519" w:rsidR="00215BB9" w:rsidRPr="00215BB9" w:rsidRDefault="00215BB9" w:rsidP="00215BB9">
      <w:pPr>
        <w:pStyle w:val="Bibliography"/>
      </w:pPr>
      <w:r w:rsidRPr="00215BB9">
        <w:t>McCallum</w:t>
      </w:r>
      <w:r w:rsidR="004760D6">
        <w:t>,</w:t>
      </w:r>
      <w:r w:rsidRPr="00215BB9">
        <w:t xml:space="preserve"> H</w:t>
      </w:r>
      <w:r w:rsidR="004760D6">
        <w:t>.</w:t>
      </w:r>
      <w:r w:rsidRPr="00215BB9">
        <w:t xml:space="preserve"> (2008). Tasmanian devil facial tumour disease: </w:t>
      </w:r>
      <w:r w:rsidR="004760D6">
        <w:t>L</w:t>
      </w:r>
      <w:r w:rsidRPr="00215BB9">
        <w:t xml:space="preserve">essons for conservation biology. </w:t>
      </w:r>
      <w:r w:rsidRPr="00215BB9">
        <w:rPr>
          <w:i/>
          <w:iCs/>
        </w:rPr>
        <w:t xml:space="preserve">Trends in Ecology </w:t>
      </w:r>
      <w:r w:rsidR="004760D6">
        <w:rPr>
          <w:i/>
          <w:iCs/>
        </w:rPr>
        <w:t>and</w:t>
      </w:r>
      <w:r w:rsidRPr="00215BB9">
        <w:rPr>
          <w:i/>
          <w:iCs/>
        </w:rPr>
        <w:t xml:space="preserve"> Evolution</w:t>
      </w:r>
      <w:r w:rsidRPr="00215BB9">
        <w:t xml:space="preserve"> </w:t>
      </w:r>
      <w:r w:rsidRPr="00215BB9">
        <w:rPr>
          <w:b/>
          <w:bCs/>
        </w:rPr>
        <w:t>23</w:t>
      </w:r>
      <w:r w:rsidRPr="00215BB9">
        <w:t>, 631–637 doi:10.1016/j.tree.2008.07.001</w:t>
      </w:r>
    </w:p>
    <w:p w14:paraId="36B2A24D" w14:textId="3F4BA92B" w:rsidR="00215BB9" w:rsidRPr="00215BB9" w:rsidRDefault="00215BB9" w:rsidP="00215BB9">
      <w:pPr>
        <w:pStyle w:val="Bibliography"/>
      </w:pPr>
      <w:r w:rsidRPr="00215BB9">
        <w:t>McKenzie</w:t>
      </w:r>
      <w:r w:rsidR="004760D6">
        <w:t>,</w:t>
      </w:r>
      <w:r w:rsidRPr="00215BB9">
        <w:t xml:space="preserve"> R</w:t>
      </w:r>
      <w:r w:rsidR="004760D6">
        <w:t>.</w:t>
      </w:r>
      <w:r w:rsidRPr="00215BB9">
        <w:t>A</w:t>
      </w:r>
      <w:r w:rsidR="004760D6">
        <w:t>.</w:t>
      </w:r>
      <w:r w:rsidRPr="00215BB9">
        <w:t xml:space="preserve"> (1981). Observations on diseases of free</w:t>
      </w:r>
      <w:r w:rsidRPr="00215BB9">
        <w:rPr>
          <w:rFonts w:ascii="Cambria Math" w:hAnsi="Cambria Math" w:cs="Cambria Math"/>
        </w:rPr>
        <w:t>‐</w:t>
      </w:r>
      <w:r w:rsidRPr="00215BB9">
        <w:t xml:space="preserve">living and captive </w:t>
      </w:r>
      <w:r w:rsidR="004E3DFA">
        <w:t>Koala</w:t>
      </w:r>
      <w:r w:rsidRPr="00215BB9">
        <w:t xml:space="preserve">s </w:t>
      </w:r>
      <w:r w:rsidRPr="00215BB9">
        <w:rPr>
          <w:i/>
          <w:iCs/>
        </w:rPr>
        <w:t>(Phascolarctos cinereus)</w:t>
      </w:r>
      <w:r w:rsidRPr="00215BB9">
        <w:t xml:space="preserve">. </w:t>
      </w:r>
      <w:r w:rsidRPr="00215BB9">
        <w:rPr>
          <w:i/>
          <w:iCs/>
        </w:rPr>
        <w:t>Australian Veterinary Journal</w:t>
      </w:r>
      <w:r w:rsidRPr="00215BB9">
        <w:t xml:space="preserve"> </w:t>
      </w:r>
      <w:r w:rsidRPr="00215BB9">
        <w:rPr>
          <w:b/>
          <w:bCs/>
        </w:rPr>
        <w:t>57</w:t>
      </w:r>
      <w:r w:rsidRPr="00215BB9">
        <w:t>, 243–246 doi:10.1111/j.1751-0813.1981.tb02670.x</w:t>
      </w:r>
    </w:p>
    <w:p w14:paraId="7E093E2F" w14:textId="54A59E7A" w:rsidR="00215BB9" w:rsidRPr="00215BB9" w:rsidRDefault="00215BB9" w:rsidP="00215BB9">
      <w:pPr>
        <w:pStyle w:val="Bibliography"/>
      </w:pPr>
      <w:r w:rsidRPr="00215BB9">
        <w:t>McLennan</w:t>
      </w:r>
      <w:r w:rsidR="004760D6">
        <w:t>,</w:t>
      </w:r>
      <w:r w:rsidRPr="00215BB9">
        <w:t xml:space="preserve"> E</w:t>
      </w:r>
      <w:r w:rsidR="004760D6">
        <w:t>.</w:t>
      </w:r>
      <w:r w:rsidRPr="00215BB9">
        <w:t>A</w:t>
      </w:r>
      <w:r w:rsidR="004760D6">
        <w:t>.</w:t>
      </w:r>
      <w:r w:rsidRPr="00215BB9">
        <w:t>, Kovacs</w:t>
      </w:r>
      <w:r w:rsidR="004760D6">
        <w:t>,</w:t>
      </w:r>
      <w:r w:rsidRPr="00215BB9">
        <w:t xml:space="preserve"> T</w:t>
      </w:r>
      <w:r w:rsidR="004760D6">
        <w:t>.</w:t>
      </w:r>
      <w:r w:rsidRPr="00215BB9">
        <w:t>G</w:t>
      </w:r>
      <w:r w:rsidR="004760D6">
        <w:t>.</w:t>
      </w:r>
      <w:r w:rsidRPr="00215BB9">
        <w:t>L</w:t>
      </w:r>
      <w:r w:rsidR="004760D6">
        <w:t>.</w:t>
      </w:r>
      <w:r w:rsidRPr="00215BB9">
        <w:t>, Silver</w:t>
      </w:r>
      <w:r w:rsidR="004760D6">
        <w:t>,</w:t>
      </w:r>
      <w:r w:rsidRPr="00215BB9">
        <w:t xml:space="preserve"> L</w:t>
      </w:r>
      <w:r w:rsidR="004760D6">
        <w:t>.</w:t>
      </w:r>
      <w:r w:rsidRPr="00215BB9">
        <w:t>W</w:t>
      </w:r>
      <w:r w:rsidR="004760D6">
        <w:t>.</w:t>
      </w:r>
      <w:r w:rsidRPr="00215BB9">
        <w:t>, Chen</w:t>
      </w:r>
      <w:r w:rsidR="004760D6">
        <w:t>,</w:t>
      </w:r>
      <w:r w:rsidRPr="00215BB9">
        <w:t xml:space="preserve"> Z</w:t>
      </w:r>
      <w:r w:rsidR="004760D6">
        <w:t>.</w:t>
      </w:r>
      <w:r w:rsidRPr="00215BB9">
        <w:t>, Jaya</w:t>
      </w:r>
      <w:r w:rsidR="004760D6">
        <w:t>,</w:t>
      </w:r>
      <w:r w:rsidRPr="00215BB9">
        <w:t xml:space="preserve"> F</w:t>
      </w:r>
      <w:r w:rsidR="004760D6">
        <w:t>.</w:t>
      </w:r>
      <w:r w:rsidRPr="00215BB9">
        <w:t>R</w:t>
      </w:r>
      <w:r w:rsidR="004760D6">
        <w:t>.</w:t>
      </w:r>
      <w:r w:rsidRPr="00215BB9">
        <w:t>, Ho</w:t>
      </w:r>
      <w:r w:rsidR="004760D6">
        <w:t>,</w:t>
      </w:r>
      <w:r w:rsidRPr="00215BB9">
        <w:t xml:space="preserve"> S</w:t>
      </w:r>
      <w:r w:rsidR="004760D6">
        <w:t>.</w:t>
      </w:r>
      <w:r w:rsidRPr="00215BB9">
        <w:t>Y</w:t>
      </w:r>
      <w:r w:rsidR="004760D6">
        <w:t>.</w:t>
      </w:r>
      <w:r w:rsidRPr="00215BB9">
        <w:t>W</w:t>
      </w:r>
      <w:r w:rsidR="004760D6">
        <w:t>.</w:t>
      </w:r>
      <w:r w:rsidRPr="00215BB9">
        <w:t>, Belov</w:t>
      </w:r>
      <w:r w:rsidR="004760D6">
        <w:t>,</w:t>
      </w:r>
      <w:r w:rsidRPr="00215BB9">
        <w:t xml:space="preserve"> K</w:t>
      </w:r>
      <w:r w:rsidR="004760D6">
        <w:t>.</w:t>
      </w:r>
      <w:r w:rsidRPr="00215BB9">
        <w:t xml:space="preserve"> and Hogg</w:t>
      </w:r>
      <w:r w:rsidR="004760D6">
        <w:t>,</w:t>
      </w:r>
      <w:r w:rsidRPr="00215BB9">
        <w:t xml:space="preserve"> C</w:t>
      </w:r>
      <w:r w:rsidR="004760D6">
        <w:t>.</w:t>
      </w:r>
      <w:r w:rsidRPr="00215BB9">
        <w:t>J</w:t>
      </w:r>
      <w:r w:rsidR="004760D6">
        <w:t>.</w:t>
      </w:r>
      <w:r w:rsidRPr="00215BB9">
        <w:t xml:space="preserve"> (2025). Genomics identifies </w:t>
      </w:r>
      <w:r w:rsidR="004E3DFA">
        <w:t>Koala</w:t>
      </w:r>
      <w:r w:rsidRPr="00215BB9">
        <w:t xml:space="preserve"> populations at risk across eastern Australia. </w:t>
      </w:r>
      <w:r w:rsidRPr="00215BB9">
        <w:rPr>
          <w:i/>
          <w:iCs/>
        </w:rPr>
        <w:t>Ecological Applications</w:t>
      </w:r>
      <w:r w:rsidRPr="00215BB9">
        <w:t xml:space="preserve"> </w:t>
      </w:r>
      <w:r w:rsidRPr="00215BB9">
        <w:rPr>
          <w:b/>
          <w:bCs/>
        </w:rPr>
        <w:t>35</w:t>
      </w:r>
      <w:r w:rsidRPr="00215BB9">
        <w:t>, e3062 doi:10.1002/eap.3062</w:t>
      </w:r>
    </w:p>
    <w:p w14:paraId="43A38596" w14:textId="3339F1C4" w:rsidR="00215BB9" w:rsidRPr="00215BB9" w:rsidRDefault="00215BB9" w:rsidP="00215BB9">
      <w:pPr>
        <w:pStyle w:val="Bibliography"/>
      </w:pPr>
      <w:r w:rsidRPr="00215BB9">
        <w:t>McLennan</w:t>
      </w:r>
      <w:r w:rsidR="004760D6">
        <w:t>,</w:t>
      </w:r>
      <w:r w:rsidRPr="00215BB9">
        <w:t xml:space="preserve"> E</w:t>
      </w:r>
      <w:r w:rsidR="004760D6">
        <w:t>.</w:t>
      </w:r>
      <w:r w:rsidRPr="00215BB9">
        <w:t>A</w:t>
      </w:r>
      <w:r w:rsidR="004760D6">
        <w:t>.</w:t>
      </w:r>
      <w:r w:rsidRPr="00215BB9">
        <w:t>, Kovacs</w:t>
      </w:r>
      <w:r w:rsidR="004760D6">
        <w:t>,</w:t>
      </w:r>
      <w:r w:rsidRPr="00215BB9">
        <w:t xml:space="preserve"> T</w:t>
      </w:r>
      <w:r w:rsidR="004760D6">
        <w:t>.</w:t>
      </w:r>
      <w:r w:rsidRPr="00215BB9">
        <w:t>G</w:t>
      </w:r>
      <w:r w:rsidR="004760D6">
        <w:t>.</w:t>
      </w:r>
      <w:r w:rsidRPr="00215BB9">
        <w:t>L</w:t>
      </w:r>
      <w:r w:rsidR="004760D6">
        <w:t>.</w:t>
      </w:r>
      <w:r w:rsidRPr="00215BB9">
        <w:t>, Silver</w:t>
      </w:r>
      <w:r w:rsidR="004760D6">
        <w:t>,</w:t>
      </w:r>
      <w:r w:rsidRPr="00215BB9">
        <w:t xml:space="preserve"> L</w:t>
      </w:r>
      <w:r w:rsidR="004760D6">
        <w:t>.</w:t>
      </w:r>
      <w:r w:rsidRPr="00215BB9">
        <w:t>W</w:t>
      </w:r>
      <w:r w:rsidR="004760D6">
        <w:t>.</w:t>
      </w:r>
      <w:r w:rsidRPr="00215BB9">
        <w:t>, Chen</w:t>
      </w:r>
      <w:r w:rsidR="004760D6">
        <w:t>,</w:t>
      </w:r>
      <w:r w:rsidRPr="00215BB9">
        <w:t xml:space="preserve"> Z</w:t>
      </w:r>
      <w:r w:rsidR="004760D6">
        <w:t>.</w:t>
      </w:r>
      <w:r w:rsidRPr="00215BB9">
        <w:t>, Jaya</w:t>
      </w:r>
      <w:r w:rsidR="004760D6">
        <w:t>,</w:t>
      </w:r>
      <w:r w:rsidRPr="00215BB9">
        <w:t xml:space="preserve"> F</w:t>
      </w:r>
      <w:r w:rsidR="004760D6">
        <w:t>.</w:t>
      </w:r>
      <w:r w:rsidRPr="00215BB9">
        <w:t>R</w:t>
      </w:r>
      <w:r w:rsidR="004760D6">
        <w:t>.</w:t>
      </w:r>
      <w:r w:rsidRPr="00215BB9">
        <w:t>, Ho</w:t>
      </w:r>
      <w:r w:rsidR="004760D6">
        <w:t>,</w:t>
      </w:r>
      <w:r w:rsidRPr="00215BB9">
        <w:t xml:space="preserve"> S</w:t>
      </w:r>
      <w:r w:rsidR="004760D6">
        <w:t>.</w:t>
      </w:r>
      <w:r w:rsidRPr="00215BB9">
        <w:t>Y</w:t>
      </w:r>
      <w:r w:rsidR="004760D6">
        <w:t>.</w:t>
      </w:r>
      <w:r w:rsidRPr="00215BB9">
        <w:t>W</w:t>
      </w:r>
      <w:r w:rsidR="004760D6">
        <w:t>.</w:t>
      </w:r>
      <w:r w:rsidRPr="00215BB9">
        <w:t>, Belov</w:t>
      </w:r>
      <w:r w:rsidR="004760D6">
        <w:t>,</w:t>
      </w:r>
      <w:r w:rsidRPr="00215BB9">
        <w:t xml:space="preserve"> K</w:t>
      </w:r>
      <w:r w:rsidR="004760D6">
        <w:t>.</w:t>
      </w:r>
      <w:r w:rsidRPr="00215BB9">
        <w:t xml:space="preserve"> and Hogg</w:t>
      </w:r>
      <w:r w:rsidR="004760D6">
        <w:t xml:space="preserve">, </w:t>
      </w:r>
      <w:r w:rsidRPr="00215BB9">
        <w:t>C</w:t>
      </w:r>
      <w:r w:rsidR="004760D6">
        <w:t>.</w:t>
      </w:r>
      <w:r w:rsidRPr="00215BB9">
        <w:t>J</w:t>
      </w:r>
      <w:r w:rsidR="004760D6">
        <w:t>.</w:t>
      </w:r>
      <w:r w:rsidRPr="00215BB9">
        <w:t xml:space="preserve"> (2024). Genomics identifies </w:t>
      </w:r>
      <w:r w:rsidR="004E3DFA">
        <w:t>Koala</w:t>
      </w:r>
      <w:r w:rsidRPr="00215BB9">
        <w:t xml:space="preserve"> populations at risk across eastern Australia. </w:t>
      </w:r>
      <w:r w:rsidRPr="00215BB9">
        <w:rPr>
          <w:i/>
          <w:iCs/>
        </w:rPr>
        <w:t>Ecological Applications</w:t>
      </w:r>
      <w:r w:rsidRPr="00215BB9">
        <w:t xml:space="preserve"> </w:t>
      </w:r>
      <w:r w:rsidRPr="00215BB9">
        <w:rPr>
          <w:b/>
          <w:bCs/>
        </w:rPr>
        <w:t>n/a</w:t>
      </w:r>
      <w:r w:rsidRPr="00215BB9">
        <w:t>, e3062 doi:10.1002/eap.3062</w:t>
      </w:r>
    </w:p>
    <w:p w14:paraId="7348B6B6" w14:textId="0891D059" w:rsidR="00215BB9" w:rsidRPr="00215BB9" w:rsidRDefault="00215BB9" w:rsidP="00215BB9">
      <w:pPr>
        <w:pStyle w:val="Bibliography"/>
      </w:pPr>
      <w:r w:rsidRPr="00215BB9">
        <w:t>McMichael</w:t>
      </w:r>
      <w:r w:rsidR="004760D6">
        <w:t>,</w:t>
      </w:r>
      <w:r w:rsidRPr="00215BB9">
        <w:t xml:space="preserve"> L</w:t>
      </w:r>
      <w:r w:rsidR="004760D6">
        <w:t>.</w:t>
      </w:r>
      <w:r w:rsidRPr="00215BB9">
        <w:t>, Mclean</w:t>
      </w:r>
      <w:r w:rsidR="004760D6">
        <w:t>,</w:t>
      </w:r>
      <w:r w:rsidRPr="00215BB9">
        <w:t xml:space="preserve"> J</w:t>
      </w:r>
      <w:r w:rsidR="004760D6">
        <w:t>.</w:t>
      </w:r>
      <w:r w:rsidRPr="00215BB9">
        <w:t>, Taylor</w:t>
      </w:r>
      <w:r w:rsidR="004760D6">
        <w:t>,</w:t>
      </w:r>
      <w:r w:rsidRPr="00215BB9">
        <w:t xml:space="preserve"> J</w:t>
      </w:r>
      <w:r w:rsidR="004760D6">
        <w:t>.</w:t>
      </w:r>
      <w:r w:rsidRPr="00215BB9">
        <w:t>, Martinez</w:t>
      </w:r>
      <w:r w:rsidR="004760D6">
        <w:t>,</w:t>
      </w:r>
      <w:r w:rsidRPr="00215BB9">
        <w:t xml:space="preserve"> Y</w:t>
      </w:r>
      <w:r w:rsidR="004760D6">
        <w:t>.</w:t>
      </w:r>
      <w:r w:rsidRPr="00215BB9">
        <w:t xml:space="preserve"> and Meers</w:t>
      </w:r>
      <w:r w:rsidR="004760D6">
        <w:t>,</w:t>
      </w:r>
      <w:r w:rsidRPr="00215BB9">
        <w:t xml:space="preserve"> J</w:t>
      </w:r>
      <w:r w:rsidR="004760D6">
        <w:t>.</w:t>
      </w:r>
      <w:r w:rsidRPr="00215BB9">
        <w:t xml:space="preserve"> (2023). Cleft Palate Syndrome in the </w:t>
      </w:r>
      <w:r w:rsidR="004760D6">
        <w:t>e</w:t>
      </w:r>
      <w:r w:rsidRPr="00215BB9">
        <w:t>ndangered Spectacled Flying Fox (</w:t>
      </w:r>
      <w:r w:rsidRPr="008A5BC9">
        <w:rPr>
          <w:i/>
          <w:iCs/>
        </w:rPr>
        <w:t>Pteropus conspicillatus</w:t>
      </w:r>
      <w:r w:rsidRPr="00215BB9">
        <w:t xml:space="preserve">): Implications for </w:t>
      </w:r>
      <w:r w:rsidR="004760D6" w:rsidRPr="00215BB9">
        <w:t>conservation and comparative research.</w:t>
      </w:r>
      <w:r w:rsidRPr="00215BB9">
        <w:t xml:space="preserve"> </w:t>
      </w:r>
      <w:r w:rsidRPr="00215BB9">
        <w:rPr>
          <w:i/>
          <w:iCs/>
        </w:rPr>
        <w:t>Veterinary Sciences</w:t>
      </w:r>
      <w:r w:rsidRPr="00215BB9">
        <w:t xml:space="preserve"> </w:t>
      </w:r>
      <w:r w:rsidRPr="00215BB9">
        <w:rPr>
          <w:b/>
          <w:bCs/>
        </w:rPr>
        <w:t>10</w:t>
      </w:r>
      <w:r w:rsidRPr="00215BB9">
        <w:t>, 38 doi:10.3390/vetsci10010038</w:t>
      </w:r>
    </w:p>
    <w:p w14:paraId="4796618C" w14:textId="4C310E41" w:rsidR="00215BB9" w:rsidRPr="00215BB9" w:rsidRDefault="00215BB9" w:rsidP="00215BB9">
      <w:pPr>
        <w:pStyle w:val="Bibliography"/>
      </w:pPr>
      <w:r w:rsidRPr="00215BB9">
        <w:t>Menkhorst</w:t>
      </w:r>
      <w:r w:rsidR="004760D6">
        <w:t>,</w:t>
      </w:r>
      <w:r w:rsidRPr="00215BB9">
        <w:t xml:space="preserve"> P</w:t>
      </w:r>
      <w:r w:rsidR="004760D6">
        <w:t>.</w:t>
      </w:r>
      <w:r w:rsidRPr="00215BB9">
        <w:t xml:space="preserve"> (2008). Hunted, marooned, re-introduced, contracepted: </w:t>
      </w:r>
      <w:r w:rsidR="004760D6">
        <w:t>A</w:t>
      </w:r>
      <w:r w:rsidRPr="00215BB9">
        <w:t xml:space="preserve"> history of </w:t>
      </w:r>
      <w:r w:rsidR="004E3DFA">
        <w:t>Koala</w:t>
      </w:r>
      <w:r w:rsidRPr="00215BB9">
        <w:t xml:space="preserve"> management in Victoria. In</w:t>
      </w:r>
      <w:r w:rsidR="004760D6">
        <w:t>:</w:t>
      </w:r>
      <w:r w:rsidRPr="00215BB9">
        <w:t xml:space="preserve"> </w:t>
      </w:r>
      <w:r w:rsidR="004760D6" w:rsidRPr="00215BB9">
        <w:t>Lunney,</w:t>
      </w:r>
      <w:r w:rsidR="004760D6">
        <w:t xml:space="preserve"> D., </w:t>
      </w:r>
      <w:r w:rsidR="004760D6" w:rsidRPr="00215BB9">
        <w:t>Munn,</w:t>
      </w:r>
      <w:r w:rsidR="004760D6">
        <w:t xml:space="preserve"> A. and</w:t>
      </w:r>
      <w:r w:rsidR="004760D6" w:rsidRPr="00215BB9">
        <w:t xml:space="preserve"> Meikle</w:t>
      </w:r>
      <w:r w:rsidR="004760D6">
        <w:t>, W (Eds.)</w:t>
      </w:r>
      <w:r w:rsidR="004760D6" w:rsidRPr="00215BB9">
        <w:t xml:space="preserve"> </w:t>
      </w:r>
      <w:r w:rsidRPr="008A5BC9">
        <w:rPr>
          <w:i/>
          <w:iCs/>
        </w:rPr>
        <w:t xml:space="preserve">Too </w:t>
      </w:r>
      <w:r w:rsidR="004760D6" w:rsidRPr="004760D6">
        <w:rPr>
          <w:i/>
          <w:iCs/>
        </w:rPr>
        <w:t>Close For Comfort: Contentious Issues In Human-Wildlife Encounters</w:t>
      </w:r>
      <w:r w:rsidR="004760D6">
        <w:t>,</w:t>
      </w:r>
      <w:r w:rsidRPr="00215BB9">
        <w:t xml:space="preserve"> pp. 73–92. Royal Zoological Society of NSW</w:t>
      </w:r>
      <w:r w:rsidR="004760D6">
        <w:t>,</w:t>
      </w:r>
      <w:r w:rsidRPr="00215BB9">
        <w:t xml:space="preserve"> Mosman, NSW.</w:t>
      </w:r>
    </w:p>
    <w:p w14:paraId="6F291465" w14:textId="10FCA164" w:rsidR="00215BB9" w:rsidRPr="00215BB9" w:rsidRDefault="00215BB9" w:rsidP="00215BB9">
      <w:pPr>
        <w:pStyle w:val="Bibliography"/>
      </w:pPr>
      <w:r w:rsidRPr="00215BB9">
        <w:t>Mijangos</w:t>
      </w:r>
      <w:r w:rsidR="00A57890">
        <w:t>,</w:t>
      </w:r>
      <w:r w:rsidRPr="00215BB9">
        <w:t xml:space="preserve"> J</w:t>
      </w:r>
      <w:r w:rsidR="00A57890">
        <w:t>.</w:t>
      </w:r>
      <w:r w:rsidRPr="00215BB9">
        <w:t>L</w:t>
      </w:r>
      <w:r w:rsidR="00A57890">
        <w:t>.</w:t>
      </w:r>
      <w:r w:rsidRPr="00215BB9">
        <w:t>, Gruber</w:t>
      </w:r>
      <w:r w:rsidR="00A57890">
        <w:t>,</w:t>
      </w:r>
      <w:r w:rsidRPr="00215BB9">
        <w:t xml:space="preserve"> B</w:t>
      </w:r>
      <w:r w:rsidR="00A57890">
        <w:t>.</w:t>
      </w:r>
      <w:r w:rsidRPr="00215BB9">
        <w:t>, Berry</w:t>
      </w:r>
      <w:r w:rsidR="00A57890">
        <w:t>,</w:t>
      </w:r>
      <w:r w:rsidRPr="00215BB9">
        <w:t xml:space="preserve"> O</w:t>
      </w:r>
      <w:r w:rsidR="00A57890">
        <w:t>.</w:t>
      </w:r>
      <w:r w:rsidRPr="00215BB9">
        <w:t>, Pacioni</w:t>
      </w:r>
      <w:r w:rsidR="00A57890">
        <w:t>,</w:t>
      </w:r>
      <w:r w:rsidRPr="00215BB9">
        <w:t xml:space="preserve"> C</w:t>
      </w:r>
      <w:r w:rsidR="00A57890">
        <w:t>.</w:t>
      </w:r>
      <w:r w:rsidRPr="00215BB9">
        <w:t xml:space="preserve"> and Georges</w:t>
      </w:r>
      <w:r w:rsidR="00A57890">
        <w:t>,</w:t>
      </w:r>
      <w:r w:rsidRPr="00215BB9">
        <w:t xml:space="preserve"> A</w:t>
      </w:r>
      <w:r w:rsidR="00A57890">
        <w:t>.</w:t>
      </w:r>
      <w:r w:rsidRPr="00215BB9">
        <w:t xml:space="preserve"> (2022). dartR v2: An accessible genetic analysis platform for conservation, ecology and agriculture. </w:t>
      </w:r>
      <w:r w:rsidRPr="00215BB9">
        <w:rPr>
          <w:i/>
          <w:iCs/>
        </w:rPr>
        <w:t>Methods in Ecology and Evolution</w:t>
      </w:r>
      <w:r w:rsidRPr="00215BB9">
        <w:t xml:space="preserve"> </w:t>
      </w:r>
      <w:r w:rsidRPr="00215BB9">
        <w:rPr>
          <w:b/>
          <w:bCs/>
        </w:rPr>
        <w:t>13</w:t>
      </w:r>
      <w:r w:rsidRPr="00215BB9">
        <w:t>, 2150–2158 doi:10.1111/2041-210X.13918</w:t>
      </w:r>
    </w:p>
    <w:p w14:paraId="16004D0C" w14:textId="0A35B953" w:rsidR="00215BB9" w:rsidRPr="00215BB9" w:rsidRDefault="00215BB9" w:rsidP="00215BB9">
      <w:pPr>
        <w:pStyle w:val="Bibliography"/>
      </w:pPr>
      <w:r w:rsidRPr="00215BB9">
        <w:t>Moore</w:t>
      </w:r>
      <w:r w:rsidR="00A57890">
        <w:t>,</w:t>
      </w:r>
      <w:r w:rsidRPr="00215BB9">
        <w:t xml:space="preserve"> B</w:t>
      </w:r>
      <w:r w:rsidR="00A57890">
        <w:t>.</w:t>
      </w:r>
      <w:r w:rsidRPr="00215BB9">
        <w:t>D</w:t>
      </w:r>
      <w:r w:rsidR="00A57890">
        <w:t>.</w:t>
      </w:r>
      <w:r w:rsidRPr="00215BB9">
        <w:t xml:space="preserve"> and Foley</w:t>
      </w:r>
      <w:r w:rsidR="00A57890">
        <w:t>,</w:t>
      </w:r>
      <w:r w:rsidRPr="00215BB9">
        <w:t xml:space="preserve"> W</w:t>
      </w:r>
      <w:r w:rsidR="00A57890">
        <w:t>.</w:t>
      </w:r>
      <w:r w:rsidRPr="00215BB9">
        <w:t>J</w:t>
      </w:r>
      <w:r w:rsidR="00A57890">
        <w:t>.</w:t>
      </w:r>
      <w:r w:rsidRPr="00215BB9">
        <w:t xml:space="preserve"> (2000). A review of feeding and diet selection in </w:t>
      </w:r>
      <w:r w:rsidR="004E3DFA">
        <w:t>Koala</w:t>
      </w:r>
      <w:r w:rsidRPr="00215BB9">
        <w:t>s (</w:t>
      </w:r>
      <w:r w:rsidRPr="00215BB9">
        <w:rPr>
          <w:i/>
          <w:iCs/>
        </w:rPr>
        <w:t>Phascolarctos cinereus</w:t>
      </w:r>
      <w:r w:rsidRPr="00215BB9">
        <w:t xml:space="preserve">). </w:t>
      </w:r>
      <w:r w:rsidRPr="00215BB9">
        <w:rPr>
          <w:i/>
          <w:iCs/>
        </w:rPr>
        <w:t>Australian Journal of Zoology</w:t>
      </w:r>
      <w:r w:rsidRPr="00215BB9">
        <w:t xml:space="preserve"> </w:t>
      </w:r>
      <w:r w:rsidRPr="00215BB9">
        <w:rPr>
          <w:b/>
          <w:bCs/>
        </w:rPr>
        <w:t>48</w:t>
      </w:r>
      <w:r w:rsidRPr="00215BB9">
        <w:t>, 317–333.</w:t>
      </w:r>
    </w:p>
    <w:p w14:paraId="24987DA2" w14:textId="46C841A2" w:rsidR="00215BB9" w:rsidRPr="00215BB9" w:rsidRDefault="00215BB9" w:rsidP="00215BB9">
      <w:pPr>
        <w:pStyle w:val="Bibliography"/>
      </w:pPr>
      <w:r w:rsidRPr="00215BB9">
        <w:t>Narayan</w:t>
      </w:r>
      <w:r w:rsidR="00A57890">
        <w:t>,</w:t>
      </w:r>
      <w:r w:rsidRPr="00215BB9">
        <w:t xml:space="preserve"> E</w:t>
      </w:r>
      <w:r w:rsidR="00A57890">
        <w:t>.</w:t>
      </w:r>
      <w:r w:rsidRPr="00215BB9">
        <w:t xml:space="preserve"> (2019). Physiological stress levels in wild </w:t>
      </w:r>
      <w:r w:rsidR="004E3DFA">
        <w:t>Koala</w:t>
      </w:r>
      <w:r w:rsidRPr="00215BB9">
        <w:t xml:space="preserve"> sub-populations facing anthropogenic induced environmental trauma and disease. </w:t>
      </w:r>
      <w:r w:rsidRPr="00215BB9">
        <w:rPr>
          <w:i/>
          <w:iCs/>
        </w:rPr>
        <w:t>Scientific Reports</w:t>
      </w:r>
      <w:r w:rsidRPr="00215BB9">
        <w:t xml:space="preserve"> </w:t>
      </w:r>
      <w:r w:rsidRPr="00215BB9">
        <w:rPr>
          <w:b/>
          <w:bCs/>
        </w:rPr>
        <w:t>9</w:t>
      </w:r>
      <w:r w:rsidRPr="00215BB9">
        <w:t xml:space="preserve"> doi:10.1038/s41598-019-42448-8</w:t>
      </w:r>
    </w:p>
    <w:p w14:paraId="09187324" w14:textId="663CCE38" w:rsidR="00215BB9" w:rsidRPr="00215BB9" w:rsidRDefault="00215BB9" w:rsidP="00215BB9">
      <w:pPr>
        <w:pStyle w:val="Bibliography"/>
      </w:pPr>
      <w:r w:rsidRPr="00215BB9">
        <w:t>Norman</w:t>
      </w:r>
      <w:r w:rsidR="00A57890">
        <w:t>,</w:t>
      </w:r>
      <w:r w:rsidRPr="00215BB9">
        <w:t xml:space="preserve"> J</w:t>
      </w:r>
      <w:r w:rsidR="00A57890">
        <w:t>.</w:t>
      </w:r>
      <w:r w:rsidRPr="00215BB9">
        <w:t>A</w:t>
      </w:r>
      <w:r w:rsidR="00A57890">
        <w:t>.</w:t>
      </w:r>
      <w:r w:rsidRPr="00215BB9">
        <w:t>, Phillips</w:t>
      </w:r>
      <w:r w:rsidR="00A57890">
        <w:t>,</w:t>
      </w:r>
      <w:r w:rsidRPr="00215BB9">
        <w:t xml:space="preserve"> S</w:t>
      </w:r>
      <w:r w:rsidR="00A57890">
        <w:t>.</w:t>
      </w:r>
      <w:r w:rsidRPr="00215BB9">
        <w:t>S</w:t>
      </w:r>
      <w:r w:rsidR="00A57890">
        <w:t>.</w:t>
      </w:r>
      <w:r w:rsidRPr="00215BB9">
        <w:t>, Blackmore</w:t>
      </w:r>
      <w:r w:rsidR="00A57890">
        <w:t>,</w:t>
      </w:r>
      <w:r w:rsidRPr="00215BB9">
        <w:t xml:space="preserve"> C</w:t>
      </w:r>
      <w:r w:rsidR="00A57890">
        <w:t>.</w:t>
      </w:r>
      <w:r w:rsidRPr="00215BB9">
        <w:t>J</w:t>
      </w:r>
      <w:r w:rsidR="00A57890">
        <w:t>.</w:t>
      </w:r>
      <w:r w:rsidRPr="00215BB9">
        <w:t>, Goldingay</w:t>
      </w:r>
      <w:r w:rsidR="00A57890">
        <w:t>,</w:t>
      </w:r>
      <w:r w:rsidRPr="00215BB9">
        <w:t xml:space="preserve"> R</w:t>
      </w:r>
      <w:r w:rsidR="00A57890">
        <w:t>.</w:t>
      </w:r>
      <w:r w:rsidRPr="00215BB9">
        <w:t xml:space="preserve"> and Christidis</w:t>
      </w:r>
      <w:r w:rsidR="00A57890">
        <w:t>,</w:t>
      </w:r>
      <w:r w:rsidRPr="00215BB9">
        <w:t xml:space="preserve"> L</w:t>
      </w:r>
      <w:r w:rsidR="00A57890">
        <w:t>.</w:t>
      </w:r>
      <w:r w:rsidRPr="00215BB9">
        <w:t xml:space="preserve"> (2019). Integrating measures of long-distance dispersal into vertebrate conservation planning: </w:t>
      </w:r>
      <w:r w:rsidR="00A57890">
        <w:t>S</w:t>
      </w:r>
      <w:r w:rsidRPr="00215BB9">
        <w:t xml:space="preserve">caling relationships and parentage-based dispersal analysis in the </w:t>
      </w:r>
      <w:r w:rsidR="004E3DFA">
        <w:t>Koala</w:t>
      </w:r>
      <w:r w:rsidRPr="00215BB9">
        <w:t xml:space="preserve">. </w:t>
      </w:r>
      <w:r w:rsidRPr="00215BB9">
        <w:rPr>
          <w:i/>
          <w:iCs/>
        </w:rPr>
        <w:t>Conservation Genetics</w:t>
      </w:r>
      <w:r w:rsidRPr="00215BB9">
        <w:t xml:space="preserve"> </w:t>
      </w:r>
      <w:r w:rsidRPr="00215BB9">
        <w:rPr>
          <w:b/>
          <w:bCs/>
        </w:rPr>
        <w:t>20</w:t>
      </w:r>
      <w:r w:rsidRPr="00215BB9">
        <w:t>, 1163–1174 doi:10.1007/s10592-019-01203-2</w:t>
      </w:r>
    </w:p>
    <w:p w14:paraId="0A05E3E7" w14:textId="45C023FE" w:rsidR="00215BB9" w:rsidRPr="00215BB9" w:rsidRDefault="00215BB9" w:rsidP="00215BB9">
      <w:pPr>
        <w:pStyle w:val="Bibliography"/>
      </w:pPr>
      <w:r w:rsidRPr="00215BB9">
        <w:t>Obendorf</w:t>
      </w:r>
      <w:r w:rsidR="00A57890">
        <w:t>,</w:t>
      </w:r>
      <w:r w:rsidRPr="00215BB9">
        <w:t xml:space="preserve"> D</w:t>
      </w:r>
      <w:r w:rsidR="00A57890">
        <w:t>.</w:t>
      </w:r>
      <w:r w:rsidRPr="00215BB9">
        <w:t>L</w:t>
      </w:r>
      <w:r w:rsidR="00A57890">
        <w:t>.</w:t>
      </w:r>
      <w:r w:rsidRPr="00215BB9">
        <w:t xml:space="preserve"> (1983). Causes of mortality and morbidity of wild </w:t>
      </w:r>
      <w:r w:rsidR="004E3DFA">
        <w:t>Koala</w:t>
      </w:r>
      <w:r w:rsidRPr="00215BB9">
        <w:t xml:space="preserve">s, </w:t>
      </w:r>
      <w:r w:rsidRPr="00215BB9">
        <w:rPr>
          <w:i/>
          <w:iCs/>
        </w:rPr>
        <w:t>Phascolarctos cinereus</w:t>
      </w:r>
      <w:r w:rsidRPr="00215BB9">
        <w:t xml:space="preserve"> (Goldfuss), in Victoria, Australia. </w:t>
      </w:r>
      <w:r w:rsidRPr="00215BB9">
        <w:rPr>
          <w:i/>
          <w:iCs/>
        </w:rPr>
        <w:t>Journal of Wildlife Diseases</w:t>
      </w:r>
      <w:r w:rsidRPr="00215BB9">
        <w:t xml:space="preserve"> </w:t>
      </w:r>
      <w:r w:rsidRPr="00215BB9">
        <w:rPr>
          <w:b/>
          <w:bCs/>
        </w:rPr>
        <w:t>19</w:t>
      </w:r>
      <w:r w:rsidRPr="00215BB9">
        <w:t>, 123–131.</w:t>
      </w:r>
    </w:p>
    <w:p w14:paraId="1F04D4C2" w14:textId="68A12DE6" w:rsidR="00215BB9" w:rsidRPr="00215BB9" w:rsidRDefault="00215BB9" w:rsidP="00215BB9">
      <w:pPr>
        <w:pStyle w:val="Bibliography"/>
      </w:pPr>
      <w:r w:rsidRPr="00215BB9">
        <w:t>O’Brien</w:t>
      </w:r>
      <w:r w:rsidR="00A57890">
        <w:t>,</w:t>
      </w:r>
      <w:r w:rsidRPr="00215BB9">
        <w:t xml:space="preserve"> L</w:t>
      </w:r>
      <w:r w:rsidR="00A57890">
        <w:t>.</w:t>
      </w:r>
      <w:r w:rsidRPr="00215BB9">
        <w:t xml:space="preserve"> (2021). </w:t>
      </w:r>
      <w:r w:rsidRPr="008A5BC9">
        <w:rPr>
          <w:i/>
          <w:iCs/>
        </w:rPr>
        <w:t>slga: Data Access Tools for the Soil and Landscape Grid of Australia</w:t>
      </w:r>
      <w:r w:rsidRPr="00215BB9">
        <w:t>. Available at: https://github.com/obrl-soil/slga</w:t>
      </w:r>
    </w:p>
    <w:p w14:paraId="1762E707" w14:textId="7731A575" w:rsidR="00215BB9" w:rsidRPr="00215BB9" w:rsidRDefault="00215BB9" w:rsidP="00215BB9">
      <w:pPr>
        <w:pStyle w:val="Bibliography"/>
      </w:pPr>
      <w:r w:rsidRPr="00215BB9">
        <w:lastRenderedPageBreak/>
        <w:t>Pagel</w:t>
      </w:r>
      <w:r w:rsidR="00CD043C">
        <w:t>,</w:t>
      </w:r>
      <w:r w:rsidRPr="00215BB9">
        <w:t xml:space="preserve"> J</w:t>
      </w:r>
      <w:r w:rsidR="00CD043C">
        <w:t>.</w:t>
      </w:r>
      <w:r w:rsidRPr="00215BB9">
        <w:t>, Anderson</w:t>
      </w:r>
      <w:r w:rsidR="00CD043C">
        <w:t>,</w:t>
      </w:r>
      <w:r w:rsidRPr="00215BB9">
        <w:t xml:space="preserve"> B</w:t>
      </w:r>
      <w:r w:rsidR="00CD043C">
        <w:t>.</w:t>
      </w:r>
      <w:r w:rsidRPr="00215BB9">
        <w:t>J</w:t>
      </w:r>
      <w:r w:rsidR="00CD043C">
        <w:t>.</w:t>
      </w:r>
      <w:r w:rsidRPr="00215BB9">
        <w:t>, O’Hara</w:t>
      </w:r>
      <w:r w:rsidR="00CD043C">
        <w:t>,</w:t>
      </w:r>
      <w:r w:rsidRPr="00215BB9">
        <w:t xml:space="preserve"> R</w:t>
      </w:r>
      <w:r w:rsidR="00CD043C">
        <w:t>.</w:t>
      </w:r>
      <w:r w:rsidRPr="00215BB9">
        <w:t>B</w:t>
      </w:r>
      <w:r w:rsidR="00CD043C">
        <w:t>.</w:t>
      </w:r>
      <w:r w:rsidRPr="00215BB9">
        <w:t>, Cramer</w:t>
      </w:r>
      <w:r w:rsidR="00CD043C">
        <w:t>,</w:t>
      </w:r>
      <w:r w:rsidRPr="00215BB9">
        <w:t xml:space="preserve"> W</w:t>
      </w:r>
      <w:r w:rsidR="00CD043C">
        <w:t>.</w:t>
      </w:r>
      <w:r w:rsidRPr="00215BB9">
        <w:t>, Fox</w:t>
      </w:r>
      <w:r w:rsidR="00CD043C">
        <w:t>,</w:t>
      </w:r>
      <w:r w:rsidRPr="00215BB9">
        <w:t xml:space="preserve"> R</w:t>
      </w:r>
      <w:r w:rsidR="00CD043C">
        <w:t>.</w:t>
      </w:r>
      <w:r w:rsidRPr="00215BB9">
        <w:t>, Jeltsch</w:t>
      </w:r>
      <w:r w:rsidR="00CD043C">
        <w:t>,</w:t>
      </w:r>
      <w:r w:rsidRPr="00215BB9">
        <w:t xml:space="preserve"> F</w:t>
      </w:r>
      <w:r w:rsidR="00CD043C">
        <w:t>.</w:t>
      </w:r>
      <w:r w:rsidRPr="00215BB9">
        <w:t>, Roy</w:t>
      </w:r>
      <w:r w:rsidR="00CD043C">
        <w:t>,</w:t>
      </w:r>
      <w:r w:rsidRPr="00215BB9">
        <w:t xml:space="preserve"> D</w:t>
      </w:r>
      <w:r w:rsidR="00CD043C">
        <w:t>.</w:t>
      </w:r>
      <w:r w:rsidRPr="00215BB9">
        <w:t>B</w:t>
      </w:r>
      <w:r w:rsidR="00CD043C">
        <w:t>.</w:t>
      </w:r>
      <w:r w:rsidRPr="00215BB9">
        <w:t>, Thomas</w:t>
      </w:r>
      <w:r w:rsidR="00CD043C">
        <w:t>,</w:t>
      </w:r>
      <w:r w:rsidRPr="00215BB9">
        <w:t xml:space="preserve"> C</w:t>
      </w:r>
      <w:r w:rsidR="00CD043C">
        <w:t>.</w:t>
      </w:r>
      <w:r w:rsidRPr="00215BB9">
        <w:t>D</w:t>
      </w:r>
      <w:r w:rsidR="00CD043C">
        <w:t>.</w:t>
      </w:r>
      <w:r w:rsidRPr="00215BB9">
        <w:t xml:space="preserve"> and Schurr</w:t>
      </w:r>
      <w:r w:rsidR="00CD043C">
        <w:t>,</w:t>
      </w:r>
      <w:r w:rsidRPr="00215BB9">
        <w:t xml:space="preserve"> F</w:t>
      </w:r>
      <w:r w:rsidR="00CD043C">
        <w:t>.</w:t>
      </w:r>
      <w:r w:rsidRPr="00215BB9">
        <w:t>M</w:t>
      </w:r>
      <w:r w:rsidR="00CD043C">
        <w:t>.</w:t>
      </w:r>
      <w:r w:rsidRPr="00215BB9">
        <w:t xml:space="preserve"> (2014). Quantifying range-wide variation in population trends from local abundance surveys and widespread opportunistic occurrence records. </w:t>
      </w:r>
      <w:r w:rsidRPr="00215BB9">
        <w:rPr>
          <w:i/>
          <w:iCs/>
        </w:rPr>
        <w:t>Methods in Ecology and Evolution</w:t>
      </w:r>
      <w:r w:rsidRPr="00215BB9">
        <w:t xml:space="preserve"> </w:t>
      </w:r>
      <w:r w:rsidRPr="00215BB9">
        <w:rPr>
          <w:b/>
          <w:bCs/>
        </w:rPr>
        <w:t>5</w:t>
      </w:r>
      <w:r w:rsidRPr="00215BB9">
        <w:t>, 751–760 doi:10.1111/2041-210X.12221</w:t>
      </w:r>
    </w:p>
    <w:p w14:paraId="4845B522" w14:textId="563534ED" w:rsidR="00215BB9" w:rsidRPr="00215BB9" w:rsidRDefault="00215BB9" w:rsidP="00215BB9">
      <w:pPr>
        <w:pStyle w:val="Bibliography"/>
      </w:pPr>
      <w:r w:rsidRPr="00215BB9">
        <w:t>Patterson</w:t>
      </w:r>
      <w:r w:rsidR="00CD043C">
        <w:t>,</w:t>
      </w:r>
      <w:r w:rsidRPr="00215BB9">
        <w:t xml:space="preserve"> J</w:t>
      </w:r>
      <w:r w:rsidR="00CD043C">
        <w:t>.</w:t>
      </w:r>
      <w:r w:rsidRPr="00215BB9">
        <w:t>L</w:t>
      </w:r>
      <w:r w:rsidR="00CD043C">
        <w:t>.</w:t>
      </w:r>
      <w:r w:rsidRPr="00215BB9">
        <w:t>S</w:t>
      </w:r>
      <w:r w:rsidR="00CD043C">
        <w:t>.</w:t>
      </w:r>
      <w:r w:rsidRPr="00215BB9">
        <w:t>, Lynch</w:t>
      </w:r>
      <w:r w:rsidR="00CD043C">
        <w:t>,</w:t>
      </w:r>
      <w:r w:rsidRPr="00215BB9">
        <w:t xml:space="preserve"> M</w:t>
      </w:r>
      <w:r w:rsidR="00CD043C">
        <w:t>.</w:t>
      </w:r>
      <w:r w:rsidRPr="00215BB9">
        <w:t>, Anderson</w:t>
      </w:r>
      <w:r w:rsidR="00CD043C">
        <w:t>,</w:t>
      </w:r>
      <w:r w:rsidRPr="00215BB9">
        <w:t xml:space="preserve"> G</w:t>
      </w:r>
      <w:r w:rsidR="00CD043C">
        <w:t>.</w:t>
      </w:r>
      <w:r w:rsidRPr="00215BB9">
        <w:t>A</w:t>
      </w:r>
      <w:r w:rsidR="00CD043C">
        <w:t>.</w:t>
      </w:r>
      <w:r w:rsidRPr="00215BB9">
        <w:t>, Noormohammadi</w:t>
      </w:r>
      <w:r w:rsidR="00CD043C">
        <w:t>,</w:t>
      </w:r>
      <w:r w:rsidRPr="00215BB9">
        <w:t xml:space="preserve"> A</w:t>
      </w:r>
      <w:r w:rsidR="00CD043C">
        <w:t>.</w:t>
      </w:r>
      <w:r w:rsidRPr="00215BB9">
        <w:t>H</w:t>
      </w:r>
      <w:r w:rsidR="00CD043C">
        <w:t>.</w:t>
      </w:r>
      <w:r w:rsidRPr="00215BB9">
        <w:t>, Legione</w:t>
      </w:r>
      <w:r w:rsidR="00CD043C">
        <w:t>,</w:t>
      </w:r>
      <w:r w:rsidRPr="00215BB9">
        <w:t xml:space="preserve"> A</w:t>
      </w:r>
      <w:r w:rsidR="00CD043C">
        <w:t>.</w:t>
      </w:r>
      <w:r w:rsidRPr="00215BB9">
        <w:t>, Gilkerson</w:t>
      </w:r>
      <w:r w:rsidR="00CD043C">
        <w:t>,</w:t>
      </w:r>
      <w:r w:rsidRPr="00215BB9">
        <w:t xml:space="preserve"> J</w:t>
      </w:r>
      <w:r w:rsidR="00CD043C">
        <w:t>.</w:t>
      </w:r>
      <w:r w:rsidRPr="00215BB9">
        <w:t>R</w:t>
      </w:r>
      <w:r w:rsidR="00CD043C">
        <w:t>.</w:t>
      </w:r>
      <w:r w:rsidRPr="00215BB9">
        <w:t xml:space="preserve"> and Devlin</w:t>
      </w:r>
      <w:r w:rsidR="00CD043C">
        <w:t>,</w:t>
      </w:r>
      <w:r w:rsidRPr="00215BB9">
        <w:t xml:space="preserve"> J</w:t>
      </w:r>
      <w:r w:rsidR="00CD043C">
        <w:t>.</w:t>
      </w:r>
      <w:r w:rsidRPr="00215BB9">
        <w:t>M</w:t>
      </w:r>
      <w:r w:rsidR="00CD043C">
        <w:t>.</w:t>
      </w:r>
      <w:r w:rsidRPr="00215BB9">
        <w:t xml:space="preserve"> (2015). The prevalence and clinical significance of </w:t>
      </w:r>
      <w:r w:rsidR="00E251F1">
        <w:rPr>
          <w:i/>
          <w:iCs/>
        </w:rPr>
        <w:t>Chlamy</w:t>
      </w:r>
      <w:r w:rsidRPr="00215BB9">
        <w:rPr>
          <w:i/>
          <w:iCs/>
        </w:rPr>
        <w:t>dia</w:t>
      </w:r>
      <w:r w:rsidRPr="00215BB9">
        <w:t xml:space="preserve"> infection in island and mainland populations of </w:t>
      </w:r>
      <w:r w:rsidR="008647D3" w:rsidRPr="00215BB9">
        <w:t>Victorian</w:t>
      </w:r>
      <w:r w:rsidRPr="00215BB9">
        <w:t xml:space="preserve"> </w:t>
      </w:r>
      <w:r w:rsidR="004E3DFA">
        <w:t>Koala</w:t>
      </w:r>
      <w:r w:rsidRPr="00215BB9">
        <w:t>s (</w:t>
      </w:r>
      <w:r w:rsidRPr="00215BB9">
        <w:rPr>
          <w:i/>
          <w:iCs/>
        </w:rPr>
        <w:t>Phascolarctos cinereus</w:t>
      </w:r>
      <w:r w:rsidRPr="00215BB9">
        <w:t xml:space="preserve">). </w:t>
      </w:r>
      <w:r w:rsidRPr="00215BB9">
        <w:rPr>
          <w:i/>
          <w:iCs/>
        </w:rPr>
        <w:t>Journal of Wildlife Diseases</w:t>
      </w:r>
      <w:r w:rsidRPr="00215BB9">
        <w:t xml:space="preserve"> </w:t>
      </w:r>
      <w:r w:rsidRPr="00215BB9">
        <w:rPr>
          <w:b/>
          <w:bCs/>
        </w:rPr>
        <w:t>51</w:t>
      </w:r>
      <w:r w:rsidRPr="00215BB9">
        <w:t>, 309–317 doi:10.7589/2014-07-176</w:t>
      </w:r>
    </w:p>
    <w:p w14:paraId="3542BF08" w14:textId="5557DD09" w:rsidR="00215BB9" w:rsidRPr="00215BB9" w:rsidRDefault="00215BB9" w:rsidP="00215BB9">
      <w:pPr>
        <w:pStyle w:val="Bibliography"/>
      </w:pPr>
      <w:r w:rsidRPr="00215BB9">
        <w:t>Perkins</w:t>
      </w:r>
      <w:r w:rsidR="00CD043C">
        <w:t>,</w:t>
      </w:r>
      <w:r w:rsidRPr="00215BB9">
        <w:t xml:space="preserve"> N</w:t>
      </w:r>
      <w:r w:rsidR="00CD043C">
        <w:t>.</w:t>
      </w:r>
      <w:r w:rsidRPr="00215BB9">
        <w:t>J</w:t>
      </w:r>
      <w:r w:rsidR="00CD043C">
        <w:t>.</w:t>
      </w:r>
      <w:r w:rsidRPr="00215BB9">
        <w:t xml:space="preserve"> and Schisterman</w:t>
      </w:r>
      <w:r w:rsidR="00CD043C">
        <w:t>,</w:t>
      </w:r>
      <w:r w:rsidRPr="00215BB9">
        <w:t xml:space="preserve"> E</w:t>
      </w:r>
      <w:r w:rsidR="00CD043C">
        <w:t>.</w:t>
      </w:r>
      <w:r w:rsidRPr="00215BB9">
        <w:t>F</w:t>
      </w:r>
      <w:r w:rsidR="00CD043C">
        <w:t>.</w:t>
      </w:r>
      <w:r w:rsidRPr="00215BB9">
        <w:t xml:space="preserve"> (2006). The </w:t>
      </w:r>
      <w:r w:rsidR="00CD043C" w:rsidRPr="00215BB9">
        <w:t xml:space="preserve">inconsistency of </w:t>
      </w:r>
      <w:r w:rsidR="00CD043C">
        <w:t>‘</w:t>
      </w:r>
      <w:r w:rsidR="00CD043C" w:rsidRPr="00215BB9">
        <w:t>optimal</w:t>
      </w:r>
      <w:r w:rsidR="00CD043C">
        <w:t>’</w:t>
      </w:r>
      <w:r w:rsidR="00CD043C" w:rsidRPr="00215BB9">
        <w:t xml:space="preserve"> cutpoints obtained using two criteria based on</w:t>
      </w:r>
      <w:r w:rsidRPr="00215BB9">
        <w:t xml:space="preserve"> the Receiver Operating Characteristic Curve. </w:t>
      </w:r>
      <w:r w:rsidRPr="00215BB9">
        <w:rPr>
          <w:i/>
          <w:iCs/>
        </w:rPr>
        <w:t>American Journal of Epidemiology</w:t>
      </w:r>
      <w:r w:rsidRPr="00215BB9">
        <w:t xml:space="preserve"> </w:t>
      </w:r>
      <w:r w:rsidRPr="00215BB9">
        <w:rPr>
          <w:b/>
          <w:bCs/>
        </w:rPr>
        <w:t>163</w:t>
      </w:r>
      <w:r w:rsidRPr="00215BB9">
        <w:t>, 670–675 doi:10.1093/aje/kwj063</w:t>
      </w:r>
    </w:p>
    <w:p w14:paraId="5CA75C0A" w14:textId="130C879B" w:rsidR="00215BB9" w:rsidRPr="00215BB9" w:rsidRDefault="00215BB9" w:rsidP="00215BB9">
      <w:pPr>
        <w:pStyle w:val="Bibliography"/>
      </w:pPr>
      <w:r w:rsidRPr="00215BB9">
        <w:t>Pettett</w:t>
      </w:r>
      <w:r w:rsidR="00CD043C">
        <w:t>,</w:t>
      </w:r>
      <w:r w:rsidRPr="00215BB9">
        <w:t xml:space="preserve"> L</w:t>
      </w:r>
      <w:r w:rsidR="00CD043C">
        <w:t>.</w:t>
      </w:r>
      <w:r w:rsidRPr="00215BB9">
        <w:t>M</w:t>
      </w:r>
      <w:r w:rsidR="00CD043C">
        <w:t>.</w:t>
      </w:r>
      <w:r w:rsidRPr="00215BB9">
        <w:t xml:space="preserve"> (2016). </w:t>
      </w:r>
      <w:r w:rsidRPr="008A5BC9">
        <w:rPr>
          <w:i/>
          <w:iCs/>
        </w:rPr>
        <w:t xml:space="preserve">Oral health in South East Queensland </w:t>
      </w:r>
      <w:r w:rsidR="004E3DFA" w:rsidRPr="008A5BC9">
        <w:rPr>
          <w:i/>
          <w:iCs/>
        </w:rPr>
        <w:t>Koala</w:t>
      </w:r>
      <w:r w:rsidRPr="008A5BC9">
        <w:rPr>
          <w:i/>
          <w:iCs/>
        </w:rPr>
        <w:t xml:space="preserve">s: Prevalence of periodontal disease and other pathologies. </w:t>
      </w:r>
      <w:r w:rsidRPr="00215BB9">
        <w:t>Available at: https://api.semanticscholar.org/CorpusID:79449432</w:t>
      </w:r>
    </w:p>
    <w:p w14:paraId="1B82C613" w14:textId="26C78567" w:rsidR="00215BB9" w:rsidRPr="00215BB9" w:rsidRDefault="00215BB9" w:rsidP="00215BB9">
      <w:pPr>
        <w:pStyle w:val="Bibliography"/>
      </w:pPr>
      <w:r w:rsidRPr="00215BB9">
        <w:t>Pettett</w:t>
      </w:r>
      <w:r w:rsidR="00CD043C">
        <w:t>,</w:t>
      </w:r>
      <w:r w:rsidRPr="00215BB9">
        <w:t xml:space="preserve"> L</w:t>
      </w:r>
      <w:r w:rsidR="00CD043C">
        <w:t>.</w:t>
      </w:r>
      <w:r w:rsidRPr="00215BB9">
        <w:t>M</w:t>
      </w:r>
      <w:r w:rsidR="00CD043C">
        <w:t>.</w:t>
      </w:r>
      <w:r w:rsidRPr="00215BB9">
        <w:t>, Wilson</w:t>
      </w:r>
      <w:r w:rsidR="00CD043C">
        <w:t>,</w:t>
      </w:r>
      <w:r w:rsidRPr="00215BB9">
        <w:t xml:space="preserve"> G</w:t>
      </w:r>
      <w:r w:rsidR="00CD043C">
        <w:t>.</w:t>
      </w:r>
      <w:r w:rsidRPr="00215BB9">
        <w:t>J</w:t>
      </w:r>
      <w:r w:rsidR="00CD043C">
        <w:t>.</w:t>
      </w:r>
      <w:r w:rsidRPr="00215BB9">
        <w:t>, Nicolson</w:t>
      </w:r>
      <w:r w:rsidR="00CD043C">
        <w:t>,</w:t>
      </w:r>
      <w:r w:rsidRPr="00215BB9">
        <w:t xml:space="preserve"> V</w:t>
      </w:r>
      <w:r w:rsidR="00CD043C">
        <w:t>.</w:t>
      </w:r>
      <w:r w:rsidRPr="00215BB9">
        <w:t>, Boardman</w:t>
      </w:r>
      <w:r w:rsidR="00CD043C">
        <w:t>,</w:t>
      </w:r>
      <w:r w:rsidRPr="00215BB9">
        <w:t xml:space="preserve"> W</w:t>
      </w:r>
      <w:r w:rsidR="00CD043C">
        <w:t>.</w:t>
      </w:r>
      <w:r w:rsidRPr="00215BB9">
        <w:t>S</w:t>
      </w:r>
      <w:r w:rsidR="00CD043C">
        <w:t>.</w:t>
      </w:r>
      <w:r w:rsidRPr="00215BB9">
        <w:t>J</w:t>
      </w:r>
      <w:r w:rsidR="00CD043C">
        <w:t>.</w:t>
      </w:r>
      <w:r w:rsidRPr="00215BB9">
        <w:t>, Speight</w:t>
      </w:r>
      <w:r w:rsidR="00CD043C">
        <w:t>,</w:t>
      </w:r>
      <w:r w:rsidRPr="00215BB9">
        <w:t xml:space="preserve"> N</w:t>
      </w:r>
      <w:r w:rsidR="00CD043C">
        <w:t>.</w:t>
      </w:r>
      <w:r w:rsidRPr="00215BB9">
        <w:t>, Fabijan</w:t>
      </w:r>
      <w:r w:rsidR="00CD043C">
        <w:t>,</w:t>
      </w:r>
      <w:r w:rsidRPr="00215BB9">
        <w:t xml:space="preserve"> J</w:t>
      </w:r>
      <w:r w:rsidR="00CD043C">
        <w:t>.</w:t>
      </w:r>
      <w:r w:rsidRPr="00215BB9">
        <w:t>, Trott</w:t>
      </w:r>
      <w:r w:rsidR="00CD043C">
        <w:t>,</w:t>
      </w:r>
      <w:r w:rsidRPr="00215BB9">
        <w:t xml:space="preserve"> D</w:t>
      </w:r>
      <w:r w:rsidR="00CD043C">
        <w:t>.</w:t>
      </w:r>
      <w:r w:rsidRPr="00215BB9">
        <w:t>J</w:t>
      </w:r>
      <w:r w:rsidR="00CD043C">
        <w:t>.</w:t>
      </w:r>
      <w:r w:rsidRPr="00215BB9">
        <w:t xml:space="preserve"> and Bird</w:t>
      </w:r>
      <w:r w:rsidR="00CD043C">
        <w:t>,</w:t>
      </w:r>
      <w:r w:rsidRPr="00215BB9">
        <w:t xml:space="preserve"> P</w:t>
      </w:r>
      <w:r w:rsidR="00CD043C">
        <w:t>.</w:t>
      </w:r>
      <w:r w:rsidRPr="00215BB9">
        <w:t>S</w:t>
      </w:r>
      <w:r w:rsidR="00CD043C">
        <w:t>.</w:t>
      </w:r>
      <w:r w:rsidRPr="00215BB9">
        <w:t xml:space="preserve"> (2019). Malocclusions in the </w:t>
      </w:r>
      <w:r w:rsidR="004E3DFA">
        <w:t>Koala</w:t>
      </w:r>
      <w:r w:rsidRPr="00215BB9">
        <w:t xml:space="preserve"> (</w:t>
      </w:r>
      <w:r w:rsidRPr="00215BB9">
        <w:rPr>
          <w:i/>
          <w:iCs/>
        </w:rPr>
        <w:t>Phascolarctos cinereus</w:t>
      </w:r>
      <w:r w:rsidRPr="00215BB9">
        <w:t xml:space="preserve">). </w:t>
      </w:r>
      <w:r w:rsidRPr="00215BB9">
        <w:rPr>
          <w:i/>
          <w:iCs/>
        </w:rPr>
        <w:t>Australian Veterinary Journal</w:t>
      </w:r>
      <w:r w:rsidRPr="00215BB9">
        <w:t xml:space="preserve"> </w:t>
      </w:r>
      <w:r w:rsidRPr="00215BB9">
        <w:rPr>
          <w:b/>
          <w:bCs/>
        </w:rPr>
        <w:t>97</w:t>
      </w:r>
      <w:r w:rsidRPr="00215BB9">
        <w:t>, 473–481 doi:10.1111/avj.12863</w:t>
      </w:r>
    </w:p>
    <w:p w14:paraId="02F58399" w14:textId="1E14F54E" w:rsidR="00215BB9" w:rsidRPr="00215BB9" w:rsidRDefault="00215BB9" w:rsidP="00215BB9">
      <w:pPr>
        <w:pStyle w:val="Bibliography"/>
      </w:pPr>
      <w:r w:rsidRPr="00215BB9">
        <w:t>Prugnolle</w:t>
      </w:r>
      <w:r w:rsidR="007B40FC">
        <w:t>,</w:t>
      </w:r>
      <w:r w:rsidRPr="00215BB9">
        <w:t xml:space="preserve"> F</w:t>
      </w:r>
      <w:r w:rsidR="007B40FC">
        <w:t>.</w:t>
      </w:r>
      <w:r w:rsidRPr="00215BB9">
        <w:t xml:space="preserve"> and de Meeus</w:t>
      </w:r>
      <w:r w:rsidR="007B40FC">
        <w:t>,</w:t>
      </w:r>
      <w:r w:rsidRPr="00215BB9">
        <w:t xml:space="preserve"> T</w:t>
      </w:r>
      <w:r w:rsidR="007B40FC">
        <w:t>.</w:t>
      </w:r>
      <w:r w:rsidRPr="00215BB9">
        <w:t xml:space="preserve"> (2002). Inferring sex-biased dispersal from population genetic tools: </w:t>
      </w:r>
      <w:r w:rsidR="007B40FC">
        <w:t>A</w:t>
      </w:r>
      <w:r w:rsidRPr="00215BB9">
        <w:t xml:space="preserve"> review. </w:t>
      </w:r>
      <w:r w:rsidRPr="00215BB9">
        <w:rPr>
          <w:i/>
          <w:iCs/>
        </w:rPr>
        <w:t>Heredity</w:t>
      </w:r>
      <w:r w:rsidRPr="00215BB9">
        <w:t xml:space="preserve"> </w:t>
      </w:r>
      <w:r w:rsidRPr="00215BB9">
        <w:rPr>
          <w:b/>
          <w:bCs/>
        </w:rPr>
        <w:t>88</w:t>
      </w:r>
      <w:r w:rsidRPr="00215BB9">
        <w:t>, 161–165 doi:10.1038/sj.hdy.6800060</w:t>
      </w:r>
    </w:p>
    <w:p w14:paraId="1FC63D01" w14:textId="2513614B" w:rsidR="00215BB9" w:rsidRPr="00215BB9" w:rsidRDefault="00215BB9" w:rsidP="00215BB9">
      <w:pPr>
        <w:pStyle w:val="Bibliography"/>
      </w:pPr>
      <w:r w:rsidRPr="00215BB9">
        <w:t>Purcell</w:t>
      </w:r>
      <w:r w:rsidR="007B40FC">
        <w:t>,</w:t>
      </w:r>
      <w:r w:rsidRPr="00215BB9">
        <w:t xml:space="preserve"> S</w:t>
      </w:r>
      <w:r w:rsidR="007B40FC">
        <w:t>.</w:t>
      </w:r>
      <w:r w:rsidRPr="00215BB9">
        <w:t>, Neale</w:t>
      </w:r>
      <w:r w:rsidR="007B40FC">
        <w:t>,</w:t>
      </w:r>
      <w:r w:rsidRPr="00215BB9">
        <w:t xml:space="preserve"> B</w:t>
      </w:r>
      <w:r w:rsidR="007B40FC">
        <w:t>.</w:t>
      </w:r>
      <w:r w:rsidRPr="00215BB9">
        <w:t>, Todd-Brown</w:t>
      </w:r>
      <w:r w:rsidR="007B40FC">
        <w:t>,</w:t>
      </w:r>
      <w:r w:rsidRPr="00215BB9">
        <w:t xml:space="preserve"> K</w:t>
      </w:r>
      <w:r w:rsidR="007B40FC">
        <w:t>.</w:t>
      </w:r>
      <w:r w:rsidRPr="00215BB9">
        <w:t>, Thomas</w:t>
      </w:r>
      <w:r w:rsidR="007B40FC">
        <w:t>,</w:t>
      </w:r>
      <w:r w:rsidRPr="00215BB9">
        <w:t xml:space="preserve"> L</w:t>
      </w:r>
      <w:r w:rsidR="007B40FC">
        <w:t>.</w:t>
      </w:r>
      <w:r w:rsidRPr="00215BB9">
        <w:t>, Ferreira</w:t>
      </w:r>
      <w:r w:rsidR="007B40FC">
        <w:t>,</w:t>
      </w:r>
      <w:r w:rsidRPr="00215BB9">
        <w:t xml:space="preserve"> M</w:t>
      </w:r>
      <w:r w:rsidR="007B40FC">
        <w:t>.</w:t>
      </w:r>
      <w:r w:rsidRPr="00215BB9">
        <w:t>A</w:t>
      </w:r>
      <w:r w:rsidR="007B40FC">
        <w:t>.</w:t>
      </w:r>
      <w:r w:rsidRPr="00215BB9">
        <w:t>R</w:t>
      </w:r>
      <w:r w:rsidR="007B40FC">
        <w:t>.</w:t>
      </w:r>
      <w:r w:rsidRPr="00215BB9">
        <w:t>, Bender</w:t>
      </w:r>
      <w:r w:rsidR="007B40FC">
        <w:t>,</w:t>
      </w:r>
      <w:r w:rsidRPr="00215BB9">
        <w:t xml:space="preserve"> D</w:t>
      </w:r>
      <w:r w:rsidR="007B40FC">
        <w:t>.</w:t>
      </w:r>
      <w:r w:rsidRPr="00215BB9">
        <w:t>, Maller</w:t>
      </w:r>
      <w:r w:rsidR="007B40FC">
        <w:t>,</w:t>
      </w:r>
      <w:r w:rsidRPr="00215BB9">
        <w:t xml:space="preserve"> J</w:t>
      </w:r>
      <w:r w:rsidR="007B40FC">
        <w:t>.</w:t>
      </w:r>
      <w:r w:rsidRPr="00215BB9">
        <w:t>, Sklar</w:t>
      </w:r>
      <w:r w:rsidR="007B40FC">
        <w:t>,</w:t>
      </w:r>
      <w:r w:rsidRPr="00215BB9">
        <w:t xml:space="preserve"> P</w:t>
      </w:r>
      <w:r w:rsidR="007B40FC">
        <w:t>.</w:t>
      </w:r>
      <w:r w:rsidRPr="00215BB9">
        <w:t>, de Bakker</w:t>
      </w:r>
      <w:r w:rsidR="007B40FC">
        <w:t>,</w:t>
      </w:r>
      <w:r w:rsidRPr="00215BB9">
        <w:t xml:space="preserve"> P</w:t>
      </w:r>
      <w:r w:rsidR="007B40FC">
        <w:t>.</w:t>
      </w:r>
      <w:r w:rsidRPr="00215BB9">
        <w:t>I</w:t>
      </w:r>
      <w:r w:rsidR="007B40FC">
        <w:t>.</w:t>
      </w:r>
      <w:r w:rsidRPr="00215BB9">
        <w:t>W</w:t>
      </w:r>
      <w:r w:rsidR="007B40FC">
        <w:t>.</w:t>
      </w:r>
      <w:r w:rsidRPr="00215BB9">
        <w:t>, Daly</w:t>
      </w:r>
      <w:r w:rsidR="007B40FC">
        <w:t>,</w:t>
      </w:r>
      <w:r w:rsidRPr="00215BB9">
        <w:t xml:space="preserve"> M</w:t>
      </w:r>
      <w:r w:rsidR="007B40FC">
        <w:t>.</w:t>
      </w:r>
      <w:r w:rsidRPr="00215BB9">
        <w:t>J</w:t>
      </w:r>
      <w:r w:rsidR="007B40FC">
        <w:t>.</w:t>
      </w:r>
      <w:r w:rsidRPr="00215BB9">
        <w:t xml:space="preserve"> and Sham</w:t>
      </w:r>
      <w:r w:rsidR="007B40FC">
        <w:t>,</w:t>
      </w:r>
      <w:r w:rsidRPr="00215BB9">
        <w:t xml:space="preserve"> P</w:t>
      </w:r>
      <w:r w:rsidR="007B40FC">
        <w:t>.</w:t>
      </w:r>
      <w:r w:rsidRPr="00215BB9">
        <w:t>C</w:t>
      </w:r>
      <w:r w:rsidR="007B40FC">
        <w:t>.</w:t>
      </w:r>
      <w:r w:rsidRPr="00215BB9">
        <w:t xml:space="preserve"> (2007). PLINK: A tool set for whole-genome association and population-based linkage analyses. </w:t>
      </w:r>
      <w:r w:rsidRPr="00215BB9">
        <w:rPr>
          <w:i/>
          <w:iCs/>
        </w:rPr>
        <w:t>The American Journal of Human Genetics</w:t>
      </w:r>
      <w:r w:rsidRPr="00215BB9">
        <w:t xml:space="preserve"> </w:t>
      </w:r>
      <w:r w:rsidRPr="00215BB9">
        <w:rPr>
          <w:b/>
          <w:bCs/>
        </w:rPr>
        <w:t>81</w:t>
      </w:r>
      <w:r w:rsidRPr="00215BB9">
        <w:t>, 559–575 doi:10.1086/519795</w:t>
      </w:r>
    </w:p>
    <w:p w14:paraId="131F2097" w14:textId="7388374F" w:rsidR="00215BB9" w:rsidRPr="00215BB9" w:rsidRDefault="00215BB9" w:rsidP="00215BB9">
      <w:pPr>
        <w:pStyle w:val="Bibliography"/>
      </w:pPr>
      <w:r w:rsidRPr="00215BB9">
        <w:t>Pye</w:t>
      </w:r>
      <w:r w:rsidR="007B40FC">
        <w:t>,</w:t>
      </w:r>
      <w:r w:rsidRPr="00215BB9">
        <w:t xml:space="preserve"> R</w:t>
      </w:r>
      <w:r w:rsidR="007B40FC">
        <w:t>.</w:t>
      </w:r>
      <w:r w:rsidRPr="00215BB9">
        <w:t>J</w:t>
      </w:r>
      <w:r w:rsidR="007B40FC">
        <w:t>.</w:t>
      </w:r>
      <w:r w:rsidRPr="00215BB9">
        <w:t>, Pemberton</w:t>
      </w:r>
      <w:r w:rsidR="007B40FC">
        <w:t>,</w:t>
      </w:r>
      <w:r w:rsidRPr="00215BB9">
        <w:t xml:space="preserve"> D</w:t>
      </w:r>
      <w:r w:rsidR="007B40FC">
        <w:t>.</w:t>
      </w:r>
      <w:r w:rsidRPr="00215BB9">
        <w:t>, Tovar</w:t>
      </w:r>
      <w:r w:rsidR="007B40FC">
        <w:t>,</w:t>
      </w:r>
      <w:r w:rsidRPr="00215BB9">
        <w:t xml:space="preserve"> C</w:t>
      </w:r>
      <w:r w:rsidR="007B40FC">
        <w:t>.</w:t>
      </w:r>
      <w:r w:rsidRPr="00215BB9">
        <w:t>, Tubio</w:t>
      </w:r>
      <w:r w:rsidR="007B40FC">
        <w:t>,</w:t>
      </w:r>
      <w:r w:rsidRPr="00215BB9">
        <w:t xml:space="preserve"> J</w:t>
      </w:r>
      <w:r w:rsidR="007B40FC">
        <w:t>.</w:t>
      </w:r>
      <w:r w:rsidRPr="00215BB9">
        <w:t>M</w:t>
      </w:r>
      <w:r w:rsidR="007B40FC">
        <w:t>.</w:t>
      </w:r>
      <w:r w:rsidRPr="00215BB9">
        <w:t>C</w:t>
      </w:r>
      <w:r w:rsidR="007B40FC">
        <w:t>.</w:t>
      </w:r>
      <w:r w:rsidRPr="00215BB9">
        <w:t>, Dun</w:t>
      </w:r>
      <w:r w:rsidR="007B40FC">
        <w:t>,</w:t>
      </w:r>
      <w:r w:rsidRPr="00215BB9">
        <w:t xml:space="preserve"> K</w:t>
      </w:r>
      <w:r w:rsidR="007B40FC">
        <w:t>.</w:t>
      </w:r>
      <w:r w:rsidRPr="00215BB9">
        <w:t>A</w:t>
      </w:r>
      <w:r w:rsidR="007B40FC">
        <w:t>.</w:t>
      </w:r>
      <w:r w:rsidRPr="00215BB9">
        <w:t>, Fox</w:t>
      </w:r>
      <w:r w:rsidR="007B40FC">
        <w:t>,</w:t>
      </w:r>
      <w:r w:rsidRPr="00215BB9">
        <w:t xml:space="preserve"> S</w:t>
      </w:r>
      <w:r w:rsidR="007B40FC">
        <w:t>.</w:t>
      </w:r>
      <w:r w:rsidRPr="00215BB9">
        <w:t>, Darby</w:t>
      </w:r>
      <w:r w:rsidR="007B40FC">
        <w:t>,</w:t>
      </w:r>
      <w:r w:rsidRPr="00215BB9">
        <w:t xml:space="preserve"> J</w:t>
      </w:r>
      <w:r w:rsidR="007B40FC">
        <w:t>.</w:t>
      </w:r>
      <w:r w:rsidRPr="00215BB9">
        <w:t>, Hayes</w:t>
      </w:r>
      <w:r w:rsidR="007B40FC">
        <w:t>,</w:t>
      </w:r>
      <w:r w:rsidRPr="00215BB9">
        <w:t xml:space="preserve"> D</w:t>
      </w:r>
      <w:r w:rsidR="007B40FC">
        <w:t>.</w:t>
      </w:r>
      <w:r w:rsidRPr="00215BB9">
        <w:t>, Knowles</w:t>
      </w:r>
      <w:r w:rsidR="007B40FC">
        <w:t>,</w:t>
      </w:r>
      <w:r w:rsidRPr="00215BB9">
        <w:t xml:space="preserve"> G</w:t>
      </w:r>
      <w:r w:rsidR="007B40FC">
        <w:t>.</w:t>
      </w:r>
      <w:r w:rsidRPr="00215BB9">
        <w:t>W</w:t>
      </w:r>
      <w:r w:rsidR="007B40FC">
        <w:t>.</w:t>
      </w:r>
      <w:r w:rsidRPr="00215BB9">
        <w:t>, Kreiss</w:t>
      </w:r>
      <w:r w:rsidR="007B40FC">
        <w:t>,</w:t>
      </w:r>
      <w:r w:rsidRPr="00215BB9">
        <w:t xml:space="preserve"> A</w:t>
      </w:r>
      <w:r w:rsidR="007B40FC">
        <w:t>.</w:t>
      </w:r>
      <w:r w:rsidRPr="00215BB9">
        <w:t>, Siddle</w:t>
      </w:r>
      <w:r w:rsidR="007B40FC">
        <w:t>,</w:t>
      </w:r>
      <w:r w:rsidRPr="00215BB9">
        <w:t xml:space="preserve"> H</w:t>
      </w:r>
      <w:r w:rsidR="007B40FC">
        <w:t>.</w:t>
      </w:r>
      <w:r w:rsidRPr="00215BB9">
        <w:t>V</w:t>
      </w:r>
      <w:r w:rsidR="007B40FC">
        <w:t>.</w:t>
      </w:r>
      <w:r w:rsidRPr="00215BB9">
        <w:t>T</w:t>
      </w:r>
      <w:r w:rsidR="007B40FC">
        <w:t>.</w:t>
      </w:r>
      <w:r w:rsidRPr="00215BB9">
        <w:t>, Swift</w:t>
      </w:r>
      <w:r w:rsidR="007B40FC">
        <w:t>,</w:t>
      </w:r>
      <w:r w:rsidRPr="00215BB9">
        <w:t xml:space="preserve"> K</w:t>
      </w:r>
      <w:r w:rsidR="007B40FC">
        <w:t>.</w:t>
      </w:r>
      <w:r w:rsidRPr="00215BB9">
        <w:t>, Lyons</w:t>
      </w:r>
      <w:r w:rsidR="007B40FC">
        <w:t>,</w:t>
      </w:r>
      <w:r w:rsidRPr="00215BB9">
        <w:t xml:space="preserve"> A</w:t>
      </w:r>
      <w:r w:rsidR="007B40FC">
        <w:t>.</w:t>
      </w:r>
      <w:r w:rsidRPr="00215BB9">
        <w:t>B</w:t>
      </w:r>
      <w:r w:rsidR="007B40FC">
        <w:t>.</w:t>
      </w:r>
      <w:r w:rsidRPr="00215BB9">
        <w:t>, Murchison</w:t>
      </w:r>
      <w:r w:rsidR="007B40FC">
        <w:t>,</w:t>
      </w:r>
      <w:r w:rsidRPr="00215BB9">
        <w:t xml:space="preserve"> E</w:t>
      </w:r>
      <w:r w:rsidR="007B40FC">
        <w:t>.</w:t>
      </w:r>
      <w:r w:rsidRPr="00215BB9">
        <w:t>P</w:t>
      </w:r>
      <w:r w:rsidR="007B40FC">
        <w:t>.</w:t>
      </w:r>
      <w:r w:rsidRPr="00215BB9">
        <w:t xml:space="preserve"> and Woods</w:t>
      </w:r>
      <w:r w:rsidR="007B40FC">
        <w:t>,</w:t>
      </w:r>
      <w:r w:rsidRPr="00215BB9">
        <w:t xml:space="preserve"> G</w:t>
      </w:r>
      <w:r w:rsidR="007B40FC">
        <w:t>.</w:t>
      </w:r>
      <w:r w:rsidRPr="00215BB9">
        <w:t>M</w:t>
      </w:r>
      <w:r w:rsidR="007B40FC">
        <w:t>.</w:t>
      </w:r>
      <w:r w:rsidRPr="00215BB9">
        <w:t xml:space="preserve"> (2016). A second transmissible cancer in Tasmanian devils. </w:t>
      </w:r>
      <w:r w:rsidRPr="00215BB9">
        <w:rPr>
          <w:i/>
          <w:iCs/>
        </w:rPr>
        <w:t>Proceedings of the National Academy of Sciences</w:t>
      </w:r>
      <w:r w:rsidRPr="00215BB9">
        <w:t xml:space="preserve"> </w:t>
      </w:r>
      <w:r w:rsidRPr="00215BB9">
        <w:rPr>
          <w:b/>
          <w:bCs/>
        </w:rPr>
        <w:t>113</w:t>
      </w:r>
      <w:r w:rsidRPr="00215BB9">
        <w:t>, 374–379 doi:10.1073/pnas.1519691113</w:t>
      </w:r>
    </w:p>
    <w:p w14:paraId="2C320771" w14:textId="72BDFA48" w:rsidR="00215BB9" w:rsidRPr="00215BB9" w:rsidRDefault="00215BB9" w:rsidP="00215BB9">
      <w:pPr>
        <w:pStyle w:val="Bibliography"/>
      </w:pPr>
      <w:r w:rsidRPr="00215BB9">
        <w:t>Quigley</w:t>
      </w:r>
      <w:r w:rsidR="007B40FC">
        <w:t>,</w:t>
      </w:r>
      <w:r w:rsidRPr="00215BB9">
        <w:t xml:space="preserve"> B</w:t>
      </w:r>
      <w:r w:rsidR="007B40FC">
        <w:t>.</w:t>
      </w:r>
      <w:r w:rsidRPr="00215BB9">
        <w:t>L</w:t>
      </w:r>
      <w:r w:rsidR="007B40FC">
        <w:t>.</w:t>
      </w:r>
      <w:r w:rsidRPr="00215BB9">
        <w:t>, Carver</w:t>
      </w:r>
      <w:r w:rsidR="007B40FC">
        <w:t>,</w:t>
      </w:r>
      <w:r w:rsidRPr="00215BB9">
        <w:t xml:space="preserve"> S</w:t>
      </w:r>
      <w:r w:rsidR="007B40FC">
        <w:t>.</w:t>
      </w:r>
      <w:r w:rsidRPr="00215BB9">
        <w:t>, Hanger</w:t>
      </w:r>
      <w:r w:rsidR="007B40FC">
        <w:t>,</w:t>
      </w:r>
      <w:r w:rsidRPr="00215BB9">
        <w:t xml:space="preserve"> J</w:t>
      </w:r>
      <w:r w:rsidR="007B40FC">
        <w:t>.</w:t>
      </w:r>
      <w:r w:rsidRPr="00215BB9">
        <w:t>, Vidgen</w:t>
      </w:r>
      <w:r w:rsidR="007B40FC">
        <w:t>,</w:t>
      </w:r>
      <w:r w:rsidRPr="00215BB9">
        <w:t xml:space="preserve"> M</w:t>
      </w:r>
      <w:r w:rsidR="007B40FC">
        <w:t>.</w:t>
      </w:r>
      <w:r w:rsidRPr="00215BB9">
        <w:t>E</w:t>
      </w:r>
      <w:r w:rsidR="007B40FC">
        <w:t>.</w:t>
      </w:r>
      <w:r w:rsidRPr="00215BB9">
        <w:t xml:space="preserve"> and Timms</w:t>
      </w:r>
      <w:r w:rsidR="007B40FC">
        <w:t>,</w:t>
      </w:r>
      <w:r w:rsidRPr="00215BB9">
        <w:t xml:space="preserve"> P</w:t>
      </w:r>
      <w:r w:rsidR="007B40FC">
        <w:t>.</w:t>
      </w:r>
      <w:r w:rsidRPr="00215BB9">
        <w:t xml:space="preserve"> (2018). The relative contribution of causal factors in the transition from infection to clinical </w:t>
      </w:r>
      <w:r w:rsidR="00E251F1">
        <w:t>Chlamy</w:t>
      </w:r>
      <w:r w:rsidRPr="00215BB9">
        <w:t xml:space="preserve">dial disease. </w:t>
      </w:r>
      <w:r w:rsidRPr="00215BB9">
        <w:rPr>
          <w:i/>
          <w:iCs/>
        </w:rPr>
        <w:t>Scientific Reports</w:t>
      </w:r>
      <w:r w:rsidRPr="00215BB9">
        <w:t xml:space="preserve"> </w:t>
      </w:r>
      <w:r w:rsidRPr="00215BB9">
        <w:rPr>
          <w:b/>
          <w:bCs/>
        </w:rPr>
        <w:t>8</w:t>
      </w:r>
      <w:r w:rsidRPr="00215BB9">
        <w:t>, 8893 doi:10.1038/s41598-018-27253-z</w:t>
      </w:r>
    </w:p>
    <w:p w14:paraId="16543193" w14:textId="557F94E5" w:rsidR="00215BB9" w:rsidRPr="00215BB9" w:rsidRDefault="00215BB9" w:rsidP="00215BB9">
      <w:pPr>
        <w:pStyle w:val="Bibliography"/>
      </w:pPr>
      <w:r w:rsidRPr="00215BB9">
        <w:t>Quigley</w:t>
      </w:r>
      <w:r w:rsidR="007B40FC">
        <w:t>,</w:t>
      </w:r>
      <w:r w:rsidRPr="00215BB9">
        <w:t xml:space="preserve"> B</w:t>
      </w:r>
      <w:r w:rsidR="007B40FC">
        <w:t>.</w:t>
      </w:r>
      <w:r w:rsidRPr="00215BB9">
        <w:t>L</w:t>
      </w:r>
      <w:r w:rsidR="007B40FC">
        <w:t>.</w:t>
      </w:r>
      <w:r w:rsidRPr="00215BB9">
        <w:t xml:space="preserve"> and Timms</w:t>
      </w:r>
      <w:r w:rsidR="007B40FC">
        <w:t>,</w:t>
      </w:r>
      <w:r w:rsidRPr="00215BB9">
        <w:t xml:space="preserve"> P</w:t>
      </w:r>
      <w:r w:rsidR="007B40FC">
        <w:t>.</w:t>
      </w:r>
      <w:r w:rsidRPr="00215BB9">
        <w:t xml:space="preserve"> (2020). Helping </w:t>
      </w:r>
      <w:r w:rsidR="004E3DFA">
        <w:t>Koala</w:t>
      </w:r>
      <w:r w:rsidRPr="00215BB9">
        <w:t xml:space="preserve">s battle disease – Recent advances in </w:t>
      </w:r>
      <w:r w:rsidR="00E251F1">
        <w:rPr>
          <w:i/>
          <w:iCs/>
        </w:rPr>
        <w:t>Chlamy</w:t>
      </w:r>
      <w:r w:rsidRPr="00215BB9">
        <w:rPr>
          <w:i/>
          <w:iCs/>
        </w:rPr>
        <w:t>dia</w:t>
      </w:r>
      <w:r w:rsidRPr="00215BB9">
        <w:t xml:space="preserve"> and </w:t>
      </w:r>
      <w:r w:rsidR="004E3DFA">
        <w:t>Koala</w:t>
      </w:r>
      <w:r w:rsidRPr="00215BB9">
        <w:t xml:space="preserve"> retrovirus (KoRV) disease understanding and treatment in </w:t>
      </w:r>
      <w:r w:rsidR="004E3DFA">
        <w:t>Koala</w:t>
      </w:r>
      <w:r w:rsidRPr="00215BB9">
        <w:t xml:space="preserve">s. </w:t>
      </w:r>
      <w:r w:rsidRPr="00215BB9">
        <w:rPr>
          <w:i/>
          <w:iCs/>
        </w:rPr>
        <w:t>FEMS Microbiology Reviews</w:t>
      </w:r>
      <w:r w:rsidRPr="00215BB9">
        <w:t xml:space="preserve"> </w:t>
      </w:r>
      <w:r w:rsidRPr="00215BB9">
        <w:rPr>
          <w:b/>
          <w:bCs/>
        </w:rPr>
        <w:t>44</w:t>
      </w:r>
      <w:r w:rsidRPr="00215BB9">
        <w:t>, 583–605 doi:10.1093/femsre/fuaa024</w:t>
      </w:r>
    </w:p>
    <w:p w14:paraId="36FE9EBB" w14:textId="1A7FF986" w:rsidR="00215BB9" w:rsidRPr="00215BB9" w:rsidRDefault="00215BB9" w:rsidP="00215BB9">
      <w:pPr>
        <w:pStyle w:val="Bibliography"/>
      </w:pPr>
      <w:r w:rsidRPr="00215BB9">
        <w:t>Ralls</w:t>
      </w:r>
      <w:r w:rsidR="007B40FC">
        <w:t>,</w:t>
      </w:r>
      <w:r w:rsidRPr="00215BB9">
        <w:t xml:space="preserve"> K</w:t>
      </w:r>
      <w:r w:rsidR="007B40FC">
        <w:t>.</w:t>
      </w:r>
      <w:r w:rsidRPr="00215BB9">
        <w:t>, Ballou</w:t>
      </w:r>
      <w:r w:rsidR="007B40FC">
        <w:t>,</w:t>
      </w:r>
      <w:r w:rsidRPr="00215BB9">
        <w:t xml:space="preserve"> J</w:t>
      </w:r>
      <w:r w:rsidR="007B40FC">
        <w:t>.</w:t>
      </w:r>
      <w:r w:rsidRPr="00215BB9">
        <w:t>D</w:t>
      </w:r>
      <w:r w:rsidR="007B40FC">
        <w:t>.</w:t>
      </w:r>
      <w:r w:rsidRPr="00215BB9">
        <w:t>, Dudash</w:t>
      </w:r>
      <w:r w:rsidR="007B40FC">
        <w:t>,</w:t>
      </w:r>
      <w:r w:rsidRPr="00215BB9">
        <w:t xml:space="preserve"> M</w:t>
      </w:r>
      <w:r w:rsidR="007B40FC">
        <w:t>.</w:t>
      </w:r>
      <w:r w:rsidRPr="00215BB9">
        <w:t>R</w:t>
      </w:r>
      <w:r w:rsidR="007B40FC">
        <w:t>.</w:t>
      </w:r>
      <w:r w:rsidRPr="00215BB9">
        <w:t>, Eldridge</w:t>
      </w:r>
      <w:r w:rsidR="007B40FC">
        <w:t>,</w:t>
      </w:r>
      <w:r w:rsidRPr="00215BB9">
        <w:t xml:space="preserve"> M</w:t>
      </w:r>
      <w:r w:rsidR="007B40FC">
        <w:t>.</w:t>
      </w:r>
      <w:r w:rsidRPr="00215BB9">
        <w:t>D</w:t>
      </w:r>
      <w:r w:rsidR="007B40FC">
        <w:t>.</w:t>
      </w:r>
      <w:r w:rsidRPr="00215BB9">
        <w:t>B</w:t>
      </w:r>
      <w:r w:rsidR="007B40FC">
        <w:t>.</w:t>
      </w:r>
      <w:r w:rsidRPr="00215BB9">
        <w:t>, Fenster</w:t>
      </w:r>
      <w:r w:rsidR="007B40FC">
        <w:t>,</w:t>
      </w:r>
      <w:r w:rsidRPr="00215BB9">
        <w:t xml:space="preserve"> C</w:t>
      </w:r>
      <w:r w:rsidR="007B40FC">
        <w:t>.</w:t>
      </w:r>
      <w:r w:rsidRPr="00215BB9">
        <w:t>B</w:t>
      </w:r>
      <w:r w:rsidR="007B40FC">
        <w:t>.</w:t>
      </w:r>
      <w:r w:rsidRPr="00215BB9">
        <w:t>, Lacy</w:t>
      </w:r>
      <w:r w:rsidR="007B40FC">
        <w:t>,</w:t>
      </w:r>
      <w:r w:rsidRPr="00215BB9">
        <w:t xml:space="preserve"> R</w:t>
      </w:r>
      <w:r w:rsidR="007B40FC">
        <w:t>.</w:t>
      </w:r>
      <w:r w:rsidRPr="00215BB9">
        <w:t>C</w:t>
      </w:r>
      <w:r w:rsidR="007B40FC">
        <w:t>.</w:t>
      </w:r>
      <w:r w:rsidRPr="00215BB9">
        <w:t>, Sunnucks</w:t>
      </w:r>
      <w:r w:rsidR="007B40FC">
        <w:t>,</w:t>
      </w:r>
      <w:r w:rsidRPr="00215BB9">
        <w:t xml:space="preserve"> P</w:t>
      </w:r>
      <w:r w:rsidR="007B40FC">
        <w:t>.</w:t>
      </w:r>
      <w:r w:rsidRPr="00215BB9">
        <w:t xml:space="preserve"> and Frankham</w:t>
      </w:r>
      <w:r w:rsidR="007B40FC">
        <w:t>,</w:t>
      </w:r>
      <w:r w:rsidRPr="00215BB9">
        <w:t xml:space="preserve"> R</w:t>
      </w:r>
      <w:r w:rsidR="007B40FC">
        <w:t>.</w:t>
      </w:r>
      <w:r w:rsidRPr="00215BB9">
        <w:t xml:space="preserve"> (2018). Call for a </w:t>
      </w:r>
      <w:r w:rsidR="007B40FC" w:rsidRPr="00215BB9">
        <w:t>paradigm shift in the genetic management of fragmented populations</w:t>
      </w:r>
      <w:r w:rsidRPr="00215BB9">
        <w:t xml:space="preserve">. </w:t>
      </w:r>
      <w:r w:rsidRPr="00215BB9">
        <w:rPr>
          <w:i/>
          <w:iCs/>
        </w:rPr>
        <w:t>Conservation Letters</w:t>
      </w:r>
      <w:r w:rsidRPr="00215BB9">
        <w:t xml:space="preserve"> </w:t>
      </w:r>
      <w:r w:rsidRPr="00215BB9">
        <w:rPr>
          <w:b/>
          <w:bCs/>
        </w:rPr>
        <w:t>11</w:t>
      </w:r>
      <w:r w:rsidRPr="00215BB9">
        <w:t>, e12412 doi:10.1111/conl.12412</w:t>
      </w:r>
    </w:p>
    <w:p w14:paraId="611C4CF7" w14:textId="792AE09D" w:rsidR="00215BB9" w:rsidRPr="00215BB9" w:rsidRDefault="00215BB9" w:rsidP="00215BB9">
      <w:pPr>
        <w:pStyle w:val="Bibliography"/>
      </w:pPr>
      <w:r w:rsidRPr="00215BB9">
        <w:t>Ramsey</w:t>
      </w:r>
      <w:r w:rsidR="007B40FC">
        <w:t>,</w:t>
      </w:r>
      <w:r w:rsidRPr="00215BB9">
        <w:t xml:space="preserve"> D</w:t>
      </w:r>
      <w:r w:rsidR="007B40FC">
        <w:t>.</w:t>
      </w:r>
      <w:r w:rsidRPr="00215BB9">
        <w:t>S</w:t>
      </w:r>
      <w:r w:rsidR="007B40FC">
        <w:t>.</w:t>
      </w:r>
      <w:r w:rsidRPr="00215BB9">
        <w:t>L</w:t>
      </w:r>
      <w:r w:rsidR="007B40FC">
        <w:t>.</w:t>
      </w:r>
      <w:r w:rsidRPr="00215BB9">
        <w:t>, Tolsma</w:t>
      </w:r>
      <w:r w:rsidR="007B40FC">
        <w:t>,</w:t>
      </w:r>
      <w:r w:rsidRPr="00215BB9">
        <w:t xml:space="preserve"> A</w:t>
      </w:r>
      <w:r w:rsidR="007B40FC">
        <w:t>.</w:t>
      </w:r>
      <w:r w:rsidRPr="00215BB9">
        <w:t>D</w:t>
      </w:r>
      <w:r w:rsidR="007B40FC">
        <w:t>.</w:t>
      </w:r>
      <w:r w:rsidRPr="00215BB9">
        <w:t xml:space="preserve"> and Brown</w:t>
      </w:r>
      <w:r w:rsidR="007B40FC">
        <w:t>,</w:t>
      </w:r>
      <w:r w:rsidRPr="00215BB9">
        <w:t xml:space="preserve"> G</w:t>
      </w:r>
      <w:r w:rsidR="007B40FC">
        <w:t>.</w:t>
      </w:r>
      <w:r w:rsidRPr="00215BB9">
        <w:t>W</w:t>
      </w:r>
      <w:r w:rsidR="007B40FC">
        <w:t>.</w:t>
      </w:r>
      <w:r w:rsidRPr="00215BB9">
        <w:t xml:space="preserve"> (2016). </w:t>
      </w:r>
      <w:r w:rsidRPr="008A5BC9">
        <w:rPr>
          <w:i/>
          <w:iCs/>
        </w:rPr>
        <w:t xml:space="preserve">Towards a habitat condition assessment method for guiding the management of overabundant </w:t>
      </w:r>
      <w:r w:rsidR="004E3DFA" w:rsidRPr="008A5BC9">
        <w:rPr>
          <w:i/>
          <w:iCs/>
        </w:rPr>
        <w:t>Koala</w:t>
      </w:r>
      <w:r w:rsidRPr="008A5BC9">
        <w:rPr>
          <w:i/>
          <w:iCs/>
        </w:rPr>
        <w:t xml:space="preserve"> populations</w:t>
      </w:r>
      <w:r w:rsidRPr="00215BB9">
        <w:t>. Arthur Rylah Institute Technical Report Series No. 272., Heidelberg, Victoria.</w:t>
      </w:r>
    </w:p>
    <w:p w14:paraId="15C18230" w14:textId="7EBF0324" w:rsidR="00215BB9" w:rsidRPr="00215BB9" w:rsidRDefault="00215BB9" w:rsidP="00215BB9">
      <w:pPr>
        <w:pStyle w:val="Bibliography"/>
      </w:pPr>
      <w:r w:rsidRPr="00215BB9">
        <w:t>Robbins</w:t>
      </w:r>
      <w:r w:rsidR="007B40FC">
        <w:t>,</w:t>
      </w:r>
      <w:r w:rsidRPr="00215BB9">
        <w:t xml:space="preserve"> A</w:t>
      </w:r>
      <w:r w:rsidR="007B40FC">
        <w:t>.</w:t>
      </w:r>
      <w:r w:rsidRPr="00215BB9">
        <w:t>, Hanger</w:t>
      </w:r>
      <w:r w:rsidR="007B40FC">
        <w:t>,</w:t>
      </w:r>
      <w:r w:rsidRPr="00215BB9">
        <w:t xml:space="preserve"> J</w:t>
      </w:r>
      <w:r w:rsidR="007B40FC">
        <w:t>.</w:t>
      </w:r>
      <w:r w:rsidRPr="00215BB9">
        <w:t>, Jelocnik</w:t>
      </w:r>
      <w:r w:rsidR="007B40FC">
        <w:t>,</w:t>
      </w:r>
      <w:r w:rsidRPr="00215BB9">
        <w:t xml:space="preserve"> M</w:t>
      </w:r>
      <w:r w:rsidR="007B40FC">
        <w:t>.</w:t>
      </w:r>
      <w:r w:rsidRPr="00215BB9">
        <w:t>, Quigley</w:t>
      </w:r>
      <w:r w:rsidR="007B40FC">
        <w:t>,</w:t>
      </w:r>
      <w:r w:rsidRPr="00215BB9">
        <w:t xml:space="preserve"> B</w:t>
      </w:r>
      <w:r w:rsidR="007B40FC">
        <w:t>.</w:t>
      </w:r>
      <w:r w:rsidRPr="00215BB9">
        <w:t>L</w:t>
      </w:r>
      <w:r w:rsidR="007B40FC">
        <w:t>.</w:t>
      </w:r>
      <w:r w:rsidRPr="00215BB9">
        <w:t xml:space="preserve"> and Timms</w:t>
      </w:r>
      <w:r w:rsidR="007B40FC">
        <w:t>,</w:t>
      </w:r>
      <w:r w:rsidRPr="00215BB9">
        <w:t xml:space="preserve"> P</w:t>
      </w:r>
      <w:r w:rsidR="007B40FC">
        <w:t>.</w:t>
      </w:r>
      <w:r w:rsidRPr="00215BB9">
        <w:t xml:space="preserve"> (2020). </w:t>
      </w:r>
      <w:r w:rsidR="004E3DFA">
        <w:t>Koala</w:t>
      </w:r>
      <w:r w:rsidRPr="00215BB9">
        <w:t xml:space="preserve"> immunogenetics and </w:t>
      </w:r>
      <w:r w:rsidR="00E251F1">
        <w:t>Chlamy</w:t>
      </w:r>
      <w:r w:rsidRPr="00215BB9">
        <w:t xml:space="preserve">dial strain type are more directly involved in </w:t>
      </w:r>
      <w:r w:rsidR="00E251F1">
        <w:t>Chlamy</w:t>
      </w:r>
      <w:r w:rsidRPr="00215BB9">
        <w:t xml:space="preserve">dial disease progression in </w:t>
      </w:r>
      <w:r w:rsidR="004E3DFA">
        <w:t>Koala</w:t>
      </w:r>
      <w:r w:rsidRPr="00215BB9">
        <w:t xml:space="preserve">s from two south east Queensland </w:t>
      </w:r>
      <w:r w:rsidR="004E3DFA">
        <w:t>Koala</w:t>
      </w:r>
      <w:r w:rsidRPr="00215BB9">
        <w:t xml:space="preserve"> populations than </w:t>
      </w:r>
      <w:r w:rsidR="004E3DFA">
        <w:t>Koala</w:t>
      </w:r>
      <w:r w:rsidRPr="00215BB9">
        <w:t xml:space="preserve"> retrovirus subtypes. </w:t>
      </w:r>
      <w:r w:rsidRPr="00215BB9">
        <w:rPr>
          <w:i/>
          <w:iCs/>
        </w:rPr>
        <w:t>Scientific Reports</w:t>
      </w:r>
      <w:r w:rsidRPr="00215BB9">
        <w:t xml:space="preserve"> </w:t>
      </w:r>
      <w:r w:rsidRPr="00215BB9">
        <w:rPr>
          <w:b/>
          <w:bCs/>
        </w:rPr>
        <w:t>10</w:t>
      </w:r>
      <w:r w:rsidRPr="00215BB9">
        <w:t>, 15013 doi:10.1038/s41598-020-72050-2</w:t>
      </w:r>
    </w:p>
    <w:p w14:paraId="3BAC38D7" w14:textId="00E873E5" w:rsidR="00215BB9" w:rsidRPr="00215BB9" w:rsidRDefault="00215BB9" w:rsidP="00215BB9">
      <w:pPr>
        <w:pStyle w:val="Bibliography"/>
      </w:pPr>
      <w:r w:rsidRPr="00215BB9">
        <w:t>Robin</w:t>
      </w:r>
      <w:r w:rsidR="007B40FC">
        <w:t>,</w:t>
      </w:r>
      <w:r w:rsidRPr="00215BB9">
        <w:t xml:space="preserve"> X</w:t>
      </w:r>
      <w:r w:rsidR="007B40FC">
        <w:t>.</w:t>
      </w:r>
      <w:r w:rsidRPr="00215BB9">
        <w:t>, Turck</w:t>
      </w:r>
      <w:r w:rsidR="007B40FC">
        <w:t>,</w:t>
      </w:r>
      <w:r w:rsidRPr="00215BB9">
        <w:t xml:space="preserve"> N</w:t>
      </w:r>
      <w:r w:rsidR="007B40FC">
        <w:t>.</w:t>
      </w:r>
      <w:r w:rsidRPr="00215BB9">
        <w:t>, Hainard</w:t>
      </w:r>
      <w:r w:rsidR="007B40FC">
        <w:t>,</w:t>
      </w:r>
      <w:r w:rsidRPr="00215BB9">
        <w:t xml:space="preserve"> A</w:t>
      </w:r>
      <w:r w:rsidR="007B40FC">
        <w:t>.</w:t>
      </w:r>
      <w:r w:rsidRPr="00215BB9">
        <w:t>, Tiberti</w:t>
      </w:r>
      <w:r w:rsidR="007B40FC">
        <w:t>,</w:t>
      </w:r>
      <w:r w:rsidRPr="00215BB9">
        <w:t xml:space="preserve"> N</w:t>
      </w:r>
      <w:r w:rsidR="007B40FC">
        <w:t>.</w:t>
      </w:r>
      <w:r w:rsidRPr="00215BB9">
        <w:t>, Lisacek</w:t>
      </w:r>
      <w:r w:rsidR="007B40FC">
        <w:t>,</w:t>
      </w:r>
      <w:r w:rsidRPr="00215BB9">
        <w:t xml:space="preserve"> F</w:t>
      </w:r>
      <w:r w:rsidR="007B40FC">
        <w:t>.</w:t>
      </w:r>
      <w:r w:rsidRPr="00215BB9">
        <w:t>, Sanchez</w:t>
      </w:r>
      <w:r w:rsidR="007B40FC">
        <w:t>,</w:t>
      </w:r>
      <w:r w:rsidRPr="00215BB9">
        <w:t xml:space="preserve"> J</w:t>
      </w:r>
      <w:r w:rsidR="007B40FC">
        <w:t>.</w:t>
      </w:r>
      <w:r w:rsidRPr="00215BB9">
        <w:t>-C</w:t>
      </w:r>
      <w:r w:rsidR="007B40FC">
        <w:t>.</w:t>
      </w:r>
      <w:r w:rsidRPr="00215BB9">
        <w:t xml:space="preserve"> and Müller</w:t>
      </w:r>
      <w:r w:rsidR="007B40FC">
        <w:t>,</w:t>
      </w:r>
      <w:r w:rsidRPr="00215BB9">
        <w:t xml:space="preserve"> M</w:t>
      </w:r>
      <w:r w:rsidR="007B40FC">
        <w:t>.</w:t>
      </w:r>
      <w:r w:rsidRPr="00215BB9">
        <w:t xml:space="preserve"> (2011). pROC: </w:t>
      </w:r>
      <w:r w:rsidR="007B40FC">
        <w:t>A</w:t>
      </w:r>
      <w:r w:rsidRPr="00215BB9">
        <w:t xml:space="preserve">n open-source package for R and S+ to analyze and compare ROC curves. </w:t>
      </w:r>
      <w:r w:rsidRPr="00215BB9">
        <w:rPr>
          <w:i/>
          <w:iCs/>
        </w:rPr>
        <w:t>BMC bioinformatics</w:t>
      </w:r>
      <w:r w:rsidRPr="00215BB9">
        <w:t xml:space="preserve"> </w:t>
      </w:r>
      <w:r w:rsidRPr="00215BB9">
        <w:rPr>
          <w:b/>
          <w:bCs/>
        </w:rPr>
        <w:t>12</w:t>
      </w:r>
      <w:r w:rsidRPr="00215BB9">
        <w:t>, 1–8.</w:t>
      </w:r>
    </w:p>
    <w:p w14:paraId="590D5BEF" w14:textId="49CADD7A" w:rsidR="00215BB9" w:rsidRPr="00215BB9" w:rsidRDefault="00215BB9" w:rsidP="00215BB9">
      <w:pPr>
        <w:pStyle w:val="Bibliography"/>
      </w:pPr>
      <w:r w:rsidRPr="00215BB9">
        <w:t>Robinson</w:t>
      </w:r>
      <w:r w:rsidR="007B40FC">
        <w:t>,</w:t>
      </w:r>
      <w:r w:rsidRPr="00215BB9">
        <w:t xml:space="preserve"> C</w:t>
      </w:r>
      <w:r w:rsidR="007B40FC">
        <w:t>.</w:t>
      </w:r>
      <w:r w:rsidRPr="00215BB9">
        <w:t>J</w:t>
      </w:r>
      <w:r w:rsidR="00734517">
        <w:t xml:space="preserve">., Murray, J.V., Hoskins, A.J., Foster, S., Vanderduys, E., Brown, S., Burke Da Silva, K., Cappie-Wood, T., Cristescu, R., </w:t>
      </w:r>
      <w:r w:rsidRPr="00215BB9">
        <w:t>Crowther</w:t>
      </w:r>
      <w:r w:rsidR="007B40FC">
        <w:t>,</w:t>
      </w:r>
      <w:r w:rsidRPr="00215BB9">
        <w:t xml:space="preserve"> M</w:t>
      </w:r>
      <w:r w:rsidR="007B40FC">
        <w:t>.</w:t>
      </w:r>
      <w:r w:rsidRPr="00215BB9">
        <w:t>, Gillespie</w:t>
      </w:r>
      <w:r w:rsidR="007B40FC">
        <w:t>,</w:t>
      </w:r>
      <w:r w:rsidRPr="00215BB9">
        <w:t xml:space="preserve"> G</w:t>
      </w:r>
      <w:r w:rsidR="007B40FC">
        <w:t>.</w:t>
      </w:r>
      <w:r w:rsidRPr="00215BB9">
        <w:t>, Hamilton</w:t>
      </w:r>
      <w:r w:rsidR="007B40FC">
        <w:t>,</w:t>
      </w:r>
      <w:r w:rsidRPr="00215BB9">
        <w:t xml:space="preserve"> G</w:t>
      </w:r>
      <w:r w:rsidR="007B40FC">
        <w:t>.</w:t>
      </w:r>
      <w:r w:rsidRPr="00215BB9">
        <w:t>, Hillyard</w:t>
      </w:r>
      <w:r w:rsidR="007B40FC">
        <w:t>,</w:t>
      </w:r>
      <w:r w:rsidRPr="00215BB9">
        <w:t xml:space="preserve"> K</w:t>
      </w:r>
      <w:r w:rsidR="007B40FC">
        <w:t>.</w:t>
      </w:r>
      <w:r w:rsidRPr="00215BB9">
        <w:t>, Rhodes</w:t>
      </w:r>
      <w:r w:rsidR="007B40FC">
        <w:t>,</w:t>
      </w:r>
      <w:r w:rsidRPr="00215BB9">
        <w:t xml:space="preserve"> J</w:t>
      </w:r>
      <w:r w:rsidR="007B40FC">
        <w:t>.</w:t>
      </w:r>
      <w:r w:rsidRPr="00215BB9">
        <w:t>, Law</w:t>
      </w:r>
      <w:r w:rsidR="007B40FC">
        <w:t>,</w:t>
      </w:r>
      <w:r w:rsidRPr="00215BB9">
        <w:t xml:space="preserve"> B</w:t>
      </w:r>
      <w:r w:rsidR="007B40FC">
        <w:t>.</w:t>
      </w:r>
      <w:r w:rsidRPr="00215BB9">
        <w:t>, Lawler</w:t>
      </w:r>
      <w:r w:rsidR="007B40FC">
        <w:t>,</w:t>
      </w:r>
      <w:r w:rsidRPr="00215BB9">
        <w:t xml:space="preserve"> I</w:t>
      </w:r>
      <w:r w:rsidR="007B40FC">
        <w:t>.</w:t>
      </w:r>
      <w:r w:rsidRPr="00215BB9">
        <w:t>, Lunney</w:t>
      </w:r>
      <w:r w:rsidR="007B40FC">
        <w:t>,</w:t>
      </w:r>
      <w:r w:rsidRPr="00215BB9">
        <w:t xml:space="preserve"> D</w:t>
      </w:r>
      <w:r w:rsidR="007B40FC">
        <w:t>.</w:t>
      </w:r>
      <w:r w:rsidRPr="00215BB9">
        <w:t>, Marsh</w:t>
      </w:r>
      <w:r w:rsidR="007B40FC">
        <w:t>,</w:t>
      </w:r>
      <w:r w:rsidRPr="00215BB9">
        <w:t xml:space="preserve"> K</w:t>
      </w:r>
      <w:r w:rsidR="007B40FC">
        <w:t>.</w:t>
      </w:r>
      <w:r w:rsidRPr="00215BB9">
        <w:t>, Martin</w:t>
      </w:r>
      <w:r w:rsidR="007B40FC">
        <w:t>,</w:t>
      </w:r>
      <w:r w:rsidRPr="00215BB9">
        <w:t xml:space="preserve"> R</w:t>
      </w:r>
      <w:r w:rsidR="007B40FC">
        <w:t>.</w:t>
      </w:r>
      <w:r w:rsidRPr="00215BB9">
        <w:t>, McAlpine</w:t>
      </w:r>
      <w:r w:rsidR="007B40FC">
        <w:t>,</w:t>
      </w:r>
      <w:r w:rsidRPr="00215BB9">
        <w:t xml:space="preserve"> C</w:t>
      </w:r>
      <w:r w:rsidR="007B40FC">
        <w:t>.</w:t>
      </w:r>
      <w:r w:rsidRPr="00215BB9">
        <w:t>, Melzer</w:t>
      </w:r>
      <w:r w:rsidR="007B40FC">
        <w:t>,</w:t>
      </w:r>
      <w:r w:rsidRPr="00215BB9">
        <w:t xml:space="preserve"> A</w:t>
      </w:r>
      <w:r w:rsidR="007B40FC">
        <w:t>.</w:t>
      </w:r>
      <w:r w:rsidRPr="00215BB9">
        <w:t>, Preece</w:t>
      </w:r>
      <w:r w:rsidR="007B40FC">
        <w:t>,</w:t>
      </w:r>
      <w:r w:rsidRPr="00215BB9">
        <w:t xml:space="preserve"> H</w:t>
      </w:r>
      <w:r w:rsidR="007B40FC">
        <w:t>.,</w:t>
      </w:r>
      <w:r w:rsidRPr="00215BB9">
        <w:t xml:space="preserve"> </w:t>
      </w:r>
      <w:r w:rsidR="00734517">
        <w:t xml:space="preserve">Ramsey, </w:t>
      </w:r>
      <w:r w:rsidR="00734517">
        <w:lastRenderedPageBreak/>
        <w:t xml:space="preserve">D., Renwick, J., Rodgers, C., Rogers, D., Roache, M., Runge, C., Shima, A., </w:t>
      </w:r>
      <w:r w:rsidRPr="00215BB9">
        <w:t>Whisson</w:t>
      </w:r>
      <w:r w:rsidR="007B40FC">
        <w:t>,</w:t>
      </w:r>
      <w:r w:rsidRPr="00215BB9">
        <w:t xml:space="preserve"> </w:t>
      </w:r>
      <w:r w:rsidR="007B40FC">
        <w:t xml:space="preserve">D. </w:t>
      </w:r>
      <w:r w:rsidRPr="00215BB9">
        <w:t>and Youngentob</w:t>
      </w:r>
      <w:r w:rsidR="007B40FC">
        <w:t>,</w:t>
      </w:r>
      <w:r w:rsidRPr="00215BB9">
        <w:t xml:space="preserve"> K</w:t>
      </w:r>
      <w:r w:rsidR="007B40FC">
        <w:t>.</w:t>
      </w:r>
      <w:r w:rsidRPr="00215BB9">
        <w:t xml:space="preserve"> (2022). </w:t>
      </w:r>
      <w:r w:rsidRPr="008A5BC9">
        <w:rPr>
          <w:i/>
          <w:iCs/>
        </w:rPr>
        <w:t xml:space="preserve">Co-designing a National </w:t>
      </w:r>
      <w:r w:rsidR="004E3DFA" w:rsidRPr="008A5BC9">
        <w:rPr>
          <w:i/>
          <w:iCs/>
        </w:rPr>
        <w:t>Koala</w:t>
      </w:r>
      <w:r w:rsidRPr="008A5BC9">
        <w:rPr>
          <w:i/>
          <w:iCs/>
        </w:rPr>
        <w:t xml:space="preserve"> Monitoring Program</w:t>
      </w:r>
      <w:r w:rsidRPr="00215BB9">
        <w:t xml:space="preserve">. Summary of National </w:t>
      </w:r>
      <w:r w:rsidR="004E3DFA">
        <w:t>Koala</w:t>
      </w:r>
      <w:r w:rsidRPr="00215BB9">
        <w:t xml:space="preserve"> Monitoring Program Technical Community of Practice May workshop.</w:t>
      </w:r>
    </w:p>
    <w:p w14:paraId="708CB2C4" w14:textId="6B179567" w:rsidR="00215BB9" w:rsidRPr="00215BB9" w:rsidRDefault="00215BB9" w:rsidP="00215BB9">
      <w:pPr>
        <w:pStyle w:val="Bibliography"/>
      </w:pPr>
      <w:r w:rsidRPr="00215BB9">
        <w:t>Royle</w:t>
      </w:r>
      <w:r w:rsidR="009D6B23">
        <w:t>,</w:t>
      </w:r>
      <w:r w:rsidRPr="00215BB9">
        <w:t xml:space="preserve"> J</w:t>
      </w:r>
      <w:r w:rsidR="009D6B23">
        <w:t>.</w:t>
      </w:r>
      <w:r w:rsidRPr="00215BB9">
        <w:t>A</w:t>
      </w:r>
      <w:r w:rsidR="009D6B23">
        <w:t>.</w:t>
      </w:r>
      <w:r w:rsidRPr="00215BB9">
        <w:t xml:space="preserve"> and Nichols</w:t>
      </w:r>
      <w:r w:rsidR="009D6B23">
        <w:t>,</w:t>
      </w:r>
      <w:r w:rsidRPr="00215BB9">
        <w:t xml:space="preserve"> J</w:t>
      </w:r>
      <w:r w:rsidR="009D6B23">
        <w:t>.</w:t>
      </w:r>
      <w:r w:rsidRPr="00215BB9">
        <w:t>D</w:t>
      </w:r>
      <w:r w:rsidR="009D6B23">
        <w:t>.</w:t>
      </w:r>
      <w:r w:rsidRPr="00215BB9">
        <w:t xml:space="preserve"> (2003). Estimating abundance from repeated presence-absence or point counts. </w:t>
      </w:r>
      <w:r w:rsidRPr="00215BB9">
        <w:rPr>
          <w:i/>
          <w:iCs/>
        </w:rPr>
        <w:t>Ecology</w:t>
      </w:r>
      <w:r w:rsidRPr="00215BB9">
        <w:t xml:space="preserve"> </w:t>
      </w:r>
      <w:r w:rsidRPr="00215BB9">
        <w:rPr>
          <w:b/>
          <w:bCs/>
        </w:rPr>
        <w:t>84</w:t>
      </w:r>
      <w:r w:rsidRPr="00215BB9">
        <w:t>, 777–790.</w:t>
      </w:r>
    </w:p>
    <w:p w14:paraId="60B30C53" w14:textId="73CB806F" w:rsidR="00215BB9" w:rsidRPr="00215BB9" w:rsidRDefault="00215BB9" w:rsidP="00215BB9">
      <w:pPr>
        <w:pStyle w:val="Bibliography"/>
      </w:pPr>
      <w:r w:rsidRPr="00215BB9">
        <w:t>Santika</w:t>
      </w:r>
      <w:r w:rsidR="009D6B23">
        <w:t>,</w:t>
      </w:r>
      <w:r w:rsidRPr="00215BB9">
        <w:t xml:space="preserve"> T</w:t>
      </w:r>
      <w:r w:rsidR="009D6B23">
        <w:t>.</w:t>
      </w:r>
      <w:r w:rsidRPr="00215BB9">
        <w:t>, McAlpine</w:t>
      </w:r>
      <w:r w:rsidR="009D6B23">
        <w:t>,</w:t>
      </w:r>
      <w:r w:rsidRPr="00215BB9">
        <w:t xml:space="preserve"> C</w:t>
      </w:r>
      <w:r w:rsidR="009D6B23">
        <w:t>.</w:t>
      </w:r>
      <w:r w:rsidRPr="00215BB9">
        <w:t>A</w:t>
      </w:r>
      <w:r w:rsidR="009D6B23">
        <w:t>.</w:t>
      </w:r>
      <w:r w:rsidRPr="00215BB9">
        <w:t>, Lunney</w:t>
      </w:r>
      <w:r w:rsidR="009D6B23">
        <w:t>,</w:t>
      </w:r>
      <w:r w:rsidRPr="00215BB9">
        <w:t xml:space="preserve"> D</w:t>
      </w:r>
      <w:r w:rsidR="009D6B23">
        <w:t>.</w:t>
      </w:r>
      <w:r w:rsidRPr="00215BB9">
        <w:t>, Wilson</w:t>
      </w:r>
      <w:r w:rsidR="009D6B23">
        <w:t>,</w:t>
      </w:r>
      <w:r w:rsidRPr="00215BB9">
        <w:t xml:space="preserve"> K</w:t>
      </w:r>
      <w:r w:rsidR="009D6B23">
        <w:t>.</w:t>
      </w:r>
      <w:r w:rsidRPr="00215BB9">
        <w:t>A</w:t>
      </w:r>
      <w:r w:rsidR="009D6B23">
        <w:t>.</w:t>
      </w:r>
      <w:r w:rsidRPr="00215BB9">
        <w:t xml:space="preserve"> and Rhodes</w:t>
      </w:r>
      <w:r w:rsidR="009D6B23">
        <w:t>,</w:t>
      </w:r>
      <w:r w:rsidRPr="00215BB9">
        <w:t xml:space="preserve"> J</w:t>
      </w:r>
      <w:r w:rsidR="009D6B23">
        <w:t>.</w:t>
      </w:r>
      <w:r w:rsidRPr="00215BB9">
        <w:t>R</w:t>
      </w:r>
      <w:r w:rsidR="009D6B23">
        <w:t>.</w:t>
      </w:r>
      <w:r w:rsidRPr="00215BB9">
        <w:t xml:space="preserve"> (2014). Modelling species distributional shifts across broad spatial extents by linking dynamic occupancy models with public</w:t>
      </w:r>
      <w:r w:rsidRPr="00215BB9">
        <w:rPr>
          <w:rFonts w:ascii="Cambria Math" w:hAnsi="Cambria Math" w:cs="Cambria Math"/>
        </w:rPr>
        <w:t>‐</w:t>
      </w:r>
      <w:r w:rsidRPr="00215BB9">
        <w:t xml:space="preserve">based surveys. </w:t>
      </w:r>
      <w:r w:rsidRPr="00215BB9">
        <w:rPr>
          <w:i/>
          <w:iCs/>
        </w:rPr>
        <w:t>Diversity and Distributions</w:t>
      </w:r>
      <w:r w:rsidRPr="00215BB9">
        <w:t xml:space="preserve"> </w:t>
      </w:r>
      <w:r w:rsidRPr="00215BB9">
        <w:rPr>
          <w:b/>
          <w:bCs/>
        </w:rPr>
        <w:t>20</w:t>
      </w:r>
      <w:r w:rsidRPr="00215BB9">
        <w:t>, 786–796 doi:10.1111/ddi.12189</w:t>
      </w:r>
    </w:p>
    <w:p w14:paraId="4FECC78F" w14:textId="610B28AB" w:rsidR="00215BB9" w:rsidRPr="00215BB9" w:rsidRDefault="00215BB9" w:rsidP="00215BB9">
      <w:pPr>
        <w:pStyle w:val="Bibliography"/>
      </w:pPr>
      <w:r w:rsidRPr="00215BB9">
        <w:t>Schlagloth</w:t>
      </w:r>
      <w:r w:rsidR="009D6B23">
        <w:t>,</w:t>
      </w:r>
      <w:r w:rsidRPr="00215BB9">
        <w:t xml:space="preserve"> R</w:t>
      </w:r>
      <w:r w:rsidR="009D6B23">
        <w:t>.</w:t>
      </w:r>
      <w:r w:rsidRPr="00215BB9">
        <w:t>, Santamaria</w:t>
      </w:r>
      <w:r w:rsidR="009D6B23">
        <w:t>,</w:t>
      </w:r>
      <w:r w:rsidRPr="00215BB9">
        <w:t xml:space="preserve"> F</w:t>
      </w:r>
      <w:r w:rsidR="009D6B23">
        <w:t>.</w:t>
      </w:r>
      <w:r w:rsidRPr="00215BB9">
        <w:t>, Melzer</w:t>
      </w:r>
      <w:r w:rsidR="009D6B23">
        <w:t>,</w:t>
      </w:r>
      <w:r w:rsidRPr="00215BB9">
        <w:t xml:space="preserve"> A</w:t>
      </w:r>
      <w:r w:rsidR="009D6B23">
        <w:t>.</w:t>
      </w:r>
      <w:r w:rsidRPr="00215BB9">
        <w:t>, Keatley</w:t>
      </w:r>
      <w:r w:rsidR="009D6B23">
        <w:t>,</w:t>
      </w:r>
      <w:r w:rsidRPr="00215BB9">
        <w:t xml:space="preserve"> M</w:t>
      </w:r>
      <w:r w:rsidR="009D6B23">
        <w:t>.</w:t>
      </w:r>
      <w:r w:rsidRPr="00215BB9">
        <w:t>R</w:t>
      </w:r>
      <w:r w:rsidR="009D6B23">
        <w:t>.</w:t>
      </w:r>
      <w:r w:rsidRPr="00215BB9">
        <w:t xml:space="preserve"> and Houston</w:t>
      </w:r>
      <w:r w:rsidR="009D6B23">
        <w:t>,</w:t>
      </w:r>
      <w:r w:rsidRPr="00215BB9">
        <w:t xml:space="preserve"> W</w:t>
      </w:r>
      <w:r w:rsidR="009D6B23">
        <w:t>.</w:t>
      </w:r>
      <w:r w:rsidRPr="00215BB9">
        <w:t xml:space="preserve"> (2021). Vehicle collisions and dog attacks on Victorian </w:t>
      </w:r>
      <w:r w:rsidR="004E3DFA">
        <w:t>Koala</w:t>
      </w:r>
      <w:r w:rsidRPr="00215BB9">
        <w:t xml:space="preserve">s as evidenced by a retrospective analysis of sightings and admission records 1997 – 2011. </w:t>
      </w:r>
      <w:r w:rsidRPr="00215BB9">
        <w:rPr>
          <w:i/>
          <w:iCs/>
        </w:rPr>
        <w:t>Australian Zoologist</w:t>
      </w:r>
      <w:r w:rsidRPr="00215BB9">
        <w:t xml:space="preserve"> doi:10.7882/AZ.2021.030</w:t>
      </w:r>
    </w:p>
    <w:p w14:paraId="49B09902" w14:textId="04241C30" w:rsidR="00215BB9" w:rsidRPr="00215BB9" w:rsidRDefault="00215BB9" w:rsidP="00215BB9">
      <w:pPr>
        <w:pStyle w:val="Bibliography"/>
      </w:pPr>
      <w:r w:rsidRPr="00215BB9">
        <w:t>Sequeira</w:t>
      </w:r>
      <w:r w:rsidR="009D6B23">
        <w:t>,</w:t>
      </w:r>
      <w:r w:rsidRPr="00215BB9">
        <w:t xml:space="preserve"> A</w:t>
      </w:r>
      <w:r w:rsidR="009D6B23">
        <w:t>.</w:t>
      </w:r>
      <w:r w:rsidRPr="00215BB9">
        <w:t>M</w:t>
      </w:r>
      <w:r w:rsidR="009D6B23">
        <w:t>.</w:t>
      </w:r>
      <w:r w:rsidRPr="00215BB9">
        <w:t>M</w:t>
      </w:r>
      <w:r w:rsidR="009D6B23">
        <w:t>.</w:t>
      </w:r>
      <w:r w:rsidRPr="00215BB9">
        <w:t>, Roetman</w:t>
      </w:r>
      <w:r w:rsidR="009D6B23">
        <w:t>,</w:t>
      </w:r>
      <w:r w:rsidRPr="00215BB9">
        <w:t xml:space="preserve"> P</w:t>
      </w:r>
      <w:r w:rsidR="009D6B23">
        <w:t>.</w:t>
      </w:r>
      <w:r w:rsidRPr="00215BB9">
        <w:t>E</w:t>
      </w:r>
      <w:r w:rsidR="009D6B23">
        <w:t>.</w:t>
      </w:r>
      <w:r w:rsidRPr="00215BB9">
        <w:t>J</w:t>
      </w:r>
      <w:r w:rsidR="009D6B23">
        <w:t>.</w:t>
      </w:r>
      <w:r w:rsidRPr="00215BB9">
        <w:t>, Daniels</w:t>
      </w:r>
      <w:r w:rsidR="009D6B23">
        <w:t>,</w:t>
      </w:r>
      <w:r w:rsidRPr="00215BB9">
        <w:t xml:space="preserve"> C</w:t>
      </w:r>
      <w:r w:rsidR="009D6B23">
        <w:t>.</w:t>
      </w:r>
      <w:r w:rsidRPr="00215BB9">
        <w:t>B</w:t>
      </w:r>
      <w:r w:rsidR="009D6B23">
        <w:t>.</w:t>
      </w:r>
      <w:r w:rsidRPr="00215BB9">
        <w:t>, Baker</w:t>
      </w:r>
      <w:r w:rsidR="009D6B23">
        <w:t>,</w:t>
      </w:r>
      <w:r w:rsidRPr="00215BB9">
        <w:t xml:space="preserve"> A</w:t>
      </w:r>
      <w:r w:rsidR="009D6B23">
        <w:t>.</w:t>
      </w:r>
      <w:r w:rsidRPr="00215BB9">
        <w:t>K</w:t>
      </w:r>
      <w:r w:rsidR="009D6B23">
        <w:t>.</w:t>
      </w:r>
      <w:r w:rsidRPr="00215BB9">
        <w:t xml:space="preserve"> and Bradshaw</w:t>
      </w:r>
      <w:r w:rsidR="009D6B23">
        <w:t>,</w:t>
      </w:r>
      <w:r w:rsidRPr="00215BB9">
        <w:t xml:space="preserve"> C</w:t>
      </w:r>
      <w:r w:rsidR="009D6B23">
        <w:t>.</w:t>
      </w:r>
      <w:r w:rsidRPr="00215BB9">
        <w:t>J</w:t>
      </w:r>
      <w:r w:rsidR="009D6B23">
        <w:t>.</w:t>
      </w:r>
      <w:r w:rsidRPr="00215BB9">
        <w:t>A</w:t>
      </w:r>
      <w:r w:rsidR="009D6B23">
        <w:t>.</w:t>
      </w:r>
      <w:r w:rsidRPr="00215BB9">
        <w:t xml:space="preserve"> (2014). Distribution models for </w:t>
      </w:r>
      <w:r w:rsidR="004E3DFA">
        <w:t>Koala</w:t>
      </w:r>
      <w:r w:rsidRPr="00215BB9">
        <w:t xml:space="preserve">s in South Australia using citizen science-collected data. </w:t>
      </w:r>
      <w:r w:rsidRPr="00215BB9">
        <w:rPr>
          <w:i/>
          <w:iCs/>
        </w:rPr>
        <w:t>Ecology and Evolution</w:t>
      </w:r>
      <w:r w:rsidRPr="00215BB9">
        <w:t xml:space="preserve"> </w:t>
      </w:r>
      <w:r w:rsidRPr="00215BB9">
        <w:rPr>
          <w:b/>
          <w:bCs/>
        </w:rPr>
        <w:t>4</w:t>
      </w:r>
      <w:r w:rsidRPr="00215BB9">
        <w:t>, 2103–2114 doi:10.1002/ece3.1094</w:t>
      </w:r>
    </w:p>
    <w:p w14:paraId="16EAB653" w14:textId="785A1EC6" w:rsidR="00215BB9" w:rsidRPr="00215BB9" w:rsidRDefault="00215BB9" w:rsidP="00215BB9">
      <w:pPr>
        <w:pStyle w:val="Bibliography"/>
      </w:pPr>
      <w:r w:rsidRPr="00215BB9">
        <w:t>Sherwin</w:t>
      </w:r>
      <w:r w:rsidR="009D6B23">
        <w:t>,</w:t>
      </w:r>
      <w:r w:rsidRPr="00215BB9">
        <w:t xml:space="preserve"> W</w:t>
      </w:r>
      <w:r w:rsidR="009D6B23">
        <w:t>.</w:t>
      </w:r>
      <w:r w:rsidRPr="00215BB9">
        <w:t>B</w:t>
      </w:r>
      <w:r w:rsidR="009D6B23">
        <w:t>.</w:t>
      </w:r>
      <w:r w:rsidRPr="00215BB9">
        <w:t>, Timms</w:t>
      </w:r>
      <w:r w:rsidR="009D6B23">
        <w:t>,</w:t>
      </w:r>
      <w:r w:rsidRPr="00215BB9">
        <w:t xml:space="preserve"> P</w:t>
      </w:r>
      <w:r w:rsidR="009D6B23">
        <w:t>.</w:t>
      </w:r>
      <w:r w:rsidRPr="00215BB9">
        <w:t>, Wilcken</w:t>
      </w:r>
      <w:r w:rsidR="009D6B23">
        <w:t>,</w:t>
      </w:r>
      <w:r w:rsidRPr="00215BB9">
        <w:t xml:space="preserve"> J</w:t>
      </w:r>
      <w:r w:rsidR="009D6B23">
        <w:t>.</w:t>
      </w:r>
      <w:r w:rsidRPr="00215BB9">
        <w:t xml:space="preserve"> and Houlden</w:t>
      </w:r>
      <w:r w:rsidR="009D6B23">
        <w:t>,</w:t>
      </w:r>
      <w:r w:rsidRPr="00215BB9">
        <w:t xml:space="preserve"> B</w:t>
      </w:r>
      <w:r w:rsidR="009D6B23">
        <w:t>.</w:t>
      </w:r>
      <w:r w:rsidRPr="00215BB9">
        <w:t xml:space="preserve"> (2000). Analysis and conservation implications of </w:t>
      </w:r>
      <w:r w:rsidR="004E3DFA">
        <w:t>Koala</w:t>
      </w:r>
      <w:r w:rsidRPr="00215BB9">
        <w:t xml:space="preserve"> genetics. </w:t>
      </w:r>
      <w:r w:rsidRPr="00215BB9">
        <w:rPr>
          <w:i/>
          <w:iCs/>
        </w:rPr>
        <w:t>Conservation Biology</w:t>
      </w:r>
      <w:r w:rsidRPr="00215BB9">
        <w:t xml:space="preserve"> </w:t>
      </w:r>
      <w:r w:rsidRPr="00215BB9">
        <w:rPr>
          <w:b/>
          <w:bCs/>
        </w:rPr>
        <w:t>14</w:t>
      </w:r>
      <w:r w:rsidRPr="00215BB9">
        <w:t>, 639–649 doi:10.1046/j.1523-1739.2000.99384.x</w:t>
      </w:r>
    </w:p>
    <w:p w14:paraId="45614467" w14:textId="345B7AC1" w:rsidR="00215BB9" w:rsidRPr="00215BB9" w:rsidRDefault="00215BB9" w:rsidP="00215BB9">
      <w:pPr>
        <w:pStyle w:val="Bibliography"/>
      </w:pPr>
      <w:r w:rsidRPr="00215BB9">
        <w:t>Short</w:t>
      </w:r>
      <w:r w:rsidR="009D6B23">
        <w:t>,</w:t>
      </w:r>
      <w:r w:rsidRPr="00215BB9">
        <w:t xml:space="preserve"> J</w:t>
      </w:r>
      <w:r w:rsidR="009D6B23">
        <w:t>.</w:t>
      </w:r>
      <w:r w:rsidRPr="00215BB9">
        <w:t xml:space="preserve"> (2009). </w:t>
      </w:r>
      <w:r w:rsidRPr="008A5BC9">
        <w:rPr>
          <w:i/>
          <w:iCs/>
        </w:rPr>
        <w:t xml:space="preserve">The characteristics and success of vertebrate translocations within Australia: </w:t>
      </w:r>
      <w:r w:rsidR="009D6B23" w:rsidRPr="008A5BC9">
        <w:rPr>
          <w:i/>
          <w:iCs/>
        </w:rPr>
        <w:t>A</w:t>
      </w:r>
      <w:r w:rsidRPr="008A5BC9">
        <w:rPr>
          <w:i/>
          <w:iCs/>
        </w:rPr>
        <w:t xml:space="preserve"> progress report to Department of Agriculture, Fisheries and Forestry.</w:t>
      </w:r>
      <w:r w:rsidRPr="00215BB9">
        <w:t xml:space="preserve"> Department of Agriculture, Fisheries and Forestry.</w:t>
      </w:r>
    </w:p>
    <w:p w14:paraId="3F89EA60" w14:textId="34811C73" w:rsidR="00215BB9" w:rsidRPr="00215BB9" w:rsidRDefault="00215BB9" w:rsidP="00215BB9">
      <w:pPr>
        <w:pStyle w:val="Bibliography"/>
      </w:pPr>
      <w:r w:rsidRPr="00215BB9">
        <w:t>Silver</w:t>
      </w:r>
      <w:r w:rsidR="009D6B23">
        <w:t>,</w:t>
      </w:r>
      <w:r w:rsidRPr="00215BB9">
        <w:t xml:space="preserve"> L</w:t>
      </w:r>
      <w:r w:rsidR="009D6B23">
        <w:t>.</w:t>
      </w:r>
      <w:r w:rsidRPr="00215BB9">
        <w:t>W</w:t>
      </w:r>
      <w:r w:rsidR="009D6B23">
        <w:t>.</w:t>
      </w:r>
      <w:r w:rsidRPr="00215BB9">
        <w:t>, Cheng</w:t>
      </w:r>
      <w:r w:rsidR="009D6B23">
        <w:t>,</w:t>
      </w:r>
      <w:r w:rsidRPr="00215BB9">
        <w:t xml:space="preserve"> Y</w:t>
      </w:r>
      <w:r w:rsidR="009D6B23">
        <w:t>.</w:t>
      </w:r>
      <w:r w:rsidRPr="00215BB9">
        <w:t>, Quigley</w:t>
      </w:r>
      <w:r w:rsidR="009D6B23">
        <w:t>,</w:t>
      </w:r>
      <w:r w:rsidRPr="00215BB9">
        <w:t xml:space="preserve"> B</w:t>
      </w:r>
      <w:r w:rsidR="009D6B23">
        <w:t>.</w:t>
      </w:r>
      <w:r w:rsidRPr="00215BB9">
        <w:t>L</w:t>
      </w:r>
      <w:r w:rsidR="009D6B23">
        <w:t>.</w:t>
      </w:r>
      <w:r w:rsidRPr="00215BB9">
        <w:t>, Robbins</w:t>
      </w:r>
      <w:r w:rsidR="009D6B23">
        <w:t>,</w:t>
      </w:r>
      <w:r w:rsidRPr="00215BB9">
        <w:t xml:space="preserve"> A</w:t>
      </w:r>
      <w:r w:rsidR="009D6B23">
        <w:t>.</w:t>
      </w:r>
      <w:r w:rsidRPr="00215BB9">
        <w:t>, Timms</w:t>
      </w:r>
      <w:r w:rsidR="009D6B23">
        <w:t>,</w:t>
      </w:r>
      <w:r w:rsidRPr="00215BB9">
        <w:t xml:space="preserve"> P</w:t>
      </w:r>
      <w:r w:rsidR="009D6B23">
        <w:t>.</w:t>
      </w:r>
      <w:r w:rsidRPr="00215BB9">
        <w:t>, Hogg</w:t>
      </w:r>
      <w:r w:rsidR="009D6B23">
        <w:t>,</w:t>
      </w:r>
      <w:r w:rsidRPr="00215BB9">
        <w:t xml:space="preserve"> C</w:t>
      </w:r>
      <w:r w:rsidR="009D6B23">
        <w:t>.</w:t>
      </w:r>
      <w:r w:rsidRPr="00215BB9">
        <w:t>J</w:t>
      </w:r>
      <w:r w:rsidR="009D6B23">
        <w:t>.</w:t>
      </w:r>
      <w:r w:rsidRPr="00215BB9">
        <w:t xml:space="preserve"> and Belov</w:t>
      </w:r>
      <w:r w:rsidR="009D6B23">
        <w:t>,</w:t>
      </w:r>
      <w:r w:rsidRPr="00215BB9">
        <w:t xml:space="preserve"> K</w:t>
      </w:r>
      <w:r w:rsidR="009D6B23">
        <w:t>.</w:t>
      </w:r>
      <w:r w:rsidRPr="00215BB9">
        <w:t xml:space="preserve"> (2022). A targeted approach to investigating immune genes of an iconic Australian marsupial. </w:t>
      </w:r>
      <w:r w:rsidRPr="00215BB9">
        <w:rPr>
          <w:i/>
          <w:iCs/>
        </w:rPr>
        <w:t>Molecular Ecology</w:t>
      </w:r>
      <w:r w:rsidRPr="00215BB9">
        <w:t xml:space="preserve"> </w:t>
      </w:r>
      <w:r w:rsidRPr="00215BB9">
        <w:rPr>
          <w:b/>
          <w:bCs/>
        </w:rPr>
        <w:t>31</w:t>
      </w:r>
      <w:r w:rsidRPr="00215BB9">
        <w:t>, 3286–3303 doi:10.1111/mec.16493</w:t>
      </w:r>
    </w:p>
    <w:p w14:paraId="28F13F3E" w14:textId="2B681F89" w:rsidR="00215BB9" w:rsidRPr="00215BB9" w:rsidRDefault="00215BB9" w:rsidP="00215BB9">
      <w:pPr>
        <w:pStyle w:val="Bibliography"/>
      </w:pPr>
      <w:r w:rsidRPr="00215BB9">
        <w:t>Speight</w:t>
      </w:r>
      <w:r w:rsidR="009D6B23">
        <w:t>,</w:t>
      </w:r>
      <w:r w:rsidRPr="00215BB9">
        <w:t xml:space="preserve"> K</w:t>
      </w:r>
      <w:r w:rsidR="009D6B23">
        <w:t>.</w:t>
      </w:r>
      <w:r w:rsidRPr="00215BB9">
        <w:t>N</w:t>
      </w:r>
      <w:r w:rsidR="009D6B23">
        <w:t>.</w:t>
      </w:r>
      <w:r w:rsidRPr="00215BB9">
        <w:t>, Boardman</w:t>
      </w:r>
      <w:r w:rsidR="009D6B23">
        <w:t>,</w:t>
      </w:r>
      <w:r w:rsidRPr="00215BB9">
        <w:t xml:space="preserve"> W</w:t>
      </w:r>
      <w:r w:rsidR="009D6B23">
        <w:t>.</w:t>
      </w:r>
      <w:r w:rsidRPr="00215BB9">
        <w:t>, Breed</w:t>
      </w:r>
      <w:r w:rsidR="009D6B23">
        <w:t>,</w:t>
      </w:r>
      <w:r w:rsidRPr="00215BB9">
        <w:t xml:space="preserve"> W</w:t>
      </w:r>
      <w:r w:rsidR="009D6B23">
        <w:t>.</w:t>
      </w:r>
      <w:r w:rsidRPr="00215BB9">
        <w:t>G</w:t>
      </w:r>
      <w:r w:rsidR="009D6B23">
        <w:t>.</w:t>
      </w:r>
      <w:r w:rsidRPr="00215BB9">
        <w:t>, Taggart</w:t>
      </w:r>
      <w:r w:rsidR="009D6B23">
        <w:t>,</w:t>
      </w:r>
      <w:r w:rsidRPr="00215BB9">
        <w:t xml:space="preserve"> D</w:t>
      </w:r>
      <w:r w:rsidR="009D6B23">
        <w:t>.</w:t>
      </w:r>
      <w:r w:rsidRPr="00215BB9">
        <w:t>A</w:t>
      </w:r>
      <w:r w:rsidR="009D6B23">
        <w:t>.</w:t>
      </w:r>
      <w:r w:rsidRPr="00215BB9">
        <w:t>, Woolford</w:t>
      </w:r>
      <w:r w:rsidR="009D6B23">
        <w:t>,</w:t>
      </w:r>
      <w:r w:rsidRPr="00215BB9">
        <w:t xml:space="preserve"> L</w:t>
      </w:r>
      <w:r w:rsidR="009D6B23">
        <w:t>.</w:t>
      </w:r>
      <w:r w:rsidRPr="00215BB9">
        <w:t xml:space="preserve"> and Haynes</w:t>
      </w:r>
      <w:r w:rsidR="009D6B23">
        <w:t>,</w:t>
      </w:r>
      <w:r w:rsidRPr="00215BB9">
        <w:t xml:space="preserve"> J</w:t>
      </w:r>
      <w:r w:rsidR="009D6B23">
        <w:t>.</w:t>
      </w:r>
      <w:r w:rsidRPr="00215BB9">
        <w:t>I</w:t>
      </w:r>
      <w:r w:rsidR="009D6B23">
        <w:t>.</w:t>
      </w:r>
      <w:r w:rsidRPr="00215BB9">
        <w:t xml:space="preserve"> (2013). Pathological </w:t>
      </w:r>
      <w:r w:rsidR="009D6B23">
        <w:t>f</w:t>
      </w:r>
      <w:r w:rsidRPr="00215BB9">
        <w:t xml:space="preserve">eatures of Oxalate Nephrosis in a </w:t>
      </w:r>
      <w:r w:rsidR="009D6B23">
        <w:t>p</w:t>
      </w:r>
      <w:r w:rsidRPr="00215BB9">
        <w:t xml:space="preserve">opulation of </w:t>
      </w:r>
      <w:r w:rsidR="004E3DFA">
        <w:t>Koala</w:t>
      </w:r>
      <w:r w:rsidRPr="00215BB9">
        <w:t>s (</w:t>
      </w:r>
      <w:r w:rsidRPr="00215BB9">
        <w:rPr>
          <w:i/>
          <w:iCs/>
        </w:rPr>
        <w:t>Phascolarctos cinereus</w:t>
      </w:r>
      <w:r w:rsidRPr="00215BB9">
        <w:t xml:space="preserve">) in South Australia. </w:t>
      </w:r>
      <w:r w:rsidRPr="00215BB9">
        <w:rPr>
          <w:i/>
          <w:iCs/>
        </w:rPr>
        <w:t>Veterinary Pathology</w:t>
      </w:r>
      <w:r w:rsidRPr="00215BB9">
        <w:t xml:space="preserve"> </w:t>
      </w:r>
      <w:r w:rsidRPr="00215BB9">
        <w:rPr>
          <w:b/>
          <w:bCs/>
        </w:rPr>
        <w:t>50</w:t>
      </w:r>
      <w:r w:rsidRPr="00215BB9">
        <w:t>, 299–307 doi:10.1177/0300985812456215</w:t>
      </w:r>
    </w:p>
    <w:p w14:paraId="4A13E33F" w14:textId="6A85A857" w:rsidR="00215BB9" w:rsidRPr="00215BB9" w:rsidRDefault="00215BB9" w:rsidP="00215BB9">
      <w:pPr>
        <w:pStyle w:val="Bibliography"/>
      </w:pPr>
      <w:r w:rsidRPr="00215BB9">
        <w:t>Speight</w:t>
      </w:r>
      <w:r w:rsidR="009D6B23">
        <w:t>,</w:t>
      </w:r>
      <w:r w:rsidRPr="00215BB9">
        <w:t xml:space="preserve"> K</w:t>
      </w:r>
      <w:r w:rsidR="009D6B23">
        <w:t>.</w:t>
      </w:r>
      <w:r w:rsidRPr="00215BB9">
        <w:t>N</w:t>
      </w:r>
      <w:r w:rsidR="009D6B23">
        <w:t>.</w:t>
      </w:r>
      <w:r w:rsidRPr="00215BB9">
        <w:t>, Haynes</w:t>
      </w:r>
      <w:r w:rsidR="009D6B23">
        <w:t>,</w:t>
      </w:r>
      <w:r w:rsidRPr="00215BB9">
        <w:t xml:space="preserve"> J</w:t>
      </w:r>
      <w:r w:rsidR="009D6B23">
        <w:t>.</w:t>
      </w:r>
      <w:r w:rsidRPr="00215BB9">
        <w:t>I</w:t>
      </w:r>
      <w:r w:rsidR="009D6B23">
        <w:t>.</w:t>
      </w:r>
      <w:r w:rsidRPr="00215BB9">
        <w:t>, Boardman</w:t>
      </w:r>
      <w:r w:rsidR="009D6B23">
        <w:t>,</w:t>
      </w:r>
      <w:r w:rsidRPr="00215BB9">
        <w:t xml:space="preserve"> W</w:t>
      </w:r>
      <w:r w:rsidR="009D6B23">
        <w:t>.</w:t>
      </w:r>
      <w:r w:rsidRPr="00215BB9">
        <w:t>, Breed</w:t>
      </w:r>
      <w:r w:rsidR="009D6B23">
        <w:t>,</w:t>
      </w:r>
      <w:r w:rsidRPr="00215BB9">
        <w:t xml:space="preserve"> W</w:t>
      </w:r>
      <w:r w:rsidR="009D6B23">
        <w:t>.</w:t>
      </w:r>
      <w:r w:rsidRPr="00215BB9">
        <w:t>G</w:t>
      </w:r>
      <w:r w:rsidR="009D6B23">
        <w:t>.</w:t>
      </w:r>
      <w:r w:rsidRPr="00215BB9">
        <w:t>, Taggart</w:t>
      </w:r>
      <w:r w:rsidR="009D6B23">
        <w:t>,</w:t>
      </w:r>
      <w:r w:rsidRPr="00215BB9">
        <w:t xml:space="preserve"> D</w:t>
      </w:r>
      <w:r w:rsidR="009D6B23">
        <w:t>.</w:t>
      </w:r>
      <w:r w:rsidRPr="00215BB9">
        <w:t>A</w:t>
      </w:r>
      <w:r w:rsidR="009D6B23">
        <w:t>.</w:t>
      </w:r>
      <w:r w:rsidRPr="00215BB9">
        <w:t>, Rich</w:t>
      </w:r>
      <w:r w:rsidR="009D6B23">
        <w:t>,</w:t>
      </w:r>
      <w:r w:rsidRPr="00215BB9">
        <w:t xml:space="preserve"> B</w:t>
      </w:r>
      <w:r w:rsidR="009D6B23">
        <w:t>.</w:t>
      </w:r>
      <w:r w:rsidRPr="00215BB9">
        <w:t xml:space="preserve"> and Woolford</w:t>
      </w:r>
      <w:r w:rsidR="009D6B23">
        <w:t>,</w:t>
      </w:r>
      <w:r w:rsidRPr="00215BB9">
        <w:t xml:space="preserve"> L</w:t>
      </w:r>
      <w:r w:rsidR="009D6B23">
        <w:t>.</w:t>
      </w:r>
      <w:r w:rsidRPr="00215BB9">
        <w:t xml:space="preserve"> (2014). Plasma biochemistry and urinalysis variables of </w:t>
      </w:r>
      <w:r w:rsidR="004E3DFA">
        <w:t>Koala</w:t>
      </w:r>
      <w:r w:rsidRPr="00215BB9">
        <w:t>s (</w:t>
      </w:r>
      <w:r w:rsidRPr="00215BB9">
        <w:rPr>
          <w:i/>
          <w:iCs/>
        </w:rPr>
        <w:t>Phascolarctos cinereus</w:t>
      </w:r>
      <w:r w:rsidRPr="00215BB9">
        <w:t xml:space="preserve">) with and without </w:t>
      </w:r>
      <w:r w:rsidR="009D6B23">
        <w:t>O</w:t>
      </w:r>
      <w:r w:rsidRPr="00215BB9">
        <w:t xml:space="preserve">xalate </w:t>
      </w:r>
      <w:r w:rsidR="009D6B23">
        <w:t>N</w:t>
      </w:r>
      <w:r w:rsidRPr="00215BB9">
        <w:t xml:space="preserve">ephrosis. </w:t>
      </w:r>
      <w:r w:rsidRPr="00215BB9">
        <w:rPr>
          <w:i/>
          <w:iCs/>
        </w:rPr>
        <w:t>Veterinary clinical pathology</w:t>
      </w:r>
      <w:r w:rsidRPr="00215BB9">
        <w:t xml:space="preserve"> </w:t>
      </w:r>
      <w:r w:rsidRPr="00215BB9">
        <w:rPr>
          <w:b/>
          <w:bCs/>
        </w:rPr>
        <w:t>43</w:t>
      </w:r>
      <w:r w:rsidRPr="00215BB9">
        <w:t>, 244–254 doi:10.1111/vcp.12145</w:t>
      </w:r>
    </w:p>
    <w:p w14:paraId="7801CACA" w14:textId="2497F7E2" w:rsidR="00215BB9" w:rsidRPr="00215BB9" w:rsidRDefault="00215BB9" w:rsidP="00215BB9">
      <w:pPr>
        <w:pStyle w:val="Bibliography"/>
      </w:pPr>
      <w:r w:rsidRPr="00215BB9">
        <w:t>Speight</w:t>
      </w:r>
      <w:r w:rsidR="00D975FD">
        <w:t>,</w:t>
      </w:r>
      <w:r w:rsidRPr="00215BB9">
        <w:t xml:space="preserve"> K</w:t>
      </w:r>
      <w:r w:rsidR="00D975FD">
        <w:t>.</w:t>
      </w:r>
      <w:r w:rsidRPr="00215BB9">
        <w:t>N</w:t>
      </w:r>
      <w:r w:rsidR="00D975FD">
        <w:t>.</w:t>
      </w:r>
      <w:r w:rsidRPr="00215BB9">
        <w:t>, Hicks</w:t>
      </w:r>
      <w:r w:rsidR="00D975FD">
        <w:t>,</w:t>
      </w:r>
      <w:r w:rsidRPr="00215BB9">
        <w:t xml:space="preserve"> P</w:t>
      </w:r>
      <w:r w:rsidR="00D975FD">
        <w:t>.</w:t>
      </w:r>
      <w:r w:rsidRPr="00215BB9">
        <w:t>, Graham</w:t>
      </w:r>
      <w:r w:rsidR="00D975FD">
        <w:t>,</w:t>
      </w:r>
      <w:r w:rsidRPr="00215BB9">
        <w:t xml:space="preserve"> C</w:t>
      </w:r>
      <w:r w:rsidR="00D975FD">
        <w:t>.</w:t>
      </w:r>
      <w:r w:rsidRPr="00215BB9">
        <w:t>, Boardman</w:t>
      </w:r>
      <w:r w:rsidR="00D975FD">
        <w:t>,</w:t>
      </w:r>
      <w:r w:rsidRPr="00215BB9">
        <w:t xml:space="preserve"> W</w:t>
      </w:r>
      <w:r w:rsidR="00D975FD">
        <w:t>.</w:t>
      </w:r>
      <w:r w:rsidRPr="00215BB9">
        <w:t>, Breed</w:t>
      </w:r>
      <w:r w:rsidR="00D975FD">
        <w:t>,</w:t>
      </w:r>
      <w:r w:rsidRPr="00215BB9">
        <w:t xml:space="preserve"> W</w:t>
      </w:r>
      <w:r w:rsidR="00D975FD">
        <w:t>.</w:t>
      </w:r>
      <w:r w:rsidRPr="00215BB9">
        <w:t>G</w:t>
      </w:r>
      <w:r w:rsidR="00D975FD">
        <w:t>.</w:t>
      </w:r>
      <w:r w:rsidRPr="00215BB9">
        <w:t>, Manthorpe</w:t>
      </w:r>
      <w:r w:rsidR="00D975FD">
        <w:t>,</w:t>
      </w:r>
      <w:r w:rsidRPr="00215BB9">
        <w:t xml:space="preserve"> E</w:t>
      </w:r>
      <w:r w:rsidR="00D975FD">
        <w:t>.</w:t>
      </w:r>
      <w:r w:rsidRPr="00215BB9">
        <w:t>, Funnell</w:t>
      </w:r>
      <w:r w:rsidR="00D975FD">
        <w:t>,</w:t>
      </w:r>
      <w:r w:rsidRPr="00215BB9">
        <w:t xml:space="preserve"> O</w:t>
      </w:r>
      <w:r w:rsidR="00D975FD">
        <w:t>.</w:t>
      </w:r>
      <w:r w:rsidRPr="00215BB9">
        <w:t xml:space="preserve"> and Woolford</w:t>
      </w:r>
      <w:r w:rsidR="00D975FD">
        <w:t>,</w:t>
      </w:r>
      <w:r w:rsidRPr="00215BB9">
        <w:t xml:space="preserve"> L</w:t>
      </w:r>
      <w:r w:rsidR="00D975FD">
        <w:t>.</w:t>
      </w:r>
      <w:r w:rsidRPr="00215BB9">
        <w:t xml:space="preserve"> (2018). Necropsy findings of </w:t>
      </w:r>
      <w:r w:rsidR="004E3DFA">
        <w:t>Koala</w:t>
      </w:r>
      <w:r w:rsidRPr="00215BB9">
        <w:t xml:space="preserve">s from the Mount Lofty Ranges population in South Australia. </w:t>
      </w:r>
      <w:r w:rsidRPr="00215BB9">
        <w:rPr>
          <w:i/>
          <w:iCs/>
        </w:rPr>
        <w:t>Australian Veterinary Journal</w:t>
      </w:r>
      <w:r w:rsidRPr="00215BB9">
        <w:t xml:space="preserve"> </w:t>
      </w:r>
      <w:r w:rsidRPr="00215BB9">
        <w:rPr>
          <w:b/>
          <w:bCs/>
        </w:rPr>
        <w:t>96</w:t>
      </w:r>
      <w:r w:rsidRPr="00215BB9">
        <w:t xml:space="preserve"> doi:10.1111/avj.12690</w:t>
      </w:r>
    </w:p>
    <w:p w14:paraId="77CD9E97" w14:textId="1FA63D3C" w:rsidR="00215BB9" w:rsidRPr="00215BB9" w:rsidRDefault="00215BB9" w:rsidP="00215BB9">
      <w:pPr>
        <w:pStyle w:val="Bibliography"/>
      </w:pPr>
      <w:r w:rsidRPr="00215BB9">
        <w:t>Speight</w:t>
      </w:r>
      <w:r w:rsidR="00D975FD">
        <w:t>,</w:t>
      </w:r>
      <w:r w:rsidRPr="00215BB9">
        <w:t xml:space="preserve"> K</w:t>
      </w:r>
      <w:r w:rsidR="00D975FD">
        <w:t>.</w:t>
      </w:r>
      <w:r w:rsidRPr="00215BB9">
        <w:t>N</w:t>
      </w:r>
      <w:r w:rsidR="00D975FD">
        <w:t>.</w:t>
      </w:r>
      <w:r w:rsidRPr="00215BB9">
        <w:t>, Whiteley</w:t>
      </w:r>
      <w:r w:rsidR="00D975FD">
        <w:t>,</w:t>
      </w:r>
      <w:r w:rsidRPr="00215BB9">
        <w:t xml:space="preserve"> P</w:t>
      </w:r>
      <w:r w:rsidR="00D975FD">
        <w:t>.</w:t>
      </w:r>
      <w:r w:rsidRPr="00215BB9">
        <w:t>L</w:t>
      </w:r>
      <w:r w:rsidR="00D975FD">
        <w:t>.</w:t>
      </w:r>
      <w:r w:rsidRPr="00215BB9">
        <w:t>, Woolford</w:t>
      </w:r>
      <w:r w:rsidR="00D975FD">
        <w:t>,</w:t>
      </w:r>
      <w:r w:rsidRPr="00215BB9">
        <w:t xml:space="preserve"> L</w:t>
      </w:r>
      <w:r w:rsidR="00D975FD">
        <w:t>.</w:t>
      </w:r>
      <w:r w:rsidRPr="00215BB9">
        <w:t>, Duignan</w:t>
      </w:r>
      <w:r w:rsidR="00D975FD">
        <w:t>,</w:t>
      </w:r>
      <w:r w:rsidRPr="00215BB9">
        <w:t xml:space="preserve"> P</w:t>
      </w:r>
      <w:r w:rsidR="00D975FD">
        <w:t>.</w:t>
      </w:r>
      <w:r w:rsidRPr="00215BB9">
        <w:t>J</w:t>
      </w:r>
      <w:r w:rsidR="00D975FD">
        <w:t>.</w:t>
      </w:r>
      <w:r w:rsidRPr="00215BB9">
        <w:t>, Bacci</w:t>
      </w:r>
      <w:r w:rsidR="00D975FD">
        <w:t>,</w:t>
      </w:r>
      <w:r w:rsidRPr="00215BB9">
        <w:t xml:space="preserve"> B</w:t>
      </w:r>
      <w:r w:rsidR="00D975FD">
        <w:t>.</w:t>
      </w:r>
      <w:r w:rsidRPr="00215BB9">
        <w:t>, Lathe</w:t>
      </w:r>
      <w:r w:rsidR="00D975FD">
        <w:t>,</w:t>
      </w:r>
      <w:r w:rsidRPr="00215BB9">
        <w:t xml:space="preserve"> S</w:t>
      </w:r>
      <w:r w:rsidR="00D975FD">
        <w:t>.</w:t>
      </w:r>
      <w:r w:rsidRPr="00215BB9">
        <w:t>, Boardman</w:t>
      </w:r>
      <w:r w:rsidR="00D975FD">
        <w:t>,</w:t>
      </w:r>
      <w:r w:rsidRPr="00215BB9">
        <w:t xml:space="preserve"> W</w:t>
      </w:r>
      <w:r w:rsidR="00D975FD">
        <w:t>.</w:t>
      </w:r>
      <w:r w:rsidRPr="00215BB9">
        <w:t>, Scheelings</w:t>
      </w:r>
      <w:r w:rsidR="00D975FD">
        <w:t>,</w:t>
      </w:r>
      <w:r w:rsidRPr="00215BB9">
        <w:t xml:space="preserve"> T</w:t>
      </w:r>
      <w:r w:rsidR="00D975FD">
        <w:t>.</w:t>
      </w:r>
      <w:r w:rsidRPr="00215BB9">
        <w:t>F</w:t>
      </w:r>
      <w:r w:rsidR="00D975FD">
        <w:t>.</w:t>
      </w:r>
      <w:r w:rsidRPr="00215BB9">
        <w:t>, Funnell</w:t>
      </w:r>
      <w:r w:rsidR="00D975FD">
        <w:t>,</w:t>
      </w:r>
      <w:r w:rsidRPr="00215BB9">
        <w:t xml:space="preserve"> O</w:t>
      </w:r>
      <w:r w:rsidR="00D975FD">
        <w:t>.</w:t>
      </w:r>
      <w:r w:rsidRPr="00215BB9">
        <w:t>, Underwood</w:t>
      </w:r>
      <w:r w:rsidR="00D975FD">
        <w:t>,</w:t>
      </w:r>
      <w:r w:rsidRPr="00215BB9">
        <w:t xml:space="preserve"> G</w:t>
      </w:r>
      <w:r w:rsidR="00D975FD">
        <w:t>.</w:t>
      </w:r>
      <w:r w:rsidRPr="00215BB9">
        <w:t xml:space="preserve"> and Stevenson</w:t>
      </w:r>
      <w:r w:rsidR="00D975FD">
        <w:t>,</w:t>
      </w:r>
      <w:r w:rsidRPr="00215BB9">
        <w:t xml:space="preserve"> M</w:t>
      </w:r>
      <w:r w:rsidR="00D975FD">
        <w:t>.</w:t>
      </w:r>
      <w:r w:rsidRPr="00215BB9">
        <w:t>A</w:t>
      </w:r>
      <w:r w:rsidR="00D975FD">
        <w:t>.</w:t>
      </w:r>
      <w:r w:rsidRPr="00215BB9">
        <w:t xml:space="preserve"> (2017). Outbreaks of sarcoptic mange in free-ranging </w:t>
      </w:r>
      <w:r w:rsidR="004E3DFA">
        <w:t>Koala</w:t>
      </w:r>
      <w:r w:rsidRPr="00215BB9">
        <w:t xml:space="preserve"> populations in Victoria and South Australia: </w:t>
      </w:r>
      <w:r w:rsidR="00D975FD">
        <w:t>A</w:t>
      </w:r>
      <w:r w:rsidRPr="00215BB9">
        <w:t xml:space="preserve"> case series. </w:t>
      </w:r>
      <w:r w:rsidRPr="00215BB9">
        <w:rPr>
          <w:i/>
          <w:iCs/>
        </w:rPr>
        <w:t>Australian veterinary journal</w:t>
      </w:r>
      <w:r w:rsidRPr="00215BB9">
        <w:t xml:space="preserve"> </w:t>
      </w:r>
      <w:r w:rsidRPr="00215BB9">
        <w:rPr>
          <w:b/>
          <w:bCs/>
        </w:rPr>
        <w:t>95</w:t>
      </w:r>
      <w:r w:rsidRPr="00215BB9">
        <w:t>, 244–249 doi:10.1111/avj.12598</w:t>
      </w:r>
    </w:p>
    <w:p w14:paraId="264A06C3" w14:textId="28FA71E8" w:rsidR="00215BB9" w:rsidRPr="00215BB9" w:rsidRDefault="00215BB9" w:rsidP="00215BB9">
      <w:pPr>
        <w:pStyle w:val="Bibliography"/>
      </w:pPr>
      <w:r w:rsidRPr="00215BB9">
        <w:t>Speight</w:t>
      </w:r>
      <w:r w:rsidR="00766078">
        <w:t>,</w:t>
      </w:r>
      <w:r w:rsidRPr="00215BB9">
        <w:t xml:space="preserve"> N</w:t>
      </w:r>
      <w:r w:rsidR="00766078">
        <w:t>.</w:t>
      </w:r>
      <w:r w:rsidRPr="00215BB9">
        <w:t>, Bacci</w:t>
      </w:r>
      <w:r w:rsidR="00766078">
        <w:t>,</w:t>
      </w:r>
      <w:r w:rsidRPr="00215BB9">
        <w:t xml:space="preserve"> B</w:t>
      </w:r>
      <w:r w:rsidR="00766078">
        <w:t>.</w:t>
      </w:r>
      <w:r w:rsidRPr="00215BB9">
        <w:t>, Stent</w:t>
      </w:r>
      <w:r w:rsidR="00766078">
        <w:t>,</w:t>
      </w:r>
      <w:r w:rsidRPr="00215BB9">
        <w:t xml:space="preserve"> A</w:t>
      </w:r>
      <w:r w:rsidR="00766078">
        <w:t>.</w:t>
      </w:r>
      <w:r w:rsidRPr="00215BB9">
        <w:t xml:space="preserve"> and Whiteley</w:t>
      </w:r>
      <w:r w:rsidR="00766078">
        <w:t>,</w:t>
      </w:r>
      <w:r w:rsidRPr="00215BB9">
        <w:t xml:space="preserve"> P</w:t>
      </w:r>
      <w:r w:rsidR="00766078">
        <w:t>.</w:t>
      </w:r>
      <w:r w:rsidRPr="00215BB9">
        <w:t xml:space="preserve"> (2020). Histological survey for </w:t>
      </w:r>
      <w:r w:rsidR="00766078">
        <w:t>O</w:t>
      </w:r>
      <w:r w:rsidRPr="00215BB9">
        <w:t xml:space="preserve">xalate </w:t>
      </w:r>
      <w:r w:rsidR="00766078">
        <w:t>N</w:t>
      </w:r>
      <w:r w:rsidRPr="00215BB9">
        <w:t xml:space="preserve">ephrosis in Victorian </w:t>
      </w:r>
      <w:r w:rsidR="004E3DFA">
        <w:t>Koala</w:t>
      </w:r>
      <w:r w:rsidRPr="00215BB9">
        <w:t>s (</w:t>
      </w:r>
      <w:r w:rsidRPr="00215BB9">
        <w:rPr>
          <w:i/>
          <w:iCs/>
        </w:rPr>
        <w:t>Phascolarctos cinereus</w:t>
      </w:r>
      <w:r w:rsidRPr="00215BB9">
        <w:t xml:space="preserve">). </w:t>
      </w:r>
      <w:r w:rsidRPr="00215BB9">
        <w:rPr>
          <w:i/>
          <w:iCs/>
        </w:rPr>
        <w:t>Australian Veterinary Journal</w:t>
      </w:r>
      <w:r w:rsidRPr="00215BB9">
        <w:t xml:space="preserve"> </w:t>
      </w:r>
      <w:r w:rsidRPr="00215BB9">
        <w:rPr>
          <w:b/>
          <w:bCs/>
        </w:rPr>
        <w:t>98</w:t>
      </w:r>
      <w:r w:rsidRPr="00215BB9">
        <w:t>, 467–470 doi:10.1111/avj.12986</w:t>
      </w:r>
    </w:p>
    <w:p w14:paraId="00F21CB8" w14:textId="2AF09039" w:rsidR="00215BB9" w:rsidRPr="00215BB9" w:rsidRDefault="00215BB9" w:rsidP="00215BB9">
      <w:pPr>
        <w:pStyle w:val="Bibliography"/>
      </w:pPr>
      <w:r w:rsidRPr="00215BB9">
        <w:t>Spratt</w:t>
      </w:r>
      <w:r w:rsidR="00766078">
        <w:t>,</w:t>
      </w:r>
      <w:r w:rsidRPr="00215BB9">
        <w:t xml:space="preserve"> D</w:t>
      </w:r>
      <w:r w:rsidR="00766078">
        <w:t>.</w:t>
      </w:r>
      <w:r w:rsidRPr="00215BB9">
        <w:t>M</w:t>
      </w:r>
      <w:r w:rsidR="00766078">
        <w:t>.</w:t>
      </w:r>
      <w:r w:rsidRPr="00215BB9">
        <w:t>, Beveridge</w:t>
      </w:r>
      <w:r w:rsidR="00766078">
        <w:t>,</w:t>
      </w:r>
      <w:r w:rsidRPr="00215BB9">
        <w:t xml:space="preserve"> I</w:t>
      </w:r>
      <w:r w:rsidR="00766078">
        <w:t>.</w:t>
      </w:r>
      <w:r w:rsidRPr="00215BB9">
        <w:t>, Skerratt</w:t>
      </w:r>
      <w:r w:rsidR="00766078">
        <w:t>,</w:t>
      </w:r>
      <w:r w:rsidRPr="00215BB9">
        <w:t xml:space="preserve"> L</w:t>
      </w:r>
      <w:r w:rsidR="00766078">
        <w:t>.</w:t>
      </w:r>
      <w:r w:rsidRPr="00215BB9">
        <w:t>F</w:t>
      </w:r>
      <w:r w:rsidR="00766078">
        <w:t>.</w:t>
      </w:r>
      <w:r w:rsidRPr="00215BB9">
        <w:t xml:space="preserve"> and Speare</w:t>
      </w:r>
      <w:r w:rsidR="00766078">
        <w:t>,</w:t>
      </w:r>
      <w:r w:rsidRPr="00215BB9">
        <w:t xml:space="preserve"> R</w:t>
      </w:r>
      <w:r w:rsidR="00766078">
        <w:t>.</w:t>
      </w:r>
      <w:r w:rsidRPr="00215BB9">
        <w:t xml:space="preserve"> (2008). </w:t>
      </w:r>
      <w:r w:rsidRPr="008A5BC9">
        <w:rPr>
          <w:i/>
          <w:iCs/>
        </w:rPr>
        <w:t xml:space="preserve">Appendix 2: </w:t>
      </w:r>
      <w:r w:rsidR="00766078" w:rsidRPr="008A5BC9">
        <w:rPr>
          <w:i/>
          <w:iCs/>
        </w:rPr>
        <w:t>G</w:t>
      </w:r>
      <w:r w:rsidRPr="008A5BC9">
        <w:rPr>
          <w:i/>
          <w:iCs/>
        </w:rPr>
        <w:t>uide to the identification of common parasites of Australian mammals.</w:t>
      </w:r>
      <w:r w:rsidRPr="00215BB9">
        <w:t xml:space="preserve"> Available at: https://api.semanticscholar.org/CorpusID:81689324</w:t>
      </w:r>
    </w:p>
    <w:p w14:paraId="634462F5" w14:textId="66F9FC2F" w:rsidR="00215BB9" w:rsidRPr="00215BB9" w:rsidRDefault="00215BB9" w:rsidP="00215BB9">
      <w:pPr>
        <w:pStyle w:val="Bibliography"/>
      </w:pPr>
      <w:r w:rsidRPr="00215BB9">
        <w:t>Tarlinton</w:t>
      </w:r>
      <w:r w:rsidR="00766078">
        <w:t>,</w:t>
      </w:r>
      <w:r w:rsidRPr="00215BB9">
        <w:t xml:space="preserve"> R</w:t>
      </w:r>
      <w:r w:rsidR="00766078">
        <w:t>.</w:t>
      </w:r>
      <w:r w:rsidRPr="00215BB9">
        <w:t>E</w:t>
      </w:r>
      <w:r w:rsidR="00766078">
        <w:t>.</w:t>
      </w:r>
      <w:r w:rsidRPr="00215BB9">
        <w:t>, Fabijan</w:t>
      </w:r>
      <w:r w:rsidR="00766078">
        <w:t>,</w:t>
      </w:r>
      <w:r w:rsidRPr="00215BB9">
        <w:t xml:space="preserve"> J</w:t>
      </w:r>
      <w:r w:rsidR="00766078">
        <w:t>.</w:t>
      </w:r>
      <w:r w:rsidRPr="00215BB9">
        <w:t>, Hemmatzadeh</w:t>
      </w:r>
      <w:r w:rsidR="00766078">
        <w:t>,</w:t>
      </w:r>
      <w:r w:rsidRPr="00215BB9">
        <w:t xml:space="preserve"> F</w:t>
      </w:r>
      <w:r w:rsidR="00766078">
        <w:t>.</w:t>
      </w:r>
      <w:r w:rsidRPr="00215BB9">
        <w:t>, Meers</w:t>
      </w:r>
      <w:r w:rsidR="00766078">
        <w:t>,</w:t>
      </w:r>
      <w:r w:rsidRPr="00215BB9">
        <w:t xml:space="preserve"> J</w:t>
      </w:r>
      <w:r w:rsidR="00766078">
        <w:t>.</w:t>
      </w:r>
      <w:r w:rsidRPr="00215BB9">
        <w:t>, Owen</w:t>
      </w:r>
      <w:r w:rsidR="00766078">
        <w:t>,</w:t>
      </w:r>
      <w:r w:rsidRPr="00215BB9">
        <w:t xml:space="preserve"> H</w:t>
      </w:r>
      <w:r w:rsidR="00766078">
        <w:t>.</w:t>
      </w:r>
      <w:r w:rsidRPr="00215BB9">
        <w:t>, Sarker</w:t>
      </w:r>
      <w:r w:rsidR="00766078">
        <w:t>,</w:t>
      </w:r>
      <w:r w:rsidRPr="00215BB9">
        <w:t xml:space="preserve"> N</w:t>
      </w:r>
      <w:r w:rsidR="00766078">
        <w:t>.</w:t>
      </w:r>
      <w:r w:rsidRPr="00215BB9">
        <w:t>, Seddon</w:t>
      </w:r>
      <w:r w:rsidR="00766078">
        <w:t>,</w:t>
      </w:r>
      <w:r w:rsidRPr="00215BB9">
        <w:t xml:space="preserve"> J</w:t>
      </w:r>
      <w:r w:rsidR="00766078">
        <w:t>.</w:t>
      </w:r>
      <w:r w:rsidRPr="00215BB9">
        <w:t>M</w:t>
      </w:r>
      <w:r w:rsidR="00766078">
        <w:t>.</w:t>
      </w:r>
      <w:r w:rsidRPr="00215BB9">
        <w:t>, Simmons</w:t>
      </w:r>
      <w:r w:rsidR="00766078">
        <w:t>,</w:t>
      </w:r>
      <w:r w:rsidRPr="00215BB9">
        <w:t xml:space="preserve"> G</w:t>
      </w:r>
      <w:r w:rsidR="00766078">
        <w:t>.</w:t>
      </w:r>
      <w:r w:rsidRPr="00215BB9">
        <w:t>, Speight</w:t>
      </w:r>
      <w:r w:rsidR="00766078">
        <w:t>,</w:t>
      </w:r>
      <w:r w:rsidRPr="00215BB9">
        <w:t xml:space="preserve"> N</w:t>
      </w:r>
      <w:r w:rsidR="00766078">
        <w:t>.</w:t>
      </w:r>
      <w:r w:rsidRPr="00215BB9">
        <w:t>, Trott</w:t>
      </w:r>
      <w:r w:rsidR="00766078">
        <w:t>,</w:t>
      </w:r>
      <w:r w:rsidRPr="00215BB9">
        <w:t xml:space="preserve"> D</w:t>
      </w:r>
      <w:r w:rsidR="00766078">
        <w:t>.</w:t>
      </w:r>
      <w:r w:rsidRPr="00215BB9">
        <w:t>J</w:t>
      </w:r>
      <w:r w:rsidR="00766078">
        <w:t>.</w:t>
      </w:r>
      <w:r w:rsidRPr="00215BB9">
        <w:t xml:space="preserve">, and others (2021). Transcriptomic and genomic variants between </w:t>
      </w:r>
      <w:r w:rsidR="004E3DFA">
        <w:t>Koala</w:t>
      </w:r>
      <w:r w:rsidRPr="00215BB9">
        <w:t xml:space="preserve"> populations reveals underlying genetic components to disorders in a bottlenecked population. </w:t>
      </w:r>
      <w:r w:rsidRPr="00215BB9">
        <w:rPr>
          <w:i/>
          <w:iCs/>
        </w:rPr>
        <w:t>Conservation Genetics</w:t>
      </w:r>
      <w:r w:rsidRPr="00215BB9">
        <w:t xml:space="preserve"> </w:t>
      </w:r>
      <w:r w:rsidRPr="00215BB9">
        <w:rPr>
          <w:b/>
          <w:bCs/>
        </w:rPr>
        <w:t>22</w:t>
      </w:r>
      <w:r w:rsidRPr="00215BB9">
        <w:t>, 329–340.</w:t>
      </w:r>
    </w:p>
    <w:p w14:paraId="51953FF9" w14:textId="137B768A" w:rsidR="00215BB9" w:rsidRPr="00215BB9" w:rsidRDefault="00215BB9" w:rsidP="00215BB9">
      <w:pPr>
        <w:pStyle w:val="Bibliography"/>
      </w:pPr>
      <w:r w:rsidRPr="00215BB9">
        <w:t>Thompson</w:t>
      </w:r>
      <w:r w:rsidR="00766078">
        <w:t>,</w:t>
      </w:r>
      <w:r w:rsidRPr="00215BB9">
        <w:t xml:space="preserve"> W</w:t>
      </w:r>
      <w:r w:rsidR="00766078">
        <w:t>.</w:t>
      </w:r>
      <w:r w:rsidRPr="00215BB9">
        <w:t>L</w:t>
      </w:r>
      <w:r w:rsidR="00766078">
        <w:t>.</w:t>
      </w:r>
      <w:r w:rsidRPr="00215BB9">
        <w:t>, White</w:t>
      </w:r>
      <w:r w:rsidR="00766078">
        <w:t>,</w:t>
      </w:r>
      <w:r w:rsidRPr="00215BB9">
        <w:t xml:space="preserve"> G</w:t>
      </w:r>
      <w:r w:rsidR="00766078">
        <w:t>.</w:t>
      </w:r>
      <w:r w:rsidRPr="00215BB9">
        <w:t>C</w:t>
      </w:r>
      <w:r w:rsidR="00766078">
        <w:t>.</w:t>
      </w:r>
      <w:r w:rsidRPr="00215BB9">
        <w:t xml:space="preserve"> and Gowan</w:t>
      </w:r>
      <w:r w:rsidR="00766078">
        <w:t>,</w:t>
      </w:r>
      <w:r w:rsidRPr="00215BB9">
        <w:t xml:space="preserve"> C</w:t>
      </w:r>
      <w:r w:rsidR="00766078">
        <w:t>.</w:t>
      </w:r>
      <w:r w:rsidRPr="00215BB9">
        <w:t xml:space="preserve"> (1998). </w:t>
      </w:r>
      <w:r w:rsidRPr="008A5BC9">
        <w:rPr>
          <w:i/>
          <w:iCs/>
        </w:rPr>
        <w:t>Monitoring Vertebrate Population</w:t>
      </w:r>
      <w:r w:rsidRPr="00215BB9">
        <w:t>s. Academic Press</w:t>
      </w:r>
      <w:r w:rsidR="00766078">
        <w:t>, New York, USA.</w:t>
      </w:r>
    </w:p>
    <w:p w14:paraId="65C41922" w14:textId="027F514C" w:rsidR="00215BB9" w:rsidRPr="00215BB9" w:rsidRDefault="00215BB9" w:rsidP="00215BB9">
      <w:pPr>
        <w:pStyle w:val="Bibliography"/>
      </w:pPr>
      <w:r w:rsidRPr="00215BB9">
        <w:lastRenderedPageBreak/>
        <w:t>Vaz</w:t>
      </w:r>
      <w:r w:rsidR="009F21FA">
        <w:t>,</w:t>
      </w:r>
      <w:r w:rsidRPr="00215BB9">
        <w:t xml:space="preserve"> P</w:t>
      </w:r>
      <w:r w:rsidR="009F21FA">
        <w:t>.</w:t>
      </w:r>
      <w:r w:rsidRPr="00215BB9">
        <w:t>K</w:t>
      </w:r>
      <w:r w:rsidR="009F21FA">
        <w:t>.</w:t>
      </w:r>
      <w:r w:rsidRPr="00215BB9">
        <w:t>, Legione</w:t>
      </w:r>
      <w:r w:rsidR="009F21FA">
        <w:t>,</w:t>
      </w:r>
      <w:r w:rsidRPr="00215BB9">
        <w:t xml:space="preserve"> A</w:t>
      </w:r>
      <w:r w:rsidR="009F21FA">
        <w:t>.</w:t>
      </w:r>
      <w:r w:rsidRPr="00215BB9">
        <w:t>R</w:t>
      </w:r>
      <w:r w:rsidR="009F21FA">
        <w:t>.</w:t>
      </w:r>
      <w:r w:rsidRPr="00215BB9">
        <w:t>, Hartley</w:t>
      </w:r>
      <w:r w:rsidR="009F21FA">
        <w:t>,</w:t>
      </w:r>
      <w:r w:rsidRPr="00215BB9">
        <w:t xml:space="preserve"> C</w:t>
      </w:r>
      <w:r w:rsidR="009F21FA">
        <w:t>.</w:t>
      </w:r>
      <w:r w:rsidRPr="00215BB9">
        <w:t>A</w:t>
      </w:r>
      <w:r w:rsidR="009F21FA">
        <w:t>.</w:t>
      </w:r>
      <w:r w:rsidRPr="00215BB9">
        <w:t xml:space="preserve"> and Devlin</w:t>
      </w:r>
      <w:r w:rsidR="009F21FA">
        <w:t>,</w:t>
      </w:r>
      <w:r w:rsidRPr="00215BB9">
        <w:t xml:space="preserve"> J</w:t>
      </w:r>
      <w:r w:rsidR="009F21FA">
        <w:t>.</w:t>
      </w:r>
      <w:r w:rsidRPr="00215BB9">
        <w:t>M</w:t>
      </w:r>
      <w:r w:rsidR="009F21FA">
        <w:t>.</w:t>
      </w:r>
      <w:r w:rsidRPr="00215BB9">
        <w:t xml:space="preserve"> (2019). Detection and differentiation of two </w:t>
      </w:r>
      <w:r w:rsidR="004E3DFA">
        <w:t>Koala</w:t>
      </w:r>
      <w:r w:rsidRPr="00215BB9">
        <w:t xml:space="preserve"> gammaherpesviruses by use of high-resolution melt (HRM) analysis reveals differences in viral prevalence and clinical associations in a large study of free-ranging </w:t>
      </w:r>
      <w:r w:rsidR="004E3DFA">
        <w:t>Koala</w:t>
      </w:r>
      <w:r w:rsidRPr="00215BB9">
        <w:t xml:space="preserve">s. </w:t>
      </w:r>
      <w:r w:rsidRPr="00215BB9">
        <w:rPr>
          <w:i/>
          <w:iCs/>
        </w:rPr>
        <w:t>Journal of Clinical Microbiology</w:t>
      </w:r>
      <w:r w:rsidRPr="00215BB9">
        <w:t xml:space="preserve"> </w:t>
      </w:r>
      <w:r w:rsidRPr="00215BB9">
        <w:rPr>
          <w:b/>
          <w:bCs/>
        </w:rPr>
        <w:t>57</w:t>
      </w:r>
      <w:r w:rsidRPr="00215BB9">
        <w:t xml:space="preserve"> doi:10.1128/JCM.01478-18</w:t>
      </w:r>
    </w:p>
    <w:p w14:paraId="2F0519D9" w14:textId="4D3C21E9" w:rsidR="00215BB9" w:rsidRPr="00215BB9" w:rsidRDefault="00215BB9" w:rsidP="00215BB9">
      <w:pPr>
        <w:pStyle w:val="Bibliography"/>
      </w:pPr>
      <w:r w:rsidRPr="00215BB9">
        <w:t>Vehtari</w:t>
      </w:r>
      <w:r w:rsidR="009F21FA">
        <w:t>,</w:t>
      </w:r>
      <w:r w:rsidRPr="00215BB9">
        <w:t xml:space="preserve"> A</w:t>
      </w:r>
      <w:r w:rsidR="009F21FA">
        <w:t>.</w:t>
      </w:r>
      <w:r w:rsidRPr="00215BB9">
        <w:t>, Gabry</w:t>
      </w:r>
      <w:r w:rsidR="009F21FA">
        <w:t>,</w:t>
      </w:r>
      <w:r w:rsidRPr="00215BB9">
        <w:t xml:space="preserve"> J</w:t>
      </w:r>
      <w:r w:rsidR="009F21FA">
        <w:t>.</w:t>
      </w:r>
      <w:r w:rsidRPr="00215BB9">
        <w:t>, Magnusson</w:t>
      </w:r>
      <w:r w:rsidR="009F21FA">
        <w:t>,</w:t>
      </w:r>
      <w:r w:rsidRPr="00215BB9">
        <w:t xml:space="preserve"> M</w:t>
      </w:r>
      <w:r w:rsidR="009F21FA">
        <w:t>.</w:t>
      </w:r>
      <w:r w:rsidRPr="00215BB9">
        <w:t>, Yao</w:t>
      </w:r>
      <w:r w:rsidR="009F21FA">
        <w:t>,</w:t>
      </w:r>
      <w:r w:rsidRPr="00215BB9">
        <w:t xml:space="preserve"> Y</w:t>
      </w:r>
      <w:r w:rsidR="009F21FA">
        <w:t>.</w:t>
      </w:r>
      <w:r w:rsidRPr="00215BB9">
        <w:t>, Bürkner</w:t>
      </w:r>
      <w:r w:rsidR="009F21FA">
        <w:t>,</w:t>
      </w:r>
      <w:r w:rsidRPr="00215BB9">
        <w:t xml:space="preserve"> P</w:t>
      </w:r>
      <w:r w:rsidR="009F21FA">
        <w:t>.</w:t>
      </w:r>
      <w:r w:rsidRPr="00215BB9">
        <w:t>-C</w:t>
      </w:r>
      <w:r w:rsidR="009F21FA">
        <w:t>.</w:t>
      </w:r>
      <w:r w:rsidRPr="00215BB9">
        <w:t>, Paananen</w:t>
      </w:r>
      <w:r w:rsidR="009F21FA">
        <w:t>,</w:t>
      </w:r>
      <w:r w:rsidRPr="00215BB9">
        <w:t xml:space="preserve"> T</w:t>
      </w:r>
      <w:r w:rsidR="009F21FA">
        <w:t>.</w:t>
      </w:r>
      <w:r w:rsidRPr="00215BB9">
        <w:t xml:space="preserve"> and Gelman</w:t>
      </w:r>
      <w:r w:rsidR="009F21FA">
        <w:t>,</w:t>
      </w:r>
      <w:r w:rsidRPr="00215BB9">
        <w:t xml:space="preserve"> A</w:t>
      </w:r>
      <w:r w:rsidR="009F21FA">
        <w:t>.</w:t>
      </w:r>
      <w:r w:rsidRPr="00215BB9">
        <w:t xml:space="preserve"> (2020). </w:t>
      </w:r>
      <w:r w:rsidRPr="008A5BC9">
        <w:rPr>
          <w:i/>
          <w:iCs/>
        </w:rPr>
        <w:t>loo: Efficient leave-one-out cross-validation and WAIC for Bayesian models</w:t>
      </w:r>
      <w:r w:rsidRPr="00215BB9">
        <w:t>. Available at: https://mc-stan.org/loo/</w:t>
      </w:r>
    </w:p>
    <w:p w14:paraId="71BD7445" w14:textId="695E76D2" w:rsidR="00215BB9" w:rsidRPr="00215BB9" w:rsidRDefault="00215BB9" w:rsidP="00215BB9">
      <w:pPr>
        <w:pStyle w:val="Bibliography"/>
      </w:pPr>
      <w:r w:rsidRPr="00215BB9">
        <w:t>Vitali</w:t>
      </w:r>
      <w:r w:rsidR="009F21FA">
        <w:t>,</w:t>
      </w:r>
      <w:r w:rsidRPr="00215BB9">
        <w:t xml:space="preserve"> S</w:t>
      </w:r>
      <w:r w:rsidR="009F21FA">
        <w:t>.</w:t>
      </w:r>
      <w:r w:rsidRPr="00215BB9">
        <w:t>D</w:t>
      </w:r>
      <w:r w:rsidR="009F21FA">
        <w:t>.</w:t>
      </w:r>
      <w:r w:rsidRPr="00215BB9">
        <w:t>, Reiss</w:t>
      </w:r>
      <w:r w:rsidR="009F21FA">
        <w:t>,</w:t>
      </w:r>
      <w:r w:rsidRPr="00215BB9">
        <w:t xml:space="preserve"> A</w:t>
      </w:r>
      <w:r w:rsidR="009F21FA">
        <w:t>.</w:t>
      </w:r>
      <w:r w:rsidRPr="00215BB9">
        <w:t>E</w:t>
      </w:r>
      <w:r w:rsidR="009F21FA">
        <w:t>.</w:t>
      </w:r>
      <w:r w:rsidRPr="00215BB9">
        <w:t>, Jacob-Hoff</w:t>
      </w:r>
      <w:r w:rsidR="009F21FA">
        <w:t>,</w:t>
      </w:r>
      <w:r w:rsidRPr="00215BB9">
        <w:t xml:space="preserve"> R</w:t>
      </w:r>
      <w:r w:rsidR="009F21FA">
        <w:t>.</w:t>
      </w:r>
      <w:r w:rsidRPr="00215BB9">
        <w:t>M</w:t>
      </w:r>
      <w:r w:rsidR="009F21FA">
        <w:t>.</w:t>
      </w:r>
      <w:r w:rsidRPr="00215BB9">
        <w:t>, Stephenson</w:t>
      </w:r>
      <w:r w:rsidR="009F21FA">
        <w:t>,</w:t>
      </w:r>
      <w:r w:rsidRPr="00215BB9">
        <w:t xml:space="preserve"> T</w:t>
      </w:r>
      <w:r w:rsidR="009F21FA">
        <w:t>.</w:t>
      </w:r>
      <w:r w:rsidRPr="00215BB9">
        <w:t>L</w:t>
      </w:r>
      <w:r w:rsidR="009F21FA">
        <w:t>.</w:t>
      </w:r>
      <w:r w:rsidRPr="00215BB9">
        <w:t>, Holz</w:t>
      </w:r>
      <w:r w:rsidR="009F21FA">
        <w:t>,</w:t>
      </w:r>
      <w:r w:rsidRPr="00215BB9">
        <w:t xml:space="preserve"> P</w:t>
      </w:r>
      <w:r w:rsidR="009F21FA">
        <w:t>.</w:t>
      </w:r>
      <w:r w:rsidRPr="00215BB9">
        <w:t>H</w:t>
      </w:r>
      <w:r w:rsidR="009F21FA">
        <w:t>.</w:t>
      </w:r>
      <w:r w:rsidRPr="00215BB9">
        <w:t xml:space="preserve"> and Higgins</w:t>
      </w:r>
      <w:r w:rsidR="009F21FA">
        <w:t>,</w:t>
      </w:r>
      <w:r w:rsidRPr="00215BB9">
        <w:t xml:space="preserve"> D</w:t>
      </w:r>
      <w:r w:rsidR="009F21FA">
        <w:t>.</w:t>
      </w:r>
      <w:r w:rsidRPr="00215BB9">
        <w:t>P</w:t>
      </w:r>
      <w:r w:rsidR="009F21FA">
        <w:t>.</w:t>
      </w:r>
      <w:r w:rsidRPr="00215BB9">
        <w:t xml:space="preserve"> (2022). </w:t>
      </w:r>
      <w:r w:rsidRPr="008A5BC9">
        <w:rPr>
          <w:i/>
          <w:iCs/>
        </w:rPr>
        <w:t xml:space="preserve">National </w:t>
      </w:r>
      <w:r w:rsidR="004E3DFA" w:rsidRPr="008A5BC9">
        <w:rPr>
          <w:i/>
          <w:iCs/>
        </w:rPr>
        <w:t>Koala</w:t>
      </w:r>
      <w:r w:rsidRPr="008A5BC9">
        <w:rPr>
          <w:i/>
          <w:iCs/>
        </w:rPr>
        <w:t xml:space="preserve"> Disease Risk Analysis Report</w:t>
      </w:r>
      <w:r w:rsidRPr="00215BB9">
        <w:t xml:space="preserve">. University of Sydney, Sydney, </w:t>
      </w:r>
      <w:r w:rsidR="009F21FA">
        <w:t>NSW.</w:t>
      </w:r>
    </w:p>
    <w:p w14:paraId="0C225E20" w14:textId="6801488E" w:rsidR="00215BB9" w:rsidRPr="00215BB9" w:rsidRDefault="00215BB9" w:rsidP="00215BB9">
      <w:pPr>
        <w:pStyle w:val="Bibliography"/>
      </w:pPr>
      <w:r w:rsidRPr="00215BB9">
        <w:t>Wang</w:t>
      </w:r>
      <w:r w:rsidR="009F21FA">
        <w:t>,</w:t>
      </w:r>
      <w:r w:rsidRPr="00215BB9">
        <w:t xml:space="preserve"> J</w:t>
      </w:r>
      <w:r w:rsidR="009F21FA">
        <w:t>.</w:t>
      </w:r>
      <w:r w:rsidRPr="00215BB9">
        <w:t xml:space="preserve"> (2018). Effects of sampling close relatives on some elementary population genetics analyses. </w:t>
      </w:r>
      <w:r w:rsidRPr="00215BB9">
        <w:rPr>
          <w:i/>
          <w:iCs/>
        </w:rPr>
        <w:t>Molecular Ecology Resources</w:t>
      </w:r>
      <w:r w:rsidRPr="00215BB9">
        <w:t xml:space="preserve"> </w:t>
      </w:r>
      <w:r w:rsidRPr="00215BB9">
        <w:rPr>
          <w:b/>
          <w:bCs/>
        </w:rPr>
        <w:t>18</w:t>
      </w:r>
      <w:r w:rsidRPr="00215BB9">
        <w:t>, 41–54 doi:https://doi.org/10.1111/1755-0998.12708</w:t>
      </w:r>
    </w:p>
    <w:p w14:paraId="1D81AA33" w14:textId="5E080470" w:rsidR="00215BB9" w:rsidRPr="00215BB9" w:rsidRDefault="00215BB9" w:rsidP="00215BB9">
      <w:pPr>
        <w:pStyle w:val="Bibliography"/>
      </w:pPr>
      <w:r w:rsidRPr="00215BB9">
        <w:t>Waples</w:t>
      </w:r>
      <w:r w:rsidR="009F21FA">
        <w:t>,</w:t>
      </w:r>
      <w:r w:rsidRPr="00215BB9">
        <w:t xml:space="preserve"> R</w:t>
      </w:r>
      <w:r w:rsidR="009F21FA">
        <w:t>.</w:t>
      </w:r>
      <w:r w:rsidRPr="00215BB9">
        <w:t>S</w:t>
      </w:r>
      <w:r w:rsidR="009F21FA">
        <w:t>.</w:t>
      </w:r>
      <w:r w:rsidRPr="00215BB9">
        <w:t xml:space="preserve"> and Do</w:t>
      </w:r>
      <w:r w:rsidR="009F21FA">
        <w:t>,</w:t>
      </w:r>
      <w:r w:rsidRPr="00215BB9">
        <w:t xml:space="preserve"> C</w:t>
      </w:r>
      <w:r w:rsidR="009F21FA">
        <w:t>.</w:t>
      </w:r>
      <w:r w:rsidRPr="00215BB9">
        <w:t xml:space="preserve"> (2008). ldne: </w:t>
      </w:r>
      <w:r w:rsidR="009F21FA">
        <w:t>A</w:t>
      </w:r>
      <w:r w:rsidRPr="00215BB9">
        <w:t xml:space="preserve"> program for estimating effective population size from data on linkage disequilibrium. </w:t>
      </w:r>
      <w:r w:rsidRPr="00215BB9">
        <w:rPr>
          <w:i/>
          <w:iCs/>
        </w:rPr>
        <w:t>Molecular Ecology Resources</w:t>
      </w:r>
      <w:r w:rsidRPr="00215BB9">
        <w:t xml:space="preserve"> </w:t>
      </w:r>
      <w:r w:rsidRPr="00215BB9">
        <w:rPr>
          <w:b/>
          <w:bCs/>
        </w:rPr>
        <w:t>8</w:t>
      </w:r>
      <w:r w:rsidRPr="00215BB9">
        <w:t>, 753–756 doi:10.1111/j.1755-0998.2007.02061.x</w:t>
      </w:r>
    </w:p>
    <w:p w14:paraId="126B1F53" w14:textId="749F12C7" w:rsidR="00215BB9" w:rsidRPr="00215BB9" w:rsidRDefault="00215BB9" w:rsidP="00215BB9">
      <w:pPr>
        <w:pStyle w:val="Bibliography"/>
      </w:pPr>
      <w:r w:rsidRPr="00215BB9">
        <w:t>Watchorn</w:t>
      </w:r>
      <w:r w:rsidR="009F21FA">
        <w:t>,</w:t>
      </w:r>
      <w:r w:rsidRPr="00215BB9">
        <w:t xml:space="preserve"> D</w:t>
      </w:r>
      <w:r w:rsidR="009F21FA">
        <w:t>.</w:t>
      </w:r>
      <w:r w:rsidRPr="00215BB9">
        <w:t>J</w:t>
      </w:r>
      <w:r w:rsidR="009F21FA">
        <w:t>.</w:t>
      </w:r>
      <w:r w:rsidRPr="00215BB9">
        <w:t>D</w:t>
      </w:r>
      <w:r w:rsidR="009F21FA">
        <w:t>.</w:t>
      </w:r>
      <w:r w:rsidRPr="00215BB9">
        <w:t>J</w:t>
      </w:r>
      <w:r w:rsidR="009F21FA">
        <w:t>.</w:t>
      </w:r>
      <w:r w:rsidRPr="00215BB9">
        <w:t xml:space="preserve"> and Whisson</w:t>
      </w:r>
      <w:r w:rsidR="009F21FA">
        <w:t>,</w:t>
      </w:r>
      <w:r w:rsidRPr="00215BB9">
        <w:t xml:space="preserve"> D</w:t>
      </w:r>
      <w:r w:rsidR="009F21FA">
        <w:t>.</w:t>
      </w:r>
      <w:r w:rsidRPr="00215BB9">
        <w:t>A</w:t>
      </w:r>
      <w:r w:rsidR="009F21FA">
        <w:t>.</w:t>
      </w:r>
      <w:r w:rsidRPr="00215BB9">
        <w:t>D</w:t>
      </w:r>
      <w:r w:rsidR="009F21FA">
        <w:t>.</w:t>
      </w:r>
      <w:r w:rsidRPr="00215BB9">
        <w:t>A</w:t>
      </w:r>
      <w:r w:rsidR="009F21FA">
        <w:t>.</w:t>
      </w:r>
      <w:r w:rsidRPr="00215BB9">
        <w:t xml:space="preserve"> (2019). Quantifying the interactions between </w:t>
      </w:r>
      <w:r w:rsidR="004E3DFA">
        <w:t>Koala</w:t>
      </w:r>
      <w:r w:rsidRPr="00215BB9">
        <w:t xml:space="preserve">s in a high-density population during the breeding period. </w:t>
      </w:r>
      <w:r w:rsidRPr="00215BB9">
        <w:rPr>
          <w:i/>
          <w:iCs/>
        </w:rPr>
        <w:t>Australian Mammalogy</w:t>
      </w:r>
      <w:r w:rsidRPr="00215BB9">
        <w:t xml:space="preserve"> </w:t>
      </w:r>
      <w:r w:rsidRPr="00215BB9">
        <w:rPr>
          <w:b/>
          <w:bCs/>
        </w:rPr>
        <w:t>42</w:t>
      </w:r>
      <w:r w:rsidRPr="00215BB9">
        <w:t xml:space="preserve"> doi:10.1071/AM18027</w:t>
      </w:r>
    </w:p>
    <w:p w14:paraId="329D80DB" w14:textId="42573956" w:rsidR="00215BB9" w:rsidRPr="00215BB9" w:rsidRDefault="00215BB9" w:rsidP="00215BB9">
      <w:pPr>
        <w:pStyle w:val="Bibliography"/>
      </w:pPr>
      <w:r w:rsidRPr="00215BB9">
        <w:t>Wedrowicz</w:t>
      </w:r>
      <w:r w:rsidR="009F21FA">
        <w:t>,</w:t>
      </w:r>
      <w:r w:rsidRPr="00215BB9">
        <w:t xml:space="preserve"> F</w:t>
      </w:r>
      <w:r w:rsidR="009F21FA">
        <w:t>.</w:t>
      </w:r>
      <w:r w:rsidRPr="00215BB9">
        <w:t>, Mosse</w:t>
      </w:r>
      <w:r w:rsidR="009F21FA">
        <w:t>,</w:t>
      </w:r>
      <w:r w:rsidRPr="00215BB9">
        <w:t xml:space="preserve"> J</w:t>
      </w:r>
      <w:r w:rsidR="009F21FA">
        <w:t>.</w:t>
      </w:r>
      <w:r w:rsidRPr="00215BB9">
        <w:t>, Wright</w:t>
      </w:r>
      <w:r w:rsidR="009F21FA">
        <w:t>,</w:t>
      </w:r>
      <w:r w:rsidRPr="00215BB9">
        <w:t xml:space="preserve"> W</w:t>
      </w:r>
      <w:r w:rsidR="009F21FA">
        <w:t>.</w:t>
      </w:r>
      <w:r w:rsidRPr="00215BB9">
        <w:t xml:space="preserve"> and Hogan</w:t>
      </w:r>
      <w:r w:rsidR="009F21FA">
        <w:t>,</w:t>
      </w:r>
      <w:r w:rsidRPr="00215BB9">
        <w:t xml:space="preserve"> F</w:t>
      </w:r>
      <w:r w:rsidR="009F21FA">
        <w:t>.</w:t>
      </w:r>
      <w:r w:rsidRPr="00215BB9">
        <w:t>E</w:t>
      </w:r>
      <w:r w:rsidR="009F21FA">
        <w:t>.</w:t>
      </w:r>
      <w:r w:rsidRPr="00215BB9">
        <w:t xml:space="preserve"> (2018). Genetic structure and diversity of the </w:t>
      </w:r>
      <w:r w:rsidR="004E3DFA">
        <w:t>Koala</w:t>
      </w:r>
      <w:r w:rsidRPr="00215BB9">
        <w:t xml:space="preserve"> population in South Gippsland, Victoria: </w:t>
      </w:r>
      <w:r w:rsidR="009F21FA">
        <w:t>A</w:t>
      </w:r>
      <w:r w:rsidRPr="00215BB9">
        <w:t xml:space="preserve"> remnant population of high conservation significance. </w:t>
      </w:r>
      <w:r w:rsidRPr="00215BB9">
        <w:rPr>
          <w:i/>
          <w:iCs/>
        </w:rPr>
        <w:t>Conservation Genetics</w:t>
      </w:r>
      <w:r w:rsidRPr="00215BB9">
        <w:t xml:space="preserve"> </w:t>
      </w:r>
      <w:r w:rsidRPr="00215BB9">
        <w:rPr>
          <w:b/>
          <w:bCs/>
        </w:rPr>
        <w:t>19</w:t>
      </w:r>
      <w:r w:rsidRPr="00215BB9">
        <w:t>, 713–728 doi:10.1007/s10592-018-1049-8</w:t>
      </w:r>
    </w:p>
    <w:p w14:paraId="5F6512E5" w14:textId="1BF7E2AA" w:rsidR="00215BB9" w:rsidRPr="00215BB9" w:rsidRDefault="00215BB9" w:rsidP="00215BB9">
      <w:pPr>
        <w:pStyle w:val="Bibliography"/>
      </w:pPr>
      <w:r w:rsidRPr="00215BB9">
        <w:t>Wedrowicz</w:t>
      </w:r>
      <w:r w:rsidR="009F21FA">
        <w:t>,</w:t>
      </w:r>
      <w:r w:rsidRPr="00215BB9">
        <w:t xml:space="preserve"> F</w:t>
      </w:r>
      <w:r w:rsidR="009F21FA">
        <w:t>.</w:t>
      </w:r>
      <w:r w:rsidRPr="00215BB9">
        <w:t>, Saxton</w:t>
      </w:r>
      <w:r w:rsidR="009F21FA">
        <w:t>,</w:t>
      </w:r>
      <w:r w:rsidRPr="00215BB9">
        <w:t xml:space="preserve"> T</w:t>
      </w:r>
      <w:r w:rsidR="009F21FA">
        <w:t>.</w:t>
      </w:r>
      <w:r w:rsidRPr="00215BB9">
        <w:t>, Mosse</w:t>
      </w:r>
      <w:r w:rsidR="009F21FA">
        <w:t>,</w:t>
      </w:r>
      <w:r w:rsidRPr="00215BB9">
        <w:t xml:space="preserve"> J</w:t>
      </w:r>
      <w:r w:rsidR="009F21FA">
        <w:t>.</w:t>
      </w:r>
      <w:r w:rsidRPr="00215BB9">
        <w:t>, Wright</w:t>
      </w:r>
      <w:r w:rsidR="009F21FA">
        <w:t>,</w:t>
      </w:r>
      <w:r w:rsidRPr="00215BB9">
        <w:t xml:space="preserve"> W</w:t>
      </w:r>
      <w:r w:rsidR="009F21FA">
        <w:t>.</w:t>
      </w:r>
      <w:r w:rsidRPr="00215BB9">
        <w:t xml:space="preserve"> and Hogan</w:t>
      </w:r>
      <w:r w:rsidR="009F21FA">
        <w:t>,</w:t>
      </w:r>
      <w:r w:rsidRPr="00215BB9">
        <w:t xml:space="preserve"> F</w:t>
      </w:r>
      <w:r w:rsidR="009F21FA">
        <w:t>.</w:t>
      </w:r>
      <w:r w:rsidRPr="00215BB9">
        <w:t>E</w:t>
      </w:r>
      <w:r w:rsidR="009F21FA">
        <w:t>.</w:t>
      </w:r>
      <w:r w:rsidRPr="00215BB9">
        <w:t xml:space="preserve"> (2016). A non-invasive tool for assessing pathogen prevalence in </w:t>
      </w:r>
      <w:r w:rsidR="004E3DFA">
        <w:t>Koala</w:t>
      </w:r>
      <w:r w:rsidRPr="00215BB9">
        <w:t xml:space="preserve"> (</w:t>
      </w:r>
      <w:r w:rsidRPr="00215BB9">
        <w:rPr>
          <w:i/>
          <w:iCs/>
        </w:rPr>
        <w:t>Phascolarctos cinereus</w:t>
      </w:r>
      <w:r w:rsidRPr="00215BB9">
        <w:t xml:space="preserve">) populations: </w:t>
      </w:r>
      <w:r w:rsidR="009F21FA">
        <w:t>D</w:t>
      </w:r>
      <w:r w:rsidRPr="00215BB9">
        <w:t xml:space="preserve">etection of </w:t>
      </w:r>
      <w:r w:rsidR="00E251F1">
        <w:rPr>
          <w:i/>
          <w:iCs/>
        </w:rPr>
        <w:t>Chlamy</w:t>
      </w:r>
      <w:r w:rsidRPr="00215BB9">
        <w:rPr>
          <w:i/>
          <w:iCs/>
        </w:rPr>
        <w:t>dia pecorum</w:t>
      </w:r>
      <w:r w:rsidRPr="00215BB9">
        <w:t xml:space="preserve"> and </w:t>
      </w:r>
      <w:r w:rsidR="004E3DFA">
        <w:t>Koala</w:t>
      </w:r>
      <w:r w:rsidRPr="00215BB9">
        <w:t xml:space="preserve"> retrovirus (KoRV) DNA in genetic material sourced from scats. </w:t>
      </w:r>
      <w:r w:rsidRPr="00215BB9">
        <w:rPr>
          <w:i/>
          <w:iCs/>
        </w:rPr>
        <w:t>Conservation Genetics Resources</w:t>
      </w:r>
      <w:r w:rsidRPr="00215BB9">
        <w:t xml:space="preserve"> </w:t>
      </w:r>
      <w:r w:rsidRPr="00215BB9">
        <w:rPr>
          <w:b/>
          <w:bCs/>
        </w:rPr>
        <w:t>8</w:t>
      </w:r>
      <w:r w:rsidRPr="00215BB9">
        <w:t xml:space="preserve"> doi:10.1007/s12686-016-0574-3</w:t>
      </w:r>
    </w:p>
    <w:p w14:paraId="4392C404" w14:textId="0FBF63B6" w:rsidR="00215BB9" w:rsidRPr="00215BB9" w:rsidRDefault="00215BB9" w:rsidP="00215BB9">
      <w:pPr>
        <w:pStyle w:val="Bibliography"/>
      </w:pPr>
      <w:r w:rsidRPr="00215BB9">
        <w:t>Wedrowicz</w:t>
      </w:r>
      <w:r w:rsidR="009F21FA">
        <w:t>,</w:t>
      </w:r>
      <w:r w:rsidRPr="00215BB9">
        <w:t xml:space="preserve"> F</w:t>
      </w:r>
      <w:r w:rsidR="009F21FA">
        <w:t>.</w:t>
      </w:r>
      <w:r w:rsidRPr="00215BB9">
        <w:t>, Wright</w:t>
      </w:r>
      <w:r w:rsidR="009F21FA">
        <w:t>,</w:t>
      </w:r>
      <w:r w:rsidRPr="00215BB9">
        <w:t xml:space="preserve"> W</w:t>
      </w:r>
      <w:r w:rsidR="009F21FA">
        <w:t>.</w:t>
      </w:r>
      <w:r w:rsidRPr="00215BB9">
        <w:t>, Schlagloth</w:t>
      </w:r>
      <w:r w:rsidR="009F21FA">
        <w:t>,</w:t>
      </w:r>
      <w:r w:rsidRPr="00215BB9">
        <w:t xml:space="preserve"> R</w:t>
      </w:r>
      <w:r w:rsidR="009F21FA">
        <w:t>.</w:t>
      </w:r>
      <w:r w:rsidRPr="00215BB9">
        <w:t>, Santamaria</w:t>
      </w:r>
      <w:r w:rsidR="009F21FA">
        <w:t>,</w:t>
      </w:r>
      <w:r w:rsidRPr="00215BB9">
        <w:t xml:space="preserve"> F</w:t>
      </w:r>
      <w:r w:rsidR="009F21FA">
        <w:t>.</w:t>
      </w:r>
      <w:r w:rsidRPr="00215BB9">
        <w:t xml:space="preserve"> and Cahir</w:t>
      </w:r>
      <w:r w:rsidR="009F21FA">
        <w:t>,</w:t>
      </w:r>
      <w:r w:rsidRPr="00215BB9">
        <w:t xml:space="preserve"> F</w:t>
      </w:r>
      <w:r w:rsidR="009F21FA">
        <w:t>.</w:t>
      </w:r>
      <w:r w:rsidRPr="00215BB9">
        <w:t xml:space="preserve"> (2017). Landscape, </w:t>
      </w:r>
      <w:r w:rsidR="004E3DFA">
        <w:t>Koala</w:t>
      </w:r>
      <w:r w:rsidRPr="00215BB9">
        <w:t xml:space="preserve">s and people: A historical account of </w:t>
      </w:r>
      <w:r w:rsidR="004E3DFA">
        <w:t>Koala</w:t>
      </w:r>
      <w:r w:rsidRPr="00215BB9">
        <w:t xml:space="preserve"> populations and their environment in South Gippsland. </w:t>
      </w:r>
      <w:r w:rsidRPr="00215BB9">
        <w:rPr>
          <w:i/>
          <w:iCs/>
        </w:rPr>
        <w:t>Australian Zoologist</w:t>
      </w:r>
      <w:r w:rsidRPr="00215BB9">
        <w:t xml:space="preserve"> </w:t>
      </w:r>
      <w:r w:rsidRPr="00215BB9">
        <w:rPr>
          <w:b/>
          <w:bCs/>
        </w:rPr>
        <w:t>38</w:t>
      </w:r>
      <w:r w:rsidRPr="00215BB9">
        <w:t>, 518–536 doi:10.7882/AZ.2017.007</w:t>
      </w:r>
    </w:p>
    <w:p w14:paraId="7076ABB6" w14:textId="6CE3F56F" w:rsidR="00215BB9" w:rsidRPr="00215BB9" w:rsidRDefault="00215BB9" w:rsidP="00215BB9">
      <w:pPr>
        <w:pStyle w:val="Bibliography"/>
      </w:pPr>
      <w:r w:rsidRPr="00215BB9">
        <w:t>Weeks</w:t>
      </w:r>
      <w:r w:rsidR="009F21FA">
        <w:t>,</w:t>
      </w:r>
      <w:r w:rsidRPr="00215BB9">
        <w:t xml:space="preserve"> A</w:t>
      </w:r>
      <w:r w:rsidR="009F21FA">
        <w:t>.</w:t>
      </w:r>
      <w:r w:rsidRPr="00215BB9">
        <w:t>R</w:t>
      </w:r>
      <w:r w:rsidR="009F21FA">
        <w:t>.</w:t>
      </w:r>
      <w:r w:rsidRPr="00215BB9">
        <w:t>, Sgro</w:t>
      </w:r>
      <w:r w:rsidR="009F21FA">
        <w:t>,</w:t>
      </w:r>
      <w:r w:rsidRPr="00215BB9">
        <w:t xml:space="preserve"> C</w:t>
      </w:r>
      <w:r w:rsidR="009F21FA">
        <w:t>.</w:t>
      </w:r>
      <w:r w:rsidRPr="00215BB9">
        <w:t>M</w:t>
      </w:r>
      <w:r w:rsidR="009F21FA">
        <w:t>.</w:t>
      </w:r>
      <w:r w:rsidRPr="00215BB9">
        <w:t>, Young</w:t>
      </w:r>
      <w:r w:rsidR="009F21FA">
        <w:t>,</w:t>
      </w:r>
      <w:r w:rsidRPr="00215BB9">
        <w:t xml:space="preserve"> A</w:t>
      </w:r>
      <w:r w:rsidR="009F21FA">
        <w:t>.</w:t>
      </w:r>
      <w:r w:rsidRPr="00215BB9">
        <w:t>G</w:t>
      </w:r>
      <w:r w:rsidR="009F21FA">
        <w:t>.</w:t>
      </w:r>
      <w:r w:rsidRPr="00215BB9">
        <w:t>, Frankham</w:t>
      </w:r>
      <w:r w:rsidR="009F21FA">
        <w:t>,</w:t>
      </w:r>
      <w:r w:rsidRPr="00215BB9">
        <w:t xml:space="preserve"> R</w:t>
      </w:r>
      <w:r w:rsidR="009F21FA">
        <w:t>.</w:t>
      </w:r>
      <w:r w:rsidRPr="00215BB9">
        <w:t>, Mitchell</w:t>
      </w:r>
      <w:r w:rsidR="009F21FA">
        <w:t>,</w:t>
      </w:r>
      <w:r w:rsidRPr="00215BB9">
        <w:t xml:space="preserve"> N</w:t>
      </w:r>
      <w:r w:rsidR="009F21FA">
        <w:t>.</w:t>
      </w:r>
      <w:r w:rsidRPr="00215BB9">
        <w:t>J</w:t>
      </w:r>
      <w:r w:rsidR="009F21FA">
        <w:t>.</w:t>
      </w:r>
      <w:r w:rsidRPr="00215BB9">
        <w:t>, Miller</w:t>
      </w:r>
      <w:r w:rsidR="009F21FA">
        <w:t>,</w:t>
      </w:r>
      <w:r w:rsidRPr="00215BB9">
        <w:t xml:space="preserve"> K</w:t>
      </w:r>
      <w:r w:rsidR="009F21FA">
        <w:t>.</w:t>
      </w:r>
      <w:r w:rsidRPr="00215BB9">
        <w:t>A</w:t>
      </w:r>
      <w:r w:rsidR="009F21FA">
        <w:t>.</w:t>
      </w:r>
      <w:r w:rsidRPr="00215BB9">
        <w:t>, Byrne</w:t>
      </w:r>
      <w:r w:rsidR="009F21FA">
        <w:t>,</w:t>
      </w:r>
      <w:r w:rsidRPr="00215BB9">
        <w:t xml:space="preserve"> M</w:t>
      </w:r>
      <w:r w:rsidR="009F21FA">
        <w:t>.</w:t>
      </w:r>
      <w:r w:rsidRPr="00215BB9">
        <w:t>, Coates</w:t>
      </w:r>
      <w:r w:rsidR="009F21FA">
        <w:t>,</w:t>
      </w:r>
      <w:r w:rsidRPr="00215BB9">
        <w:t xml:space="preserve"> D</w:t>
      </w:r>
      <w:r w:rsidR="009F21FA">
        <w:t>.</w:t>
      </w:r>
      <w:r w:rsidRPr="00215BB9">
        <w:t>J</w:t>
      </w:r>
      <w:r w:rsidR="009F21FA">
        <w:t>.</w:t>
      </w:r>
      <w:r w:rsidRPr="00215BB9">
        <w:t>, Eldridge</w:t>
      </w:r>
      <w:r w:rsidR="009F21FA">
        <w:t>,</w:t>
      </w:r>
      <w:r w:rsidRPr="00215BB9">
        <w:t xml:space="preserve"> M</w:t>
      </w:r>
      <w:r w:rsidR="009F21FA">
        <w:t>.</w:t>
      </w:r>
      <w:r w:rsidRPr="00215BB9">
        <w:t>D</w:t>
      </w:r>
      <w:r w:rsidR="009F21FA">
        <w:t>.</w:t>
      </w:r>
      <w:r w:rsidRPr="00215BB9">
        <w:t>B</w:t>
      </w:r>
      <w:r w:rsidR="009F21FA">
        <w:t>.</w:t>
      </w:r>
      <w:r w:rsidRPr="00215BB9">
        <w:t>, Sunnucks</w:t>
      </w:r>
      <w:r w:rsidR="009F21FA">
        <w:t>,</w:t>
      </w:r>
      <w:r w:rsidRPr="00215BB9">
        <w:t xml:space="preserve"> P</w:t>
      </w:r>
      <w:r w:rsidR="009F21FA">
        <w:t>.</w:t>
      </w:r>
      <w:r w:rsidRPr="00215BB9">
        <w:t>, Breed</w:t>
      </w:r>
      <w:r w:rsidR="009F21FA">
        <w:t>,</w:t>
      </w:r>
      <w:r w:rsidRPr="00215BB9">
        <w:t xml:space="preserve"> M</w:t>
      </w:r>
      <w:r w:rsidR="009F21FA">
        <w:t>.</w:t>
      </w:r>
      <w:r w:rsidRPr="00215BB9">
        <w:t>F</w:t>
      </w:r>
      <w:r w:rsidR="009F21FA">
        <w:t>.</w:t>
      </w:r>
      <w:r w:rsidRPr="00215BB9">
        <w:t>, James</w:t>
      </w:r>
      <w:r w:rsidR="009F21FA">
        <w:t>,</w:t>
      </w:r>
      <w:r w:rsidRPr="00215BB9">
        <w:t xml:space="preserve"> E</w:t>
      </w:r>
      <w:r w:rsidR="009F21FA">
        <w:t>.</w:t>
      </w:r>
      <w:r w:rsidRPr="00215BB9">
        <w:t>A</w:t>
      </w:r>
      <w:r w:rsidR="009F21FA">
        <w:t>.</w:t>
      </w:r>
      <w:r w:rsidRPr="00215BB9">
        <w:t xml:space="preserve"> and Hoffmann</w:t>
      </w:r>
      <w:r w:rsidR="009F21FA">
        <w:t>,</w:t>
      </w:r>
      <w:r w:rsidRPr="00215BB9">
        <w:t xml:space="preserve"> A</w:t>
      </w:r>
      <w:r w:rsidR="009F21FA">
        <w:t>.</w:t>
      </w:r>
      <w:r w:rsidRPr="00215BB9">
        <w:t>A</w:t>
      </w:r>
      <w:r w:rsidR="009F21FA">
        <w:t>.</w:t>
      </w:r>
      <w:r w:rsidRPr="00215BB9">
        <w:t xml:space="preserve"> (2011). Assessing the benefits and risks of translocations in changing environments: </w:t>
      </w:r>
      <w:r w:rsidR="009F21FA">
        <w:t xml:space="preserve">A </w:t>
      </w:r>
      <w:r w:rsidRPr="00215BB9">
        <w:t xml:space="preserve">genetic perspective. </w:t>
      </w:r>
      <w:r w:rsidRPr="00215BB9">
        <w:rPr>
          <w:i/>
          <w:iCs/>
        </w:rPr>
        <w:t>Evolutionary Applications</w:t>
      </w:r>
      <w:r w:rsidRPr="00215BB9">
        <w:t xml:space="preserve"> </w:t>
      </w:r>
      <w:r w:rsidRPr="00215BB9">
        <w:rPr>
          <w:b/>
          <w:bCs/>
        </w:rPr>
        <w:t>4</w:t>
      </w:r>
      <w:r w:rsidRPr="00215BB9">
        <w:t>, 709–725 doi:10.1111/j.1752-4571.2011.00192.x</w:t>
      </w:r>
    </w:p>
    <w:p w14:paraId="13A6524A" w14:textId="004B8CD4" w:rsidR="00215BB9" w:rsidRPr="00215BB9" w:rsidRDefault="00215BB9" w:rsidP="00215BB9">
      <w:pPr>
        <w:pStyle w:val="Bibliography"/>
      </w:pPr>
      <w:r w:rsidRPr="00215BB9">
        <w:t>Whisson</w:t>
      </w:r>
      <w:r w:rsidR="0014773D">
        <w:t>,</w:t>
      </w:r>
      <w:r w:rsidRPr="00215BB9">
        <w:t xml:space="preserve"> D</w:t>
      </w:r>
      <w:r w:rsidR="0014773D">
        <w:t>.</w:t>
      </w:r>
      <w:r w:rsidRPr="00215BB9">
        <w:t>A</w:t>
      </w:r>
      <w:r w:rsidR="0014773D">
        <w:t>.</w:t>
      </w:r>
      <w:r w:rsidRPr="00215BB9">
        <w:t xml:space="preserve"> and Ashman</w:t>
      </w:r>
      <w:r w:rsidR="0014773D">
        <w:t>,</w:t>
      </w:r>
      <w:r w:rsidRPr="00215BB9">
        <w:t xml:space="preserve"> K</w:t>
      </w:r>
      <w:r w:rsidR="0014773D">
        <w:t>.</w:t>
      </w:r>
      <w:r w:rsidRPr="00215BB9">
        <w:t>R</w:t>
      </w:r>
      <w:r w:rsidR="0014773D">
        <w:t>.</w:t>
      </w:r>
      <w:r w:rsidRPr="00215BB9">
        <w:t xml:space="preserve"> (2020). When an iconic native animal is overabundant: The </w:t>
      </w:r>
      <w:r w:rsidR="004E3DFA">
        <w:t>Koala</w:t>
      </w:r>
      <w:r w:rsidRPr="00215BB9">
        <w:t xml:space="preserve"> in southern Australia. </w:t>
      </w:r>
      <w:r w:rsidRPr="00215BB9">
        <w:rPr>
          <w:i/>
          <w:iCs/>
        </w:rPr>
        <w:t>Conservation Science and Practice</w:t>
      </w:r>
      <w:r w:rsidRPr="00215BB9">
        <w:t xml:space="preserve"> </w:t>
      </w:r>
      <w:r w:rsidRPr="00215BB9">
        <w:rPr>
          <w:b/>
          <w:bCs/>
        </w:rPr>
        <w:t>2</w:t>
      </w:r>
      <w:r w:rsidRPr="00215BB9">
        <w:t>, e188 doi:10.1111/csp2.188</w:t>
      </w:r>
    </w:p>
    <w:p w14:paraId="6EAFAD62" w14:textId="08544801" w:rsidR="00215BB9" w:rsidRPr="00215BB9" w:rsidRDefault="00215BB9" w:rsidP="00215BB9">
      <w:pPr>
        <w:pStyle w:val="Bibliography"/>
      </w:pPr>
      <w:r w:rsidRPr="00215BB9">
        <w:t>Whisson</w:t>
      </w:r>
      <w:r w:rsidR="0014773D">
        <w:t>,</w:t>
      </w:r>
      <w:r w:rsidRPr="00215BB9">
        <w:t xml:space="preserve"> D</w:t>
      </w:r>
      <w:r w:rsidR="0014773D">
        <w:t>.</w:t>
      </w:r>
      <w:r w:rsidRPr="00215BB9">
        <w:t>A</w:t>
      </w:r>
      <w:r w:rsidR="0014773D">
        <w:t>.</w:t>
      </w:r>
      <w:r w:rsidRPr="00215BB9">
        <w:t>, Dixon</w:t>
      </w:r>
      <w:r w:rsidR="0014773D">
        <w:t>,</w:t>
      </w:r>
      <w:r w:rsidRPr="00215BB9">
        <w:t xml:space="preserve"> V</w:t>
      </w:r>
      <w:r w:rsidR="0014773D">
        <w:t>.</w:t>
      </w:r>
      <w:r w:rsidRPr="00215BB9">
        <w:t>, Taylor</w:t>
      </w:r>
      <w:r w:rsidR="0014773D">
        <w:t>,</w:t>
      </w:r>
      <w:r w:rsidRPr="00215BB9">
        <w:t xml:space="preserve"> M</w:t>
      </w:r>
      <w:r w:rsidR="0014773D">
        <w:t>.</w:t>
      </w:r>
      <w:r w:rsidRPr="00215BB9">
        <w:t>L</w:t>
      </w:r>
      <w:r w:rsidR="0014773D">
        <w:t>.</w:t>
      </w:r>
      <w:r w:rsidRPr="00215BB9">
        <w:t xml:space="preserve"> and Melzer</w:t>
      </w:r>
      <w:r w:rsidR="0014773D">
        <w:t>,</w:t>
      </w:r>
      <w:r w:rsidRPr="00215BB9">
        <w:t xml:space="preserve"> A</w:t>
      </w:r>
      <w:r w:rsidR="0014773D">
        <w:t>.</w:t>
      </w:r>
      <w:r w:rsidRPr="00215BB9">
        <w:t xml:space="preserve"> (2016). Failure to </w:t>
      </w:r>
      <w:r w:rsidR="0014773D" w:rsidRPr="00215BB9">
        <w:t xml:space="preserve">respond to food resource decline has catastrophic consequences for </w:t>
      </w:r>
      <w:r w:rsidR="0014773D">
        <w:t>Koala</w:t>
      </w:r>
      <w:r w:rsidR="0014773D" w:rsidRPr="00215BB9">
        <w:t>s in a high-density population in</w:t>
      </w:r>
      <w:r w:rsidRPr="00215BB9">
        <w:t xml:space="preserve"> Southern Australia. </w:t>
      </w:r>
      <w:r w:rsidRPr="00215BB9">
        <w:rPr>
          <w:i/>
          <w:iCs/>
        </w:rPr>
        <w:t>PLOS ONE</w:t>
      </w:r>
      <w:r w:rsidRPr="00215BB9">
        <w:t xml:space="preserve"> </w:t>
      </w:r>
      <w:r w:rsidRPr="00215BB9">
        <w:rPr>
          <w:b/>
          <w:bCs/>
        </w:rPr>
        <w:t>11</w:t>
      </w:r>
      <w:r w:rsidRPr="00215BB9">
        <w:t>, e0144348 doi:10.1371/journal.pone.0144348</w:t>
      </w:r>
    </w:p>
    <w:p w14:paraId="649B73E6" w14:textId="245B0630" w:rsidR="00215BB9" w:rsidRPr="00215BB9" w:rsidRDefault="00215BB9" w:rsidP="00215BB9">
      <w:pPr>
        <w:pStyle w:val="Bibliography"/>
      </w:pPr>
      <w:r w:rsidRPr="00215BB9">
        <w:t>White</w:t>
      </w:r>
      <w:r w:rsidR="0014773D">
        <w:t>,</w:t>
      </w:r>
      <w:r w:rsidRPr="00215BB9">
        <w:t xml:space="preserve"> L</w:t>
      </w:r>
      <w:r w:rsidR="0014773D">
        <w:t>.</w:t>
      </w:r>
      <w:r w:rsidRPr="00215BB9">
        <w:t>C</w:t>
      </w:r>
      <w:r w:rsidR="0014773D">
        <w:t>.</w:t>
      </w:r>
      <w:r w:rsidRPr="00215BB9">
        <w:t>, Fontsere</w:t>
      </w:r>
      <w:r w:rsidR="0014773D">
        <w:t>,</w:t>
      </w:r>
      <w:r w:rsidRPr="00215BB9">
        <w:t xml:space="preserve"> C</w:t>
      </w:r>
      <w:r w:rsidR="0014773D">
        <w:t>.</w:t>
      </w:r>
      <w:r w:rsidRPr="00215BB9">
        <w:t>, Lizano</w:t>
      </w:r>
      <w:r w:rsidR="0014773D">
        <w:t>,</w:t>
      </w:r>
      <w:r w:rsidRPr="00215BB9">
        <w:t xml:space="preserve"> E</w:t>
      </w:r>
      <w:r w:rsidR="0014773D">
        <w:t>.</w:t>
      </w:r>
      <w:r w:rsidRPr="00215BB9">
        <w:t>, Hughes</w:t>
      </w:r>
      <w:r w:rsidR="0014773D">
        <w:t>,</w:t>
      </w:r>
      <w:r w:rsidRPr="00215BB9">
        <w:t xml:space="preserve"> D</w:t>
      </w:r>
      <w:r w:rsidR="0014773D">
        <w:t>.</w:t>
      </w:r>
      <w:r w:rsidRPr="00215BB9">
        <w:t>A</w:t>
      </w:r>
      <w:r w:rsidR="0014773D">
        <w:t>.</w:t>
      </w:r>
      <w:r w:rsidRPr="00215BB9">
        <w:t>, Angedakin</w:t>
      </w:r>
      <w:r w:rsidR="0014773D">
        <w:t>,</w:t>
      </w:r>
      <w:r w:rsidRPr="00215BB9">
        <w:t xml:space="preserve"> S</w:t>
      </w:r>
      <w:r w:rsidR="0014773D">
        <w:t>.</w:t>
      </w:r>
      <w:r w:rsidRPr="00215BB9">
        <w:t>, Arandjelovic</w:t>
      </w:r>
      <w:r w:rsidR="0014773D">
        <w:t>,</w:t>
      </w:r>
      <w:r w:rsidRPr="00215BB9">
        <w:t xml:space="preserve"> M</w:t>
      </w:r>
      <w:r w:rsidR="0014773D">
        <w:t>.</w:t>
      </w:r>
      <w:r w:rsidRPr="00215BB9">
        <w:t>, Granjon</w:t>
      </w:r>
      <w:r w:rsidR="0014773D">
        <w:t>,</w:t>
      </w:r>
      <w:r w:rsidRPr="00215BB9">
        <w:t xml:space="preserve"> A</w:t>
      </w:r>
      <w:r w:rsidR="0014773D">
        <w:t>.</w:t>
      </w:r>
      <w:r w:rsidRPr="00215BB9">
        <w:t>-C</w:t>
      </w:r>
      <w:r w:rsidR="0014773D">
        <w:t>.</w:t>
      </w:r>
      <w:r w:rsidRPr="00215BB9">
        <w:t>, Hans</w:t>
      </w:r>
      <w:r w:rsidR="0014773D">
        <w:t>,</w:t>
      </w:r>
      <w:r w:rsidRPr="00215BB9">
        <w:t xml:space="preserve"> J</w:t>
      </w:r>
      <w:r w:rsidR="0014773D">
        <w:t>.</w:t>
      </w:r>
      <w:r w:rsidRPr="00215BB9">
        <w:t>B</w:t>
      </w:r>
      <w:r w:rsidR="0014773D">
        <w:t>.</w:t>
      </w:r>
      <w:r w:rsidRPr="00215BB9">
        <w:t>, Lester</w:t>
      </w:r>
      <w:r w:rsidR="0014773D">
        <w:t>,</w:t>
      </w:r>
      <w:r w:rsidRPr="00215BB9">
        <w:t xml:space="preserve"> J</w:t>
      </w:r>
      <w:r w:rsidR="0014773D">
        <w:t>.</w:t>
      </w:r>
      <w:r w:rsidRPr="00215BB9">
        <w:t>D</w:t>
      </w:r>
      <w:r w:rsidR="0014773D">
        <w:t>.</w:t>
      </w:r>
      <w:r w:rsidRPr="00215BB9">
        <w:t>, Rabanus</w:t>
      </w:r>
      <w:r w:rsidRPr="00215BB9">
        <w:rPr>
          <w:rFonts w:ascii="Cambria Math" w:hAnsi="Cambria Math" w:cs="Cambria Math"/>
        </w:rPr>
        <w:t>‐</w:t>
      </w:r>
      <w:r w:rsidRPr="00215BB9">
        <w:t>Wallace</w:t>
      </w:r>
      <w:r w:rsidR="0014773D">
        <w:t>,</w:t>
      </w:r>
      <w:r w:rsidRPr="00215BB9">
        <w:t xml:space="preserve"> M</w:t>
      </w:r>
      <w:r w:rsidR="0014773D">
        <w:t>.</w:t>
      </w:r>
      <w:r w:rsidRPr="00215BB9">
        <w:t>T</w:t>
      </w:r>
      <w:r w:rsidR="0014773D">
        <w:t>.</w:t>
      </w:r>
      <w:r w:rsidRPr="00215BB9">
        <w:t>, Rowney</w:t>
      </w:r>
      <w:r w:rsidR="0014773D">
        <w:t>,</w:t>
      </w:r>
      <w:r w:rsidRPr="00215BB9">
        <w:t xml:space="preserve"> C</w:t>
      </w:r>
      <w:r w:rsidR="0014773D">
        <w:t>.</w:t>
      </w:r>
      <w:r w:rsidRPr="00215BB9">
        <w:t>, Städele</w:t>
      </w:r>
      <w:r w:rsidR="0014773D">
        <w:t>,</w:t>
      </w:r>
      <w:r w:rsidRPr="00215BB9">
        <w:t xml:space="preserve"> V</w:t>
      </w:r>
      <w:r w:rsidR="0014773D">
        <w:t>.</w:t>
      </w:r>
      <w:r w:rsidRPr="00215BB9">
        <w:t>, Marques</w:t>
      </w:r>
      <w:r w:rsidRPr="00215BB9">
        <w:rPr>
          <w:rFonts w:ascii="Cambria Math" w:hAnsi="Cambria Math" w:cs="Cambria Math"/>
        </w:rPr>
        <w:t>‐</w:t>
      </w:r>
      <w:r w:rsidRPr="00215BB9">
        <w:t>Bonet</w:t>
      </w:r>
      <w:r w:rsidR="0014773D">
        <w:t>,</w:t>
      </w:r>
      <w:r w:rsidRPr="00215BB9">
        <w:t xml:space="preserve"> T</w:t>
      </w:r>
      <w:r w:rsidR="0014773D">
        <w:t>.</w:t>
      </w:r>
      <w:r w:rsidRPr="00215BB9">
        <w:t>, Langergraber</w:t>
      </w:r>
      <w:r w:rsidR="0014773D">
        <w:t>,</w:t>
      </w:r>
      <w:r w:rsidRPr="00215BB9">
        <w:t xml:space="preserve"> K</w:t>
      </w:r>
      <w:r w:rsidR="0014773D">
        <w:t>.</w:t>
      </w:r>
      <w:r w:rsidRPr="00215BB9">
        <w:t>E</w:t>
      </w:r>
      <w:r w:rsidR="0014773D">
        <w:t>.</w:t>
      </w:r>
      <w:r w:rsidRPr="00215BB9">
        <w:t xml:space="preserve"> and Vigilant</w:t>
      </w:r>
      <w:r w:rsidR="0014773D">
        <w:t>,</w:t>
      </w:r>
      <w:r w:rsidRPr="00215BB9">
        <w:t xml:space="preserve"> L</w:t>
      </w:r>
      <w:r w:rsidR="0014773D">
        <w:t>.</w:t>
      </w:r>
      <w:r w:rsidRPr="00215BB9">
        <w:t xml:space="preserve"> (2019). A roadmap for high-throughput sequencing studies of wild animal populations using noninvasive samples and hybridization capture. </w:t>
      </w:r>
      <w:r w:rsidRPr="00215BB9">
        <w:rPr>
          <w:i/>
          <w:iCs/>
        </w:rPr>
        <w:t>Molecular Ecology Resources</w:t>
      </w:r>
      <w:r w:rsidRPr="00215BB9">
        <w:t xml:space="preserve"> </w:t>
      </w:r>
      <w:r w:rsidRPr="00215BB9">
        <w:rPr>
          <w:b/>
          <w:bCs/>
        </w:rPr>
        <w:t>19</w:t>
      </w:r>
      <w:r w:rsidRPr="00215BB9">
        <w:t>, 609–622 doi:10.1111/1755-0998.12993</w:t>
      </w:r>
    </w:p>
    <w:p w14:paraId="3ABA1C97" w14:textId="53091F47" w:rsidR="00215BB9" w:rsidRPr="00215BB9" w:rsidRDefault="00215BB9" w:rsidP="00215BB9">
      <w:pPr>
        <w:pStyle w:val="Bibliography"/>
      </w:pPr>
      <w:r w:rsidRPr="00215BB9">
        <w:t>White</w:t>
      </w:r>
      <w:r w:rsidR="0014773D">
        <w:t>,</w:t>
      </w:r>
      <w:r w:rsidRPr="00215BB9">
        <w:t xml:space="preserve"> M</w:t>
      </w:r>
      <w:r w:rsidR="0014773D">
        <w:t>.</w:t>
      </w:r>
      <w:r w:rsidRPr="00215BB9">
        <w:t>, Griffioen</w:t>
      </w:r>
      <w:r w:rsidR="0014773D">
        <w:t>,</w:t>
      </w:r>
      <w:r w:rsidRPr="00215BB9">
        <w:t xml:space="preserve"> P</w:t>
      </w:r>
      <w:r w:rsidR="0014773D">
        <w:t>.</w:t>
      </w:r>
      <w:r w:rsidRPr="00215BB9">
        <w:t xml:space="preserve"> and Newell</w:t>
      </w:r>
      <w:r w:rsidR="0014773D">
        <w:t>,</w:t>
      </w:r>
      <w:r w:rsidRPr="00215BB9">
        <w:t xml:space="preserve"> G</w:t>
      </w:r>
      <w:r w:rsidR="0014773D">
        <w:t>.</w:t>
      </w:r>
      <w:r w:rsidRPr="00215BB9">
        <w:t xml:space="preserve"> (2020). </w:t>
      </w:r>
      <w:r w:rsidRPr="008A5BC9">
        <w:rPr>
          <w:i/>
          <w:iCs/>
        </w:rPr>
        <w:t>Multi-temporal native vegetation extent for Victoria.</w:t>
      </w:r>
      <w:r w:rsidRPr="00215BB9">
        <w:t xml:space="preserve"> </w:t>
      </w:r>
      <w:r w:rsidRPr="008A5BC9">
        <w:t>Arthur Rylah Institute for Environmental Research, Department of Environment, Land, Water and Planning, Victoria. https://www. environm ent. vic. gov. au/biodiversity/Victorias-Land-Cover-Time-Series</w:t>
      </w:r>
      <w:r w:rsidRPr="0014773D">
        <w:t>.</w:t>
      </w:r>
    </w:p>
    <w:p w14:paraId="10E7A520" w14:textId="2001B758" w:rsidR="00215BB9" w:rsidRPr="00215BB9" w:rsidRDefault="00215BB9" w:rsidP="00215BB9">
      <w:pPr>
        <w:pStyle w:val="Bibliography"/>
      </w:pPr>
      <w:r w:rsidRPr="00215BB9">
        <w:t>Wolf</w:t>
      </w:r>
      <w:r w:rsidR="0014773D">
        <w:t>,</w:t>
      </w:r>
      <w:r w:rsidRPr="00215BB9">
        <w:t xml:space="preserve"> J</w:t>
      </w:r>
      <w:r w:rsidR="0014773D">
        <w:t>.</w:t>
      </w:r>
      <w:r w:rsidRPr="00215BB9">
        <w:t>B</w:t>
      </w:r>
      <w:r w:rsidR="0014773D">
        <w:t>.</w:t>
      </w:r>
      <w:r w:rsidRPr="00215BB9">
        <w:t>W</w:t>
      </w:r>
      <w:r w:rsidR="0014773D">
        <w:t>.</w:t>
      </w:r>
      <w:r w:rsidRPr="00215BB9">
        <w:t>, Traulsen</w:t>
      </w:r>
      <w:r w:rsidR="0014773D">
        <w:t>,</w:t>
      </w:r>
      <w:r w:rsidRPr="00215BB9">
        <w:t xml:space="preserve"> A</w:t>
      </w:r>
      <w:r w:rsidR="0014773D">
        <w:t>.</w:t>
      </w:r>
      <w:r w:rsidRPr="00215BB9">
        <w:t xml:space="preserve"> and James</w:t>
      </w:r>
      <w:r w:rsidR="0014773D">
        <w:t>,</w:t>
      </w:r>
      <w:r w:rsidRPr="00215BB9">
        <w:t xml:space="preserve"> R</w:t>
      </w:r>
      <w:r w:rsidR="0014773D">
        <w:t>.</w:t>
      </w:r>
      <w:r w:rsidRPr="00215BB9">
        <w:t xml:space="preserve"> (2011). Exploring th</w:t>
      </w:r>
      <w:r w:rsidR="0014773D" w:rsidRPr="00215BB9">
        <w:t>e link between genetic relatedness r and social contact structure k in animal social networks</w:t>
      </w:r>
      <w:r w:rsidRPr="00215BB9">
        <w:t xml:space="preserve">. </w:t>
      </w:r>
      <w:r w:rsidRPr="00215BB9">
        <w:rPr>
          <w:i/>
          <w:iCs/>
        </w:rPr>
        <w:t>The American Naturalist</w:t>
      </w:r>
      <w:r w:rsidRPr="00215BB9">
        <w:t xml:space="preserve"> </w:t>
      </w:r>
      <w:r w:rsidRPr="00215BB9">
        <w:rPr>
          <w:b/>
          <w:bCs/>
        </w:rPr>
        <w:t>177</w:t>
      </w:r>
      <w:r w:rsidRPr="00215BB9">
        <w:t>, 135–142 doi:10.1086/657442</w:t>
      </w:r>
    </w:p>
    <w:p w14:paraId="21B66F0E" w14:textId="7CE3688E" w:rsidR="00215BB9" w:rsidRPr="00215BB9" w:rsidRDefault="00215BB9" w:rsidP="00215BB9">
      <w:pPr>
        <w:pStyle w:val="Bibliography"/>
      </w:pPr>
      <w:r w:rsidRPr="00215BB9">
        <w:lastRenderedPageBreak/>
        <w:t>Wright</w:t>
      </w:r>
      <w:r w:rsidR="00F66BDE">
        <w:t>,</w:t>
      </w:r>
      <w:r w:rsidRPr="00215BB9">
        <w:t xml:space="preserve"> B</w:t>
      </w:r>
      <w:r w:rsidR="00F66BDE">
        <w:t>.</w:t>
      </w:r>
      <w:r w:rsidRPr="00215BB9">
        <w:t>R</w:t>
      </w:r>
      <w:r w:rsidR="00F66BDE">
        <w:t>.</w:t>
      </w:r>
      <w:r w:rsidRPr="00215BB9">
        <w:t>, Casteriano</w:t>
      </w:r>
      <w:r w:rsidR="00F66BDE">
        <w:t>,</w:t>
      </w:r>
      <w:r w:rsidRPr="00215BB9">
        <w:t xml:space="preserve"> A</w:t>
      </w:r>
      <w:r w:rsidR="00F66BDE">
        <w:t>.</w:t>
      </w:r>
      <w:r w:rsidRPr="00215BB9">
        <w:t>, Muir</w:t>
      </w:r>
      <w:r w:rsidR="00F66BDE">
        <w:t>,</w:t>
      </w:r>
      <w:r w:rsidRPr="00215BB9">
        <w:t xml:space="preserve"> Y</w:t>
      </w:r>
      <w:r w:rsidR="00F66BDE">
        <w:t>.</w:t>
      </w:r>
      <w:r w:rsidRPr="00215BB9">
        <w:t>S</w:t>
      </w:r>
      <w:r w:rsidR="00F66BDE">
        <w:t>.</w:t>
      </w:r>
      <w:r w:rsidRPr="00215BB9">
        <w:t>S</w:t>
      </w:r>
      <w:r w:rsidR="00F66BDE">
        <w:t>.</w:t>
      </w:r>
      <w:r w:rsidRPr="00215BB9">
        <w:t>, Hulse</w:t>
      </w:r>
      <w:r w:rsidR="00F66BDE">
        <w:t>,</w:t>
      </w:r>
      <w:r w:rsidRPr="00215BB9">
        <w:t xml:space="preserve"> L</w:t>
      </w:r>
      <w:r w:rsidR="00F66BDE">
        <w:t>.</w:t>
      </w:r>
      <w:r w:rsidRPr="00215BB9">
        <w:t>, Simpson</w:t>
      </w:r>
      <w:r w:rsidR="00F66BDE">
        <w:t>,</w:t>
      </w:r>
      <w:r w:rsidRPr="00215BB9">
        <w:t xml:space="preserve"> S</w:t>
      </w:r>
      <w:r w:rsidR="00F66BDE">
        <w:t>.</w:t>
      </w:r>
      <w:r w:rsidRPr="00215BB9">
        <w:t>J</w:t>
      </w:r>
      <w:r w:rsidR="00F66BDE">
        <w:t>.</w:t>
      </w:r>
      <w:r w:rsidRPr="00215BB9">
        <w:t>, Legione</w:t>
      </w:r>
      <w:r w:rsidR="00F66BDE">
        <w:t>,</w:t>
      </w:r>
      <w:r w:rsidRPr="00215BB9">
        <w:t xml:space="preserve"> A</w:t>
      </w:r>
      <w:r w:rsidR="00F66BDE">
        <w:t>.</w:t>
      </w:r>
      <w:r w:rsidRPr="00215BB9">
        <w:t>R</w:t>
      </w:r>
      <w:r w:rsidR="00F66BDE">
        <w:t>.</w:t>
      </w:r>
      <w:r w:rsidRPr="00215BB9">
        <w:t>, Vaz</w:t>
      </w:r>
      <w:r w:rsidR="00F66BDE">
        <w:t>,</w:t>
      </w:r>
      <w:r w:rsidRPr="00215BB9">
        <w:t xml:space="preserve"> P</w:t>
      </w:r>
      <w:r w:rsidR="00F66BDE">
        <w:t>.</w:t>
      </w:r>
      <w:r w:rsidRPr="00215BB9">
        <w:t>K</w:t>
      </w:r>
      <w:r w:rsidR="00F66BDE">
        <w:t>.</w:t>
      </w:r>
      <w:r w:rsidRPr="00215BB9">
        <w:t>, Devlin</w:t>
      </w:r>
      <w:r w:rsidR="00F66BDE">
        <w:t>,</w:t>
      </w:r>
      <w:r w:rsidRPr="00215BB9">
        <w:t xml:space="preserve"> J</w:t>
      </w:r>
      <w:r w:rsidR="00F66BDE">
        <w:t>.</w:t>
      </w:r>
      <w:r w:rsidRPr="00215BB9">
        <w:t>M</w:t>
      </w:r>
      <w:r w:rsidR="00F66BDE">
        <w:t>.</w:t>
      </w:r>
      <w:r w:rsidRPr="00215BB9">
        <w:t>, Krockenberger</w:t>
      </w:r>
      <w:r w:rsidR="00F66BDE">
        <w:t>,</w:t>
      </w:r>
      <w:r w:rsidRPr="00215BB9">
        <w:t xml:space="preserve"> M</w:t>
      </w:r>
      <w:r w:rsidR="00F66BDE">
        <w:t>.</w:t>
      </w:r>
      <w:r w:rsidRPr="00215BB9">
        <w:t>B</w:t>
      </w:r>
      <w:r w:rsidR="00F66BDE">
        <w:t>.</w:t>
      </w:r>
      <w:r w:rsidRPr="00215BB9">
        <w:t xml:space="preserve"> and Higgins</w:t>
      </w:r>
      <w:r w:rsidR="00F66BDE">
        <w:t>,</w:t>
      </w:r>
      <w:r w:rsidRPr="00215BB9">
        <w:t xml:space="preserve"> D</w:t>
      </w:r>
      <w:r w:rsidR="00F66BDE">
        <w:t>.</w:t>
      </w:r>
      <w:r w:rsidRPr="00215BB9">
        <w:t>P</w:t>
      </w:r>
      <w:r w:rsidR="00F66BDE">
        <w:t>.</w:t>
      </w:r>
      <w:r w:rsidRPr="00215BB9">
        <w:t xml:space="preserve"> (2024). Expanding the known distribution of phascolartid gammaherpesvirus 1 in </w:t>
      </w:r>
      <w:r w:rsidR="004E3DFA">
        <w:t>Koala</w:t>
      </w:r>
      <w:r w:rsidRPr="00215BB9">
        <w:t xml:space="preserve">s to populations across Queensland and New South Wales. </w:t>
      </w:r>
      <w:r w:rsidRPr="00215BB9">
        <w:rPr>
          <w:i/>
          <w:iCs/>
        </w:rPr>
        <w:t>Scientific Reports</w:t>
      </w:r>
      <w:r w:rsidRPr="00215BB9">
        <w:t xml:space="preserve"> </w:t>
      </w:r>
      <w:r w:rsidRPr="00215BB9">
        <w:rPr>
          <w:b/>
          <w:bCs/>
        </w:rPr>
        <w:t>14</w:t>
      </w:r>
      <w:r w:rsidRPr="00215BB9">
        <w:t>, 1223 doi:10.1038/s41598-023-50496-4</w:t>
      </w:r>
    </w:p>
    <w:p w14:paraId="6ECF28ED" w14:textId="3B2F1BA1" w:rsidR="00215BB9" w:rsidRPr="00215BB9" w:rsidRDefault="00215BB9" w:rsidP="00215BB9">
      <w:pPr>
        <w:pStyle w:val="Bibliography"/>
      </w:pPr>
      <w:r w:rsidRPr="00215BB9">
        <w:t>Young</w:t>
      </w:r>
      <w:r w:rsidR="00F66BDE">
        <w:t>,</w:t>
      </w:r>
      <w:r w:rsidRPr="00215BB9">
        <w:t xml:space="preserve"> E</w:t>
      </w:r>
      <w:r w:rsidR="00F66BDE">
        <w:t>.</w:t>
      </w:r>
      <w:r w:rsidRPr="00215BB9">
        <w:t>T</w:t>
      </w:r>
      <w:r w:rsidR="00F66BDE">
        <w:t>.</w:t>
      </w:r>
      <w:r w:rsidRPr="00215BB9">
        <w:t>, Phalen</w:t>
      </w:r>
      <w:r w:rsidR="00F66BDE">
        <w:t>,</w:t>
      </w:r>
      <w:r w:rsidRPr="00215BB9">
        <w:t xml:space="preserve"> D</w:t>
      </w:r>
      <w:r w:rsidR="00F66BDE">
        <w:t>.</w:t>
      </w:r>
      <w:r w:rsidRPr="00215BB9">
        <w:t>, Greenville</w:t>
      </w:r>
      <w:r w:rsidR="00F66BDE">
        <w:t>,</w:t>
      </w:r>
      <w:r w:rsidRPr="00215BB9">
        <w:t xml:space="preserve"> A</w:t>
      </w:r>
      <w:r w:rsidR="00F66BDE">
        <w:t>.</w:t>
      </w:r>
      <w:r w:rsidRPr="00215BB9">
        <w:t>C</w:t>
      </w:r>
      <w:r w:rsidR="00F66BDE">
        <w:t>.</w:t>
      </w:r>
      <w:r w:rsidRPr="00215BB9">
        <w:t>, Donkers</w:t>
      </w:r>
      <w:r w:rsidR="00F66BDE">
        <w:t>,</w:t>
      </w:r>
      <w:r w:rsidRPr="00215BB9">
        <w:t xml:space="preserve"> K</w:t>
      </w:r>
      <w:r w:rsidR="00F66BDE">
        <w:t>.</w:t>
      </w:r>
      <w:r w:rsidRPr="00215BB9">
        <w:t xml:space="preserve"> and Carver</w:t>
      </w:r>
      <w:r w:rsidR="00F66BDE">
        <w:t>,</w:t>
      </w:r>
      <w:r w:rsidRPr="00215BB9">
        <w:t xml:space="preserve"> S</w:t>
      </w:r>
      <w:r w:rsidR="00F66BDE">
        <w:t>.</w:t>
      </w:r>
      <w:r w:rsidRPr="00215BB9">
        <w:t xml:space="preserve"> (2024). A retrospective epidemiological study of sarcoptic mange in </w:t>
      </w:r>
      <w:r w:rsidR="004E3DFA">
        <w:t>Koala</w:t>
      </w:r>
      <w:r w:rsidRPr="00215BB9">
        <w:t>s (</w:t>
      </w:r>
      <w:r w:rsidRPr="00215BB9">
        <w:rPr>
          <w:i/>
          <w:iCs/>
        </w:rPr>
        <w:t>Phascolarctos cinereus</w:t>
      </w:r>
      <w:r w:rsidRPr="00215BB9">
        <w:t xml:space="preserve">) using wildlife carer admission records. </w:t>
      </w:r>
      <w:r w:rsidRPr="00215BB9">
        <w:rPr>
          <w:i/>
          <w:iCs/>
        </w:rPr>
        <w:t>International Journal for Parasitology: Parasites and Wildlife</w:t>
      </w:r>
      <w:r w:rsidRPr="00215BB9">
        <w:t xml:space="preserve"> </w:t>
      </w:r>
      <w:r w:rsidRPr="00215BB9">
        <w:rPr>
          <w:b/>
          <w:bCs/>
        </w:rPr>
        <w:t>24</w:t>
      </w:r>
      <w:r w:rsidRPr="00215BB9">
        <w:t>, 100955 doi:10.1016/j.ijppaw.2024.100955</w:t>
      </w:r>
    </w:p>
    <w:p w14:paraId="1C61F8D2" w14:textId="1943B5B3" w:rsidR="00215BB9" w:rsidRPr="00215BB9" w:rsidRDefault="00215BB9" w:rsidP="00215BB9">
      <w:pPr>
        <w:pStyle w:val="Bibliography"/>
      </w:pPr>
      <w:r w:rsidRPr="00215BB9">
        <w:t>Zipkin</w:t>
      </w:r>
      <w:r w:rsidR="00F66BDE">
        <w:t>,</w:t>
      </w:r>
      <w:r w:rsidRPr="00215BB9">
        <w:t xml:space="preserve"> E</w:t>
      </w:r>
      <w:r w:rsidR="00F66BDE">
        <w:t>.</w:t>
      </w:r>
      <w:r w:rsidRPr="00215BB9">
        <w:t>F</w:t>
      </w:r>
      <w:r w:rsidR="00F66BDE">
        <w:t>.</w:t>
      </w:r>
      <w:r w:rsidRPr="00215BB9">
        <w:t>, Rossman</w:t>
      </w:r>
      <w:r w:rsidR="00F66BDE">
        <w:t>,</w:t>
      </w:r>
      <w:r w:rsidRPr="00215BB9">
        <w:t xml:space="preserve"> S</w:t>
      </w:r>
      <w:r w:rsidR="00F66BDE">
        <w:t>.</w:t>
      </w:r>
      <w:r w:rsidRPr="00215BB9">
        <w:t>, Yackulic</w:t>
      </w:r>
      <w:r w:rsidR="00F66BDE">
        <w:t>,</w:t>
      </w:r>
      <w:r w:rsidRPr="00215BB9">
        <w:t xml:space="preserve"> C</w:t>
      </w:r>
      <w:r w:rsidR="00F66BDE">
        <w:t>.</w:t>
      </w:r>
      <w:r w:rsidRPr="00215BB9">
        <w:t>B</w:t>
      </w:r>
      <w:r w:rsidR="00F66BDE">
        <w:t>.</w:t>
      </w:r>
      <w:r w:rsidRPr="00215BB9">
        <w:t>, Wiens</w:t>
      </w:r>
      <w:r w:rsidR="00F66BDE">
        <w:t>,</w:t>
      </w:r>
      <w:r w:rsidRPr="00215BB9">
        <w:t xml:space="preserve"> J</w:t>
      </w:r>
      <w:r w:rsidR="00F66BDE">
        <w:t>.</w:t>
      </w:r>
      <w:r w:rsidRPr="00215BB9">
        <w:t>D</w:t>
      </w:r>
      <w:r w:rsidR="00F66BDE">
        <w:t>.</w:t>
      </w:r>
      <w:r w:rsidRPr="00215BB9">
        <w:t>, Thorson</w:t>
      </w:r>
      <w:r w:rsidR="00F66BDE">
        <w:t>,</w:t>
      </w:r>
      <w:r w:rsidRPr="00215BB9">
        <w:t xml:space="preserve"> J</w:t>
      </w:r>
      <w:r w:rsidR="00F66BDE">
        <w:t>.</w:t>
      </w:r>
      <w:r w:rsidRPr="00215BB9">
        <w:t>T</w:t>
      </w:r>
      <w:r w:rsidR="00F66BDE">
        <w:t>.</w:t>
      </w:r>
      <w:r w:rsidRPr="00215BB9">
        <w:t>, Davis</w:t>
      </w:r>
      <w:r w:rsidR="00F66BDE">
        <w:t>,</w:t>
      </w:r>
      <w:r w:rsidRPr="00215BB9">
        <w:t xml:space="preserve"> R</w:t>
      </w:r>
      <w:r w:rsidR="00F66BDE">
        <w:t>.</w:t>
      </w:r>
      <w:r w:rsidRPr="00215BB9">
        <w:t>J</w:t>
      </w:r>
      <w:r w:rsidR="00F66BDE">
        <w:t>.</w:t>
      </w:r>
      <w:r w:rsidRPr="00215BB9">
        <w:t xml:space="preserve"> and Grant</w:t>
      </w:r>
      <w:r w:rsidR="00F66BDE">
        <w:t>,</w:t>
      </w:r>
      <w:r w:rsidRPr="00215BB9">
        <w:t xml:space="preserve"> E</w:t>
      </w:r>
      <w:r w:rsidR="00F66BDE">
        <w:t>.</w:t>
      </w:r>
      <w:r w:rsidRPr="00215BB9">
        <w:t>H</w:t>
      </w:r>
      <w:r w:rsidR="00F66BDE">
        <w:t>.</w:t>
      </w:r>
      <w:r w:rsidRPr="00215BB9">
        <w:t>C</w:t>
      </w:r>
      <w:r w:rsidR="00F66BDE">
        <w:t>.</w:t>
      </w:r>
      <w:r w:rsidRPr="00215BB9">
        <w:t xml:space="preserve"> (2017). Integrating count and detection–nondetection data to model population dynamics. </w:t>
      </w:r>
      <w:r w:rsidRPr="00215BB9">
        <w:rPr>
          <w:i/>
          <w:iCs/>
        </w:rPr>
        <w:t>Ecology</w:t>
      </w:r>
      <w:r w:rsidRPr="00215BB9">
        <w:t xml:space="preserve"> </w:t>
      </w:r>
      <w:r w:rsidRPr="00215BB9">
        <w:rPr>
          <w:b/>
          <w:bCs/>
        </w:rPr>
        <w:t>98</w:t>
      </w:r>
      <w:r w:rsidRPr="00215BB9">
        <w:t>, 1640–1650 doi:10.1002/ecy.1831</w:t>
      </w:r>
    </w:p>
    <w:p w14:paraId="12D787E6" w14:textId="30D762A1" w:rsidR="00D868AD" w:rsidRPr="00D868AD" w:rsidRDefault="007542EB" w:rsidP="00D868AD">
      <w:pPr>
        <w:pStyle w:val="ARIERRefs"/>
      </w:pPr>
      <w:r>
        <w:fldChar w:fldCharType="end"/>
      </w:r>
    </w:p>
    <w:p w14:paraId="1E62837C" w14:textId="77777777" w:rsidR="00D868AD" w:rsidRPr="00D868AD" w:rsidRDefault="00D868AD" w:rsidP="00D868AD">
      <w:pPr>
        <w:pStyle w:val="ARIERRefs"/>
      </w:pPr>
    </w:p>
    <w:p w14:paraId="445AFBFF" w14:textId="77777777" w:rsidR="00D868AD" w:rsidRPr="00D868AD" w:rsidRDefault="00D868AD" w:rsidP="00D868AD">
      <w:pPr>
        <w:pStyle w:val="ARIERRefs"/>
        <w:rPr>
          <w:color w:val="FF0000"/>
        </w:rPr>
        <w:sectPr w:rsidR="00D868AD" w:rsidRPr="00D868AD" w:rsidSect="008A5BC9">
          <w:pgSz w:w="11907" w:h="16840" w:code="9"/>
          <w:pgMar w:top="1134" w:right="1134" w:bottom="1134" w:left="1134" w:header="709" w:footer="567" w:gutter="0"/>
          <w:pgNumType w:start="1"/>
          <w:cols w:space="708"/>
          <w:formProt w:val="0"/>
          <w:titlePg/>
          <w:docGrid w:linePitch="360"/>
        </w:sectPr>
      </w:pPr>
    </w:p>
    <w:p w14:paraId="71823834" w14:textId="77777777" w:rsidR="00D868AD" w:rsidRDefault="00D868AD" w:rsidP="00BF0090">
      <w:pPr>
        <w:pStyle w:val="Heading1-Numbered"/>
      </w:pPr>
      <w:bookmarkStart w:id="176" w:name="_Toc202781745"/>
      <w:r w:rsidRPr="00BF0090">
        <w:lastRenderedPageBreak/>
        <w:t>Appendix</w:t>
      </w:r>
      <w:bookmarkEnd w:id="176"/>
    </w:p>
    <w:p w14:paraId="40B2FD5F" w14:textId="558630B0" w:rsidR="00BF0090" w:rsidRDefault="00BF0090" w:rsidP="00BF0090">
      <w:pPr>
        <w:pStyle w:val="Heading2-Numbered"/>
        <w:numPr>
          <w:ilvl w:val="1"/>
          <w:numId w:val="17"/>
        </w:numPr>
      </w:pPr>
      <w:bookmarkStart w:id="177" w:name="_Toc185321300"/>
      <w:bookmarkStart w:id="178" w:name="_Toc202781746"/>
      <w:r>
        <w:t xml:space="preserve">Abundance and distribution model supplementary </w:t>
      </w:r>
      <w:r w:rsidR="003C45DE">
        <w:t>details</w:t>
      </w:r>
      <w:bookmarkEnd w:id="177"/>
      <w:bookmarkEnd w:id="178"/>
    </w:p>
    <w:p w14:paraId="6B8DC3FD" w14:textId="77777777" w:rsidR="00B75965" w:rsidRDefault="00B75965" w:rsidP="00BF0090"/>
    <w:p w14:paraId="6F9974BC" w14:textId="5E46B781" w:rsidR="003C45DE" w:rsidRDefault="003C45DE" w:rsidP="003C45DE">
      <w:pPr>
        <w:pStyle w:val="Heading3-Numbered"/>
      </w:pPr>
      <w:bookmarkStart w:id="179" w:name="_Toc202781747"/>
      <w:r>
        <w:t>Abundance model details</w:t>
      </w:r>
      <w:bookmarkEnd w:id="179"/>
    </w:p>
    <w:p w14:paraId="08692BAB" w14:textId="4AEFB93C" w:rsidR="003C45DE" w:rsidRDefault="003C45DE" w:rsidP="003C45DE">
      <w:r w:rsidRPr="6911FBC4">
        <w:t>Locations of transect</w:t>
      </w:r>
      <w:r>
        <w:t>s</w:t>
      </w:r>
      <w:r w:rsidRPr="6911FBC4">
        <w:t xml:space="preserve"> and acoustic </w:t>
      </w:r>
      <w:r>
        <w:t>recorders</w:t>
      </w:r>
      <w:r w:rsidRPr="6911FBC4">
        <w:t xml:space="preserve"> were </w:t>
      </w:r>
      <w:r>
        <w:t xml:space="preserve">assigned </w:t>
      </w:r>
      <w:r w:rsidRPr="6911FBC4">
        <w:t xml:space="preserve">to </w:t>
      </w:r>
      <w:r>
        <w:t>one of the 1-</w:t>
      </w:r>
      <w:r w:rsidRPr="6911FBC4">
        <w:t>km</w:t>
      </w:r>
      <w:r w:rsidRPr="6911FBC4">
        <w:rPr>
          <w:vertAlign w:val="superscript"/>
        </w:rPr>
        <w:t>2</w:t>
      </w:r>
      <w:r w:rsidRPr="6911FBC4">
        <w:t xml:space="preserve"> prediction grid cells across Victoria. Values for each environmental layer were also extracted for each surveyed grid cell</w:t>
      </w:r>
      <w:r w:rsidR="00242A54">
        <w:t xml:space="preserve">. </w:t>
      </w:r>
      <w:r w:rsidRPr="6911FBC4">
        <w:t xml:space="preserve">To develop the integrated model, we first constructed a model describing the spatial variation in </w:t>
      </w:r>
      <w:r w:rsidR="004E3DFA">
        <w:t>Koala</w:t>
      </w:r>
      <w:r w:rsidRPr="6911FBC4">
        <w:t xml:space="preserve"> abundance</w:t>
      </w:r>
      <w:r w:rsidR="00242A54">
        <w:t xml:space="preserve">. </w:t>
      </w:r>
      <w:r w:rsidR="004E3DFA">
        <w:t>Koala</w:t>
      </w:r>
      <w:r w:rsidRPr="6911FBC4">
        <w:t xml:space="preserve"> abundance in a grid cell </w:t>
      </w:r>
      <m:oMath>
        <m:r>
          <w:rPr>
            <w:rFonts w:ascii="Cambria Math" w:hAnsi="Cambria Math"/>
          </w:rPr>
          <m:t>i</m:t>
        </m:r>
      </m:oMath>
      <w:r w:rsidRPr="6911FBC4">
        <w:t xml:space="preserve"> was assumed to be a realisation of a </w:t>
      </w:r>
      <w:r w:rsidR="00C47FDB">
        <w:t xml:space="preserve">thinned </w:t>
      </w:r>
      <w:r w:rsidRPr="6911FBC4">
        <w:t>Poisson process</w:t>
      </w:r>
      <w:r w:rsidR="00385705">
        <w:t>:</w:t>
      </w:r>
      <w:r w:rsidRPr="6911FBC4">
        <w:t xml:space="preserve"> </w:t>
      </w:r>
    </w:p>
    <w:p w14:paraId="45BCE410" w14:textId="40640481" w:rsidR="003C45DE" w:rsidRPr="00257FE7" w:rsidRDefault="00000000" w:rsidP="003C45DE">
      <m:oMathPara>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N</m:t>
                  </m:r>
                </m:e>
                <m:sub>
                  <m:r>
                    <w:rPr>
                      <w:rFonts w:ascii="Cambria Math" w:hAnsi="Cambria Math"/>
                    </w:rPr>
                    <m:t>i</m:t>
                  </m:r>
                </m:sub>
              </m:sSub>
              <m:r>
                <w:rPr>
                  <w:rFonts w:ascii="Cambria Math" w:hAnsi="Cambria Math"/>
                </w:rPr>
                <m:t xml:space="preserve"> ~ </m:t>
              </m:r>
              <m:r>
                <m:rPr>
                  <m:nor/>
                </m:rPr>
                <w:rPr>
                  <w:rFonts w:ascii="Cambria Math" w:hAnsi="Cambria Math"/>
                </w:rPr>
                <m:t>Poisson</m:t>
              </m:r>
              <m:d>
                <m:dPr>
                  <m:ctrlPr>
                    <w:rPr>
                      <w:rFonts w:ascii="Cambria Math" w:hAnsi="Cambria Math"/>
                      <w:i/>
                    </w:rPr>
                  </m:ctrlPr>
                </m:dPr>
                <m:e>
                  <m:sSub>
                    <m:sSubPr>
                      <m:ctrlPr>
                        <w:rPr>
                          <w:rFonts w:ascii="Cambria Math" w:hAnsi="Cambria Math"/>
                          <w:i/>
                        </w:rPr>
                      </m:ctrlPr>
                    </m:sSubPr>
                    <m:e>
                      <m:r>
                        <w:rPr>
                          <w:rFonts w:ascii="Cambria Math" w:hAnsi="Cambria Math"/>
                        </w:rPr>
                        <m:t>λ</m:t>
                      </m:r>
                    </m:e>
                    <m:sub>
                      <m:r>
                        <w:rPr>
                          <w:rFonts w:ascii="Cambria Math" w:hAnsi="Cambria Math"/>
                        </w:rPr>
                        <m:t>i</m:t>
                      </m:r>
                    </m:sub>
                  </m:sSub>
                  <m:sSub>
                    <m:sSubPr>
                      <m:ctrlPr>
                        <w:rPr>
                          <w:rFonts w:ascii="Cambria Math" w:hAnsi="Cambria Math"/>
                          <w:i/>
                        </w:rPr>
                      </m:ctrlPr>
                    </m:sSubPr>
                    <m:e>
                      <m:r>
                        <w:rPr>
                          <w:rFonts w:ascii="Cambria Math" w:hAnsi="Cambria Math"/>
                        </w:rPr>
                        <m:t>ψ</m:t>
                      </m:r>
                    </m:e>
                    <m:sub>
                      <m:r>
                        <w:rPr>
                          <w:rFonts w:ascii="Cambria Math" w:hAnsi="Cambria Math"/>
                        </w:rPr>
                        <m:t>i</m:t>
                      </m:r>
                    </m:sub>
                  </m:sSub>
                  <m:sSub>
                    <m:sSubPr>
                      <m:ctrlPr>
                        <w:rPr>
                          <w:rFonts w:ascii="Cambria Math" w:hAnsi="Cambria Math"/>
                          <w:i/>
                        </w:rPr>
                      </m:ctrlPr>
                    </m:sSubPr>
                    <m:e>
                      <m:r>
                        <w:rPr>
                          <w:rFonts w:ascii="Cambria Math" w:hAnsi="Cambria Math"/>
                        </w:rPr>
                        <m:t>P</m:t>
                      </m:r>
                    </m:e>
                    <m:sub>
                      <m:r>
                        <w:rPr>
                          <w:rFonts w:ascii="Cambria Math" w:hAnsi="Cambria Math"/>
                        </w:rPr>
                        <m:t>i</m:t>
                      </m:r>
                    </m:sub>
                  </m:sSub>
                </m:e>
              </m:d>
              <m:r>
                <w:rPr>
                  <w:rFonts w:ascii="Cambria Math" w:hAnsi="Latin Modern Math"/>
                </w:rPr>
                <m:t>.</m:t>
              </m:r>
              <m:r>
                <w:rPr>
                  <w:rFonts w:ascii="Cambria Math" w:hAnsi="Cambria Math"/>
                </w:rPr>
                <m:t>#</m:t>
              </m:r>
              <m:r>
                <m:rPr>
                  <m:sty m:val="p"/>
                </m:rPr>
                <w:rPr>
                  <w:rFonts w:ascii="Cambria Math" w:hAnsi="Cambria Math"/>
                </w:rPr>
                <m:t>Eq. 1</m:t>
              </m:r>
            </m:e>
          </m:eqArr>
        </m:oMath>
      </m:oMathPara>
    </w:p>
    <w:p w14:paraId="7A861955" w14:textId="5162DFC9" w:rsidR="003C45DE" w:rsidRDefault="003C45DE" w:rsidP="003C45DE">
      <w:r w:rsidRPr="6911FBC4">
        <w:t xml:space="preserve">Where the parameter </w:t>
      </w:r>
      <m:oMath>
        <m:sSub>
          <m:sSubPr>
            <m:ctrlPr>
              <w:rPr>
                <w:rFonts w:ascii="Cambria Math" w:hAnsi="Cambria Math"/>
                <w:i/>
              </w:rPr>
            </m:ctrlPr>
          </m:sSubPr>
          <m:e>
            <m:r>
              <w:rPr>
                <w:rFonts w:ascii="Cambria Math" w:hAnsi="Cambria Math"/>
              </w:rPr>
              <m:t>λ</m:t>
            </m:r>
          </m:e>
          <m:sub>
            <m:r>
              <w:rPr>
                <w:rFonts w:ascii="Cambria Math" w:hAnsi="Cambria Math"/>
              </w:rPr>
              <m:t>i</m:t>
            </m:r>
          </m:sub>
        </m:sSub>
      </m:oMath>
      <w:r w:rsidRPr="6911FBC4">
        <w:t xml:space="preserve"> is the expected abundance in grid cell </w:t>
      </w:r>
      <m:oMath>
        <m:r>
          <w:rPr>
            <w:rFonts w:ascii="Cambria Math" w:hAnsi="Cambria Math"/>
          </w:rPr>
          <m:t>i</m:t>
        </m:r>
      </m:oMath>
      <w:r w:rsidR="00385705">
        <w:t>,</w:t>
      </w:r>
      <w:r w:rsidRPr="6911FBC4">
        <w:t xml:space="preserve"> </w:t>
      </w:r>
      <m:oMath>
        <m:sSub>
          <m:sSubPr>
            <m:ctrlPr>
              <w:rPr>
                <w:rFonts w:ascii="Cambria Math" w:hAnsi="Cambria Math"/>
                <w:i/>
              </w:rPr>
            </m:ctrlPr>
          </m:sSubPr>
          <m:e>
            <m:r>
              <w:rPr>
                <w:rFonts w:ascii="Cambria Math" w:hAnsi="Cambria Math"/>
              </w:rPr>
              <m:t>ψ</m:t>
            </m:r>
          </m:e>
          <m:sub>
            <m:r>
              <w:rPr>
                <w:rFonts w:ascii="Cambria Math" w:hAnsi="Cambria Math"/>
              </w:rPr>
              <m:t>i</m:t>
            </m:r>
          </m:sub>
        </m:sSub>
      </m:oMath>
      <w:r w:rsidRPr="6911FBC4">
        <w:t xml:space="preserve"> is the probability that the grid cell contained </w:t>
      </w:r>
      <w:r w:rsidR="004E3DFA">
        <w:t>Koala</w:t>
      </w:r>
      <w:r w:rsidR="00C47FDB">
        <w:t xml:space="preserve">s and </w:t>
      </w:r>
      <m:oMath>
        <m:sSub>
          <m:sSubPr>
            <m:ctrlPr>
              <w:rPr>
                <w:rFonts w:ascii="Cambria Math" w:hAnsi="Cambria Math"/>
                <w:i/>
              </w:rPr>
            </m:ctrlPr>
          </m:sSubPr>
          <m:e>
            <m:r>
              <w:rPr>
                <w:rFonts w:ascii="Cambria Math" w:hAnsi="Cambria Math"/>
              </w:rPr>
              <m:t>P</m:t>
            </m:r>
          </m:e>
          <m:sub>
            <m:r>
              <w:rPr>
                <w:rFonts w:ascii="Cambria Math" w:hAnsi="Cambria Math"/>
              </w:rPr>
              <m:t>i</m:t>
            </m:r>
          </m:sub>
        </m:sSub>
      </m:oMath>
      <w:r w:rsidR="00C47FDB">
        <w:t xml:space="preserve"> is the proportion of the grid cell containing suitable Koala habitat</w:t>
      </w:r>
      <w:r w:rsidRPr="6911FBC4">
        <w:t xml:space="preserve">. A </w:t>
      </w:r>
      <w:r w:rsidR="00C47FDB">
        <w:t>thinned Poisson</w:t>
      </w:r>
      <w:r w:rsidRPr="6911FBC4">
        <w:t xml:space="preserve"> model was adopted for the </w:t>
      </w:r>
      <w:r w:rsidR="004E3DFA">
        <w:t>Koala</w:t>
      </w:r>
      <w:r w:rsidRPr="6911FBC4">
        <w:t xml:space="preserve"> monitoring data due to the number of surveyed grids cells with zero detections</w:t>
      </w:r>
      <w:r w:rsidR="00385705">
        <w:t>, owing to</w:t>
      </w:r>
      <w:r w:rsidRPr="6911FBC4">
        <w:t xml:space="preserve"> the complete absence of </w:t>
      </w:r>
      <w:r w:rsidR="004E3DFA">
        <w:t>Koala</w:t>
      </w:r>
      <w:r w:rsidRPr="6911FBC4">
        <w:t>s from</w:t>
      </w:r>
      <w:r w:rsidR="00C47FDB">
        <w:t xml:space="preserve"> </w:t>
      </w:r>
      <w:r w:rsidR="00C47FDB" w:rsidRPr="6911FBC4">
        <w:t>parts of the study area</w:t>
      </w:r>
      <w:r w:rsidR="00C47FDB">
        <w:t xml:space="preserve"> containing suitable habitat.</w:t>
      </w:r>
      <w:r w:rsidRPr="6911FBC4">
        <w:t xml:space="preserve"> A </w:t>
      </w:r>
      <w:r w:rsidR="00C47FDB">
        <w:t>thinned</w:t>
      </w:r>
      <w:r w:rsidRPr="6911FBC4">
        <w:t xml:space="preserve"> </w:t>
      </w:r>
      <w:r w:rsidR="00C47FDB">
        <w:t>model</w:t>
      </w:r>
      <w:r w:rsidRPr="6911FBC4">
        <w:t xml:space="preserve"> also allowed us to model the </w:t>
      </w:r>
      <w:r w:rsidR="004E3DFA">
        <w:t>Koala</w:t>
      </w:r>
      <w:r w:rsidRPr="6911FBC4">
        <w:t xml:space="preserve"> monitoring data as two separate processes, a process governing the probability the grid cell contained </w:t>
      </w:r>
      <w:r w:rsidR="004E3DFA">
        <w:t>Koala</w:t>
      </w:r>
      <w:r w:rsidR="00C47FDB">
        <w:t>s</w:t>
      </w:r>
      <w:r w:rsidRPr="6911FBC4">
        <w:t xml:space="preserve"> and an abundance process, given a grid cell contained </w:t>
      </w:r>
      <w:r w:rsidR="00C47FDB">
        <w:t>Koalas</w:t>
      </w:r>
      <w:r w:rsidR="00242A54">
        <w:t xml:space="preserve">. </w:t>
      </w:r>
      <w:r w:rsidR="00C47FDB">
        <w:t>Note that a prediction of zero Koalas in a cell could arise through either the probability of presence or abundance processes.</w:t>
      </w:r>
      <w:r w:rsidR="00C47FDB" w:rsidRPr="6911FBC4">
        <w:t xml:space="preserve"> </w:t>
      </w:r>
      <w:r w:rsidRPr="6911FBC4">
        <w:t xml:space="preserve">As shown below, the </w:t>
      </w:r>
      <w:r w:rsidR="00C47FDB">
        <w:t>model</w:t>
      </w:r>
      <w:r w:rsidRPr="6911FBC4">
        <w:t xml:space="preserve"> was informed by both acoustic detections (presence/absence data) as well as the transect counts and </w:t>
      </w:r>
      <w:r w:rsidR="00385705">
        <w:t>therefore</w:t>
      </w:r>
      <w:r w:rsidRPr="6911FBC4">
        <w:t xml:space="preserve">, represents a hierarchical occupancy/abundance model </w:t>
      </w:r>
      <w:r>
        <w:fldChar w:fldCharType="begin"/>
      </w:r>
      <w:r w:rsidR="002E0AA9">
        <w:instrText xml:space="preserve"> ADDIN ZOTERO_ITEM CSL_CITATION {"citationID":"aXuSsWpk","properties":{"formattedCitation":"(Pagel et al. 2014)","plainCitation":"(Pagel et al. 2014)","noteIndex":0},"citationItems":[{"id":5298,"uris":["http://zotero.org/users/634364/items/UPZYFJBE"],"itemData":{"id":5298,"type":"article-journal","abstract":"Species' abundances vary in space and time. Describing these patterns is a cornerstone of macroecology. Moreover, trends in population size are an important criterion for the assessment of a species' conservation status. Because abundance trends are not homogeneous in space, we need to quantify variation in abundance trends across the geographical range of a species. A basic difficulty exists in that data sets that cover large geographic areas rarely include population abundance data at high temporal resolution. Whilst both broad-scale geographic distribution data and site-specific population trend data are becoming more widely available, approaches are required which integrate these different types of data. We present a hierarchical model that integrates observations from multiple sources to estimate spatio-temporal abundance trends. The model links annual population densities on a spatial grid to both long-term count data and to opportunistic occurrence records from a citizen science programme. Specific observation models for both data types explicitly account for differences in data structure and quality. We test this novel method in a virtual study with simulated data and apply it to the estimation of abundance dynamics across the range of a butterfly species (Pyronia tithonus) in Great Britain between 1985 and 2004. The application to simulated and real data demonstrates how the hierarchical model structure accommodates various sources of uncertainty which occur at different stages of the link between observational data and the modelled abundance, thereby it accounts for these uncertainties in the inference of abundance variations. We show that by using hierarchical observation models that integrate different types of commonly available data sources, we can improve the estimates of variation in species abundances across space and time. This will improve our ability to detect regional trends and can also enhance the empirical basis for understanding range dynamics. © 2014 British Ecological Society.","container-title":"Methods in Ecology and Evolution","DOI":"10.1111/2041-210X.12221","ISSN":"2041210X","issue":"8","page":"751-760","title":"Quantifying range-wide variation in population trends from local abundance surveys and widespread opportunistic occurrence records","volume":"5","author":[{"family":"Pagel","given":"Jörn"},{"family":"Anderson","given":"Barbara J."},{"family":"O'Hara","given":"Robert B."},{"family":"Cramer","given":"Wolfgang"},{"family":"Fox","given":"Richard"},{"family":"Jeltsch","given":"Florian"},{"family":"Roy","given":"David B."},{"family":"Thomas","given":"Chris D."},{"family":"Schurr","given":"Frank M."}],"issued":{"date-parts":[["2014"]]}}}],"schema":"https://github.com/citation-style-language/schema/raw/master/csl-citation.json"} </w:instrText>
      </w:r>
      <w:r>
        <w:fldChar w:fldCharType="separate"/>
      </w:r>
      <w:r w:rsidRPr="009358C4">
        <w:t>(Pagel et al. 2014)</w:t>
      </w:r>
      <w:r>
        <w:fldChar w:fldCharType="end"/>
      </w:r>
      <w:r w:rsidR="00242A54">
        <w:t xml:space="preserve">. </w:t>
      </w:r>
      <w:r w:rsidRPr="6911FBC4">
        <w:t>Effects of each environmental variable (</w:t>
      </w:r>
      <w:r w:rsidRPr="6911FBC4">
        <w:rPr>
          <w:rFonts w:ascii="Cambria Math" w:hAnsi="Cambria Math"/>
          <w:i/>
          <w:iCs/>
        </w:rPr>
        <w:t xml:space="preserve">E </w:t>
      </w:r>
      <w:r w:rsidRPr="6911FBC4">
        <w:t xml:space="preserve">) on the expected abundance in grid cell </w:t>
      </w:r>
      <m:oMath>
        <m:r>
          <w:rPr>
            <w:rFonts w:ascii="Cambria Math" w:hAnsi="Cambria Math"/>
          </w:rPr>
          <m:t>i</m:t>
        </m:r>
      </m:oMath>
      <w:r w:rsidRPr="6911FBC4">
        <w:t xml:space="preserve"> were incorporated using a log-linear model, such that: </w:t>
      </w:r>
    </w:p>
    <w:p w14:paraId="0586D981" w14:textId="77777777" w:rsidR="003C45DE" w:rsidRPr="007378FD" w:rsidRDefault="00000000" w:rsidP="003C45DE">
      <w:pPr>
        <w:spacing w:after="0"/>
      </w:pPr>
      <m:oMathPara>
        <m:oMath>
          <m:eqArr>
            <m:eqArrPr>
              <m:maxDist m:val="1"/>
              <m:ctrlPr>
                <w:rPr>
                  <w:rFonts w:ascii="Cambria Math" w:hAnsi="Cambria Math"/>
                  <w:i/>
                </w:rPr>
              </m:ctrlPr>
            </m:eqArrPr>
            <m:e>
              <m:sSub>
                <m:sSubPr>
                  <m:ctrlPr>
                    <w:rPr>
                      <w:rFonts w:ascii="Cambria Math" w:hAnsi="Cambria Math"/>
                      <w:i/>
                    </w:rPr>
                  </m:ctrlPr>
                </m:sSubPr>
                <m:e>
                  <m:r>
                    <m:rPr>
                      <m:sty m:val="p"/>
                    </m:rPr>
                    <w:rPr>
                      <w:rFonts w:ascii="Cambria Math" w:hAnsi="Cambria Math"/>
                    </w:rPr>
                    <m:t>log⁡</m:t>
                  </m:r>
                  <m:r>
                    <w:rPr>
                      <w:rFonts w:ascii="Cambria Math" w:hAnsi="Cambria Math"/>
                    </w:rPr>
                    <m:t>(λ</m:t>
                  </m:r>
                </m:e>
                <m:sub>
                  <m:r>
                    <w:rPr>
                      <w:rFonts w:ascii="Cambria Math" w:hAnsi="Cambria Math"/>
                    </w:rPr>
                    <m:t>i</m:t>
                  </m:r>
                </m:sub>
              </m:sSub>
              <m:r>
                <w:rPr>
                  <w:rFonts w:ascii="Cambria Math" w:hAnsi="Cambria Math"/>
                </w:rPr>
                <m:t xml:space="preserve">)= </m:t>
              </m:r>
              <m:sSub>
                <m:sSubPr>
                  <m:ctrlPr>
                    <w:rPr>
                      <w:rFonts w:ascii="Cambria Math" w:hAnsi="Cambria Math"/>
                      <w:i/>
                    </w:rPr>
                  </m:ctrlPr>
                </m:sSubPr>
                <m:e>
                  <m:r>
                    <w:rPr>
                      <w:rFonts w:ascii="Cambria Math" w:hAnsi="Cambria Math"/>
                    </w:rPr>
                    <m:t>β</m:t>
                  </m:r>
                </m:e>
                <m:sub>
                  <m:r>
                    <w:rPr>
                      <w:rFonts w:ascii="Cambria Math" w:hAnsi="Cambria Math"/>
                    </w:rPr>
                    <m:t>0</m:t>
                  </m:r>
                </m:sub>
              </m:sSub>
              <m:r>
                <w:rPr>
                  <w:rFonts w:ascii="Cambria Math" w:hAnsi="Cambria Math"/>
                </w:rPr>
                <m:t xml:space="preserve">+ </m:t>
              </m:r>
              <m:nary>
                <m:naryPr>
                  <m:chr m:val="∑"/>
                  <m:limLoc m:val="undOvr"/>
                  <m:ctrlPr>
                    <w:rPr>
                      <w:rFonts w:ascii="Cambria Math" w:hAnsi="Cambria Math"/>
                      <w:i/>
                    </w:rPr>
                  </m:ctrlPr>
                </m:naryPr>
                <m:sub>
                  <m:r>
                    <w:rPr>
                      <w:rFonts w:ascii="Cambria Math" w:hAnsi="Cambria Math"/>
                    </w:rPr>
                    <m:t>k=1</m:t>
                  </m:r>
                </m:sub>
                <m:sup>
                  <m:r>
                    <w:rPr>
                      <w:rFonts w:ascii="Cambria Math" w:hAnsi="Cambria Math"/>
                    </w:rPr>
                    <m:t>n</m:t>
                  </m:r>
                </m:sup>
                <m:e>
                  <m:sSub>
                    <m:sSubPr>
                      <m:ctrlPr>
                        <w:rPr>
                          <w:rFonts w:ascii="Cambria Math" w:hAnsi="Cambria Math"/>
                          <w:i/>
                        </w:rPr>
                      </m:ctrlPr>
                    </m:sSubPr>
                    <m:e>
                      <m:r>
                        <w:rPr>
                          <w:rFonts w:ascii="Cambria Math" w:hAnsi="Cambria Math"/>
                        </w:rPr>
                        <m:t>β</m:t>
                      </m:r>
                    </m:e>
                    <m:sub>
                      <m:r>
                        <w:rPr>
                          <w:rFonts w:ascii="Cambria Math" w:hAnsi="Cambria Math"/>
                        </w:rPr>
                        <m:t>k</m:t>
                      </m:r>
                    </m:sub>
                  </m:sSub>
                </m:e>
              </m:nary>
              <m:sSub>
                <m:sSubPr>
                  <m:ctrlPr>
                    <w:rPr>
                      <w:rFonts w:ascii="Cambria Math" w:hAnsi="Cambria Math"/>
                      <w:i/>
                    </w:rPr>
                  </m:ctrlPr>
                </m:sSubPr>
                <m:e>
                  <m:r>
                    <w:rPr>
                      <w:rFonts w:ascii="Cambria Math" w:hAnsi="Cambria Math"/>
                    </w:rPr>
                    <m:t>E</m:t>
                  </m:r>
                </m:e>
                <m:sub>
                  <m:r>
                    <w:rPr>
                      <w:rFonts w:ascii="Cambria Math" w:hAnsi="Cambria Math"/>
                    </w:rPr>
                    <m:t>i,k</m:t>
                  </m:r>
                </m:sub>
              </m:sSub>
              <m:r>
                <w:rPr>
                  <w:rFonts w:ascii="Cambria Math" w:hAnsi="Cambria Math"/>
                </w:rPr>
                <m:t>,#</m:t>
              </m:r>
              <m:r>
                <m:rPr>
                  <m:sty m:val="p"/>
                </m:rPr>
                <w:rPr>
                  <w:rFonts w:ascii="Cambria Math" w:hAnsi="Cambria Math"/>
                </w:rPr>
                <m:t>Eq. 2</m:t>
              </m:r>
            </m:e>
          </m:eqArr>
          <m:r>
            <m:rPr>
              <m:sty m:val="p"/>
            </m:rPr>
            <w:rPr>
              <w:rFonts w:ascii="Cambria Math" w:hAnsi="Cambria Math"/>
            </w:rPr>
            <w:br/>
          </m:r>
        </m:oMath>
      </m:oMathPara>
    </w:p>
    <w:p w14:paraId="2152D4A6" w14:textId="018C9245" w:rsidR="003C45DE" w:rsidRDefault="00385705" w:rsidP="003C45DE">
      <w:r>
        <w:t>W</w:t>
      </w:r>
      <w:r w:rsidR="003C45DE">
        <w:t xml:space="preserve">here </w:t>
      </w:r>
      <m:oMath>
        <m:sSub>
          <m:sSubPr>
            <m:ctrlPr>
              <w:rPr>
                <w:rFonts w:ascii="Cambria Math" w:hAnsi="Cambria Math"/>
                <w:i/>
              </w:rPr>
            </m:ctrlPr>
          </m:sSubPr>
          <m:e>
            <m:r>
              <w:rPr>
                <w:rFonts w:ascii="Cambria Math" w:hAnsi="Cambria Math"/>
              </w:rPr>
              <m:t>β</m:t>
            </m:r>
          </m:e>
          <m:sub>
            <m:r>
              <w:rPr>
                <w:rFonts w:ascii="Cambria Math" w:hAnsi="Cambria Math"/>
              </w:rPr>
              <m:t>0</m:t>
            </m:r>
          </m:sub>
        </m:sSub>
      </m:oMath>
      <w:r w:rsidR="003C45DE">
        <w:t xml:space="preserve"> is the intercept and </w:t>
      </w:r>
      <m:oMath>
        <m:sSub>
          <m:sSubPr>
            <m:ctrlPr>
              <w:rPr>
                <w:rFonts w:ascii="Cambria Math" w:hAnsi="Cambria Math"/>
                <w:i/>
              </w:rPr>
            </m:ctrlPr>
          </m:sSubPr>
          <m:e>
            <m:r>
              <w:rPr>
                <w:rFonts w:ascii="Cambria Math" w:hAnsi="Cambria Math"/>
              </w:rPr>
              <m:t>β</m:t>
            </m:r>
          </m:e>
          <m:sub>
            <m:r>
              <w:rPr>
                <w:rFonts w:ascii="Cambria Math" w:hAnsi="Cambria Math"/>
              </w:rPr>
              <m:t>k</m:t>
            </m:r>
          </m:sub>
        </m:sSub>
      </m:oMath>
      <w:r w:rsidR="003C45DE">
        <w:rPr>
          <w:i/>
          <w:iCs/>
        </w:rPr>
        <w:t xml:space="preserve"> </w:t>
      </w:r>
      <w:r w:rsidR="003C45DE">
        <w:t xml:space="preserve">are regression coefficients for the </w:t>
      </w:r>
      <m:oMath>
        <m:r>
          <w:rPr>
            <w:rFonts w:ascii="Cambria Math" w:hAnsi="Cambria Math"/>
          </w:rPr>
          <m:t>n</m:t>
        </m:r>
      </m:oMath>
      <w:r w:rsidR="003C45DE">
        <w:t xml:space="preserve"> respective environmental variables </w:t>
      </w:r>
      <m:oMath>
        <m:sSub>
          <m:sSubPr>
            <m:ctrlPr>
              <w:rPr>
                <w:rFonts w:ascii="Cambria Math" w:hAnsi="Cambria Math"/>
                <w:i/>
              </w:rPr>
            </m:ctrlPr>
          </m:sSubPr>
          <m:e>
            <m:r>
              <w:rPr>
                <w:rFonts w:ascii="Cambria Math" w:hAnsi="Cambria Math"/>
              </w:rPr>
              <m:t>E</m:t>
            </m:r>
          </m:e>
          <m:sub>
            <m:r>
              <w:rPr>
                <w:rFonts w:ascii="Cambria Math" w:hAnsi="Cambria Math"/>
              </w:rPr>
              <m:t>k</m:t>
            </m:r>
          </m:sub>
        </m:sSub>
      </m:oMath>
      <w:r w:rsidR="003C45DE">
        <w:t xml:space="preserve"> (</w:t>
      </w:r>
      <m:oMath>
        <m:r>
          <w:rPr>
            <w:rFonts w:ascii="Cambria Math" w:hAnsi="Cambria Math"/>
          </w:rPr>
          <m:t>k=1,…,n</m:t>
        </m:r>
      </m:oMath>
      <w:r w:rsidR="003C45DE">
        <w:t xml:space="preserve">). Prior to model fitting, each continuous environmental variable was standardised by subtracting the mean and dividing by the standard deviation. Similarly, the probability </w:t>
      </w:r>
      <w:r w:rsidR="00C47FDB">
        <w:t>that a grid cell could contain Koalas</w:t>
      </w:r>
      <w:r w:rsidR="003C45DE">
        <w:t xml:space="preserve"> was modelled as</w:t>
      </w:r>
      <w:r>
        <w:t>:</w:t>
      </w:r>
    </w:p>
    <w:p w14:paraId="01B4B349" w14:textId="77777777" w:rsidR="003C45DE" w:rsidRPr="00CD79FD" w:rsidRDefault="00000000" w:rsidP="003C45DE">
      <w:pPr>
        <w:rPr>
          <w:lang w:val="en-US"/>
        </w:rPr>
      </w:pPr>
      <m:oMathPara>
        <m:oMath>
          <m:eqArr>
            <m:eqArrPr>
              <m:maxDist m:val="1"/>
              <m:ctrlPr>
                <w:rPr>
                  <w:rFonts w:ascii="Cambria Math" w:hAnsi="Cambria Math"/>
                  <w:lang w:val="en-US"/>
                </w:rPr>
              </m:ctrlPr>
            </m:eqArrPr>
            <m:e>
              <m:r>
                <m:rPr>
                  <m:nor/>
                </m:rPr>
                <w:rPr>
                  <w:rFonts w:ascii="Cambria Math" w:hAnsi="Cambria Math"/>
                  <w:lang w:val="en-US"/>
                </w:rPr>
                <m:t>logit</m:t>
              </m:r>
              <m:d>
                <m:dPr>
                  <m:ctrlPr>
                    <w:rPr>
                      <w:rFonts w:ascii="Cambria Math" w:hAnsi="Cambria Math"/>
                      <w:lang w:val="en-US"/>
                    </w:rPr>
                  </m:ctrlPr>
                </m:dPr>
                <m:e>
                  <m:sSub>
                    <m:sSubPr>
                      <m:ctrlPr>
                        <w:rPr>
                          <w:rFonts w:ascii="Cambria Math" w:hAnsi="Cambria Math"/>
                          <w:i/>
                          <w:lang w:val="en-US"/>
                        </w:rPr>
                      </m:ctrlPr>
                    </m:sSubPr>
                    <m:e>
                      <m:r>
                        <w:rPr>
                          <w:rFonts w:ascii="Cambria Math" w:hAnsi="Cambria Math"/>
                          <w:lang w:val="en-US"/>
                        </w:rPr>
                        <m:t>ψ</m:t>
                      </m:r>
                    </m:e>
                    <m:sub>
                      <m:r>
                        <w:rPr>
                          <w:rFonts w:ascii="Cambria Math" w:hAnsi="Cambria Math"/>
                          <w:lang w:val="en-US"/>
                        </w:rPr>
                        <m:t>i</m:t>
                      </m:r>
                    </m:sub>
                  </m:sSub>
                </m:e>
              </m:d>
              <m:r>
                <m:rPr>
                  <m:sty m:val="p"/>
                </m:rPr>
                <w:rPr>
                  <w:rFonts w:ascii="Cambria Math" w:hAnsi="Cambria Math"/>
                  <w:lang w:val="en-US"/>
                </w:rPr>
                <m:t>= GP</m:t>
              </m:r>
              <m:d>
                <m:dPr>
                  <m:ctrlPr>
                    <w:rPr>
                      <w:rFonts w:ascii="Cambria Math" w:hAnsi="Cambria Math"/>
                      <w:lang w:val="en-US"/>
                    </w:rPr>
                  </m:ctrlPr>
                </m:dPr>
                <m:e>
                  <m:sSub>
                    <m:sSubPr>
                      <m:ctrlPr>
                        <w:rPr>
                          <w:rFonts w:ascii="Cambria Math" w:hAnsi="Cambria Math"/>
                          <w:i/>
                          <w:lang w:val="en-US"/>
                        </w:rPr>
                      </m:ctrlPr>
                    </m:sSubPr>
                    <m:e>
                      <m:r>
                        <w:rPr>
                          <w:rFonts w:ascii="Cambria Math" w:hAnsi="Cambria Math"/>
                          <w:lang w:val="en-US"/>
                        </w:rPr>
                        <m:t>α</m:t>
                      </m:r>
                    </m:e>
                    <m:sub>
                      <m:r>
                        <w:rPr>
                          <w:rFonts w:ascii="Cambria Math" w:hAnsi="Cambria Math"/>
                          <w:lang w:val="en-US"/>
                        </w:rPr>
                        <m:t>0</m:t>
                      </m:r>
                    </m:sub>
                  </m:sSub>
                  <m:r>
                    <w:rPr>
                      <w:rFonts w:ascii="Cambria Math" w:hAnsi="Cambria Math"/>
                      <w:lang w:val="en-US"/>
                    </w:rPr>
                    <m:t>,</m:t>
                  </m:r>
                  <m:sSub>
                    <m:sSubPr>
                      <m:ctrlPr>
                        <w:rPr>
                          <w:rFonts w:ascii="Cambria Math" w:hAnsi="Cambria Math"/>
                          <w:i/>
                          <w:lang w:val="en-US"/>
                        </w:rPr>
                      </m:ctrlPr>
                    </m:sSubPr>
                    <m:e>
                      <m:r>
                        <w:rPr>
                          <w:rFonts w:ascii="Cambria Math" w:hAnsi="Cambria Math"/>
                          <w:lang w:val="en-US"/>
                        </w:rPr>
                        <m:t>K</m:t>
                      </m:r>
                    </m:e>
                    <m:sub>
                      <m:r>
                        <w:rPr>
                          <w:rFonts w:ascii="Cambria Math" w:hAnsi="Cambria Math"/>
                          <w:lang w:val="en-US"/>
                        </w:rPr>
                        <m:t>i,</m:t>
                      </m:r>
                      <m:acc>
                        <m:accPr>
                          <m:chr m:val="́"/>
                          <m:ctrlPr>
                            <w:rPr>
                              <w:rFonts w:ascii="Cambria Math" w:hAnsi="Cambria Math"/>
                              <w:i/>
                              <w:lang w:val="en-US"/>
                            </w:rPr>
                          </m:ctrlPr>
                        </m:accPr>
                        <m:e>
                          <m:r>
                            <w:rPr>
                              <w:rFonts w:ascii="Cambria Math" w:hAnsi="Cambria Math"/>
                              <w:lang w:val="en-US"/>
                            </w:rPr>
                            <m:t>i</m:t>
                          </m:r>
                        </m:e>
                      </m:acc>
                    </m:sub>
                  </m:sSub>
                </m:e>
              </m:d>
              <m:r>
                <w:rPr>
                  <w:rFonts w:ascii="Cambria Math" w:hAnsi="Cambria Math"/>
                  <w:lang w:val="en-US"/>
                </w:rPr>
                <m:t>#</m:t>
              </m:r>
              <m:r>
                <m:rPr>
                  <m:sty m:val="p"/>
                </m:rPr>
                <w:rPr>
                  <w:rFonts w:ascii="Cambria Math" w:hAnsi="Cambria Math"/>
                  <w:lang w:val="en-US"/>
                </w:rPr>
                <m:t>Eq.</m:t>
              </m:r>
              <m:r>
                <w:rPr>
                  <w:rFonts w:ascii="Cambria Math" w:hAnsi="Cambria Math"/>
                  <w:lang w:val="en-US"/>
                </w:rPr>
                <m:t xml:space="preserve"> 3</m:t>
              </m:r>
            </m:e>
          </m:eqArr>
        </m:oMath>
      </m:oMathPara>
    </w:p>
    <w:p w14:paraId="0C4E95DE" w14:textId="309DD713" w:rsidR="003C45DE" w:rsidRDefault="003C45DE" w:rsidP="003C45DE">
      <w:r w:rsidRPr="6911FBC4">
        <w:t xml:space="preserve">Where GP represents a multivariate Gaussian process with mean parameter </w:t>
      </w:r>
      <m:oMath>
        <m:sSub>
          <m:sSubPr>
            <m:ctrlPr>
              <w:rPr>
                <w:rFonts w:ascii="Cambria Math" w:hAnsi="Cambria Math"/>
                <w:i/>
                <w:lang w:val="en-US"/>
              </w:rPr>
            </m:ctrlPr>
          </m:sSubPr>
          <m:e>
            <m:r>
              <w:rPr>
                <w:rFonts w:ascii="Cambria Math" w:hAnsi="Cambria Math"/>
                <w:lang w:val="en-US"/>
              </w:rPr>
              <m:t>α</m:t>
            </m:r>
          </m:e>
          <m:sub>
            <m:r>
              <w:rPr>
                <w:rFonts w:ascii="Cambria Math" w:hAnsi="Cambria Math"/>
                <w:lang w:val="en-US"/>
              </w:rPr>
              <m:t>0</m:t>
            </m:r>
          </m:sub>
        </m:sSub>
      </m:oMath>
      <w:r w:rsidRPr="6911FBC4">
        <w:t xml:space="preserve"> and covariance function </w:t>
      </w:r>
      <m:oMath>
        <m:sSub>
          <m:sSubPr>
            <m:ctrlPr>
              <w:rPr>
                <w:rFonts w:ascii="Cambria Math" w:hAnsi="Cambria Math"/>
                <w:i/>
                <w:lang w:val="en-US"/>
              </w:rPr>
            </m:ctrlPr>
          </m:sSubPr>
          <m:e>
            <m:r>
              <w:rPr>
                <w:rFonts w:ascii="Cambria Math" w:hAnsi="Cambria Math"/>
                <w:lang w:val="en-US"/>
              </w:rPr>
              <m:t>K</m:t>
            </m:r>
          </m:e>
          <m:sub>
            <m:r>
              <w:rPr>
                <w:rFonts w:ascii="Cambria Math" w:hAnsi="Cambria Math"/>
                <w:lang w:val="en-US"/>
              </w:rPr>
              <m:t>i,</m:t>
            </m:r>
            <m:acc>
              <m:accPr>
                <m:chr m:val="́"/>
                <m:ctrlPr>
                  <w:rPr>
                    <w:rFonts w:ascii="Cambria Math" w:hAnsi="Cambria Math"/>
                    <w:i/>
                    <w:lang w:val="en-US"/>
                  </w:rPr>
                </m:ctrlPr>
              </m:accPr>
              <m:e>
                <m:r>
                  <w:rPr>
                    <w:rFonts w:ascii="Cambria Math" w:hAnsi="Cambria Math"/>
                    <w:lang w:val="en-US"/>
                  </w:rPr>
                  <m:t>i</m:t>
                </m:r>
              </m:e>
            </m:acc>
          </m:sub>
        </m:sSub>
      </m:oMath>
      <w:r w:rsidR="00385705">
        <w:rPr>
          <w:lang w:val="en-US"/>
        </w:rPr>
        <w:t>,</w:t>
      </w:r>
      <w:r w:rsidRPr="6911FBC4">
        <w:t xml:space="preserve"> where </w:t>
      </w:r>
      <m:oMath>
        <m:r>
          <w:rPr>
            <w:rFonts w:ascii="Cambria Math" w:hAnsi="Cambria Math"/>
          </w:rPr>
          <m:t>K</m:t>
        </m:r>
      </m:oMath>
      <w:r w:rsidRPr="6911FBC4">
        <w:t xml:space="preserve"> represents the covariance between grid cell location </w:t>
      </w:r>
      <m:oMath>
        <m:r>
          <w:rPr>
            <w:rFonts w:ascii="Cambria Math" w:hAnsi="Cambria Math"/>
          </w:rPr>
          <m:t>i</m:t>
        </m:r>
      </m:oMath>
      <w:r w:rsidRPr="6911FBC4">
        <w:t xml:space="preserve"> and </w:t>
      </w:r>
      <m:oMath>
        <m:acc>
          <m:accPr>
            <m:chr m:val="́"/>
            <m:ctrlPr>
              <w:rPr>
                <w:rFonts w:ascii="Cambria Math" w:hAnsi="Cambria Math"/>
                <w:i/>
              </w:rPr>
            </m:ctrlPr>
          </m:accPr>
          <m:e>
            <m:r>
              <w:rPr>
                <w:rFonts w:ascii="Cambria Math" w:hAnsi="Cambria Math"/>
              </w:rPr>
              <m:t>i</m:t>
            </m:r>
          </m:e>
        </m:acc>
      </m:oMath>
      <w:r w:rsidR="00242A54">
        <w:t xml:space="preserve">. </w:t>
      </w:r>
      <w:r w:rsidRPr="6911FBC4">
        <w:t>For computational efficiency</w:t>
      </w:r>
      <w:r w:rsidR="00385705">
        <w:t>,</w:t>
      </w:r>
      <w:r w:rsidRPr="6911FBC4">
        <w:t xml:space="preserve"> grid cells in the Gaussian process were aggregated to a 5</w:t>
      </w:r>
      <w:r w:rsidR="00385705">
        <w:t>-</w:t>
      </w:r>
      <w:r w:rsidRPr="6911FBC4">
        <w:t>km</w:t>
      </w:r>
      <w:r w:rsidRPr="6911FBC4">
        <w:rPr>
          <w:vertAlign w:val="superscript"/>
        </w:rPr>
        <w:t>2</w:t>
      </w:r>
      <w:r w:rsidRPr="6911FBC4">
        <w:t xml:space="preserve"> grid. For the model described here, the covariance was modelled using a Matérn covariance function </w:t>
      </w:r>
      <w:r>
        <w:fldChar w:fldCharType="begin"/>
      </w:r>
      <w:r>
        <w:instrText xml:space="preserve"> ADDIN ZOTERO_ITEM CSL_CITATION {"citationID":"JpZQhb09","properties":{"formattedCitation":"(Hoffmann and Onnela 2024)","plainCitation":"(Hoffmann and Onnela 2024)","noteIndex":0},"citationItems":[{"id":9638,"uris":["http://zotero.org/users/634364/items/QYPDCURL"],"itemData":{"id":9638,"type":"article","abstract":"Gaussian processes (GPs) are sophisticated distributions to model functional data. Whilst theoretically appealing, they are computationally cumbersome except for small datasets. We implement two methods for scaling GP inference in Stan: First, a general sparse approximation using a directed acyclic dependency graph; second, a fast, exact method for regularly spaced data modeled by GPs with stationary kernels using the fast Fourier transform. Based on benchmark experiments, we offer guidance for practitioners to decide between different methods and parameterizations. We consider two real-world examples to illustrate the package. The implementation follows Stan's design and exposes performant inference through a familiar interface. Full posterior inference for ten thousand data points is feasible on a laptop in less than 20 seconds. Details on how to get started using the popular interfaces cmdstanpy for Python and cmdstanr for R are provided.","DOI":"10.48550/arXiv.2301.08836","note":"arXiv:2301.08836 [stat]","number":"arXiv:2301.08836","publisher":"arXiv","source":"arXiv.org","title":"Scalable Gaussian Process Inference with Stan","URL":"http://arxiv.org/abs/2301.08836","author":[{"family":"Hoffmann","given":"Till"},{"family":"Onnela","given":"Jukka-Pekka"}],"accessed":{"date-parts":[["2024",9,17]]},"issued":{"date-parts":[["2024",1,10]]}}}],"schema":"https://github.com/citation-style-language/schema/raw/master/csl-citation.json"} </w:instrText>
      </w:r>
      <w:r>
        <w:fldChar w:fldCharType="separate"/>
      </w:r>
      <w:r w:rsidRPr="007542EB">
        <w:t>(Hoffmann and Onnela 2024)</w:t>
      </w:r>
      <w:r>
        <w:fldChar w:fldCharType="end"/>
      </w:r>
      <w:r w:rsidRPr="6911FBC4">
        <w:t xml:space="preserve">. </w:t>
      </w:r>
      <w:r w:rsidR="00385705">
        <w:t>Consequently</w:t>
      </w:r>
      <w:r w:rsidRPr="6911FBC4">
        <w:t xml:space="preserve">, </w:t>
      </w:r>
      <w:r w:rsidR="00385705">
        <w:t>E</w:t>
      </w:r>
      <w:r w:rsidRPr="6911FBC4">
        <w:t xml:space="preserve">quation 3 represents a spatially correlated random effect for the </w:t>
      </w:r>
      <w:r w:rsidR="00C47FDB">
        <w:t>Koala</w:t>
      </w:r>
      <w:r w:rsidRPr="6911FBC4">
        <w:t xml:space="preserve"> </w:t>
      </w:r>
      <w:r w:rsidR="00C47FDB">
        <w:t>presence probability</w:t>
      </w:r>
      <w:r w:rsidRPr="6911FBC4">
        <w:t xml:space="preserve"> process.</w:t>
      </w:r>
    </w:p>
    <w:p w14:paraId="298783EB" w14:textId="77777777" w:rsidR="003C45DE" w:rsidRDefault="003C45DE" w:rsidP="003C45DE">
      <w:pPr>
        <w:pStyle w:val="Heading4"/>
      </w:pPr>
      <w:r>
        <w:t xml:space="preserve">Acoustic </w:t>
      </w:r>
      <w:r w:rsidRPr="0020022B">
        <w:t>detection</w:t>
      </w:r>
      <w:r>
        <w:t xml:space="preserve"> process</w:t>
      </w:r>
    </w:p>
    <w:p w14:paraId="4EDC8DAF" w14:textId="241D3040" w:rsidR="003C45DE" w:rsidRDefault="003C45DE" w:rsidP="003C45DE">
      <w:r w:rsidRPr="6911FBC4">
        <w:t xml:space="preserve">Two separate observation processes were used to model the transect counts of </w:t>
      </w:r>
      <w:r w:rsidR="004E3DFA">
        <w:t>Koala</w:t>
      </w:r>
      <w:r w:rsidRPr="6911FBC4">
        <w:t xml:space="preserve">s and the acoustic detections. Data from multiple acoustic </w:t>
      </w:r>
      <w:r w:rsidR="00772F6C">
        <w:t>recorders</w:t>
      </w:r>
      <w:r w:rsidRPr="6911FBC4">
        <w:t xml:space="preserve"> deployed in </w:t>
      </w:r>
      <w:r w:rsidR="00772F6C">
        <w:t xml:space="preserve">a </w:t>
      </w:r>
      <w:r w:rsidRPr="6911FBC4">
        <w:t xml:space="preserve">grid cell </w:t>
      </w:r>
      <m:oMath>
        <m:r>
          <w:rPr>
            <w:rFonts w:ascii="Cambria Math" w:hAnsi="Cambria Math"/>
          </w:rPr>
          <m:t>i</m:t>
        </m:r>
      </m:oMath>
      <w:r w:rsidRPr="6911FBC4">
        <w:t xml:space="preserve"> were combined for analysis</w:t>
      </w:r>
      <w:r w:rsidR="00242A54">
        <w:t xml:space="preserve">. </w:t>
      </w:r>
      <w:r w:rsidRPr="6911FBC4">
        <w:t xml:space="preserve">The total deployment time for the acoustic </w:t>
      </w:r>
      <w:r w:rsidR="00772F6C">
        <w:t>recorders</w:t>
      </w:r>
      <w:r w:rsidRPr="6911FBC4">
        <w:t xml:space="preserve"> was divided into </w:t>
      </w:r>
      <m:oMath>
        <m:r>
          <w:rPr>
            <w:rFonts w:ascii="Cambria Math" w:hAnsi="Cambria Math"/>
          </w:rPr>
          <m:t>J</m:t>
        </m:r>
      </m:oMath>
      <w:r w:rsidRPr="6911FBC4">
        <w:t xml:space="preserve"> nightly (9</w:t>
      </w:r>
      <w:r w:rsidR="002063E3">
        <w:t> </w:t>
      </w:r>
      <w:r w:rsidRPr="6911FBC4">
        <w:t>pm – 3</w:t>
      </w:r>
      <w:r w:rsidR="002063E3">
        <w:t> </w:t>
      </w:r>
      <w:r w:rsidRPr="6911FBC4">
        <w:t>am) blocks</w:t>
      </w:r>
      <w:r w:rsidR="002063E3">
        <w:t>,</w:t>
      </w:r>
      <w:r w:rsidRPr="6911FBC4">
        <w:t xml:space="preserve"> with each block considered a temporal replicate survey </w:t>
      </w:r>
      <m:oMath>
        <m:d>
          <m:dPr>
            <m:ctrlPr>
              <w:rPr>
                <w:rFonts w:ascii="Cambria Math" w:hAnsi="Cambria Math"/>
                <w:i/>
              </w:rPr>
            </m:ctrlPr>
          </m:dPr>
          <m:e>
            <m:r>
              <w:rPr>
                <w:rFonts w:ascii="Cambria Math" w:hAnsi="Cambria Math"/>
              </w:rPr>
              <m:t>j=1,…,J</m:t>
            </m:r>
          </m:e>
        </m:d>
      </m:oMath>
      <w:r w:rsidR="00242A54">
        <w:t xml:space="preserve">. </w:t>
      </w:r>
      <w:r w:rsidRPr="6911FBC4">
        <w:t xml:space="preserve">The total amount of nights a </w:t>
      </w:r>
      <w:r w:rsidR="00772F6C">
        <w:t>recorder</w:t>
      </w:r>
      <w:r w:rsidRPr="6911FBC4">
        <w:t xml:space="preserve"> was effectively deployed </w:t>
      </w:r>
      <w:r w:rsidR="00772F6C">
        <w:t>was variable</w:t>
      </w:r>
      <w:r w:rsidRPr="6911FBC4">
        <w:t xml:space="preserve">. For each nightly block, </w:t>
      </w:r>
      <w:r w:rsidR="004E3DFA">
        <w:t>Koala</w:t>
      </w:r>
      <w:r w:rsidRPr="6911FBC4">
        <w:t xml:space="preserve"> detection was recorded as either present or absent</w:t>
      </w:r>
      <w:r w:rsidR="00242A54">
        <w:t xml:space="preserve">. </w:t>
      </w:r>
      <w:r w:rsidRPr="6911FBC4">
        <w:t xml:space="preserve">As replicate </w:t>
      </w:r>
      <w:r w:rsidR="00772F6C">
        <w:t>recorders</w:t>
      </w:r>
      <w:r w:rsidRPr="6911FBC4">
        <w:t xml:space="preserve"> within a grid cell were separated by at least 600</w:t>
      </w:r>
      <w:r w:rsidR="002063E3">
        <w:t> </w:t>
      </w:r>
      <w:r w:rsidRPr="6911FBC4">
        <w:t xml:space="preserve">m, we assume that any recorded </w:t>
      </w:r>
      <w:r w:rsidR="004E3DFA">
        <w:t>Koala</w:t>
      </w:r>
      <w:r w:rsidRPr="6911FBC4">
        <w:t xml:space="preserve"> bellows on the same night in different </w:t>
      </w:r>
      <w:r w:rsidR="00772F6C">
        <w:t>recorders</w:t>
      </w:r>
      <w:r w:rsidRPr="6911FBC4">
        <w:t xml:space="preserve"> represented different </w:t>
      </w:r>
      <w:r w:rsidR="004E3DFA">
        <w:t>Koala</w:t>
      </w:r>
      <w:r w:rsidRPr="6911FBC4">
        <w:t>s</w:t>
      </w:r>
      <w:r w:rsidR="00242A54">
        <w:t xml:space="preserve">. </w:t>
      </w:r>
      <w:r w:rsidR="002063E3">
        <w:t>As a result</w:t>
      </w:r>
      <w:r w:rsidRPr="6911FBC4">
        <w:t xml:space="preserve">, </w:t>
      </w:r>
      <w:r w:rsidR="004E3DFA">
        <w:t>Koala</w:t>
      </w:r>
      <w:r w:rsidRPr="6911FBC4">
        <w:t xml:space="preserve"> detections in grid cell </w:t>
      </w:r>
      <m:oMath>
        <m:r>
          <w:rPr>
            <w:rFonts w:ascii="Cambria Math" w:hAnsi="Cambria Math"/>
          </w:rPr>
          <m:t>i</m:t>
        </m:r>
      </m:oMath>
      <w:r w:rsidRPr="6911FBC4">
        <w:t xml:space="preserve"> on night </w:t>
      </w:r>
      <m:oMath>
        <m:r>
          <w:rPr>
            <w:rFonts w:ascii="Cambria Math" w:hAnsi="Cambria Math"/>
          </w:rPr>
          <m:t>j</m:t>
        </m:r>
      </m:oMath>
      <w:r w:rsidRPr="6911FBC4">
        <w:t xml:space="preserve"> (</w:t>
      </w:r>
      <m:oMath>
        <m:sSub>
          <m:sSubPr>
            <m:ctrlPr>
              <w:rPr>
                <w:rFonts w:ascii="Cambria Math" w:hAnsi="Cambria Math"/>
                <w:i/>
              </w:rPr>
            </m:ctrlPr>
          </m:sSubPr>
          <m:e>
            <m:r>
              <w:rPr>
                <w:rFonts w:ascii="Cambria Math" w:hAnsi="Cambria Math"/>
              </w:rPr>
              <m:t>x</m:t>
            </m:r>
          </m:e>
          <m:sub>
            <m:r>
              <w:rPr>
                <w:rFonts w:ascii="Cambria Math" w:hAnsi="Cambria Math"/>
              </w:rPr>
              <m:t>ij</m:t>
            </m:r>
          </m:sub>
        </m:sSub>
      </m:oMath>
      <w:r w:rsidRPr="6911FBC4">
        <w:t>) were modelled as follows:</w:t>
      </w:r>
    </w:p>
    <w:p w14:paraId="7E345F11" w14:textId="3E9E9C12" w:rsidR="003C45DE" w:rsidRPr="005625D2" w:rsidRDefault="00000000" w:rsidP="003C45DE">
      <m:oMathPara>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x</m:t>
                  </m:r>
                </m:e>
                <m:sub>
                  <m:r>
                    <w:rPr>
                      <w:rFonts w:ascii="Cambria Math" w:hAnsi="Cambria Math"/>
                    </w:rPr>
                    <m:t>ij</m:t>
                  </m:r>
                </m:sub>
              </m:sSub>
              <m:r>
                <w:rPr>
                  <w:rFonts w:ascii="Cambria Math" w:hAnsi="Cambria Math"/>
                </w:rPr>
                <m:t>~</m:t>
              </m:r>
              <m:r>
                <m:rPr>
                  <m:nor/>
                </m:rPr>
                <w:rPr>
                  <w:rFonts w:ascii="Cambria Math" w:hAnsi="Cambria Math"/>
                </w:rPr>
                <m:t>Bernoulli</m:t>
              </m:r>
              <m:d>
                <m:dPr>
                  <m:ctrlPr>
                    <w:rPr>
                      <w:rFonts w:ascii="Cambria Math" w:hAnsi="Cambria Math"/>
                      <w:i/>
                    </w:rPr>
                  </m:ctrlPr>
                </m:dPr>
                <m:e>
                  <m:sSup>
                    <m:sSupPr>
                      <m:ctrlPr>
                        <w:rPr>
                          <w:rFonts w:ascii="Cambria Math" w:hAnsi="Cambria Math"/>
                          <w:i/>
                        </w:rPr>
                      </m:ctrlPr>
                    </m:sSupPr>
                    <m:e>
                      <m:r>
                        <w:rPr>
                          <w:rFonts w:ascii="Cambria Math" w:hAnsi="Cambria Math"/>
                        </w:rPr>
                        <m:t>1-</m:t>
                      </m:r>
                      <m:d>
                        <m:dPr>
                          <m:ctrlPr>
                            <w:rPr>
                              <w:rFonts w:ascii="Cambria Math" w:hAnsi="Cambria Math"/>
                              <w:i/>
                            </w:rPr>
                          </m:ctrlPr>
                        </m:dPr>
                        <m:e>
                          <m:r>
                            <w:rPr>
                              <w:rFonts w:ascii="Cambria Math" w:hAnsi="Cambria Math"/>
                            </w:rPr>
                            <m:t>1-</m:t>
                          </m:r>
                          <m:sSub>
                            <m:sSubPr>
                              <m:ctrlPr>
                                <w:rPr>
                                  <w:rFonts w:ascii="Cambria Math" w:hAnsi="Cambria Math"/>
                                  <w:i/>
                                </w:rPr>
                              </m:ctrlPr>
                            </m:sSubPr>
                            <m:e>
                              <m:r>
                                <w:rPr>
                                  <w:rFonts w:ascii="Cambria Math" w:hAnsi="Cambria Math"/>
                                </w:rPr>
                                <m:t>p</m:t>
                              </m:r>
                            </m:e>
                            <m:sub>
                              <m:r>
                                <w:rPr>
                                  <w:rFonts w:ascii="Cambria Math" w:hAnsi="Cambria Math"/>
                                </w:rPr>
                                <m:t>ij</m:t>
                              </m:r>
                            </m:sub>
                          </m:sSub>
                        </m:e>
                      </m:d>
                    </m:e>
                    <m:sup>
                      <m:sSub>
                        <m:sSubPr>
                          <m:ctrlPr>
                            <w:rPr>
                              <w:rFonts w:ascii="Cambria Math" w:hAnsi="Cambria Math"/>
                              <w:i/>
                            </w:rPr>
                          </m:ctrlPr>
                        </m:sSubPr>
                        <m:e>
                          <m:r>
                            <w:rPr>
                              <w:rFonts w:ascii="Cambria Math" w:hAnsi="Cambria Math"/>
                            </w:rPr>
                            <m:t>R</m:t>
                          </m:r>
                        </m:e>
                        <m:sub>
                          <m:r>
                            <w:rPr>
                              <w:rFonts w:ascii="Cambria Math" w:hAnsi="Cambria Math"/>
                            </w:rPr>
                            <m:t>i</m:t>
                          </m:r>
                        </m:sub>
                      </m:sSub>
                    </m:sup>
                  </m:sSup>
                </m:e>
              </m:d>
              <m:r>
                <w:rPr>
                  <w:rFonts w:ascii="Cambria Math" w:hAnsi="Cambria Math"/>
                </w:rPr>
                <m:t>#</m:t>
              </m:r>
              <m:r>
                <m:rPr>
                  <m:sty m:val="p"/>
                </m:rPr>
                <w:rPr>
                  <w:rFonts w:ascii="Cambria Math" w:hAnsi="Cambria Math"/>
                </w:rPr>
                <m:t>Eq</m:t>
              </m:r>
              <m:r>
                <w:rPr>
                  <w:rFonts w:ascii="Cambria Math" w:hAnsi="Cambria Math"/>
                </w:rPr>
                <m:t>. 4</m:t>
              </m:r>
            </m:e>
          </m:eqArr>
        </m:oMath>
      </m:oMathPara>
    </w:p>
    <w:p w14:paraId="3A300FFA" w14:textId="4C965F6D" w:rsidR="003C45DE" w:rsidRDefault="003C45DE" w:rsidP="003C45DE">
      <w:r w:rsidRPr="6911FBC4">
        <w:t xml:space="preserve">Where </w:t>
      </w:r>
      <m:oMath>
        <m:sSub>
          <m:sSubPr>
            <m:ctrlPr>
              <w:rPr>
                <w:rFonts w:ascii="Cambria Math" w:hAnsi="Cambria Math"/>
                <w:i/>
              </w:rPr>
            </m:ctrlPr>
          </m:sSubPr>
          <m:e>
            <m:r>
              <w:rPr>
                <w:rFonts w:ascii="Cambria Math" w:hAnsi="Cambria Math"/>
              </w:rPr>
              <m:t>p</m:t>
            </m:r>
          </m:e>
          <m:sub>
            <m:r>
              <w:rPr>
                <w:rFonts w:ascii="Cambria Math" w:hAnsi="Cambria Math"/>
              </w:rPr>
              <m:t>ij</m:t>
            </m:r>
          </m:sub>
        </m:sSub>
      </m:oMath>
      <w:r w:rsidRPr="6911FBC4">
        <w:t xml:space="preserve"> is the probability of detecting an individual in grid cell </w:t>
      </w:r>
      <m:oMath>
        <m:r>
          <w:rPr>
            <w:rFonts w:ascii="Cambria Math" w:hAnsi="Cambria Math"/>
          </w:rPr>
          <m:t>i</m:t>
        </m:r>
      </m:oMath>
      <w:r w:rsidRPr="6911FBC4">
        <w:t xml:space="preserve"> on night </w:t>
      </w:r>
      <m:oMath>
        <m:r>
          <w:rPr>
            <w:rFonts w:ascii="Cambria Math" w:hAnsi="Cambria Math"/>
          </w:rPr>
          <m:t>j</m:t>
        </m:r>
      </m:oMath>
      <w:r w:rsidR="002063E3">
        <w:t>,</w:t>
      </w:r>
      <w:r w:rsidRPr="6911FBC4">
        <w:t xml:space="preserve"> and </w:t>
      </w:r>
      <m:oMath>
        <m:sSub>
          <m:sSubPr>
            <m:ctrlPr>
              <w:rPr>
                <w:rFonts w:ascii="Cambria Math" w:hAnsi="Cambria Math"/>
                <w:i/>
              </w:rPr>
            </m:ctrlPr>
          </m:sSubPr>
          <m:e>
            <m:r>
              <w:rPr>
                <w:rFonts w:ascii="Cambria Math" w:hAnsi="Cambria Math"/>
              </w:rPr>
              <m:t>R</m:t>
            </m:r>
          </m:e>
          <m:sub>
            <m:r>
              <w:rPr>
                <w:rFonts w:ascii="Cambria Math" w:hAnsi="Cambria Math"/>
              </w:rPr>
              <m:t>i</m:t>
            </m:r>
          </m:sub>
        </m:sSub>
      </m:oMath>
      <w:r w:rsidRPr="6911FBC4">
        <w:t xml:space="preserve"> was the (relative) abundance of </w:t>
      </w:r>
      <w:r w:rsidR="004E3DFA">
        <w:t>Koala</w:t>
      </w:r>
      <w:r w:rsidRPr="6911FBC4">
        <w:t xml:space="preserve">s in grid cell </w:t>
      </w:r>
      <m:oMath>
        <m:r>
          <w:rPr>
            <w:rFonts w:ascii="Cambria Math" w:hAnsi="Cambria Math"/>
          </w:rPr>
          <m:t>i</m:t>
        </m:r>
      </m:oMath>
      <w:r w:rsidRPr="6911FBC4">
        <w:t xml:space="preserve">. Equation 4 </w:t>
      </w:r>
      <w:r w:rsidR="002063E3" w:rsidRPr="6911FBC4">
        <w:t>th</w:t>
      </w:r>
      <w:r w:rsidR="002063E3">
        <w:t>erefore</w:t>
      </w:r>
      <w:r w:rsidR="002063E3" w:rsidRPr="6911FBC4">
        <w:t xml:space="preserve"> </w:t>
      </w:r>
      <w:r w:rsidRPr="6911FBC4">
        <w:t xml:space="preserve">represents a functional link between </w:t>
      </w:r>
      <w:r w:rsidR="004E3DFA">
        <w:t>Koala</w:t>
      </w:r>
      <w:r w:rsidRPr="6911FBC4">
        <w:t xml:space="preserve"> detections and </w:t>
      </w:r>
      <w:r w:rsidR="00C47FDB">
        <w:t xml:space="preserve">relative </w:t>
      </w:r>
      <w:r w:rsidR="004E3DFA">
        <w:t>Koala</w:t>
      </w:r>
      <w:r w:rsidRPr="6911FBC4">
        <w:t xml:space="preserve"> abundance </w:t>
      </w:r>
      <w:r>
        <w:fldChar w:fldCharType="begin"/>
      </w:r>
      <w:r>
        <w:instrText xml:space="preserve"> ADDIN ZOTERO_ITEM CSL_CITATION {"citationID":"6hVFopTj","properties":{"formattedCitation":"(Royle and Nichols 2003)","plainCitation":"(Royle and Nichols 2003)","noteIndex":0},"citationItems":[{"id":4795,"uris":["http://zotero.org/users/634364/items/QM2TCMWE"],"itemData":{"id":4795,"type":"article-journal","container-title":"Ecology","issue":"3","page":"777-790","title":"Estimating abundance from repeated presence-absence or point counts","volume":"84","author":[{"family":"Royle","given":"J.A."},{"family":"Nichols","given":"J.D."}],"issued":{"date-parts":[["2003",3]]}}}],"schema":"https://github.com/citation-style-language/schema/raw/master/csl-citation.json"} </w:instrText>
      </w:r>
      <w:r>
        <w:fldChar w:fldCharType="separate"/>
      </w:r>
      <w:r w:rsidRPr="007542EB">
        <w:t>(Royle and Nichols 2003)</w:t>
      </w:r>
      <w:r>
        <w:fldChar w:fldCharType="end"/>
      </w:r>
      <w:r w:rsidR="00242A54">
        <w:t xml:space="preserve">. </w:t>
      </w:r>
      <w:r w:rsidR="00EB03E5">
        <w:t xml:space="preserve">Here, relative abundance refers to the population of potentially vocalising Koalas rather than the entire population as in Equation 1. </w:t>
      </w:r>
      <w:r w:rsidRPr="6911FBC4">
        <w:t xml:space="preserve">The relative </w:t>
      </w:r>
      <w:r w:rsidR="004E3DFA">
        <w:t>Koala</w:t>
      </w:r>
      <w:r w:rsidRPr="6911FBC4">
        <w:t xml:space="preserve"> abundance </w:t>
      </w:r>
      <m:oMath>
        <m:d>
          <m:dPr>
            <m:ctrlPr>
              <w:rPr>
                <w:rFonts w:ascii="Cambria Math" w:hAnsi="Cambria Math"/>
                <w:i/>
              </w:rPr>
            </m:ctrlPr>
          </m:dPr>
          <m:e>
            <m:sSub>
              <m:sSubPr>
                <m:ctrlPr>
                  <w:rPr>
                    <w:rFonts w:ascii="Cambria Math" w:hAnsi="Cambria Math"/>
                    <w:i/>
                  </w:rPr>
                </m:ctrlPr>
              </m:sSubPr>
              <m:e>
                <m:r>
                  <w:rPr>
                    <w:rFonts w:ascii="Cambria Math" w:hAnsi="Cambria Math"/>
                  </w:rPr>
                  <m:t>R</m:t>
                </m:r>
              </m:e>
              <m:sub>
                <m:r>
                  <w:rPr>
                    <w:rFonts w:ascii="Cambria Math" w:hAnsi="Cambria Math"/>
                  </w:rPr>
                  <m:t>i</m:t>
                </m:r>
              </m:sub>
            </m:sSub>
          </m:e>
        </m:d>
      </m:oMath>
      <w:r w:rsidRPr="6911FBC4">
        <w:t xml:space="preserve"> was given by</w:t>
      </w:r>
      <w:r w:rsidR="002063E3">
        <w:t>:</w:t>
      </w:r>
    </w:p>
    <w:p w14:paraId="60E1CCF3" w14:textId="2C9567C3" w:rsidR="003C45DE" w:rsidRPr="005625D2" w:rsidRDefault="00000000" w:rsidP="003C45DE">
      <m:oMathPara>
        <m:oMath>
          <m:sSub>
            <m:sSubPr>
              <m:ctrlPr>
                <w:rPr>
                  <w:rFonts w:ascii="Cambria Math" w:hAnsi="Cambria Math"/>
                  <w:i/>
                </w:rPr>
              </m:ctrlPr>
            </m:sSubPr>
            <m:e>
              <m:r>
                <w:rPr>
                  <w:rFonts w:ascii="Cambria Math" w:hAnsi="Cambria Math"/>
                </w:rPr>
                <m:t>R</m:t>
              </m:r>
            </m:e>
            <m:sub>
              <m:r>
                <w:rPr>
                  <w:rFonts w:ascii="Cambria Math" w:hAnsi="Cambria Math"/>
                </w:rPr>
                <m:t>i</m:t>
              </m:r>
            </m:sub>
          </m:sSub>
          <m:r>
            <w:rPr>
              <w:rFonts w:ascii="Cambria Math" w:hAnsi="Cambria Math"/>
            </w:rPr>
            <m:t>~</m:t>
          </m:r>
          <m:r>
            <m:rPr>
              <m:nor/>
            </m:rPr>
            <w:rPr>
              <w:rFonts w:ascii="Cambria Math" w:hAnsi="Cambria Math"/>
            </w:rPr>
            <m:t>Poisson</m:t>
          </m:r>
          <m:d>
            <m:dPr>
              <m:ctrlPr>
                <w:rPr>
                  <w:rFonts w:ascii="Cambria Math" w:hAnsi="Cambria Math"/>
                  <w:i/>
                </w:rPr>
              </m:ctrlPr>
            </m:dPr>
            <m:e>
              <m:sSub>
                <m:sSubPr>
                  <m:ctrlPr>
                    <w:rPr>
                      <w:rFonts w:ascii="Cambria Math" w:hAnsi="Cambria Math"/>
                      <w:i/>
                    </w:rPr>
                  </m:ctrlPr>
                </m:sSubPr>
                <m:e>
                  <m:r>
                    <w:rPr>
                      <w:rFonts w:ascii="Cambria Math" w:hAnsi="Cambria Math"/>
                    </w:rPr>
                    <m:t>γ</m:t>
                  </m:r>
                </m:e>
                <m:sub>
                  <m:r>
                    <w:rPr>
                      <w:rFonts w:ascii="Cambria Math" w:hAnsi="Cambria Math"/>
                    </w:rPr>
                    <m:t>i</m:t>
                  </m:r>
                </m:sub>
              </m:sSub>
              <m:sSub>
                <m:sSubPr>
                  <m:ctrlPr>
                    <w:rPr>
                      <w:rFonts w:ascii="Cambria Math" w:hAnsi="Cambria Math"/>
                      <w:i/>
                    </w:rPr>
                  </m:ctrlPr>
                </m:sSubPr>
                <m:e>
                  <m:r>
                    <w:rPr>
                      <w:rFonts w:ascii="Cambria Math" w:hAnsi="Cambria Math"/>
                    </w:rPr>
                    <m:t>ψ</m:t>
                  </m:r>
                </m:e>
                <m:sub>
                  <m:r>
                    <w:rPr>
                      <w:rFonts w:ascii="Cambria Math" w:hAnsi="Cambria Math"/>
                    </w:rPr>
                    <m:t>i</m:t>
                  </m:r>
                </m:sub>
              </m:sSub>
              <m:sSub>
                <m:sSubPr>
                  <m:ctrlPr>
                    <w:rPr>
                      <w:rFonts w:ascii="Cambria Math" w:hAnsi="Cambria Math"/>
                      <w:i/>
                    </w:rPr>
                  </m:ctrlPr>
                </m:sSubPr>
                <m:e>
                  <m:r>
                    <w:rPr>
                      <w:rFonts w:ascii="Cambria Math" w:hAnsi="Cambria Math"/>
                    </w:rPr>
                    <m:t>O</m:t>
                  </m:r>
                </m:e>
                <m:sub>
                  <m:r>
                    <w:rPr>
                      <w:rFonts w:ascii="Cambria Math" w:hAnsi="Cambria Math"/>
                    </w:rPr>
                    <m:t>i</m:t>
                  </m:r>
                </m:sub>
              </m:sSub>
            </m:e>
          </m:d>
        </m:oMath>
      </m:oMathPara>
    </w:p>
    <w:p w14:paraId="522BE99B" w14:textId="77777777" w:rsidR="00870699" w:rsidRDefault="00870699" w:rsidP="003C45DE"/>
    <w:p w14:paraId="36DF921A" w14:textId="77777777" w:rsidR="00870699" w:rsidRDefault="00870699" w:rsidP="003C45DE"/>
    <w:p w14:paraId="4AF255C8" w14:textId="77777777" w:rsidR="00870699" w:rsidRDefault="00870699" w:rsidP="003C45DE"/>
    <w:p w14:paraId="51806C07" w14:textId="71FE7C45" w:rsidR="003C45DE" w:rsidRDefault="003C45DE" w:rsidP="003C45DE">
      <w:r>
        <w:t xml:space="preserve">With expected abundance </w:t>
      </w:r>
      <m:oMath>
        <m:sSub>
          <m:sSubPr>
            <m:ctrlPr>
              <w:rPr>
                <w:rFonts w:ascii="Cambria Math" w:hAnsi="Cambria Math"/>
                <w:i/>
              </w:rPr>
            </m:ctrlPr>
          </m:sSubPr>
          <m:e>
            <m:r>
              <w:rPr>
                <w:rFonts w:ascii="Cambria Math" w:hAnsi="Cambria Math"/>
              </w:rPr>
              <m:t>γ</m:t>
            </m:r>
          </m:e>
          <m:sub>
            <m:r>
              <w:rPr>
                <w:rFonts w:ascii="Cambria Math" w:hAnsi="Cambria Math"/>
              </w:rPr>
              <m:t>i</m:t>
            </m:r>
          </m:sub>
        </m:sSub>
      </m:oMath>
      <w:r>
        <w:t xml:space="preserve"> given by</w:t>
      </w:r>
      <w:r w:rsidR="002063E3">
        <w:t>:</w:t>
      </w:r>
      <w:r>
        <w:t xml:space="preserve"> </w:t>
      </w:r>
    </w:p>
    <w:p w14:paraId="46BD3C02" w14:textId="5F6416E0" w:rsidR="003C45DE" w:rsidRPr="003F6690" w:rsidRDefault="00000000" w:rsidP="003C45DE">
      <w:pPr>
        <w:rPr>
          <w:lang w:val="de-DE"/>
        </w:rPr>
      </w:pPr>
      <m:oMathPara>
        <m:oMath>
          <m:eqArr>
            <m:eqArrPr>
              <m:maxDist m:val="1"/>
              <m:ctrlPr>
                <w:rPr>
                  <w:rFonts w:ascii="Cambria Math" w:hAnsi="Cambria Math"/>
                  <w:i/>
                </w:rPr>
              </m:ctrlPr>
            </m:eqArrPr>
            <m:e>
              <m:r>
                <m:rPr>
                  <m:nor/>
                </m:rPr>
                <w:rPr>
                  <w:rFonts w:ascii="Cambria Math" w:hAnsi="Cambria Math"/>
                  <w:lang w:val="de-DE"/>
                </w:rPr>
                <m:t>log</m:t>
              </m:r>
              <m:d>
                <m:dPr>
                  <m:ctrlPr>
                    <w:rPr>
                      <w:rFonts w:ascii="Cambria Math" w:hAnsi="Cambria Math"/>
                      <w:i/>
                    </w:rPr>
                  </m:ctrlPr>
                </m:dPr>
                <m:e>
                  <m:sSub>
                    <m:sSubPr>
                      <m:ctrlPr>
                        <w:rPr>
                          <w:rFonts w:ascii="Cambria Math" w:hAnsi="Cambria Math"/>
                          <w:i/>
                        </w:rPr>
                      </m:ctrlPr>
                    </m:sSubPr>
                    <m:e>
                      <m:r>
                        <w:rPr>
                          <w:rFonts w:ascii="Cambria Math" w:hAnsi="Cambria Math"/>
                        </w:rPr>
                        <m:t>γ</m:t>
                      </m:r>
                    </m:e>
                    <m:sub>
                      <m:r>
                        <w:rPr>
                          <w:rFonts w:ascii="Cambria Math" w:hAnsi="Cambria Math"/>
                        </w:rPr>
                        <m:t>i</m:t>
                      </m:r>
                    </m:sub>
                  </m:sSub>
                </m:e>
              </m:d>
              <m:r>
                <w:rPr>
                  <w:rFonts w:ascii="Cambria Math" w:hAnsi="Cambria Math"/>
                  <w:lang w:val="de-DE"/>
                </w:rPr>
                <m:t xml:space="preserve">= </m:t>
              </m:r>
              <m:sSub>
                <m:sSubPr>
                  <m:ctrlPr>
                    <w:rPr>
                      <w:rFonts w:ascii="Cambria Math" w:hAnsi="Cambria Math"/>
                      <w:i/>
                    </w:rPr>
                  </m:ctrlPr>
                </m:sSubPr>
                <m:e>
                  <m:r>
                    <w:rPr>
                      <w:rFonts w:ascii="Cambria Math" w:hAnsi="Cambria Math"/>
                    </w:rPr>
                    <m:t>η</m:t>
                  </m:r>
                </m:e>
                <m:sub>
                  <m:r>
                    <w:rPr>
                      <w:rFonts w:ascii="Cambria Math" w:hAnsi="Cambria Math"/>
                      <w:lang w:val="de-DE"/>
                    </w:rPr>
                    <m:t>0</m:t>
                  </m:r>
                </m:sub>
              </m:sSub>
              <m:r>
                <w:rPr>
                  <w:rFonts w:ascii="Cambria Math" w:hAnsi="Cambria Math"/>
                  <w:lang w:val="de-DE"/>
                </w:rPr>
                <m:t xml:space="preserve">+ </m:t>
              </m:r>
              <m:nary>
                <m:naryPr>
                  <m:chr m:val="∑"/>
                  <m:limLoc m:val="undOvr"/>
                  <m:ctrlPr>
                    <w:rPr>
                      <w:rFonts w:ascii="Cambria Math" w:hAnsi="Cambria Math"/>
                      <w:i/>
                    </w:rPr>
                  </m:ctrlPr>
                </m:naryPr>
                <m:sub>
                  <m:r>
                    <w:rPr>
                      <w:rFonts w:ascii="Cambria Math" w:hAnsi="Cambria Math"/>
                    </w:rPr>
                    <m:t>k</m:t>
                  </m:r>
                  <m:r>
                    <w:rPr>
                      <w:rFonts w:ascii="Cambria Math" w:hAnsi="Cambria Math"/>
                      <w:lang w:val="de-DE"/>
                    </w:rPr>
                    <m:t>=1</m:t>
                  </m:r>
                </m:sub>
                <m:sup>
                  <m:r>
                    <w:rPr>
                      <w:rFonts w:ascii="Cambria Math" w:hAnsi="Cambria Math"/>
                    </w:rPr>
                    <m:t>n</m:t>
                  </m:r>
                </m:sup>
                <m:e>
                  <m:sSub>
                    <m:sSubPr>
                      <m:ctrlPr>
                        <w:rPr>
                          <w:rFonts w:ascii="Cambria Math" w:hAnsi="Cambria Math"/>
                          <w:i/>
                        </w:rPr>
                      </m:ctrlPr>
                    </m:sSubPr>
                    <m:e>
                      <m:r>
                        <w:rPr>
                          <w:rFonts w:ascii="Cambria Math" w:hAnsi="Cambria Math"/>
                        </w:rPr>
                        <m:t>β</m:t>
                      </m:r>
                    </m:e>
                    <m:sub>
                      <m:r>
                        <w:rPr>
                          <w:rFonts w:ascii="Cambria Math" w:hAnsi="Cambria Math"/>
                        </w:rPr>
                        <m:t>k</m:t>
                      </m:r>
                    </m:sub>
                  </m:sSub>
                  <m:sSub>
                    <m:sSubPr>
                      <m:ctrlPr>
                        <w:rPr>
                          <w:rFonts w:ascii="Cambria Math" w:hAnsi="Cambria Math"/>
                          <w:i/>
                        </w:rPr>
                      </m:ctrlPr>
                    </m:sSubPr>
                    <m:e>
                      <m:r>
                        <w:rPr>
                          <w:rFonts w:ascii="Cambria Math" w:hAnsi="Cambria Math"/>
                        </w:rPr>
                        <m:t>E</m:t>
                      </m:r>
                    </m:e>
                    <m:sub>
                      <m:r>
                        <w:rPr>
                          <w:rFonts w:ascii="Cambria Math" w:hAnsi="Cambria Math"/>
                        </w:rPr>
                        <m:t>i</m:t>
                      </m:r>
                      <m:r>
                        <w:rPr>
                          <w:rFonts w:ascii="Cambria Math" w:hAnsi="Cambria Math"/>
                          <w:lang w:val="de-DE"/>
                        </w:rPr>
                        <m:t>,</m:t>
                      </m:r>
                      <m:r>
                        <w:rPr>
                          <w:rFonts w:ascii="Cambria Math" w:hAnsi="Cambria Math"/>
                        </w:rPr>
                        <m:t>k</m:t>
                      </m:r>
                    </m:sub>
                  </m:sSub>
                </m:e>
              </m:nary>
              <m:r>
                <w:rPr>
                  <w:rFonts w:ascii="Cambria Math" w:hAnsi="Cambria Math"/>
                  <w:lang w:val="de-DE"/>
                </w:rPr>
                <m:t>#</m:t>
              </m:r>
              <m:r>
                <m:rPr>
                  <m:sty m:val="p"/>
                </m:rPr>
                <w:rPr>
                  <w:rFonts w:ascii="Cambria Math" w:hAnsi="Cambria Math"/>
                  <w:lang w:val="de-DE"/>
                </w:rPr>
                <m:t>Eq</m:t>
              </m:r>
              <m:r>
                <w:rPr>
                  <w:rFonts w:ascii="Cambria Math" w:hAnsi="Cambria Math"/>
                  <w:lang w:val="de-DE"/>
                </w:rPr>
                <m:t>. 5</m:t>
              </m:r>
            </m:e>
          </m:eqArr>
        </m:oMath>
      </m:oMathPara>
    </w:p>
    <w:p w14:paraId="64B3EF0B" w14:textId="123159F5" w:rsidR="003C45DE" w:rsidRDefault="002063E3" w:rsidP="003C45DE">
      <w:r>
        <w:t>Consequently,</w:t>
      </w:r>
      <w:r w:rsidR="003C45DE" w:rsidRPr="6911FBC4">
        <w:t xml:space="preserve"> the linear predictor for </w:t>
      </w:r>
      <w:r>
        <w:t>E</w:t>
      </w:r>
      <w:r w:rsidR="003C45DE" w:rsidRPr="6911FBC4">
        <w:t xml:space="preserve">quation </w:t>
      </w:r>
      <w:r w:rsidR="006A7380">
        <w:t>5</w:t>
      </w:r>
      <w:r w:rsidR="003C45DE" w:rsidRPr="6911FBC4">
        <w:t xml:space="preserve"> is the same as given for the abundance process (</w:t>
      </w:r>
      <w:r>
        <w:t>E</w:t>
      </w:r>
      <w:r w:rsidR="003C45DE" w:rsidRPr="6911FBC4">
        <w:t>quation</w:t>
      </w:r>
      <w:r>
        <w:t> </w:t>
      </w:r>
      <w:r w:rsidR="003C45DE" w:rsidRPr="6911FBC4">
        <w:t xml:space="preserve">2) albeit with a separate intercept </w:t>
      </w:r>
      <m:oMath>
        <m:d>
          <m:dPr>
            <m:ctrlPr>
              <w:rPr>
                <w:rFonts w:ascii="Cambria Math" w:hAnsi="Cambria Math"/>
                <w:i/>
              </w:rPr>
            </m:ctrlPr>
          </m:dPr>
          <m:e>
            <m:sSub>
              <m:sSubPr>
                <m:ctrlPr>
                  <w:rPr>
                    <w:rFonts w:ascii="Cambria Math" w:hAnsi="Cambria Math"/>
                    <w:i/>
                  </w:rPr>
                </m:ctrlPr>
              </m:sSubPr>
              <m:e>
                <m:r>
                  <w:rPr>
                    <w:rFonts w:ascii="Cambria Math" w:hAnsi="Cambria Math"/>
                  </w:rPr>
                  <m:t>η</m:t>
                </m:r>
              </m:e>
              <m:sub>
                <m:r>
                  <w:rPr>
                    <w:rFonts w:ascii="Cambria Math" w:hAnsi="Cambria Math"/>
                  </w:rPr>
                  <m:t>0</m:t>
                </m:r>
              </m:sub>
            </m:sSub>
          </m:e>
        </m:d>
      </m:oMath>
      <w:r w:rsidR="003C45DE" w:rsidRPr="6911FBC4">
        <w:t xml:space="preserve">. A separate intercept was required as </w:t>
      </w:r>
      <w:r w:rsidR="006A7380">
        <w:t xml:space="preserve">we were modelling the population of </w:t>
      </w:r>
      <w:r w:rsidR="004E3DFA">
        <w:t>Koala</w:t>
      </w:r>
      <w:r w:rsidR="006A7380">
        <w:t>s</w:t>
      </w:r>
      <w:r w:rsidR="003C45DE" w:rsidRPr="6911FBC4">
        <w:t xml:space="preserve"> vocalis</w:t>
      </w:r>
      <w:r w:rsidR="006A7380">
        <w:t>ing</w:t>
      </w:r>
      <w:r w:rsidR="003C45DE" w:rsidRPr="6911FBC4">
        <w:t xml:space="preserve"> </w:t>
      </w:r>
      <w:r w:rsidR="006A7380">
        <w:t>rather than the entire population in the grid cell</w:t>
      </w:r>
      <w:r w:rsidR="003C45DE" w:rsidRPr="6911FBC4">
        <w:t xml:space="preserve">, but we still wished to maintain the functional link between the acoustic detection data and the process governing </w:t>
      </w:r>
      <w:r w:rsidR="004E3DFA">
        <w:t>Koala</w:t>
      </w:r>
      <w:r w:rsidR="003C45DE" w:rsidRPr="6911FBC4">
        <w:t xml:space="preserve"> abundance. </w:t>
      </w:r>
      <w:r w:rsidR="006A7380">
        <w:t xml:space="preserve">The parameter </w:t>
      </w:r>
      <m:oMath>
        <m:sSub>
          <m:sSubPr>
            <m:ctrlPr>
              <w:rPr>
                <w:rFonts w:ascii="Cambria Math" w:hAnsi="Cambria Math"/>
                <w:i/>
              </w:rPr>
            </m:ctrlPr>
          </m:sSubPr>
          <m:e>
            <m:r>
              <w:rPr>
                <w:rFonts w:ascii="Cambria Math" w:hAnsi="Cambria Math"/>
              </w:rPr>
              <m:t>O</m:t>
            </m:r>
          </m:e>
          <m:sub>
            <m:r>
              <w:rPr>
                <w:rFonts w:ascii="Cambria Math" w:hAnsi="Cambria Math"/>
              </w:rPr>
              <m:t>i</m:t>
            </m:r>
          </m:sub>
        </m:sSub>
      </m:oMath>
      <w:r w:rsidR="006A7380">
        <w:t xml:space="preserve"> was the area offset representing the area potentially sampled by the acoustic recorders, which was set to 0.25 km</w:t>
      </w:r>
      <w:r w:rsidR="006A7380" w:rsidRPr="006A7380">
        <w:rPr>
          <w:vertAlign w:val="superscript"/>
        </w:rPr>
        <w:t>2</w:t>
      </w:r>
      <w:r w:rsidR="006A7380">
        <w:t xml:space="preserve">. </w:t>
      </w:r>
      <w:r w:rsidR="003C45DE" w:rsidRPr="6911FBC4">
        <w:t xml:space="preserve">The individual level detection probability </w:t>
      </w:r>
      <m:oMath>
        <m:d>
          <m:dPr>
            <m:ctrlPr>
              <w:rPr>
                <w:rFonts w:ascii="Cambria Math" w:hAnsi="Cambria Math"/>
                <w:i/>
              </w:rPr>
            </m:ctrlPr>
          </m:dPr>
          <m:e>
            <m:sSub>
              <m:sSubPr>
                <m:ctrlPr>
                  <w:rPr>
                    <w:rFonts w:ascii="Cambria Math" w:hAnsi="Cambria Math"/>
                    <w:i/>
                  </w:rPr>
                </m:ctrlPr>
              </m:sSubPr>
              <m:e>
                <m:r>
                  <w:rPr>
                    <w:rFonts w:ascii="Cambria Math" w:hAnsi="Cambria Math"/>
                  </w:rPr>
                  <m:t>p</m:t>
                </m:r>
              </m:e>
              <m:sub>
                <m:r>
                  <w:rPr>
                    <w:rFonts w:ascii="Cambria Math" w:hAnsi="Cambria Math"/>
                  </w:rPr>
                  <m:t>ij</m:t>
                </m:r>
              </m:sub>
            </m:sSub>
          </m:e>
        </m:d>
      </m:oMath>
      <w:r w:rsidR="003C45DE" w:rsidRPr="6911FBC4">
        <w:t xml:space="preserve"> was also dependent on the covariate measuring wind speed </w:t>
      </w:r>
      <w:r>
        <w:t>because</w:t>
      </w:r>
      <w:r w:rsidR="003C45DE" w:rsidRPr="6911FBC4">
        <w:t xml:space="preserve"> it was thought that acoustic detection of </w:t>
      </w:r>
      <w:r w:rsidR="004E3DFA">
        <w:t>Koala</w:t>
      </w:r>
      <w:r w:rsidR="003C45DE" w:rsidRPr="6911FBC4">
        <w:t xml:space="preserve"> bellows would be reduced during nights with a high amount of wind</w:t>
      </w:r>
      <w:r w:rsidR="00242A54">
        <w:t xml:space="preserve">. </w:t>
      </w:r>
      <w:r>
        <w:t>Therefore</w:t>
      </w:r>
      <w:r w:rsidR="003C45DE" w:rsidRPr="6911FBC4">
        <w:t>, the following model was adopted</w:t>
      </w:r>
      <w:r>
        <w:t>:</w:t>
      </w:r>
      <w:r w:rsidR="003C45DE" w:rsidRPr="6911FBC4">
        <w:t xml:space="preserve"> </w:t>
      </w:r>
    </w:p>
    <w:p w14:paraId="65E65C6D" w14:textId="5CCAD778" w:rsidR="003C45DE" w:rsidRPr="00972B2C" w:rsidRDefault="00000000" w:rsidP="003C45DE">
      <m:oMathPara>
        <m:oMath>
          <m:eqArr>
            <m:eqArrPr>
              <m:maxDist m:val="1"/>
              <m:ctrlPr>
                <w:rPr>
                  <w:rFonts w:ascii="Cambria Math" w:hAnsi="Cambria Math"/>
                  <w:i/>
                </w:rPr>
              </m:ctrlPr>
            </m:eqArrPr>
            <m:e>
              <m:r>
                <m:rPr>
                  <m:nor/>
                </m:rPr>
                <w:rPr>
                  <w:rFonts w:ascii="Cambria Math" w:hAnsi="Cambria Math"/>
                </w:rPr>
                <m:t>logit</m:t>
              </m:r>
              <m:d>
                <m:dPr>
                  <m:ctrlPr>
                    <w:rPr>
                      <w:rFonts w:ascii="Cambria Math" w:hAnsi="Cambria Math"/>
                      <w:i/>
                    </w:rPr>
                  </m:ctrlPr>
                </m:dPr>
                <m:e>
                  <m:sSub>
                    <m:sSubPr>
                      <m:ctrlPr>
                        <w:rPr>
                          <w:rFonts w:ascii="Cambria Math" w:hAnsi="Cambria Math"/>
                          <w:i/>
                        </w:rPr>
                      </m:ctrlPr>
                    </m:sSubPr>
                    <m:e>
                      <m:r>
                        <w:rPr>
                          <w:rFonts w:ascii="Cambria Math" w:hAnsi="Cambria Math"/>
                        </w:rPr>
                        <m:t>p</m:t>
                      </m:r>
                    </m:e>
                    <m:sub>
                      <m:r>
                        <w:rPr>
                          <w:rFonts w:ascii="Cambria Math" w:hAnsi="Cambria Math"/>
                        </w:rPr>
                        <m:t>ij</m:t>
                      </m:r>
                    </m:sub>
                  </m:sSub>
                </m:e>
              </m:d>
              <m:r>
                <w:rPr>
                  <w:rFonts w:ascii="Cambria Math" w:hAnsi="Cambria Math"/>
                </w:rPr>
                <m:t>=</m:t>
              </m:r>
              <m:sSub>
                <m:sSubPr>
                  <m:ctrlPr>
                    <w:rPr>
                      <w:rFonts w:ascii="Cambria Math" w:hAnsi="Cambria Math"/>
                      <w:i/>
                    </w:rPr>
                  </m:ctrlPr>
                </m:sSubPr>
                <m:e>
                  <m:r>
                    <w:rPr>
                      <w:rFonts w:ascii="Cambria Math" w:hAnsi="Cambria Math"/>
                    </w:rPr>
                    <m:t>ξ</m:t>
                  </m:r>
                </m:e>
                <m:sub>
                  <m:r>
                    <w:rPr>
                      <w:rFonts w:ascii="Cambria Math" w:hAnsi="Cambria Math"/>
                    </w:rPr>
                    <m:t>0</m:t>
                  </m:r>
                </m:sub>
              </m:sSub>
              <m:r>
                <w:rPr>
                  <w:rFonts w:ascii="Cambria Math" w:hAnsi="Cambria Math"/>
                </w:rPr>
                <m:t>+</m:t>
              </m:r>
              <m:sSub>
                <m:sSubPr>
                  <m:ctrlPr>
                    <w:rPr>
                      <w:rFonts w:ascii="Cambria Math" w:hAnsi="Cambria Math"/>
                      <w:i/>
                    </w:rPr>
                  </m:ctrlPr>
                </m:sSubPr>
                <m:e>
                  <m:r>
                    <w:rPr>
                      <w:rFonts w:ascii="Cambria Math" w:hAnsi="Cambria Math"/>
                    </w:rPr>
                    <m:t>ξ</m:t>
                  </m:r>
                </m:e>
                <m:sub>
                  <m:r>
                    <w:rPr>
                      <w:rFonts w:ascii="Cambria Math" w:hAnsi="Cambria Math"/>
                    </w:rPr>
                    <m:t>1</m:t>
                  </m:r>
                </m:sub>
              </m:sSub>
              <m:sSub>
                <m:sSubPr>
                  <m:ctrlPr>
                    <w:rPr>
                      <w:rFonts w:ascii="Cambria Math" w:hAnsi="Cambria Math"/>
                      <w:i/>
                    </w:rPr>
                  </m:ctrlPr>
                </m:sSubPr>
                <m:e>
                  <m:r>
                    <w:rPr>
                      <w:rFonts w:ascii="Cambria Math" w:hAnsi="Cambria Math"/>
                    </w:rPr>
                    <m:t>W</m:t>
                  </m:r>
                </m:e>
                <m:sub>
                  <m:r>
                    <w:rPr>
                      <w:rFonts w:ascii="Cambria Math" w:hAnsi="Cambria Math"/>
                    </w:rPr>
                    <m:t>i,j</m:t>
                  </m:r>
                </m:sub>
              </m:sSub>
              <m:r>
                <w:rPr>
                  <w:rFonts w:ascii="Cambria Math" w:hAnsi="Cambria Math"/>
                </w:rPr>
                <m:t>#</m:t>
              </m:r>
              <m:r>
                <m:rPr>
                  <m:sty m:val="p"/>
                </m:rPr>
                <w:rPr>
                  <w:rFonts w:ascii="Cambria Math" w:hAnsi="Cambria Math"/>
                </w:rPr>
                <m:t>Eq</m:t>
              </m:r>
              <m:r>
                <w:rPr>
                  <w:rFonts w:ascii="Cambria Math" w:hAnsi="Cambria Math"/>
                </w:rPr>
                <m:t>.6</m:t>
              </m:r>
            </m:e>
          </m:eqArr>
        </m:oMath>
      </m:oMathPara>
    </w:p>
    <w:p w14:paraId="51749CDC" w14:textId="342810E3" w:rsidR="003C45DE" w:rsidRDefault="003C45DE" w:rsidP="003C45DE">
      <w:r>
        <w:t xml:space="preserve">Where </w:t>
      </w:r>
      <m:oMath>
        <m:sSub>
          <m:sSubPr>
            <m:ctrlPr>
              <w:rPr>
                <w:rFonts w:ascii="Cambria Math" w:hAnsi="Cambria Math"/>
                <w:i/>
              </w:rPr>
            </m:ctrlPr>
          </m:sSubPr>
          <m:e>
            <m:r>
              <w:rPr>
                <w:rFonts w:ascii="Cambria Math" w:hAnsi="Cambria Math"/>
              </w:rPr>
              <m:t>W</m:t>
            </m:r>
          </m:e>
          <m:sub>
            <m:r>
              <w:rPr>
                <w:rFonts w:ascii="Cambria Math" w:hAnsi="Cambria Math"/>
              </w:rPr>
              <m:t>i,j</m:t>
            </m:r>
          </m:sub>
        </m:sSub>
        <m:r>
          <w:rPr>
            <w:rFonts w:ascii="Cambria Math" w:hAnsi="Cambria Math"/>
          </w:rPr>
          <m:t xml:space="preserve"> </m:t>
        </m:r>
      </m:oMath>
      <w:r>
        <w:t xml:space="preserve">is the average wind speed at site </w:t>
      </w:r>
      <m:oMath>
        <m:r>
          <w:rPr>
            <w:rFonts w:ascii="Cambria Math" w:hAnsi="Cambria Math"/>
          </w:rPr>
          <m:t>i</m:t>
        </m:r>
      </m:oMath>
      <w:r>
        <w:t xml:space="preserve"> during night </w:t>
      </w:r>
      <m:oMath>
        <m:r>
          <w:rPr>
            <w:rFonts w:ascii="Cambria Math" w:hAnsi="Cambria Math"/>
          </w:rPr>
          <m:t>j</m:t>
        </m:r>
      </m:oMath>
      <w:r w:rsidR="002063E3">
        <w:t xml:space="preserve">, </w:t>
      </w:r>
      <w:r>
        <w:t xml:space="preserve">and </w:t>
      </w:r>
      <m:oMath>
        <m:sSub>
          <m:sSubPr>
            <m:ctrlPr>
              <w:rPr>
                <w:rFonts w:ascii="Cambria Math" w:hAnsi="Cambria Math"/>
                <w:i/>
              </w:rPr>
            </m:ctrlPr>
          </m:sSubPr>
          <m:e>
            <m:r>
              <w:rPr>
                <w:rFonts w:ascii="Cambria Math" w:hAnsi="Cambria Math"/>
              </w:rPr>
              <m:t>ξ</m:t>
            </m:r>
          </m:e>
          <m:sub>
            <m:r>
              <w:rPr>
                <w:rFonts w:ascii="Cambria Math" w:hAnsi="Cambria Math"/>
              </w:rPr>
              <m:t>0</m:t>
            </m:r>
          </m:sub>
        </m:sSub>
      </m:oMath>
      <w:r>
        <w:t xml:space="preserve"> and </w:t>
      </w:r>
      <m:oMath>
        <m:sSub>
          <m:sSubPr>
            <m:ctrlPr>
              <w:rPr>
                <w:rFonts w:ascii="Cambria Math" w:hAnsi="Cambria Math"/>
                <w:i/>
              </w:rPr>
            </m:ctrlPr>
          </m:sSubPr>
          <m:e>
            <m:r>
              <w:rPr>
                <w:rFonts w:ascii="Cambria Math" w:hAnsi="Cambria Math"/>
              </w:rPr>
              <m:t>ξ</m:t>
            </m:r>
          </m:e>
          <m:sub>
            <m:r>
              <w:rPr>
                <w:rFonts w:ascii="Cambria Math" w:hAnsi="Cambria Math"/>
              </w:rPr>
              <m:t>1</m:t>
            </m:r>
          </m:sub>
        </m:sSub>
        <m:r>
          <w:rPr>
            <w:rFonts w:ascii="Cambria Math" w:hAnsi="Cambria Math"/>
          </w:rPr>
          <m:t xml:space="preserve"> </m:t>
        </m:r>
      </m:oMath>
      <w:r>
        <w:t xml:space="preserve">are parameters to be estimated. Average nightly windspeed was calculated using the average hourly windspeed at sites from ERA5 climate analysis data </w:t>
      </w:r>
      <w:r>
        <w:fldChar w:fldCharType="begin"/>
      </w:r>
      <w:r w:rsidR="00215BB9">
        <w:instrText xml:space="preserve"> ADDIN ZOTERO_ITEM CSL_CITATION {"citationID":"G8DtcMLX","properties":{"formattedCitation":"(Hersbach et al. 2020)","plainCitation":"(Hersbach et al. 2020)","noteIndex":0},"citationItems":[{"id":"bE1Rg4OM/MBlSPdxo","uris":["http://zotero.org/users/15101789/items/LNRL5X2R"],"itemData":{"id":350,"type":"article-journal","abstract":"Within the Copernicus Climate Change Service (C3S), ECMWF is producing the ERA5 reanalysis which, once completed, will embody a detailed record of the global atmosphere, land surface and ocean waves from 1950 onwards. This new reanalysis replaces the ERA-Interim reanalysis (spanning 1979 onwards) which was started in 2006. ERA5 is based on the Integrated Forecasting System (IFS) Cy41r2 which was operational in 2016. ERA5 thus benefits from a decade of developments in model physics, core dynamics and data assimilation. In addition to a significantly enhanced horizontal resolution of 31 km, compared to 80 km for ERA-Interim, ERA5 has hourly output throughout, and an uncertainty estimate from an ensemble (3-hourly at half the horizontal resolution). This paper describes the general set-up of ERA5, as well as a basic evaluation of characteristics and performance, with a focus on the dataset from 1979 onwards which is currently publicly available. Re-forecasts from ERA5 analyses show a gain of up to one day in skill with respect to ERA-Interim. Comparison with radiosonde and PILOT data prior to assimilation shows an improved fit for temperature, wind and humidity in the troposphere, but not the stratosphere. A comparison with independent buoy data shows a much improved fit for ocean wave height. The uncertainty estimate reflects the evolution of the observing systems used in ERA5. The enhanced temporal and spatial resolution allows for a detailed evolution of weather systems. For precipitation, global-mean correlation with monthly-mean GPCP data is increased from 67% to 77%. In general, low-frequency variability is found to be well represented and from 10 hPa downwards general patterns of anomalies in temperature match those from the ERA-Interim, MERRA-2 and JRA-55 reanalyses.","container-title":"Quarterly Journal of the Royal Meteorological Society","DOI":"10.1002/qj.3803","ISSN":"1477-870X","issue":"730","language":"en","license":"© 2020 The Authors. Quarterly Journal of the Royal Meteorological Society published by John Wiley &amp; Sons Ltd on behalf of the Royal Meteorological Society.","note":"_eprint: https://onlinelibrary.wiley.com/doi/pdf/10.1002/qj.3803","page":"1999-2049","source":"Wiley Online Library","title":"The ERA5 global reanalysis","volume":"146","author":[{"family":"Hersbach","given":"Hans"},{"family":"Bell","given":"Bill"},{"family":"Berrisford","given":"Paul"},{"family":"Hirahara","given":"Shoji"},{"family":"Horányi","given":"András"},{"family":"Muñoz-Sabater","given":"Joaquín"},{"family":"Nicolas","given":"Julien"},{"family":"Peubey","given":"Carole"},{"family":"Radu","given":"Raluca"},{"family":"Schepers","given":"Dinand"},{"family":"Simmons","given":"Adrian"},{"family":"Soci","given":"Cornel"},{"family":"Abdalla","given":"Saleh"},{"family":"Abellan","given":"Xavier"},{"family":"Balsamo","given":"Gianpaolo"},{"family":"Bechtold","given":"Peter"},{"family":"Biavati","given":"Gionata"},{"family":"Bidlot","given":"Jean"},{"family":"Bonavita","given":"Massimo"},{"family":"De Chiara","given":"Giovanna"},{"family":"Dahlgren","given":"Per"},{"family":"Dee","given":"Dick"},{"family":"Diamantakis","given":"Michail"},{"family":"Dragani","given":"Rossana"},{"family":"Flemming","given":"Johannes"},{"family":"Forbes","given":"Richard"},{"family":"Fuentes","given":"Manuel"},{"family":"Geer","given":"Alan"},{"family":"Haimberger","given":"Leo"},{"family":"Healy","given":"Sean"},{"family":"Hogan","given":"Robin J."},{"family":"Hólm","given":"Elías"},{"family":"Janisková","given":"Marta"},{"family":"Keeley","given":"Sarah"},{"family":"Laloyaux","given":"Patrick"},{"family":"Lopez","given":"Philippe"},{"family":"Lupu","given":"Cristina"},{"family":"Radnoti","given":"Gabor"},{"family":"Rosnay","given":"Patricia","non-dropping-particle":"de"},{"family":"Rozum","given":"Iryna"},{"family":"Vamborg","given":"Freja"},{"family":"Villaume","given":"Sebastien"},{"family":"Thépaut","given":"Jean-Noël"}],"issued":{"date-parts":[["2020"]]}}}],"schema":"https://github.com/citation-style-language/schema/raw/master/csl-citation.json"} </w:instrText>
      </w:r>
      <w:r>
        <w:fldChar w:fldCharType="separate"/>
      </w:r>
      <w:r w:rsidRPr="009358C4">
        <w:t>(Hersbach et al. 2020)</w:t>
      </w:r>
      <w:r>
        <w:fldChar w:fldCharType="end"/>
      </w:r>
      <w:r w:rsidR="00242A54">
        <w:t xml:space="preserve">. </w:t>
      </w:r>
      <w:r>
        <w:t xml:space="preserve"> </w:t>
      </w:r>
    </w:p>
    <w:p w14:paraId="38EE23BC" w14:textId="77777777" w:rsidR="003C45DE" w:rsidRDefault="003C45DE" w:rsidP="003C45DE">
      <w:pPr>
        <w:pStyle w:val="Heading4"/>
      </w:pPr>
      <w:r w:rsidRPr="0020022B">
        <w:t>Transect</w:t>
      </w:r>
      <w:r>
        <w:t xml:space="preserve"> counts</w:t>
      </w:r>
    </w:p>
    <w:p w14:paraId="22DDB8A5" w14:textId="404BF00E" w:rsidR="003C45DE" w:rsidRDefault="003C45DE" w:rsidP="003C45DE">
      <w:r w:rsidRPr="6911FBC4">
        <w:t xml:space="preserve">The total number of </w:t>
      </w:r>
      <w:r w:rsidR="004E3DFA">
        <w:t>Koala</w:t>
      </w:r>
      <w:r w:rsidRPr="6911FBC4">
        <w:t xml:space="preserve"> individuals detected on the transect located in grid cell </w:t>
      </w:r>
      <m:oMath>
        <m:r>
          <w:rPr>
            <w:rFonts w:ascii="Cambria Math" w:hAnsi="Cambria Math"/>
          </w:rPr>
          <m:t>i</m:t>
        </m:r>
      </m:oMath>
      <w:r w:rsidRPr="6911FBC4">
        <w:t xml:space="preserve"> </w:t>
      </w:r>
      <m:oMath>
        <m:d>
          <m:dPr>
            <m:ctrlPr>
              <w:rPr>
                <w:rFonts w:ascii="Cambria Math" w:hAnsi="Cambria Math"/>
                <w:i/>
              </w:rPr>
            </m:ctrlPr>
          </m:dPr>
          <m:e>
            <m:sSub>
              <m:sSubPr>
                <m:ctrlPr>
                  <w:rPr>
                    <w:rFonts w:ascii="Cambria Math" w:hAnsi="Cambria Math"/>
                    <w:i/>
                  </w:rPr>
                </m:ctrlPr>
              </m:sSubPr>
              <m:e>
                <m:r>
                  <w:rPr>
                    <w:rFonts w:ascii="Cambria Math" w:hAnsi="Cambria Math"/>
                  </w:rPr>
                  <m:t>n</m:t>
                </m:r>
              </m:e>
              <m:sub>
                <m:r>
                  <w:rPr>
                    <w:rFonts w:ascii="Cambria Math" w:hAnsi="Cambria Math"/>
                  </w:rPr>
                  <m:t>i</m:t>
                </m:r>
              </m:sub>
            </m:sSub>
          </m:e>
        </m:d>
      </m:oMath>
      <w:r w:rsidRPr="6911FBC4">
        <w:t xml:space="preserve"> was modelled as</w:t>
      </w:r>
      <w:r w:rsidR="00870699">
        <w:t>:</w:t>
      </w:r>
    </w:p>
    <w:p w14:paraId="2F015827" w14:textId="11BDF807" w:rsidR="003C45DE" w:rsidRPr="00EF493E" w:rsidRDefault="00000000" w:rsidP="003C45DE">
      <m:oMathPara>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n</m:t>
                  </m:r>
                </m:e>
                <m:sub>
                  <m:r>
                    <w:rPr>
                      <w:rFonts w:ascii="Cambria Math" w:hAnsi="Cambria Math"/>
                    </w:rPr>
                    <m:t>i</m:t>
                  </m:r>
                </m:sub>
              </m:sSub>
              <m:r>
                <w:rPr>
                  <w:rFonts w:ascii="Cambria Math" w:hAnsi="Cambria Math"/>
                </w:rPr>
                <m:t xml:space="preserve"> ~ </m:t>
              </m:r>
              <m:r>
                <m:rPr>
                  <m:nor/>
                </m:rPr>
                <w:rPr>
                  <w:rFonts w:ascii="Cambria Math" w:hAnsi="Cambria Math"/>
                </w:rPr>
                <m:t>Binomial</m:t>
              </m:r>
              <m:d>
                <m:dPr>
                  <m:ctrlPr>
                    <w:rPr>
                      <w:rFonts w:ascii="Cambria Math" w:hAnsi="Cambria Math"/>
                      <w:i/>
                    </w:rPr>
                  </m:ctrlPr>
                </m:dPr>
                <m:e>
                  <m:sSub>
                    <m:sSubPr>
                      <m:ctrlPr>
                        <w:rPr>
                          <w:rFonts w:ascii="Cambria Math" w:hAnsi="Cambria Math"/>
                          <w:i/>
                        </w:rPr>
                      </m:ctrlPr>
                    </m:sSubPr>
                    <m:e>
                      <m:r>
                        <w:rPr>
                          <w:rFonts w:ascii="Cambria Math" w:hAnsi="Cambria Math"/>
                        </w:rPr>
                        <m:t>M</m:t>
                      </m:r>
                    </m:e>
                    <m:sub>
                      <m:r>
                        <w:rPr>
                          <w:rFonts w:ascii="Cambria Math" w:hAnsi="Cambria Math"/>
                        </w:rPr>
                        <m:t>i</m:t>
                      </m:r>
                    </m:sub>
                  </m:sSub>
                  <m:r>
                    <w:rPr>
                      <w:rFonts w:ascii="Cambria Math" w:hAnsi="Cambria Math"/>
                    </w:rPr>
                    <m:t xml:space="preserve">, </m:t>
                  </m:r>
                  <m:acc>
                    <m:accPr>
                      <m:chr m:val="̅"/>
                      <m:ctrlPr>
                        <w:rPr>
                          <w:rFonts w:ascii="Cambria Math" w:hAnsi="Cambria Math"/>
                          <w:i/>
                        </w:rPr>
                      </m:ctrlPr>
                    </m:accPr>
                    <m:e>
                      <m:r>
                        <w:rPr>
                          <w:rFonts w:ascii="Cambria Math" w:hAnsi="Cambria Math"/>
                        </w:rPr>
                        <m:t>π</m:t>
                      </m:r>
                    </m:e>
                  </m:acc>
                </m:e>
              </m:d>
              <m:r>
                <w:rPr>
                  <w:rFonts w:ascii="Cambria Math" w:hAnsi="Cambria Math"/>
                </w:rPr>
                <m:t>#</m:t>
              </m:r>
              <m:r>
                <m:rPr>
                  <m:sty m:val="p"/>
                </m:rPr>
                <w:rPr>
                  <w:rFonts w:ascii="Cambria Math" w:hAnsi="Cambria Math"/>
                </w:rPr>
                <m:t>Eq</m:t>
              </m:r>
              <m:r>
                <w:rPr>
                  <w:rFonts w:ascii="Cambria Math" w:hAnsi="Cambria Math"/>
                </w:rPr>
                <m:t>. 7</m:t>
              </m:r>
            </m:e>
          </m:eqArr>
        </m:oMath>
      </m:oMathPara>
    </w:p>
    <w:p w14:paraId="619F8B36" w14:textId="367A73B0" w:rsidR="003C45DE" w:rsidRDefault="003C45DE" w:rsidP="003C45DE">
      <w:r>
        <w:t xml:space="preserve">Where </w:t>
      </w:r>
      <m:oMath>
        <m:sSub>
          <m:sSubPr>
            <m:ctrlPr>
              <w:rPr>
                <w:rFonts w:ascii="Cambria Math" w:hAnsi="Cambria Math"/>
                <w:i/>
              </w:rPr>
            </m:ctrlPr>
          </m:sSubPr>
          <m:e>
            <m:r>
              <w:rPr>
                <w:rFonts w:ascii="Cambria Math" w:hAnsi="Cambria Math"/>
              </w:rPr>
              <m:t>M</m:t>
            </m:r>
          </m:e>
          <m:sub>
            <m:r>
              <w:rPr>
                <w:rFonts w:ascii="Cambria Math" w:hAnsi="Cambria Math"/>
              </w:rPr>
              <m:t>i</m:t>
            </m:r>
          </m:sub>
        </m:sSub>
      </m:oMath>
      <w:r>
        <w:t xml:space="preserve"> is the total number of </w:t>
      </w:r>
      <w:r w:rsidR="004E3DFA">
        <w:t>Koala</w:t>
      </w:r>
      <w:r>
        <w:t xml:space="preserve">s available to be detected on the transect and </w:t>
      </w:r>
      <m:oMath>
        <m:acc>
          <m:accPr>
            <m:chr m:val="̅"/>
            <m:ctrlPr>
              <w:rPr>
                <w:rFonts w:ascii="Cambria Math" w:hAnsi="Cambria Math"/>
                <w:i/>
              </w:rPr>
            </m:ctrlPr>
          </m:accPr>
          <m:e>
            <m:r>
              <w:rPr>
                <w:rFonts w:ascii="Cambria Math" w:hAnsi="Cambria Math"/>
              </w:rPr>
              <m:t>π</m:t>
            </m:r>
          </m:e>
        </m:acc>
      </m:oMath>
      <w:r>
        <w:t xml:space="preserve"> is the average probability of detecting a </w:t>
      </w:r>
      <w:r w:rsidR="004E3DFA">
        <w:t>Koala</w:t>
      </w:r>
      <w:r>
        <w:t xml:space="preserve"> on the transect. The transect abundance </w:t>
      </w:r>
      <m:oMath>
        <m:sSub>
          <m:sSubPr>
            <m:ctrlPr>
              <w:rPr>
                <w:rFonts w:ascii="Cambria Math" w:hAnsi="Cambria Math"/>
                <w:i/>
              </w:rPr>
            </m:ctrlPr>
          </m:sSubPr>
          <m:e>
            <m:r>
              <w:rPr>
                <w:rFonts w:ascii="Cambria Math" w:hAnsi="Cambria Math"/>
              </w:rPr>
              <m:t>M</m:t>
            </m:r>
          </m:e>
          <m:sub>
            <m:r>
              <w:rPr>
                <w:rFonts w:ascii="Cambria Math" w:hAnsi="Cambria Math"/>
              </w:rPr>
              <m:t>i</m:t>
            </m:r>
          </m:sub>
        </m:sSub>
      </m:oMath>
      <w:r>
        <w:t xml:space="preserve"> was given as</w:t>
      </w:r>
      <w:r w:rsidR="00870699">
        <w:t>:</w:t>
      </w:r>
    </w:p>
    <w:p w14:paraId="40AC758D" w14:textId="181943AB" w:rsidR="003C45DE" w:rsidRPr="006D3E85" w:rsidRDefault="00000000" w:rsidP="003C45DE">
      <m:oMathPara>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M</m:t>
                  </m:r>
                </m:e>
                <m:sub>
                  <m:r>
                    <w:rPr>
                      <w:rFonts w:ascii="Cambria Math" w:hAnsi="Cambria Math"/>
                    </w:rPr>
                    <m:t>i</m:t>
                  </m:r>
                </m:sub>
              </m:sSub>
              <m:r>
                <w:rPr>
                  <w:rFonts w:ascii="Cambria Math" w:hAnsi="Cambria Math"/>
                </w:rPr>
                <m:t xml:space="preserve"> ~ </m:t>
              </m:r>
              <m:r>
                <m:rPr>
                  <m:nor/>
                </m:rPr>
                <w:rPr>
                  <w:rFonts w:ascii="Cambria Math" w:hAnsi="Cambria Math"/>
                </w:rPr>
                <m:t>Poisson</m:t>
              </m:r>
              <m:d>
                <m:dPr>
                  <m:ctrlPr>
                    <w:rPr>
                      <w:rFonts w:ascii="Cambria Math" w:hAnsi="Cambria Math"/>
                      <w:i/>
                    </w:rPr>
                  </m:ctrlPr>
                </m:dPr>
                <m:e>
                  <m:sSub>
                    <m:sSubPr>
                      <m:ctrlPr>
                        <w:rPr>
                          <w:rFonts w:ascii="Cambria Math" w:hAnsi="Cambria Math"/>
                          <w:i/>
                        </w:rPr>
                      </m:ctrlPr>
                    </m:sSubPr>
                    <m:e>
                      <m:r>
                        <w:rPr>
                          <w:rFonts w:ascii="Cambria Math" w:hAnsi="Cambria Math"/>
                        </w:rPr>
                        <m:t>λ</m:t>
                      </m:r>
                    </m:e>
                    <m:sub>
                      <m:r>
                        <w:rPr>
                          <w:rFonts w:ascii="Cambria Math" w:hAnsi="Cambria Math"/>
                        </w:rPr>
                        <m:t>i</m:t>
                      </m:r>
                    </m:sub>
                  </m:sSub>
                  <m:sSub>
                    <m:sSubPr>
                      <m:ctrlPr>
                        <w:rPr>
                          <w:rFonts w:ascii="Cambria Math" w:hAnsi="Cambria Math"/>
                          <w:i/>
                        </w:rPr>
                      </m:ctrlPr>
                    </m:sSubPr>
                    <m:e>
                      <m:sSub>
                        <m:sSubPr>
                          <m:ctrlPr>
                            <w:rPr>
                              <w:rFonts w:ascii="Cambria Math" w:hAnsi="Cambria Math"/>
                              <w:i/>
                            </w:rPr>
                          </m:ctrlPr>
                        </m:sSubPr>
                        <m:e>
                          <m:r>
                            <w:rPr>
                              <w:rFonts w:ascii="Cambria Math" w:hAnsi="Cambria Math"/>
                            </w:rPr>
                            <m:t>ψ</m:t>
                          </m:r>
                        </m:e>
                        <m:sub>
                          <m:r>
                            <w:rPr>
                              <w:rFonts w:ascii="Cambria Math" w:hAnsi="Cambria Math"/>
                            </w:rPr>
                            <m:t>i</m:t>
                          </m:r>
                        </m:sub>
                      </m:sSub>
                      <m:r>
                        <w:rPr>
                          <w:rFonts w:ascii="Cambria Math" w:hAnsi="Cambria Math"/>
                        </w:rPr>
                        <m:t>A</m:t>
                      </m:r>
                    </m:e>
                    <m:sub>
                      <m:r>
                        <w:rPr>
                          <w:rFonts w:ascii="Cambria Math" w:hAnsi="Cambria Math"/>
                        </w:rPr>
                        <m:t>i</m:t>
                      </m:r>
                    </m:sub>
                  </m:sSub>
                </m:e>
              </m:d>
              <m:r>
                <w:rPr>
                  <w:rFonts w:ascii="Cambria Math" w:hAnsi="Cambria Math"/>
                </w:rPr>
                <m:t>#</m:t>
              </m:r>
              <m:r>
                <m:rPr>
                  <m:sty m:val="p"/>
                </m:rPr>
                <w:rPr>
                  <w:rFonts w:ascii="Cambria Math" w:hAnsi="Cambria Math"/>
                </w:rPr>
                <m:t>Eq</m:t>
              </m:r>
              <m:r>
                <w:rPr>
                  <w:rFonts w:ascii="Cambria Math" w:hAnsi="Cambria Math"/>
                </w:rPr>
                <m:t>.8</m:t>
              </m:r>
            </m:e>
          </m:eqArr>
        </m:oMath>
      </m:oMathPara>
    </w:p>
    <w:p w14:paraId="33268162" w14:textId="39650650" w:rsidR="003C45DE" w:rsidRDefault="003C45DE" w:rsidP="003C45DE">
      <w:r w:rsidRPr="6911FBC4">
        <w:t xml:space="preserve">Where </w:t>
      </w:r>
      <m:oMath>
        <m:sSub>
          <m:sSubPr>
            <m:ctrlPr>
              <w:rPr>
                <w:rFonts w:ascii="Cambria Math" w:hAnsi="Cambria Math"/>
                <w:i/>
              </w:rPr>
            </m:ctrlPr>
          </m:sSubPr>
          <m:e>
            <m:r>
              <w:rPr>
                <w:rFonts w:ascii="Cambria Math" w:hAnsi="Cambria Math"/>
              </w:rPr>
              <m:t>A</m:t>
            </m:r>
          </m:e>
          <m:sub>
            <m:r>
              <w:rPr>
                <w:rFonts w:ascii="Cambria Math" w:hAnsi="Cambria Math"/>
              </w:rPr>
              <m:t>i</m:t>
            </m:r>
          </m:sub>
        </m:sSub>
      </m:oMath>
      <w:r w:rsidRPr="6911FBC4">
        <w:t xml:space="preserve"> is the transect area as a proportion of the 1-km grid cell</w:t>
      </w:r>
      <w:r w:rsidR="00870699">
        <w:t>,</w:t>
      </w:r>
      <w:r w:rsidRPr="6911FBC4">
        <w:t xml:space="preserve"> and </w:t>
      </w:r>
      <m:oMath>
        <m:sSub>
          <m:sSubPr>
            <m:ctrlPr>
              <w:rPr>
                <w:rFonts w:ascii="Cambria Math" w:hAnsi="Cambria Math"/>
                <w:i/>
              </w:rPr>
            </m:ctrlPr>
          </m:sSubPr>
          <m:e>
            <m:r>
              <w:rPr>
                <w:rFonts w:ascii="Cambria Math" w:hAnsi="Cambria Math"/>
              </w:rPr>
              <m:t>λ</m:t>
            </m:r>
          </m:e>
          <m:sub>
            <m:r>
              <w:rPr>
                <w:rFonts w:ascii="Cambria Math" w:hAnsi="Cambria Math"/>
              </w:rPr>
              <m:t>i</m:t>
            </m:r>
          </m:sub>
        </m:sSub>
      </m:oMath>
      <w:r w:rsidRPr="6911FBC4">
        <w:t xml:space="preserve"> and </w:t>
      </w:r>
      <m:oMath>
        <m:sSub>
          <m:sSubPr>
            <m:ctrlPr>
              <w:rPr>
                <w:rFonts w:ascii="Cambria Math" w:hAnsi="Cambria Math"/>
                <w:i/>
              </w:rPr>
            </m:ctrlPr>
          </m:sSubPr>
          <m:e>
            <m:r>
              <w:rPr>
                <w:rFonts w:ascii="Cambria Math" w:hAnsi="Cambria Math"/>
              </w:rPr>
              <m:t>ψ</m:t>
            </m:r>
          </m:e>
          <m:sub>
            <m:r>
              <w:rPr>
                <w:rFonts w:ascii="Cambria Math" w:hAnsi="Cambria Math"/>
              </w:rPr>
              <m:t>i</m:t>
            </m:r>
          </m:sub>
        </m:sSub>
      </m:oMath>
      <w:r w:rsidRPr="6911FBC4">
        <w:t xml:space="preserve"> were described previously (</w:t>
      </w:r>
      <w:r w:rsidR="00870699">
        <w:t>E</w:t>
      </w:r>
      <w:r w:rsidRPr="6911FBC4">
        <w:t xml:space="preserve">quations 2 </w:t>
      </w:r>
      <w:r w:rsidR="00870699">
        <w:t>and</w:t>
      </w:r>
      <w:r w:rsidRPr="6911FBC4">
        <w:t xml:space="preserve"> 3). The average detection probability on the transect was derived from the distance sampling data. Perpendicular distances to </w:t>
      </w:r>
      <w:r w:rsidR="004E3DFA">
        <w:t>Koala</w:t>
      </w:r>
      <w:r w:rsidRPr="6911FBC4">
        <w:t xml:space="preserve">s were categorised into </w:t>
      </w:r>
      <m:oMath>
        <m:r>
          <w:rPr>
            <w:rFonts w:ascii="Cambria Math" w:hAnsi="Cambria Math"/>
          </w:rPr>
          <m:t>B</m:t>
        </m:r>
      </m:oMath>
      <w:r w:rsidRPr="6911FBC4">
        <w:t xml:space="preserve"> distance bins </w:t>
      </w:r>
      <m:oMath>
        <m:d>
          <m:dPr>
            <m:ctrlPr>
              <w:rPr>
                <w:rFonts w:ascii="Cambria Math" w:hAnsi="Cambria Math"/>
                <w:i/>
              </w:rPr>
            </m:ctrlPr>
          </m:dPr>
          <m:e>
            <m:r>
              <w:rPr>
                <w:rFonts w:ascii="Cambria Math" w:hAnsi="Cambria Math"/>
              </w:rPr>
              <m:t>b=1,…,B</m:t>
            </m:r>
          </m:e>
        </m:d>
      </m:oMath>
      <w:r w:rsidR="00870699">
        <w:t>,</w:t>
      </w:r>
      <w:r w:rsidRPr="6911FBC4">
        <w:t xml:space="preserve"> with the detection probability of a </w:t>
      </w:r>
      <w:r w:rsidR="004E3DFA">
        <w:t>Koala</w:t>
      </w:r>
      <w:r w:rsidRPr="6911FBC4">
        <w:t xml:space="preserve"> in distance bin </w:t>
      </w:r>
      <m:oMath>
        <m:r>
          <w:rPr>
            <w:rFonts w:ascii="Cambria Math" w:hAnsi="Cambria Math"/>
          </w:rPr>
          <m:t>b</m:t>
        </m:r>
      </m:oMath>
      <w:r w:rsidRPr="6911FBC4">
        <w:t xml:space="preserve"> </w:t>
      </w:r>
      <m:oMath>
        <m:d>
          <m:dPr>
            <m:ctrlPr>
              <w:rPr>
                <w:rFonts w:ascii="Cambria Math" w:hAnsi="Cambria Math"/>
                <w:i/>
              </w:rPr>
            </m:ctrlPr>
          </m:dPr>
          <m:e>
            <m:sSub>
              <m:sSubPr>
                <m:ctrlPr>
                  <w:rPr>
                    <w:rFonts w:ascii="Cambria Math" w:hAnsi="Cambria Math"/>
                    <w:i/>
                  </w:rPr>
                </m:ctrlPr>
              </m:sSubPr>
              <m:e>
                <m:r>
                  <w:rPr>
                    <w:rFonts w:ascii="Cambria Math" w:hAnsi="Cambria Math"/>
                  </w:rPr>
                  <m:t>π</m:t>
                </m:r>
              </m:e>
              <m:sub>
                <m:r>
                  <w:rPr>
                    <w:rFonts w:ascii="Cambria Math" w:hAnsi="Cambria Math"/>
                  </w:rPr>
                  <m:t>b</m:t>
                </m:r>
              </m:sub>
            </m:sSub>
          </m:e>
        </m:d>
        <m:r>
          <w:rPr>
            <w:rFonts w:ascii="Cambria Math" w:hAnsi="Cambria Math"/>
          </w:rPr>
          <m:t xml:space="preserve"> </m:t>
        </m:r>
      </m:oMath>
      <w:r w:rsidRPr="6911FBC4">
        <w:t>given by</w:t>
      </w:r>
      <w:r w:rsidR="00870699">
        <w:t>:</w:t>
      </w:r>
    </w:p>
    <w:p w14:paraId="673E5A4D" w14:textId="2CAFA4DA" w:rsidR="003C45DE" w:rsidRPr="00094448" w:rsidRDefault="00000000" w:rsidP="003C45DE">
      <m:oMathPara>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π</m:t>
                  </m:r>
                </m:e>
                <m:sub>
                  <m:r>
                    <w:rPr>
                      <w:rFonts w:ascii="Cambria Math" w:hAnsi="Cambria Math"/>
                    </w:rPr>
                    <m:t>b</m:t>
                  </m:r>
                </m:sub>
              </m:sSub>
              <m:r>
                <w:rPr>
                  <w:rFonts w:ascii="Cambria Math" w:hAnsi="Cambria Math"/>
                </w:rPr>
                <m:t>=</m:t>
              </m:r>
              <m:sSub>
                <m:sSubPr>
                  <m:ctrlPr>
                    <w:rPr>
                      <w:rFonts w:ascii="Cambria Math" w:hAnsi="Cambria Math"/>
                      <w:i/>
                    </w:rPr>
                  </m:ctrlPr>
                </m:sSubPr>
                <m:e>
                  <m:r>
                    <w:rPr>
                      <w:rFonts w:ascii="Cambria Math" w:hAnsi="Cambria Math"/>
                    </w:rPr>
                    <m:t>g</m:t>
                  </m:r>
                </m:e>
                <m:sub>
                  <m:r>
                    <w:rPr>
                      <w:rFonts w:ascii="Cambria Math" w:hAnsi="Cambria Math"/>
                    </w:rPr>
                    <m:t>0</m:t>
                  </m:r>
                </m:sub>
              </m:sSub>
              <m:sSup>
                <m:sSupPr>
                  <m:ctrlPr>
                    <w:rPr>
                      <w:rFonts w:ascii="Cambria Math" w:hAnsi="Cambria Math"/>
                      <w:i/>
                    </w:rPr>
                  </m:ctrlPr>
                </m:sSupPr>
                <m:e>
                  <m:r>
                    <w:rPr>
                      <w:rFonts w:ascii="Cambria Math" w:hAnsi="Cambria Math"/>
                    </w:rPr>
                    <m:t>e</m:t>
                  </m:r>
                </m:e>
                <m:sup>
                  <m:d>
                    <m:dPr>
                      <m:ctrlPr>
                        <w:rPr>
                          <w:rFonts w:ascii="Cambria Math" w:hAnsi="Cambria Math"/>
                          <w:i/>
                        </w:rPr>
                      </m:ctrlPr>
                    </m:dPr>
                    <m:e>
                      <m:f>
                        <m:fPr>
                          <m:ctrlPr>
                            <w:rPr>
                              <w:rFonts w:ascii="Cambria Math" w:hAnsi="Cambria Math"/>
                              <w:i/>
                            </w:rPr>
                          </m:ctrlPr>
                        </m:fPr>
                        <m:num>
                          <m:r>
                            <w:rPr>
                              <w:rFonts w:ascii="Cambria Math" w:hAnsi="Cambria Math"/>
                            </w:rPr>
                            <m:t>-</m:t>
                          </m:r>
                          <m:sSubSup>
                            <m:sSubSupPr>
                              <m:ctrlPr>
                                <w:rPr>
                                  <w:rFonts w:ascii="Cambria Math" w:hAnsi="Cambria Math"/>
                                  <w:i/>
                                </w:rPr>
                              </m:ctrlPr>
                            </m:sSubSupPr>
                            <m:e>
                              <m:r>
                                <w:rPr>
                                  <w:rFonts w:ascii="Cambria Math" w:hAnsi="Cambria Math"/>
                                </w:rPr>
                                <m:t>d</m:t>
                              </m:r>
                            </m:e>
                            <m:sub>
                              <m:r>
                                <w:rPr>
                                  <w:rFonts w:ascii="Cambria Math" w:hAnsi="Cambria Math"/>
                                </w:rPr>
                                <m:t>b</m:t>
                              </m:r>
                            </m:sub>
                            <m:sup>
                              <m:r>
                                <w:rPr>
                                  <w:rFonts w:ascii="Cambria Math" w:hAnsi="Cambria Math"/>
                                </w:rPr>
                                <m:t>2</m:t>
                              </m:r>
                            </m:sup>
                          </m:sSubSup>
                        </m:num>
                        <m:den>
                          <m:r>
                            <w:rPr>
                              <w:rFonts w:ascii="Cambria Math" w:hAnsi="Cambria Math"/>
                            </w:rPr>
                            <m:t>2</m:t>
                          </m:r>
                          <m:sSup>
                            <m:sSupPr>
                              <m:ctrlPr>
                                <w:rPr>
                                  <w:rFonts w:ascii="Cambria Math" w:hAnsi="Cambria Math"/>
                                  <w:i/>
                                </w:rPr>
                              </m:ctrlPr>
                            </m:sSupPr>
                            <m:e>
                              <m:r>
                                <w:rPr>
                                  <w:rFonts w:ascii="Cambria Math" w:hAnsi="Cambria Math"/>
                                </w:rPr>
                                <m:t>σ</m:t>
                              </m:r>
                            </m:e>
                            <m:sup>
                              <m:r>
                                <w:rPr>
                                  <w:rFonts w:ascii="Cambria Math" w:hAnsi="Cambria Math"/>
                                </w:rPr>
                                <m:t>2</m:t>
                              </m:r>
                            </m:sup>
                          </m:sSup>
                        </m:den>
                      </m:f>
                    </m:e>
                  </m:d>
                </m:sup>
              </m:sSup>
              <m:r>
                <w:rPr>
                  <w:rFonts w:ascii="Cambria Math" w:hAnsi="Cambria Math"/>
                </w:rPr>
                <m:t>×</m:t>
              </m:r>
              <m:sSub>
                <m:sSubPr>
                  <m:ctrlPr>
                    <w:rPr>
                      <w:rFonts w:ascii="Cambria Math" w:hAnsi="Cambria Math"/>
                      <w:i/>
                    </w:rPr>
                  </m:ctrlPr>
                </m:sSubPr>
                <m:e>
                  <m:r>
                    <w:rPr>
                      <w:rFonts w:ascii="Cambria Math" w:hAnsi="Cambria Math"/>
                    </w:rPr>
                    <m:t>T</m:t>
                  </m:r>
                </m:e>
                <m:sub>
                  <m:r>
                    <w:rPr>
                      <w:rFonts w:ascii="Cambria Math" w:hAnsi="Cambria Math"/>
                    </w:rPr>
                    <m:t>b</m:t>
                  </m:r>
                </m:sub>
              </m:sSub>
              <m:r>
                <w:rPr>
                  <w:rFonts w:ascii="Cambria Math" w:hAnsi="Cambria Math"/>
                </w:rPr>
                <m:t>#</m:t>
              </m:r>
              <m:r>
                <m:rPr>
                  <m:sty m:val="p"/>
                </m:rPr>
                <w:rPr>
                  <w:rFonts w:ascii="Cambria Math" w:hAnsi="Cambria Math"/>
                </w:rPr>
                <m:t>Eq</m:t>
              </m:r>
              <m:r>
                <w:rPr>
                  <w:rFonts w:ascii="Cambria Math" w:hAnsi="Cambria Math"/>
                </w:rPr>
                <m:t>. 9</m:t>
              </m:r>
            </m:e>
          </m:eqArr>
        </m:oMath>
      </m:oMathPara>
    </w:p>
    <w:p w14:paraId="5E1B23AC" w14:textId="73B00858" w:rsidR="003C45DE" w:rsidRDefault="003C45DE" w:rsidP="003C45DE">
      <w:r w:rsidRPr="6911FBC4">
        <w:t>Which is the half-normal distance detection function</w:t>
      </w:r>
      <w:r w:rsidR="00870699">
        <w:t>,</w:t>
      </w:r>
      <w:r w:rsidRPr="6911FBC4">
        <w:t xml:space="preserve"> where </w:t>
      </w:r>
      <m:oMath>
        <m:sSub>
          <m:sSubPr>
            <m:ctrlPr>
              <w:rPr>
                <w:rFonts w:ascii="Cambria Math" w:hAnsi="Cambria Math"/>
                <w:i/>
              </w:rPr>
            </m:ctrlPr>
          </m:sSubPr>
          <m:e>
            <m:r>
              <w:rPr>
                <w:rFonts w:ascii="Cambria Math" w:hAnsi="Cambria Math"/>
              </w:rPr>
              <m:t>d</m:t>
            </m:r>
          </m:e>
          <m:sub>
            <m:r>
              <w:rPr>
                <w:rFonts w:ascii="Cambria Math" w:hAnsi="Cambria Math"/>
              </w:rPr>
              <m:t>b</m:t>
            </m:r>
          </m:sub>
        </m:sSub>
      </m:oMath>
      <w:r w:rsidRPr="6911FBC4">
        <w:t xml:space="preserve">is the distance between the transect line and the midpoint of distance bin </w:t>
      </w:r>
      <m:oMath>
        <m:r>
          <w:rPr>
            <w:rFonts w:ascii="Cambria Math" w:hAnsi="Cambria Math"/>
          </w:rPr>
          <m:t>b</m:t>
        </m:r>
      </m:oMath>
      <w:r w:rsidR="00870699">
        <w:t>,</w:t>
      </w:r>
      <w:r w:rsidRPr="6911FBC4">
        <w:t xml:space="preserve"> with </w:t>
      </w:r>
      <m:oMath>
        <m:r>
          <w:rPr>
            <w:rFonts w:ascii="Cambria Math" w:hAnsi="Cambria Math"/>
          </w:rPr>
          <m:t>σ</m:t>
        </m:r>
      </m:oMath>
      <w:r w:rsidRPr="6911FBC4">
        <w:t xml:space="preserve"> being the scale parameter </w:t>
      </w:r>
      <w:r>
        <w:fldChar w:fldCharType="begin"/>
      </w:r>
      <w:r>
        <w:instrText xml:space="preserve"> ADDIN ZOTERO_ITEM CSL_CITATION {"citationID":"NcByjsKQ","properties":{"formattedCitation":"(Buckland et al. 2010)","plainCitation":"(Buckland et al. 2010)","noteIndex":0},"citationItems":[{"id":152,"uris":["http://zotero.org/users/634364/items/ZIGYAZP9"],"itemData":{"id":152,"type":"article-journal","abstract":"Double-observer line transect methods are becoming increasingly widespread, especially for the estimation of marine mammal abundance from aerial and shipboard surveys when detection of animals on the line is uncertain. The resulting data supplement conventional distance sampling data with two-sample mark-recapture data. Like conventional mark-recapture data, these have inherent problems for estimating abundance in the presence of heterogeneity. Unlike conventional mark-recapture methods, line transect methods use knowledge of the distribution of a covariate, which affects detection probability (namely, distance from the transect line) in inference. This knowledge can be used to diagnose unmodeled heterogeneity in the mark-recapture component of the data. By modeling the covariance in detection probabilities with distance, we show how the estimation problem can be formulated in terms of different levels of independence. At one extreme, full independence is assumed, as in the Petersen estimator (which does not use distance data); at the other extreme, independence only occurs in the limit as detection probability tends to one. Between the two extremes, there is a range of models, including those currently in common use, which have intermediate levels of independence. We show how this framework can be used to provide more reliable analysis of double-observer line transect data. We test the methods by simulation, and by analysis of a dataset for which true abundance is known. We illustrate the approach through analysis of minke whale sightings data from the North Sea and adjacent waters. © 2009, The International Biometric Society.","container-title":"Biometrics","DOI":"10.1111/j.1541-0420.2009.01239.x","ISSN":"0006341X","issue":"1","note":"PMID: 19432793","page":"169-177","title":"Double-observer line transect methods: Levels of independence","volume":"66","author":[{"family":"Buckland","given":"Stephen T."},{"family":"Laake","given":"Jeffrey L."},{"family":"Borchers","given":"David L."}],"issued":{"date-parts":[["2010"]]}}}],"schema":"https://github.com/citation-style-language/schema/raw/master/csl-citation.json"} </w:instrText>
      </w:r>
      <w:r>
        <w:fldChar w:fldCharType="separate"/>
      </w:r>
      <w:r w:rsidRPr="009358C4">
        <w:t>(Buckland et al. 2010)</w:t>
      </w:r>
      <w:r>
        <w:fldChar w:fldCharType="end"/>
      </w:r>
      <w:r w:rsidRPr="6911FBC4">
        <w:t xml:space="preserve">. </w:t>
      </w:r>
      <m:oMath>
        <m:sSub>
          <m:sSubPr>
            <m:ctrlPr>
              <w:rPr>
                <w:rFonts w:ascii="Cambria Math" w:hAnsi="Cambria Math"/>
                <w:i/>
              </w:rPr>
            </m:ctrlPr>
          </m:sSubPr>
          <m:e>
            <m:r>
              <w:rPr>
                <w:rFonts w:ascii="Cambria Math" w:hAnsi="Cambria Math"/>
              </w:rPr>
              <m:t>T</m:t>
            </m:r>
          </m:e>
          <m:sub>
            <m:r>
              <w:rPr>
                <w:rFonts w:ascii="Cambria Math" w:hAnsi="Cambria Math"/>
              </w:rPr>
              <m:t>b</m:t>
            </m:r>
          </m:sub>
        </m:sSub>
      </m:oMath>
      <w:r w:rsidRPr="6911FBC4">
        <w:t xml:space="preserve"> is the area of distance bin </w:t>
      </w:r>
      <m:oMath>
        <m:r>
          <w:rPr>
            <w:rFonts w:ascii="Cambria Math" w:hAnsi="Cambria Math"/>
          </w:rPr>
          <m:t>b</m:t>
        </m:r>
      </m:oMath>
      <w:r w:rsidRPr="6911FBC4">
        <w:t xml:space="preserve"> as a proportion of the total transect area</w:t>
      </w:r>
      <w:r w:rsidR="00870699">
        <w:t>,</w:t>
      </w:r>
      <w:r w:rsidRPr="6911FBC4">
        <w:t xml:space="preserve"> and </w:t>
      </w:r>
      <m:oMath>
        <m:sSub>
          <m:sSubPr>
            <m:ctrlPr>
              <w:rPr>
                <w:rFonts w:ascii="Cambria Math" w:hAnsi="Cambria Math"/>
                <w:i/>
              </w:rPr>
            </m:ctrlPr>
          </m:sSubPr>
          <m:e>
            <m:r>
              <w:rPr>
                <w:rFonts w:ascii="Cambria Math" w:hAnsi="Cambria Math"/>
              </w:rPr>
              <m:t>g</m:t>
            </m:r>
          </m:e>
          <m:sub>
            <m:r>
              <w:rPr>
                <w:rFonts w:ascii="Cambria Math" w:hAnsi="Cambria Math"/>
              </w:rPr>
              <m:t>0</m:t>
            </m:r>
          </m:sub>
        </m:sSub>
      </m:oMath>
      <w:r w:rsidRPr="6911FBC4">
        <w:t xml:space="preserve"> is the probability of detection on the transect line, which was estimated from the detection histories of the two observers using the point independence assumption </w:t>
      </w:r>
      <w:r>
        <w:fldChar w:fldCharType="begin"/>
      </w:r>
      <w:r>
        <w:instrText xml:space="preserve"> ADDIN ZOTERO_ITEM CSL_CITATION {"citationID":"2B6W2BMP","properties":{"formattedCitation":"(Buckland et al. 2010)","plainCitation":"(Buckland et al. 2010)","noteIndex":0},"citationItems":[{"id":152,"uris":["http://zotero.org/users/634364/items/ZIGYAZP9"],"itemData":{"id":152,"type":"article-journal","abstract":"Double-observer line transect methods are becoming increasingly widespread, especially for the estimation of marine mammal abundance from aerial and shipboard surveys when detection of animals on the line is uncertain. The resulting data supplement conventional distance sampling data with two-sample mark-recapture data. Like conventional mark-recapture data, these have inherent problems for estimating abundance in the presence of heterogeneity. Unlike conventional mark-recapture methods, line transect methods use knowledge of the distribution of a covariate, which affects detection probability (namely, distance from the transect line) in inference. This knowledge can be used to diagnose unmodeled heterogeneity in the mark-recapture component of the data. By modeling the covariance in detection probabilities with distance, we show how the estimation problem can be formulated in terms of different levels of independence. At one extreme, full independence is assumed, as in the Petersen estimator (which does not use distance data); at the other extreme, independence only occurs in the limit as detection probability tends to one. Between the two extremes, there is a range of models, including those currently in common use, which have intermediate levels of independence. We show how this framework can be used to provide more reliable analysis of double-observer line transect data. We test the methods by simulation, and by analysis of a dataset for which true abundance is known. We illustrate the approach through analysis of minke whale sightings data from the North Sea and adjacent waters. © 2009, The International Biometric Society.","container-title":"Biometrics","DOI":"10.1111/j.1541-0420.2009.01239.x","ISSN":"0006341X","issue":"1","note":"PMID: 19432793","page":"169-177","title":"Double-observer line transect methods: Levels of independence","volume":"66","author":[{"family":"Buckland","given":"Stephen T."},{"family":"Laake","given":"Jeffrey L."},{"family":"Borchers","given":"David L."}],"issued":{"date-parts":[["2010"]]}}}],"schema":"https://github.com/citation-style-language/schema/raw/master/csl-citation.json"} </w:instrText>
      </w:r>
      <w:r>
        <w:fldChar w:fldCharType="separate"/>
      </w:r>
      <w:r w:rsidRPr="009358C4">
        <w:t>(Buckland et al. 2010)</w:t>
      </w:r>
      <w:r>
        <w:fldChar w:fldCharType="end"/>
      </w:r>
      <w:r w:rsidR="00242A54">
        <w:t xml:space="preserve">. </w:t>
      </w:r>
      <w:r w:rsidRPr="6911FBC4">
        <w:t xml:space="preserve">Average detection probability was then given by the sum of the probabilities for each distance bin. </w:t>
      </w:r>
    </w:p>
    <w:p w14:paraId="5234664F" w14:textId="588DF43F" w:rsidR="003C45DE" w:rsidRPr="00F31041" w:rsidRDefault="00000000" w:rsidP="003C45DE">
      <m:oMathPara>
        <m:oMath>
          <m:eqArr>
            <m:eqArrPr>
              <m:maxDist m:val="1"/>
              <m:ctrlPr>
                <w:rPr>
                  <w:rFonts w:ascii="Cambria Math" w:hAnsi="Cambria Math"/>
                  <w:i/>
                </w:rPr>
              </m:ctrlPr>
            </m:eqArrPr>
            <m:e>
              <m:acc>
                <m:accPr>
                  <m:chr m:val="̅"/>
                  <m:ctrlPr>
                    <w:rPr>
                      <w:rFonts w:ascii="Cambria Math" w:hAnsi="Cambria Math"/>
                      <w:i/>
                    </w:rPr>
                  </m:ctrlPr>
                </m:accPr>
                <m:e>
                  <m:r>
                    <w:rPr>
                      <w:rFonts w:ascii="Cambria Math" w:hAnsi="Cambria Math"/>
                    </w:rPr>
                    <m:t>π</m:t>
                  </m:r>
                </m:e>
              </m:acc>
              <m:r>
                <w:rPr>
                  <w:rFonts w:ascii="Cambria Math" w:hAnsi="Cambria Math"/>
                </w:rPr>
                <m:t xml:space="preserve">= </m:t>
              </m:r>
              <m:nary>
                <m:naryPr>
                  <m:chr m:val="∑"/>
                  <m:limLoc m:val="undOvr"/>
                  <m:ctrlPr>
                    <w:rPr>
                      <w:rFonts w:ascii="Cambria Math" w:hAnsi="Cambria Math"/>
                      <w:i/>
                    </w:rPr>
                  </m:ctrlPr>
                </m:naryPr>
                <m:sub>
                  <m:r>
                    <w:rPr>
                      <w:rFonts w:ascii="Cambria Math" w:hAnsi="Cambria Math"/>
                    </w:rPr>
                    <m:t>b=1</m:t>
                  </m:r>
                </m:sub>
                <m:sup>
                  <m:r>
                    <w:rPr>
                      <w:rFonts w:ascii="Cambria Math" w:hAnsi="Cambria Math"/>
                    </w:rPr>
                    <m:t>B</m:t>
                  </m:r>
                </m:sup>
                <m:e>
                  <m:sSub>
                    <m:sSubPr>
                      <m:ctrlPr>
                        <w:rPr>
                          <w:rFonts w:ascii="Cambria Math" w:hAnsi="Cambria Math"/>
                          <w:i/>
                        </w:rPr>
                      </m:ctrlPr>
                    </m:sSubPr>
                    <m:e>
                      <m:r>
                        <w:rPr>
                          <w:rFonts w:ascii="Cambria Math" w:hAnsi="Cambria Math"/>
                        </w:rPr>
                        <m:t>π</m:t>
                      </m:r>
                    </m:e>
                    <m:sub>
                      <m:r>
                        <w:rPr>
                          <w:rFonts w:ascii="Cambria Math" w:hAnsi="Cambria Math"/>
                        </w:rPr>
                        <m:t>b</m:t>
                      </m:r>
                    </m:sub>
                  </m:sSub>
                </m:e>
              </m:nary>
              <m:r>
                <w:rPr>
                  <w:rFonts w:ascii="Cambria Math" w:hAnsi="Cambria Math"/>
                </w:rPr>
                <m:t>#</m:t>
              </m:r>
              <m:r>
                <m:rPr>
                  <m:sty m:val="p"/>
                </m:rPr>
                <w:rPr>
                  <w:rFonts w:ascii="Cambria Math" w:hAnsi="Cambria Math"/>
                </w:rPr>
                <m:t>Eq</m:t>
              </m:r>
              <m:r>
                <w:rPr>
                  <w:rFonts w:ascii="Cambria Math" w:hAnsi="Cambria Math"/>
                </w:rPr>
                <m:t>.10</m:t>
              </m:r>
            </m:e>
          </m:eqArr>
        </m:oMath>
      </m:oMathPara>
    </w:p>
    <w:p w14:paraId="3F45C2F6" w14:textId="1405EE9B" w:rsidR="003C45DE" w:rsidRDefault="003C45DE" w:rsidP="003C45DE">
      <w:r w:rsidRPr="6911FBC4">
        <w:t xml:space="preserve">Model-based prediction of </w:t>
      </w:r>
      <w:r w:rsidR="004E3DFA">
        <w:t>Koala</w:t>
      </w:r>
      <w:r w:rsidRPr="6911FBC4">
        <w:t xml:space="preserve"> abundance for each grid cell containing </w:t>
      </w:r>
      <w:r w:rsidR="002A73FF">
        <w:t xml:space="preserve">suitable </w:t>
      </w:r>
      <w:r w:rsidRPr="6911FBC4">
        <w:t>habitat was then given by</w:t>
      </w:r>
      <w:r w:rsidR="00870699">
        <w:t>:</w:t>
      </w:r>
    </w:p>
    <w:p w14:paraId="72551E2C" w14:textId="4AE0E432" w:rsidR="003C45DE" w:rsidRPr="00F31041" w:rsidRDefault="00000000" w:rsidP="003C45DE">
      <w:pPr>
        <w:rPr>
          <w:lang w:val="en-US"/>
        </w:rPr>
      </w:pPr>
      <m:oMathPara>
        <m:oMath>
          <m:eqArr>
            <m:eqArrPr>
              <m:maxDist m:val="1"/>
              <m:ctrlPr>
                <w:rPr>
                  <w:rFonts w:ascii="Cambria Math" w:hAnsi="Cambria Math"/>
                  <w:i/>
                  <w:lang w:val="en-US"/>
                </w:rPr>
              </m:ctrlPr>
            </m:eqArrPr>
            <m:e>
              <m:sSub>
                <m:sSubPr>
                  <m:ctrlPr>
                    <w:rPr>
                      <w:rFonts w:ascii="Cambria Math" w:hAnsi="Cambria Math"/>
                      <w:lang w:val="en-US"/>
                    </w:rPr>
                  </m:ctrlPr>
                </m:sSubPr>
                <m:e>
                  <m:acc>
                    <m:accPr>
                      <m:ctrlPr>
                        <w:rPr>
                          <w:rFonts w:ascii="Cambria Math" w:hAnsi="Cambria Math"/>
                          <w:i/>
                          <w:lang w:val="en-US"/>
                        </w:rPr>
                      </m:ctrlPr>
                    </m:accPr>
                    <m:e>
                      <m:r>
                        <w:rPr>
                          <w:rFonts w:ascii="Cambria Math" w:hAnsi="Cambria Math"/>
                          <w:lang w:val="en-US"/>
                        </w:rPr>
                        <m:t>N</m:t>
                      </m:r>
                    </m:e>
                  </m:acc>
                </m:e>
                <m:sub>
                  <m:r>
                    <w:rPr>
                      <w:rFonts w:ascii="Cambria Math" w:hAnsi="Cambria Math"/>
                      <w:lang w:val="en-US"/>
                    </w:rPr>
                    <m:t>i</m:t>
                  </m:r>
                </m:sub>
              </m:sSub>
              <m:r>
                <m:rPr>
                  <m:sty m:val="p"/>
                </m:rPr>
                <w:rPr>
                  <w:rFonts w:ascii="Cambria Math" w:hAnsi="Cambria Math"/>
                  <w:lang w:val="en-US"/>
                </w:rPr>
                <m:t xml:space="preserve">= </m:t>
              </m:r>
              <m:d>
                <m:dPr>
                  <m:begChr m:val="{"/>
                  <m:endChr m:val=""/>
                  <m:ctrlPr>
                    <w:rPr>
                      <w:rFonts w:ascii="Cambria Math" w:hAnsi="Cambria Math"/>
                      <w:lang w:val="en-US"/>
                    </w:rPr>
                  </m:ctrlPr>
                </m:dPr>
                <m:e>
                  <m:m>
                    <m:mPr>
                      <m:mcs>
                        <m:mc>
                          <m:mcPr>
                            <m:count m:val="2"/>
                            <m:mcJc m:val="center"/>
                          </m:mcPr>
                        </m:mc>
                      </m:mcs>
                      <m:ctrlPr>
                        <w:rPr>
                          <w:rFonts w:ascii="Cambria Math" w:hAnsi="Cambria Math"/>
                          <w:i/>
                          <w:lang w:val="en-US"/>
                        </w:rPr>
                      </m:ctrlPr>
                    </m:mPr>
                    <m:mr>
                      <m:e>
                        <m:r>
                          <m:rPr>
                            <m:nor/>
                          </m:rPr>
                          <w:rPr>
                            <w:rFonts w:ascii="Cambria Math" w:hAnsi="Cambria Math"/>
                            <w:lang w:val="en-US"/>
                          </w:rPr>
                          <m:t>Poisson</m:t>
                        </m:r>
                        <m:d>
                          <m:dPr>
                            <m:ctrlPr>
                              <w:rPr>
                                <w:rFonts w:ascii="Cambria Math" w:hAnsi="Cambria Math"/>
                                <w:lang w:val="en-US"/>
                              </w:rPr>
                            </m:ctrlPr>
                          </m:dPr>
                          <m:e>
                            <m:sSub>
                              <m:sSubPr>
                                <m:ctrlPr>
                                  <w:rPr>
                                    <w:rFonts w:ascii="Cambria Math" w:hAnsi="Cambria Math"/>
                                    <w:i/>
                                    <w:lang w:val="en-US"/>
                                  </w:rPr>
                                </m:ctrlPr>
                              </m:sSubPr>
                              <m:e>
                                <m:r>
                                  <w:rPr>
                                    <w:rFonts w:ascii="Cambria Math" w:hAnsi="Cambria Math"/>
                                    <w:lang w:val="en-US"/>
                                  </w:rPr>
                                  <m:t>λ</m:t>
                                </m:r>
                              </m:e>
                              <m:sub>
                                <m:r>
                                  <w:rPr>
                                    <w:rFonts w:ascii="Cambria Math" w:hAnsi="Cambria Math"/>
                                    <w:lang w:val="en-US"/>
                                  </w:rPr>
                                  <m:t>i</m:t>
                                </m:r>
                              </m:sub>
                            </m:sSub>
                            <m:sSub>
                              <m:sSubPr>
                                <m:ctrlPr>
                                  <w:rPr>
                                    <w:rFonts w:ascii="Cambria Math" w:hAnsi="Cambria Math"/>
                                    <w:i/>
                                    <w:lang w:val="en-US"/>
                                  </w:rPr>
                                </m:ctrlPr>
                              </m:sSubPr>
                              <m:e>
                                <m:r>
                                  <w:rPr>
                                    <w:rFonts w:ascii="Cambria Math" w:hAnsi="Cambria Math"/>
                                    <w:lang w:val="en-US"/>
                                  </w:rPr>
                                  <m:t>P</m:t>
                                </m:r>
                              </m:e>
                              <m:sub>
                                <m:r>
                                  <w:rPr>
                                    <w:rFonts w:ascii="Cambria Math" w:hAnsi="Cambria Math"/>
                                    <w:lang w:val="en-US"/>
                                  </w:rPr>
                                  <m:t>i</m:t>
                                </m:r>
                              </m:sub>
                            </m:sSub>
                          </m:e>
                        </m:d>
                      </m:e>
                      <m:e>
                        <m:r>
                          <m:rPr>
                            <m:nor/>
                          </m:rPr>
                          <w:rPr>
                            <w:rFonts w:ascii="Cambria Math" w:hAnsi="Cambria Math"/>
                            <w:lang w:val="en-US"/>
                          </w:rPr>
                          <m:t>, with probability</m:t>
                        </m:r>
                        <m:r>
                          <w:rPr>
                            <w:rFonts w:ascii="Cambria Math" w:hAnsi="Cambria Math"/>
                            <w:lang w:val="en-US"/>
                          </w:rPr>
                          <m:t xml:space="preserve"> </m:t>
                        </m:r>
                        <m:sSub>
                          <m:sSubPr>
                            <m:ctrlPr>
                              <w:rPr>
                                <w:rFonts w:ascii="Cambria Math" w:hAnsi="Cambria Math"/>
                                <w:i/>
                                <w:lang w:val="en-US"/>
                              </w:rPr>
                            </m:ctrlPr>
                          </m:sSubPr>
                          <m:e>
                            <m:r>
                              <w:rPr>
                                <w:rFonts w:ascii="Cambria Math" w:hAnsi="Cambria Math"/>
                                <w:lang w:val="en-US"/>
                              </w:rPr>
                              <m:t>ψ</m:t>
                            </m:r>
                          </m:e>
                          <m:sub>
                            <m:r>
                              <w:rPr>
                                <w:rFonts w:ascii="Cambria Math" w:hAnsi="Cambria Math"/>
                                <w:lang w:val="en-US"/>
                              </w:rPr>
                              <m:t>i</m:t>
                            </m:r>
                          </m:sub>
                        </m:sSub>
                        <m:r>
                          <w:rPr>
                            <w:rFonts w:ascii="Cambria Math" w:hAnsi="Cambria Math"/>
                            <w:lang w:val="en-US"/>
                          </w:rPr>
                          <m:t xml:space="preserve">           </m:t>
                        </m:r>
                      </m:e>
                    </m:mr>
                    <m:mr>
                      <m:e>
                        <m:r>
                          <w:rPr>
                            <w:rFonts w:ascii="Cambria Math" w:hAnsi="Cambria Math"/>
                            <w:lang w:val="en-US"/>
                          </w:rPr>
                          <m:t>0</m:t>
                        </m:r>
                      </m:e>
                      <m:e>
                        <m:r>
                          <m:rPr>
                            <m:nor/>
                          </m:rPr>
                          <w:rPr>
                            <w:rFonts w:ascii="Cambria Math" w:hAnsi="Cambria Math"/>
                            <w:lang w:val="en-US"/>
                          </w:rPr>
                          <m:t>, with probability</m:t>
                        </m:r>
                        <m:r>
                          <w:rPr>
                            <w:rFonts w:ascii="Cambria Math" w:hAnsi="Cambria Math"/>
                            <w:lang w:val="en-US"/>
                          </w:rPr>
                          <m:t xml:space="preserve"> </m:t>
                        </m:r>
                        <m:d>
                          <m:dPr>
                            <m:ctrlPr>
                              <w:rPr>
                                <w:rFonts w:ascii="Cambria Math" w:hAnsi="Cambria Math"/>
                                <w:i/>
                                <w:lang w:val="en-US"/>
                              </w:rPr>
                            </m:ctrlPr>
                          </m:dPr>
                          <m:e>
                            <m:r>
                              <w:rPr>
                                <w:rFonts w:ascii="Cambria Math" w:hAnsi="Cambria Math"/>
                                <w:lang w:val="en-US"/>
                              </w:rPr>
                              <m:t>1-</m:t>
                            </m:r>
                            <m:sSub>
                              <m:sSubPr>
                                <m:ctrlPr>
                                  <w:rPr>
                                    <w:rFonts w:ascii="Cambria Math" w:hAnsi="Cambria Math"/>
                                    <w:i/>
                                    <w:lang w:val="en-US"/>
                                  </w:rPr>
                                </m:ctrlPr>
                              </m:sSubPr>
                              <m:e>
                                <m:r>
                                  <w:rPr>
                                    <w:rFonts w:ascii="Cambria Math" w:hAnsi="Cambria Math"/>
                                    <w:lang w:val="en-US"/>
                                  </w:rPr>
                                  <m:t>ψ</m:t>
                                </m:r>
                              </m:e>
                              <m:sub>
                                <m:r>
                                  <w:rPr>
                                    <w:rFonts w:ascii="Cambria Math" w:hAnsi="Cambria Math"/>
                                    <w:lang w:val="en-US"/>
                                  </w:rPr>
                                  <m:t>i</m:t>
                                </m:r>
                              </m:sub>
                            </m:sSub>
                          </m:e>
                        </m:d>
                      </m:e>
                    </m:mr>
                  </m:m>
                </m:e>
              </m:d>
              <m:r>
                <w:rPr>
                  <w:rFonts w:ascii="Cambria Math" w:hAnsi="Cambria Math"/>
                  <w:lang w:val="en-US"/>
                </w:rPr>
                <m:t>#</m:t>
              </m:r>
              <m:r>
                <m:rPr>
                  <m:sty m:val="p"/>
                </m:rPr>
                <w:rPr>
                  <w:rFonts w:ascii="Cambria Math" w:hAnsi="Cambria Math"/>
                  <w:lang w:val="en-US"/>
                </w:rPr>
                <m:t>Eq</m:t>
              </m:r>
              <m:r>
                <w:rPr>
                  <w:rFonts w:ascii="Cambria Math" w:hAnsi="Cambria Math"/>
                  <w:lang w:val="en-US"/>
                </w:rPr>
                <m:t>. 11</m:t>
              </m:r>
            </m:e>
          </m:eqArr>
        </m:oMath>
      </m:oMathPara>
    </w:p>
    <w:p w14:paraId="467370C6" w14:textId="5131B5EC" w:rsidR="003C45DE" w:rsidRDefault="003C45DE" w:rsidP="003C45DE">
      <w:r w:rsidRPr="6911FBC4">
        <w:t>To complete the model</w:t>
      </w:r>
      <w:r w:rsidR="00870699">
        <w:t>,</w:t>
      </w:r>
      <w:r w:rsidRPr="6911FBC4">
        <w:t xml:space="preserve"> total </w:t>
      </w:r>
      <w:r w:rsidR="002A73FF">
        <w:t xml:space="preserve">statewide </w:t>
      </w:r>
      <w:r w:rsidRPr="6911FBC4">
        <w:t>abundance was given by</w:t>
      </w:r>
      <w:r w:rsidR="00870699">
        <w:t>:</w:t>
      </w:r>
    </w:p>
    <w:p w14:paraId="55BA4042" w14:textId="65CC8F82" w:rsidR="003C45DE" w:rsidRPr="00F31041" w:rsidRDefault="00000000" w:rsidP="003C45DE">
      <m:oMathPara>
        <m:oMath>
          <m:eqArr>
            <m:eqArrPr>
              <m:maxDist m:val="1"/>
              <m:ctrlPr>
                <w:rPr>
                  <w:rFonts w:ascii="Cambria Math" w:hAnsi="Cambria Math"/>
                  <w:i/>
                </w:rPr>
              </m:ctrlPr>
            </m:eqArrPr>
            <m:e>
              <m:sSub>
                <m:sSubPr>
                  <m:ctrlPr>
                    <w:rPr>
                      <w:rFonts w:ascii="Cambria Math" w:hAnsi="Cambria Math"/>
                      <w:i/>
                    </w:rPr>
                  </m:ctrlPr>
                </m:sSubPr>
                <m:e>
                  <m:r>
                    <w:rPr>
                      <w:rFonts w:ascii="Cambria Math" w:hAnsi="Cambria Math"/>
                    </w:rPr>
                    <m:t>N</m:t>
                  </m:r>
                </m:e>
                <m:sub>
                  <m:r>
                    <w:rPr>
                      <w:rFonts w:ascii="Cambria Math" w:hAnsi="Cambria Math"/>
                    </w:rPr>
                    <m:t>T</m:t>
                  </m:r>
                </m:sub>
              </m:sSub>
              <m:r>
                <w:rPr>
                  <w:rFonts w:ascii="Cambria Math" w:hAnsi="Cambria Math"/>
                </w:rPr>
                <m:t xml:space="preserve">= </m:t>
              </m:r>
              <m:nary>
                <m:naryPr>
                  <m:chr m:val="∑"/>
                  <m:limLoc m:val="undOvr"/>
                  <m:ctrlPr>
                    <w:rPr>
                      <w:rFonts w:ascii="Cambria Math" w:hAnsi="Cambria Math"/>
                      <w:i/>
                    </w:rPr>
                  </m:ctrlPr>
                </m:naryPr>
                <m:sub>
                  <m:r>
                    <w:rPr>
                      <w:rFonts w:ascii="Cambria Math" w:hAnsi="Cambria Math"/>
                    </w:rPr>
                    <m:t>i=1</m:t>
                  </m:r>
                </m:sub>
                <m:sup>
                  <m:r>
                    <w:rPr>
                      <w:rFonts w:ascii="Cambria Math" w:hAnsi="Cambria Math"/>
                    </w:rPr>
                    <m:t>T</m:t>
                  </m:r>
                </m:sup>
                <m:e>
                  <m:sSub>
                    <m:sSubPr>
                      <m:ctrlPr>
                        <w:rPr>
                          <w:rFonts w:ascii="Cambria Math" w:hAnsi="Cambria Math"/>
                          <w:i/>
                        </w:rPr>
                      </m:ctrlPr>
                    </m:sSubPr>
                    <m:e>
                      <m:r>
                        <w:rPr>
                          <w:rFonts w:ascii="Cambria Math" w:hAnsi="Cambria Math"/>
                        </w:rPr>
                        <m:t>N</m:t>
                      </m:r>
                    </m:e>
                    <m:sub>
                      <m:r>
                        <w:rPr>
                          <w:rFonts w:ascii="Cambria Math" w:hAnsi="Cambria Math"/>
                        </w:rPr>
                        <m:t>i</m:t>
                      </m:r>
                    </m:sub>
                  </m:sSub>
                </m:e>
              </m:nary>
              <m:r>
                <w:rPr>
                  <w:rFonts w:ascii="Cambria Math" w:hAnsi="Cambria Math"/>
                </w:rPr>
                <m:t>#</m:t>
              </m:r>
              <m:r>
                <m:rPr>
                  <m:sty m:val="p"/>
                </m:rPr>
                <w:rPr>
                  <w:rFonts w:ascii="Cambria Math" w:hAnsi="Cambria Math"/>
                </w:rPr>
                <m:t>Eq</m:t>
              </m:r>
              <m:r>
                <w:rPr>
                  <w:rFonts w:ascii="Cambria Math" w:hAnsi="Cambria Math"/>
                </w:rPr>
                <m:t>.12</m:t>
              </m:r>
            </m:e>
          </m:eqArr>
        </m:oMath>
      </m:oMathPara>
    </w:p>
    <w:p w14:paraId="02837697" w14:textId="28F9698B" w:rsidR="003C45DE" w:rsidRDefault="003C45DE" w:rsidP="003C45DE">
      <w:r w:rsidRPr="6911FBC4">
        <w:t xml:space="preserve">Where </w:t>
      </w:r>
      <m:oMath>
        <m:r>
          <w:rPr>
            <w:rFonts w:ascii="Cambria Math" w:hAnsi="Cambria Math"/>
          </w:rPr>
          <m:t>T</m:t>
        </m:r>
      </m:oMath>
      <w:r w:rsidRPr="6911FBC4">
        <w:t xml:space="preserve"> is the total number of grid cells containing </w:t>
      </w:r>
      <w:r w:rsidR="00506988">
        <w:t xml:space="preserve">suitable </w:t>
      </w:r>
      <w:r w:rsidR="004E3DFA">
        <w:t>Koala</w:t>
      </w:r>
      <w:r w:rsidRPr="6911FBC4">
        <w:t xml:space="preserve"> habitat</w:t>
      </w:r>
      <w:r>
        <w:t>.</w:t>
      </w:r>
    </w:p>
    <w:p w14:paraId="43E75A88" w14:textId="77777777" w:rsidR="003C45DE" w:rsidRDefault="003C45DE" w:rsidP="003C45DE"/>
    <w:p w14:paraId="43314677" w14:textId="77777777" w:rsidR="00870699" w:rsidRDefault="00870699" w:rsidP="003C45DE"/>
    <w:p w14:paraId="263F0220" w14:textId="77777777" w:rsidR="00870699" w:rsidRDefault="00870699" w:rsidP="003C45DE"/>
    <w:p w14:paraId="4FABCCB6" w14:textId="77777777" w:rsidR="00870699" w:rsidRDefault="00870699" w:rsidP="003C45DE"/>
    <w:p w14:paraId="4A2834E4" w14:textId="77777777" w:rsidR="00870699" w:rsidRDefault="00870699" w:rsidP="003C45DE"/>
    <w:p w14:paraId="2B4CC12D" w14:textId="36AFF101" w:rsidR="003C45DE" w:rsidRDefault="003C45DE" w:rsidP="003C45DE">
      <w:pPr>
        <w:pStyle w:val="Heading3-Numbered"/>
      </w:pPr>
      <w:bookmarkStart w:id="180" w:name="_Toc202781748"/>
      <w:r>
        <w:t>Detection process</w:t>
      </w:r>
      <w:bookmarkEnd w:id="180"/>
    </w:p>
    <w:p w14:paraId="2EFF806D" w14:textId="044AD101" w:rsidR="00BF0090" w:rsidRDefault="00BF0090" w:rsidP="00BF0090">
      <w:r>
        <w:t xml:space="preserve">Patterns of </w:t>
      </w:r>
      <w:r w:rsidR="004E3DFA">
        <w:t>Koala</w:t>
      </w:r>
      <w:r>
        <w:t xml:space="preserve"> detections along transects and acoustic recorders were correlated and similar between years (</w:t>
      </w:r>
      <w:r>
        <w:fldChar w:fldCharType="begin"/>
      </w:r>
      <w:r>
        <w:instrText xml:space="preserve"> REF _Ref193805070 \h </w:instrText>
      </w:r>
      <w:r>
        <w:fldChar w:fldCharType="separate"/>
      </w:r>
      <w:r w:rsidR="00E655CE">
        <w:t xml:space="preserve">Figure </w:t>
      </w:r>
      <w:r>
        <w:fldChar w:fldCharType="end"/>
      </w:r>
      <w:r>
        <w:t>)</w:t>
      </w:r>
      <w:r w:rsidR="00870699">
        <w:t>.</w:t>
      </w:r>
    </w:p>
    <w:p w14:paraId="1AEEAC38" w14:textId="77777777" w:rsidR="00BF0090" w:rsidRDefault="00BF0090" w:rsidP="006F7A9F">
      <w:bookmarkStart w:id="181" w:name="_Toc185321301"/>
      <w:r>
        <w:rPr>
          <w:noProof/>
        </w:rPr>
        <w:drawing>
          <wp:inline distT="0" distB="0" distL="0" distR="0" wp14:anchorId="2BDE77BF" wp14:editId="02833FB4">
            <wp:extent cx="6120765" cy="5304790"/>
            <wp:effectExtent l="0" t="0" r="635" b="3810"/>
            <wp:docPr id="1918987395" name="Picture 14" descr="A graph of data on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8987395" name="Picture 14" descr="A graph of data on a white background&#10;&#10;AI-generated content may be incorrect."/>
                    <pic:cNvPicPr/>
                  </pic:nvPicPr>
                  <pic:blipFill>
                    <a:blip r:embed="rId64" cstate="email">
                      <a:extLst>
                        <a:ext uri="{28A0092B-C50C-407E-A947-70E740481C1C}">
                          <a14:useLocalDpi xmlns:a14="http://schemas.microsoft.com/office/drawing/2010/main"/>
                        </a:ext>
                      </a:extLst>
                    </a:blip>
                    <a:stretch>
                      <a:fillRect/>
                    </a:stretch>
                  </pic:blipFill>
                  <pic:spPr>
                    <a:xfrm>
                      <a:off x="0" y="0"/>
                      <a:ext cx="6120765" cy="5304790"/>
                    </a:xfrm>
                    <a:prstGeom prst="rect">
                      <a:avLst/>
                    </a:prstGeom>
                  </pic:spPr>
                </pic:pic>
              </a:graphicData>
            </a:graphic>
          </wp:inline>
        </w:drawing>
      </w:r>
    </w:p>
    <w:p w14:paraId="792E58F7" w14:textId="628D8F59" w:rsidR="00B75965" w:rsidRDefault="00325E58" w:rsidP="0076487A">
      <w:pPr>
        <w:pStyle w:val="Caption-Figure"/>
      </w:pPr>
      <w:bookmarkStart w:id="182" w:name="_Ref193805070"/>
      <w:bookmarkStart w:id="183" w:name="_Toc201758334"/>
      <w:r>
        <w:t xml:space="preserve">Figure </w:t>
      </w:r>
      <w:bookmarkEnd w:id="182"/>
      <w:r>
        <w:t>A</w:t>
      </w:r>
      <w:fldSimple w:instr=" SEQ A \* ARABIC ">
        <w:r w:rsidR="00E655CE">
          <w:rPr>
            <w:noProof/>
          </w:rPr>
          <w:t>1</w:t>
        </w:r>
      </w:fldSimple>
      <w:r w:rsidR="00DC547C">
        <w:rPr>
          <w:noProof/>
        </w:rPr>
        <w:t>.</w:t>
      </w:r>
      <w:r w:rsidR="00BF0090">
        <w:t xml:space="preserve"> Distribution and relationship of acoustic and transect counts in 2023 and 2024</w:t>
      </w:r>
      <w:r w:rsidR="00984C0A">
        <w:t>.</w:t>
      </w:r>
      <w:bookmarkEnd w:id="183"/>
    </w:p>
    <w:p w14:paraId="07F7BE84" w14:textId="77777777" w:rsidR="00984C0A" w:rsidRDefault="00984C0A" w:rsidP="00984C0A"/>
    <w:p w14:paraId="6B3BD4FF" w14:textId="77777777" w:rsidR="00952C18" w:rsidRPr="006D63C0" w:rsidRDefault="00952C18" w:rsidP="00952C18"/>
    <w:p w14:paraId="71671CF1" w14:textId="77777777" w:rsidR="00952C18" w:rsidRDefault="00952C18" w:rsidP="00952C18">
      <w:pPr>
        <w:keepNext/>
      </w:pPr>
      <w:r>
        <w:rPr>
          <w:noProof/>
        </w:rPr>
        <w:lastRenderedPageBreak/>
        <w:drawing>
          <wp:inline distT="0" distB="0" distL="0" distR="0" wp14:anchorId="5224578D" wp14:editId="3088932F">
            <wp:extent cx="5956143" cy="3474416"/>
            <wp:effectExtent l="0" t="0" r="635" b="5715"/>
            <wp:docPr id="1121396253" name="Picture 12" descr="A graph of different colored shap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1396253" name="Picture 12" descr="A graph of different colored shapes&#10;&#10;AI-generated content may be incorrect."/>
                    <pic:cNvPicPr/>
                  </pic:nvPicPr>
                  <pic:blipFill>
                    <a:blip r:embed="rId65" cstate="email">
                      <a:extLst>
                        <a:ext uri="{28A0092B-C50C-407E-A947-70E740481C1C}">
                          <a14:useLocalDpi xmlns:a14="http://schemas.microsoft.com/office/drawing/2010/main"/>
                        </a:ext>
                      </a:extLst>
                    </a:blip>
                    <a:stretch>
                      <a:fillRect/>
                    </a:stretch>
                  </pic:blipFill>
                  <pic:spPr>
                    <a:xfrm>
                      <a:off x="0" y="0"/>
                      <a:ext cx="5956143" cy="3474416"/>
                    </a:xfrm>
                    <a:prstGeom prst="rect">
                      <a:avLst/>
                    </a:prstGeom>
                  </pic:spPr>
                </pic:pic>
              </a:graphicData>
            </a:graphic>
          </wp:inline>
        </w:drawing>
      </w:r>
    </w:p>
    <w:p w14:paraId="004ED486" w14:textId="322F2C6B" w:rsidR="00952C18" w:rsidRDefault="00325E58" w:rsidP="00952C18">
      <w:pPr>
        <w:pStyle w:val="Caption-Figure"/>
      </w:pPr>
      <w:bookmarkStart w:id="184" w:name="_Ref193801573"/>
      <w:bookmarkStart w:id="185" w:name="_Toc201758335"/>
      <w:r>
        <w:t>Figure A</w:t>
      </w:r>
      <w:fldSimple w:instr=" SEQ A \* ARABIC ">
        <w:r w:rsidR="00E655CE">
          <w:rPr>
            <w:noProof/>
          </w:rPr>
          <w:t>2</w:t>
        </w:r>
      </w:fldSimple>
      <w:r>
        <w:rPr>
          <w:noProof/>
        </w:rPr>
        <w:t>.</w:t>
      </w:r>
      <w:r>
        <w:t xml:space="preserve"> </w:t>
      </w:r>
      <w:bookmarkEnd w:id="184"/>
      <w:r w:rsidR="00952C18">
        <w:t>A c</w:t>
      </w:r>
      <w:r w:rsidR="00952C18" w:rsidRPr="00704E89">
        <w:t xml:space="preserve">omparison of </w:t>
      </w:r>
      <w:r w:rsidR="00952C18">
        <w:t xml:space="preserve">the </w:t>
      </w:r>
      <w:r w:rsidR="00952C18" w:rsidRPr="00704E89">
        <w:t xml:space="preserve">probability of detecting at least </w:t>
      </w:r>
      <w:r w:rsidR="00DC547C">
        <w:t>one</w:t>
      </w:r>
      <w:r w:rsidR="00952C18" w:rsidRPr="00704E89">
        <w:t xml:space="preserve"> </w:t>
      </w:r>
      <w:r w:rsidR="004E3DFA">
        <w:t>Koala</w:t>
      </w:r>
      <w:r w:rsidR="00952C18" w:rsidRPr="00704E89">
        <w:t xml:space="preserve"> for two acoustic devices over</w:t>
      </w:r>
      <w:r w:rsidR="00952C18">
        <w:t xml:space="preserve"> </w:t>
      </w:r>
      <w:r w:rsidR="00DC547C">
        <w:t>seven</w:t>
      </w:r>
      <w:r w:rsidR="00952C18">
        <w:t xml:space="preserve"> or</w:t>
      </w:r>
      <w:r w:rsidR="00952C18" w:rsidRPr="00704E89">
        <w:t xml:space="preserve"> 14 nights to the detection probability along transects.</w:t>
      </w:r>
      <w:bookmarkEnd w:id="185"/>
    </w:p>
    <w:p w14:paraId="4159C81B" w14:textId="77777777" w:rsidR="00952C18" w:rsidRDefault="00952C18" w:rsidP="00952C18"/>
    <w:p w14:paraId="2CAF2E70" w14:textId="77777777" w:rsidR="00CF2B5B" w:rsidRPr="00984C0A" w:rsidRDefault="00CF2B5B" w:rsidP="00952C18"/>
    <w:p w14:paraId="2164B012" w14:textId="443D27D8" w:rsidR="00BF0090" w:rsidRDefault="00BF0090" w:rsidP="003C45DE">
      <w:pPr>
        <w:pStyle w:val="Heading3-Numbered"/>
      </w:pPr>
      <w:bookmarkStart w:id="186" w:name="_Toc202781749"/>
      <w:r>
        <w:t>Cross-validation and posterior predictive checks</w:t>
      </w:r>
      <w:bookmarkEnd w:id="181"/>
      <w:bookmarkEnd w:id="186"/>
    </w:p>
    <w:p w14:paraId="1A1D62B8" w14:textId="744C4AFC" w:rsidR="00BF0090" w:rsidRDefault="00BF0090" w:rsidP="00BF0090">
      <w:r w:rsidRPr="6911FBC4">
        <w:t>After initial data exploration</w:t>
      </w:r>
      <w:r w:rsidR="003565A3">
        <w:t>,</w:t>
      </w:r>
      <w:r w:rsidRPr="6911FBC4">
        <w:t xml:space="preserve"> our global model used 14 covariates on the Poisson abundance process and a spatial-random effect (</w:t>
      </w:r>
      <w:r w:rsidR="00772F6C">
        <w:t>G</w:t>
      </w:r>
      <w:r w:rsidRPr="6911FBC4">
        <w:t xml:space="preserve">aussian process) on the </w:t>
      </w:r>
      <w:r w:rsidR="00CF2B5B">
        <w:t>presence absence</w:t>
      </w:r>
      <w:r w:rsidRPr="6911FBC4">
        <w:t xml:space="preserve"> process. Posterior predictive checks were made to compare the observed nightly detections and transect counts of </w:t>
      </w:r>
      <w:r w:rsidR="004E3DFA">
        <w:t>Koala</w:t>
      </w:r>
      <w:r w:rsidRPr="6911FBC4">
        <w:t>s against predicted distribution from our integrated model (</w:t>
      </w:r>
      <w:r w:rsidR="00C12A53">
        <w:t>Figure A3</w:t>
      </w:r>
      <w:r w:rsidRPr="6911FBC4">
        <w:t xml:space="preserve">). These checks suggest our model performs well in predicting the observed patterns of data. </w:t>
      </w:r>
    </w:p>
    <w:p w14:paraId="7460E38A" w14:textId="77777777" w:rsidR="00BF0090" w:rsidRDefault="00BF0090" w:rsidP="00BF0090"/>
    <w:p w14:paraId="440615E6" w14:textId="46C50234" w:rsidR="00BF0090" w:rsidRDefault="0066225D" w:rsidP="00BF0090">
      <w:pPr>
        <w:keepNext/>
      </w:pPr>
      <w:r>
        <w:rPr>
          <w:noProof/>
        </w:rPr>
        <w:lastRenderedPageBreak/>
        <w:drawing>
          <wp:inline distT="0" distB="0" distL="0" distR="0" wp14:anchorId="0EF25F08" wp14:editId="61E886CF">
            <wp:extent cx="6120765" cy="6120765"/>
            <wp:effectExtent l="0" t="0" r="0" b="0"/>
            <wp:docPr id="103087436" name="Picture 1" descr="A collage of graph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087436" name="Picture 1" descr="A collage of graphs&#10;&#10;AI-generated content may be incorrect."/>
                    <pic:cNvPicPr/>
                  </pic:nvPicPr>
                  <pic:blipFill>
                    <a:blip r:embed="rId66" cstate="email">
                      <a:extLst>
                        <a:ext uri="{28A0092B-C50C-407E-A947-70E740481C1C}">
                          <a14:useLocalDpi xmlns:a14="http://schemas.microsoft.com/office/drawing/2010/main"/>
                        </a:ext>
                      </a:extLst>
                    </a:blip>
                    <a:stretch>
                      <a:fillRect/>
                    </a:stretch>
                  </pic:blipFill>
                  <pic:spPr>
                    <a:xfrm>
                      <a:off x="0" y="0"/>
                      <a:ext cx="6120765" cy="6120765"/>
                    </a:xfrm>
                    <a:prstGeom prst="rect">
                      <a:avLst/>
                    </a:prstGeom>
                  </pic:spPr>
                </pic:pic>
              </a:graphicData>
            </a:graphic>
          </wp:inline>
        </w:drawing>
      </w:r>
    </w:p>
    <w:p w14:paraId="21F5AAD1" w14:textId="52F84EBE" w:rsidR="006F7A9F" w:rsidRDefault="00831BBB" w:rsidP="00831BBB">
      <w:pPr>
        <w:pStyle w:val="Caption-Figure"/>
      </w:pPr>
      <w:bookmarkStart w:id="187" w:name="_Toc201758336"/>
      <w:r>
        <w:t xml:space="preserve">Figure A3. </w:t>
      </w:r>
      <w:r w:rsidR="00BF0090" w:rsidRPr="6911FBC4">
        <w:t>Posterior predictive checks (PPCs) compare the observed counts against the model predicted values. Within our integrated models</w:t>
      </w:r>
      <w:r w:rsidR="001A530E">
        <w:t>,</w:t>
      </w:r>
      <w:r w:rsidR="00BF0090" w:rsidRPr="6911FBC4">
        <w:t xml:space="preserve"> these are generated for total acoustic nightly detections (purple) and total observed </w:t>
      </w:r>
      <w:r w:rsidR="004E3DFA">
        <w:t>Koala</w:t>
      </w:r>
      <w:r w:rsidR="00BF0090" w:rsidRPr="6911FBC4">
        <w:t>s on the transect (teal). PPCs include a comparison of the proportion of zeros in the data (A</w:t>
      </w:r>
      <w:r w:rsidR="0066225D">
        <w:t xml:space="preserve">, </w:t>
      </w:r>
      <w:r w:rsidR="00BF0090" w:rsidRPr="6911FBC4">
        <w:t>B), the mean number of detections and count (C</w:t>
      </w:r>
      <w:r w:rsidR="0066225D">
        <w:t xml:space="preserve">, </w:t>
      </w:r>
      <w:r w:rsidR="00BF0090" w:rsidRPr="6911FBC4">
        <w:t>D)</w:t>
      </w:r>
      <w:r w:rsidR="0066225D">
        <w:t xml:space="preserve"> and the maximum number of detections and counts (E, F)</w:t>
      </w:r>
      <w:r w:rsidR="00BF0090" w:rsidRPr="6911FBC4">
        <w:t>. The mean acoustic detections and transect counts are also compared using scatterplot</w:t>
      </w:r>
      <w:r w:rsidR="0066225D">
        <w:t>s</w:t>
      </w:r>
      <w:r w:rsidR="00BF0090" w:rsidRPr="6911FBC4">
        <w:t xml:space="preserve"> </w:t>
      </w:r>
      <w:r w:rsidR="0066225D">
        <w:t xml:space="preserve">following square root transformation </w:t>
      </w:r>
      <w:r w:rsidR="00BF0090" w:rsidRPr="6911FBC4">
        <w:t>(</w:t>
      </w:r>
      <w:r w:rsidR="0066225D">
        <w:t>G, H</w:t>
      </w:r>
      <w:r w:rsidR="00BF0090" w:rsidRPr="6911FBC4">
        <w:t>).</w:t>
      </w:r>
      <w:bookmarkStart w:id="188" w:name="_Toc185321302"/>
      <w:bookmarkEnd w:id="187"/>
    </w:p>
    <w:p w14:paraId="0C2E63ED" w14:textId="77777777" w:rsidR="00984C0A" w:rsidRDefault="00984C0A" w:rsidP="00984C0A"/>
    <w:p w14:paraId="5A7185AF" w14:textId="77777777" w:rsidR="002E0AA9" w:rsidRDefault="002E0AA9" w:rsidP="00984C0A"/>
    <w:p w14:paraId="5489B327" w14:textId="77777777" w:rsidR="002E0AA9" w:rsidRDefault="002E0AA9" w:rsidP="00984C0A"/>
    <w:p w14:paraId="4E629D93" w14:textId="77777777" w:rsidR="00AA732F" w:rsidRDefault="00AA732F" w:rsidP="00984C0A"/>
    <w:p w14:paraId="7A40810E" w14:textId="77777777" w:rsidR="00AA732F" w:rsidRDefault="00AA732F" w:rsidP="00984C0A"/>
    <w:p w14:paraId="55B0ACED" w14:textId="77777777" w:rsidR="0066225D" w:rsidRDefault="0066225D" w:rsidP="00984C0A"/>
    <w:p w14:paraId="32DC6507" w14:textId="77777777" w:rsidR="0066225D" w:rsidRDefault="0066225D" w:rsidP="00984C0A"/>
    <w:p w14:paraId="73A1C527" w14:textId="77777777" w:rsidR="0066225D" w:rsidRDefault="0066225D" w:rsidP="00984C0A"/>
    <w:p w14:paraId="04E9D53D" w14:textId="77777777" w:rsidR="0066225D" w:rsidRDefault="0066225D" w:rsidP="00984C0A"/>
    <w:p w14:paraId="6EC622CB" w14:textId="77777777" w:rsidR="00AA732F" w:rsidRDefault="00AA732F" w:rsidP="00AA732F">
      <w:pPr>
        <w:pStyle w:val="Heading3-Numbered"/>
      </w:pPr>
      <w:bookmarkStart w:id="189" w:name="_Toc202781750"/>
      <w:r>
        <w:lastRenderedPageBreak/>
        <w:t>Koala presence probability</w:t>
      </w:r>
      <w:bookmarkEnd w:id="189"/>
    </w:p>
    <w:p w14:paraId="4231C9FF" w14:textId="2B79F8C4" w:rsidR="00AA732F" w:rsidRDefault="00AA732F" w:rsidP="00AA732F">
      <w:r>
        <w:t xml:space="preserve">Estimates of the probability that a grid cell contained Koalas were derived from the thinning parameter of our Poisson model (parameter </w:t>
      </w:r>
      <m:oMath>
        <m:r>
          <w:rPr>
            <w:rFonts w:ascii="Cambria Math" w:hAnsi="Cambria Math"/>
          </w:rPr>
          <m:t>ψ</m:t>
        </m:r>
      </m:oMath>
      <w:r>
        <w:t xml:space="preserve">, Equation 1). The estimate of the probability of presence for each cell </w:t>
      </w:r>
      <m:oMath>
        <m:r>
          <w:rPr>
            <w:rFonts w:ascii="Cambria Math" w:hAnsi="Cambria Math"/>
          </w:rPr>
          <m:t>i</m:t>
        </m:r>
      </m:oMath>
      <w:r>
        <w:t xml:space="preserve"> (</w:t>
      </w:r>
      <m:oMath>
        <m:sSub>
          <m:sSubPr>
            <m:ctrlPr>
              <w:rPr>
                <w:rFonts w:ascii="Cambria Math" w:hAnsi="Cambria Math"/>
                <w:i/>
              </w:rPr>
            </m:ctrlPr>
          </m:sSubPr>
          <m:e>
            <m:r>
              <w:rPr>
                <w:rFonts w:ascii="Cambria Math" w:hAnsi="Cambria Math"/>
              </w:rPr>
              <m:t>ψ</m:t>
            </m:r>
          </m:e>
          <m:sub>
            <m:r>
              <w:rPr>
                <w:rFonts w:ascii="Cambria Math" w:hAnsi="Cambria Math"/>
              </w:rPr>
              <m:t>i</m:t>
            </m:r>
          </m:sub>
        </m:sSub>
      </m:oMath>
      <w:r>
        <w:t>) was estimated using a 2-dimensional Gaussian process with Matern kernel and accordingly, represents a spatial random effect in the model. The spatial estimates of the probability of presence are given in Figure A</w:t>
      </w:r>
      <w:r w:rsidR="00D63723">
        <w:t>4</w:t>
      </w:r>
      <w:r>
        <w:t xml:space="preserve">. </w:t>
      </w:r>
    </w:p>
    <w:p w14:paraId="0B1F060B" w14:textId="233EAFB9" w:rsidR="00AA732F" w:rsidRDefault="00045374" w:rsidP="00AA732F">
      <w:pPr>
        <w:keepNext/>
      </w:pPr>
      <w:r>
        <w:rPr>
          <w:noProof/>
        </w:rPr>
        <w:drawing>
          <wp:inline distT="0" distB="0" distL="0" distR="0" wp14:anchorId="36E80D8C" wp14:editId="1ED163A6">
            <wp:extent cx="6120765" cy="3935095"/>
            <wp:effectExtent l="0" t="0" r="0" b="8255"/>
            <wp:docPr id="1425673934" name="Picture 2" descr="A map of a continen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5673934" name="Picture 2" descr="A map of a continent&#10;&#10;AI-generated content may be incorrect."/>
                    <pic:cNvPicPr/>
                  </pic:nvPicPr>
                  <pic:blipFill>
                    <a:blip r:embed="rId67" cstate="email">
                      <a:extLst>
                        <a:ext uri="{28A0092B-C50C-407E-A947-70E740481C1C}">
                          <a14:useLocalDpi xmlns:a14="http://schemas.microsoft.com/office/drawing/2010/main"/>
                        </a:ext>
                      </a:extLst>
                    </a:blip>
                    <a:stretch>
                      <a:fillRect/>
                    </a:stretch>
                  </pic:blipFill>
                  <pic:spPr>
                    <a:xfrm>
                      <a:off x="0" y="0"/>
                      <a:ext cx="6120765" cy="3935095"/>
                    </a:xfrm>
                    <a:prstGeom prst="rect">
                      <a:avLst/>
                    </a:prstGeom>
                  </pic:spPr>
                </pic:pic>
              </a:graphicData>
            </a:graphic>
          </wp:inline>
        </w:drawing>
      </w:r>
    </w:p>
    <w:p w14:paraId="0657BBA3" w14:textId="2403F263" w:rsidR="00AA732F" w:rsidRDefault="00831BBB" w:rsidP="00831BBB">
      <w:pPr>
        <w:pStyle w:val="Caption-Figure"/>
      </w:pPr>
      <w:bookmarkStart w:id="190" w:name="_Toc201758338"/>
      <w:r>
        <w:t xml:space="preserve">Figure A4. </w:t>
      </w:r>
      <w:r w:rsidR="00AA732F">
        <w:t>Realised gaussian process showing the estimates for the probability of Koala presence (</w:t>
      </w:r>
      <m:oMath>
        <m:r>
          <m:rPr>
            <m:sty m:val="bi"/>
          </m:rPr>
          <w:rPr>
            <w:rFonts w:ascii="Cambria Math" w:hAnsi="Cambria Math"/>
          </w:rPr>
          <m:t>ψ</m:t>
        </m:r>
      </m:oMath>
      <w:r w:rsidR="00AA732F">
        <w:t>) used in the model (Equation 1).</w:t>
      </w:r>
      <w:bookmarkEnd w:id="190"/>
    </w:p>
    <w:p w14:paraId="0D319DFA" w14:textId="77777777" w:rsidR="002E0AA9" w:rsidRDefault="002E0AA9" w:rsidP="00984C0A"/>
    <w:p w14:paraId="79EC981C" w14:textId="47C6B381" w:rsidR="00AA732F" w:rsidRDefault="00AA732F">
      <w:pPr>
        <w:spacing w:after="0"/>
      </w:pPr>
      <w:r>
        <w:br w:type="page"/>
      </w:r>
    </w:p>
    <w:p w14:paraId="0C370667" w14:textId="39A249CA" w:rsidR="00BF0090" w:rsidRDefault="00BF0090" w:rsidP="003C45DE">
      <w:pPr>
        <w:pStyle w:val="Heading3-Numbered"/>
      </w:pPr>
      <w:bookmarkStart w:id="191" w:name="_Toc202781751"/>
      <w:r>
        <w:lastRenderedPageBreak/>
        <w:t>Threshold of abundance estimates to generate occupancy distribution</w:t>
      </w:r>
      <w:bookmarkEnd w:id="188"/>
      <w:bookmarkEnd w:id="191"/>
    </w:p>
    <w:p w14:paraId="65ABF901" w14:textId="3B37CB21" w:rsidR="006F7A9F" w:rsidRDefault="00BF0090" w:rsidP="00BF0090">
      <w:r>
        <w:t xml:space="preserve">We were able to estimate the range size/distribution of </w:t>
      </w:r>
      <w:r w:rsidR="004E3DFA">
        <w:t>Koala</w:t>
      </w:r>
      <w:r>
        <w:t>s by thresholding the abundance estimates using the presence-absence of the combined acoustic and transect data (</w:t>
      </w:r>
      <w:r>
        <w:fldChar w:fldCharType="begin"/>
      </w:r>
      <w:r>
        <w:instrText xml:space="preserve"> REF _Ref184312525 \h </w:instrText>
      </w:r>
      <w:r>
        <w:fldChar w:fldCharType="separate"/>
      </w:r>
      <w:r w:rsidR="00E655CE" w:rsidRPr="00831BBB">
        <w:t>Figure</w:t>
      </w:r>
      <w:r w:rsidR="00E655CE">
        <w:t xml:space="preserve"> A5.</w:t>
      </w:r>
      <w:r w:rsidR="00E655CE" w:rsidRPr="6911FBC4">
        <w:t xml:space="preserve"> </w:t>
      </w:r>
      <w:r>
        <w:fldChar w:fldCharType="end"/>
      </w:r>
      <w:r>
        <w:t xml:space="preserve">). We did this via bootstrapping a </w:t>
      </w:r>
      <w:r w:rsidR="00772F6C">
        <w:t>R</w:t>
      </w:r>
      <w:r>
        <w:t xml:space="preserve">esponse to </w:t>
      </w:r>
      <w:r w:rsidR="00772F6C">
        <w:t>receiver O</w:t>
      </w:r>
      <w:r>
        <w:t xml:space="preserve">perating </w:t>
      </w:r>
      <w:r w:rsidR="00772F6C">
        <w:t>C</w:t>
      </w:r>
      <w:r>
        <w:t xml:space="preserve">urve (ROC). </w:t>
      </w:r>
      <w:r w:rsidRPr="008D533F">
        <w:t>Based on our thresholding approach</w:t>
      </w:r>
      <w:r w:rsidR="007D6B7C">
        <w:t>,</w:t>
      </w:r>
      <w:r w:rsidRPr="008D533F">
        <w:t xml:space="preserve"> we estimate the distribution of </w:t>
      </w:r>
      <w:r w:rsidR="004E3DFA">
        <w:t>Koala</w:t>
      </w:r>
      <w:r w:rsidRPr="008D533F">
        <w:t>s in Victoria to cover 20,355</w:t>
      </w:r>
      <w:r>
        <w:t xml:space="preserve"> </w:t>
      </w:r>
      <w:r w:rsidRPr="008D533F">
        <w:t>km</w:t>
      </w:r>
      <w:r w:rsidRPr="00313007">
        <w:rPr>
          <w:vertAlign w:val="superscript"/>
        </w:rPr>
        <w:t>2</w:t>
      </w:r>
      <w:r w:rsidRPr="008D533F">
        <w:t xml:space="preserve"> [90% CI: 9,910, 34,479] in 2023 and 19,459</w:t>
      </w:r>
      <w:r>
        <w:t xml:space="preserve"> </w:t>
      </w:r>
      <w:r w:rsidRPr="008D533F">
        <w:t>km</w:t>
      </w:r>
      <w:r w:rsidRPr="00313007">
        <w:rPr>
          <w:vertAlign w:val="superscript"/>
        </w:rPr>
        <w:t>2</w:t>
      </w:r>
      <w:r w:rsidRPr="008D533F">
        <w:t xml:space="preserve"> [90% CI: 14,067, 31,385] in 2024. In 202</w:t>
      </w:r>
      <w:r w:rsidR="00DE6DF9">
        <w:t>3</w:t>
      </w:r>
      <w:r w:rsidRPr="008D533F">
        <w:t xml:space="preserve">, this range estimate was based on a density threshold of 2.14 </w:t>
      </w:r>
      <w:r w:rsidR="004E3DFA">
        <w:t>Koala</w:t>
      </w:r>
      <w:r w:rsidRPr="008D533F">
        <w:t>s per km</w:t>
      </w:r>
      <w:r w:rsidRPr="00313007">
        <w:rPr>
          <w:vertAlign w:val="superscript"/>
        </w:rPr>
        <w:t>2</w:t>
      </w:r>
      <w:r w:rsidRPr="008D533F">
        <w:t xml:space="preserve"> [95% CI: 0.78, 5.15]. The sensitivity was 0.65 [95% CI: 0.5, 0.77] and the specificity was 0.6 [95% CI: 0.48, 0.72]. </w:t>
      </w:r>
      <w:r w:rsidR="00DE6DF9">
        <w:t>I</w:t>
      </w:r>
      <w:r w:rsidRPr="008D533F">
        <w:t>n 2024, this range estimate was based on a density thresholds of 2.35</w:t>
      </w:r>
      <w:r w:rsidR="007D6B7C">
        <w:t> </w:t>
      </w:r>
      <w:r w:rsidR="004E3DFA">
        <w:t>Koala</w:t>
      </w:r>
      <w:r w:rsidRPr="008D533F">
        <w:t>s</w:t>
      </w:r>
      <w:r w:rsidR="007D6B7C">
        <w:t> </w:t>
      </w:r>
      <w:r w:rsidRPr="008D533F">
        <w:t>per km</w:t>
      </w:r>
      <w:r w:rsidRPr="008A5BC9">
        <w:rPr>
          <w:vertAlign w:val="superscript"/>
        </w:rPr>
        <w:t>2</w:t>
      </w:r>
      <w:r w:rsidRPr="008D533F">
        <w:t xml:space="preserve"> [95% CI: 1.03, 3.55]. The sensitivity was 0.64 [95% CI: 0.52, 0.76] and the specificity was 0.62 [95% CI: 0.52, 0.72]. </w:t>
      </w:r>
    </w:p>
    <w:p w14:paraId="71DC58B4" w14:textId="77777777" w:rsidR="006F7A9F" w:rsidRDefault="006F7A9F" w:rsidP="00BF0090"/>
    <w:p w14:paraId="5542AE43" w14:textId="68A6E4FF" w:rsidR="00BF0090" w:rsidRDefault="00BF0090" w:rsidP="00BF0090">
      <w:r>
        <w:rPr>
          <w:noProof/>
        </w:rPr>
        <w:drawing>
          <wp:inline distT="0" distB="0" distL="0" distR="0" wp14:anchorId="0D6F07D5" wp14:editId="5F496C6C">
            <wp:extent cx="6028660" cy="6028660"/>
            <wp:effectExtent l="0" t="0" r="4445" b="4445"/>
            <wp:docPr id="620815657" name="Picture 15" descr="A screenshot of a map&#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0815657" name="Picture 15" descr="A screenshot of a map&#10;&#10;AI-generated content may be incorrect."/>
                    <pic:cNvPicPr/>
                  </pic:nvPicPr>
                  <pic:blipFill>
                    <a:blip r:embed="rId68" cstate="email">
                      <a:extLst>
                        <a:ext uri="{28A0092B-C50C-407E-A947-70E740481C1C}">
                          <a14:useLocalDpi xmlns:a14="http://schemas.microsoft.com/office/drawing/2010/main"/>
                        </a:ext>
                      </a:extLst>
                    </a:blip>
                    <a:stretch>
                      <a:fillRect/>
                    </a:stretch>
                  </pic:blipFill>
                  <pic:spPr>
                    <a:xfrm>
                      <a:off x="0" y="0"/>
                      <a:ext cx="6036389" cy="6036389"/>
                    </a:xfrm>
                    <a:prstGeom prst="rect">
                      <a:avLst/>
                    </a:prstGeom>
                  </pic:spPr>
                </pic:pic>
              </a:graphicData>
            </a:graphic>
          </wp:inline>
        </w:drawing>
      </w:r>
    </w:p>
    <w:p w14:paraId="7A2430BB" w14:textId="6F4FCA73" w:rsidR="00BF0090" w:rsidRDefault="002568F0" w:rsidP="00831BBB">
      <w:pPr>
        <w:pStyle w:val="Caption-Figure"/>
      </w:pPr>
      <w:bookmarkStart w:id="192" w:name="_Ref184312525"/>
      <w:bookmarkStart w:id="193" w:name="_Toc201758337"/>
      <w:r w:rsidRPr="00831BBB">
        <w:t>Figure</w:t>
      </w:r>
      <w:r w:rsidR="00831BBB">
        <w:t xml:space="preserve"> A5.</w:t>
      </w:r>
      <w:r w:rsidRPr="6911FBC4">
        <w:t xml:space="preserve"> </w:t>
      </w:r>
      <w:bookmarkEnd w:id="192"/>
      <w:r w:rsidR="00BF0090" w:rsidRPr="6911FBC4">
        <w:t xml:space="preserve">The distribution of </w:t>
      </w:r>
      <w:r w:rsidR="004E3DFA">
        <w:t>Koala</w:t>
      </w:r>
      <w:r w:rsidR="00BF0090" w:rsidRPr="6911FBC4">
        <w:t>s in Victoria</w:t>
      </w:r>
      <w:r w:rsidR="00BF0090">
        <w:t xml:space="preserve"> in 2023 and 2024</w:t>
      </w:r>
      <w:r w:rsidR="00BF0090" w:rsidRPr="6911FBC4">
        <w:t>. If at least part of a 1</w:t>
      </w:r>
      <w:r w:rsidR="007D6B7C">
        <w:t> </w:t>
      </w:r>
      <w:r w:rsidR="00BF0090" w:rsidRPr="6911FBC4">
        <w:t>km</w:t>
      </w:r>
      <w:r w:rsidR="00BF0090" w:rsidRPr="6911FBC4">
        <w:rPr>
          <w:vertAlign w:val="superscript"/>
        </w:rPr>
        <w:t>2</w:t>
      </w:r>
      <w:r w:rsidR="00BF0090" w:rsidRPr="6911FBC4">
        <w:t xml:space="preserve"> grid cell is estimated to have </w:t>
      </w:r>
      <w:r w:rsidR="004E3DFA">
        <w:t>Koala</w:t>
      </w:r>
      <w:r w:rsidR="00BF0090" w:rsidRPr="6911FBC4">
        <w:t xml:space="preserve"> densities above the threshold value, then the grid is considered occupied. Confidence intervals are shown with variable shadings.</w:t>
      </w:r>
      <w:bookmarkEnd w:id="193"/>
      <w:r w:rsidR="00BF0090" w:rsidRPr="6911FBC4">
        <w:t xml:space="preserve"> </w:t>
      </w:r>
    </w:p>
    <w:p w14:paraId="569C6CD6" w14:textId="77777777" w:rsidR="005F6DD5" w:rsidRDefault="005F6DD5" w:rsidP="00BF0090"/>
    <w:p w14:paraId="362B2D92" w14:textId="77777777" w:rsidR="005F6DD5" w:rsidRDefault="005F6DD5" w:rsidP="00BF0090"/>
    <w:p w14:paraId="47100AF9" w14:textId="3D859A28" w:rsidR="00BF0090" w:rsidRDefault="00BF0090" w:rsidP="00BF0090">
      <w:pPr>
        <w:pStyle w:val="Caption-Figure"/>
      </w:pPr>
      <w:bookmarkStart w:id="194" w:name="_Toc201758204"/>
      <w:bookmarkStart w:id="195" w:name="_Toc201761236"/>
      <w:bookmarkEnd w:id="194"/>
      <w:bookmarkEnd w:id="195"/>
    </w:p>
    <w:p w14:paraId="4D81BEA9" w14:textId="61F1A402" w:rsidR="00A0152A" w:rsidRDefault="00A0152A">
      <w:pPr>
        <w:spacing w:after="0"/>
      </w:pPr>
      <w:r>
        <w:br w:type="page"/>
      </w:r>
    </w:p>
    <w:p w14:paraId="7862D778" w14:textId="77777777" w:rsidR="00A0152A" w:rsidRDefault="00A0152A" w:rsidP="003C45DE">
      <w:pPr>
        <w:pStyle w:val="Heading3-Numbered"/>
      </w:pPr>
      <w:bookmarkStart w:id="196" w:name="_Toc185321303"/>
      <w:bookmarkStart w:id="197" w:name="_Toc202781752"/>
      <w:r>
        <w:lastRenderedPageBreak/>
        <w:t>Covariate estimates</w:t>
      </w:r>
      <w:bookmarkEnd w:id="196"/>
      <w:bookmarkEnd w:id="197"/>
    </w:p>
    <w:p w14:paraId="057C28D3" w14:textId="2AF48E80" w:rsidR="00BF0090" w:rsidRDefault="00EE5D9F" w:rsidP="0076487A">
      <w:pPr>
        <w:pStyle w:val="Caption-Table"/>
      </w:pPr>
      <w:bookmarkStart w:id="198" w:name="_Ref184309746"/>
      <w:bookmarkStart w:id="199" w:name="_Toc201758268"/>
      <w:r>
        <w:t>Table A</w:t>
      </w:r>
      <w:fldSimple w:instr=" SEQ Table_A \* ARABIC ">
        <w:r w:rsidR="00E655CE">
          <w:rPr>
            <w:noProof/>
          </w:rPr>
          <w:t>1</w:t>
        </w:r>
      </w:fldSimple>
      <w:r>
        <w:t>.</w:t>
      </w:r>
      <w:r w:rsidR="00BF0090" w:rsidRPr="6911FBC4">
        <w:t xml:space="preserve"> Marginal coefficients for covariates used in the Poisson process when modelling </w:t>
      </w:r>
      <w:r w:rsidR="004E3DFA">
        <w:t>Koala</w:t>
      </w:r>
      <w:r w:rsidR="00BF0090" w:rsidRPr="6911FBC4">
        <w:t xml:space="preserve"> abundance. Covariates with 90% confidence intervals (CI) that do not overlap zero are shown in bold. SD = Standard Deviation.</w:t>
      </w:r>
      <w:bookmarkEnd w:id="198"/>
      <w:r w:rsidR="0009141A">
        <w:t xml:space="preserve"> NPP = Net Primary Productivity, TWIND = </w:t>
      </w:r>
      <w:r w:rsidR="0009141A" w:rsidRPr="0009141A">
        <w:t>Topographic Wetness Index</w:t>
      </w:r>
      <w:r w:rsidR="0009141A">
        <w:t>.</w:t>
      </w:r>
      <w:bookmarkEnd w:id="199"/>
    </w:p>
    <w:tbl>
      <w:tblPr>
        <w:tblStyle w:val="TableGrid10"/>
        <w:tblW w:w="4782" w:type="pct"/>
        <w:tblLook w:val="04A0" w:firstRow="1" w:lastRow="0" w:firstColumn="1" w:lastColumn="0" w:noHBand="0" w:noVBand="1"/>
      </w:tblPr>
      <w:tblGrid>
        <w:gridCol w:w="4535"/>
        <w:gridCol w:w="1280"/>
        <w:gridCol w:w="1134"/>
        <w:gridCol w:w="1134"/>
        <w:gridCol w:w="1136"/>
      </w:tblGrid>
      <w:tr w:rsidR="00BF0090" w:rsidRPr="00382180" w14:paraId="387C73A3"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60" w:type="pct"/>
            <w:hideMark/>
          </w:tcPr>
          <w:p w14:paraId="0736C873" w14:textId="77777777" w:rsidR="00BF0090" w:rsidRPr="008A5BC9" w:rsidRDefault="00BF0090">
            <w:pPr>
              <w:spacing w:after="0" w:line="240" w:lineRule="auto"/>
              <w:rPr>
                <w:b/>
                <w:bCs/>
                <w:color w:val="FFFFFF" w:themeColor="background1"/>
                <w:sz w:val="21"/>
                <w:szCs w:val="21"/>
                <w:lang w:eastAsia="en-GB"/>
              </w:rPr>
            </w:pPr>
            <w:r w:rsidRPr="008A5BC9">
              <w:rPr>
                <w:b/>
                <w:bCs/>
                <w:color w:val="FFFFFF" w:themeColor="background1"/>
                <w:sz w:val="21"/>
                <w:szCs w:val="21"/>
                <w:lang w:eastAsia="en-GB"/>
              </w:rPr>
              <w:t>Covariate</w:t>
            </w:r>
          </w:p>
        </w:tc>
        <w:tc>
          <w:tcPr>
            <w:tcW w:w="694" w:type="pct"/>
            <w:hideMark/>
          </w:tcPr>
          <w:p w14:paraId="5BB4942E" w14:textId="77777777" w:rsidR="00BF0090" w:rsidRPr="008A5BC9" w:rsidRDefault="00BF0090">
            <w:pPr>
              <w:spacing w:after="0" w:line="240" w:lineRule="auto"/>
              <w:cnfStyle w:val="100000000000" w:firstRow="1" w:lastRow="0" w:firstColumn="0" w:lastColumn="0" w:oddVBand="0" w:evenVBand="0" w:oddHBand="0" w:evenHBand="0" w:firstRowFirstColumn="0" w:firstRowLastColumn="0" w:lastRowFirstColumn="0" w:lastRowLastColumn="0"/>
              <w:rPr>
                <w:b/>
                <w:bCs/>
                <w:color w:val="FFFFFF" w:themeColor="background1"/>
                <w:sz w:val="21"/>
                <w:szCs w:val="21"/>
                <w:lang w:eastAsia="en-GB"/>
              </w:rPr>
            </w:pPr>
            <w:r w:rsidRPr="008A5BC9">
              <w:rPr>
                <w:b/>
                <w:bCs/>
                <w:color w:val="FFFFFF" w:themeColor="background1"/>
                <w:sz w:val="21"/>
                <w:szCs w:val="21"/>
                <w:lang w:eastAsia="en-GB"/>
              </w:rPr>
              <w:t>Mean</w:t>
            </w:r>
          </w:p>
        </w:tc>
        <w:tc>
          <w:tcPr>
            <w:tcW w:w="615" w:type="pct"/>
            <w:hideMark/>
          </w:tcPr>
          <w:p w14:paraId="39A58F97" w14:textId="77777777" w:rsidR="00BF0090" w:rsidRPr="008A5BC9" w:rsidRDefault="00BF0090">
            <w:pPr>
              <w:spacing w:after="0" w:line="240" w:lineRule="auto"/>
              <w:cnfStyle w:val="100000000000" w:firstRow="1" w:lastRow="0" w:firstColumn="0" w:lastColumn="0" w:oddVBand="0" w:evenVBand="0" w:oddHBand="0" w:evenHBand="0" w:firstRowFirstColumn="0" w:firstRowLastColumn="0" w:lastRowFirstColumn="0" w:lastRowLastColumn="0"/>
              <w:rPr>
                <w:b/>
                <w:bCs/>
                <w:color w:val="FFFFFF" w:themeColor="background1"/>
                <w:sz w:val="21"/>
                <w:szCs w:val="21"/>
                <w:lang w:eastAsia="en-GB"/>
              </w:rPr>
            </w:pPr>
            <w:r w:rsidRPr="008A5BC9">
              <w:rPr>
                <w:b/>
                <w:bCs/>
                <w:color w:val="FFFFFF" w:themeColor="background1"/>
                <w:sz w:val="21"/>
                <w:szCs w:val="21"/>
                <w:lang w:eastAsia="en-GB"/>
              </w:rPr>
              <w:t>SD</w:t>
            </w:r>
          </w:p>
        </w:tc>
        <w:tc>
          <w:tcPr>
            <w:tcW w:w="615" w:type="pct"/>
            <w:hideMark/>
          </w:tcPr>
          <w:p w14:paraId="1F825665" w14:textId="77777777" w:rsidR="00BF0090" w:rsidRPr="008A5BC9" w:rsidRDefault="00BF0090">
            <w:pPr>
              <w:spacing w:after="0" w:line="240" w:lineRule="auto"/>
              <w:cnfStyle w:val="100000000000" w:firstRow="1" w:lastRow="0" w:firstColumn="0" w:lastColumn="0" w:oddVBand="0" w:evenVBand="0" w:oddHBand="0" w:evenHBand="0" w:firstRowFirstColumn="0" w:firstRowLastColumn="0" w:lastRowFirstColumn="0" w:lastRowLastColumn="0"/>
              <w:rPr>
                <w:b/>
                <w:bCs/>
                <w:color w:val="FFFFFF" w:themeColor="background1"/>
                <w:sz w:val="21"/>
                <w:szCs w:val="21"/>
                <w:lang w:eastAsia="en-GB"/>
              </w:rPr>
            </w:pPr>
            <w:r w:rsidRPr="008A5BC9">
              <w:rPr>
                <w:b/>
                <w:bCs/>
                <w:color w:val="FFFFFF" w:themeColor="background1"/>
                <w:sz w:val="21"/>
                <w:szCs w:val="21"/>
                <w:lang w:eastAsia="en-GB"/>
              </w:rPr>
              <w:t>5% CI</w:t>
            </w:r>
          </w:p>
        </w:tc>
        <w:tc>
          <w:tcPr>
            <w:tcW w:w="616" w:type="pct"/>
            <w:hideMark/>
          </w:tcPr>
          <w:p w14:paraId="66391F8E" w14:textId="77777777" w:rsidR="00BF0090" w:rsidRPr="008A5BC9" w:rsidRDefault="00BF0090">
            <w:pPr>
              <w:spacing w:after="0" w:line="240" w:lineRule="auto"/>
              <w:cnfStyle w:val="100000000000" w:firstRow="1" w:lastRow="0" w:firstColumn="0" w:lastColumn="0" w:oddVBand="0" w:evenVBand="0" w:oddHBand="0" w:evenHBand="0" w:firstRowFirstColumn="0" w:firstRowLastColumn="0" w:lastRowFirstColumn="0" w:lastRowLastColumn="0"/>
              <w:rPr>
                <w:b/>
                <w:bCs/>
                <w:color w:val="FFFFFF" w:themeColor="background1"/>
                <w:sz w:val="21"/>
                <w:szCs w:val="21"/>
                <w:lang w:eastAsia="en-GB"/>
              </w:rPr>
            </w:pPr>
            <w:r w:rsidRPr="008A5BC9">
              <w:rPr>
                <w:b/>
                <w:bCs/>
                <w:color w:val="FFFFFF" w:themeColor="background1"/>
                <w:sz w:val="21"/>
                <w:szCs w:val="21"/>
                <w:lang w:eastAsia="en-GB"/>
              </w:rPr>
              <w:t>95% CI</w:t>
            </w:r>
          </w:p>
        </w:tc>
      </w:tr>
      <w:tr w:rsidR="00BF0090" w:rsidRPr="00382180" w14:paraId="63A6C63E" w14:textId="77777777">
        <w:tc>
          <w:tcPr>
            <w:cnfStyle w:val="001000000000" w:firstRow="0" w:lastRow="0" w:firstColumn="1" w:lastColumn="0" w:oddVBand="0" w:evenVBand="0" w:oddHBand="0" w:evenHBand="0" w:firstRowFirstColumn="0" w:firstRowLastColumn="0" w:lastRowFirstColumn="0" w:lastRowLastColumn="0"/>
            <w:tcW w:w="2460" w:type="pct"/>
            <w:hideMark/>
          </w:tcPr>
          <w:p w14:paraId="196D0105" w14:textId="77777777" w:rsidR="00BF0090" w:rsidRPr="002B55AE" w:rsidRDefault="00BF0090">
            <w:pPr>
              <w:spacing w:after="0" w:line="240" w:lineRule="auto"/>
              <w:rPr>
                <w:color w:val="222222"/>
                <w:sz w:val="21"/>
                <w:szCs w:val="21"/>
                <w:lang w:eastAsia="en-GB"/>
              </w:rPr>
            </w:pPr>
            <w:r w:rsidRPr="00382180">
              <w:rPr>
                <w:color w:val="222222"/>
                <w:sz w:val="21"/>
                <w:szCs w:val="21"/>
                <w:lang w:eastAsia="en-GB"/>
              </w:rPr>
              <w:t>(</w:t>
            </w:r>
            <w:r w:rsidRPr="002B55AE">
              <w:rPr>
                <w:color w:val="222222"/>
                <w:sz w:val="21"/>
                <w:szCs w:val="21"/>
                <w:lang w:eastAsia="en-GB"/>
              </w:rPr>
              <w:t>Intercept</w:t>
            </w:r>
            <w:r w:rsidRPr="00382180">
              <w:rPr>
                <w:color w:val="222222"/>
                <w:sz w:val="21"/>
                <w:szCs w:val="21"/>
                <w:lang w:eastAsia="en-GB"/>
              </w:rPr>
              <w:t>)</w:t>
            </w:r>
          </w:p>
        </w:tc>
        <w:tc>
          <w:tcPr>
            <w:tcW w:w="694" w:type="pct"/>
            <w:vAlign w:val="center"/>
            <w:hideMark/>
          </w:tcPr>
          <w:p w14:paraId="05CCD744"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0.90</w:t>
            </w:r>
          </w:p>
        </w:tc>
        <w:tc>
          <w:tcPr>
            <w:tcW w:w="615" w:type="pct"/>
            <w:vAlign w:val="center"/>
            <w:hideMark/>
          </w:tcPr>
          <w:p w14:paraId="1E6AF2E5"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1.17</w:t>
            </w:r>
          </w:p>
        </w:tc>
        <w:tc>
          <w:tcPr>
            <w:tcW w:w="615" w:type="pct"/>
            <w:vAlign w:val="center"/>
            <w:hideMark/>
          </w:tcPr>
          <w:p w14:paraId="07F4EE99"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-0.99</w:t>
            </w:r>
          </w:p>
        </w:tc>
        <w:tc>
          <w:tcPr>
            <w:tcW w:w="616" w:type="pct"/>
            <w:vAlign w:val="center"/>
            <w:hideMark/>
          </w:tcPr>
          <w:p w14:paraId="5A7207EC"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2.85</w:t>
            </w:r>
          </w:p>
        </w:tc>
      </w:tr>
      <w:tr w:rsidR="00BF0090" w:rsidRPr="00057D08" w14:paraId="2E8B402C" w14:textId="77777777">
        <w:tc>
          <w:tcPr>
            <w:cnfStyle w:val="001000000000" w:firstRow="0" w:lastRow="0" w:firstColumn="1" w:lastColumn="0" w:oddVBand="0" w:evenVBand="0" w:oddHBand="0" w:evenHBand="0" w:firstRowFirstColumn="0" w:firstRowLastColumn="0" w:lastRowFirstColumn="0" w:lastRowLastColumn="0"/>
            <w:tcW w:w="2460" w:type="pct"/>
            <w:hideMark/>
          </w:tcPr>
          <w:p w14:paraId="10102CBE" w14:textId="77777777" w:rsidR="00BF0090" w:rsidRPr="002B55AE" w:rsidRDefault="00BF0090">
            <w:pPr>
              <w:spacing w:after="0" w:line="240" w:lineRule="auto"/>
              <w:rPr>
                <w:b/>
                <w:bCs/>
                <w:color w:val="222222"/>
                <w:sz w:val="21"/>
                <w:szCs w:val="21"/>
                <w:lang w:eastAsia="en-GB"/>
              </w:rPr>
            </w:pPr>
            <w:r w:rsidRPr="00057D08">
              <w:rPr>
                <w:b/>
                <w:bCs/>
              </w:rPr>
              <w:t>Land use</w:t>
            </w:r>
            <w:r>
              <w:rPr>
                <w:b/>
                <w:bCs/>
              </w:rPr>
              <w:t>: Plantation</w:t>
            </w:r>
          </w:p>
        </w:tc>
        <w:tc>
          <w:tcPr>
            <w:tcW w:w="694" w:type="pct"/>
            <w:vAlign w:val="center"/>
            <w:hideMark/>
          </w:tcPr>
          <w:p w14:paraId="57911DEF" w14:textId="77777777" w:rsidR="00BF0090" w:rsidRPr="00E149B3" w:rsidRDefault="00BF0090">
            <w:pPr>
              <w:pStyle w:val="Tablebodytext"/>
              <w:cnfStyle w:val="000000000000" w:firstRow="0" w:lastRow="0" w:firstColumn="0" w:lastColumn="0" w:oddVBand="0" w:evenVBand="0" w:oddHBand="0" w:evenHBand="0" w:firstRowFirstColumn="0" w:firstRowLastColumn="0" w:lastRowFirstColumn="0" w:lastRowLastColumn="0"/>
              <w:rPr>
                <w:b/>
                <w:bCs/>
                <w:color w:val="222222"/>
                <w:sz w:val="21"/>
                <w:szCs w:val="21"/>
                <w:lang w:eastAsia="en-GB"/>
              </w:rPr>
            </w:pPr>
            <w:r w:rsidRPr="004A3AC5">
              <w:rPr>
                <w:rFonts w:ascii="Open Sans" w:hAnsi="Open Sans" w:cs="Open Sans"/>
                <w:b/>
                <w:bCs/>
                <w:color w:val="222222"/>
                <w:sz w:val="21"/>
                <w:szCs w:val="21"/>
                <w:lang w:eastAsia="en-GB"/>
              </w:rPr>
              <w:t>1.49</w:t>
            </w:r>
          </w:p>
        </w:tc>
        <w:tc>
          <w:tcPr>
            <w:tcW w:w="615" w:type="pct"/>
            <w:vAlign w:val="center"/>
            <w:hideMark/>
          </w:tcPr>
          <w:p w14:paraId="75363A67" w14:textId="77777777" w:rsidR="00BF0090" w:rsidRPr="00E149B3" w:rsidRDefault="00BF0090">
            <w:pPr>
              <w:pStyle w:val="Tablebodytext"/>
              <w:cnfStyle w:val="000000000000" w:firstRow="0" w:lastRow="0" w:firstColumn="0" w:lastColumn="0" w:oddVBand="0" w:evenVBand="0" w:oddHBand="0" w:evenHBand="0" w:firstRowFirstColumn="0" w:firstRowLastColumn="0" w:lastRowFirstColumn="0" w:lastRowLastColumn="0"/>
              <w:rPr>
                <w:b/>
                <w:bCs/>
                <w:color w:val="222222"/>
                <w:sz w:val="21"/>
                <w:szCs w:val="21"/>
                <w:lang w:eastAsia="en-GB"/>
              </w:rPr>
            </w:pPr>
            <w:r w:rsidRPr="004A3AC5">
              <w:rPr>
                <w:rFonts w:ascii="Open Sans" w:hAnsi="Open Sans" w:cs="Open Sans"/>
                <w:b/>
                <w:bCs/>
                <w:color w:val="222222"/>
                <w:sz w:val="21"/>
                <w:szCs w:val="21"/>
                <w:lang w:eastAsia="en-GB"/>
              </w:rPr>
              <w:t>0.11</w:t>
            </w:r>
          </w:p>
        </w:tc>
        <w:tc>
          <w:tcPr>
            <w:tcW w:w="615" w:type="pct"/>
            <w:vAlign w:val="center"/>
            <w:hideMark/>
          </w:tcPr>
          <w:p w14:paraId="3C6B86CA" w14:textId="77777777" w:rsidR="00BF0090" w:rsidRPr="00E149B3" w:rsidRDefault="00BF0090">
            <w:pPr>
              <w:pStyle w:val="Tablebodytext"/>
              <w:cnfStyle w:val="000000000000" w:firstRow="0" w:lastRow="0" w:firstColumn="0" w:lastColumn="0" w:oddVBand="0" w:evenVBand="0" w:oddHBand="0" w:evenHBand="0" w:firstRowFirstColumn="0" w:firstRowLastColumn="0" w:lastRowFirstColumn="0" w:lastRowLastColumn="0"/>
              <w:rPr>
                <w:b/>
                <w:bCs/>
                <w:color w:val="222222"/>
                <w:sz w:val="21"/>
                <w:szCs w:val="21"/>
                <w:lang w:eastAsia="en-GB"/>
              </w:rPr>
            </w:pPr>
            <w:r w:rsidRPr="004A3AC5">
              <w:rPr>
                <w:rFonts w:ascii="Open Sans" w:hAnsi="Open Sans" w:cs="Open Sans"/>
                <w:b/>
                <w:bCs/>
                <w:color w:val="222222"/>
                <w:sz w:val="21"/>
                <w:szCs w:val="21"/>
                <w:lang w:eastAsia="en-GB"/>
              </w:rPr>
              <w:t>1.30</w:t>
            </w:r>
          </w:p>
        </w:tc>
        <w:tc>
          <w:tcPr>
            <w:tcW w:w="616" w:type="pct"/>
            <w:vAlign w:val="center"/>
            <w:hideMark/>
          </w:tcPr>
          <w:p w14:paraId="041ED984" w14:textId="77777777" w:rsidR="00BF0090" w:rsidRPr="00E149B3" w:rsidRDefault="00BF0090">
            <w:pPr>
              <w:pStyle w:val="Tablebodytext"/>
              <w:cnfStyle w:val="000000000000" w:firstRow="0" w:lastRow="0" w:firstColumn="0" w:lastColumn="0" w:oddVBand="0" w:evenVBand="0" w:oddHBand="0" w:evenHBand="0" w:firstRowFirstColumn="0" w:firstRowLastColumn="0" w:lastRowFirstColumn="0" w:lastRowLastColumn="0"/>
              <w:rPr>
                <w:b/>
                <w:bCs/>
                <w:color w:val="222222"/>
                <w:sz w:val="21"/>
                <w:szCs w:val="21"/>
                <w:lang w:eastAsia="en-GB"/>
              </w:rPr>
            </w:pPr>
            <w:r w:rsidRPr="004A3AC5">
              <w:rPr>
                <w:rFonts w:ascii="Open Sans" w:hAnsi="Open Sans" w:cs="Open Sans"/>
                <w:b/>
                <w:bCs/>
                <w:color w:val="222222"/>
                <w:sz w:val="21"/>
                <w:szCs w:val="21"/>
                <w:lang w:eastAsia="en-GB"/>
              </w:rPr>
              <w:t>1.68</w:t>
            </w:r>
          </w:p>
        </w:tc>
      </w:tr>
      <w:tr w:rsidR="00BF0090" w:rsidRPr="00382180" w14:paraId="05566179" w14:textId="77777777">
        <w:tc>
          <w:tcPr>
            <w:cnfStyle w:val="001000000000" w:firstRow="0" w:lastRow="0" w:firstColumn="1" w:lastColumn="0" w:oddVBand="0" w:evenVBand="0" w:oddHBand="0" w:evenHBand="0" w:firstRowFirstColumn="0" w:firstRowLastColumn="0" w:lastRowFirstColumn="0" w:lastRowLastColumn="0"/>
            <w:tcW w:w="2460" w:type="pct"/>
            <w:hideMark/>
          </w:tcPr>
          <w:p w14:paraId="2F2999B3" w14:textId="77777777" w:rsidR="00BF0090" w:rsidRPr="00E3038F" w:rsidRDefault="00BF0090">
            <w:pPr>
              <w:spacing w:after="0" w:line="240" w:lineRule="auto"/>
              <w:rPr>
                <w:b/>
                <w:bCs/>
                <w:color w:val="222222"/>
                <w:sz w:val="21"/>
                <w:szCs w:val="21"/>
                <w:lang w:eastAsia="en-GB"/>
              </w:rPr>
            </w:pPr>
            <w:r w:rsidRPr="00E3038F">
              <w:rPr>
                <w:b/>
                <w:bCs/>
              </w:rPr>
              <w:t>Temperature seasonality</w:t>
            </w:r>
          </w:p>
        </w:tc>
        <w:tc>
          <w:tcPr>
            <w:tcW w:w="694" w:type="pct"/>
            <w:vAlign w:val="center"/>
            <w:hideMark/>
          </w:tcPr>
          <w:p w14:paraId="69FA26F7"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1.25</w:t>
            </w:r>
          </w:p>
        </w:tc>
        <w:tc>
          <w:tcPr>
            <w:tcW w:w="615" w:type="pct"/>
            <w:vAlign w:val="center"/>
            <w:hideMark/>
          </w:tcPr>
          <w:p w14:paraId="3CB5C1C0"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0.26</w:t>
            </w:r>
          </w:p>
        </w:tc>
        <w:tc>
          <w:tcPr>
            <w:tcW w:w="615" w:type="pct"/>
            <w:vAlign w:val="center"/>
            <w:hideMark/>
          </w:tcPr>
          <w:p w14:paraId="23D6AB6F"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0.83</w:t>
            </w:r>
          </w:p>
        </w:tc>
        <w:tc>
          <w:tcPr>
            <w:tcW w:w="616" w:type="pct"/>
            <w:vAlign w:val="center"/>
            <w:hideMark/>
          </w:tcPr>
          <w:p w14:paraId="7D7B7C24"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1.67</w:t>
            </w:r>
          </w:p>
        </w:tc>
      </w:tr>
      <w:tr w:rsidR="00BF0090" w:rsidRPr="00382180" w14:paraId="359C37B0" w14:textId="77777777">
        <w:tc>
          <w:tcPr>
            <w:cnfStyle w:val="001000000000" w:firstRow="0" w:lastRow="0" w:firstColumn="1" w:lastColumn="0" w:oddVBand="0" w:evenVBand="0" w:oddHBand="0" w:evenHBand="0" w:firstRowFirstColumn="0" w:firstRowLastColumn="0" w:lastRowFirstColumn="0" w:lastRowLastColumn="0"/>
            <w:tcW w:w="2460" w:type="pct"/>
            <w:hideMark/>
          </w:tcPr>
          <w:p w14:paraId="5DE6241D" w14:textId="77777777" w:rsidR="00BF0090" w:rsidRPr="00E3038F" w:rsidRDefault="00BF0090">
            <w:pPr>
              <w:spacing w:after="0" w:line="240" w:lineRule="auto"/>
              <w:rPr>
                <w:b/>
                <w:bCs/>
                <w:color w:val="222222"/>
                <w:sz w:val="21"/>
                <w:szCs w:val="21"/>
                <w:lang w:eastAsia="en-GB"/>
              </w:rPr>
            </w:pPr>
            <w:r w:rsidRPr="00E3038F">
              <w:rPr>
                <w:b/>
                <w:bCs/>
              </w:rPr>
              <w:t>Temperature of the coldest month (°C)</w:t>
            </w:r>
          </w:p>
        </w:tc>
        <w:tc>
          <w:tcPr>
            <w:tcW w:w="694" w:type="pct"/>
            <w:vAlign w:val="center"/>
            <w:hideMark/>
          </w:tcPr>
          <w:p w14:paraId="61045F79"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0.95</w:t>
            </w:r>
          </w:p>
        </w:tc>
        <w:tc>
          <w:tcPr>
            <w:tcW w:w="615" w:type="pct"/>
            <w:vAlign w:val="center"/>
            <w:hideMark/>
          </w:tcPr>
          <w:p w14:paraId="7FCF9738"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0.17</w:t>
            </w:r>
          </w:p>
        </w:tc>
        <w:tc>
          <w:tcPr>
            <w:tcW w:w="615" w:type="pct"/>
            <w:vAlign w:val="center"/>
            <w:hideMark/>
          </w:tcPr>
          <w:p w14:paraId="59E93F9F"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0.68</w:t>
            </w:r>
          </w:p>
        </w:tc>
        <w:tc>
          <w:tcPr>
            <w:tcW w:w="616" w:type="pct"/>
            <w:vAlign w:val="center"/>
            <w:hideMark/>
          </w:tcPr>
          <w:p w14:paraId="643A8F66"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1.25</w:t>
            </w:r>
          </w:p>
        </w:tc>
      </w:tr>
      <w:tr w:rsidR="00BF0090" w:rsidRPr="00382180" w14:paraId="6B62C144" w14:textId="77777777">
        <w:tc>
          <w:tcPr>
            <w:cnfStyle w:val="001000000000" w:firstRow="0" w:lastRow="0" w:firstColumn="1" w:lastColumn="0" w:oddVBand="0" w:evenVBand="0" w:oddHBand="0" w:evenHBand="0" w:firstRowFirstColumn="0" w:firstRowLastColumn="0" w:lastRowFirstColumn="0" w:lastRowLastColumn="0"/>
            <w:tcW w:w="2460" w:type="pct"/>
            <w:hideMark/>
          </w:tcPr>
          <w:p w14:paraId="4511298A" w14:textId="77777777" w:rsidR="00BF0090" w:rsidRPr="00E3038F" w:rsidRDefault="00BF0090">
            <w:pPr>
              <w:spacing w:after="0" w:line="240" w:lineRule="auto"/>
              <w:rPr>
                <w:b/>
                <w:bCs/>
                <w:color w:val="222222"/>
                <w:sz w:val="21"/>
                <w:szCs w:val="21"/>
                <w:lang w:eastAsia="en-GB"/>
              </w:rPr>
            </w:pPr>
            <w:r w:rsidRPr="00E3038F">
              <w:rPr>
                <w:b/>
                <w:bCs/>
              </w:rPr>
              <w:t>NPP</w:t>
            </w:r>
          </w:p>
        </w:tc>
        <w:tc>
          <w:tcPr>
            <w:tcW w:w="694" w:type="pct"/>
            <w:vAlign w:val="center"/>
            <w:hideMark/>
          </w:tcPr>
          <w:p w14:paraId="3E735B5D"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-0.40</w:t>
            </w:r>
          </w:p>
        </w:tc>
        <w:tc>
          <w:tcPr>
            <w:tcW w:w="615" w:type="pct"/>
            <w:vAlign w:val="center"/>
            <w:hideMark/>
          </w:tcPr>
          <w:p w14:paraId="6A84DC85"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0.13</w:t>
            </w:r>
          </w:p>
        </w:tc>
        <w:tc>
          <w:tcPr>
            <w:tcW w:w="615" w:type="pct"/>
            <w:vAlign w:val="center"/>
            <w:hideMark/>
          </w:tcPr>
          <w:p w14:paraId="060CBD13"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-0.62</w:t>
            </w:r>
          </w:p>
        </w:tc>
        <w:tc>
          <w:tcPr>
            <w:tcW w:w="616" w:type="pct"/>
            <w:vAlign w:val="center"/>
            <w:hideMark/>
          </w:tcPr>
          <w:p w14:paraId="31BE44D1"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-0.19</w:t>
            </w:r>
          </w:p>
        </w:tc>
      </w:tr>
      <w:tr w:rsidR="00BF0090" w:rsidRPr="00382180" w14:paraId="47C17AE4" w14:textId="77777777">
        <w:tc>
          <w:tcPr>
            <w:cnfStyle w:val="001000000000" w:firstRow="0" w:lastRow="0" w:firstColumn="1" w:lastColumn="0" w:oddVBand="0" w:evenVBand="0" w:oddHBand="0" w:evenHBand="0" w:firstRowFirstColumn="0" w:firstRowLastColumn="0" w:lastRowFirstColumn="0" w:lastRowLastColumn="0"/>
            <w:tcW w:w="2460" w:type="pct"/>
            <w:hideMark/>
          </w:tcPr>
          <w:p w14:paraId="469D4883" w14:textId="77777777" w:rsidR="00BF0090" w:rsidRPr="00E3038F" w:rsidRDefault="00BF0090">
            <w:pPr>
              <w:spacing w:after="0" w:line="240" w:lineRule="auto"/>
              <w:rPr>
                <w:color w:val="222222"/>
                <w:sz w:val="21"/>
                <w:szCs w:val="21"/>
                <w:lang w:eastAsia="en-GB"/>
              </w:rPr>
            </w:pPr>
            <w:r w:rsidRPr="00E3038F">
              <w:t>Food trees</w:t>
            </w:r>
          </w:p>
        </w:tc>
        <w:tc>
          <w:tcPr>
            <w:tcW w:w="694" w:type="pct"/>
            <w:vAlign w:val="center"/>
            <w:hideMark/>
          </w:tcPr>
          <w:p w14:paraId="1AF39858" w14:textId="77777777" w:rsidR="00BF0090" w:rsidRPr="00E149B3" w:rsidRDefault="00BF0090">
            <w:pPr>
              <w:pStyle w:val="Tablebodytext"/>
              <w:cnfStyle w:val="000000000000" w:firstRow="0" w:lastRow="0" w:firstColumn="0" w:lastColumn="0" w:oddVBand="0" w:evenVBand="0" w:oddHBand="0" w:evenHBand="0" w:firstRowFirstColumn="0" w:firstRowLastColumn="0" w:lastRowFirstColumn="0" w:lastRowLastColumn="0"/>
              <w:rPr>
                <w:b/>
                <w:bCs/>
                <w:color w:val="222222"/>
                <w:sz w:val="21"/>
                <w:szCs w:val="21"/>
                <w:lang w:eastAsia="en-GB"/>
              </w:rPr>
            </w:pPr>
            <w:r w:rsidRPr="004A3AC5">
              <w:rPr>
                <w:rFonts w:ascii="Open Sans" w:hAnsi="Open Sans" w:cs="Open Sans"/>
                <w:color w:val="222222"/>
                <w:sz w:val="21"/>
                <w:szCs w:val="21"/>
                <w:lang w:eastAsia="en-GB"/>
              </w:rPr>
              <w:t>0.11</w:t>
            </w:r>
          </w:p>
        </w:tc>
        <w:tc>
          <w:tcPr>
            <w:tcW w:w="615" w:type="pct"/>
            <w:vAlign w:val="center"/>
            <w:hideMark/>
          </w:tcPr>
          <w:p w14:paraId="0E2817C7" w14:textId="77777777" w:rsidR="00BF0090" w:rsidRPr="00E149B3" w:rsidRDefault="00BF0090">
            <w:pPr>
              <w:pStyle w:val="Tablebodytext"/>
              <w:cnfStyle w:val="000000000000" w:firstRow="0" w:lastRow="0" w:firstColumn="0" w:lastColumn="0" w:oddVBand="0" w:evenVBand="0" w:oddHBand="0" w:evenHBand="0" w:firstRowFirstColumn="0" w:firstRowLastColumn="0" w:lastRowFirstColumn="0" w:lastRowLastColumn="0"/>
              <w:rPr>
                <w:b/>
                <w:bCs/>
                <w:color w:val="222222"/>
                <w:sz w:val="21"/>
                <w:szCs w:val="21"/>
                <w:lang w:eastAsia="en-GB"/>
              </w:rPr>
            </w:pPr>
            <w:r w:rsidRPr="004A3AC5">
              <w:rPr>
                <w:rFonts w:ascii="Open Sans" w:hAnsi="Open Sans" w:cs="Open Sans"/>
                <w:color w:val="222222"/>
                <w:sz w:val="21"/>
                <w:szCs w:val="21"/>
                <w:lang w:eastAsia="en-GB"/>
              </w:rPr>
              <w:t>0.11</w:t>
            </w:r>
          </w:p>
        </w:tc>
        <w:tc>
          <w:tcPr>
            <w:tcW w:w="615" w:type="pct"/>
            <w:vAlign w:val="center"/>
            <w:hideMark/>
          </w:tcPr>
          <w:p w14:paraId="3324DC6D" w14:textId="77777777" w:rsidR="00BF0090" w:rsidRPr="00E149B3" w:rsidRDefault="00BF0090">
            <w:pPr>
              <w:pStyle w:val="Tablebodytext"/>
              <w:cnfStyle w:val="000000000000" w:firstRow="0" w:lastRow="0" w:firstColumn="0" w:lastColumn="0" w:oddVBand="0" w:evenVBand="0" w:oddHBand="0" w:evenHBand="0" w:firstRowFirstColumn="0" w:firstRowLastColumn="0" w:lastRowFirstColumn="0" w:lastRowLastColumn="0"/>
              <w:rPr>
                <w:b/>
                <w:bCs/>
                <w:color w:val="222222"/>
                <w:sz w:val="21"/>
                <w:szCs w:val="21"/>
                <w:lang w:eastAsia="en-GB"/>
              </w:rPr>
            </w:pPr>
            <w:r w:rsidRPr="004A3AC5">
              <w:rPr>
                <w:rFonts w:ascii="Open Sans" w:hAnsi="Open Sans" w:cs="Open Sans"/>
                <w:color w:val="222222"/>
                <w:sz w:val="21"/>
                <w:szCs w:val="21"/>
                <w:lang w:eastAsia="en-GB"/>
              </w:rPr>
              <w:t>-0.07</w:t>
            </w:r>
          </w:p>
        </w:tc>
        <w:tc>
          <w:tcPr>
            <w:tcW w:w="616" w:type="pct"/>
            <w:vAlign w:val="center"/>
            <w:hideMark/>
          </w:tcPr>
          <w:p w14:paraId="2828FEBE" w14:textId="77777777" w:rsidR="00BF0090" w:rsidRPr="00E149B3" w:rsidRDefault="00BF0090">
            <w:pPr>
              <w:pStyle w:val="Tablebodytext"/>
              <w:cnfStyle w:val="000000000000" w:firstRow="0" w:lastRow="0" w:firstColumn="0" w:lastColumn="0" w:oddVBand="0" w:evenVBand="0" w:oddHBand="0" w:evenHBand="0" w:firstRowFirstColumn="0" w:firstRowLastColumn="0" w:lastRowFirstColumn="0" w:lastRowLastColumn="0"/>
              <w:rPr>
                <w:b/>
                <w:bCs/>
                <w:color w:val="222222"/>
                <w:sz w:val="21"/>
                <w:szCs w:val="21"/>
                <w:lang w:eastAsia="en-GB"/>
              </w:rPr>
            </w:pPr>
            <w:r w:rsidRPr="004A3AC5">
              <w:rPr>
                <w:rFonts w:ascii="Open Sans" w:hAnsi="Open Sans" w:cs="Open Sans"/>
                <w:color w:val="222222"/>
                <w:sz w:val="21"/>
                <w:szCs w:val="21"/>
                <w:lang w:eastAsia="en-GB"/>
              </w:rPr>
              <w:t>0.28</w:t>
            </w:r>
          </w:p>
        </w:tc>
      </w:tr>
      <w:tr w:rsidR="00BF0090" w:rsidRPr="00382180" w14:paraId="3053480C" w14:textId="77777777">
        <w:tc>
          <w:tcPr>
            <w:cnfStyle w:val="001000000000" w:firstRow="0" w:lastRow="0" w:firstColumn="1" w:lastColumn="0" w:oddVBand="0" w:evenVBand="0" w:oddHBand="0" w:evenHBand="0" w:firstRowFirstColumn="0" w:firstRowLastColumn="0" w:lastRowFirstColumn="0" w:lastRowLastColumn="0"/>
            <w:tcW w:w="2460" w:type="pct"/>
            <w:hideMark/>
          </w:tcPr>
          <w:p w14:paraId="64945BAF" w14:textId="77777777" w:rsidR="00BF0090" w:rsidRPr="002B55AE" w:rsidRDefault="00BF0090">
            <w:pPr>
              <w:spacing w:after="0" w:line="240" w:lineRule="auto"/>
              <w:rPr>
                <w:color w:val="222222"/>
                <w:sz w:val="21"/>
                <w:szCs w:val="21"/>
                <w:lang w:eastAsia="en-GB"/>
              </w:rPr>
            </w:pPr>
            <w:r>
              <w:t>Elevation (m)</w:t>
            </w:r>
          </w:p>
        </w:tc>
        <w:tc>
          <w:tcPr>
            <w:tcW w:w="694" w:type="pct"/>
            <w:vAlign w:val="center"/>
            <w:hideMark/>
          </w:tcPr>
          <w:p w14:paraId="2A8E4721"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-0.15</w:t>
            </w:r>
          </w:p>
        </w:tc>
        <w:tc>
          <w:tcPr>
            <w:tcW w:w="615" w:type="pct"/>
            <w:vAlign w:val="center"/>
            <w:hideMark/>
          </w:tcPr>
          <w:p w14:paraId="2F4B8ED0"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0.16</w:t>
            </w:r>
          </w:p>
        </w:tc>
        <w:tc>
          <w:tcPr>
            <w:tcW w:w="615" w:type="pct"/>
            <w:vAlign w:val="center"/>
            <w:hideMark/>
          </w:tcPr>
          <w:p w14:paraId="00B28288"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-0.41</w:t>
            </w:r>
          </w:p>
        </w:tc>
        <w:tc>
          <w:tcPr>
            <w:tcW w:w="616" w:type="pct"/>
            <w:vAlign w:val="center"/>
            <w:hideMark/>
          </w:tcPr>
          <w:p w14:paraId="5B463B06"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0.11</w:t>
            </w:r>
          </w:p>
        </w:tc>
      </w:tr>
      <w:tr w:rsidR="00BF0090" w:rsidRPr="00382180" w14:paraId="3DF61FC0" w14:textId="77777777">
        <w:tc>
          <w:tcPr>
            <w:cnfStyle w:val="001000000000" w:firstRow="0" w:lastRow="0" w:firstColumn="1" w:lastColumn="0" w:oddVBand="0" w:evenVBand="0" w:oddHBand="0" w:evenHBand="0" w:firstRowFirstColumn="0" w:firstRowLastColumn="0" w:lastRowFirstColumn="0" w:lastRowLastColumn="0"/>
            <w:tcW w:w="2460" w:type="pct"/>
            <w:hideMark/>
          </w:tcPr>
          <w:p w14:paraId="05FFC4C3" w14:textId="77777777" w:rsidR="00BF0090" w:rsidRPr="002B55AE" w:rsidRDefault="00BF0090">
            <w:pPr>
              <w:spacing w:after="0" w:line="240" w:lineRule="auto"/>
              <w:rPr>
                <w:color w:val="222222"/>
                <w:sz w:val="21"/>
                <w:szCs w:val="21"/>
                <w:lang w:eastAsia="en-GB"/>
              </w:rPr>
            </w:pPr>
            <w:r>
              <w:t>Valley-bottom flatness</w:t>
            </w:r>
          </w:p>
        </w:tc>
        <w:tc>
          <w:tcPr>
            <w:tcW w:w="694" w:type="pct"/>
            <w:vAlign w:val="center"/>
            <w:hideMark/>
          </w:tcPr>
          <w:p w14:paraId="402C1C7F"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-0.03</w:t>
            </w:r>
          </w:p>
        </w:tc>
        <w:tc>
          <w:tcPr>
            <w:tcW w:w="615" w:type="pct"/>
            <w:vAlign w:val="center"/>
            <w:hideMark/>
          </w:tcPr>
          <w:p w14:paraId="774DFBB1"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0.10</w:t>
            </w:r>
          </w:p>
        </w:tc>
        <w:tc>
          <w:tcPr>
            <w:tcW w:w="615" w:type="pct"/>
            <w:vAlign w:val="center"/>
            <w:hideMark/>
          </w:tcPr>
          <w:p w14:paraId="05BDA10D"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-0.19</w:t>
            </w:r>
          </w:p>
        </w:tc>
        <w:tc>
          <w:tcPr>
            <w:tcW w:w="616" w:type="pct"/>
            <w:vAlign w:val="center"/>
            <w:hideMark/>
          </w:tcPr>
          <w:p w14:paraId="56D82AFD"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0.13</w:t>
            </w:r>
          </w:p>
        </w:tc>
      </w:tr>
      <w:tr w:rsidR="00BF0090" w:rsidRPr="00382180" w14:paraId="6F6BCD55" w14:textId="77777777">
        <w:tc>
          <w:tcPr>
            <w:cnfStyle w:val="001000000000" w:firstRow="0" w:lastRow="0" w:firstColumn="1" w:lastColumn="0" w:oddVBand="0" w:evenVBand="0" w:oddHBand="0" w:evenHBand="0" w:firstRowFirstColumn="0" w:firstRowLastColumn="0" w:lastRowFirstColumn="0" w:lastRowLastColumn="0"/>
            <w:tcW w:w="2460" w:type="pct"/>
            <w:hideMark/>
          </w:tcPr>
          <w:p w14:paraId="262CDB8C" w14:textId="77777777" w:rsidR="00BF0090" w:rsidRPr="002B55AE" w:rsidRDefault="00BF0090">
            <w:pPr>
              <w:spacing w:after="0" w:line="240" w:lineRule="auto"/>
              <w:rPr>
                <w:color w:val="222222"/>
                <w:sz w:val="21"/>
                <w:szCs w:val="21"/>
                <w:lang w:eastAsia="en-GB"/>
              </w:rPr>
            </w:pPr>
            <w:r>
              <w:t>Slope (%)</w:t>
            </w:r>
          </w:p>
        </w:tc>
        <w:tc>
          <w:tcPr>
            <w:tcW w:w="694" w:type="pct"/>
            <w:vAlign w:val="center"/>
            <w:hideMark/>
          </w:tcPr>
          <w:p w14:paraId="21EF58B0"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-0.26</w:t>
            </w:r>
          </w:p>
        </w:tc>
        <w:tc>
          <w:tcPr>
            <w:tcW w:w="615" w:type="pct"/>
            <w:vAlign w:val="center"/>
            <w:hideMark/>
          </w:tcPr>
          <w:p w14:paraId="762A0EB5"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0.16</w:t>
            </w:r>
          </w:p>
        </w:tc>
        <w:tc>
          <w:tcPr>
            <w:tcW w:w="615" w:type="pct"/>
            <w:vAlign w:val="center"/>
            <w:hideMark/>
          </w:tcPr>
          <w:p w14:paraId="46832D7D"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-0.53</w:t>
            </w:r>
          </w:p>
        </w:tc>
        <w:tc>
          <w:tcPr>
            <w:tcW w:w="616" w:type="pct"/>
            <w:vAlign w:val="center"/>
            <w:hideMark/>
          </w:tcPr>
          <w:p w14:paraId="3174F871"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0.00</w:t>
            </w:r>
          </w:p>
        </w:tc>
      </w:tr>
      <w:tr w:rsidR="00BF0090" w:rsidRPr="00382180" w14:paraId="45050D70" w14:textId="77777777">
        <w:tc>
          <w:tcPr>
            <w:cnfStyle w:val="001000000000" w:firstRow="0" w:lastRow="0" w:firstColumn="1" w:lastColumn="0" w:oddVBand="0" w:evenVBand="0" w:oddHBand="0" w:evenHBand="0" w:firstRowFirstColumn="0" w:firstRowLastColumn="0" w:lastRowFirstColumn="0" w:lastRowLastColumn="0"/>
            <w:tcW w:w="2460" w:type="pct"/>
            <w:hideMark/>
          </w:tcPr>
          <w:p w14:paraId="15B11E42" w14:textId="77777777" w:rsidR="00BF0090" w:rsidRPr="00E3038F" w:rsidRDefault="00BF0090">
            <w:pPr>
              <w:spacing w:after="0" w:line="240" w:lineRule="auto"/>
              <w:rPr>
                <w:b/>
                <w:bCs/>
                <w:color w:val="222222"/>
                <w:sz w:val="21"/>
                <w:szCs w:val="21"/>
                <w:lang w:eastAsia="en-GB"/>
              </w:rPr>
            </w:pPr>
            <w:r w:rsidRPr="00E3038F">
              <w:rPr>
                <w:b/>
                <w:bCs/>
              </w:rPr>
              <w:t>TWIND</w:t>
            </w:r>
          </w:p>
        </w:tc>
        <w:tc>
          <w:tcPr>
            <w:tcW w:w="694" w:type="pct"/>
            <w:vAlign w:val="center"/>
            <w:hideMark/>
          </w:tcPr>
          <w:p w14:paraId="46E27E80"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b/>
                <w:bCs/>
                <w:color w:val="222222"/>
                <w:sz w:val="21"/>
                <w:szCs w:val="21"/>
                <w:lang w:eastAsia="en-GB"/>
              </w:rPr>
            </w:pPr>
            <w:r w:rsidRPr="004A3AC5">
              <w:rPr>
                <w:rFonts w:ascii="Open Sans" w:hAnsi="Open Sans" w:cs="Open Sans"/>
                <w:b/>
                <w:bCs/>
                <w:color w:val="222222"/>
                <w:sz w:val="21"/>
                <w:szCs w:val="21"/>
                <w:lang w:eastAsia="en-GB"/>
              </w:rPr>
              <w:t>0.29</w:t>
            </w:r>
          </w:p>
        </w:tc>
        <w:tc>
          <w:tcPr>
            <w:tcW w:w="615" w:type="pct"/>
            <w:vAlign w:val="center"/>
            <w:hideMark/>
          </w:tcPr>
          <w:p w14:paraId="7A1BDB00"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b/>
                <w:bCs/>
                <w:color w:val="222222"/>
                <w:sz w:val="21"/>
                <w:szCs w:val="21"/>
                <w:lang w:eastAsia="en-GB"/>
              </w:rPr>
            </w:pPr>
            <w:r w:rsidRPr="004A3AC5">
              <w:rPr>
                <w:rFonts w:ascii="Open Sans" w:hAnsi="Open Sans" w:cs="Open Sans"/>
                <w:b/>
                <w:bCs/>
                <w:color w:val="222222"/>
                <w:sz w:val="21"/>
                <w:szCs w:val="21"/>
                <w:lang w:eastAsia="en-GB"/>
              </w:rPr>
              <w:t>0.11</w:t>
            </w:r>
          </w:p>
        </w:tc>
        <w:tc>
          <w:tcPr>
            <w:tcW w:w="615" w:type="pct"/>
            <w:vAlign w:val="center"/>
            <w:hideMark/>
          </w:tcPr>
          <w:p w14:paraId="19AD7B6D"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b/>
                <w:bCs/>
                <w:color w:val="222222"/>
                <w:sz w:val="21"/>
                <w:szCs w:val="21"/>
                <w:lang w:eastAsia="en-GB"/>
              </w:rPr>
            </w:pPr>
            <w:r w:rsidRPr="004A3AC5">
              <w:rPr>
                <w:rFonts w:ascii="Open Sans" w:hAnsi="Open Sans" w:cs="Open Sans"/>
                <w:b/>
                <w:bCs/>
                <w:color w:val="222222"/>
                <w:sz w:val="21"/>
                <w:szCs w:val="21"/>
                <w:lang w:eastAsia="en-GB"/>
              </w:rPr>
              <w:t>0.10</w:t>
            </w:r>
          </w:p>
        </w:tc>
        <w:tc>
          <w:tcPr>
            <w:tcW w:w="616" w:type="pct"/>
            <w:vAlign w:val="center"/>
            <w:hideMark/>
          </w:tcPr>
          <w:p w14:paraId="2F64B1C8"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b/>
                <w:bCs/>
                <w:color w:val="222222"/>
                <w:sz w:val="21"/>
                <w:szCs w:val="21"/>
                <w:lang w:eastAsia="en-GB"/>
              </w:rPr>
            </w:pPr>
            <w:r w:rsidRPr="004A3AC5">
              <w:rPr>
                <w:rFonts w:ascii="Open Sans" w:hAnsi="Open Sans" w:cs="Open Sans"/>
                <w:b/>
                <w:bCs/>
                <w:color w:val="222222"/>
                <w:sz w:val="21"/>
                <w:szCs w:val="21"/>
                <w:lang w:eastAsia="en-GB"/>
              </w:rPr>
              <w:t>0.47</w:t>
            </w:r>
          </w:p>
        </w:tc>
      </w:tr>
      <w:tr w:rsidR="00BF0090" w:rsidRPr="00382180" w14:paraId="33A5B030" w14:textId="77777777">
        <w:tc>
          <w:tcPr>
            <w:cnfStyle w:val="001000000000" w:firstRow="0" w:lastRow="0" w:firstColumn="1" w:lastColumn="0" w:oddVBand="0" w:evenVBand="0" w:oddHBand="0" w:evenHBand="0" w:firstRowFirstColumn="0" w:firstRowLastColumn="0" w:lastRowFirstColumn="0" w:lastRowLastColumn="0"/>
            <w:tcW w:w="2460" w:type="pct"/>
            <w:hideMark/>
          </w:tcPr>
          <w:p w14:paraId="6DE15BF9" w14:textId="77777777" w:rsidR="00BF0090" w:rsidRPr="00E3038F" w:rsidRDefault="00BF0090">
            <w:pPr>
              <w:spacing w:after="0" w:line="240" w:lineRule="auto"/>
              <w:rPr>
                <w:b/>
                <w:bCs/>
                <w:color w:val="222222"/>
                <w:sz w:val="21"/>
                <w:szCs w:val="21"/>
                <w:lang w:eastAsia="en-GB"/>
              </w:rPr>
            </w:pPr>
            <w:r w:rsidRPr="00E3038F">
              <w:rPr>
                <w:b/>
                <w:bCs/>
              </w:rPr>
              <w:t>Photosynthetic vegetation (%)</w:t>
            </w:r>
          </w:p>
        </w:tc>
        <w:tc>
          <w:tcPr>
            <w:tcW w:w="694" w:type="pct"/>
            <w:vAlign w:val="center"/>
            <w:hideMark/>
          </w:tcPr>
          <w:p w14:paraId="79925AF0" w14:textId="77777777" w:rsidR="00BF0090" w:rsidRPr="00E149B3" w:rsidRDefault="00BF0090">
            <w:pPr>
              <w:pStyle w:val="Tablebodytext"/>
              <w:cnfStyle w:val="000000000000" w:firstRow="0" w:lastRow="0" w:firstColumn="0" w:lastColumn="0" w:oddVBand="0" w:evenVBand="0" w:oddHBand="0" w:evenHBand="0" w:firstRowFirstColumn="0" w:firstRowLastColumn="0" w:lastRowFirstColumn="0" w:lastRowLastColumn="0"/>
              <w:rPr>
                <w:b/>
                <w:bCs/>
                <w:color w:val="222222"/>
                <w:sz w:val="21"/>
                <w:szCs w:val="21"/>
                <w:lang w:eastAsia="en-GB"/>
              </w:rPr>
            </w:pPr>
            <w:r w:rsidRPr="004A3AC5">
              <w:rPr>
                <w:rFonts w:ascii="Open Sans" w:hAnsi="Open Sans" w:cs="Open Sans"/>
                <w:b/>
                <w:bCs/>
                <w:color w:val="222222"/>
                <w:sz w:val="21"/>
                <w:szCs w:val="21"/>
                <w:lang w:eastAsia="en-GB"/>
              </w:rPr>
              <w:t>0.73</w:t>
            </w:r>
          </w:p>
        </w:tc>
        <w:tc>
          <w:tcPr>
            <w:tcW w:w="615" w:type="pct"/>
            <w:vAlign w:val="center"/>
            <w:hideMark/>
          </w:tcPr>
          <w:p w14:paraId="7EB79036" w14:textId="77777777" w:rsidR="00BF0090" w:rsidRPr="00E149B3" w:rsidRDefault="00BF0090">
            <w:pPr>
              <w:pStyle w:val="Tablebodytext"/>
              <w:cnfStyle w:val="000000000000" w:firstRow="0" w:lastRow="0" w:firstColumn="0" w:lastColumn="0" w:oddVBand="0" w:evenVBand="0" w:oddHBand="0" w:evenHBand="0" w:firstRowFirstColumn="0" w:firstRowLastColumn="0" w:lastRowFirstColumn="0" w:lastRowLastColumn="0"/>
              <w:rPr>
                <w:b/>
                <w:bCs/>
                <w:color w:val="222222"/>
                <w:sz w:val="21"/>
                <w:szCs w:val="21"/>
                <w:lang w:eastAsia="en-GB"/>
              </w:rPr>
            </w:pPr>
            <w:r w:rsidRPr="004A3AC5">
              <w:rPr>
                <w:rFonts w:ascii="Open Sans" w:hAnsi="Open Sans" w:cs="Open Sans"/>
                <w:b/>
                <w:bCs/>
                <w:color w:val="222222"/>
                <w:sz w:val="21"/>
                <w:szCs w:val="21"/>
                <w:lang w:eastAsia="en-GB"/>
              </w:rPr>
              <w:t>0.14</w:t>
            </w:r>
          </w:p>
        </w:tc>
        <w:tc>
          <w:tcPr>
            <w:tcW w:w="615" w:type="pct"/>
            <w:vAlign w:val="center"/>
            <w:hideMark/>
          </w:tcPr>
          <w:p w14:paraId="63245E87" w14:textId="77777777" w:rsidR="00BF0090" w:rsidRPr="00E149B3" w:rsidRDefault="00BF0090">
            <w:pPr>
              <w:pStyle w:val="Tablebodytext"/>
              <w:cnfStyle w:val="000000000000" w:firstRow="0" w:lastRow="0" w:firstColumn="0" w:lastColumn="0" w:oddVBand="0" w:evenVBand="0" w:oddHBand="0" w:evenHBand="0" w:firstRowFirstColumn="0" w:firstRowLastColumn="0" w:lastRowFirstColumn="0" w:lastRowLastColumn="0"/>
              <w:rPr>
                <w:b/>
                <w:bCs/>
                <w:color w:val="222222"/>
                <w:sz w:val="21"/>
                <w:szCs w:val="21"/>
                <w:lang w:eastAsia="en-GB"/>
              </w:rPr>
            </w:pPr>
            <w:r w:rsidRPr="004A3AC5">
              <w:rPr>
                <w:rFonts w:ascii="Open Sans" w:hAnsi="Open Sans" w:cs="Open Sans"/>
                <w:b/>
                <w:bCs/>
                <w:color w:val="222222"/>
                <w:sz w:val="21"/>
                <w:szCs w:val="21"/>
                <w:lang w:eastAsia="en-GB"/>
              </w:rPr>
              <w:t>0.50</w:t>
            </w:r>
          </w:p>
        </w:tc>
        <w:tc>
          <w:tcPr>
            <w:tcW w:w="616" w:type="pct"/>
            <w:vAlign w:val="center"/>
            <w:hideMark/>
          </w:tcPr>
          <w:p w14:paraId="054B4513" w14:textId="77777777" w:rsidR="00BF0090" w:rsidRPr="00E149B3" w:rsidRDefault="00BF0090">
            <w:pPr>
              <w:pStyle w:val="Tablebodytext"/>
              <w:cnfStyle w:val="000000000000" w:firstRow="0" w:lastRow="0" w:firstColumn="0" w:lastColumn="0" w:oddVBand="0" w:evenVBand="0" w:oddHBand="0" w:evenHBand="0" w:firstRowFirstColumn="0" w:firstRowLastColumn="0" w:lastRowFirstColumn="0" w:lastRowLastColumn="0"/>
              <w:rPr>
                <w:b/>
                <w:bCs/>
                <w:color w:val="222222"/>
                <w:sz w:val="21"/>
                <w:szCs w:val="21"/>
                <w:lang w:eastAsia="en-GB"/>
              </w:rPr>
            </w:pPr>
            <w:r w:rsidRPr="004A3AC5">
              <w:rPr>
                <w:rFonts w:ascii="Open Sans" w:hAnsi="Open Sans" w:cs="Open Sans"/>
                <w:b/>
                <w:bCs/>
                <w:color w:val="222222"/>
                <w:sz w:val="21"/>
                <w:szCs w:val="21"/>
                <w:lang w:eastAsia="en-GB"/>
              </w:rPr>
              <w:t>0.96</w:t>
            </w:r>
          </w:p>
        </w:tc>
      </w:tr>
      <w:tr w:rsidR="00BF0090" w:rsidRPr="00382180" w14:paraId="039B9D7E" w14:textId="77777777">
        <w:tc>
          <w:tcPr>
            <w:cnfStyle w:val="001000000000" w:firstRow="0" w:lastRow="0" w:firstColumn="1" w:lastColumn="0" w:oddVBand="0" w:evenVBand="0" w:oddHBand="0" w:evenHBand="0" w:firstRowFirstColumn="0" w:firstRowLastColumn="0" w:lastRowFirstColumn="0" w:lastRowLastColumn="0"/>
            <w:tcW w:w="2460" w:type="pct"/>
            <w:hideMark/>
          </w:tcPr>
          <w:p w14:paraId="7664E372" w14:textId="77777777" w:rsidR="00BF0090" w:rsidRPr="00E3038F" w:rsidRDefault="00BF0090">
            <w:pPr>
              <w:spacing w:after="0" w:line="240" w:lineRule="auto"/>
              <w:rPr>
                <w:b/>
                <w:bCs/>
                <w:color w:val="222222"/>
                <w:sz w:val="21"/>
                <w:szCs w:val="21"/>
                <w:lang w:eastAsia="en-GB"/>
              </w:rPr>
            </w:pPr>
            <w:r w:rsidRPr="00E3038F">
              <w:rPr>
                <w:b/>
                <w:bCs/>
              </w:rPr>
              <w:t xml:space="preserve">Soil nitrogen </w:t>
            </w:r>
          </w:p>
        </w:tc>
        <w:tc>
          <w:tcPr>
            <w:tcW w:w="694" w:type="pct"/>
            <w:vAlign w:val="center"/>
            <w:hideMark/>
          </w:tcPr>
          <w:p w14:paraId="17768D98"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-0.36</w:t>
            </w:r>
          </w:p>
        </w:tc>
        <w:tc>
          <w:tcPr>
            <w:tcW w:w="615" w:type="pct"/>
            <w:vAlign w:val="center"/>
            <w:hideMark/>
          </w:tcPr>
          <w:p w14:paraId="3A22B964"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0.11</w:t>
            </w:r>
          </w:p>
        </w:tc>
        <w:tc>
          <w:tcPr>
            <w:tcW w:w="615" w:type="pct"/>
            <w:vAlign w:val="center"/>
            <w:hideMark/>
          </w:tcPr>
          <w:p w14:paraId="612EFB81"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-0.53</w:t>
            </w:r>
          </w:p>
        </w:tc>
        <w:tc>
          <w:tcPr>
            <w:tcW w:w="616" w:type="pct"/>
            <w:vAlign w:val="center"/>
            <w:hideMark/>
          </w:tcPr>
          <w:p w14:paraId="62737D52"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-0.18</w:t>
            </w:r>
          </w:p>
        </w:tc>
      </w:tr>
      <w:tr w:rsidR="00BF0090" w:rsidRPr="00382180" w14:paraId="5F6EE09C" w14:textId="77777777">
        <w:tc>
          <w:tcPr>
            <w:cnfStyle w:val="001000000000" w:firstRow="0" w:lastRow="0" w:firstColumn="1" w:lastColumn="0" w:oddVBand="0" w:evenVBand="0" w:oddHBand="0" w:evenHBand="0" w:firstRowFirstColumn="0" w:firstRowLastColumn="0" w:lastRowFirstColumn="0" w:lastRowLastColumn="0"/>
            <w:tcW w:w="2460" w:type="pct"/>
            <w:hideMark/>
          </w:tcPr>
          <w:p w14:paraId="03F59111" w14:textId="77777777" w:rsidR="00BF0090" w:rsidRPr="00E3038F" w:rsidRDefault="00BF0090">
            <w:pPr>
              <w:spacing w:after="0" w:line="240" w:lineRule="auto"/>
              <w:rPr>
                <w:b/>
                <w:bCs/>
                <w:color w:val="222222"/>
                <w:sz w:val="21"/>
                <w:szCs w:val="21"/>
                <w:lang w:eastAsia="en-GB"/>
              </w:rPr>
            </w:pPr>
            <w:r w:rsidRPr="00E3038F">
              <w:rPr>
                <w:b/>
                <w:bCs/>
              </w:rPr>
              <w:t>Maximum temperature</w:t>
            </w:r>
          </w:p>
        </w:tc>
        <w:tc>
          <w:tcPr>
            <w:tcW w:w="694" w:type="pct"/>
            <w:vAlign w:val="center"/>
            <w:hideMark/>
          </w:tcPr>
          <w:p w14:paraId="7ECAE5AE"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-1.33</w:t>
            </w:r>
          </w:p>
        </w:tc>
        <w:tc>
          <w:tcPr>
            <w:tcW w:w="615" w:type="pct"/>
            <w:vAlign w:val="center"/>
            <w:hideMark/>
          </w:tcPr>
          <w:p w14:paraId="48DA405E"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0.22</w:t>
            </w:r>
          </w:p>
        </w:tc>
        <w:tc>
          <w:tcPr>
            <w:tcW w:w="615" w:type="pct"/>
            <w:vAlign w:val="center"/>
            <w:hideMark/>
          </w:tcPr>
          <w:p w14:paraId="77E42F3C"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-1.70</w:t>
            </w:r>
          </w:p>
        </w:tc>
        <w:tc>
          <w:tcPr>
            <w:tcW w:w="616" w:type="pct"/>
            <w:vAlign w:val="center"/>
            <w:hideMark/>
          </w:tcPr>
          <w:p w14:paraId="07F50FE1"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b/>
                <w:bCs/>
                <w:color w:val="222222"/>
                <w:sz w:val="21"/>
                <w:szCs w:val="21"/>
                <w:lang w:eastAsia="en-GB"/>
              </w:rPr>
              <w:t>-0.97</w:t>
            </w:r>
          </w:p>
        </w:tc>
      </w:tr>
      <w:tr w:rsidR="00BF0090" w:rsidRPr="00382180" w14:paraId="3B61506E" w14:textId="77777777">
        <w:tc>
          <w:tcPr>
            <w:cnfStyle w:val="001000000000" w:firstRow="0" w:lastRow="0" w:firstColumn="1" w:lastColumn="0" w:oddVBand="0" w:evenVBand="0" w:oddHBand="0" w:evenHBand="0" w:firstRowFirstColumn="0" w:firstRowLastColumn="0" w:lastRowFirstColumn="0" w:lastRowLastColumn="0"/>
            <w:tcW w:w="2460" w:type="pct"/>
            <w:hideMark/>
          </w:tcPr>
          <w:p w14:paraId="3BABB184" w14:textId="77777777" w:rsidR="00BF0090" w:rsidRPr="002B55AE" w:rsidRDefault="00BF0090">
            <w:pPr>
              <w:spacing w:after="0" w:line="240" w:lineRule="auto"/>
              <w:rPr>
                <w:color w:val="222222"/>
                <w:sz w:val="21"/>
                <w:szCs w:val="21"/>
                <w:lang w:eastAsia="en-GB"/>
              </w:rPr>
            </w:pPr>
            <w:r>
              <w:t>Soil moisture</w:t>
            </w:r>
          </w:p>
        </w:tc>
        <w:tc>
          <w:tcPr>
            <w:tcW w:w="694" w:type="pct"/>
            <w:vAlign w:val="center"/>
            <w:hideMark/>
          </w:tcPr>
          <w:p w14:paraId="44C5DD8F"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-0.07</w:t>
            </w:r>
          </w:p>
        </w:tc>
        <w:tc>
          <w:tcPr>
            <w:tcW w:w="615" w:type="pct"/>
            <w:vAlign w:val="center"/>
            <w:hideMark/>
          </w:tcPr>
          <w:p w14:paraId="75D19129"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0.05</w:t>
            </w:r>
          </w:p>
        </w:tc>
        <w:tc>
          <w:tcPr>
            <w:tcW w:w="615" w:type="pct"/>
            <w:vAlign w:val="center"/>
            <w:hideMark/>
          </w:tcPr>
          <w:p w14:paraId="03BAC669"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-0.14</w:t>
            </w:r>
          </w:p>
        </w:tc>
        <w:tc>
          <w:tcPr>
            <w:tcW w:w="616" w:type="pct"/>
            <w:vAlign w:val="center"/>
            <w:hideMark/>
          </w:tcPr>
          <w:p w14:paraId="2F5A6F01" w14:textId="77777777" w:rsidR="00BF0090" w:rsidRPr="002B55AE" w:rsidRDefault="00BF0090">
            <w:pPr>
              <w:pStyle w:val="Tablebodytext"/>
              <w:cnfStyle w:val="000000000000" w:firstRow="0" w:lastRow="0" w:firstColumn="0" w:lastColumn="0" w:oddVBand="0" w:evenVBand="0" w:oddHBand="0" w:evenHBand="0" w:firstRowFirstColumn="0" w:firstRowLastColumn="0" w:lastRowFirstColumn="0" w:lastRowLastColumn="0"/>
              <w:rPr>
                <w:color w:val="222222"/>
                <w:sz w:val="21"/>
                <w:szCs w:val="21"/>
                <w:lang w:eastAsia="en-GB"/>
              </w:rPr>
            </w:pPr>
            <w:r w:rsidRPr="004A3AC5">
              <w:rPr>
                <w:rFonts w:ascii="Open Sans" w:hAnsi="Open Sans" w:cs="Open Sans"/>
                <w:color w:val="222222"/>
                <w:sz w:val="21"/>
                <w:szCs w:val="21"/>
                <w:lang w:eastAsia="en-GB"/>
              </w:rPr>
              <w:t>0.01</w:t>
            </w:r>
          </w:p>
        </w:tc>
      </w:tr>
      <w:tr w:rsidR="00BF0090" w:rsidRPr="00382180" w14:paraId="5A390C80" w14:textId="77777777">
        <w:tc>
          <w:tcPr>
            <w:cnfStyle w:val="001000000000" w:firstRow="0" w:lastRow="0" w:firstColumn="1" w:lastColumn="0" w:oddVBand="0" w:evenVBand="0" w:oddHBand="0" w:evenHBand="0" w:firstRowFirstColumn="0" w:firstRowLastColumn="0" w:lastRowFirstColumn="0" w:lastRowLastColumn="0"/>
            <w:tcW w:w="2460" w:type="pct"/>
          </w:tcPr>
          <w:p w14:paraId="1F57685A" w14:textId="77777777" w:rsidR="00BF0090" w:rsidRDefault="00BF0090">
            <w:pPr>
              <w:spacing w:after="0" w:line="240" w:lineRule="auto"/>
            </w:pPr>
            <w:r>
              <w:t>Year: 2023</w:t>
            </w:r>
          </w:p>
        </w:tc>
        <w:tc>
          <w:tcPr>
            <w:tcW w:w="694" w:type="pct"/>
            <w:vAlign w:val="center"/>
          </w:tcPr>
          <w:p w14:paraId="774AF6BF" w14:textId="77777777" w:rsidR="00BF0090" w:rsidRDefault="00BF0090">
            <w:pPr>
              <w:pStyle w:val="Tablebodytext"/>
              <w:cnfStyle w:val="000000000000" w:firstRow="0" w:lastRow="0" w:firstColumn="0" w:lastColumn="0" w:oddVBand="0" w:evenVBand="0" w:oddHBand="0" w:evenHBand="0" w:firstRowFirstColumn="0" w:firstRowLastColumn="0" w:lastRowFirstColumn="0" w:lastRowLastColumn="0"/>
            </w:pPr>
            <w:r w:rsidRPr="004A3AC5">
              <w:rPr>
                <w:rFonts w:ascii="Open Sans" w:hAnsi="Open Sans" w:cs="Open Sans"/>
                <w:color w:val="222222"/>
                <w:sz w:val="21"/>
                <w:szCs w:val="21"/>
                <w:lang w:eastAsia="en-GB"/>
              </w:rPr>
              <w:t>0.45</w:t>
            </w:r>
          </w:p>
        </w:tc>
        <w:tc>
          <w:tcPr>
            <w:tcW w:w="615" w:type="pct"/>
            <w:vAlign w:val="center"/>
          </w:tcPr>
          <w:p w14:paraId="11E8E41E" w14:textId="77777777" w:rsidR="00BF0090" w:rsidRDefault="00BF0090">
            <w:pPr>
              <w:pStyle w:val="Tablebodytext"/>
              <w:cnfStyle w:val="000000000000" w:firstRow="0" w:lastRow="0" w:firstColumn="0" w:lastColumn="0" w:oddVBand="0" w:evenVBand="0" w:oddHBand="0" w:evenHBand="0" w:firstRowFirstColumn="0" w:firstRowLastColumn="0" w:lastRowFirstColumn="0" w:lastRowLastColumn="0"/>
            </w:pPr>
            <w:r w:rsidRPr="004A3AC5">
              <w:rPr>
                <w:rFonts w:ascii="Open Sans" w:hAnsi="Open Sans" w:cs="Open Sans"/>
                <w:color w:val="222222"/>
                <w:sz w:val="21"/>
                <w:szCs w:val="21"/>
                <w:lang w:eastAsia="en-GB"/>
              </w:rPr>
              <w:t>1.16</w:t>
            </w:r>
          </w:p>
        </w:tc>
        <w:tc>
          <w:tcPr>
            <w:tcW w:w="615" w:type="pct"/>
            <w:vAlign w:val="center"/>
          </w:tcPr>
          <w:p w14:paraId="2E840793" w14:textId="77777777" w:rsidR="00BF0090" w:rsidRDefault="00BF0090">
            <w:pPr>
              <w:pStyle w:val="Tablebodytext"/>
              <w:cnfStyle w:val="000000000000" w:firstRow="0" w:lastRow="0" w:firstColumn="0" w:lastColumn="0" w:oddVBand="0" w:evenVBand="0" w:oddHBand="0" w:evenHBand="0" w:firstRowFirstColumn="0" w:firstRowLastColumn="0" w:lastRowFirstColumn="0" w:lastRowLastColumn="0"/>
            </w:pPr>
            <w:r w:rsidRPr="004A3AC5">
              <w:rPr>
                <w:rFonts w:ascii="Open Sans" w:hAnsi="Open Sans" w:cs="Open Sans"/>
                <w:color w:val="222222"/>
                <w:sz w:val="21"/>
                <w:szCs w:val="21"/>
                <w:lang w:eastAsia="en-GB"/>
              </w:rPr>
              <w:t>-1.51</w:t>
            </w:r>
          </w:p>
        </w:tc>
        <w:tc>
          <w:tcPr>
            <w:tcW w:w="616" w:type="pct"/>
            <w:vAlign w:val="center"/>
          </w:tcPr>
          <w:p w14:paraId="1A23607B" w14:textId="77777777" w:rsidR="00BF0090" w:rsidRDefault="00BF0090">
            <w:pPr>
              <w:pStyle w:val="Tablebodytext"/>
              <w:cnfStyle w:val="000000000000" w:firstRow="0" w:lastRow="0" w:firstColumn="0" w:lastColumn="0" w:oddVBand="0" w:evenVBand="0" w:oddHBand="0" w:evenHBand="0" w:firstRowFirstColumn="0" w:firstRowLastColumn="0" w:lastRowFirstColumn="0" w:lastRowLastColumn="0"/>
            </w:pPr>
            <w:r w:rsidRPr="004A3AC5">
              <w:rPr>
                <w:rFonts w:ascii="Open Sans" w:hAnsi="Open Sans" w:cs="Open Sans"/>
                <w:color w:val="222222"/>
                <w:sz w:val="21"/>
                <w:szCs w:val="21"/>
                <w:lang w:eastAsia="en-GB"/>
              </w:rPr>
              <w:t>2.31</w:t>
            </w:r>
          </w:p>
        </w:tc>
      </w:tr>
      <w:tr w:rsidR="00BF0090" w:rsidRPr="00382180" w14:paraId="71A22390" w14:textId="77777777">
        <w:tc>
          <w:tcPr>
            <w:cnfStyle w:val="001000000000" w:firstRow="0" w:lastRow="0" w:firstColumn="1" w:lastColumn="0" w:oddVBand="0" w:evenVBand="0" w:oddHBand="0" w:evenHBand="0" w:firstRowFirstColumn="0" w:firstRowLastColumn="0" w:lastRowFirstColumn="0" w:lastRowLastColumn="0"/>
            <w:tcW w:w="2460" w:type="pct"/>
          </w:tcPr>
          <w:p w14:paraId="59A15EB8" w14:textId="77777777" w:rsidR="00BF0090" w:rsidRDefault="00BF0090">
            <w:pPr>
              <w:spacing w:after="0" w:line="240" w:lineRule="auto"/>
            </w:pPr>
            <w:r>
              <w:t>Year: 2024</w:t>
            </w:r>
          </w:p>
        </w:tc>
        <w:tc>
          <w:tcPr>
            <w:tcW w:w="694" w:type="pct"/>
            <w:vAlign w:val="center"/>
          </w:tcPr>
          <w:p w14:paraId="1EBB98FB" w14:textId="77777777" w:rsidR="00BF0090" w:rsidRDefault="00BF0090">
            <w:pPr>
              <w:pStyle w:val="Tablebodytext"/>
              <w:cnfStyle w:val="000000000000" w:firstRow="0" w:lastRow="0" w:firstColumn="0" w:lastColumn="0" w:oddVBand="0" w:evenVBand="0" w:oddHBand="0" w:evenHBand="0" w:firstRowFirstColumn="0" w:firstRowLastColumn="0" w:lastRowFirstColumn="0" w:lastRowLastColumn="0"/>
            </w:pPr>
            <w:r w:rsidRPr="004A3AC5">
              <w:rPr>
                <w:rFonts w:ascii="Open Sans" w:hAnsi="Open Sans" w:cs="Open Sans"/>
                <w:color w:val="222222"/>
                <w:sz w:val="21"/>
                <w:szCs w:val="21"/>
                <w:lang w:eastAsia="en-GB"/>
              </w:rPr>
              <w:t>0.49</w:t>
            </w:r>
          </w:p>
        </w:tc>
        <w:tc>
          <w:tcPr>
            <w:tcW w:w="615" w:type="pct"/>
            <w:vAlign w:val="center"/>
          </w:tcPr>
          <w:p w14:paraId="1DE88A63" w14:textId="77777777" w:rsidR="00BF0090" w:rsidRDefault="00BF0090">
            <w:pPr>
              <w:pStyle w:val="Tablebodytext"/>
              <w:cnfStyle w:val="000000000000" w:firstRow="0" w:lastRow="0" w:firstColumn="0" w:lastColumn="0" w:oddVBand="0" w:evenVBand="0" w:oddHBand="0" w:evenHBand="0" w:firstRowFirstColumn="0" w:firstRowLastColumn="0" w:lastRowFirstColumn="0" w:lastRowLastColumn="0"/>
            </w:pPr>
            <w:r w:rsidRPr="004A3AC5">
              <w:rPr>
                <w:rFonts w:ascii="Open Sans" w:hAnsi="Open Sans" w:cs="Open Sans"/>
                <w:color w:val="222222"/>
                <w:sz w:val="21"/>
                <w:szCs w:val="21"/>
                <w:lang w:eastAsia="en-GB"/>
              </w:rPr>
              <w:t>1.16</w:t>
            </w:r>
          </w:p>
        </w:tc>
        <w:tc>
          <w:tcPr>
            <w:tcW w:w="615" w:type="pct"/>
            <w:vAlign w:val="center"/>
          </w:tcPr>
          <w:p w14:paraId="7D11AA17" w14:textId="77777777" w:rsidR="00BF0090" w:rsidRDefault="00BF0090">
            <w:pPr>
              <w:pStyle w:val="Tablebodytext"/>
              <w:cnfStyle w:val="000000000000" w:firstRow="0" w:lastRow="0" w:firstColumn="0" w:lastColumn="0" w:oddVBand="0" w:evenVBand="0" w:oddHBand="0" w:evenHBand="0" w:firstRowFirstColumn="0" w:firstRowLastColumn="0" w:lastRowFirstColumn="0" w:lastRowLastColumn="0"/>
            </w:pPr>
            <w:r w:rsidRPr="004A3AC5">
              <w:rPr>
                <w:rFonts w:ascii="Open Sans" w:hAnsi="Open Sans" w:cs="Open Sans"/>
                <w:color w:val="222222"/>
                <w:sz w:val="21"/>
                <w:szCs w:val="21"/>
                <w:lang w:eastAsia="en-GB"/>
              </w:rPr>
              <w:t>-1.48</w:t>
            </w:r>
          </w:p>
        </w:tc>
        <w:tc>
          <w:tcPr>
            <w:tcW w:w="616" w:type="pct"/>
            <w:vAlign w:val="center"/>
          </w:tcPr>
          <w:p w14:paraId="29B7220D" w14:textId="77777777" w:rsidR="00BF0090" w:rsidRDefault="00BF0090">
            <w:pPr>
              <w:pStyle w:val="Tablebodytext"/>
              <w:cnfStyle w:val="000000000000" w:firstRow="0" w:lastRow="0" w:firstColumn="0" w:lastColumn="0" w:oddVBand="0" w:evenVBand="0" w:oddHBand="0" w:evenHBand="0" w:firstRowFirstColumn="0" w:firstRowLastColumn="0" w:lastRowFirstColumn="0" w:lastRowLastColumn="0"/>
            </w:pPr>
            <w:r w:rsidRPr="004A3AC5">
              <w:rPr>
                <w:rFonts w:ascii="Open Sans" w:hAnsi="Open Sans" w:cs="Open Sans"/>
                <w:color w:val="222222"/>
                <w:sz w:val="21"/>
                <w:szCs w:val="21"/>
                <w:lang w:eastAsia="en-GB"/>
              </w:rPr>
              <w:t>2.37</w:t>
            </w:r>
          </w:p>
        </w:tc>
      </w:tr>
    </w:tbl>
    <w:p w14:paraId="743B3928" w14:textId="77777777" w:rsidR="00BF0090" w:rsidRDefault="00BF0090" w:rsidP="00BF0090"/>
    <w:p w14:paraId="50E2A417" w14:textId="7B32EA05" w:rsidR="00A0152A" w:rsidRDefault="00A0152A">
      <w:pPr>
        <w:spacing w:after="0"/>
      </w:pPr>
      <w:r>
        <w:br w:type="page"/>
      </w:r>
    </w:p>
    <w:p w14:paraId="0ED8529D" w14:textId="6ABAF195" w:rsidR="00A0152A" w:rsidRDefault="004E3DFA" w:rsidP="00A0152A">
      <w:pPr>
        <w:pStyle w:val="Heading2-Numbered"/>
      </w:pPr>
      <w:bookmarkStart w:id="200" w:name="_Toc202781753"/>
      <w:r>
        <w:lastRenderedPageBreak/>
        <w:t>Koala</w:t>
      </w:r>
      <w:r w:rsidR="00A0152A">
        <w:t xml:space="preserve"> call recogniser development</w:t>
      </w:r>
      <w:bookmarkEnd w:id="200"/>
    </w:p>
    <w:p w14:paraId="1BE5F96D" w14:textId="77777777" w:rsidR="00A0152A" w:rsidRPr="00B14BC4" w:rsidRDefault="00A0152A" w:rsidP="003C45DE">
      <w:pPr>
        <w:pStyle w:val="Heading3-Numbered"/>
      </w:pPr>
      <w:bookmarkStart w:id="201" w:name="_Toc202781754"/>
      <w:r w:rsidRPr="00B14BC4">
        <w:t xml:space="preserve">Sample </w:t>
      </w:r>
      <w:r>
        <w:t>s</w:t>
      </w:r>
      <w:r w:rsidRPr="00B14BC4">
        <w:t>tructure</w:t>
      </w:r>
      <w:bookmarkEnd w:id="201"/>
    </w:p>
    <w:p w14:paraId="609E7A66" w14:textId="5D4E74D7" w:rsidR="00A0152A" w:rsidRDefault="00A0152A" w:rsidP="00A0152A">
      <w:r>
        <w:t>A 48</w:t>
      </w:r>
      <w:r w:rsidR="007D6B7C">
        <w:t> </w:t>
      </w:r>
      <w:r>
        <w:t xml:space="preserve">Khz sampling rate was chosen as the standard for the model, </w:t>
      </w:r>
      <w:r w:rsidR="007D6B7C">
        <w:t>because</w:t>
      </w:r>
      <w:r>
        <w:t xml:space="preserve"> this is commonly used for quality field recorders and would allow detection of sound frequencies up to 24</w:t>
      </w:r>
      <w:r w:rsidR="007D6B7C">
        <w:t> </w:t>
      </w:r>
      <w:r>
        <w:t>Khz. The input data, which were generally 16-bit, were converted from stereophonic to monophonic forms. A 1.5</w:t>
      </w:r>
      <w:r w:rsidR="007D6B7C">
        <w:t>-</w:t>
      </w:r>
      <w:r>
        <w:t xml:space="preserve">second exemplar sample window was selected, as this seemed suitable to distinguish </w:t>
      </w:r>
      <w:r w:rsidR="004E3DFA">
        <w:t>Koala</w:t>
      </w:r>
      <w:r w:rsidR="004F0563">
        <w:t xml:space="preserve"> calls</w:t>
      </w:r>
      <w:r>
        <w:t xml:space="preserve"> from other sounds in clear recordings. Each 1.5</w:t>
      </w:r>
      <w:r w:rsidR="007D6B7C">
        <w:t>-</w:t>
      </w:r>
      <w:r>
        <w:t>second sample provides approximately 72,000 measurements for analysis. These were partitioned into 70</w:t>
      </w:r>
      <w:r w:rsidRPr="3AABA9E8">
        <w:rPr>
          <w:rFonts w:cstheme="minorBidi"/>
        </w:rPr>
        <w:t>×</w:t>
      </w:r>
      <w:r>
        <w:t>1024 number frames, with each frame being a 21.3</w:t>
      </w:r>
      <w:r w:rsidR="007D6B7C">
        <w:t>-</w:t>
      </w:r>
      <w:r>
        <w:t>millisecond subsample. A decibel spectrogram for each of the 70 frames was calculated in the software Librosa (</w:t>
      </w:r>
      <w:hyperlink r:id="rId69">
        <w:r w:rsidRPr="3AABA9E8">
          <w:rPr>
            <w:rStyle w:val="Hyperlink"/>
            <w:lang w:val="en-GB"/>
          </w:rPr>
          <w:t>https://librosa.org/</w:t>
        </w:r>
      </w:hyperlink>
      <w:r>
        <w:t>) using a short-term Fourier transform. The spectral data were normalised and 512 (+1 zero frequency) frequency bins are subsampled to 128 (+1 zero frequency) bins. The result is a 70</w:t>
      </w:r>
      <w:r w:rsidRPr="3AABA9E8">
        <w:rPr>
          <w:rFonts w:cstheme="minorBidi"/>
        </w:rPr>
        <w:t>×</w:t>
      </w:r>
      <w:r>
        <w:t>129 matrix representing the spectral data. In addition, the 70 frames of sound data are analysed with PyAudio Analysis (</w:t>
      </w:r>
      <w:hyperlink r:id="rId70">
        <w:r w:rsidRPr="3AABA9E8">
          <w:rPr>
            <w:rStyle w:val="Hyperlink"/>
            <w:lang w:val="en-GB"/>
          </w:rPr>
          <w:t>https://github.com/tyiannak/pyAudioAnalysis</w:t>
        </w:r>
      </w:hyperlink>
      <w:r>
        <w:t>) to extract additional features. There are 34 of these features such as energy, spectral centroid, Mel Frequency Cepstral Coefficients (MFCCs) and Chroma Vectors. These feature data were also normalised by the ranges observed across thousands of samples, and appended to the spectral data resulting in final 70</w:t>
      </w:r>
      <w:r w:rsidRPr="3AABA9E8">
        <w:rPr>
          <w:rFonts w:cstheme="minorBidi"/>
        </w:rPr>
        <w:t>×</w:t>
      </w:r>
      <w:r>
        <w:t xml:space="preserve">163 exemplar matrices that constituted the raw data for the neural network. Each sound exemplar was also identified as either a </w:t>
      </w:r>
      <w:r w:rsidR="004E3DFA">
        <w:t>Koala</w:t>
      </w:r>
      <w:r>
        <w:t xml:space="preserve"> or not</w:t>
      </w:r>
      <w:r w:rsidR="00242A54">
        <w:t xml:space="preserve">. </w:t>
      </w:r>
      <w:r w:rsidR="004E3DFA">
        <w:t>Koala</w:t>
      </w:r>
      <w:r>
        <w:t xml:space="preserve"> sample data </w:t>
      </w:r>
      <w:r w:rsidR="007D6B7C">
        <w:t xml:space="preserve">were </w:t>
      </w:r>
      <w:r>
        <w:t xml:space="preserve">also augmented via incremental time shifts of all </w:t>
      </w:r>
      <w:r w:rsidR="004E3DFA">
        <w:t>Koala</w:t>
      </w:r>
      <w:r>
        <w:t xml:space="preserve"> samples</w:t>
      </w:r>
      <w:r w:rsidR="00242A54">
        <w:t xml:space="preserve">. </w:t>
      </w:r>
      <w:r>
        <w:t>This provided a slightly adjacent windowing of the sample frames for additional model training.</w:t>
      </w:r>
    </w:p>
    <w:p w14:paraId="3ACA96E9" w14:textId="64F47ADA" w:rsidR="00A0152A" w:rsidRDefault="00A0152A" w:rsidP="00A0152A">
      <w:r w:rsidRPr="6911FBC4">
        <w:t>There was a total of 184,161 samples used in the model training dataset</w:t>
      </w:r>
      <w:r w:rsidR="00242A54">
        <w:t xml:space="preserve">. </w:t>
      </w:r>
      <w:r w:rsidRPr="6911FBC4">
        <w:t xml:space="preserve">This consisted of 5,023 samples of </w:t>
      </w:r>
      <w:r w:rsidR="004E3DFA">
        <w:t>Koala</w:t>
      </w:r>
      <w:r w:rsidRPr="6911FBC4">
        <w:t xml:space="preserve"> vocalisations, and 179,138 samples of other non-target animal vocalisations, environmental noises and anthropogenic sounds</w:t>
      </w:r>
      <w:r w:rsidR="00242A54">
        <w:t xml:space="preserve">. </w:t>
      </w:r>
    </w:p>
    <w:p w14:paraId="090C4C27" w14:textId="77777777" w:rsidR="00A0152A" w:rsidRPr="00B14BC4" w:rsidRDefault="00A0152A" w:rsidP="003C45DE">
      <w:pPr>
        <w:pStyle w:val="Heading3-Numbered"/>
      </w:pPr>
      <w:bookmarkStart w:id="202" w:name="_Toc202781755"/>
      <w:r>
        <w:t xml:space="preserve">Convolutional </w:t>
      </w:r>
      <w:r w:rsidRPr="00B14BC4">
        <w:t xml:space="preserve">Neural Network </w:t>
      </w:r>
      <w:r>
        <w:t>(CNN) model</w:t>
      </w:r>
      <w:bookmarkEnd w:id="202"/>
    </w:p>
    <w:p w14:paraId="37D23009" w14:textId="77777777" w:rsidR="00A0152A" w:rsidRPr="007B2C2B" w:rsidRDefault="00A0152A" w:rsidP="00A0152A">
      <w:bookmarkStart w:id="203" w:name="_Hlk189135615"/>
      <w:r w:rsidRPr="6911FBC4">
        <w:t>Model training and data processing were completed on a high-performance desktop computer running Windows 11, with a AMD 3990X 64 core ThreadRipper Central Processing Unit, 256Gb RAM and a Nvidia RTX3090 Graphics Processing Unit.</w:t>
      </w:r>
      <w:r>
        <w:t xml:space="preserve"> </w:t>
      </w:r>
      <w:r w:rsidRPr="6911FBC4">
        <w:t>Modelling was completed in the Python 3.8 programming language using the Tensorflow 2.10, Librosa 0.9.2 and pyAudioAnalysis 0.3.14 libraries.</w:t>
      </w:r>
    </w:p>
    <w:p w14:paraId="1589A822" w14:textId="0D79FE22" w:rsidR="00A0152A" w:rsidRDefault="00A0152A" w:rsidP="00A0152A">
      <w:r w:rsidRPr="6911FBC4">
        <w:t>For the purposes of this study, a three-network ensemble was made as the final ‘recogniser’ model. Ensembles average the predictions of several networks and generally exhibit higher model accuracies and generality across a variety of data than single network models (</w:t>
      </w:r>
      <w:r w:rsidRPr="6911FBC4">
        <w:rPr>
          <w:color w:val="202122"/>
          <w:sz w:val="19"/>
          <w:szCs w:val="19"/>
          <w:shd w:val="clear" w:color="auto" w:fill="FFFFFF"/>
        </w:rPr>
        <w:t>Opitz and Maclin 1999)</w:t>
      </w:r>
      <w:r w:rsidR="00242A54">
        <w:t xml:space="preserve">. </w:t>
      </w:r>
      <w:r w:rsidRPr="6911FBC4">
        <w:t>The first model was a 1-dimentional Convolutional Neural Network (CNN) consisting of 1,592,590 parameters with a 13 layer design</w:t>
      </w:r>
      <w:r w:rsidR="00242A54">
        <w:t xml:space="preserve">. </w:t>
      </w:r>
      <w:r w:rsidRPr="6911FBC4">
        <w:t xml:space="preserve">The second and third models were each a single model </w:t>
      </w:r>
      <w:r w:rsidR="001F24D1">
        <w:t>that</w:t>
      </w:r>
      <w:r w:rsidR="001F24D1" w:rsidRPr="6911FBC4">
        <w:t xml:space="preserve"> </w:t>
      </w:r>
      <w:r w:rsidRPr="6911FBC4">
        <w:t>included 1-dimensional and 2-dimensional CNN processing streams consisting of 5,415,570 parameters with a 24 layer design</w:t>
      </w:r>
      <w:r w:rsidR="001F24D1">
        <w:t>,</w:t>
      </w:r>
      <w:r w:rsidRPr="6911FBC4">
        <w:t xml:space="preserve"> which combined their final layers of their streams to a single output.</w:t>
      </w:r>
    </w:p>
    <w:p w14:paraId="5D03D22D" w14:textId="3F5DFDCC" w:rsidR="00A0152A" w:rsidRDefault="00A0152A" w:rsidP="00A0152A">
      <w:r w:rsidRPr="6911FBC4">
        <w:t xml:space="preserve">For all three networks 70% of the available exemplars were used for training using the TensorFlow software. The remaining holdout 30% of the exemplars were used to test the performance of each network. Data augmentation exemplars were not split across the training and testing datasets from their original timing exemplars such that they wouldn’t artificially boost the test dataset performance by also having the same call in training dataset. Similarly, overlapping exemplars extracted from single long sound sequences were also not split across the training and testing datasets. Note that each individual model drew their 70% training data from different overlapping sections of all the available data. The assumption in doing so is that the final three-network ensemble would perform at least as well, and likely better, than any individual model </w:t>
      </w:r>
      <w:r w:rsidR="001F24D1">
        <w:t>because</w:t>
      </w:r>
      <w:r w:rsidR="001F24D1" w:rsidRPr="6911FBC4">
        <w:t xml:space="preserve"> </w:t>
      </w:r>
      <w:r w:rsidRPr="6911FBC4">
        <w:t>it has seen a larger and more comprehensive dataset. However, independent statistics were not available to verify this likely outcome for the production ensemble as it had incorporated all the possible training data.</w:t>
      </w:r>
      <w:bookmarkEnd w:id="203"/>
    </w:p>
    <w:p w14:paraId="665848BB" w14:textId="3EE54768" w:rsidR="00A0152A" w:rsidRDefault="00A0152A" w:rsidP="00A0152A">
      <w:r w:rsidRPr="6911FBC4">
        <w:t>Each model within the final ensemble model reported the following accuracies during model development</w:t>
      </w:r>
      <w:r w:rsidR="00242A54">
        <w:t xml:space="preserve">. </w:t>
      </w:r>
      <w:r w:rsidRPr="6911FBC4">
        <w:t>The final ensemble model will be at a minimum equivalent to the minimum accuracy reported here.</w:t>
      </w:r>
    </w:p>
    <w:p w14:paraId="63EB1A5A" w14:textId="3091913A" w:rsidR="00A0152A" w:rsidRDefault="00EE5D9F" w:rsidP="00A0152A">
      <w:pPr>
        <w:pStyle w:val="Caption-Table"/>
      </w:pPr>
      <w:bookmarkStart w:id="204" w:name="_Toc201758269"/>
      <w:r>
        <w:t>Table A</w:t>
      </w:r>
      <w:fldSimple w:instr=" SEQ Table_A \* ARABIC ">
        <w:r w:rsidR="00E655CE">
          <w:rPr>
            <w:noProof/>
          </w:rPr>
          <w:t>2</w:t>
        </w:r>
      </w:fldSimple>
      <w:r w:rsidR="00242A54">
        <w:t xml:space="preserve">. </w:t>
      </w:r>
      <w:r w:rsidR="005C59E9">
        <w:t>Accuracy of the three</w:t>
      </w:r>
      <w:r w:rsidR="001F24D1">
        <w:t xml:space="preserve"> </w:t>
      </w:r>
      <w:r w:rsidR="001F24D1" w:rsidRPr="001F24D1">
        <w:t>Convolutional Neural Network</w:t>
      </w:r>
      <w:r w:rsidR="005C59E9">
        <w:t xml:space="preserve"> </w:t>
      </w:r>
      <w:r w:rsidR="001F24D1">
        <w:t>(</w:t>
      </w:r>
      <w:r w:rsidR="005C59E9">
        <w:t>CNN</w:t>
      </w:r>
      <w:r w:rsidR="001F24D1">
        <w:t>)</w:t>
      </w:r>
      <w:r w:rsidR="005C59E9">
        <w:t xml:space="preserve"> models applied to the </w:t>
      </w:r>
      <w:r w:rsidR="004E3DFA">
        <w:t>Koala</w:t>
      </w:r>
      <w:r w:rsidR="005C59E9">
        <w:t xml:space="preserve"> call recogniser training data</w:t>
      </w:r>
      <w:r w:rsidR="001F24D1">
        <w:t>.</w:t>
      </w:r>
      <w:bookmarkEnd w:id="204"/>
    </w:p>
    <w:tbl>
      <w:tblPr>
        <w:tblStyle w:val="TableGrid10"/>
        <w:tblW w:w="0" w:type="auto"/>
        <w:tblLook w:val="04A0" w:firstRow="1" w:lastRow="0" w:firstColumn="1" w:lastColumn="0" w:noHBand="0" w:noVBand="1"/>
      </w:tblPr>
      <w:tblGrid>
        <w:gridCol w:w="3209"/>
        <w:gridCol w:w="3210"/>
        <w:gridCol w:w="3210"/>
      </w:tblGrid>
      <w:tr w:rsidR="00A0152A" w14:paraId="1AE6F4DC"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09" w:type="dxa"/>
          </w:tcPr>
          <w:p w14:paraId="4D5EE887" w14:textId="77777777" w:rsidR="00A0152A" w:rsidRPr="008A5BC9" w:rsidRDefault="00A0152A">
            <w:pPr>
              <w:rPr>
                <w:b/>
                <w:bCs/>
              </w:rPr>
            </w:pPr>
            <w:r w:rsidRPr="008A5BC9">
              <w:rPr>
                <w:b/>
                <w:bCs/>
              </w:rPr>
              <w:t>Model</w:t>
            </w:r>
          </w:p>
        </w:tc>
        <w:tc>
          <w:tcPr>
            <w:tcW w:w="3210" w:type="dxa"/>
          </w:tcPr>
          <w:p w14:paraId="4D0B6A38" w14:textId="6D986222" w:rsidR="00A0152A" w:rsidRPr="008A5BC9" w:rsidRDefault="004E3DFA" w:rsidP="00355654">
            <w:pPr>
              <w:jc w:val="center"/>
              <w:cnfStyle w:val="100000000000" w:firstRow="1" w:lastRow="0" w:firstColumn="0" w:lastColumn="0" w:oddVBand="0" w:evenVBand="0" w:oddHBand="0" w:evenHBand="0" w:firstRowFirstColumn="0" w:firstRowLastColumn="0" w:lastRowFirstColumn="0" w:lastRowLastColumn="0"/>
              <w:rPr>
                <w:b/>
                <w:bCs/>
              </w:rPr>
            </w:pPr>
            <w:r w:rsidRPr="008A5BC9">
              <w:rPr>
                <w:b/>
                <w:bCs/>
              </w:rPr>
              <w:t>Koala</w:t>
            </w:r>
            <w:r w:rsidR="00A0152A" w:rsidRPr="008A5BC9">
              <w:rPr>
                <w:b/>
                <w:bCs/>
              </w:rPr>
              <w:t xml:space="preserve"> accuracy</w:t>
            </w:r>
          </w:p>
        </w:tc>
        <w:tc>
          <w:tcPr>
            <w:tcW w:w="3210" w:type="dxa"/>
          </w:tcPr>
          <w:p w14:paraId="49F6C4C1" w14:textId="77777777" w:rsidR="00A0152A" w:rsidRPr="008A5BC9" w:rsidRDefault="00A0152A" w:rsidP="00355654">
            <w:pPr>
              <w:jc w:val="center"/>
              <w:cnfStyle w:val="100000000000" w:firstRow="1" w:lastRow="0" w:firstColumn="0" w:lastColumn="0" w:oddVBand="0" w:evenVBand="0" w:oddHBand="0" w:evenHBand="0" w:firstRowFirstColumn="0" w:firstRowLastColumn="0" w:lastRowFirstColumn="0" w:lastRowLastColumn="0"/>
              <w:rPr>
                <w:b/>
                <w:bCs/>
              </w:rPr>
            </w:pPr>
            <w:r w:rsidRPr="008A5BC9">
              <w:rPr>
                <w:b/>
                <w:bCs/>
              </w:rPr>
              <w:t>Non-target accuracy</w:t>
            </w:r>
          </w:p>
        </w:tc>
      </w:tr>
      <w:tr w:rsidR="00A0152A" w14:paraId="5B3E55CF" w14:textId="77777777">
        <w:tc>
          <w:tcPr>
            <w:cnfStyle w:val="001000000000" w:firstRow="0" w:lastRow="0" w:firstColumn="1" w:lastColumn="0" w:oddVBand="0" w:evenVBand="0" w:oddHBand="0" w:evenHBand="0" w:firstRowFirstColumn="0" w:firstRowLastColumn="0" w:lastRowFirstColumn="0" w:lastRowLastColumn="0"/>
            <w:tcW w:w="3209" w:type="dxa"/>
          </w:tcPr>
          <w:p w14:paraId="294C601C" w14:textId="77777777" w:rsidR="00A0152A" w:rsidRDefault="00A0152A">
            <w:r>
              <w:t>Model 1</w:t>
            </w:r>
          </w:p>
        </w:tc>
        <w:tc>
          <w:tcPr>
            <w:tcW w:w="3210" w:type="dxa"/>
          </w:tcPr>
          <w:p w14:paraId="720FD0E2" w14:textId="77777777" w:rsidR="00A0152A" w:rsidRDefault="00A0152A" w:rsidP="00355654">
            <w:pPr>
              <w:jc w:val="center"/>
              <w:cnfStyle w:val="000000000000" w:firstRow="0" w:lastRow="0" w:firstColumn="0" w:lastColumn="0" w:oddVBand="0" w:evenVBand="0" w:oddHBand="0" w:evenHBand="0" w:firstRowFirstColumn="0" w:firstRowLastColumn="0" w:lastRowFirstColumn="0" w:lastRowLastColumn="0"/>
            </w:pPr>
            <w:r>
              <w:t>92.80%</w:t>
            </w:r>
          </w:p>
        </w:tc>
        <w:tc>
          <w:tcPr>
            <w:tcW w:w="3210" w:type="dxa"/>
          </w:tcPr>
          <w:p w14:paraId="63CD6F93" w14:textId="77777777" w:rsidR="00A0152A" w:rsidRDefault="00A0152A" w:rsidP="00355654">
            <w:pPr>
              <w:jc w:val="center"/>
              <w:cnfStyle w:val="000000000000" w:firstRow="0" w:lastRow="0" w:firstColumn="0" w:lastColumn="0" w:oddVBand="0" w:evenVBand="0" w:oddHBand="0" w:evenHBand="0" w:firstRowFirstColumn="0" w:firstRowLastColumn="0" w:lastRowFirstColumn="0" w:lastRowLastColumn="0"/>
            </w:pPr>
            <w:r>
              <w:t>99.90%</w:t>
            </w:r>
          </w:p>
        </w:tc>
      </w:tr>
      <w:tr w:rsidR="00A0152A" w14:paraId="355AD821" w14:textId="77777777">
        <w:tc>
          <w:tcPr>
            <w:cnfStyle w:val="001000000000" w:firstRow="0" w:lastRow="0" w:firstColumn="1" w:lastColumn="0" w:oddVBand="0" w:evenVBand="0" w:oddHBand="0" w:evenHBand="0" w:firstRowFirstColumn="0" w:firstRowLastColumn="0" w:lastRowFirstColumn="0" w:lastRowLastColumn="0"/>
            <w:tcW w:w="3209" w:type="dxa"/>
          </w:tcPr>
          <w:p w14:paraId="016EC643" w14:textId="77777777" w:rsidR="00A0152A" w:rsidRDefault="00A0152A">
            <w:r>
              <w:t>Model 2</w:t>
            </w:r>
          </w:p>
        </w:tc>
        <w:tc>
          <w:tcPr>
            <w:tcW w:w="3210" w:type="dxa"/>
          </w:tcPr>
          <w:p w14:paraId="11B8A693" w14:textId="77777777" w:rsidR="00A0152A" w:rsidRDefault="00A0152A" w:rsidP="00355654">
            <w:pPr>
              <w:jc w:val="center"/>
              <w:cnfStyle w:val="000000000000" w:firstRow="0" w:lastRow="0" w:firstColumn="0" w:lastColumn="0" w:oddVBand="0" w:evenVBand="0" w:oddHBand="0" w:evenHBand="0" w:firstRowFirstColumn="0" w:firstRowLastColumn="0" w:lastRowFirstColumn="0" w:lastRowLastColumn="0"/>
            </w:pPr>
            <w:r>
              <w:t>92.65%</w:t>
            </w:r>
          </w:p>
        </w:tc>
        <w:tc>
          <w:tcPr>
            <w:tcW w:w="3210" w:type="dxa"/>
          </w:tcPr>
          <w:p w14:paraId="73DB0BA6" w14:textId="77777777" w:rsidR="00A0152A" w:rsidRDefault="00A0152A" w:rsidP="00355654">
            <w:pPr>
              <w:jc w:val="center"/>
              <w:cnfStyle w:val="000000000000" w:firstRow="0" w:lastRow="0" w:firstColumn="0" w:lastColumn="0" w:oddVBand="0" w:evenVBand="0" w:oddHBand="0" w:evenHBand="0" w:firstRowFirstColumn="0" w:firstRowLastColumn="0" w:lastRowFirstColumn="0" w:lastRowLastColumn="0"/>
            </w:pPr>
            <w:r>
              <w:t>99.90%</w:t>
            </w:r>
          </w:p>
        </w:tc>
      </w:tr>
      <w:tr w:rsidR="00A0152A" w14:paraId="58C77007" w14:textId="77777777">
        <w:tc>
          <w:tcPr>
            <w:cnfStyle w:val="001000000000" w:firstRow="0" w:lastRow="0" w:firstColumn="1" w:lastColumn="0" w:oddVBand="0" w:evenVBand="0" w:oddHBand="0" w:evenHBand="0" w:firstRowFirstColumn="0" w:firstRowLastColumn="0" w:lastRowFirstColumn="0" w:lastRowLastColumn="0"/>
            <w:tcW w:w="3209" w:type="dxa"/>
          </w:tcPr>
          <w:p w14:paraId="79222CBF" w14:textId="77777777" w:rsidR="00A0152A" w:rsidRDefault="00A0152A">
            <w:r>
              <w:t>Model 3</w:t>
            </w:r>
          </w:p>
        </w:tc>
        <w:tc>
          <w:tcPr>
            <w:tcW w:w="3210" w:type="dxa"/>
          </w:tcPr>
          <w:p w14:paraId="2F1B9585" w14:textId="77777777" w:rsidR="00A0152A" w:rsidRDefault="00A0152A" w:rsidP="00355654">
            <w:pPr>
              <w:jc w:val="center"/>
              <w:cnfStyle w:val="000000000000" w:firstRow="0" w:lastRow="0" w:firstColumn="0" w:lastColumn="0" w:oddVBand="0" w:evenVBand="0" w:oddHBand="0" w:evenHBand="0" w:firstRowFirstColumn="0" w:firstRowLastColumn="0" w:lastRowFirstColumn="0" w:lastRowLastColumn="0"/>
            </w:pPr>
            <w:r>
              <w:t>95.18%</w:t>
            </w:r>
          </w:p>
        </w:tc>
        <w:tc>
          <w:tcPr>
            <w:tcW w:w="3210" w:type="dxa"/>
          </w:tcPr>
          <w:p w14:paraId="5043EC27" w14:textId="77777777" w:rsidR="00A0152A" w:rsidRDefault="00A0152A" w:rsidP="00355654">
            <w:pPr>
              <w:jc w:val="center"/>
              <w:cnfStyle w:val="000000000000" w:firstRow="0" w:lastRow="0" w:firstColumn="0" w:lastColumn="0" w:oddVBand="0" w:evenVBand="0" w:oddHBand="0" w:evenHBand="0" w:firstRowFirstColumn="0" w:firstRowLastColumn="0" w:lastRowFirstColumn="0" w:lastRowLastColumn="0"/>
            </w:pPr>
            <w:r>
              <w:t>99.67%</w:t>
            </w:r>
          </w:p>
        </w:tc>
      </w:tr>
    </w:tbl>
    <w:p w14:paraId="22DF26BE" w14:textId="3BC0A02B" w:rsidR="001A6E04" w:rsidRDefault="001A6E04" w:rsidP="00A0152A"/>
    <w:p w14:paraId="058C917F" w14:textId="43B6347E" w:rsidR="00A0152A" w:rsidRDefault="00355654" w:rsidP="003C45DE">
      <w:pPr>
        <w:pStyle w:val="Heading3-Numbered"/>
      </w:pPr>
      <w:bookmarkStart w:id="205" w:name="_Toc202781756"/>
      <w:r>
        <w:lastRenderedPageBreak/>
        <w:t>Field d</w:t>
      </w:r>
      <w:r w:rsidR="00A0152A" w:rsidRPr="00920308">
        <w:t xml:space="preserve">ata </w:t>
      </w:r>
      <w:r w:rsidR="00A0152A">
        <w:t>p</w:t>
      </w:r>
      <w:r w:rsidR="00A0152A" w:rsidRPr="00920308">
        <w:t>rocessing</w:t>
      </w:r>
      <w:bookmarkEnd w:id="205"/>
    </w:p>
    <w:p w14:paraId="7CB6671C" w14:textId="5DF74059" w:rsidR="00A0152A" w:rsidRDefault="00EF75B5" w:rsidP="00A0152A">
      <w:r>
        <w:t xml:space="preserve">A total of </w:t>
      </w:r>
      <w:r w:rsidR="00A0152A" w:rsidRPr="6911FBC4">
        <w:t>34,800 files (10.7</w:t>
      </w:r>
      <w:r>
        <w:t> </w:t>
      </w:r>
      <w:r w:rsidR="00A0152A" w:rsidRPr="6911FBC4">
        <w:t>TB) were processed</w:t>
      </w:r>
      <w:r>
        <w:t xml:space="preserve">, </w:t>
      </w:r>
      <w:r w:rsidR="00A0152A" w:rsidRPr="6911FBC4">
        <w:t xml:space="preserve">with the final ensemble model on </w:t>
      </w:r>
      <w:r w:rsidR="002B4E53">
        <w:t>a</w:t>
      </w:r>
      <w:r w:rsidR="00A0152A" w:rsidRPr="6911FBC4">
        <w:t xml:space="preserve"> desktop computer</w:t>
      </w:r>
      <w:r w:rsidR="00242A54">
        <w:t xml:space="preserve">. </w:t>
      </w:r>
      <w:r w:rsidR="00A0152A" w:rsidRPr="6911FBC4">
        <w:t>Processing achieved approximately 200</w:t>
      </w:r>
      <w:r>
        <w:t> </w:t>
      </w:r>
      <w:r w:rsidR="00A0152A" w:rsidRPr="6911FBC4">
        <w:t>s of audio data processed each second, and took 7 days of computing.</w:t>
      </w:r>
      <w:r w:rsidR="00A0152A">
        <w:t xml:space="preserve"> There were 68,000 </w:t>
      </w:r>
      <w:r w:rsidR="004E3DFA">
        <w:t>Koala</w:t>
      </w:r>
      <w:r w:rsidR="00A0152A">
        <w:t xml:space="preserve"> detections across the whole dataset, and 31,703 files were processed as having no </w:t>
      </w:r>
      <w:r w:rsidR="004E3DFA">
        <w:t>Koala</w:t>
      </w:r>
      <w:r w:rsidR="00A0152A">
        <w:t xml:space="preserve"> vocalisations recorded.</w:t>
      </w:r>
    </w:p>
    <w:p w14:paraId="1A86C1F6" w14:textId="486D15AA" w:rsidR="004F0563" w:rsidRDefault="001A6E04" w:rsidP="003C45DE">
      <w:pPr>
        <w:pStyle w:val="Heading3-Numbered"/>
      </w:pPr>
      <w:bookmarkStart w:id="206" w:name="_Toc202781757"/>
      <w:r>
        <w:t>Data validation</w:t>
      </w:r>
      <w:bookmarkEnd w:id="206"/>
    </w:p>
    <w:p w14:paraId="40A277EF" w14:textId="22A5E4D1" w:rsidR="001A6E04" w:rsidRDefault="001A6E04" w:rsidP="00A0152A">
      <w:r>
        <w:t xml:space="preserve">The results of the validation of detections and non-detections of </w:t>
      </w:r>
      <w:r w:rsidR="004E3DFA">
        <w:t>Koala</w:t>
      </w:r>
      <w:r>
        <w:t xml:space="preserve">s from the call recogniser </w:t>
      </w:r>
      <w:r w:rsidR="00EF75B5">
        <w:t xml:space="preserve">were </w:t>
      </w:r>
      <w:r>
        <w:t xml:space="preserve">assessed by manually validating approximately 10,000 snippets classified by the CNN as either a </w:t>
      </w:r>
      <w:r w:rsidR="004E3DFA">
        <w:t>Koala</w:t>
      </w:r>
      <w:r>
        <w:t xml:space="preserve"> (CNN score </w:t>
      </w:r>
      <m:oMath>
        <m:r>
          <w:rPr>
            <w:rFonts w:ascii="Cambria Math" w:hAnsi="Cambria Math"/>
          </w:rPr>
          <m:t>≥</m:t>
        </m:r>
      </m:oMath>
      <w:r>
        <w:t xml:space="preserve"> 0.5) or not a </w:t>
      </w:r>
      <w:r w:rsidR="004E3DFA">
        <w:t>Koala</w:t>
      </w:r>
      <w:r>
        <w:t xml:space="preserve"> (CNN score &lt; 0.5) (Table A</w:t>
      </w:r>
      <w:r w:rsidR="00355654">
        <w:t>3</w:t>
      </w:r>
      <w:r>
        <w:t xml:space="preserve"> and Figure A</w:t>
      </w:r>
      <w:r w:rsidR="00355654">
        <w:t>5</w:t>
      </w:r>
      <w:r>
        <w:t>)</w:t>
      </w:r>
      <w:r w:rsidR="00242A54">
        <w:t xml:space="preserve">. </w:t>
      </w:r>
      <w:r w:rsidR="00992712">
        <w:t>Validation data were collated by extracting the snippet with the highest CNN score from each detection night, for each site</w:t>
      </w:r>
      <w:r w:rsidR="00242A54">
        <w:t xml:space="preserve">. </w:t>
      </w:r>
      <w:r w:rsidR="00EF75B5">
        <w:t>Therefore</w:t>
      </w:r>
      <w:r w:rsidR="00992712">
        <w:t xml:space="preserve">, </w:t>
      </w:r>
      <w:r w:rsidR="004E3DFA">
        <w:t>Koala</w:t>
      </w:r>
      <w:r w:rsidR="00992712">
        <w:t xml:space="preserve"> presence and absence data derived from acoustic </w:t>
      </w:r>
      <w:r w:rsidR="002B4E53">
        <w:t>recorders</w:t>
      </w:r>
      <w:r w:rsidR="00992712">
        <w:t xml:space="preserve"> w</w:t>
      </w:r>
      <w:r w:rsidR="002B4E53">
        <w:t>ere</w:t>
      </w:r>
      <w:r w:rsidR="00992712">
        <w:t xml:space="preserve"> </w:t>
      </w:r>
      <w:r w:rsidR="00355654">
        <w:t xml:space="preserve">manually </w:t>
      </w:r>
      <w:r w:rsidR="00992712">
        <w:t xml:space="preserve">validated for every site. </w:t>
      </w:r>
      <w:r>
        <w:t>Results suggested the CNN model had a low false negative rate (5%) but a high false positive rate (0.46).</w:t>
      </w:r>
    </w:p>
    <w:p w14:paraId="7F9289F2" w14:textId="591E97AD" w:rsidR="001A6E04" w:rsidRDefault="00EE5D9F" w:rsidP="004A433D">
      <w:pPr>
        <w:pStyle w:val="Caption-Table"/>
      </w:pPr>
      <w:bookmarkStart w:id="207" w:name="_Toc201758270"/>
      <w:r>
        <w:t>Table A</w:t>
      </w:r>
      <w:fldSimple w:instr=" SEQ Table_A \* ARABIC ">
        <w:r w:rsidR="00E655CE">
          <w:rPr>
            <w:noProof/>
          </w:rPr>
          <w:t>3</w:t>
        </w:r>
      </w:fldSimple>
      <w:r>
        <w:t xml:space="preserve">. </w:t>
      </w:r>
      <w:r w:rsidR="001A6E04">
        <w:t xml:space="preserve">Confusion matrix for the manual validation of </w:t>
      </w:r>
      <w:r w:rsidR="004E3DFA">
        <w:t>Koala</w:t>
      </w:r>
      <w:r w:rsidR="001A6E04">
        <w:t xml:space="preserve"> detections from the </w:t>
      </w:r>
      <w:r w:rsidR="005C59E9">
        <w:t xml:space="preserve">final </w:t>
      </w:r>
      <w:r w:rsidR="00EF75B5" w:rsidRPr="00EF75B5">
        <w:t>Convolutional Neural Network (CNN)</w:t>
      </w:r>
      <w:r w:rsidR="001A6E04">
        <w:t xml:space="preserve"> </w:t>
      </w:r>
      <w:r w:rsidR="005C59E9">
        <w:t>ensemble model</w:t>
      </w:r>
      <w:r w:rsidR="001A6E04">
        <w:t>.</w:t>
      </w:r>
      <w:bookmarkEnd w:id="207"/>
    </w:p>
    <w:tbl>
      <w:tblPr>
        <w:tblStyle w:val="TableGrid10"/>
        <w:tblW w:w="0" w:type="auto"/>
        <w:tblLook w:val="04A0" w:firstRow="1" w:lastRow="0" w:firstColumn="1" w:lastColumn="0" w:noHBand="0" w:noVBand="1"/>
      </w:tblPr>
      <w:tblGrid>
        <w:gridCol w:w="3209"/>
        <w:gridCol w:w="3210"/>
        <w:gridCol w:w="3210"/>
      </w:tblGrid>
      <w:tr w:rsidR="001A6E04" w14:paraId="464E4698" w14:textId="77777777" w:rsidTr="001A6E0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09" w:type="dxa"/>
          </w:tcPr>
          <w:p w14:paraId="511F85DE" w14:textId="50A53AF6" w:rsidR="001A6E04" w:rsidRPr="0076487A" w:rsidRDefault="001A6E04" w:rsidP="001A6E04">
            <w:pPr>
              <w:rPr>
                <w:color w:val="FFFFFF" w:themeColor="background1"/>
              </w:rPr>
            </w:pPr>
            <w:r w:rsidRPr="008A5BC9">
              <w:rPr>
                <w:b/>
                <w:bCs/>
                <w:color w:val="FFFFFF" w:themeColor="background1"/>
                <w:sz w:val="19"/>
                <w:szCs w:val="19"/>
              </w:rPr>
              <w:t>CNN model classification</w:t>
            </w:r>
          </w:p>
        </w:tc>
        <w:tc>
          <w:tcPr>
            <w:tcW w:w="3210" w:type="dxa"/>
          </w:tcPr>
          <w:p w14:paraId="415F6BAB" w14:textId="05826624" w:rsidR="001A6E04" w:rsidRPr="0076487A" w:rsidRDefault="001A6E04" w:rsidP="001A6E04">
            <w:pPr>
              <w:jc w:val="center"/>
              <w:cnfStyle w:val="100000000000" w:firstRow="1" w:lastRow="0" w:firstColumn="0" w:lastColumn="0" w:oddVBand="0" w:evenVBand="0" w:oddHBand="0" w:evenHBand="0" w:firstRowFirstColumn="0" w:firstRowLastColumn="0" w:lastRowFirstColumn="0" w:lastRowLastColumn="0"/>
              <w:rPr>
                <w:color w:val="FFFFFF" w:themeColor="background1"/>
              </w:rPr>
            </w:pPr>
            <w:r w:rsidRPr="008A5BC9">
              <w:rPr>
                <w:b/>
                <w:bCs/>
                <w:color w:val="FFFFFF" w:themeColor="background1"/>
                <w:sz w:val="19"/>
                <w:szCs w:val="19"/>
              </w:rPr>
              <w:t xml:space="preserve">Validated </w:t>
            </w:r>
            <w:r w:rsidR="00EF75B5" w:rsidRPr="008A5BC9">
              <w:rPr>
                <w:b/>
                <w:bCs/>
                <w:color w:val="FFFFFF" w:themeColor="background1"/>
                <w:sz w:val="19"/>
                <w:szCs w:val="19"/>
              </w:rPr>
              <w:t xml:space="preserve">as </w:t>
            </w:r>
            <w:r w:rsidRPr="008A5BC9">
              <w:rPr>
                <w:b/>
                <w:bCs/>
                <w:color w:val="FFFFFF" w:themeColor="background1"/>
                <w:sz w:val="19"/>
                <w:szCs w:val="19"/>
              </w:rPr>
              <w:t xml:space="preserve">not a </w:t>
            </w:r>
            <w:r w:rsidR="004E3DFA" w:rsidRPr="008A5BC9">
              <w:rPr>
                <w:b/>
                <w:bCs/>
                <w:color w:val="FFFFFF" w:themeColor="background1"/>
                <w:sz w:val="19"/>
                <w:szCs w:val="19"/>
              </w:rPr>
              <w:t>Koala</w:t>
            </w:r>
          </w:p>
        </w:tc>
        <w:tc>
          <w:tcPr>
            <w:tcW w:w="3210" w:type="dxa"/>
          </w:tcPr>
          <w:p w14:paraId="04B246AE" w14:textId="1DD70CE8" w:rsidR="001A6E04" w:rsidRPr="0076487A" w:rsidRDefault="001A6E04" w:rsidP="001A6E04">
            <w:pPr>
              <w:jc w:val="center"/>
              <w:cnfStyle w:val="100000000000" w:firstRow="1" w:lastRow="0" w:firstColumn="0" w:lastColumn="0" w:oddVBand="0" w:evenVBand="0" w:oddHBand="0" w:evenHBand="0" w:firstRowFirstColumn="0" w:firstRowLastColumn="0" w:lastRowFirstColumn="0" w:lastRowLastColumn="0"/>
              <w:rPr>
                <w:color w:val="FFFFFF" w:themeColor="background1"/>
              </w:rPr>
            </w:pPr>
            <w:r w:rsidRPr="008A5BC9">
              <w:rPr>
                <w:b/>
                <w:bCs/>
                <w:color w:val="FFFFFF" w:themeColor="background1"/>
                <w:sz w:val="19"/>
                <w:szCs w:val="19"/>
              </w:rPr>
              <w:t xml:space="preserve">Validated as a </w:t>
            </w:r>
            <w:r w:rsidR="004E3DFA" w:rsidRPr="008A5BC9">
              <w:rPr>
                <w:b/>
                <w:bCs/>
                <w:color w:val="FFFFFF" w:themeColor="background1"/>
                <w:sz w:val="19"/>
                <w:szCs w:val="19"/>
              </w:rPr>
              <w:t>Koala</w:t>
            </w:r>
          </w:p>
        </w:tc>
      </w:tr>
      <w:tr w:rsidR="001A6E04" w14:paraId="1B8933A7" w14:textId="77777777" w:rsidTr="001A6E04">
        <w:tc>
          <w:tcPr>
            <w:cnfStyle w:val="001000000000" w:firstRow="0" w:lastRow="0" w:firstColumn="1" w:lastColumn="0" w:oddVBand="0" w:evenVBand="0" w:oddHBand="0" w:evenHBand="0" w:firstRowFirstColumn="0" w:firstRowLastColumn="0" w:lastRowFirstColumn="0" w:lastRowLastColumn="0"/>
            <w:tcW w:w="3209" w:type="dxa"/>
          </w:tcPr>
          <w:p w14:paraId="43F716B3" w14:textId="2F952AD1" w:rsidR="001A6E04" w:rsidRPr="0076487A" w:rsidRDefault="001A6E04" w:rsidP="001A6E04">
            <w:r w:rsidRPr="008A5BC9">
              <w:rPr>
                <w:color w:val="222222"/>
                <w:sz w:val="19"/>
                <w:szCs w:val="19"/>
              </w:rPr>
              <w:t xml:space="preserve">Not a </w:t>
            </w:r>
            <w:r w:rsidR="004E3DFA" w:rsidRPr="008A5BC9">
              <w:rPr>
                <w:color w:val="222222"/>
                <w:sz w:val="19"/>
                <w:szCs w:val="19"/>
              </w:rPr>
              <w:t>Koala</w:t>
            </w:r>
          </w:p>
        </w:tc>
        <w:tc>
          <w:tcPr>
            <w:tcW w:w="3210" w:type="dxa"/>
          </w:tcPr>
          <w:p w14:paraId="792EB6ED" w14:textId="3A8EF0CA" w:rsidR="001A6E04" w:rsidRPr="0076487A" w:rsidRDefault="001A6E04" w:rsidP="001A6E04">
            <w:pPr>
              <w:jc w:val="center"/>
              <w:cnfStyle w:val="000000000000" w:firstRow="0" w:lastRow="0" w:firstColumn="0" w:lastColumn="0" w:oddVBand="0" w:evenVBand="0" w:oddHBand="0" w:evenHBand="0" w:firstRowFirstColumn="0" w:firstRowLastColumn="0" w:lastRowFirstColumn="0" w:lastRowLastColumn="0"/>
            </w:pPr>
            <w:r w:rsidRPr="008A5BC9">
              <w:rPr>
                <w:color w:val="222222"/>
                <w:sz w:val="19"/>
                <w:szCs w:val="19"/>
              </w:rPr>
              <w:t>0.95 (n = 5,258)</w:t>
            </w:r>
          </w:p>
        </w:tc>
        <w:tc>
          <w:tcPr>
            <w:tcW w:w="3210" w:type="dxa"/>
          </w:tcPr>
          <w:p w14:paraId="102CA381" w14:textId="18B84868" w:rsidR="001A6E04" w:rsidRPr="0076487A" w:rsidRDefault="001A6E04" w:rsidP="001A6E04">
            <w:pPr>
              <w:jc w:val="center"/>
              <w:cnfStyle w:val="000000000000" w:firstRow="0" w:lastRow="0" w:firstColumn="0" w:lastColumn="0" w:oddVBand="0" w:evenVBand="0" w:oddHBand="0" w:evenHBand="0" w:firstRowFirstColumn="0" w:firstRowLastColumn="0" w:lastRowFirstColumn="0" w:lastRowLastColumn="0"/>
            </w:pPr>
            <w:r w:rsidRPr="008A5BC9">
              <w:rPr>
                <w:color w:val="222222"/>
                <w:sz w:val="19"/>
                <w:szCs w:val="19"/>
              </w:rPr>
              <w:t>0.05 (n = 252)</w:t>
            </w:r>
          </w:p>
        </w:tc>
      </w:tr>
      <w:tr w:rsidR="001A6E04" w14:paraId="083CA809" w14:textId="77777777" w:rsidTr="001A6E04">
        <w:tc>
          <w:tcPr>
            <w:cnfStyle w:val="001000000000" w:firstRow="0" w:lastRow="0" w:firstColumn="1" w:lastColumn="0" w:oddVBand="0" w:evenVBand="0" w:oddHBand="0" w:evenHBand="0" w:firstRowFirstColumn="0" w:firstRowLastColumn="0" w:lastRowFirstColumn="0" w:lastRowLastColumn="0"/>
            <w:tcW w:w="3209" w:type="dxa"/>
          </w:tcPr>
          <w:p w14:paraId="798F5273" w14:textId="5B7B4114" w:rsidR="001A6E04" w:rsidRPr="0076487A" w:rsidRDefault="004E3DFA" w:rsidP="001A6E04">
            <w:r w:rsidRPr="008A5BC9">
              <w:rPr>
                <w:color w:val="222222"/>
                <w:sz w:val="19"/>
                <w:szCs w:val="19"/>
              </w:rPr>
              <w:t>Koala</w:t>
            </w:r>
          </w:p>
        </w:tc>
        <w:tc>
          <w:tcPr>
            <w:tcW w:w="3210" w:type="dxa"/>
          </w:tcPr>
          <w:p w14:paraId="0A5AFC3E" w14:textId="56873194" w:rsidR="001A6E04" w:rsidRPr="0076487A" w:rsidRDefault="001A6E04" w:rsidP="001A6E04">
            <w:pPr>
              <w:jc w:val="center"/>
              <w:cnfStyle w:val="000000000000" w:firstRow="0" w:lastRow="0" w:firstColumn="0" w:lastColumn="0" w:oddVBand="0" w:evenVBand="0" w:oddHBand="0" w:evenHBand="0" w:firstRowFirstColumn="0" w:firstRowLastColumn="0" w:lastRowFirstColumn="0" w:lastRowLastColumn="0"/>
            </w:pPr>
            <w:r w:rsidRPr="008A5BC9">
              <w:rPr>
                <w:color w:val="222222"/>
                <w:sz w:val="19"/>
                <w:szCs w:val="19"/>
              </w:rPr>
              <w:t>0.46 (n = 2,144)</w:t>
            </w:r>
          </w:p>
        </w:tc>
        <w:tc>
          <w:tcPr>
            <w:tcW w:w="3210" w:type="dxa"/>
          </w:tcPr>
          <w:p w14:paraId="5F8B90BE" w14:textId="1B85CD6A" w:rsidR="001A6E04" w:rsidRPr="0076487A" w:rsidRDefault="001A6E04" w:rsidP="001A6E04">
            <w:pPr>
              <w:jc w:val="center"/>
              <w:cnfStyle w:val="000000000000" w:firstRow="0" w:lastRow="0" w:firstColumn="0" w:lastColumn="0" w:oddVBand="0" w:evenVBand="0" w:oddHBand="0" w:evenHBand="0" w:firstRowFirstColumn="0" w:firstRowLastColumn="0" w:lastRowFirstColumn="0" w:lastRowLastColumn="0"/>
            </w:pPr>
            <w:r w:rsidRPr="008A5BC9">
              <w:rPr>
                <w:color w:val="222222"/>
                <w:sz w:val="19"/>
                <w:szCs w:val="19"/>
              </w:rPr>
              <w:t>0.54 (n = 2,524)</w:t>
            </w:r>
          </w:p>
        </w:tc>
      </w:tr>
      <w:tr w:rsidR="001A6E04" w14:paraId="459FE156" w14:textId="77777777" w:rsidTr="001A6E04">
        <w:tc>
          <w:tcPr>
            <w:cnfStyle w:val="001000000000" w:firstRow="0" w:lastRow="0" w:firstColumn="1" w:lastColumn="0" w:oddVBand="0" w:evenVBand="0" w:oddHBand="0" w:evenHBand="0" w:firstRowFirstColumn="0" w:firstRowLastColumn="0" w:lastRowFirstColumn="0" w:lastRowLastColumn="0"/>
            <w:tcW w:w="3209" w:type="dxa"/>
          </w:tcPr>
          <w:p w14:paraId="4594B990" w14:textId="215A03F2" w:rsidR="001A6E04" w:rsidRPr="008A5BC9" w:rsidRDefault="001A6E04" w:rsidP="001A6E04">
            <w:pPr>
              <w:rPr>
                <w:b/>
                <w:bCs/>
                <w:color w:val="222222"/>
                <w:sz w:val="19"/>
                <w:szCs w:val="19"/>
              </w:rPr>
            </w:pPr>
            <w:r w:rsidRPr="008A5BC9">
              <w:rPr>
                <w:b/>
                <w:bCs/>
                <w:color w:val="222222"/>
                <w:sz w:val="19"/>
                <w:szCs w:val="19"/>
              </w:rPr>
              <w:t>Total</w:t>
            </w:r>
          </w:p>
        </w:tc>
        <w:tc>
          <w:tcPr>
            <w:tcW w:w="3210" w:type="dxa"/>
          </w:tcPr>
          <w:p w14:paraId="759FA8D8" w14:textId="4BA76188" w:rsidR="001A6E04" w:rsidRPr="008A5BC9" w:rsidRDefault="001A6E04" w:rsidP="001A6E04">
            <w:pPr>
              <w:jc w:val="center"/>
              <w:cnfStyle w:val="000000000000" w:firstRow="0" w:lastRow="0" w:firstColumn="0" w:lastColumn="0" w:oddVBand="0" w:evenVBand="0" w:oddHBand="0" w:evenHBand="0" w:firstRowFirstColumn="0" w:firstRowLastColumn="0" w:lastRowFirstColumn="0" w:lastRowLastColumn="0"/>
              <w:rPr>
                <w:b/>
                <w:bCs/>
                <w:color w:val="222222"/>
                <w:sz w:val="19"/>
                <w:szCs w:val="19"/>
              </w:rPr>
            </w:pPr>
            <w:r w:rsidRPr="008A5BC9">
              <w:rPr>
                <w:b/>
                <w:bCs/>
                <w:color w:val="222222"/>
                <w:sz w:val="19"/>
                <w:szCs w:val="19"/>
              </w:rPr>
              <w:t>7402</w:t>
            </w:r>
          </w:p>
        </w:tc>
        <w:tc>
          <w:tcPr>
            <w:tcW w:w="3210" w:type="dxa"/>
          </w:tcPr>
          <w:p w14:paraId="091D5704" w14:textId="5074501B" w:rsidR="001A6E04" w:rsidRPr="008A5BC9" w:rsidRDefault="001A6E04" w:rsidP="001A6E04">
            <w:pPr>
              <w:jc w:val="center"/>
              <w:cnfStyle w:val="000000000000" w:firstRow="0" w:lastRow="0" w:firstColumn="0" w:lastColumn="0" w:oddVBand="0" w:evenVBand="0" w:oddHBand="0" w:evenHBand="0" w:firstRowFirstColumn="0" w:firstRowLastColumn="0" w:lastRowFirstColumn="0" w:lastRowLastColumn="0"/>
              <w:rPr>
                <w:b/>
                <w:bCs/>
                <w:color w:val="222222"/>
                <w:sz w:val="19"/>
                <w:szCs w:val="19"/>
              </w:rPr>
            </w:pPr>
            <w:r w:rsidRPr="008A5BC9">
              <w:rPr>
                <w:b/>
                <w:bCs/>
                <w:color w:val="222222"/>
                <w:sz w:val="19"/>
                <w:szCs w:val="19"/>
              </w:rPr>
              <w:t>2766</w:t>
            </w:r>
          </w:p>
        </w:tc>
      </w:tr>
    </w:tbl>
    <w:p w14:paraId="3F1F087B" w14:textId="77777777" w:rsidR="001A6E04" w:rsidRDefault="001A6E04" w:rsidP="00A0152A"/>
    <w:p w14:paraId="3D3347C5" w14:textId="77777777" w:rsidR="001A6E04" w:rsidRDefault="001A6E04" w:rsidP="00A0152A"/>
    <w:p w14:paraId="7C9EA34A" w14:textId="77777777" w:rsidR="00A0152A" w:rsidRDefault="00A0152A" w:rsidP="00355654">
      <w:pPr>
        <w:keepNext/>
        <w:jc w:val="center"/>
      </w:pPr>
      <w:r>
        <w:rPr>
          <w:noProof/>
        </w:rPr>
        <w:drawing>
          <wp:inline distT="0" distB="0" distL="0" distR="0" wp14:anchorId="1AEE6A6E" wp14:editId="79D79A5A">
            <wp:extent cx="4575600" cy="3430800"/>
            <wp:effectExtent l="0" t="0" r="0" b="0"/>
            <wp:docPr id="511770121" name="Picture 13" descr="A graph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1770121" name="Picture 13" descr="A graph of a graph&#10;&#10;AI-generated content may be incorrect."/>
                    <pic:cNvPicPr/>
                  </pic:nvPicPr>
                  <pic:blipFill>
                    <a:blip r:embed="rId71" cstate="email">
                      <a:extLst>
                        <a:ext uri="{28A0092B-C50C-407E-A947-70E740481C1C}">
                          <a14:useLocalDpi xmlns:a14="http://schemas.microsoft.com/office/drawing/2010/main"/>
                        </a:ext>
                      </a:extLst>
                    </a:blip>
                    <a:stretch>
                      <a:fillRect/>
                    </a:stretch>
                  </pic:blipFill>
                  <pic:spPr>
                    <a:xfrm>
                      <a:off x="0" y="0"/>
                      <a:ext cx="4575600" cy="3430800"/>
                    </a:xfrm>
                    <a:prstGeom prst="rect">
                      <a:avLst/>
                    </a:prstGeom>
                  </pic:spPr>
                </pic:pic>
              </a:graphicData>
            </a:graphic>
          </wp:inline>
        </w:drawing>
      </w:r>
    </w:p>
    <w:p w14:paraId="1F0C9876" w14:textId="7DE4A07A" w:rsidR="00A0152A" w:rsidRDefault="002568F0" w:rsidP="001A6E04">
      <w:pPr>
        <w:pStyle w:val="Caption-Figure"/>
        <w:sectPr w:rsidR="00A0152A" w:rsidSect="00BF0090">
          <w:footerReference w:type="default" r:id="rId72"/>
          <w:pgSz w:w="11907" w:h="16840" w:code="9"/>
          <w:pgMar w:top="1134" w:right="1134" w:bottom="1134" w:left="1134" w:header="709" w:footer="567" w:gutter="0"/>
          <w:cols w:space="708"/>
          <w:formProt w:val="0"/>
          <w:titlePg/>
          <w:docGrid w:linePitch="360"/>
        </w:sectPr>
      </w:pPr>
      <w:bookmarkStart w:id="208" w:name="_Ref193800342"/>
      <w:bookmarkStart w:id="209" w:name="_Toc201758339"/>
      <w:r>
        <w:t>Figure A</w:t>
      </w:r>
      <w:fldSimple w:instr=" SEQ A \* ARABIC ">
        <w:r w:rsidR="00E655CE">
          <w:rPr>
            <w:noProof/>
          </w:rPr>
          <w:t>3</w:t>
        </w:r>
      </w:fldSimple>
      <w:r>
        <w:t>.</w:t>
      </w:r>
      <w:r w:rsidRPr="6911FBC4">
        <w:t xml:space="preserve"> </w:t>
      </w:r>
      <w:bookmarkEnd w:id="208"/>
      <w:r w:rsidR="00A0152A">
        <w:t xml:space="preserve">Distribution of scores from the </w:t>
      </w:r>
      <w:r w:rsidR="00EF75B5" w:rsidRPr="00EF75B5">
        <w:t xml:space="preserve">Convolutional Neural Network (CNN) </w:t>
      </w:r>
      <w:r w:rsidR="00A0152A">
        <w:t xml:space="preserve">model classifier for snippets that were validated as either being a </w:t>
      </w:r>
      <w:r w:rsidR="004E3DFA">
        <w:t>Koala</w:t>
      </w:r>
      <w:r w:rsidR="00A0152A">
        <w:t xml:space="preserve"> or not a </w:t>
      </w:r>
      <w:r w:rsidR="004E3DFA">
        <w:t>Koala</w:t>
      </w:r>
      <w:r w:rsidR="00A0152A">
        <w:t xml:space="preserve">. Only 5% of validated </w:t>
      </w:r>
      <w:r w:rsidR="004E3DFA">
        <w:t>Koala</w:t>
      </w:r>
      <w:r w:rsidR="00A0152A">
        <w:t xml:space="preserve"> calls were below 0.5.</w:t>
      </w:r>
      <w:bookmarkEnd w:id="209"/>
    </w:p>
    <w:p w14:paraId="4141B41E" w14:textId="15E15727" w:rsidR="00BF0090" w:rsidRDefault="00BF0090" w:rsidP="00BF0090">
      <w:pPr>
        <w:pStyle w:val="Heading2-Numbered"/>
        <w:numPr>
          <w:ilvl w:val="1"/>
          <w:numId w:val="17"/>
        </w:numPr>
      </w:pPr>
      <w:bookmarkStart w:id="210" w:name="_Toc185321304"/>
      <w:bookmarkStart w:id="211" w:name="_Toc202781758"/>
      <w:r>
        <w:lastRenderedPageBreak/>
        <w:t>Population genetics supplementary method details and results</w:t>
      </w:r>
      <w:bookmarkEnd w:id="210"/>
      <w:bookmarkEnd w:id="211"/>
    </w:p>
    <w:p w14:paraId="10A7C728" w14:textId="77777777" w:rsidR="00BF0090" w:rsidRDefault="00BF0090" w:rsidP="00BF0090">
      <w:pPr>
        <w:spacing w:after="0"/>
      </w:pPr>
    </w:p>
    <w:p w14:paraId="0F8FFE5C" w14:textId="321C9E8C" w:rsidR="00BF0090" w:rsidRPr="0050196D" w:rsidRDefault="00EE5D9F" w:rsidP="00BF0090">
      <w:pPr>
        <w:pStyle w:val="Caption-Table"/>
      </w:pPr>
      <w:bookmarkStart w:id="212" w:name="_Toc201758271"/>
      <w:r>
        <w:t>Table A</w:t>
      </w:r>
      <w:fldSimple w:instr=" SEQ Table_A \* ARABIC ">
        <w:r w:rsidR="00E655CE">
          <w:rPr>
            <w:noProof/>
          </w:rPr>
          <w:t>4</w:t>
        </w:r>
      </w:fldSimple>
      <w:r>
        <w:t xml:space="preserve">. </w:t>
      </w:r>
      <w:r w:rsidR="00BF0090">
        <w:t xml:space="preserve">Details of </w:t>
      </w:r>
      <w:r w:rsidR="0009141A">
        <w:t xml:space="preserve">the </w:t>
      </w:r>
      <w:r w:rsidR="00BF0090">
        <w:t>genetic data filtering steps</w:t>
      </w:r>
      <w:r w:rsidR="0009141A">
        <w:t xml:space="preserve"> used in this study. SNP = </w:t>
      </w:r>
      <w:r w:rsidR="0009141A" w:rsidRPr="0009141A">
        <w:t>Single Nucleotide Polymorphism</w:t>
      </w:r>
      <w:r w:rsidR="0009141A">
        <w:t>.</w:t>
      </w:r>
      <w:bookmarkEnd w:id="212"/>
    </w:p>
    <w:tbl>
      <w:tblPr>
        <w:tblStyle w:val="TableGrid10"/>
        <w:tblW w:w="15340" w:type="dxa"/>
        <w:tblLook w:val="04A0" w:firstRow="1" w:lastRow="0" w:firstColumn="1" w:lastColumn="0" w:noHBand="0" w:noVBand="1"/>
      </w:tblPr>
      <w:tblGrid>
        <w:gridCol w:w="2200"/>
        <w:gridCol w:w="7180"/>
        <w:gridCol w:w="3340"/>
        <w:gridCol w:w="2620"/>
      </w:tblGrid>
      <w:tr w:rsidR="00BF0090" w:rsidRPr="0076487A" w14:paraId="14091BFE" w14:textId="77777777" w:rsidTr="008A5BC9">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0" w:type="dxa"/>
            <w:noWrap/>
            <w:hideMark/>
          </w:tcPr>
          <w:p w14:paraId="221DC513" w14:textId="77777777" w:rsidR="00BF0090" w:rsidRPr="008A5BC9" w:rsidRDefault="00BF0090">
            <w:pPr>
              <w:rPr>
                <w:b/>
                <w:bCs/>
                <w:color w:val="FFFFFF" w:themeColor="background1"/>
                <w:lang w:eastAsia="en-AU"/>
              </w:rPr>
            </w:pPr>
            <w:r w:rsidRPr="008A5BC9">
              <w:rPr>
                <w:b/>
                <w:bCs/>
                <w:color w:val="FFFFFF" w:themeColor="background1"/>
                <w:lang w:eastAsia="en-AU"/>
              </w:rPr>
              <w:t>Filter</w:t>
            </w:r>
          </w:p>
        </w:tc>
        <w:tc>
          <w:tcPr>
            <w:tcW w:w="0" w:type="dxa"/>
            <w:noWrap/>
            <w:hideMark/>
          </w:tcPr>
          <w:p w14:paraId="6B1E1F79" w14:textId="77777777" w:rsidR="00BF0090" w:rsidRPr="008A5BC9" w:rsidRDefault="00BF0090">
            <w:pPr>
              <w:cnfStyle w:val="100000000000" w:firstRow="1" w:lastRow="0" w:firstColumn="0" w:lastColumn="0" w:oddVBand="0" w:evenVBand="0" w:oddHBand="0" w:evenHBand="0" w:firstRowFirstColumn="0" w:firstRowLastColumn="0" w:lastRowFirstColumn="0" w:lastRowLastColumn="0"/>
              <w:rPr>
                <w:b/>
                <w:bCs/>
                <w:color w:val="FFFFFF" w:themeColor="background1"/>
                <w:lang w:eastAsia="en-AU"/>
              </w:rPr>
            </w:pPr>
            <w:r w:rsidRPr="008A5BC9">
              <w:rPr>
                <w:b/>
                <w:bCs/>
                <w:color w:val="FFFFFF" w:themeColor="background1"/>
                <w:lang w:eastAsia="en-AU"/>
              </w:rPr>
              <w:t>Description</w:t>
            </w:r>
          </w:p>
        </w:tc>
        <w:tc>
          <w:tcPr>
            <w:tcW w:w="0" w:type="dxa"/>
            <w:hideMark/>
          </w:tcPr>
          <w:p w14:paraId="7DAA6049" w14:textId="77777777" w:rsidR="00BF0090" w:rsidRPr="008A5BC9" w:rsidRDefault="00BF0090">
            <w:pPr>
              <w:cnfStyle w:val="100000000000" w:firstRow="1" w:lastRow="0" w:firstColumn="0" w:lastColumn="0" w:oddVBand="0" w:evenVBand="0" w:oddHBand="0" w:evenHBand="0" w:firstRowFirstColumn="0" w:firstRowLastColumn="0" w:lastRowFirstColumn="0" w:lastRowLastColumn="0"/>
              <w:rPr>
                <w:b/>
                <w:bCs/>
                <w:color w:val="FFFFFF" w:themeColor="background1"/>
                <w:lang w:eastAsia="en-AU"/>
              </w:rPr>
            </w:pPr>
            <w:r w:rsidRPr="008A5BC9">
              <w:rPr>
                <w:b/>
                <w:bCs/>
                <w:color w:val="FFFFFF" w:themeColor="background1"/>
                <w:lang w:eastAsia="en-AU"/>
              </w:rPr>
              <w:t>Threshold</w:t>
            </w:r>
          </w:p>
        </w:tc>
        <w:tc>
          <w:tcPr>
            <w:tcW w:w="0" w:type="dxa"/>
            <w:noWrap/>
            <w:hideMark/>
          </w:tcPr>
          <w:p w14:paraId="0C3CD020" w14:textId="77777777" w:rsidR="00BF0090" w:rsidRPr="008A5BC9" w:rsidRDefault="00BF0090">
            <w:pPr>
              <w:cnfStyle w:val="100000000000" w:firstRow="1" w:lastRow="0" w:firstColumn="0" w:lastColumn="0" w:oddVBand="0" w:evenVBand="0" w:oddHBand="0" w:evenHBand="0" w:firstRowFirstColumn="0" w:firstRowLastColumn="0" w:lastRowFirstColumn="0" w:lastRowLastColumn="0"/>
              <w:rPr>
                <w:b/>
                <w:bCs/>
                <w:color w:val="FFFFFF" w:themeColor="background1"/>
                <w:lang w:eastAsia="en-AU"/>
              </w:rPr>
            </w:pPr>
            <w:r w:rsidRPr="008A5BC9">
              <w:rPr>
                <w:b/>
                <w:bCs/>
                <w:color w:val="FFFFFF" w:themeColor="background1"/>
                <w:lang w:eastAsia="en-AU"/>
              </w:rPr>
              <w:t>Retained</w:t>
            </w:r>
          </w:p>
        </w:tc>
      </w:tr>
      <w:tr w:rsidR="00BF0090" w:rsidRPr="0076487A" w14:paraId="1336FBFC" w14:textId="77777777">
        <w:trPr>
          <w:trHeight w:val="300"/>
        </w:trPr>
        <w:tc>
          <w:tcPr>
            <w:cnfStyle w:val="001000000000" w:firstRow="0" w:lastRow="0" w:firstColumn="1" w:lastColumn="0" w:oddVBand="0" w:evenVBand="0" w:oddHBand="0" w:evenHBand="0" w:firstRowFirstColumn="0" w:firstRowLastColumn="0" w:lastRowFirstColumn="0" w:lastRowLastColumn="0"/>
            <w:tcW w:w="2200" w:type="dxa"/>
            <w:noWrap/>
            <w:hideMark/>
          </w:tcPr>
          <w:p w14:paraId="3C8393E0" w14:textId="77777777" w:rsidR="00BF0090" w:rsidRPr="008A5BC9" w:rsidRDefault="00BF0090">
            <w:pPr>
              <w:rPr>
                <w:color w:val="000000"/>
                <w:lang w:eastAsia="en-AU"/>
              </w:rPr>
            </w:pPr>
            <w:r w:rsidRPr="008A5BC9">
              <w:rPr>
                <w:color w:val="000000"/>
                <w:lang w:eastAsia="en-AU"/>
              </w:rPr>
              <w:t>Raw data import</w:t>
            </w:r>
          </w:p>
        </w:tc>
        <w:tc>
          <w:tcPr>
            <w:tcW w:w="7180" w:type="dxa"/>
            <w:noWrap/>
            <w:hideMark/>
          </w:tcPr>
          <w:p w14:paraId="1ECCBF7C"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DArT-seq data only</w:t>
            </w:r>
          </w:p>
        </w:tc>
        <w:tc>
          <w:tcPr>
            <w:tcW w:w="3340" w:type="dxa"/>
            <w:noWrap/>
            <w:hideMark/>
          </w:tcPr>
          <w:p w14:paraId="2FDAB9FC"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Exclude scat samples/DArT-tag data</w:t>
            </w:r>
          </w:p>
        </w:tc>
        <w:tc>
          <w:tcPr>
            <w:tcW w:w="2620" w:type="dxa"/>
            <w:noWrap/>
            <w:hideMark/>
          </w:tcPr>
          <w:p w14:paraId="751DCC64"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155 samples and 26551 loci</w:t>
            </w:r>
          </w:p>
        </w:tc>
      </w:tr>
      <w:tr w:rsidR="00BF0090" w:rsidRPr="0076487A" w14:paraId="1EE4862B" w14:textId="77777777">
        <w:trPr>
          <w:trHeight w:val="900"/>
        </w:trPr>
        <w:tc>
          <w:tcPr>
            <w:cnfStyle w:val="001000000000" w:firstRow="0" w:lastRow="0" w:firstColumn="1" w:lastColumn="0" w:oddVBand="0" w:evenVBand="0" w:oddHBand="0" w:evenHBand="0" w:firstRowFirstColumn="0" w:firstRowLastColumn="0" w:lastRowFirstColumn="0" w:lastRowLastColumn="0"/>
            <w:tcW w:w="2200" w:type="dxa"/>
            <w:noWrap/>
            <w:hideMark/>
          </w:tcPr>
          <w:p w14:paraId="3F6DBC80" w14:textId="77777777" w:rsidR="00BF0090" w:rsidRPr="008A5BC9" w:rsidRDefault="00BF0090">
            <w:pPr>
              <w:rPr>
                <w:color w:val="000000"/>
                <w:lang w:eastAsia="en-AU"/>
              </w:rPr>
            </w:pPr>
            <w:r w:rsidRPr="008A5BC9">
              <w:rPr>
                <w:color w:val="000000"/>
                <w:lang w:eastAsia="en-AU"/>
              </w:rPr>
              <w:t>Sex-linked</w:t>
            </w:r>
          </w:p>
        </w:tc>
        <w:tc>
          <w:tcPr>
            <w:tcW w:w="7180" w:type="dxa"/>
            <w:hideMark/>
          </w:tcPr>
          <w:p w14:paraId="6FE55F0D"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Retain autosomal SNPs only</w:t>
            </w:r>
          </w:p>
        </w:tc>
        <w:tc>
          <w:tcPr>
            <w:tcW w:w="3340" w:type="dxa"/>
            <w:hideMark/>
          </w:tcPr>
          <w:p w14:paraId="4D7C6CC9" w14:textId="79B31F8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 xml:space="preserve">Remove loci that were identified as potentially sex-linked using the R package </w:t>
            </w:r>
            <w:r w:rsidR="0009141A" w:rsidRPr="008A5BC9">
              <w:rPr>
                <w:color w:val="000000"/>
                <w:lang w:eastAsia="en-AU"/>
              </w:rPr>
              <w:t>‘</w:t>
            </w:r>
            <w:r w:rsidRPr="008A5BC9">
              <w:rPr>
                <w:color w:val="000000"/>
                <w:lang w:eastAsia="en-AU"/>
              </w:rPr>
              <w:t>dartR.sexlinked</w:t>
            </w:r>
            <w:r w:rsidR="0009141A" w:rsidRPr="008A5BC9">
              <w:rPr>
                <w:color w:val="000000"/>
                <w:lang w:eastAsia="en-AU"/>
              </w:rPr>
              <w:t>’</w:t>
            </w:r>
          </w:p>
        </w:tc>
        <w:tc>
          <w:tcPr>
            <w:tcW w:w="2620" w:type="dxa"/>
            <w:noWrap/>
            <w:hideMark/>
          </w:tcPr>
          <w:p w14:paraId="3966269F"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155 samples and 26530 loci</w:t>
            </w:r>
          </w:p>
        </w:tc>
      </w:tr>
      <w:tr w:rsidR="00BF0090" w:rsidRPr="0076487A" w14:paraId="3EA65462" w14:textId="77777777">
        <w:trPr>
          <w:trHeight w:val="1200"/>
        </w:trPr>
        <w:tc>
          <w:tcPr>
            <w:cnfStyle w:val="001000000000" w:firstRow="0" w:lastRow="0" w:firstColumn="1" w:lastColumn="0" w:oddVBand="0" w:evenVBand="0" w:oddHBand="0" w:evenHBand="0" w:firstRowFirstColumn="0" w:firstRowLastColumn="0" w:lastRowFirstColumn="0" w:lastRowLastColumn="0"/>
            <w:tcW w:w="2200" w:type="dxa"/>
            <w:noWrap/>
            <w:hideMark/>
          </w:tcPr>
          <w:p w14:paraId="3FFBE262" w14:textId="77777777" w:rsidR="00BF0090" w:rsidRPr="008A5BC9" w:rsidRDefault="00BF0090">
            <w:pPr>
              <w:rPr>
                <w:color w:val="000000"/>
                <w:lang w:eastAsia="en-AU"/>
              </w:rPr>
            </w:pPr>
            <w:r w:rsidRPr="008A5BC9">
              <w:rPr>
                <w:color w:val="000000"/>
                <w:lang w:eastAsia="en-AU"/>
              </w:rPr>
              <w:t>Repeatability average</w:t>
            </w:r>
          </w:p>
        </w:tc>
        <w:tc>
          <w:tcPr>
            <w:tcW w:w="7180" w:type="dxa"/>
            <w:hideMark/>
          </w:tcPr>
          <w:p w14:paraId="3D289D5F" w14:textId="67CD7690"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Based on Dart's repeatability score for each locus. The threshold was chosen to remove low-quality loci, whil</w:t>
            </w:r>
            <w:r w:rsidR="0009141A" w:rsidRPr="008A5BC9">
              <w:rPr>
                <w:color w:val="000000"/>
                <w:lang w:eastAsia="en-AU"/>
              </w:rPr>
              <w:t>e</w:t>
            </w:r>
            <w:r w:rsidRPr="008A5BC9">
              <w:rPr>
                <w:color w:val="000000"/>
                <w:lang w:eastAsia="en-AU"/>
              </w:rPr>
              <w:t xml:space="preserve"> not being too stringent to over-filter SNPs with higher heterozygosity levels (which can create bias).</w:t>
            </w:r>
          </w:p>
        </w:tc>
        <w:tc>
          <w:tcPr>
            <w:tcW w:w="3340" w:type="dxa"/>
            <w:hideMark/>
          </w:tcPr>
          <w:p w14:paraId="5A2A2232"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&gt;0.95</w:t>
            </w:r>
          </w:p>
        </w:tc>
        <w:tc>
          <w:tcPr>
            <w:tcW w:w="2620" w:type="dxa"/>
            <w:noWrap/>
            <w:hideMark/>
          </w:tcPr>
          <w:p w14:paraId="1D6ECC75"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155 samples and 25108 loci</w:t>
            </w:r>
          </w:p>
        </w:tc>
      </w:tr>
      <w:tr w:rsidR="00BF0090" w:rsidRPr="0076487A" w14:paraId="7A6530DD" w14:textId="77777777">
        <w:trPr>
          <w:trHeight w:val="1500"/>
        </w:trPr>
        <w:tc>
          <w:tcPr>
            <w:cnfStyle w:val="001000000000" w:firstRow="0" w:lastRow="0" w:firstColumn="1" w:lastColumn="0" w:oddVBand="0" w:evenVBand="0" w:oddHBand="0" w:evenHBand="0" w:firstRowFirstColumn="0" w:firstRowLastColumn="0" w:lastRowFirstColumn="0" w:lastRowLastColumn="0"/>
            <w:tcW w:w="2200" w:type="dxa"/>
            <w:noWrap/>
            <w:hideMark/>
          </w:tcPr>
          <w:p w14:paraId="0E001011" w14:textId="77777777" w:rsidR="00BF0090" w:rsidRPr="008A5BC9" w:rsidRDefault="00BF0090">
            <w:pPr>
              <w:rPr>
                <w:color w:val="000000"/>
                <w:lang w:eastAsia="en-AU"/>
              </w:rPr>
            </w:pPr>
            <w:r w:rsidRPr="008A5BC9">
              <w:rPr>
                <w:color w:val="000000"/>
                <w:lang w:eastAsia="en-AU"/>
              </w:rPr>
              <w:t>Read count average</w:t>
            </w:r>
          </w:p>
        </w:tc>
        <w:tc>
          <w:tcPr>
            <w:tcW w:w="7180" w:type="dxa"/>
            <w:hideMark/>
          </w:tcPr>
          <w:p w14:paraId="33751533" w14:textId="61AE609C"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Filtering on average read count (per locus) is done to exclude loci with high levels of allelic drop-out (low read counts) and potential paralogous regions (high read counts). Thresholds were chosen by examining the frequency of heterozygous calls plotted against average read depth, under the assumption that there should be no relationship between the two</w:t>
            </w:r>
            <w:r w:rsidR="0009141A" w:rsidRPr="008A5BC9">
              <w:rPr>
                <w:color w:val="000000"/>
                <w:lang w:eastAsia="en-AU"/>
              </w:rPr>
              <w:t>.</w:t>
            </w:r>
          </w:p>
        </w:tc>
        <w:tc>
          <w:tcPr>
            <w:tcW w:w="3340" w:type="dxa"/>
            <w:hideMark/>
          </w:tcPr>
          <w:p w14:paraId="2DBB01C5"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&gt;15 &lt;200</w:t>
            </w:r>
          </w:p>
        </w:tc>
        <w:tc>
          <w:tcPr>
            <w:tcW w:w="2620" w:type="dxa"/>
            <w:noWrap/>
            <w:hideMark/>
          </w:tcPr>
          <w:p w14:paraId="7A3FBDE7"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155 samples and 4679 loci</w:t>
            </w:r>
          </w:p>
        </w:tc>
      </w:tr>
      <w:tr w:rsidR="00BF0090" w:rsidRPr="0076487A" w14:paraId="555BB03F" w14:textId="77777777">
        <w:trPr>
          <w:trHeight w:val="600"/>
        </w:trPr>
        <w:tc>
          <w:tcPr>
            <w:cnfStyle w:val="001000000000" w:firstRow="0" w:lastRow="0" w:firstColumn="1" w:lastColumn="0" w:oddVBand="0" w:evenVBand="0" w:oddHBand="0" w:evenHBand="0" w:firstRowFirstColumn="0" w:firstRowLastColumn="0" w:lastRowFirstColumn="0" w:lastRowLastColumn="0"/>
            <w:tcW w:w="2200" w:type="dxa"/>
            <w:noWrap/>
            <w:hideMark/>
          </w:tcPr>
          <w:p w14:paraId="1710887F" w14:textId="77777777" w:rsidR="00BF0090" w:rsidRPr="008A5BC9" w:rsidRDefault="00BF0090">
            <w:pPr>
              <w:rPr>
                <w:color w:val="000000"/>
                <w:lang w:eastAsia="en-AU"/>
              </w:rPr>
            </w:pPr>
            <w:r w:rsidRPr="008A5BC9">
              <w:rPr>
                <w:color w:val="000000"/>
                <w:lang w:eastAsia="en-AU"/>
              </w:rPr>
              <w:t>Call rate (individual)</w:t>
            </w:r>
          </w:p>
        </w:tc>
        <w:tc>
          <w:tcPr>
            <w:tcW w:w="7180" w:type="dxa"/>
            <w:hideMark/>
          </w:tcPr>
          <w:p w14:paraId="70512D80" w14:textId="504A65ED"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This threshold was chosen based on balancing the number of individuals retained against the number of loci retained</w:t>
            </w:r>
          </w:p>
        </w:tc>
        <w:tc>
          <w:tcPr>
            <w:tcW w:w="3340" w:type="dxa"/>
            <w:hideMark/>
          </w:tcPr>
          <w:p w14:paraId="754B7EA2"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&gt;0.96</w:t>
            </w:r>
          </w:p>
        </w:tc>
        <w:tc>
          <w:tcPr>
            <w:tcW w:w="2620" w:type="dxa"/>
            <w:noWrap/>
            <w:hideMark/>
          </w:tcPr>
          <w:p w14:paraId="6C4605DC"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117 samples and 4679 loci</w:t>
            </w:r>
          </w:p>
        </w:tc>
      </w:tr>
      <w:tr w:rsidR="00BF0090" w:rsidRPr="0076487A" w14:paraId="40CABA10" w14:textId="77777777">
        <w:trPr>
          <w:trHeight w:val="1200"/>
        </w:trPr>
        <w:tc>
          <w:tcPr>
            <w:cnfStyle w:val="001000000000" w:firstRow="0" w:lastRow="0" w:firstColumn="1" w:lastColumn="0" w:oddVBand="0" w:evenVBand="0" w:oddHBand="0" w:evenHBand="0" w:firstRowFirstColumn="0" w:firstRowLastColumn="0" w:lastRowFirstColumn="0" w:lastRowLastColumn="0"/>
            <w:tcW w:w="2200" w:type="dxa"/>
            <w:noWrap/>
            <w:hideMark/>
          </w:tcPr>
          <w:p w14:paraId="39854D4F" w14:textId="77777777" w:rsidR="00BF0090" w:rsidRPr="008A5BC9" w:rsidRDefault="00BF0090">
            <w:pPr>
              <w:rPr>
                <w:color w:val="000000"/>
                <w:lang w:eastAsia="en-AU"/>
              </w:rPr>
            </w:pPr>
            <w:r w:rsidRPr="008A5BC9">
              <w:rPr>
                <w:color w:val="000000"/>
                <w:lang w:eastAsia="en-AU"/>
              </w:rPr>
              <w:t>Call rate (loci)</w:t>
            </w:r>
          </w:p>
        </w:tc>
        <w:tc>
          <w:tcPr>
            <w:tcW w:w="7180" w:type="dxa"/>
            <w:hideMark/>
          </w:tcPr>
          <w:p w14:paraId="49F3A32B" w14:textId="7D1A6CE1"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This threshold was chosen by examining the correlations between locus call rates and the frequency of heterozygotes or the minor allele frequency. The threshold that minimi</w:t>
            </w:r>
            <w:r w:rsidR="0009141A" w:rsidRPr="008A5BC9">
              <w:rPr>
                <w:color w:val="000000"/>
                <w:lang w:eastAsia="en-AU"/>
              </w:rPr>
              <w:t>s</w:t>
            </w:r>
            <w:r w:rsidRPr="008A5BC9">
              <w:rPr>
                <w:color w:val="000000"/>
                <w:lang w:eastAsia="en-AU"/>
              </w:rPr>
              <w:t xml:space="preserve">ed these correlations, </w:t>
            </w:r>
            <w:r w:rsidR="0009141A" w:rsidRPr="008A5BC9">
              <w:rPr>
                <w:color w:val="000000"/>
                <w:lang w:eastAsia="en-AU"/>
              </w:rPr>
              <w:t>while</w:t>
            </w:r>
            <w:r w:rsidRPr="008A5BC9">
              <w:rPr>
                <w:color w:val="000000"/>
                <w:lang w:eastAsia="en-AU"/>
              </w:rPr>
              <w:t xml:space="preserve"> still retaining a useable dataset, was chosen.</w:t>
            </w:r>
          </w:p>
        </w:tc>
        <w:tc>
          <w:tcPr>
            <w:tcW w:w="3340" w:type="dxa"/>
            <w:hideMark/>
          </w:tcPr>
          <w:p w14:paraId="22C78FCD"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&gt;0.98</w:t>
            </w:r>
          </w:p>
        </w:tc>
        <w:tc>
          <w:tcPr>
            <w:tcW w:w="2620" w:type="dxa"/>
            <w:noWrap/>
            <w:hideMark/>
          </w:tcPr>
          <w:p w14:paraId="5CE46385"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117 samples and 4023 loci</w:t>
            </w:r>
          </w:p>
        </w:tc>
      </w:tr>
      <w:tr w:rsidR="00BF0090" w:rsidRPr="0076487A" w14:paraId="177695C7" w14:textId="77777777">
        <w:trPr>
          <w:trHeight w:val="1200"/>
        </w:trPr>
        <w:tc>
          <w:tcPr>
            <w:cnfStyle w:val="001000000000" w:firstRow="0" w:lastRow="0" w:firstColumn="1" w:lastColumn="0" w:oddVBand="0" w:evenVBand="0" w:oddHBand="0" w:evenHBand="0" w:firstRowFirstColumn="0" w:firstRowLastColumn="0" w:lastRowFirstColumn="0" w:lastRowLastColumn="0"/>
            <w:tcW w:w="2200" w:type="dxa"/>
            <w:noWrap/>
            <w:hideMark/>
          </w:tcPr>
          <w:p w14:paraId="3C50BBFF" w14:textId="77777777" w:rsidR="00BF0090" w:rsidRPr="008A5BC9" w:rsidRDefault="00BF0090">
            <w:pPr>
              <w:rPr>
                <w:color w:val="000000"/>
                <w:lang w:eastAsia="en-AU"/>
              </w:rPr>
            </w:pPr>
            <w:r w:rsidRPr="008A5BC9">
              <w:rPr>
                <w:color w:val="000000"/>
                <w:lang w:eastAsia="en-AU"/>
              </w:rPr>
              <w:t>Minor allele frequency</w:t>
            </w:r>
          </w:p>
        </w:tc>
        <w:tc>
          <w:tcPr>
            <w:tcW w:w="7180" w:type="dxa"/>
            <w:hideMark/>
          </w:tcPr>
          <w:p w14:paraId="00490AB8"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MAF filters are used to exclude potential sequencing errors, which commonly appear as low-frequency variants. A minimum threshold that equated to each allele appearing in the dataset a minimum of three times was used.</w:t>
            </w:r>
          </w:p>
        </w:tc>
        <w:tc>
          <w:tcPr>
            <w:tcW w:w="3340" w:type="dxa"/>
            <w:hideMark/>
          </w:tcPr>
          <w:p w14:paraId="0D2CE999"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&gt;0.01</w:t>
            </w:r>
          </w:p>
        </w:tc>
        <w:tc>
          <w:tcPr>
            <w:tcW w:w="2620" w:type="dxa"/>
            <w:noWrap/>
            <w:hideMark/>
          </w:tcPr>
          <w:p w14:paraId="0F0A4144"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117 samples and 3197 loci</w:t>
            </w:r>
          </w:p>
        </w:tc>
      </w:tr>
      <w:tr w:rsidR="00BF0090" w:rsidRPr="0076487A" w14:paraId="4CF7BB5D" w14:textId="77777777">
        <w:trPr>
          <w:trHeight w:val="900"/>
        </w:trPr>
        <w:tc>
          <w:tcPr>
            <w:cnfStyle w:val="001000000000" w:firstRow="0" w:lastRow="0" w:firstColumn="1" w:lastColumn="0" w:oddVBand="0" w:evenVBand="0" w:oddHBand="0" w:evenHBand="0" w:firstRowFirstColumn="0" w:firstRowLastColumn="0" w:lastRowFirstColumn="0" w:lastRowLastColumn="0"/>
            <w:tcW w:w="2200" w:type="dxa"/>
            <w:noWrap/>
            <w:hideMark/>
          </w:tcPr>
          <w:p w14:paraId="3B5CB3D8" w14:textId="77777777" w:rsidR="00BF0090" w:rsidRPr="008A5BC9" w:rsidRDefault="00BF0090">
            <w:pPr>
              <w:rPr>
                <w:color w:val="000000"/>
                <w:lang w:eastAsia="en-AU"/>
              </w:rPr>
            </w:pPr>
            <w:r w:rsidRPr="008A5BC9">
              <w:rPr>
                <w:color w:val="000000"/>
                <w:lang w:eastAsia="en-AU"/>
              </w:rPr>
              <w:lastRenderedPageBreak/>
              <w:t>Secondaries</w:t>
            </w:r>
          </w:p>
        </w:tc>
        <w:tc>
          <w:tcPr>
            <w:tcW w:w="7180" w:type="dxa"/>
            <w:hideMark/>
          </w:tcPr>
          <w:p w14:paraId="6E6C3EAB" w14:textId="4A561A4E"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Non-independent SNPs were removed by selecting a single SNP per sequence and excluding other loci found on the same fragment. Loci to keep were chosen based on their average repeatability score</w:t>
            </w:r>
            <w:r w:rsidR="009422E9" w:rsidRPr="008A5BC9">
              <w:rPr>
                <w:color w:val="000000"/>
                <w:lang w:eastAsia="en-AU"/>
              </w:rPr>
              <w:t>.</w:t>
            </w:r>
          </w:p>
        </w:tc>
        <w:tc>
          <w:tcPr>
            <w:tcW w:w="3340" w:type="dxa"/>
            <w:hideMark/>
          </w:tcPr>
          <w:p w14:paraId="49AD1C82"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1 loci/sequence</w:t>
            </w:r>
          </w:p>
        </w:tc>
        <w:tc>
          <w:tcPr>
            <w:tcW w:w="2620" w:type="dxa"/>
            <w:noWrap/>
            <w:hideMark/>
          </w:tcPr>
          <w:p w14:paraId="112B80C5"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117 samples and 3186 loci</w:t>
            </w:r>
          </w:p>
        </w:tc>
      </w:tr>
      <w:tr w:rsidR="00BF0090" w:rsidRPr="0076487A" w14:paraId="5F727249" w14:textId="77777777">
        <w:trPr>
          <w:trHeight w:val="1500"/>
        </w:trPr>
        <w:tc>
          <w:tcPr>
            <w:cnfStyle w:val="001000000000" w:firstRow="0" w:lastRow="0" w:firstColumn="1" w:lastColumn="0" w:oddVBand="0" w:evenVBand="0" w:oddHBand="0" w:evenHBand="0" w:firstRowFirstColumn="0" w:firstRowLastColumn="0" w:lastRowFirstColumn="0" w:lastRowLastColumn="0"/>
            <w:tcW w:w="2200" w:type="dxa"/>
            <w:noWrap/>
            <w:hideMark/>
          </w:tcPr>
          <w:p w14:paraId="56DBC8A8" w14:textId="77777777" w:rsidR="00BF0090" w:rsidRPr="008A5BC9" w:rsidRDefault="00BF0090">
            <w:pPr>
              <w:rPr>
                <w:color w:val="000000"/>
                <w:lang w:eastAsia="en-AU"/>
              </w:rPr>
            </w:pPr>
            <w:r w:rsidRPr="008A5BC9">
              <w:rPr>
                <w:color w:val="000000"/>
                <w:lang w:eastAsia="en-AU"/>
              </w:rPr>
              <w:t>Linkage disequilibrium</w:t>
            </w:r>
          </w:p>
        </w:tc>
        <w:tc>
          <w:tcPr>
            <w:tcW w:w="7180" w:type="dxa"/>
            <w:hideMark/>
          </w:tcPr>
          <w:p w14:paraId="48ADC81F" w14:textId="6249D366"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LD was assessed by estimating pairwise genotypic correlations between loci on each chromosome within 10000000</w:t>
            </w:r>
            <w:r w:rsidR="009422E9" w:rsidRPr="008A5BC9">
              <w:rPr>
                <w:color w:val="000000"/>
                <w:lang w:eastAsia="en-AU"/>
              </w:rPr>
              <w:t> </w:t>
            </w:r>
            <w:r w:rsidRPr="008A5BC9">
              <w:rPr>
                <w:color w:val="000000"/>
                <w:lang w:eastAsia="en-AU"/>
              </w:rPr>
              <w:t xml:space="preserve">bp of each other. Correlations were estimated using the dartR function </w:t>
            </w:r>
            <w:r w:rsidR="009422E9" w:rsidRPr="008A5BC9">
              <w:rPr>
                <w:color w:val="000000"/>
                <w:lang w:eastAsia="en-AU"/>
              </w:rPr>
              <w:t>‘</w:t>
            </w:r>
            <w:r w:rsidRPr="008A5BC9">
              <w:rPr>
                <w:color w:val="000000"/>
                <w:lang w:eastAsia="en-AU"/>
              </w:rPr>
              <w:t>gl.report.ld.map</w:t>
            </w:r>
            <w:r w:rsidR="009422E9" w:rsidRPr="008A5BC9">
              <w:rPr>
                <w:color w:val="000000"/>
                <w:lang w:eastAsia="en-AU"/>
              </w:rPr>
              <w:t>’</w:t>
            </w:r>
            <w:r w:rsidRPr="008A5BC9">
              <w:rPr>
                <w:color w:val="000000"/>
                <w:lang w:eastAsia="en-AU"/>
              </w:rPr>
              <w:t>. A standard correlation (r) threshold was chosen, with a single loci from each pair with this score or above chosen to retain based on repeatability score.</w:t>
            </w:r>
          </w:p>
        </w:tc>
        <w:tc>
          <w:tcPr>
            <w:tcW w:w="3340" w:type="dxa"/>
            <w:hideMark/>
          </w:tcPr>
          <w:p w14:paraId="4DE3271A"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&lt;0.2</w:t>
            </w:r>
          </w:p>
        </w:tc>
        <w:tc>
          <w:tcPr>
            <w:tcW w:w="2620" w:type="dxa"/>
            <w:noWrap/>
            <w:hideMark/>
          </w:tcPr>
          <w:p w14:paraId="1E5FE21F"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117 samples and 2257 loci</w:t>
            </w:r>
          </w:p>
        </w:tc>
      </w:tr>
      <w:tr w:rsidR="00BF0090" w:rsidRPr="0076487A" w14:paraId="0DA9285C" w14:textId="77777777">
        <w:trPr>
          <w:trHeight w:val="300"/>
        </w:trPr>
        <w:tc>
          <w:tcPr>
            <w:cnfStyle w:val="001000000000" w:firstRow="0" w:lastRow="0" w:firstColumn="1" w:lastColumn="0" w:oddVBand="0" w:evenVBand="0" w:oddHBand="0" w:evenHBand="0" w:firstRowFirstColumn="0" w:firstRowLastColumn="0" w:lastRowFirstColumn="0" w:lastRowLastColumn="0"/>
            <w:tcW w:w="2200" w:type="dxa"/>
            <w:noWrap/>
            <w:hideMark/>
          </w:tcPr>
          <w:p w14:paraId="44974F1C" w14:textId="77777777" w:rsidR="00BF0090" w:rsidRPr="008A5BC9" w:rsidRDefault="00BF0090">
            <w:pPr>
              <w:rPr>
                <w:color w:val="000000"/>
                <w:lang w:eastAsia="en-AU"/>
              </w:rPr>
            </w:pPr>
            <w:r w:rsidRPr="008A5BC9">
              <w:rPr>
                <w:color w:val="000000"/>
                <w:lang w:eastAsia="en-AU"/>
              </w:rPr>
              <w:t>Missing data</w:t>
            </w:r>
          </w:p>
        </w:tc>
        <w:tc>
          <w:tcPr>
            <w:tcW w:w="7180" w:type="dxa"/>
            <w:hideMark/>
          </w:tcPr>
          <w:p w14:paraId="7BC2B0EC"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Exclude individuals with missing geolocation data</w:t>
            </w:r>
          </w:p>
        </w:tc>
        <w:tc>
          <w:tcPr>
            <w:tcW w:w="3340" w:type="dxa"/>
            <w:hideMark/>
          </w:tcPr>
          <w:p w14:paraId="770A4012"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 </w:t>
            </w:r>
          </w:p>
        </w:tc>
        <w:tc>
          <w:tcPr>
            <w:tcW w:w="2620" w:type="dxa"/>
            <w:noWrap/>
            <w:hideMark/>
          </w:tcPr>
          <w:p w14:paraId="5F48F9EF"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111 samples and 2257 loci</w:t>
            </w:r>
          </w:p>
        </w:tc>
      </w:tr>
      <w:tr w:rsidR="00BF0090" w:rsidRPr="0076487A" w14:paraId="34116E89" w14:textId="77777777">
        <w:trPr>
          <w:trHeight w:val="1200"/>
        </w:trPr>
        <w:tc>
          <w:tcPr>
            <w:cnfStyle w:val="001000000000" w:firstRow="0" w:lastRow="0" w:firstColumn="1" w:lastColumn="0" w:oddVBand="0" w:evenVBand="0" w:oddHBand="0" w:evenHBand="0" w:firstRowFirstColumn="0" w:firstRowLastColumn="0" w:lastRowFirstColumn="0" w:lastRowLastColumn="0"/>
            <w:tcW w:w="2200" w:type="dxa"/>
            <w:noWrap/>
            <w:hideMark/>
          </w:tcPr>
          <w:p w14:paraId="2D7DFF6E" w14:textId="77777777" w:rsidR="00BF0090" w:rsidRPr="008A5BC9" w:rsidRDefault="00BF0090">
            <w:pPr>
              <w:rPr>
                <w:color w:val="000000"/>
                <w:lang w:eastAsia="en-AU"/>
              </w:rPr>
            </w:pPr>
            <w:r w:rsidRPr="008A5BC9">
              <w:rPr>
                <w:color w:val="000000"/>
                <w:lang w:eastAsia="en-AU"/>
              </w:rPr>
              <w:t>Close-kin</w:t>
            </w:r>
          </w:p>
        </w:tc>
        <w:tc>
          <w:tcPr>
            <w:tcW w:w="7180" w:type="dxa"/>
            <w:hideMark/>
          </w:tcPr>
          <w:p w14:paraId="55BCE6AB" w14:textId="691C3D0E" w:rsidR="00BF0090" w:rsidRPr="008A5BC9" w:rsidRDefault="009422E9">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 xml:space="preserve">The </w:t>
            </w:r>
            <w:r w:rsidR="00BF0090" w:rsidRPr="008A5BC9">
              <w:rPr>
                <w:color w:val="000000"/>
                <w:lang w:eastAsia="en-AU"/>
              </w:rPr>
              <w:t xml:space="preserve">PC-Air algorithm </w:t>
            </w:r>
            <w:r w:rsidRPr="008A5BC9">
              <w:rPr>
                <w:color w:val="000000"/>
                <w:lang w:eastAsia="en-AU"/>
              </w:rPr>
              <w:t>is used to</w:t>
            </w:r>
            <w:r w:rsidR="00BF0090" w:rsidRPr="008A5BC9">
              <w:rPr>
                <w:color w:val="000000"/>
                <w:lang w:eastAsia="en-AU"/>
              </w:rPr>
              <w:t xml:space="preserve"> exclude highly related individuals which may bias certain analyses. This subset </w:t>
            </w:r>
            <w:r w:rsidRPr="008A5BC9">
              <w:rPr>
                <w:color w:val="000000"/>
                <w:lang w:eastAsia="en-AU"/>
              </w:rPr>
              <w:t xml:space="preserve">was used in the current study </w:t>
            </w:r>
            <w:r w:rsidR="00BF0090" w:rsidRPr="008A5BC9">
              <w:rPr>
                <w:color w:val="000000"/>
                <w:lang w:eastAsia="en-AU"/>
              </w:rPr>
              <w:t>for analyses of population genetic structure, dispersal, spatial autocorrelation, and to calculate global allele frequencies when estimating genetic diversity and inbreeding.</w:t>
            </w:r>
          </w:p>
        </w:tc>
        <w:tc>
          <w:tcPr>
            <w:tcW w:w="3340" w:type="dxa"/>
            <w:hideMark/>
          </w:tcPr>
          <w:p w14:paraId="4AEA0171"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PC-Air threshold = 0.022 (approximately fourth degree relatives)</w:t>
            </w:r>
          </w:p>
        </w:tc>
        <w:tc>
          <w:tcPr>
            <w:tcW w:w="2620" w:type="dxa"/>
            <w:noWrap/>
            <w:hideMark/>
          </w:tcPr>
          <w:p w14:paraId="0E46254B" w14:textId="77777777" w:rsidR="00BF0090" w:rsidRPr="008A5BC9" w:rsidRDefault="00BF0090">
            <w:pPr>
              <w:cnfStyle w:val="000000000000" w:firstRow="0" w:lastRow="0" w:firstColumn="0" w:lastColumn="0" w:oddVBand="0" w:evenVBand="0" w:oddHBand="0" w:evenHBand="0" w:firstRowFirstColumn="0" w:firstRowLastColumn="0" w:lastRowFirstColumn="0" w:lastRowLastColumn="0"/>
              <w:rPr>
                <w:color w:val="000000"/>
                <w:lang w:eastAsia="en-AU"/>
              </w:rPr>
            </w:pPr>
            <w:r w:rsidRPr="008A5BC9">
              <w:rPr>
                <w:color w:val="000000"/>
                <w:lang w:eastAsia="en-AU"/>
              </w:rPr>
              <w:t>93 samples and 2257 loci</w:t>
            </w:r>
          </w:p>
        </w:tc>
      </w:tr>
    </w:tbl>
    <w:p w14:paraId="1BCA51C4" w14:textId="77777777" w:rsidR="00BF0090" w:rsidRPr="000F182D" w:rsidRDefault="00BF0090" w:rsidP="00BF0090"/>
    <w:p w14:paraId="3BAF976F" w14:textId="77777777" w:rsidR="00BF0090" w:rsidRPr="00935A1B" w:rsidRDefault="00BF0090" w:rsidP="00BF0090"/>
    <w:p w14:paraId="5A513EE3" w14:textId="77777777" w:rsidR="00BF0090" w:rsidRDefault="00BF0090" w:rsidP="00BF0090">
      <w:pPr>
        <w:spacing w:after="0"/>
        <w:sectPr w:rsidR="00BF0090" w:rsidSect="00BF0090">
          <w:pgSz w:w="16840" w:h="11907" w:orient="landscape" w:code="9"/>
          <w:pgMar w:top="1134" w:right="1134" w:bottom="1134" w:left="1134" w:header="709" w:footer="567" w:gutter="0"/>
          <w:cols w:space="708"/>
          <w:formProt w:val="0"/>
          <w:titlePg/>
          <w:docGrid w:linePitch="360"/>
        </w:sectPr>
      </w:pPr>
    </w:p>
    <w:p w14:paraId="79E661D4" w14:textId="77777777" w:rsidR="00BF0090" w:rsidRDefault="00BF0090" w:rsidP="00BF0090"/>
    <w:p w14:paraId="1643FA47" w14:textId="77777777" w:rsidR="00BF0090" w:rsidRDefault="00BF0090" w:rsidP="00355654">
      <w:pPr>
        <w:jc w:val="center"/>
      </w:pPr>
      <w:r>
        <w:rPr>
          <w:noProof/>
        </w:rPr>
        <w:drawing>
          <wp:inline distT="0" distB="0" distL="0" distR="0" wp14:anchorId="57E409D6" wp14:editId="30B3B947">
            <wp:extent cx="4618037" cy="4290744"/>
            <wp:effectExtent l="0" t="0" r="0" b="0"/>
            <wp:docPr id="2058078892" name="Picture 2" descr="A screenshot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8078892" name="Picture 2" descr="A screenshot of a graph&#10;&#10;AI-generated content may be incorrect."/>
                    <pic:cNvPicPr>
                      <a:picLocks noChangeAspect="1" noChangeArrowheads="1"/>
                    </pic:cNvPicPr>
                  </pic:nvPicPr>
                  <pic:blipFill>
                    <a:blip r:embed="rId73" cstate="email">
                      <a:extLst>
                        <a:ext uri="{28A0092B-C50C-407E-A947-70E740481C1C}">
                          <a14:useLocalDpi xmlns:a14="http://schemas.microsoft.com/office/drawing/2010/main"/>
                        </a:ext>
                      </a:extLst>
                    </a:blip>
                    <a:srcRect/>
                    <a:stretch>
                      <a:fillRect/>
                    </a:stretch>
                  </pic:blipFill>
                  <pic:spPr bwMode="auto">
                    <a:xfrm>
                      <a:off x="0" y="0"/>
                      <a:ext cx="4622498" cy="4294889"/>
                    </a:xfrm>
                    <a:prstGeom prst="rect">
                      <a:avLst/>
                    </a:prstGeom>
                    <a:noFill/>
                    <a:ln>
                      <a:noFill/>
                    </a:ln>
                  </pic:spPr>
                </pic:pic>
              </a:graphicData>
            </a:graphic>
          </wp:inline>
        </w:drawing>
      </w:r>
    </w:p>
    <w:p w14:paraId="48E53DCD" w14:textId="3ABAF71F" w:rsidR="00BF0090" w:rsidRDefault="002568F0" w:rsidP="00BF0090">
      <w:pPr>
        <w:pStyle w:val="Caption-Figure"/>
      </w:pPr>
      <w:bookmarkStart w:id="213" w:name="_Toc201758340"/>
      <w:r>
        <w:t>Figure A</w:t>
      </w:r>
      <w:fldSimple w:instr=" SEQ A \* ARABIC ">
        <w:r w:rsidR="00E655CE">
          <w:rPr>
            <w:noProof/>
          </w:rPr>
          <w:t>4</w:t>
        </w:r>
      </w:fldSimple>
      <w:r>
        <w:t>.</w:t>
      </w:r>
      <w:r w:rsidRPr="6911FBC4">
        <w:t xml:space="preserve"> </w:t>
      </w:r>
      <w:r w:rsidR="00BF0090" w:rsidRPr="00C14515">
        <w:t>Individual call rate and inbreeding coefficient before (above) and after (below) applying more stringent filtering thresholds and removing scat samples from the dataset.</w:t>
      </w:r>
      <w:bookmarkEnd w:id="213"/>
    </w:p>
    <w:p w14:paraId="1D80AA4E" w14:textId="77777777" w:rsidR="00BF0090" w:rsidRDefault="00BF0090" w:rsidP="00BF0090"/>
    <w:p w14:paraId="6C123B17" w14:textId="77777777" w:rsidR="00BF0090" w:rsidRDefault="00BF0090" w:rsidP="00355654">
      <w:pPr>
        <w:jc w:val="center"/>
      </w:pPr>
      <w:r>
        <w:rPr>
          <w:noProof/>
        </w:rPr>
        <w:drawing>
          <wp:inline distT="0" distB="0" distL="0" distR="0" wp14:anchorId="3C6AAEBF" wp14:editId="70CE2D7B">
            <wp:extent cx="3289403" cy="2625774"/>
            <wp:effectExtent l="0" t="0" r="6350" b="3175"/>
            <wp:docPr id="1470015567" name="Picture 1" descr="A graph with a dotted li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0015567" name="Picture 1" descr="A graph with a dotted line&#10;&#10;AI-generated content may be incorrect."/>
                    <pic:cNvPicPr>
                      <a:picLocks noChangeAspect="1" noChangeArrowheads="1"/>
                    </pic:cNvPicPr>
                  </pic:nvPicPr>
                  <pic:blipFill>
                    <a:blip r:embed="rId74" cstate="email">
                      <a:extLst>
                        <a:ext uri="{28A0092B-C50C-407E-A947-70E740481C1C}">
                          <a14:useLocalDpi xmlns:a14="http://schemas.microsoft.com/office/drawing/2010/main"/>
                        </a:ext>
                      </a:extLst>
                    </a:blip>
                    <a:srcRect/>
                    <a:stretch>
                      <a:fillRect/>
                    </a:stretch>
                  </pic:blipFill>
                  <pic:spPr bwMode="auto">
                    <a:xfrm>
                      <a:off x="0" y="0"/>
                      <a:ext cx="3294574" cy="2629902"/>
                    </a:xfrm>
                    <a:prstGeom prst="rect">
                      <a:avLst/>
                    </a:prstGeom>
                    <a:noFill/>
                    <a:ln>
                      <a:noFill/>
                    </a:ln>
                  </pic:spPr>
                </pic:pic>
              </a:graphicData>
            </a:graphic>
          </wp:inline>
        </w:drawing>
      </w:r>
    </w:p>
    <w:p w14:paraId="1271C982" w14:textId="2FABD0B0" w:rsidR="00BF0090" w:rsidRDefault="002568F0" w:rsidP="00BF0090">
      <w:pPr>
        <w:pStyle w:val="Caption-Figure"/>
      </w:pPr>
      <w:bookmarkStart w:id="214" w:name="_Toc201758341"/>
      <w:r>
        <w:t>Figure A</w:t>
      </w:r>
      <w:fldSimple w:instr=" SEQ A \* ARABIC ">
        <w:r w:rsidR="00E655CE">
          <w:rPr>
            <w:noProof/>
          </w:rPr>
          <w:t>5</w:t>
        </w:r>
      </w:fldSimple>
      <w:r w:rsidR="00BF0090" w:rsidRPr="6911FBC4">
        <w:t>. ADMIXTURE cross-validation (CV) error for each value of K (the number of putative ancestral populations or genetic clusters). The lowest CV score indicates the most appropriate K given the data.</w:t>
      </w:r>
      <w:bookmarkEnd w:id="214"/>
    </w:p>
    <w:p w14:paraId="324C4649" w14:textId="77777777" w:rsidR="00BF0090" w:rsidRDefault="00BF0090" w:rsidP="00BF0090"/>
    <w:p w14:paraId="333131FE" w14:textId="77777777" w:rsidR="00BF0090" w:rsidRDefault="00BF0090" w:rsidP="00BF0090"/>
    <w:p w14:paraId="01579E17" w14:textId="77777777" w:rsidR="00BF0090" w:rsidRDefault="00BF0090" w:rsidP="00BF0090"/>
    <w:p w14:paraId="338A61C5" w14:textId="77777777" w:rsidR="0004242F" w:rsidRDefault="0004242F" w:rsidP="00BF0090"/>
    <w:p w14:paraId="0BD23A65" w14:textId="16869DB6" w:rsidR="0004242F" w:rsidRDefault="0004242F" w:rsidP="0004242F">
      <w:pPr>
        <w:pStyle w:val="Heading2-Numbered"/>
      </w:pPr>
      <w:bookmarkStart w:id="215" w:name="_Toc202781759"/>
      <w:r>
        <w:lastRenderedPageBreak/>
        <w:t xml:space="preserve">Further genetics results derived from </w:t>
      </w:r>
      <w:r w:rsidR="004E3DFA">
        <w:t>Koala</w:t>
      </w:r>
      <w:r>
        <w:t xml:space="preserve"> scats</w:t>
      </w:r>
      <w:bookmarkEnd w:id="215"/>
    </w:p>
    <w:p w14:paraId="6C9ECBD2" w14:textId="77777777" w:rsidR="0004242F" w:rsidRPr="000703E4" w:rsidRDefault="0004242F" w:rsidP="008A5BC9">
      <w:pPr>
        <w:pStyle w:val="Heading3-Numbered"/>
      </w:pPr>
      <w:bookmarkStart w:id="216" w:name="_Toc202781760"/>
      <w:r w:rsidRPr="000703E4">
        <w:t>Genotyping</w:t>
      </w:r>
      <w:bookmarkEnd w:id="216"/>
    </w:p>
    <w:p w14:paraId="22FE16D3" w14:textId="24617160" w:rsidR="0004242F" w:rsidRPr="00421A9F" w:rsidRDefault="0004242F" w:rsidP="0004242F">
      <w:r w:rsidRPr="00421A9F">
        <w:t xml:space="preserve">DNA was extracted from 224 </w:t>
      </w:r>
      <w:r w:rsidR="004E3DFA">
        <w:t>Koala</w:t>
      </w:r>
      <w:r w:rsidRPr="00421A9F">
        <w:t xml:space="preserve"> samples, comprising scat-derived (n = 144) and blood-derived (n = 80) material. All samples were genotyped using a panel of 12 microsatellite loci: </w:t>
      </w:r>
      <w:r w:rsidRPr="00421A9F">
        <w:rPr>
          <w:i/>
          <w:iCs/>
        </w:rPr>
        <w:t>K10.1</w:t>
      </w:r>
      <w:r w:rsidRPr="00421A9F">
        <w:t xml:space="preserve">, </w:t>
      </w:r>
      <w:r w:rsidRPr="00421A9F">
        <w:rPr>
          <w:i/>
          <w:iCs/>
        </w:rPr>
        <w:t>K2.1</w:t>
      </w:r>
      <w:r w:rsidRPr="00421A9F">
        <w:t xml:space="preserve">, </w:t>
      </w:r>
      <w:r w:rsidRPr="00421A9F">
        <w:rPr>
          <w:i/>
          <w:iCs/>
        </w:rPr>
        <w:t>Pcv24.2</w:t>
      </w:r>
      <w:r w:rsidRPr="00421A9F">
        <w:t xml:space="preserve">, </w:t>
      </w:r>
      <w:r w:rsidRPr="00421A9F">
        <w:rPr>
          <w:i/>
          <w:iCs/>
        </w:rPr>
        <w:t>Pcv25.2</w:t>
      </w:r>
      <w:r w:rsidRPr="00421A9F">
        <w:t xml:space="preserve">, </w:t>
      </w:r>
      <w:r w:rsidRPr="00421A9F">
        <w:rPr>
          <w:i/>
          <w:iCs/>
        </w:rPr>
        <w:t>Pcv30</w:t>
      </w:r>
      <w:r w:rsidRPr="00421A9F">
        <w:t xml:space="preserve">, </w:t>
      </w:r>
      <w:r w:rsidRPr="00421A9F">
        <w:rPr>
          <w:i/>
          <w:iCs/>
        </w:rPr>
        <w:t>Pcv31</w:t>
      </w:r>
      <w:r w:rsidRPr="00421A9F">
        <w:t xml:space="preserve">, </w:t>
      </w:r>
      <w:r w:rsidRPr="00421A9F">
        <w:rPr>
          <w:i/>
          <w:iCs/>
        </w:rPr>
        <w:t>Pcv6.1</w:t>
      </w:r>
      <w:r w:rsidRPr="00421A9F">
        <w:t xml:space="preserve">, </w:t>
      </w:r>
      <w:r w:rsidRPr="00421A9F">
        <w:rPr>
          <w:i/>
          <w:iCs/>
        </w:rPr>
        <w:t>Pcv6.3</w:t>
      </w:r>
      <w:r w:rsidRPr="00421A9F">
        <w:t xml:space="preserve">, </w:t>
      </w:r>
      <w:r w:rsidRPr="00421A9F">
        <w:rPr>
          <w:i/>
          <w:iCs/>
        </w:rPr>
        <w:t>Phc13</w:t>
      </w:r>
      <w:r w:rsidRPr="00421A9F">
        <w:t xml:space="preserve">, </w:t>
      </w:r>
      <w:r w:rsidRPr="00421A9F">
        <w:rPr>
          <w:i/>
          <w:iCs/>
        </w:rPr>
        <w:t>Phc4</w:t>
      </w:r>
      <w:r w:rsidRPr="00421A9F">
        <w:t xml:space="preserve">, </w:t>
      </w:r>
      <w:r w:rsidRPr="00421A9F">
        <w:rPr>
          <w:i/>
          <w:iCs/>
        </w:rPr>
        <w:t>Phci10</w:t>
      </w:r>
      <w:r w:rsidRPr="00421A9F">
        <w:t xml:space="preserve">, and </w:t>
      </w:r>
      <w:r w:rsidRPr="00421A9F">
        <w:rPr>
          <w:i/>
          <w:iCs/>
        </w:rPr>
        <w:t>Phci2</w:t>
      </w:r>
      <w:r w:rsidRPr="00421A9F">
        <w:t xml:space="preserve"> (Houlden et al. 1996; Cristescu et al. 2009; Ruiz-Rodriguez et al. 2014). </w:t>
      </w:r>
    </w:p>
    <w:p w14:paraId="08BE66E9" w14:textId="007C0CAB" w:rsidR="0004242F" w:rsidRDefault="0004242F" w:rsidP="0004242F">
      <w:r w:rsidRPr="00421A9F">
        <w:t xml:space="preserve">Raw allele size data were integrated with a previously genotyped reference dataset (Federation University database; n = </w:t>
      </w:r>
      <w:r>
        <w:t>277</w:t>
      </w:r>
      <w:r w:rsidRPr="00421A9F">
        <w:t xml:space="preserve">) and scored using TANDEM (Matschiner and Salzburger 2009). Consensus multilocus genotypes were generated from replicate samples using the R package </w:t>
      </w:r>
      <w:r w:rsidR="00073F1E">
        <w:t>‘</w:t>
      </w:r>
      <w:r w:rsidRPr="00421A9F">
        <w:t>ConGenR</w:t>
      </w:r>
      <w:r w:rsidR="00073F1E">
        <w:t>’</w:t>
      </w:r>
      <w:r w:rsidRPr="00421A9F">
        <w:t xml:space="preserve"> (Lonsinger and Waits 2015). To identify recaptures and matching individuals, the R package </w:t>
      </w:r>
      <w:r w:rsidR="00073F1E">
        <w:t>‘</w:t>
      </w:r>
      <w:r w:rsidRPr="00421A9F">
        <w:t>allelematch</w:t>
      </w:r>
      <w:r w:rsidR="00073F1E">
        <w:t>’</w:t>
      </w:r>
      <w:r w:rsidRPr="00421A9F">
        <w:t xml:space="preserve"> (Galpern et al. 2012) was used to group genotypes with exact or near-exact allele matches, accounting for potential genotyping errors.</w:t>
      </w:r>
      <w:r>
        <w:t xml:space="preserve"> </w:t>
      </w:r>
      <w:r w:rsidRPr="00421A9F">
        <w:t>Only genotypes with data for at least eight loci were retained for downstream population genetic analyses (n = 208).</w:t>
      </w:r>
      <w:r>
        <w:t xml:space="preserve"> </w:t>
      </w:r>
    </w:p>
    <w:p w14:paraId="0B7EAC59" w14:textId="03A47932" w:rsidR="0004242F" w:rsidRDefault="0004242F" w:rsidP="0004242F">
      <w:r w:rsidRPr="00421A9F">
        <w:t xml:space="preserve">The R package allelematch (Galpern et al. 2012) was </w:t>
      </w:r>
      <w:r w:rsidR="00EA7378">
        <w:t xml:space="preserve">also </w:t>
      </w:r>
      <w:r w:rsidRPr="00421A9F">
        <w:t xml:space="preserve">used to identify genotypes likely to have originated from the same individual, based on exact and near-exact allele matches, accounting for potential genotyping errors. This analysis identified 12 individuals that were each sampled twice and one individual sampled three times, with all recaptures occurring at the same general location. Removal of these duplicate genotypes resulted in a final dataset of </w:t>
      </w:r>
      <w:r w:rsidRPr="00504556">
        <w:t xml:space="preserve">194 unique </w:t>
      </w:r>
      <w:r w:rsidR="004E3DFA">
        <w:t>Koala</w:t>
      </w:r>
      <w:r w:rsidRPr="00504556">
        <w:t xml:space="preserve"> genotypes.</w:t>
      </w:r>
    </w:p>
    <w:p w14:paraId="15A6928C" w14:textId="03F409D5" w:rsidR="0004242F" w:rsidRDefault="0004242F" w:rsidP="008A5BC9">
      <w:pPr>
        <w:pStyle w:val="Heading3-Numbered"/>
      </w:pPr>
      <w:bookmarkStart w:id="217" w:name="_Toc202781761"/>
      <w:r w:rsidRPr="000703E4">
        <w:t xml:space="preserve">Population </w:t>
      </w:r>
      <w:r w:rsidR="00073F1E">
        <w:t>s</w:t>
      </w:r>
      <w:r w:rsidRPr="000703E4">
        <w:t xml:space="preserve">tructure </w:t>
      </w:r>
      <w:r w:rsidR="00073F1E">
        <w:t>a</w:t>
      </w:r>
      <w:r w:rsidRPr="000703E4">
        <w:t>nalysis</w:t>
      </w:r>
      <w:bookmarkEnd w:id="217"/>
    </w:p>
    <w:p w14:paraId="3250D1E3" w14:textId="00226F84" w:rsidR="0004242F" w:rsidRPr="00312003" w:rsidRDefault="0004242F" w:rsidP="0004242F">
      <w:r w:rsidRPr="00312003">
        <w:t xml:space="preserve">The 194 unique </w:t>
      </w:r>
      <w:r w:rsidR="004E3DFA">
        <w:t>Koala</w:t>
      </w:r>
      <w:r w:rsidRPr="00312003">
        <w:t xml:space="preserve"> genotypes were combined with previously sampled genotypes, retaining only the 10 microsatellite loci shared between datasets (</w:t>
      </w:r>
      <w:r w:rsidRPr="00312003">
        <w:rPr>
          <w:i/>
          <w:iCs/>
        </w:rPr>
        <w:t>K10.1</w:t>
      </w:r>
      <w:r w:rsidRPr="00312003">
        <w:t xml:space="preserve">, </w:t>
      </w:r>
      <w:r w:rsidRPr="00312003">
        <w:rPr>
          <w:i/>
          <w:iCs/>
        </w:rPr>
        <w:t>K2.1</w:t>
      </w:r>
      <w:r w:rsidRPr="00312003">
        <w:t xml:space="preserve">, </w:t>
      </w:r>
      <w:r w:rsidRPr="00312003">
        <w:rPr>
          <w:i/>
          <w:iCs/>
        </w:rPr>
        <w:t>Pcv24.2</w:t>
      </w:r>
      <w:r w:rsidRPr="00312003">
        <w:t xml:space="preserve">, </w:t>
      </w:r>
      <w:r w:rsidRPr="00312003">
        <w:rPr>
          <w:i/>
          <w:iCs/>
        </w:rPr>
        <w:t>Pcv25.2</w:t>
      </w:r>
      <w:r w:rsidRPr="00312003">
        <w:t xml:space="preserve">, </w:t>
      </w:r>
      <w:r w:rsidRPr="00312003">
        <w:rPr>
          <w:i/>
          <w:iCs/>
        </w:rPr>
        <w:t>Pcv30</w:t>
      </w:r>
      <w:r w:rsidRPr="00312003">
        <w:t xml:space="preserve">, </w:t>
      </w:r>
      <w:r w:rsidRPr="00312003">
        <w:rPr>
          <w:i/>
          <w:iCs/>
        </w:rPr>
        <w:t>Pcv31</w:t>
      </w:r>
      <w:r w:rsidRPr="00312003">
        <w:t xml:space="preserve">, </w:t>
      </w:r>
      <w:r w:rsidRPr="00312003">
        <w:rPr>
          <w:i/>
          <w:iCs/>
        </w:rPr>
        <w:t>Pcv6.1</w:t>
      </w:r>
      <w:r w:rsidRPr="00312003">
        <w:t xml:space="preserve">, </w:t>
      </w:r>
      <w:r w:rsidRPr="00312003">
        <w:rPr>
          <w:i/>
          <w:iCs/>
        </w:rPr>
        <w:t>Pcv6.3</w:t>
      </w:r>
      <w:r w:rsidRPr="00312003">
        <w:t xml:space="preserve">, </w:t>
      </w:r>
      <w:r w:rsidRPr="00312003">
        <w:rPr>
          <w:i/>
          <w:iCs/>
        </w:rPr>
        <w:t>Phc13</w:t>
      </w:r>
      <w:r w:rsidRPr="00312003">
        <w:t xml:space="preserve">, </w:t>
      </w:r>
      <w:r w:rsidRPr="00312003">
        <w:rPr>
          <w:i/>
          <w:iCs/>
        </w:rPr>
        <w:t>Phc4</w:t>
      </w:r>
      <w:r w:rsidRPr="00312003">
        <w:t xml:space="preserve">). Pairwise relatedness was assessed using the dyadic maximum likelihood estimator implemented in COANCESTRY (Wang 2011), and individuals with a relatedness coefficient of </w:t>
      </w:r>
      <w:r w:rsidRPr="00312003">
        <w:rPr>
          <w:i/>
          <w:iCs/>
        </w:rPr>
        <w:t>r</w:t>
      </w:r>
      <w:r w:rsidRPr="00312003">
        <w:t xml:space="preserve"> ≥ 0.5 were considered close relatives. To reduce potential bias from kin structure, one individual from each related pair was removed, resulting in 175 genotypes. These were analysed alongside 277 reference genotypes.</w:t>
      </w:r>
    </w:p>
    <w:p w14:paraId="6190C0D0" w14:textId="77777777" w:rsidR="0004242F" w:rsidRDefault="0004242F" w:rsidP="0004242F">
      <w:r w:rsidRPr="007B4C08">
        <w:t xml:space="preserve">Population structure was assessed using STRUCTURE v2.3.4 (Pritchard et al. 2000), testing </w:t>
      </w:r>
      <w:r w:rsidRPr="007B4C08">
        <w:rPr>
          <w:i/>
          <w:iCs/>
        </w:rPr>
        <w:t>K</w:t>
      </w:r>
      <w:r w:rsidRPr="007B4C08">
        <w:t xml:space="preserve"> values from 1 to 20, with 20 independent replicates per </w:t>
      </w:r>
      <w:r w:rsidRPr="007B4C08">
        <w:rPr>
          <w:i/>
          <w:iCs/>
        </w:rPr>
        <w:t>K</w:t>
      </w:r>
      <w:r w:rsidRPr="007B4C08">
        <w:t xml:space="preserve">. Each run employed a burn-in of 250,000 iterations followed by 750,000 Markov Chain Monte Carlo (MCMC) repetitions. </w:t>
      </w:r>
    </w:p>
    <w:p w14:paraId="4A20E3B8" w14:textId="1EAF9494" w:rsidR="0004242F" w:rsidRDefault="0004242F" w:rsidP="0004242F">
      <w:r w:rsidRPr="00A67F2D">
        <w:t>Analysis in STRUCTURE indicated that the most likely number of genetic clusters (</w:t>
      </w:r>
      <w:r w:rsidRPr="00A67F2D">
        <w:rPr>
          <w:i/>
          <w:iCs/>
        </w:rPr>
        <w:t>K</w:t>
      </w:r>
      <w:r w:rsidRPr="00A67F2D">
        <w:t>) in the dataset was four</w:t>
      </w:r>
      <w:r>
        <w:t>: South East NSW, South Gippsland, Phillip Island (ancestry) and French Island (ancestry)</w:t>
      </w:r>
      <w:r w:rsidRPr="00A67F2D">
        <w:t xml:space="preserve">. To visualise spatial patterns of genetic structure, individual </w:t>
      </w:r>
      <w:r w:rsidR="004E3DFA">
        <w:t>Koala</w:t>
      </w:r>
      <w:r w:rsidRPr="00A67F2D">
        <w:t>s were assigned to clusters based on their STRUCTURE membership coefficients (</w:t>
      </w:r>
      <w:r w:rsidRPr="00A67F2D">
        <w:rPr>
          <w:i/>
          <w:iCs/>
        </w:rPr>
        <w:t>Q</w:t>
      </w:r>
      <w:r w:rsidRPr="00A67F2D">
        <w:t xml:space="preserve"> &gt; 0.6)</w:t>
      </w:r>
      <w:r>
        <w:t xml:space="preserve"> </w:t>
      </w:r>
      <w:r w:rsidRPr="00A67F2D">
        <w:t xml:space="preserve">and their sampling locations were mapped (Figure </w:t>
      </w:r>
      <w:r>
        <w:t>A8</w:t>
      </w:r>
      <w:r w:rsidRPr="00A67F2D">
        <w:t>).</w:t>
      </w:r>
    </w:p>
    <w:p w14:paraId="2C826DC3" w14:textId="15E08613" w:rsidR="00CC1A7E" w:rsidRDefault="00CC1A7E" w:rsidP="00CC1A7E">
      <w:r>
        <w:t>To investigate fine-scale population structure, we</w:t>
      </w:r>
      <w:r w:rsidR="00073F1E">
        <w:t xml:space="preserve"> applied</w:t>
      </w:r>
      <w:r>
        <w:t xml:space="preserve"> GENELAND to analyse the population structure using </w:t>
      </w:r>
      <w:r w:rsidR="00073F1E">
        <w:t xml:space="preserve">12 loci in </w:t>
      </w:r>
      <w:r>
        <w:t>samples collected during this project (scat and blood n = 159)</w:t>
      </w:r>
      <w:r w:rsidR="00242A54">
        <w:t xml:space="preserve">. </w:t>
      </w:r>
      <w:r>
        <w:t>Here, potential relatives and samples without GPS were removed)</w:t>
      </w:r>
      <w:r w:rsidR="00242A54">
        <w:t xml:space="preserve">. </w:t>
      </w:r>
      <w:r w:rsidRPr="00893C31">
        <w:t>GENELAND (Guillot et al. 2008) employs a spatially explicit Bayesian clustering approach that integrates both genetic and geographic data, enabling the identification of population structure shaped by spatial distribution. This method is particularly valuable in contexts where landscape features may influence gene flow</w:t>
      </w:r>
      <w:r w:rsidR="00242A54">
        <w:t xml:space="preserve">. </w:t>
      </w:r>
      <w:r>
        <w:t xml:space="preserve">Results suggested the presence of </w:t>
      </w:r>
      <w:r w:rsidR="00073F1E">
        <w:t>eight</w:t>
      </w:r>
      <w:r>
        <w:t xml:space="preserve"> genetic clusters</w:t>
      </w:r>
      <w:r w:rsidR="00073F1E">
        <w:t>,</w:t>
      </w:r>
      <w:r>
        <w:t xml:space="preserve"> including a single South Gippsland cluster, which included </w:t>
      </w:r>
      <w:r w:rsidR="004E3DFA">
        <w:t>Koala</w:t>
      </w:r>
      <w:r>
        <w:t>s from the eastern edge of Westernport Bay as well as Wilson Promontory (Figure A9).</w:t>
      </w:r>
    </w:p>
    <w:p w14:paraId="22B99B7F" w14:textId="77777777" w:rsidR="00CC1A7E" w:rsidRDefault="00CC1A7E" w:rsidP="00CC1A7E"/>
    <w:p w14:paraId="0A1D98FA" w14:textId="77777777" w:rsidR="00CC1A7E" w:rsidRDefault="00CC1A7E" w:rsidP="0004242F"/>
    <w:p w14:paraId="6ACCDD50" w14:textId="270BC6B2" w:rsidR="0004242F" w:rsidRDefault="0004242F" w:rsidP="0004242F">
      <w:r>
        <w:rPr>
          <w:noProof/>
        </w:rPr>
        <w:lastRenderedPageBreak/>
        <w:drawing>
          <wp:inline distT="0" distB="0" distL="0" distR="0" wp14:anchorId="09D25257" wp14:editId="2A288DA1">
            <wp:extent cx="6120765" cy="3853180"/>
            <wp:effectExtent l="0" t="0" r="0" b="0"/>
            <wp:docPr id="1828721367" name="Picture 2" descr="A map of different colored spot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8721367" name="Picture 2" descr="A map of different colored spots&#10;&#10;AI-generated content may be incorrect."/>
                    <pic:cNvPicPr>
                      <a:picLocks noChangeAspect="1"/>
                    </pic:cNvPicPr>
                  </pic:nvPicPr>
                  <pic:blipFill>
                    <a:blip r:embed="rId75" cstate="email">
                      <a:extLst>
                        <a:ext uri="{28A0092B-C50C-407E-A947-70E740481C1C}">
                          <a14:useLocalDpi xmlns:a14="http://schemas.microsoft.com/office/drawing/2010/main"/>
                        </a:ext>
                      </a:extLst>
                    </a:blip>
                    <a:stretch>
                      <a:fillRect/>
                    </a:stretch>
                  </pic:blipFill>
                  <pic:spPr>
                    <a:xfrm>
                      <a:off x="0" y="0"/>
                      <a:ext cx="6120765" cy="3853180"/>
                    </a:xfrm>
                    <a:prstGeom prst="rect">
                      <a:avLst/>
                    </a:prstGeom>
                  </pic:spPr>
                </pic:pic>
              </a:graphicData>
            </a:graphic>
          </wp:inline>
        </w:drawing>
      </w:r>
      <w:r>
        <w:t xml:space="preserve"> </w:t>
      </w:r>
    </w:p>
    <w:p w14:paraId="5D895B2C" w14:textId="5A82C323" w:rsidR="0004242F" w:rsidRPr="00A67F2D" w:rsidRDefault="002568F0" w:rsidP="0004242F">
      <w:pPr>
        <w:pStyle w:val="Caption-Figure"/>
      </w:pPr>
      <w:bookmarkStart w:id="218" w:name="_Toc201758342"/>
      <w:r>
        <w:t>Figure A</w:t>
      </w:r>
      <w:fldSimple w:instr=" SEQ A \* ARABIC ">
        <w:r w:rsidR="00E655CE">
          <w:rPr>
            <w:noProof/>
          </w:rPr>
          <w:t>6</w:t>
        </w:r>
      </w:fldSimple>
      <w:r w:rsidR="0004242F" w:rsidRPr="00A67F2D">
        <w:t xml:space="preserve">. Spatial distribution of </w:t>
      </w:r>
      <w:r w:rsidR="004E3DFA">
        <w:t>Koala</w:t>
      </w:r>
      <w:r w:rsidR="0004242F" w:rsidRPr="00A67F2D">
        <w:t xml:space="preserve"> samples coloured by STRUCTURE-inferred genetic cluster assignment. Only individuals with &gt;60% ancestry assigned to a single cluster are shown; admixed individuals (</w:t>
      </w:r>
      <w:r w:rsidR="0004242F" w:rsidRPr="00A67F2D">
        <w:rPr>
          <w:i/>
          <w:iCs/>
        </w:rPr>
        <w:t>Q</w:t>
      </w:r>
      <w:r w:rsidR="0004242F" w:rsidRPr="00A67F2D">
        <w:t xml:space="preserve"> ≤ 0.6) are excluded for clarity.</w:t>
      </w:r>
      <w:bookmarkEnd w:id="218"/>
      <w:r w:rsidR="0004242F" w:rsidRPr="00A67F2D">
        <w:t xml:space="preserve"> </w:t>
      </w:r>
    </w:p>
    <w:p w14:paraId="797B7E93" w14:textId="77777777" w:rsidR="0004242F" w:rsidRDefault="0004242F" w:rsidP="0004242F"/>
    <w:p w14:paraId="06BE8839" w14:textId="15687954" w:rsidR="0004242F" w:rsidRDefault="0004242F" w:rsidP="0004242F">
      <w:r>
        <w:rPr>
          <w:noProof/>
        </w:rPr>
        <w:drawing>
          <wp:inline distT="0" distB="0" distL="0" distR="0" wp14:anchorId="6403449C" wp14:editId="24569F43">
            <wp:extent cx="6120765" cy="3495675"/>
            <wp:effectExtent l="0" t="0" r="0" b="9525"/>
            <wp:docPr id="873579816" name="Picture 1" descr="A map of the united stat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3579816" name="Picture 1" descr="A map of the united states&#10;&#10;AI-generated content may be incorrect."/>
                    <pic:cNvPicPr>
                      <a:picLocks noChangeAspect="1"/>
                    </pic:cNvPicPr>
                  </pic:nvPicPr>
                  <pic:blipFill>
                    <a:blip r:embed="rId76" cstate="email">
                      <a:extLst>
                        <a:ext uri="{28A0092B-C50C-407E-A947-70E740481C1C}">
                          <a14:useLocalDpi xmlns:a14="http://schemas.microsoft.com/office/drawing/2010/main"/>
                        </a:ext>
                      </a:extLst>
                    </a:blip>
                    <a:stretch>
                      <a:fillRect/>
                    </a:stretch>
                  </pic:blipFill>
                  <pic:spPr>
                    <a:xfrm>
                      <a:off x="0" y="0"/>
                      <a:ext cx="6120765" cy="3495675"/>
                    </a:xfrm>
                    <a:prstGeom prst="rect">
                      <a:avLst/>
                    </a:prstGeom>
                  </pic:spPr>
                </pic:pic>
              </a:graphicData>
            </a:graphic>
          </wp:inline>
        </w:drawing>
      </w:r>
    </w:p>
    <w:p w14:paraId="04E0E331" w14:textId="2E6B916F" w:rsidR="0004242F" w:rsidRPr="00CC1A7E" w:rsidRDefault="002568F0" w:rsidP="00CC1A7E">
      <w:pPr>
        <w:pStyle w:val="Caption-Figure"/>
      </w:pPr>
      <w:bookmarkStart w:id="219" w:name="_Toc201758343"/>
      <w:r>
        <w:t>Figure A</w:t>
      </w:r>
      <w:fldSimple w:instr=" SEQ A \* ARABIC ">
        <w:r w:rsidR="00E655CE">
          <w:rPr>
            <w:noProof/>
          </w:rPr>
          <w:t>7</w:t>
        </w:r>
      </w:fldSimple>
      <w:r>
        <w:t>.</w:t>
      </w:r>
      <w:r w:rsidRPr="6911FBC4">
        <w:t xml:space="preserve"> </w:t>
      </w:r>
      <w:r w:rsidR="00CC1A7E" w:rsidRPr="00CC1A7E">
        <w:t>Po</w:t>
      </w:r>
      <w:r w:rsidR="00CC1A7E">
        <w:t>p</w:t>
      </w:r>
      <w:r w:rsidR="00CC1A7E" w:rsidRPr="00CC1A7E">
        <w:t xml:space="preserve">ulation genetic structure inferred using GENELAND on the </w:t>
      </w:r>
      <w:r w:rsidR="004E3DFA">
        <w:t>Koala</w:t>
      </w:r>
      <w:r w:rsidR="00CC1A7E" w:rsidRPr="00CC1A7E">
        <w:t xml:space="preserve"> samples</w:t>
      </w:r>
      <w:r w:rsidR="00CC1A7E">
        <w:t xml:space="preserve"> (scats + blood)</w:t>
      </w:r>
      <w:r w:rsidR="00CC1A7E" w:rsidRPr="00CC1A7E">
        <w:t xml:space="preserve"> collected during this project.</w:t>
      </w:r>
      <w:bookmarkEnd w:id="219"/>
    </w:p>
    <w:p w14:paraId="3FC7C287" w14:textId="03C7D760" w:rsidR="0004242F" w:rsidRDefault="0004242F" w:rsidP="00BF0090"/>
    <w:p w14:paraId="10B7A9D3" w14:textId="77777777" w:rsidR="002568F0" w:rsidRDefault="002568F0" w:rsidP="00BF0090"/>
    <w:p w14:paraId="6B5D4574" w14:textId="5A059B3E" w:rsidR="00BF0090" w:rsidRDefault="00A0152A" w:rsidP="005C59E9">
      <w:pPr>
        <w:pStyle w:val="Heading2-Numbered"/>
      </w:pPr>
      <w:r>
        <w:lastRenderedPageBreak/>
        <w:t xml:space="preserve"> </w:t>
      </w:r>
      <w:bookmarkStart w:id="220" w:name="_Toc202781762"/>
      <w:r w:rsidR="00BF0090">
        <w:t>Heath and disease surveys</w:t>
      </w:r>
      <w:bookmarkEnd w:id="220"/>
    </w:p>
    <w:p w14:paraId="22AC30F7" w14:textId="2F8ECF8C" w:rsidR="00745767" w:rsidRDefault="004E3DFA" w:rsidP="00745767">
      <w:pPr>
        <w:pStyle w:val="Heading3-Numbered"/>
        <w:rPr>
          <w:rFonts w:eastAsia="Arial"/>
        </w:rPr>
      </w:pPr>
      <w:bookmarkStart w:id="221" w:name="_Toc202781763"/>
      <w:r>
        <w:rPr>
          <w:rFonts w:eastAsia="Arial"/>
        </w:rPr>
        <w:t>Koala</w:t>
      </w:r>
      <w:r w:rsidR="00745767">
        <w:rPr>
          <w:rFonts w:eastAsia="Arial"/>
        </w:rPr>
        <w:t xml:space="preserve"> capture</w:t>
      </w:r>
      <w:bookmarkEnd w:id="221"/>
    </w:p>
    <w:p w14:paraId="0E5BEA64" w14:textId="249E2930" w:rsidR="00073F1E" w:rsidRDefault="00745767" w:rsidP="008A5BC9">
      <w:pPr>
        <w:rPr>
          <w:rFonts w:eastAsia="Arial"/>
        </w:rPr>
      </w:pPr>
      <w:r w:rsidRPr="70B3ED98">
        <w:rPr>
          <w:rFonts w:eastAsia="Arial"/>
        </w:rPr>
        <w:t xml:space="preserve">Three </w:t>
      </w:r>
      <w:r w:rsidR="004E3DFA">
        <w:rPr>
          <w:rFonts w:eastAsia="Arial"/>
        </w:rPr>
        <w:t>Koala</w:t>
      </w:r>
      <w:r w:rsidRPr="70B3ED98">
        <w:rPr>
          <w:rFonts w:eastAsia="Arial"/>
        </w:rPr>
        <w:t xml:space="preserve">s were found on the ground, with two being in very poor condition (Cape Otway, Murray River) and one moving between trees. All other </w:t>
      </w:r>
      <w:r w:rsidR="004E3DFA">
        <w:rPr>
          <w:rFonts w:eastAsia="Arial"/>
        </w:rPr>
        <w:t>Koala</w:t>
      </w:r>
      <w:r w:rsidRPr="70B3ED98">
        <w:rPr>
          <w:rFonts w:eastAsia="Arial"/>
        </w:rPr>
        <w:t>s were in trees</w:t>
      </w:r>
      <w:r w:rsidR="00073F1E">
        <w:rPr>
          <w:rFonts w:eastAsia="Arial"/>
        </w:rPr>
        <w:t>,</w:t>
      </w:r>
      <w:r w:rsidRPr="70B3ED98">
        <w:rPr>
          <w:rFonts w:eastAsia="Arial"/>
        </w:rPr>
        <w:t xml:space="preserve"> with 63% (41/65) being in the upper canopy (Table </w:t>
      </w:r>
      <w:r w:rsidR="005C59E9">
        <w:rPr>
          <w:rFonts w:eastAsia="Arial"/>
        </w:rPr>
        <w:t>A</w:t>
      </w:r>
      <w:r w:rsidRPr="70B3ED98">
        <w:rPr>
          <w:rFonts w:eastAsia="Arial"/>
        </w:rPr>
        <w:t xml:space="preserve">5). All but four of these </w:t>
      </w:r>
      <w:r w:rsidR="004E3DFA">
        <w:rPr>
          <w:rFonts w:eastAsia="Arial"/>
        </w:rPr>
        <w:t>Koala</w:t>
      </w:r>
      <w:r w:rsidRPr="70B3ED98">
        <w:rPr>
          <w:rFonts w:eastAsia="Arial"/>
        </w:rPr>
        <w:t xml:space="preserve">s were captured with the ‘noose and flag’ method (Table </w:t>
      </w:r>
      <w:r w:rsidR="005C59E9">
        <w:rPr>
          <w:rFonts w:eastAsia="Arial"/>
        </w:rPr>
        <w:t>A</w:t>
      </w:r>
      <w:r w:rsidRPr="70B3ED98">
        <w:rPr>
          <w:rFonts w:eastAsia="Arial"/>
        </w:rPr>
        <w:t xml:space="preserve">5), with 21/61 (34%) requiring a climber to initiate the capture. Most (47/61; 77.1%) were highly responsive to flagging and/or noosing. Low responsiveness was observed for </w:t>
      </w:r>
      <w:r w:rsidR="004E3DFA">
        <w:rPr>
          <w:rFonts w:eastAsia="Arial"/>
        </w:rPr>
        <w:t>Koala</w:t>
      </w:r>
      <w:r w:rsidRPr="70B3ED98">
        <w:rPr>
          <w:rFonts w:eastAsia="Arial"/>
        </w:rPr>
        <w:t xml:space="preserve">s that were found to be in poor condition or that had existing injuries. </w:t>
      </w:r>
      <w:r w:rsidR="004E3DFA">
        <w:rPr>
          <w:rFonts w:eastAsia="Arial"/>
        </w:rPr>
        <w:t>Koala</w:t>
      </w:r>
      <w:r>
        <w:rPr>
          <w:rFonts w:eastAsia="Arial"/>
        </w:rPr>
        <w:t>s</w:t>
      </w:r>
      <w:r w:rsidRPr="70B3ED98">
        <w:rPr>
          <w:rFonts w:eastAsia="Arial"/>
        </w:rPr>
        <w:t xml:space="preserve"> vocalised during </w:t>
      </w:r>
      <w:r>
        <w:rPr>
          <w:rFonts w:eastAsia="Arial"/>
        </w:rPr>
        <w:t xml:space="preserve">16.1% (10/62) of </w:t>
      </w:r>
      <w:r w:rsidRPr="70B3ED98">
        <w:rPr>
          <w:rFonts w:eastAsia="Arial"/>
        </w:rPr>
        <w:t>capture</w:t>
      </w:r>
      <w:r>
        <w:rPr>
          <w:rFonts w:eastAsia="Arial"/>
        </w:rPr>
        <w:t xml:space="preserve">s </w:t>
      </w:r>
      <w:r w:rsidRPr="70B3ED98">
        <w:rPr>
          <w:rFonts w:eastAsia="Arial"/>
        </w:rPr>
        <w:t xml:space="preserve">and 75.8% (47/62) were highly responsive to the flag or rope. Capture difficulty was scored low for 48.4% (30/62) </w:t>
      </w:r>
      <w:r w:rsidR="004E3DFA">
        <w:rPr>
          <w:rFonts w:eastAsia="Arial"/>
        </w:rPr>
        <w:t>Koala</w:t>
      </w:r>
      <w:r w:rsidRPr="70B3ED98">
        <w:rPr>
          <w:rFonts w:eastAsia="Arial"/>
        </w:rPr>
        <w:t>s.</w:t>
      </w:r>
    </w:p>
    <w:p w14:paraId="5E7844F4" w14:textId="211A1BF5" w:rsidR="00745767" w:rsidRDefault="004E3DFA" w:rsidP="008A5BC9">
      <w:pPr>
        <w:rPr>
          <w:rFonts w:eastAsia="Arial"/>
        </w:rPr>
      </w:pPr>
      <w:r>
        <w:rPr>
          <w:rFonts w:eastAsia="Arial"/>
        </w:rPr>
        <w:t>Koala</w:t>
      </w:r>
      <w:r w:rsidR="00745767" w:rsidRPr="70B3ED98">
        <w:rPr>
          <w:rFonts w:eastAsia="Arial"/>
        </w:rPr>
        <w:t xml:space="preserve">s suffered a fall during five captures, with four falls from heights of 1 to </w:t>
      </w:r>
      <w:r w:rsidR="00745767" w:rsidRPr="00073F1E">
        <w:rPr>
          <w:rFonts w:eastAsia="Arial"/>
        </w:rPr>
        <w:t>3</w:t>
      </w:r>
      <w:r w:rsidR="00073F1E">
        <w:rPr>
          <w:rFonts w:eastAsia="Arial"/>
        </w:rPr>
        <w:t> </w:t>
      </w:r>
      <w:r w:rsidR="00745767" w:rsidRPr="00073F1E">
        <w:rPr>
          <w:rFonts w:eastAsia="Arial"/>
        </w:rPr>
        <w:t>m</w:t>
      </w:r>
      <w:r w:rsidR="00745767" w:rsidRPr="70B3ED98">
        <w:rPr>
          <w:rFonts w:eastAsia="Arial"/>
        </w:rPr>
        <w:t xml:space="preserve">. One </w:t>
      </w:r>
      <w:r>
        <w:rPr>
          <w:rFonts w:eastAsia="Arial"/>
        </w:rPr>
        <w:t>Koala</w:t>
      </w:r>
      <w:r w:rsidR="00745767" w:rsidRPr="70B3ED98">
        <w:rPr>
          <w:rFonts w:eastAsia="Arial"/>
        </w:rPr>
        <w:t xml:space="preserve"> captured at Budj Bim fell from a height of 8</w:t>
      </w:r>
      <w:r w:rsidR="00073F1E">
        <w:rPr>
          <w:rFonts w:eastAsia="Arial"/>
        </w:rPr>
        <w:t> </w:t>
      </w:r>
      <w:r w:rsidR="00745767" w:rsidRPr="70B3ED98">
        <w:rPr>
          <w:rFonts w:eastAsia="Arial"/>
        </w:rPr>
        <w:t xml:space="preserve">m after it attempted to jump to a neighbouring tree. This was provoked by a climber getting into position. Acute injuries were not found for any of these </w:t>
      </w:r>
      <w:r>
        <w:rPr>
          <w:rFonts w:eastAsia="Arial"/>
        </w:rPr>
        <w:t>Koala</w:t>
      </w:r>
      <w:r w:rsidR="00745767" w:rsidRPr="70B3ED98">
        <w:rPr>
          <w:rFonts w:eastAsia="Arial"/>
        </w:rPr>
        <w:t>s.</w:t>
      </w:r>
      <w:r w:rsidR="00745767">
        <w:rPr>
          <w:rFonts w:eastAsia="Arial"/>
        </w:rPr>
        <w:t xml:space="preserve"> </w:t>
      </w:r>
      <w:r w:rsidR="00745767" w:rsidRPr="66C332E5">
        <w:rPr>
          <w:rFonts w:eastAsia="Arial"/>
        </w:rPr>
        <w:t xml:space="preserve">On six occasions, captures were aborted due to the </w:t>
      </w:r>
      <w:r>
        <w:rPr>
          <w:rFonts w:eastAsia="Arial"/>
        </w:rPr>
        <w:t>Koala</w:t>
      </w:r>
      <w:r w:rsidR="00745767" w:rsidRPr="66C332E5">
        <w:rPr>
          <w:rFonts w:eastAsia="Arial"/>
        </w:rPr>
        <w:t xml:space="preserve"> becoming stressed, or being unresponsive to flagging (</w:t>
      </w:r>
      <w:r w:rsidR="00073F1E">
        <w:rPr>
          <w:rFonts w:eastAsia="Arial"/>
        </w:rPr>
        <w:t>four</w:t>
      </w:r>
      <w:r w:rsidR="00745767" w:rsidRPr="66C332E5">
        <w:rPr>
          <w:rFonts w:eastAsia="Arial"/>
        </w:rPr>
        <w:t xml:space="preserve"> in Cape Otway, </w:t>
      </w:r>
      <w:r w:rsidR="00073F1E">
        <w:rPr>
          <w:rFonts w:eastAsia="Arial"/>
        </w:rPr>
        <w:t>one</w:t>
      </w:r>
      <w:r w:rsidR="00745767" w:rsidRPr="66C332E5">
        <w:rPr>
          <w:rFonts w:eastAsia="Arial"/>
        </w:rPr>
        <w:t xml:space="preserve"> in Gelantipy, </w:t>
      </w:r>
      <w:r w:rsidR="00073F1E">
        <w:rPr>
          <w:rFonts w:eastAsia="Arial"/>
        </w:rPr>
        <w:t>and one</w:t>
      </w:r>
      <w:r w:rsidR="00745767" w:rsidRPr="66C332E5">
        <w:rPr>
          <w:rFonts w:eastAsia="Arial"/>
        </w:rPr>
        <w:t xml:space="preserve"> in South Gippsland). Traps were successful in capturing </w:t>
      </w:r>
      <w:r>
        <w:rPr>
          <w:rFonts w:eastAsia="Arial"/>
        </w:rPr>
        <w:t>Koala</w:t>
      </w:r>
      <w:r w:rsidR="00745767" w:rsidRPr="66C332E5">
        <w:rPr>
          <w:rFonts w:eastAsia="Arial"/>
        </w:rPr>
        <w:t xml:space="preserve">s in four of six attempts. Three </w:t>
      </w:r>
      <w:r>
        <w:rPr>
          <w:rFonts w:eastAsia="Arial"/>
        </w:rPr>
        <w:t>Koala</w:t>
      </w:r>
      <w:r w:rsidR="00745767" w:rsidRPr="66C332E5">
        <w:rPr>
          <w:rFonts w:eastAsia="Arial"/>
        </w:rPr>
        <w:t xml:space="preserve">s entered traps within 12 hours, and one within 30 hours of trap set. All </w:t>
      </w:r>
      <w:r>
        <w:rPr>
          <w:rFonts w:eastAsia="Arial"/>
        </w:rPr>
        <w:t>Koala</w:t>
      </w:r>
      <w:r w:rsidR="00745767" w:rsidRPr="66C332E5">
        <w:rPr>
          <w:rFonts w:eastAsia="Arial"/>
        </w:rPr>
        <w:t>s were removed from traps within 1.5 hours.</w:t>
      </w:r>
    </w:p>
    <w:p w14:paraId="46FA352F" w14:textId="3D9C9903" w:rsidR="00745767" w:rsidRDefault="00EE5D9F" w:rsidP="00745767">
      <w:pPr>
        <w:pStyle w:val="Caption-Table"/>
      </w:pPr>
      <w:bookmarkStart w:id="222" w:name="_Toc201758272"/>
      <w:r>
        <w:t>Table A</w:t>
      </w:r>
      <w:fldSimple w:instr=" SEQ Table_A \* ARABIC ">
        <w:r w:rsidR="00E655CE">
          <w:rPr>
            <w:noProof/>
          </w:rPr>
          <w:t>5</w:t>
        </w:r>
      </w:fldSimple>
      <w:r w:rsidR="00745767" w:rsidRPr="70B3ED98">
        <w:rPr>
          <w:rFonts w:eastAsia="Arial"/>
        </w:rPr>
        <w:t xml:space="preserve">. Capture details for 62 </w:t>
      </w:r>
      <w:r w:rsidR="004E3DFA">
        <w:rPr>
          <w:rFonts w:eastAsia="Arial"/>
        </w:rPr>
        <w:t>Koala</w:t>
      </w:r>
      <w:r w:rsidR="00745767" w:rsidRPr="70B3ED98">
        <w:rPr>
          <w:rFonts w:eastAsia="Arial"/>
        </w:rPr>
        <w:t>s captured using the ‘noose and flag’ method</w:t>
      </w:r>
      <w:r w:rsidR="00745767">
        <w:rPr>
          <w:rFonts w:eastAsia="Arial"/>
        </w:rPr>
        <w:t>. Duration of capture was measured from</w:t>
      </w:r>
      <w:r w:rsidR="00745767" w:rsidRPr="70B3ED98">
        <w:rPr>
          <w:rFonts w:eastAsia="Arial"/>
        </w:rPr>
        <w:t xml:space="preserve"> </w:t>
      </w:r>
      <w:r w:rsidR="00745767" w:rsidRPr="443FDA9A">
        <w:rPr>
          <w:rFonts w:eastAsia="Arial"/>
          <w:szCs w:val="20"/>
        </w:rPr>
        <w:t>first disturbance (flagging or noosing) to restraint in bag</w:t>
      </w:r>
      <w:r w:rsidR="00073F1E">
        <w:rPr>
          <w:rFonts w:eastAsia="Arial"/>
          <w:szCs w:val="20"/>
        </w:rPr>
        <w:t>.</w:t>
      </w:r>
      <w:bookmarkEnd w:id="222"/>
    </w:p>
    <w:tbl>
      <w:tblPr>
        <w:tblStyle w:val="TableGrid10"/>
        <w:tblW w:w="5000" w:type="pct"/>
        <w:tblLook w:val="04A0" w:firstRow="1" w:lastRow="0" w:firstColumn="1" w:lastColumn="0" w:noHBand="0" w:noVBand="1"/>
      </w:tblPr>
      <w:tblGrid>
        <w:gridCol w:w="5313"/>
        <w:gridCol w:w="2535"/>
        <w:gridCol w:w="1791"/>
      </w:tblGrid>
      <w:tr w:rsidR="00745767" w14:paraId="220996EC" w14:textId="77777777">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756" w:type="pct"/>
          </w:tcPr>
          <w:p w14:paraId="07D71F2C" w14:textId="77777777" w:rsidR="00745767" w:rsidRDefault="00745767">
            <w:pPr>
              <w:spacing w:after="0"/>
            </w:pPr>
            <w:r w:rsidRPr="443FDA9A">
              <w:rPr>
                <w:rFonts w:eastAsia="Arial"/>
                <w:b/>
                <w:bCs/>
                <w:szCs w:val="20"/>
              </w:rPr>
              <w:t>Capture characteristic</w:t>
            </w:r>
          </w:p>
        </w:tc>
        <w:tc>
          <w:tcPr>
            <w:tcW w:w="1315" w:type="pct"/>
          </w:tcPr>
          <w:p w14:paraId="62D39F51" w14:textId="77777777" w:rsidR="00745767" w:rsidRDefault="00745767">
            <w:pPr>
              <w:spacing w:after="0"/>
              <w:cnfStyle w:val="100000000000" w:firstRow="1" w:lastRow="0" w:firstColumn="0" w:lastColumn="0" w:oddVBand="0" w:evenVBand="0" w:oddHBand="0" w:evenHBand="0" w:firstRowFirstColumn="0" w:firstRowLastColumn="0" w:lastRowFirstColumn="0" w:lastRowLastColumn="0"/>
            </w:pPr>
            <w:r w:rsidRPr="443FDA9A">
              <w:rPr>
                <w:rFonts w:eastAsia="Arial"/>
                <w:b/>
                <w:bCs/>
                <w:szCs w:val="20"/>
              </w:rPr>
              <w:t xml:space="preserve">Mean </w:t>
            </w:r>
            <w:r w:rsidRPr="443FDA9A">
              <w:rPr>
                <w:rFonts w:eastAsia="Arial"/>
                <w:b/>
                <w:bCs/>
                <w:szCs w:val="20"/>
                <w:u w:val="single"/>
              </w:rPr>
              <w:t>+</w:t>
            </w:r>
            <w:r w:rsidRPr="443FDA9A">
              <w:rPr>
                <w:rFonts w:eastAsia="Arial"/>
                <w:b/>
                <w:bCs/>
                <w:szCs w:val="20"/>
              </w:rPr>
              <w:t xml:space="preserve"> SE</w:t>
            </w:r>
          </w:p>
        </w:tc>
        <w:tc>
          <w:tcPr>
            <w:tcW w:w="929" w:type="pct"/>
          </w:tcPr>
          <w:p w14:paraId="6B93D970" w14:textId="77777777" w:rsidR="00745767" w:rsidRDefault="00745767">
            <w:pPr>
              <w:spacing w:after="0"/>
              <w:cnfStyle w:val="100000000000" w:firstRow="1" w:lastRow="0" w:firstColumn="0" w:lastColumn="0" w:oddVBand="0" w:evenVBand="0" w:oddHBand="0" w:evenHBand="0" w:firstRowFirstColumn="0" w:firstRowLastColumn="0" w:lastRowFirstColumn="0" w:lastRowLastColumn="0"/>
            </w:pPr>
            <w:r w:rsidRPr="443FDA9A">
              <w:rPr>
                <w:rFonts w:eastAsia="Arial"/>
                <w:b/>
                <w:bCs/>
                <w:szCs w:val="20"/>
              </w:rPr>
              <w:t>Range</w:t>
            </w:r>
          </w:p>
        </w:tc>
      </w:tr>
      <w:tr w:rsidR="00745767" w14:paraId="755F54ED" w14:textId="77777777">
        <w:trPr>
          <w:trHeight w:val="300"/>
        </w:trPr>
        <w:tc>
          <w:tcPr>
            <w:cnfStyle w:val="001000000000" w:firstRow="0" w:lastRow="0" w:firstColumn="1" w:lastColumn="0" w:oddVBand="0" w:evenVBand="0" w:oddHBand="0" w:evenHBand="0" w:firstRowFirstColumn="0" w:firstRowLastColumn="0" w:lastRowFirstColumn="0" w:lastRowLastColumn="0"/>
            <w:tcW w:w="2756" w:type="pct"/>
          </w:tcPr>
          <w:p w14:paraId="64EFB1AD" w14:textId="78994C4D" w:rsidR="00745767" w:rsidRDefault="004E3DFA">
            <w:pPr>
              <w:spacing w:after="0"/>
            </w:pPr>
            <w:r>
              <w:rPr>
                <w:rFonts w:eastAsia="Arial"/>
                <w:szCs w:val="20"/>
              </w:rPr>
              <w:t>Koala</w:t>
            </w:r>
            <w:r w:rsidR="00745767" w:rsidRPr="443FDA9A">
              <w:rPr>
                <w:rFonts w:eastAsia="Arial"/>
                <w:szCs w:val="20"/>
              </w:rPr>
              <w:t xml:space="preserve"> height in tree (m)</w:t>
            </w:r>
          </w:p>
        </w:tc>
        <w:tc>
          <w:tcPr>
            <w:tcW w:w="1315" w:type="pct"/>
          </w:tcPr>
          <w:p w14:paraId="5A8020CC" w14:textId="77777777" w:rsidR="00745767" w:rsidRDefault="00745767">
            <w:pPr>
              <w:spacing w:after="0"/>
              <w:cnfStyle w:val="000000000000" w:firstRow="0" w:lastRow="0" w:firstColumn="0" w:lastColumn="0" w:oddVBand="0" w:evenVBand="0" w:oddHBand="0" w:evenHBand="0" w:firstRowFirstColumn="0" w:firstRowLastColumn="0" w:lastRowFirstColumn="0" w:lastRowLastColumn="0"/>
            </w:pPr>
            <w:r w:rsidRPr="443FDA9A">
              <w:rPr>
                <w:rFonts w:eastAsia="Arial"/>
                <w:szCs w:val="20"/>
              </w:rPr>
              <w:t xml:space="preserve">7.79 </w:t>
            </w:r>
            <w:r w:rsidRPr="443FDA9A">
              <w:rPr>
                <w:rFonts w:eastAsia="Arial"/>
                <w:szCs w:val="20"/>
                <w:u w:val="single"/>
              </w:rPr>
              <w:t>+</w:t>
            </w:r>
            <w:r w:rsidRPr="443FDA9A">
              <w:rPr>
                <w:rFonts w:eastAsia="Arial"/>
                <w:szCs w:val="20"/>
              </w:rPr>
              <w:t xml:space="preserve"> 0.40</w:t>
            </w:r>
          </w:p>
        </w:tc>
        <w:tc>
          <w:tcPr>
            <w:tcW w:w="929" w:type="pct"/>
          </w:tcPr>
          <w:p w14:paraId="007721FB" w14:textId="26C057BC" w:rsidR="00745767" w:rsidRDefault="00745767">
            <w:pPr>
              <w:spacing w:after="0"/>
              <w:cnfStyle w:val="000000000000" w:firstRow="0" w:lastRow="0" w:firstColumn="0" w:lastColumn="0" w:oddVBand="0" w:evenVBand="0" w:oddHBand="0" w:evenHBand="0" w:firstRowFirstColumn="0" w:firstRowLastColumn="0" w:lastRowFirstColumn="0" w:lastRowLastColumn="0"/>
            </w:pPr>
            <w:r w:rsidRPr="443FDA9A">
              <w:rPr>
                <w:rFonts w:eastAsia="Arial"/>
                <w:szCs w:val="20"/>
              </w:rPr>
              <w:t>3–15</w:t>
            </w:r>
          </w:p>
        </w:tc>
      </w:tr>
      <w:tr w:rsidR="00745767" w14:paraId="74956C83" w14:textId="77777777">
        <w:trPr>
          <w:trHeight w:val="300"/>
        </w:trPr>
        <w:tc>
          <w:tcPr>
            <w:cnfStyle w:val="001000000000" w:firstRow="0" w:lastRow="0" w:firstColumn="1" w:lastColumn="0" w:oddVBand="0" w:evenVBand="0" w:oddHBand="0" w:evenHBand="0" w:firstRowFirstColumn="0" w:firstRowLastColumn="0" w:lastRowFirstColumn="0" w:lastRowLastColumn="0"/>
            <w:tcW w:w="2756" w:type="pct"/>
          </w:tcPr>
          <w:p w14:paraId="6549F185" w14:textId="77777777" w:rsidR="00745767" w:rsidRDefault="00745767">
            <w:pPr>
              <w:spacing w:after="0"/>
            </w:pPr>
            <w:r w:rsidRPr="443FDA9A">
              <w:rPr>
                <w:rFonts w:eastAsia="Arial"/>
                <w:szCs w:val="20"/>
              </w:rPr>
              <w:t>Duration of capture (minutes)</w:t>
            </w:r>
          </w:p>
        </w:tc>
        <w:tc>
          <w:tcPr>
            <w:tcW w:w="1315" w:type="pct"/>
          </w:tcPr>
          <w:p w14:paraId="60C37692" w14:textId="77777777" w:rsidR="00745767" w:rsidRDefault="00745767">
            <w:pPr>
              <w:spacing w:after="0"/>
              <w:cnfStyle w:val="000000000000" w:firstRow="0" w:lastRow="0" w:firstColumn="0" w:lastColumn="0" w:oddVBand="0" w:evenVBand="0" w:oddHBand="0" w:evenHBand="0" w:firstRowFirstColumn="0" w:firstRowLastColumn="0" w:lastRowFirstColumn="0" w:lastRowLastColumn="0"/>
            </w:pPr>
            <w:r w:rsidRPr="443FDA9A">
              <w:rPr>
                <w:rFonts w:eastAsia="Arial"/>
                <w:szCs w:val="20"/>
              </w:rPr>
              <w:t xml:space="preserve">5.39 </w:t>
            </w:r>
            <w:r w:rsidRPr="443FDA9A">
              <w:rPr>
                <w:rFonts w:eastAsia="Arial"/>
                <w:szCs w:val="20"/>
                <w:u w:val="single"/>
              </w:rPr>
              <w:t>+</w:t>
            </w:r>
            <w:r w:rsidRPr="443FDA9A">
              <w:rPr>
                <w:rFonts w:eastAsia="Arial"/>
                <w:szCs w:val="20"/>
              </w:rPr>
              <w:t xml:space="preserve"> 0.62 </w:t>
            </w:r>
          </w:p>
        </w:tc>
        <w:tc>
          <w:tcPr>
            <w:tcW w:w="929" w:type="pct"/>
          </w:tcPr>
          <w:p w14:paraId="45A8B786" w14:textId="319A949A" w:rsidR="00745767" w:rsidRDefault="00745767">
            <w:pPr>
              <w:spacing w:after="0"/>
              <w:cnfStyle w:val="000000000000" w:firstRow="0" w:lastRow="0" w:firstColumn="0" w:lastColumn="0" w:oddVBand="0" w:evenVBand="0" w:oddHBand="0" w:evenHBand="0" w:firstRowFirstColumn="0" w:firstRowLastColumn="0" w:lastRowFirstColumn="0" w:lastRowLastColumn="0"/>
            </w:pPr>
            <w:r w:rsidRPr="443FDA9A">
              <w:rPr>
                <w:rFonts w:eastAsia="Arial"/>
                <w:szCs w:val="20"/>
              </w:rPr>
              <w:t>1–22</w:t>
            </w:r>
          </w:p>
        </w:tc>
      </w:tr>
      <w:tr w:rsidR="00745767" w14:paraId="3C9271D2" w14:textId="77777777">
        <w:trPr>
          <w:trHeight w:val="300"/>
        </w:trPr>
        <w:tc>
          <w:tcPr>
            <w:cnfStyle w:val="001000000000" w:firstRow="0" w:lastRow="0" w:firstColumn="1" w:lastColumn="0" w:oddVBand="0" w:evenVBand="0" w:oddHBand="0" w:evenHBand="0" w:firstRowFirstColumn="0" w:firstRowLastColumn="0" w:lastRowFirstColumn="0" w:lastRowLastColumn="0"/>
            <w:tcW w:w="2756" w:type="pct"/>
          </w:tcPr>
          <w:p w14:paraId="2370DFD1" w14:textId="1243A294" w:rsidR="00745767" w:rsidRDefault="00745767">
            <w:pPr>
              <w:spacing w:after="0"/>
            </w:pPr>
            <w:r w:rsidRPr="443FDA9A">
              <w:rPr>
                <w:rFonts w:eastAsia="Arial"/>
                <w:szCs w:val="20"/>
              </w:rPr>
              <w:t>Ambient temperature (</w:t>
            </w:r>
            <w:r w:rsidR="00073F1E">
              <w:rPr>
                <w:rFonts w:eastAsia="Arial"/>
                <w:szCs w:val="20"/>
              </w:rPr>
              <w:t>°</w:t>
            </w:r>
            <w:r w:rsidRPr="443FDA9A">
              <w:rPr>
                <w:rFonts w:eastAsia="Arial"/>
                <w:szCs w:val="20"/>
              </w:rPr>
              <w:t>C)</w:t>
            </w:r>
          </w:p>
        </w:tc>
        <w:tc>
          <w:tcPr>
            <w:tcW w:w="1315" w:type="pct"/>
          </w:tcPr>
          <w:p w14:paraId="3C472314" w14:textId="77777777" w:rsidR="00745767" w:rsidRDefault="00745767">
            <w:pPr>
              <w:spacing w:after="0"/>
              <w:cnfStyle w:val="000000000000" w:firstRow="0" w:lastRow="0" w:firstColumn="0" w:lastColumn="0" w:oddVBand="0" w:evenVBand="0" w:oddHBand="0" w:evenHBand="0" w:firstRowFirstColumn="0" w:firstRowLastColumn="0" w:lastRowFirstColumn="0" w:lastRowLastColumn="0"/>
            </w:pPr>
            <w:r w:rsidRPr="443FDA9A">
              <w:rPr>
                <w:rFonts w:eastAsia="Arial"/>
                <w:szCs w:val="20"/>
              </w:rPr>
              <w:t xml:space="preserve">16.39 </w:t>
            </w:r>
            <w:r w:rsidRPr="443FDA9A">
              <w:rPr>
                <w:rFonts w:eastAsia="Arial"/>
                <w:szCs w:val="20"/>
                <w:u w:val="single"/>
              </w:rPr>
              <w:t>+</w:t>
            </w:r>
            <w:r w:rsidRPr="443FDA9A">
              <w:rPr>
                <w:rFonts w:eastAsia="Arial"/>
                <w:szCs w:val="20"/>
              </w:rPr>
              <w:t xml:space="preserve"> 0.41  </w:t>
            </w:r>
          </w:p>
        </w:tc>
        <w:tc>
          <w:tcPr>
            <w:tcW w:w="929" w:type="pct"/>
          </w:tcPr>
          <w:p w14:paraId="10197B0E" w14:textId="6B8C235D" w:rsidR="00745767" w:rsidRDefault="00745767">
            <w:pPr>
              <w:spacing w:after="0"/>
              <w:cnfStyle w:val="000000000000" w:firstRow="0" w:lastRow="0" w:firstColumn="0" w:lastColumn="0" w:oddVBand="0" w:evenVBand="0" w:oddHBand="0" w:evenHBand="0" w:firstRowFirstColumn="0" w:firstRowLastColumn="0" w:lastRowFirstColumn="0" w:lastRowLastColumn="0"/>
            </w:pPr>
            <w:r w:rsidRPr="443FDA9A">
              <w:rPr>
                <w:rFonts w:eastAsia="Arial"/>
                <w:szCs w:val="20"/>
              </w:rPr>
              <w:t>7.2–27</w:t>
            </w:r>
          </w:p>
        </w:tc>
      </w:tr>
    </w:tbl>
    <w:p w14:paraId="4F8587E7" w14:textId="77777777" w:rsidR="00745767" w:rsidRDefault="00745767" w:rsidP="00745767">
      <w:pPr>
        <w:spacing w:after="240" w:line="257" w:lineRule="auto"/>
        <w:rPr>
          <w:rFonts w:eastAsia="Arial"/>
          <w:szCs w:val="20"/>
        </w:rPr>
      </w:pPr>
    </w:p>
    <w:p w14:paraId="2D60ED82" w14:textId="77777777" w:rsidR="00745767" w:rsidRDefault="00745767" w:rsidP="00745767">
      <w:pPr>
        <w:pStyle w:val="Heading3-Numbered"/>
        <w:rPr>
          <w:rFonts w:eastAsia="Arial"/>
        </w:rPr>
      </w:pPr>
      <w:bookmarkStart w:id="223" w:name="_Toc202781764"/>
      <w:r w:rsidRPr="00BC670C">
        <w:rPr>
          <w:rFonts w:eastAsia="Arial"/>
        </w:rPr>
        <w:t>Physiological</w:t>
      </w:r>
      <w:r w:rsidRPr="66C332E5">
        <w:rPr>
          <w:rFonts w:eastAsia="Arial"/>
        </w:rPr>
        <w:t xml:space="preserve"> parameters and response to anaesthesia</w:t>
      </w:r>
      <w:bookmarkEnd w:id="223"/>
      <w:r w:rsidRPr="66C332E5">
        <w:rPr>
          <w:rFonts w:eastAsia="Arial"/>
        </w:rPr>
        <w:t xml:space="preserve"> </w:t>
      </w:r>
    </w:p>
    <w:p w14:paraId="56054B1F" w14:textId="7A358AE3" w:rsidR="00745767" w:rsidRDefault="00745767" w:rsidP="00745767">
      <w:pPr>
        <w:spacing w:after="240" w:line="257" w:lineRule="auto"/>
        <w:rPr>
          <w:rFonts w:eastAsia="Arial"/>
          <w:szCs w:val="20"/>
        </w:rPr>
      </w:pPr>
      <w:r w:rsidRPr="66C332E5">
        <w:rPr>
          <w:rFonts w:eastAsia="Arial"/>
          <w:szCs w:val="20"/>
        </w:rPr>
        <w:t>There was high variation in heart rate, respiratory rate and rectal thermometer</w:t>
      </w:r>
      <w:r w:rsidR="00073F1E">
        <w:rPr>
          <w:rFonts w:eastAsia="Arial"/>
          <w:szCs w:val="20"/>
        </w:rPr>
        <w:t>-</w:t>
      </w:r>
      <w:r w:rsidRPr="66C332E5">
        <w:rPr>
          <w:rFonts w:eastAsia="Arial"/>
          <w:szCs w:val="20"/>
        </w:rPr>
        <w:t xml:space="preserve">measured body temperature of </w:t>
      </w:r>
      <w:r w:rsidR="004E3DFA">
        <w:rPr>
          <w:rFonts w:eastAsia="Arial"/>
          <w:szCs w:val="20"/>
        </w:rPr>
        <w:t>Koala</w:t>
      </w:r>
      <w:r w:rsidRPr="66C332E5">
        <w:rPr>
          <w:rFonts w:eastAsia="Arial"/>
          <w:szCs w:val="20"/>
        </w:rPr>
        <w:t>s on first measurement following induction of anaesthesia</w:t>
      </w:r>
      <w:r w:rsidR="005C59E9">
        <w:rPr>
          <w:rFonts w:eastAsia="Arial"/>
          <w:szCs w:val="20"/>
        </w:rPr>
        <w:t xml:space="preserve"> (Table A6)</w:t>
      </w:r>
      <w:r w:rsidRPr="66C332E5">
        <w:rPr>
          <w:rFonts w:eastAsia="Arial"/>
          <w:szCs w:val="20"/>
        </w:rPr>
        <w:t>.</w:t>
      </w:r>
      <w:r>
        <w:rPr>
          <w:rFonts w:eastAsia="Arial"/>
          <w:szCs w:val="20"/>
        </w:rPr>
        <w:t xml:space="preserve"> </w:t>
      </w:r>
      <w:r w:rsidRPr="66C332E5">
        <w:rPr>
          <w:rFonts w:eastAsia="Arial"/>
          <w:szCs w:val="20"/>
        </w:rPr>
        <w:t xml:space="preserve">Some </w:t>
      </w:r>
      <w:r w:rsidR="004E3DFA">
        <w:rPr>
          <w:rFonts w:eastAsia="Arial"/>
          <w:szCs w:val="20"/>
        </w:rPr>
        <w:t>Koala</w:t>
      </w:r>
      <w:r w:rsidRPr="66C332E5">
        <w:rPr>
          <w:rFonts w:eastAsia="Arial"/>
          <w:szCs w:val="20"/>
        </w:rPr>
        <w:t xml:space="preserve">s had slightly elevated body temperature, heart rate or respiratory rate compared to published data for free-ranging </w:t>
      </w:r>
      <w:r w:rsidR="004E3DFA">
        <w:rPr>
          <w:rFonts w:eastAsia="Arial"/>
          <w:szCs w:val="20"/>
        </w:rPr>
        <w:t>Koala</w:t>
      </w:r>
      <w:r w:rsidRPr="66C332E5">
        <w:rPr>
          <w:rFonts w:eastAsia="Arial"/>
          <w:szCs w:val="20"/>
        </w:rPr>
        <w:t xml:space="preserve">s (Canfield 1989). These parameters were not found to be influenced by ambient temperature or capture duration (GLM, p&gt;0.05); however, the level of difficulty of the capture, and physical restraint during induction of anaesthesia to deliver isoflurane via face mask, may have contributed to elevated values. Over 80% of </w:t>
      </w:r>
      <w:r w:rsidR="004E3DFA">
        <w:rPr>
          <w:rFonts w:eastAsia="Arial"/>
          <w:szCs w:val="20"/>
        </w:rPr>
        <w:t>Koala</w:t>
      </w:r>
      <w:r w:rsidRPr="66C332E5">
        <w:rPr>
          <w:rFonts w:eastAsia="Arial"/>
          <w:szCs w:val="20"/>
        </w:rPr>
        <w:t>s with moderate or high difficulty captures also recorded at least one elevated parameter, compared to only 53% of low difficulty captures.</w:t>
      </w:r>
    </w:p>
    <w:p w14:paraId="241FBC14" w14:textId="64DB5598" w:rsidR="00745767" w:rsidRDefault="00745767" w:rsidP="00745767">
      <w:pPr>
        <w:spacing w:after="240" w:line="257" w:lineRule="auto"/>
        <w:rPr>
          <w:rFonts w:eastAsia="Arial"/>
          <w:szCs w:val="20"/>
        </w:rPr>
      </w:pPr>
      <w:r w:rsidRPr="66C332E5">
        <w:rPr>
          <w:rFonts w:eastAsia="Arial"/>
          <w:szCs w:val="20"/>
        </w:rPr>
        <w:t xml:space="preserve">In all cases where body temperature </w:t>
      </w:r>
      <w:r>
        <w:rPr>
          <w:rFonts w:eastAsia="Arial"/>
          <w:szCs w:val="20"/>
        </w:rPr>
        <w:t xml:space="preserve">was </w:t>
      </w:r>
      <w:r w:rsidRPr="66C332E5">
        <w:rPr>
          <w:rFonts w:eastAsia="Arial"/>
          <w:szCs w:val="20"/>
        </w:rPr>
        <w:t>above 37</w:t>
      </w:r>
      <w:r w:rsidR="00073F1E">
        <w:rPr>
          <w:rFonts w:eastAsia="Arial"/>
          <w:szCs w:val="20"/>
        </w:rPr>
        <w:t>°</w:t>
      </w:r>
      <w:r w:rsidRPr="66C332E5">
        <w:rPr>
          <w:rFonts w:eastAsia="Arial"/>
          <w:szCs w:val="20"/>
        </w:rPr>
        <w:t>C, body temperature stopped rising once active cooling measures were implemented</w:t>
      </w:r>
      <w:r w:rsidR="00242A54">
        <w:rPr>
          <w:rFonts w:eastAsia="Arial"/>
          <w:szCs w:val="20"/>
        </w:rPr>
        <w:t xml:space="preserve">. </w:t>
      </w:r>
      <w:r w:rsidRPr="66C332E5">
        <w:rPr>
          <w:rFonts w:eastAsia="Arial"/>
          <w:szCs w:val="20"/>
        </w:rPr>
        <w:t xml:space="preserve">Body temperature continued to drop in all cases until the point where recovery from general anaesthesia meant that measurement of body temperature using a rectal thermometer was no longer possible. Recovery of all </w:t>
      </w:r>
      <w:r w:rsidR="004E3DFA">
        <w:rPr>
          <w:rFonts w:eastAsia="Arial"/>
          <w:szCs w:val="20"/>
        </w:rPr>
        <w:t>Koala</w:t>
      </w:r>
      <w:r w:rsidRPr="66C332E5">
        <w:rPr>
          <w:rFonts w:eastAsia="Arial"/>
          <w:szCs w:val="20"/>
        </w:rPr>
        <w:t xml:space="preserve">s from anaesthesia was unremarkable. All </w:t>
      </w:r>
      <w:r w:rsidR="004E3DFA">
        <w:rPr>
          <w:rFonts w:eastAsia="Arial"/>
          <w:szCs w:val="20"/>
        </w:rPr>
        <w:t>Koala</w:t>
      </w:r>
      <w:r w:rsidRPr="66C332E5">
        <w:rPr>
          <w:rFonts w:eastAsia="Arial"/>
          <w:szCs w:val="20"/>
        </w:rPr>
        <w:t>s were released back to the tree from which they were captured, showing normal ambulation and behaviour and with no visible or behavioural evidence of lingering physiological impacts associated with capture and restraint.</w:t>
      </w:r>
    </w:p>
    <w:p w14:paraId="707F209B" w14:textId="6221DA8F" w:rsidR="00745767" w:rsidRDefault="00EE5D9F" w:rsidP="00745767">
      <w:pPr>
        <w:pStyle w:val="Caption-Table"/>
        <w:rPr>
          <w:rFonts w:eastAsia="Arial"/>
        </w:rPr>
      </w:pPr>
      <w:bookmarkStart w:id="224" w:name="_Toc201758273"/>
      <w:r>
        <w:t>Table A</w:t>
      </w:r>
      <w:fldSimple w:instr=" SEQ Table_A \* ARABIC ">
        <w:r w:rsidR="00E655CE">
          <w:rPr>
            <w:noProof/>
          </w:rPr>
          <w:t>6</w:t>
        </w:r>
      </w:fldSimple>
      <w:r w:rsidR="00745767" w:rsidRPr="70B3ED98">
        <w:rPr>
          <w:rFonts w:eastAsia="Arial"/>
        </w:rPr>
        <w:t>. Body temperature, heart rate and respiratory rates recorded on first measurement following induction of anaesthesia.</w:t>
      </w:r>
      <w:bookmarkEnd w:id="224"/>
    </w:p>
    <w:tbl>
      <w:tblPr>
        <w:tblStyle w:val="TableGrid10"/>
        <w:tblW w:w="5000" w:type="pct"/>
        <w:tblLook w:val="04A0" w:firstRow="1" w:lastRow="0" w:firstColumn="1" w:lastColumn="0" w:noHBand="0" w:noVBand="1"/>
      </w:tblPr>
      <w:tblGrid>
        <w:gridCol w:w="3767"/>
        <w:gridCol w:w="3069"/>
        <w:gridCol w:w="2803"/>
      </w:tblGrid>
      <w:tr w:rsidR="00745767" w14:paraId="27C9D062" w14:textId="77777777">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954" w:type="pct"/>
          </w:tcPr>
          <w:p w14:paraId="5812D63D" w14:textId="77777777" w:rsidR="00745767" w:rsidRDefault="00745767">
            <w:pPr>
              <w:spacing w:after="0"/>
            </w:pPr>
            <w:r w:rsidRPr="443FDA9A">
              <w:rPr>
                <w:rFonts w:eastAsia="Arial"/>
                <w:b/>
                <w:bCs/>
                <w:szCs w:val="20"/>
              </w:rPr>
              <w:t>Parameter</w:t>
            </w:r>
          </w:p>
        </w:tc>
        <w:tc>
          <w:tcPr>
            <w:tcW w:w="1592" w:type="pct"/>
          </w:tcPr>
          <w:p w14:paraId="65B1CCC8" w14:textId="77777777" w:rsidR="00745767" w:rsidRDefault="00745767">
            <w:pPr>
              <w:spacing w:after="0"/>
              <w:cnfStyle w:val="100000000000" w:firstRow="1" w:lastRow="0" w:firstColumn="0" w:lastColumn="0" w:oddVBand="0" w:evenVBand="0" w:oddHBand="0" w:evenHBand="0" w:firstRowFirstColumn="0" w:firstRowLastColumn="0" w:lastRowFirstColumn="0" w:lastRowLastColumn="0"/>
            </w:pPr>
            <w:r w:rsidRPr="443FDA9A">
              <w:rPr>
                <w:rFonts w:eastAsia="Arial"/>
                <w:b/>
                <w:bCs/>
                <w:szCs w:val="20"/>
              </w:rPr>
              <w:t xml:space="preserve">Mean </w:t>
            </w:r>
            <w:r w:rsidRPr="443FDA9A">
              <w:rPr>
                <w:rFonts w:eastAsia="Arial"/>
                <w:b/>
                <w:bCs/>
                <w:szCs w:val="20"/>
                <w:u w:val="single"/>
              </w:rPr>
              <w:t>+</w:t>
            </w:r>
            <w:r w:rsidRPr="443FDA9A">
              <w:rPr>
                <w:rFonts w:eastAsia="Arial"/>
                <w:b/>
                <w:bCs/>
                <w:szCs w:val="20"/>
              </w:rPr>
              <w:t xml:space="preserve"> SE</w:t>
            </w:r>
          </w:p>
        </w:tc>
        <w:tc>
          <w:tcPr>
            <w:tcW w:w="1454" w:type="pct"/>
          </w:tcPr>
          <w:p w14:paraId="710A00B3" w14:textId="77777777" w:rsidR="00745767" w:rsidRDefault="00745767">
            <w:pPr>
              <w:spacing w:after="0"/>
              <w:cnfStyle w:val="100000000000" w:firstRow="1" w:lastRow="0" w:firstColumn="0" w:lastColumn="0" w:oddVBand="0" w:evenVBand="0" w:oddHBand="0" w:evenHBand="0" w:firstRowFirstColumn="0" w:firstRowLastColumn="0" w:lastRowFirstColumn="0" w:lastRowLastColumn="0"/>
            </w:pPr>
            <w:r w:rsidRPr="443FDA9A">
              <w:rPr>
                <w:rFonts w:eastAsia="Arial"/>
                <w:b/>
                <w:bCs/>
                <w:szCs w:val="20"/>
              </w:rPr>
              <w:t>Range</w:t>
            </w:r>
          </w:p>
        </w:tc>
      </w:tr>
      <w:tr w:rsidR="00745767" w14:paraId="6462D71F" w14:textId="77777777">
        <w:trPr>
          <w:trHeight w:val="300"/>
        </w:trPr>
        <w:tc>
          <w:tcPr>
            <w:cnfStyle w:val="001000000000" w:firstRow="0" w:lastRow="0" w:firstColumn="1" w:lastColumn="0" w:oddVBand="0" w:evenVBand="0" w:oddHBand="0" w:evenHBand="0" w:firstRowFirstColumn="0" w:firstRowLastColumn="0" w:lastRowFirstColumn="0" w:lastRowLastColumn="0"/>
            <w:tcW w:w="1954" w:type="pct"/>
          </w:tcPr>
          <w:p w14:paraId="044C1519" w14:textId="77777777" w:rsidR="00745767" w:rsidRDefault="00745767">
            <w:pPr>
              <w:spacing w:after="0"/>
            </w:pPr>
            <w:r w:rsidRPr="443FDA9A">
              <w:rPr>
                <w:rFonts w:eastAsia="Arial"/>
                <w:szCs w:val="20"/>
              </w:rPr>
              <w:t>Heart rate</w:t>
            </w:r>
          </w:p>
        </w:tc>
        <w:tc>
          <w:tcPr>
            <w:tcW w:w="1592" w:type="pct"/>
          </w:tcPr>
          <w:p w14:paraId="75D21D38" w14:textId="77777777" w:rsidR="00745767" w:rsidRDefault="00745767">
            <w:pPr>
              <w:spacing w:after="0"/>
              <w:cnfStyle w:val="000000000000" w:firstRow="0" w:lastRow="0" w:firstColumn="0" w:lastColumn="0" w:oddVBand="0" w:evenVBand="0" w:oddHBand="0" w:evenHBand="0" w:firstRowFirstColumn="0" w:firstRowLastColumn="0" w:lastRowFirstColumn="0" w:lastRowLastColumn="0"/>
            </w:pPr>
            <w:r w:rsidRPr="443FDA9A">
              <w:rPr>
                <w:rFonts w:eastAsia="Arial"/>
                <w:szCs w:val="20"/>
              </w:rPr>
              <w:t xml:space="preserve">136.8 </w:t>
            </w:r>
            <w:r w:rsidRPr="443FDA9A">
              <w:rPr>
                <w:rFonts w:eastAsia="Arial"/>
                <w:szCs w:val="20"/>
                <w:u w:val="single"/>
              </w:rPr>
              <w:t>+</w:t>
            </w:r>
            <w:r w:rsidRPr="443FDA9A">
              <w:rPr>
                <w:rFonts w:eastAsia="Arial"/>
                <w:szCs w:val="20"/>
              </w:rPr>
              <w:t xml:space="preserve"> 2.50</w:t>
            </w:r>
          </w:p>
        </w:tc>
        <w:tc>
          <w:tcPr>
            <w:tcW w:w="1454" w:type="pct"/>
          </w:tcPr>
          <w:p w14:paraId="18B7F5F1" w14:textId="267DBF72" w:rsidR="00745767" w:rsidRDefault="00745767">
            <w:pPr>
              <w:spacing w:after="0"/>
              <w:cnfStyle w:val="000000000000" w:firstRow="0" w:lastRow="0" w:firstColumn="0" w:lastColumn="0" w:oddVBand="0" w:evenVBand="0" w:oddHBand="0" w:evenHBand="0" w:firstRowFirstColumn="0" w:firstRowLastColumn="0" w:lastRowFirstColumn="0" w:lastRowLastColumn="0"/>
            </w:pPr>
            <w:r w:rsidRPr="443FDA9A">
              <w:rPr>
                <w:rFonts w:eastAsia="Arial"/>
                <w:szCs w:val="20"/>
              </w:rPr>
              <w:t>80–180</w:t>
            </w:r>
          </w:p>
        </w:tc>
      </w:tr>
      <w:tr w:rsidR="00745767" w14:paraId="069BCC82" w14:textId="77777777">
        <w:trPr>
          <w:trHeight w:val="300"/>
        </w:trPr>
        <w:tc>
          <w:tcPr>
            <w:cnfStyle w:val="001000000000" w:firstRow="0" w:lastRow="0" w:firstColumn="1" w:lastColumn="0" w:oddVBand="0" w:evenVBand="0" w:oddHBand="0" w:evenHBand="0" w:firstRowFirstColumn="0" w:firstRowLastColumn="0" w:lastRowFirstColumn="0" w:lastRowLastColumn="0"/>
            <w:tcW w:w="1954" w:type="pct"/>
          </w:tcPr>
          <w:p w14:paraId="3EE39F6C" w14:textId="77777777" w:rsidR="00745767" w:rsidRDefault="00745767">
            <w:pPr>
              <w:spacing w:after="0"/>
            </w:pPr>
            <w:r w:rsidRPr="443FDA9A">
              <w:rPr>
                <w:rFonts w:eastAsia="Arial"/>
                <w:szCs w:val="20"/>
              </w:rPr>
              <w:t>Temperature</w:t>
            </w:r>
          </w:p>
        </w:tc>
        <w:tc>
          <w:tcPr>
            <w:tcW w:w="1592" w:type="pct"/>
          </w:tcPr>
          <w:p w14:paraId="3D67BFEF" w14:textId="77777777" w:rsidR="00745767" w:rsidRDefault="00745767">
            <w:pPr>
              <w:spacing w:after="0"/>
              <w:cnfStyle w:val="000000000000" w:firstRow="0" w:lastRow="0" w:firstColumn="0" w:lastColumn="0" w:oddVBand="0" w:evenVBand="0" w:oddHBand="0" w:evenHBand="0" w:firstRowFirstColumn="0" w:firstRowLastColumn="0" w:lastRowFirstColumn="0" w:lastRowLastColumn="0"/>
            </w:pPr>
            <w:r w:rsidRPr="443FDA9A">
              <w:rPr>
                <w:rFonts w:eastAsia="Arial"/>
                <w:szCs w:val="20"/>
              </w:rPr>
              <w:t xml:space="preserve">36.17 </w:t>
            </w:r>
            <w:r w:rsidRPr="443FDA9A">
              <w:rPr>
                <w:rFonts w:eastAsia="Arial"/>
                <w:szCs w:val="20"/>
                <w:u w:val="single"/>
              </w:rPr>
              <w:t>+</w:t>
            </w:r>
            <w:r w:rsidRPr="443FDA9A">
              <w:rPr>
                <w:rFonts w:eastAsia="Arial"/>
                <w:szCs w:val="20"/>
              </w:rPr>
              <w:t xml:space="preserve"> 0.13</w:t>
            </w:r>
          </w:p>
        </w:tc>
        <w:tc>
          <w:tcPr>
            <w:tcW w:w="1454" w:type="pct"/>
          </w:tcPr>
          <w:p w14:paraId="503B1B86" w14:textId="73A79661" w:rsidR="00745767" w:rsidRDefault="00745767">
            <w:pPr>
              <w:spacing w:after="0"/>
              <w:cnfStyle w:val="000000000000" w:firstRow="0" w:lastRow="0" w:firstColumn="0" w:lastColumn="0" w:oddVBand="0" w:evenVBand="0" w:oddHBand="0" w:evenHBand="0" w:firstRowFirstColumn="0" w:firstRowLastColumn="0" w:lastRowFirstColumn="0" w:lastRowLastColumn="0"/>
            </w:pPr>
            <w:r w:rsidRPr="443FDA9A">
              <w:rPr>
                <w:rFonts w:eastAsia="Arial"/>
                <w:szCs w:val="20"/>
              </w:rPr>
              <w:t>33.7–38.4</w:t>
            </w:r>
          </w:p>
        </w:tc>
      </w:tr>
      <w:tr w:rsidR="00745767" w14:paraId="4782CD14" w14:textId="77777777">
        <w:trPr>
          <w:trHeight w:val="300"/>
        </w:trPr>
        <w:tc>
          <w:tcPr>
            <w:cnfStyle w:val="001000000000" w:firstRow="0" w:lastRow="0" w:firstColumn="1" w:lastColumn="0" w:oddVBand="0" w:evenVBand="0" w:oddHBand="0" w:evenHBand="0" w:firstRowFirstColumn="0" w:firstRowLastColumn="0" w:lastRowFirstColumn="0" w:lastRowLastColumn="0"/>
            <w:tcW w:w="1954" w:type="pct"/>
          </w:tcPr>
          <w:p w14:paraId="22014F20" w14:textId="77777777" w:rsidR="00745767" w:rsidRDefault="00745767">
            <w:pPr>
              <w:spacing w:after="0"/>
            </w:pPr>
            <w:r w:rsidRPr="443FDA9A">
              <w:rPr>
                <w:rFonts w:eastAsia="Arial"/>
                <w:szCs w:val="20"/>
              </w:rPr>
              <w:t>Respiratory rate</w:t>
            </w:r>
          </w:p>
        </w:tc>
        <w:tc>
          <w:tcPr>
            <w:tcW w:w="1592" w:type="pct"/>
          </w:tcPr>
          <w:p w14:paraId="2745456F" w14:textId="77777777" w:rsidR="00745767" w:rsidRDefault="00745767">
            <w:pPr>
              <w:spacing w:after="0"/>
              <w:cnfStyle w:val="000000000000" w:firstRow="0" w:lastRow="0" w:firstColumn="0" w:lastColumn="0" w:oddVBand="0" w:evenVBand="0" w:oddHBand="0" w:evenHBand="0" w:firstRowFirstColumn="0" w:firstRowLastColumn="0" w:lastRowFirstColumn="0" w:lastRowLastColumn="0"/>
            </w:pPr>
            <w:r w:rsidRPr="443FDA9A">
              <w:rPr>
                <w:rFonts w:eastAsia="Arial"/>
                <w:szCs w:val="20"/>
              </w:rPr>
              <w:t xml:space="preserve">18.48 </w:t>
            </w:r>
            <w:r w:rsidRPr="443FDA9A">
              <w:rPr>
                <w:rFonts w:eastAsia="Arial"/>
                <w:szCs w:val="20"/>
                <w:u w:val="single"/>
              </w:rPr>
              <w:t>+</w:t>
            </w:r>
            <w:r w:rsidRPr="443FDA9A">
              <w:rPr>
                <w:rFonts w:eastAsia="Arial"/>
                <w:szCs w:val="20"/>
              </w:rPr>
              <w:t xml:space="preserve"> 0.93</w:t>
            </w:r>
          </w:p>
        </w:tc>
        <w:tc>
          <w:tcPr>
            <w:tcW w:w="1454" w:type="pct"/>
          </w:tcPr>
          <w:p w14:paraId="27857FC1" w14:textId="68F852D0" w:rsidR="00745767" w:rsidRDefault="00745767">
            <w:pPr>
              <w:spacing w:after="0"/>
              <w:cnfStyle w:val="000000000000" w:firstRow="0" w:lastRow="0" w:firstColumn="0" w:lastColumn="0" w:oddVBand="0" w:evenVBand="0" w:oddHBand="0" w:evenHBand="0" w:firstRowFirstColumn="0" w:firstRowLastColumn="0" w:lastRowFirstColumn="0" w:lastRowLastColumn="0"/>
            </w:pPr>
            <w:r w:rsidRPr="443FDA9A">
              <w:rPr>
                <w:rFonts w:eastAsia="Arial"/>
                <w:szCs w:val="20"/>
              </w:rPr>
              <w:t>4–40</w:t>
            </w:r>
          </w:p>
        </w:tc>
      </w:tr>
    </w:tbl>
    <w:p w14:paraId="0B54E872" w14:textId="77777777" w:rsidR="005C59E9" w:rsidRDefault="005C59E9" w:rsidP="008A5BC9">
      <w:pPr>
        <w:rPr>
          <w:rFonts w:eastAsia="Arial"/>
        </w:rPr>
      </w:pPr>
    </w:p>
    <w:p w14:paraId="4EF6175C" w14:textId="77777777" w:rsidR="005C59E9" w:rsidRDefault="005C59E9" w:rsidP="008A5BC9">
      <w:pPr>
        <w:rPr>
          <w:rFonts w:eastAsia="Arial"/>
        </w:rPr>
      </w:pPr>
    </w:p>
    <w:p w14:paraId="3D9993FD" w14:textId="77777777" w:rsidR="005C59E9" w:rsidRDefault="005C59E9">
      <w:pPr>
        <w:rPr>
          <w:rFonts w:eastAsia="Arial"/>
        </w:rPr>
      </w:pPr>
    </w:p>
    <w:p w14:paraId="01A92DF9" w14:textId="77777777" w:rsidR="005C0C83" w:rsidRDefault="005C0C83">
      <w:pPr>
        <w:rPr>
          <w:rFonts w:eastAsia="Arial"/>
        </w:rPr>
      </w:pPr>
    </w:p>
    <w:p w14:paraId="0D1661FC" w14:textId="77777777" w:rsidR="005C0C83" w:rsidRPr="005C59E9" w:rsidRDefault="005C0C83" w:rsidP="008A5BC9">
      <w:pPr>
        <w:rPr>
          <w:rFonts w:eastAsia="Arial"/>
        </w:rPr>
      </w:pPr>
    </w:p>
    <w:p w14:paraId="25B0379A" w14:textId="091F282C" w:rsidR="00312AC3" w:rsidRDefault="00312AC3" w:rsidP="00F542D1">
      <w:pPr>
        <w:pStyle w:val="Heading3-Numbered"/>
        <w:rPr>
          <w:rFonts w:eastAsia="Arial"/>
        </w:rPr>
      </w:pPr>
      <w:bookmarkStart w:id="225" w:name="_Toc202781765"/>
      <w:r>
        <w:rPr>
          <w:rFonts w:eastAsia="Arial"/>
        </w:rPr>
        <w:lastRenderedPageBreak/>
        <w:t>Health indicators and body measurements</w:t>
      </w:r>
      <w:bookmarkEnd w:id="225"/>
    </w:p>
    <w:p w14:paraId="3433E9B7" w14:textId="31AE68E8" w:rsidR="00DC2E2E" w:rsidRDefault="00EE5D9F" w:rsidP="00DC2E2E">
      <w:pPr>
        <w:pStyle w:val="Caption-Table"/>
        <w:rPr>
          <w:rFonts w:eastAsia="Arial"/>
        </w:rPr>
      </w:pPr>
      <w:bookmarkStart w:id="226" w:name="_Toc201758274"/>
      <w:r>
        <w:t>Table A</w:t>
      </w:r>
      <w:fldSimple w:instr=" SEQ Table_A \* ARABIC ">
        <w:r w:rsidR="00E655CE">
          <w:rPr>
            <w:noProof/>
          </w:rPr>
          <w:t>7</w:t>
        </w:r>
      </w:fldSimple>
      <w:r w:rsidR="00DC2E2E" w:rsidRPr="70B3ED98">
        <w:rPr>
          <w:rFonts w:eastAsia="Arial"/>
        </w:rPr>
        <w:t>. Health indicators</w:t>
      </w:r>
      <w:r w:rsidR="00073F1E">
        <w:rPr>
          <w:rFonts w:eastAsia="Arial"/>
        </w:rPr>
        <w:t xml:space="preserve">, </w:t>
      </w:r>
      <w:r w:rsidR="00DC2E2E" w:rsidRPr="70B3ED98">
        <w:rPr>
          <w:rFonts w:eastAsia="Arial"/>
        </w:rPr>
        <w:t xml:space="preserve">morphometrics and other animal related parameters assessed and recorded for each </w:t>
      </w:r>
      <w:r w:rsidR="004E3DFA">
        <w:rPr>
          <w:rFonts w:eastAsia="Arial"/>
        </w:rPr>
        <w:t>Koala</w:t>
      </w:r>
      <w:r w:rsidR="00DC2E2E">
        <w:rPr>
          <w:rFonts w:eastAsia="Arial"/>
        </w:rPr>
        <w:t>.</w:t>
      </w:r>
      <w:bookmarkEnd w:id="226"/>
      <w:r w:rsidR="00DC2E2E" w:rsidRPr="70B3ED98">
        <w:rPr>
          <w:rFonts w:eastAsia="Arial"/>
        </w:rPr>
        <w:t xml:space="preserve"> </w:t>
      </w:r>
    </w:p>
    <w:tbl>
      <w:tblPr>
        <w:tblStyle w:val="TableGrid10"/>
        <w:tblW w:w="0" w:type="auto"/>
        <w:tblLayout w:type="fixed"/>
        <w:tblLook w:val="04A0" w:firstRow="1" w:lastRow="0" w:firstColumn="1" w:lastColumn="0" w:noHBand="0" w:noVBand="1"/>
      </w:tblPr>
      <w:tblGrid>
        <w:gridCol w:w="2547"/>
        <w:gridCol w:w="6513"/>
      </w:tblGrid>
      <w:tr w:rsidR="00DC2E2E" w14:paraId="335C5B75" w14:textId="77777777" w:rsidTr="008A5BC9">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0" w:type="dxa"/>
          </w:tcPr>
          <w:p w14:paraId="4699E0E8" w14:textId="77777777" w:rsidR="00DC2E2E" w:rsidRPr="00187881" w:rsidRDefault="00DC2E2E" w:rsidP="00A1263B">
            <w:pPr>
              <w:spacing w:after="0" w:line="257" w:lineRule="auto"/>
              <w:rPr>
                <w:color w:val="FFFFFF" w:themeColor="background1"/>
              </w:rPr>
            </w:pPr>
            <w:r w:rsidRPr="00187881">
              <w:rPr>
                <w:b/>
                <w:bCs/>
                <w:color w:val="FFFFFF" w:themeColor="background1"/>
              </w:rPr>
              <w:t>Health parameter</w:t>
            </w:r>
            <w:r w:rsidRPr="00187881">
              <w:rPr>
                <w:color w:val="FFFFFF" w:themeColor="background1"/>
              </w:rPr>
              <w:t xml:space="preserve"> </w:t>
            </w:r>
          </w:p>
        </w:tc>
        <w:tc>
          <w:tcPr>
            <w:tcW w:w="0" w:type="dxa"/>
          </w:tcPr>
          <w:p w14:paraId="1855EC71" w14:textId="77777777" w:rsidR="00DC2E2E" w:rsidRPr="00187881" w:rsidRDefault="00DC2E2E" w:rsidP="00A1263B">
            <w:pPr>
              <w:spacing w:after="0" w:line="257" w:lineRule="auto"/>
              <w:cnfStyle w:val="100000000000" w:firstRow="1" w:lastRow="0" w:firstColumn="0" w:lastColumn="0" w:oddVBand="0" w:evenVBand="0" w:oddHBand="0" w:evenHBand="0" w:firstRowFirstColumn="0" w:firstRowLastColumn="0" w:lastRowFirstColumn="0" w:lastRowLastColumn="0"/>
              <w:rPr>
                <w:color w:val="FFFFFF" w:themeColor="background1"/>
              </w:rPr>
            </w:pPr>
            <w:r w:rsidRPr="00187881">
              <w:rPr>
                <w:b/>
                <w:bCs/>
                <w:color w:val="FFFFFF" w:themeColor="background1"/>
              </w:rPr>
              <w:t>Description</w:t>
            </w:r>
            <w:r w:rsidRPr="00187881">
              <w:rPr>
                <w:color w:val="FFFFFF" w:themeColor="background1"/>
              </w:rPr>
              <w:t xml:space="preserve"> </w:t>
            </w:r>
          </w:p>
        </w:tc>
      </w:tr>
      <w:tr w:rsidR="00DC2E2E" w14:paraId="36E0B3ED"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792D5804" w14:textId="77777777" w:rsidR="00DC2E2E" w:rsidRDefault="00DC2E2E" w:rsidP="00A1263B">
            <w:pPr>
              <w:spacing w:after="0" w:line="257" w:lineRule="auto"/>
            </w:pPr>
            <w:r w:rsidRPr="70B3ED98">
              <w:t xml:space="preserve">Movement, gait and posture </w:t>
            </w:r>
          </w:p>
        </w:tc>
        <w:tc>
          <w:tcPr>
            <w:tcW w:w="6513" w:type="dxa"/>
          </w:tcPr>
          <w:p w14:paraId="5B967A5A" w14:textId="77777777"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70B3ED98">
              <w:t xml:space="preserve">Use of limbs and mobility were observed during capture. Abnormal posture, reluctance to move, or favouring a particular limb may indicate fear, pain or debilitation due to an underlying disease. </w:t>
            </w:r>
          </w:p>
        </w:tc>
      </w:tr>
      <w:tr w:rsidR="00DC2E2E" w14:paraId="36762D19"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65634DC8" w14:textId="77777777" w:rsidR="00DC2E2E" w:rsidRDefault="00DC2E2E" w:rsidP="00A1263B">
            <w:pPr>
              <w:spacing w:after="0" w:line="257" w:lineRule="auto"/>
            </w:pPr>
            <w:r w:rsidRPr="70B3ED98">
              <w:t xml:space="preserve">Demeanour  </w:t>
            </w:r>
          </w:p>
        </w:tc>
        <w:tc>
          <w:tcPr>
            <w:tcW w:w="6513" w:type="dxa"/>
          </w:tcPr>
          <w:p w14:paraId="2DABE4D3" w14:textId="13780093"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70B3ED98">
              <w:t>Demeanour was observed during capture, and prior to anaesthesia. Healthy animals in a state of good welfare are normally bright, alert and responsive to stimuli (</w:t>
            </w:r>
            <w:r w:rsidR="005E5600">
              <w:t xml:space="preserve">e.g. </w:t>
            </w:r>
            <w:r w:rsidRPr="70B3ED98">
              <w:t>sound, proximity of people, use of flags for capture)</w:t>
            </w:r>
            <w:r w:rsidR="00242A54">
              <w:t xml:space="preserve">. </w:t>
            </w:r>
          </w:p>
        </w:tc>
      </w:tr>
      <w:tr w:rsidR="00DC2E2E" w14:paraId="6031E540"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6EACE5A1" w14:textId="77777777" w:rsidR="00DC2E2E" w:rsidRDefault="00DC2E2E" w:rsidP="00A1263B">
            <w:pPr>
              <w:spacing w:after="0" w:line="257" w:lineRule="auto"/>
            </w:pPr>
            <w:r w:rsidRPr="70B3ED98">
              <w:t xml:space="preserve">Airways and breathing </w:t>
            </w:r>
          </w:p>
        </w:tc>
        <w:tc>
          <w:tcPr>
            <w:tcW w:w="6513" w:type="dxa"/>
          </w:tcPr>
          <w:p w14:paraId="79F2519D" w14:textId="0AD98DC8"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66C332E5">
              <w:t>Prior to anaesthesia, respiration was assessed by monitoring the rise and fall of the chest (normal respiratory rate 10</w:t>
            </w:r>
            <w:r w:rsidR="00073F1E">
              <w:t>–</w:t>
            </w:r>
            <w:r w:rsidRPr="66C332E5">
              <w:t xml:space="preserve">15 breaths per minute [Blanshard </w:t>
            </w:r>
            <w:r w:rsidR="00073F1E">
              <w:t>and</w:t>
            </w:r>
            <w:r w:rsidRPr="66C332E5">
              <w:t xml:space="preserve"> Bodley 2008]). Respiratory rates between 8–17</w:t>
            </w:r>
            <w:r w:rsidR="00073F1E">
              <w:t> </w:t>
            </w:r>
            <w:r w:rsidRPr="66C332E5">
              <w:t xml:space="preserve">breaths per minute have been recorded in non-anaesthetised </w:t>
            </w:r>
            <w:r w:rsidR="004E3DFA">
              <w:t>Koala</w:t>
            </w:r>
            <w:r w:rsidRPr="66C332E5">
              <w:t>s at rest (Colombelli-Négrel et al. 2023). Once anaesthetised, respiration rate and effort were monitored by thoracic auscultation using a stethoscope</w:t>
            </w:r>
            <w:r w:rsidR="00242A54">
              <w:t xml:space="preserve">. </w:t>
            </w:r>
            <w:r w:rsidRPr="66C332E5">
              <w:t xml:space="preserve"> </w:t>
            </w:r>
          </w:p>
        </w:tc>
      </w:tr>
      <w:tr w:rsidR="00DC2E2E" w14:paraId="42E56A47"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7534B3C5" w14:textId="77777777" w:rsidR="00DC2E2E" w:rsidRDefault="00DC2E2E" w:rsidP="00A1263B">
            <w:pPr>
              <w:spacing w:after="0" w:line="257" w:lineRule="auto"/>
            </w:pPr>
            <w:r w:rsidRPr="70B3ED98">
              <w:t xml:space="preserve">Heart rate and rhythm  </w:t>
            </w:r>
          </w:p>
        </w:tc>
        <w:tc>
          <w:tcPr>
            <w:tcW w:w="6513" w:type="dxa"/>
          </w:tcPr>
          <w:p w14:paraId="01E17F83" w14:textId="24B27323"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66C332E5">
              <w:t>Heart rate and rhythm, and the strength, rate and rhythm of the femoral pulse, capillary refill time and colour of the mucous membranes of the oral cavity were measured throughout the period of anaesthesia to monitor depth of anaesthesia and assess cardiac function</w:t>
            </w:r>
            <w:r w:rsidR="00242A54">
              <w:t xml:space="preserve">. </w:t>
            </w:r>
            <w:r w:rsidRPr="66C332E5">
              <w:t>Heart rates between 56.2</w:t>
            </w:r>
            <w:r w:rsidR="00073F1E">
              <w:t>–</w:t>
            </w:r>
            <w:r w:rsidRPr="66C332E5">
              <w:t xml:space="preserve">142.9 beats per minute have been measured in non-anaesthetised, free-living </w:t>
            </w:r>
            <w:r w:rsidR="004E3DFA">
              <w:t>Koala</w:t>
            </w:r>
            <w:r w:rsidRPr="66C332E5">
              <w:t xml:space="preserve">s (Ropert-Coudert et al. 2009). </w:t>
            </w:r>
          </w:p>
        </w:tc>
      </w:tr>
      <w:tr w:rsidR="00DC2E2E" w14:paraId="5111AEEB"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762B0DA5" w14:textId="6CF7C9E6" w:rsidR="00DC2E2E" w:rsidRDefault="00DC2E2E" w:rsidP="00A1263B">
            <w:pPr>
              <w:spacing w:after="0" w:line="257" w:lineRule="auto"/>
            </w:pPr>
            <w:r w:rsidRPr="70B3ED98">
              <w:t>Body temperature (</w:t>
            </w:r>
            <w:r w:rsidR="00073F1E">
              <w:t>°</w:t>
            </w:r>
            <w:r w:rsidRPr="70B3ED98">
              <w:t>C)</w:t>
            </w:r>
          </w:p>
        </w:tc>
        <w:tc>
          <w:tcPr>
            <w:tcW w:w="6513" w:type="dxa"/>
          </w:tcPr>
          <w:p w14:paraId="6CB75A57" w14:textId="6370F6BF"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66C332E5">
              <w:t>Body temperature was measured on induction of anaesthesia, at least five minutes after induction, and where possible, just prior to recovery from anaesthesia</w:t>
            </w:r>
            <w:r w:rsidR="00242A54">
              <w:t xml:space="preserve">. </w:t>
            </w:r>
            <w:r w:rsidRPr="66C332E5">
              <w:t>A digital rectal thermometer was inserted into the rectum via the dorsal aspect of the cloaca</w:t>
            </w:r>
            <w:r w:rsidR="00242A54">
              <w:t xml:space="preserve">. </w:t>
            </w:r>
            <w:r w:rsidRPr="66C332E5">
              <w:t xml:space="preserve">Normal body temperature </w:t>
            </w:r>
            <w:r w:rsidR="00D2667E">
              <w:t>ranges from</w:t>
            </w:r>
            <w:r w:rsidRPr="66C332E5">
              <w:t xml:space="preserve"> 35.5</w:t>
            </w:r>
            <w:r w:rsidR="00D2667E">
              <w:t>–</w:t>
            </w:r>
            <w:r w:rsidRPr="66C332E5">
              <w:t>36.5</w:t>
            </w:r>
            <w:r w:rsidR="00D2667E">
              <w:t>°</w:t>
            </w:r>
            <w:r w:rsidRPr="66C332E5">
              <w:t xml:space="preserve">C (Blanshard </w:t>
            </w:r>
            <w:r w:rsidR="00D2667E">
              <w:t>and</w:t>
            </w:r>
            <w:r w:rsidRPr="66C332E5">
              <w:t xml:space="preserve"> Bodley 2008), but temperatures </w:t>
            </w:r>
            <w:r w:rsidR="00D2667E">
              <w:t>ranging from</w:t>
            </w:r>
            <w:r w:rsidR="00D2667E" w:rsidRPr="66C332E5">
              <w:t xml:space="preserve"> </w:t>
            </w:r>
            <w:r w:rsidRPr="66C332E5">
              <w:t>34.2</w:t>
            </w:r>
            <w:r w:rsidR="00D2667E">
              <w:t>–</w:t>
            </w:r>
            <w:r w:rsidRPr="66C332E5">
              <w:t>39.0</w:t>
            </w:r>
            <w:r w:rsidR="00D2667E">
              <w:t>°</w:t>
            </w:r>
            <w:r w:rsidRPr="66C332E5">
              <w:t xml:space="preserve">C have been recorded in apparently healthy wild </w:t>
            </w:r>
            <w:r w:rsidR="004E3DFA">
              <w:t>Koala</w:t>
            </w:r>
            <w:r w:rsidRPr="66C332E5">
              <w:t>s (Adam et al. 2021).</w:t>
            </w:r>
          </w:p>
        </w:tc>
      </w:tr>
      <w:tr w:rsidR="00DC2E2E" w14:paraId="7CDD25A8"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2E705C31" w14:textId="77777777" w:rsidR="00DC2E2E" w:rsidRDefault="00DC2E2E" w:rsidP="00A1263B">
            <w:pPr>
              <w:spacing w:after="0" w:line="257" w:lineRule="auto"/>
            </w:pPr>
            <w:r w:rsidRPr="70B3ED98">
              <w:t>Body weight (kg)</w:t>
            </w:r>
          </w:p>
        </w:tc>
        <w:tc>
          <w:tcPr>
            <w:tcW w:w="6513" w:type="dxa"/>
          </w:tcPr>
          <w:p w14:paraId="278D9014" w14:textId="08D26EED" w:rsidR="00DC2E2E" w:rsidRDefault="004E3DFA" w:rsidP="00A1263B">
            <w:pPr>
              <w:spacing w:after="0" w:line="257" w:lineRule="auto"/>
              <w:cnfStyle w:val="000000000000" w:firstRow="0" w:lastRow="0" w:firstColumn="0" w:lastColumn="0" w:oddVBand="0" w:evenVBand="0" w:oddHBand="0" w:evenHBand="0" w:firstRowFirstColumn="0" w:firstRowLastColumn="0" w:lastRowFirstColumn="0" w:lastRowLastColumn="0"/>
            </w:pPr>
            <w:r>
              <w:t>Koala</w:t>
            </w:r>
            <w:r w:rsidR="00DC2E2E" w:rsidRPr="70B3ED98">
              <w:t xml:space="preserve">s were weighed on digital baby scales once anaesthetised. </w:t>
            </w:r>
          </w:p>
        </w:tc>
      </w:tr>
      <w:tr w:rsidR="00DC2E2E" w14:paraId="1C26B7CE"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4AFA886E" w14:textId="77777777" w:rsidR="00DC2E2E" w:rsidRDefault="00DC2E2E" w:rsidP="00A1263B">
            <w:pPr>
              <w:spacing w:after="0" w:line="257" w:lineRule="auto"/>
            </w:pPr>
            <w:r w:rsidRPr="70B3ED98">
              <w:t xml:space="preserve">Head length (mm) </w:t>
            </w:r>
          </w:p>
        </w:tc>
        <w:tc>
          <w:tcPr>
            <w:tcW w:w="6513" w:type="dxa"/>
          </w:tcPr>
          <w:p w14:paraId="0850BB1B" w14:textId="7FB6F2B9"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66C332E5">
              <w:t>Head length was measured using Vernier callipers from the occipital protuberance at the base of the skull to the tip of the nose (as described by (Martin 1985)</w:t>
            </w:r>
            <w:r w:rsidR="00242A54">
              <w:t xml:space="preserve">. </w:t>
            </w:r>
            <w:r w:rsidRPr="66C332E5">
              <w:t xml:space="preserve"> </w:t>
            </w:r>
          </w:p>
        </w:tc>
      </w:tr>
      <w:tr w:rsidR="00DC2E2E" w14:paraId="501E74C7"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146607C5" w14:textId="77777777" w:rsidR="00DC2E2E" w:rsidRDefault="00DC2E2E" w:rsidP="00A1263B">
            <w:pPr>
              <w:spacing w:after="0" w:line="257" w:lineRule="auto"/>
            </w:pPr>
            <w:r w:rsidRPr="70B3ED98">
              <w:t xml:space="preserve">Body condition score </w:t>
            </w:r>
          </w:p>
        </w:tc>
        <w:tc>
          <w:tcPr>
            <w:tcW w:w="6513" w:type="dxa"/>
          </w:tcPr>
          <w:p w14:paraId="2944D14E" w14:textId="6681295C"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70B3ED98">
              <w:t xml:space="preserve">A holistic assessment of muscle mass and tone was used to score </w:t>
            </w:r>
            <w:r w:rsidR="004E3DFA">
              <w:t>Koala</w:t>
            </w:r>
            <w:r w:rsidRPr="70B3ED98">
              <w:t xml:space="preserve"> body condition score on a scale of 1</w:t>
            </w:r>
            <w:r w:rsidR="00D2667E">
              <w:t>–</w:t>
            </w:r>
            <w:r w:rsidRPr="70B3ED98">
              <w:t>5, where 1 indicated emaciation and 5 indicated excellent body condition (</w:t>
            </w:r>
            <w:r w:rsidR="00D2667E">
              <w:t>s</w:t>
            </w:r>
            <w:r w:rsidRPr="70B3ED98">
              <w:t xml:space="preserve">ee Table </w:t>
            </w:r>
            <w:r w:rsidR="008E34D6">
              <w:t>A</w:t>
            </w:r>
            <w:r w:rsidR="00F542D1">
              <w:t>7</w:t>
            </w:r>
            <w:r w:rsidRPr="70B3ED98">
              <w:t xml:space="preserve">). </w:t>
            </w:r>
          </w:p>
        </w:tc>
      </w:tr>
      <w:tr w:rsidR="00DC2E2E" w14:paraId="206DB0FE"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3B72CF29" w14:textId="77777777" w:rsidR="00DC2E2E" w:rsidRDefault="00DC2E2E" w:rsidP="00A1263B">
            <w:pPr>
              <w:spacing w:after="0" w:line="257" w:lineRule="auto"/>
            </w:pPr>
            <w:r w:rsidRPr="70B3ED98">
              <w:t xml:space="preserve">Sex </w:t>
            </w:r>
          </w:p>
        </w:tc>
        <w:tc>
          <w:tcPr>
            <w:tcW w:w="6513" w:type="dxa"/>
          </w:tcPr>
          <w:p w14:paraId="3E821BB4" w14:textId="77777777"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70B3ED98">
              <w:t xml:space="preserve">Sex was determined by the presence of a pouch or external testicles. </w:t>
            </w:r>
          </w:p>
        </w:tc>
      </w:tr>
      <w:tr w:rsidR="00DC2E2E" w14:paraId="236A36B3"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2B2BC9A1" w14:textId="77777777" w:rsidR="00DC2E2E" w:rsidRDefault="00DC2E2E" w:rsidP="00A1263B">
            <w:pPr>
              <w:spacing w:after="0" w:line="257" w:lineRule="auto"/>
            </w:pPr>
            <w:r w:rsidRPr="70B3ED98">
              <w:t xml:space="preserve">Skin condition </w:t>
            </w:r>
          </w:p>
        </w:tc>
        <w:tc>
          <w:tcPr>
            <w:tcW w:w="6513" w:type="dxa"/>
          </w:tcPr>
          <w:p w14:paraId="49E2F8A9" w14:textId="041C9A06"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70B3ED98">
              <w:t xml:space="preserve">The skin over the whole body was checked for presence of external parasites (ticks, fleas or mites), including evidence of sarcoptic mange (caused by infestation with the mite </w:t>
            </w:r>
            <w:r w:rsidRPr="70B3ED98">
              <w:rPr>
                <w:i/>
                <w:iCs/>
              </w:rPr>
              <w:t>Sarcoptes scabiei</w:t>
            </w:r>
            <w:r w:rsidRPr="70B3ED98">
              <w:t>), trauma (e.g.</w:t>
            </w:r>
            <w:r w:rsidR="00D2667E">
              <w:t> </w:t>
            </w:r>
            <w:r w:rsidRPr="70B3ED98">
              <w:t>bite or fight wounds) or other skin lesions.</w:t>
            </w:r>
          </w:p>
        </w:tc>
      </w:tr>
      <w:tr w:rsidR="00DC2E2E" w14:paraId="6DF6AE6F"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3CC1398F" w14:textId="77777777" w:rsidR="00DC2E2E" w:rsidRDefault="00DC2E2E" w:rsidP="00A1263B">
            <w:pPr>
              <w:spacing w:after="0" w:line="257" w:lineRule="auto"/>
            </w:pPr>
            <w:r w:rsidRPr="70B3ED98">
              <w:t xml:space="preserve">Fur condition </w:t>
            </w:r>
          </w:p>
        </w:tc>
        <w:tc>
          <w:tcPr>
            <w:tcW w:w="6513" w:type="dxa"/>
          </w:tcPr>
          <w:p w14:paraId="5BC9F631" w14:textId="29333740"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70B3ED98">
              <w:t xml:space="preserve">The condition of the fur coat was described for all </w:t>
            </w:r>
            <w:r w:rsidR="004E3DFA">
              <w:t>Koala</w:t>
            </w:r>
            <w:r w:rsidRPr="70B3ED98">
              <w:t xml:space="preserve">s. In healthy </w:t>
            </w:r>
            <w:r w:rsidR="004E3DFA">
              <w:t>Koala</w:t>
            </w:r>
            <w:r w:rsidRPr="70B3ED98">
              <w:t xml:space="preserve">s, the fur is generally clean, well-groomed and appears to be in good condition. Brittle fur, thin fur coverage and a brown tinge to the fur can indicate chronic ill thrift in </w:t>
            </w:r>
            <w:r w:rsidR="004E3DFA">
              <w:t>Koala</w:t>
            </w:r>
            <w:r w:rsidRPr="70B3ED98">
              <w:t xml:space="preserve">s. Clumps of matted fur can indicate chronic ill health or reduced grooming due to injuries to the limbs or digits. </w:t>
            </w:r>
          </w:p>
        </w:tc>
      </w:tr>
      <w:tr w:rsidR="00DC2E2E" w14:paraId="7BE9CD02"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2B8EC319" w14:textId="77777777" w:rsidR="00DC2E2E" w:rsidRDefault="00DC2E2E" w:rsidP="00A1263B">
            <w:pPr>
              <w:spacing w:after="0" w:line="257" w:lineRule="auto"/>
            </w:pPr>
            <w:r w:rsidRPr="70B3ED98">
              <w:t xml:space="preserve">Tooth wear class </w:t>
            </w:r>
          </w:p>
        </w:tc>
        <w:tc>
          <w:tcPr>
            <w:tcW w:w="6513" w:type="dxa"/>
          </w:tcPr>
          <w:p w14:paraId="1EDF69C7" w14:textId="470D3FDC"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66C332E5">
              <w:t xml:space="preserve">An assessment of wear of the upper pre-molar was used to assign </w:t>
            </w:r>
            <w:r w:rsidR="00D2667E">
              <w:t>T</w:t>
            </w:r>
            <w:r w:rsidRPr="66C332E5">
              <w:t xml:space="preserve">ooth </w:t>
            </w:r>
            <w:r w:rsidR="00D2667E">
              <w:t>W</w:t>
            </w:r>
            <w:r w:rsidRPr="66C332E5">
              <w:t xml:space="preserve">ear </w:t>
            </w:r>
            <w:r w:rsidR="00D2667E">
              <w:t>C</w:t>
            </w:r>
            <w:r w:rsidRPr="66C332E5">
              <w:t xml:space="preserve">lass (TWC) as per (Martin </w:t>
            </w:r>
            <w:r w:rsidR="00D2667E">
              <w:t>and</w:t>
            </w:r>
            <w:r w:rsidRPr="66C332E5">
              <w:t xml:space="preserve"> Handasyde 1999); however, since rate of tooth wear is influenced by factors other than </w:t>
            </w:r>
            <w:r w:rsidRPr="66C332E5">
              <w:lastRenderedPageBreak/>
              <w:t>the individual’s age, including genetics, anatomical deformities of the skull, and moisture/fibre content of foliage consumed (Pettett et al. 2019; Foley et al. 2022), animals were subsequently assigned to broader life stage classes – independent juvenile, young adult, mature adult and aged adult. This also supports a more holistic assessment of the significance of clinical findings at different life and reproductive stages (see Table 4)</w:t>
            </w:r>
            <w:r w:rsidR="00242A54">
              <w:t xml:space="preserve">. </w:t>
            </w:r>
          </w:p>
        </w:tc>
      </w:tr>
      <w:tr w:rsidR="00DC2E2E" w14:paraId="2EC485FC"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536ABE23" w14:textId="77777777" w:rsidR="00DC2E2E" w:rsidRDefault="00DC2E2E" w:rsidP="00A1263B">
            <w:pPr>
              <w:spacing w:after="0" w:line="257" w:lineRule="auto"/>
            </w:pPr>
            <w:r w:rsidRPr="70B3ED98">
              <w:lastRenderedPageBreak/>
              <w:t xml:space="preserve">Dental occlusion </w:t>
            </w:r>
          </w:p>
        </w:tc>
        <w:tc>
          <w:tcPr>
            <w:tcW w:w="6513" w:type="dxa"/>
          </w:tcPr>
          <w:p w14:paraId="410D1AA8" w14:textId="6257AB65"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66C332E5">
              <w:t xml:space="preserve">The presence of dental malocclusion was noted for all </w:t>
            </w:r>
            <w:r w:rsidR="004E3DFA">
              <w:t>Koala</w:t>
            </w:r>
            <w:r w:rsidRPr="66C332E5">
              <w:t xml:space="preserve">s. Dental malocclusion (incorrect positioning of the teeth in the upper and lower jaw when the mouth is closed) is commonly seen in </w:t>
            </w:r>
            <w:r w:rsidR="004E3DFA">
              <w:t>Koala</w:t>
            </w:r>
            <w:r w:rsidRPr="66C332E5">
              <w:t>s, causing dental disease and chronic ill health over time</w:t>
            </w:r>
            <w:r w:rsidR="00242A54">
              <w:t xml:space="preserve">. </w:t>
            </w:r>
            <w:r w:rsidRPr="66C332E5">
              <w:t xml:space="preserve">In </w:t>
            </w:r>
            <w:r w:rsidR="004E3DFA">
              <w:t>Koala</w:t>
            </w:r>
            <w:r w:rsidRPr="66C332E5">
              <w:t>s with normal occlusion, the lower incisors occlude with the 2</w:t>
            </w:r>
            <w:r w:rsidRPr="66C332E5">
              <w:rPr>
                <w:vertAlign w:val="superscript"/>
              </w:rPr>
              <w:t>nd</w:t>
            </w:r>
            <w:r w:rsidRPr="66C332E5">
              <w:t xml:space="preserve"> upper incisors, and the lower premolar sits just in front of the upper premolar at rest (Pettett et al. 2019). Malocclusions include maxillary overbite, where the lower incisors occlude behind the normal resting position (Figure 2A)</w:t>
            </w:r>
            <w:r w:rsidR="00045CCC">
              <w:t>,</w:t>
            </w:r>
            <w:r w:rsidRPr="66C332E5">
              <w:t xml:space="preserve"> and maxillary underbite where the lower incisors occlude directly with the upper 1</w:t>
            </w:r>
            <w:r w:rsidRPr="66C332E5">
              <w:rPr>
                <w:vertAlign w:val="superscript"/>
              </w:rPr>
              <w:t>st</w:t>
            </w:r>
            <w:r w:rsidRPr="66C332E5">
              <w:t xml:space="preserve"> incisors (Figure 2B).</w:t>
            </w:r>
          </w:p>
        </w:tc>
      </w:tr>
      <w:tr w:rsidR="00DC2E2E" w14:paraId="1369A371"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4454DE0D" w14:textId="77777777" w:rsidR="00DC2E2E" w:rsidRDefault="00DC2E2E" w:rsidP="00A1263B">
            <w:pPr>
              <w:spacing w:after="0" w:line="257" w:lineRule="auto"/>
            </w:pPr>
            <w:r w:rsidRPr="70B3ED98">
              <w:t>Dental disease</w:t>
            </w:r>
          </w:p>
        </w:tc>
        <w:tc>
          <w:tcPr>
            <w:tcW w:w="6513" w:type="dxa"/>
          </w:tcPr>
          <w:p w14:paraId="06D779D5" w14:textId="58571EAD"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66C332E5">
              <w:t xml:space="preserve">The presence, severity and type of dental disease was noted for all </w:t>
            </w:r>
            <w:r w:rsidR="004E3DFA">
              <w:t>Koala</w:t>
            </w:r>
            <w:r w:rsidRPr="66C332E5">
              <w:t>s. Dental disease</w:t>
            </w:r>
            <w:r w:rsidR="00045CCC">
              <w:t>s</w:t>
            </w:r>
            <w:r w:rsidRPr="66C332E5">
              <w:t xml:space="preserve"> (Figure 3A and B) includ</w:t>
            </w:r>
            <w:r w:rsidR="00045CCC">
              <w:t>ing</w:t>
            </w:r>
            <w:r w:rsidRPr="66C332E5">
              <w:t xml:space="preserve"> gingivitis (inflammation, swelling and bleeding of the gums) and periodontitis (a progression of gingivitis involving loss, or recession of the gum around the base of the teeth, loss of attachment and bone around the teeth, leading to tooth loss) are commonly reported in </w:t>
            </w:r>
            <w:r w:rsidR="004E3DFA">
              <w:t>Koala</w:t>
            </w:r>
            <w:r w:rsidRPr="66C332E5">
              <w:t>s (Butcher et al. 2020).</w:t>
            </w:r>
          </w:p>
        </w:tc>
      </w:tr>
      <w:tr w:rsidR="00DC2E2E" w14:paraId="0242610F"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56AFEF54" w14:textId="77777777" w:rsidR="00DC2E2E" w:rsidRDefault="00DC2E2E" w:rsidP="00A1263B">
            <w:pPr>
              <w:spacing w:after="0" w:line="257" w:lineRule="auto"/>
            </w:pPr>
            <w:r w:rsidRPr="70B3ED98">
              <w:t xml:space="preserve">Hydration status </w:t>
            </w:r>
          </w:p>
        </w:tc>
        <w:tc>
          <w:tcPr>
            <w:tcW w:w="6513" w:type="dxa"/>
          </w:tcPr>
          <w:p w14:paraId="367D5C15" w14:textId="56E8D63A"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66C332E5">
              <w:t xml:space="preserve">Hydration status was assessed as per Blanshard </w:t>
            </w:r>
            <w:r w:rsidR="00045CCC">
              <w:t>and</w:t>
            </w:r>
            <w:r w:rsidRPr="66C332E5">
              <w:t xml:space="preserve"> Bodley </w:t>
            </w:r>
            <w:r w:rsidR="00045CCC">
              <w:t>(</w:t>
            </w:r>
            <w:r w:rsidRPr="66C332E5">
              <w:t>2008) and described as normal, mild dehydration (&lt;5% dehydrated), moderate dehydration (5</w:t>
            </w:r>
            <w:r w:rsidR="00045CCC">
              <w:t>–</w:t>
            </w:r>
            <w:r w:rsidRPr="66C332E5">
              <w:t>10%) or severe (&gt;10% dehydration)</w:t>
            </w:r>
            <w:r w:rsidR="00242A54">
              <w:t xml:space="preserve">. </w:t>
            </w:r>
          </w:p>
        </w:tc>
      </w:tr>
      <w:tr w:rsidR="00DC2E2E" w14:paraId="2EE79FC4"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47921E3E" w14:textId="77777777" w:rsidR="00DC2E2E" w:rsidRDefault="00DC2E2E" w:rsidP="00A1263B">
            <w:pPr>
              <w:spacing w:after="0" w:line="257" w:lineRule="auto"/>
            </w:pPr>
            <w:r w:rsidRPr="70B3ED98">
              <w:t xml:space="preserve">Abdominal palpation and ‘gut fill’  </w:t>
            </w:r>
          </w:p>
        </w:tc>
        <w:tc>
          <w:tcPr>
            <w:tcW w:w="6513" w:type="dxa"/>
          </w:tcPr>
          <w:p w14:paraId="4B9F074B" w14:textId="71C2BF03"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70B3ED98">
              <w:t xml:space="preserve">The abdomen was palpated to check for the presence of palpable abdominal masses, including ovarian cysts, and to assess the level of ‘gut fill’ </w:t>
            </w:r>
            <w:r w:rsidR="00045CCC">
              <w:t>–</w:t>
            </w:r>
            <w:r w:rsidRPr="70B3ED98">
              <w:t xml:space="preserve"> the volume of ingesta present in the gastrointestinal tract</w:t>
            </w:r>
            <w:r w:rsidR="00242A54">
              <w:t xml:space="preserve">. </w:t>
            </w:r>
          </w:p>
        </w:tc>
      </w:tr>
      <w:tr w:rsidR="00DC2E2E" w14:paraId="7138DFBE"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06E8DBAD" w14:textId="77777777" w:rsidR="00DC2E2E" w:rsidRDefault="00DC2E2E" w:rsidP="00A1263B">
            <w:pPr>
              <w:spacing w:after="0" w:line="257" w:lineRule="auto"/>
            </w:pPr>
            <w:r w:rsidRPr="70B3ED98">
              <w:t xml:space="preserve">Eyes </w:t>
            </w:r>
          </w:p>
        </w:tc>
        <w:tc>
          <w:tcPr>
            <w:tcW w:w="6513" w:type="dxa"/>
          </w:tcPr>
          <w:p w14:paraId="2E403B8A" w14:textId="0593889E"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66C332E5">
              <w:t>Eyes were assessed for evidence of disease. Trauma (</w:t>
            </w:r>
            <w:r w:rsidR="005E5600">
              <w:t xml:space="preserve">e.g. </w:t>
            </w:r>
            <w:r w:rsidRPr="66C332E5">
              <w:t xml:space="preserve">lacerations to the eye and eyelids caused by fights), burns, and conjunctivitis (varying degrees of inflammation, swelling, ocular discharge) due to infection with pathogens including </w:t>
            </w:r>
            <w:r w:rsidR="00E251F1">
              <w:rPr>
                <w:i/>
                <w:iCs/>
              </w:rPr>
              <w:t>Chlamy</w:t>
            </w:r>
            <w:r w:rsidRPr="66C332E5">
              <w:rPr>
                <w:i/>
                <w:iCs/>
              </w:rPr>
              <w:t>dia pecorum</w:t>
            </w:r>
            <w:r w:rsidRPr="66C332E5">
              <w:t xml:space="preserve"> (see Reynolds et al. 2022).</w:t>
            </w:r>
          </w:p>
        </w:tc>
      </w:tr>
      <w:tr w:rsidR="00DC2E2E" w14:paraId="4A0E779B"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2DEC6839" w14:textId="77777777" w:rsidR="00DC2E2E" w:rsidRDefault="00DC2E2E" w:rsidP="00A1263B">
            <w:pPr>
              <w:spacing w:after="0" w:line="257" w:lineRule="auto"/>
            </w:pPr>
            <w:r w:rsidRPr="70B3ED98">
              <w:t xml:space="preserve">Ears </w:t>
            </w:r>
          </w:p>
        </w:tc>
        <w:tc>
          <w:tcPr>
            <w:tcW w:w="6513" w:type="dxa"/>
          </w:tcPr>
          <w:p w14:paraId="61671145" w14:textId="2644AFE7"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70B3ED98">
              <w:t>Ears were checked for the presence of previously applied ear tags or tears or full thickness circular lesions</w:t>
            </w:r>
            <w:r w:rsidR="00045CCC">
              <w:t>,</w:t>
            </w:r>
            <w:r w:rsidRPr="70B3ED98">
              <w:t xml:space="preserve"> which may suggest loss of a previously applied ear tag. Ears were checked for active wounds or other lesions and scars from previous wounds, and the presence of ectoparasites including mites and ticks. </w:t>
            </w:r>
          </w:p>
        </w:tc>
      </w:tr>
      <w:tr w:rsidR="00DC2E2E" w14:paraId="3349C6AE"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280F5299" w14:textId="77777777" w:rsidR="00DC2E2E" w:rsidRDefault="00DC2E2E" w:rsidP="00A1263B">
            <w:pPr>
              <w:spacing w:after="0" w:line="257" w:lineRule="auto"/>
            </w:pPr>
            <w:r w:rsidRPr="70B3ED98">
              <w:t xml:space="preserve">Nares </w:t>
            </w:r>
          </w:p>
        </w:tc>
        <w:tc>
          <w:tcPr>
            <w:tcW w:w="6513" w:type="dxa"/>
          </w:tcPr>
          <w:p w14:paraId="6EE07086" w14:textId="07ECD1CB"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70B3ED98">
              <w:t>Both nares were checked for nasal discharge or other abnormalities</w:t>
            </w:r>
            <w:r w:rsidR="00045CCC">
              <w:t>.</w:t>
            </w:r>
          </w:p>
        </w:tc>
      </w:tr>
      <w:tr w:rsidR="00DC2E2E" w14:paraId="142292C6"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3057E0BF" w14:textId="77777777" w:rsidR="00DC2E2E" w:rsidRDefault="00DC2E2E" w:rsidP="00A1263B">
            <w:pPr>
              <w:spacing w:after="0" w:line="257" w:lineRule="auto"/>
            </w:pPr>
            <w:r w:rsidRPr="70B3ED98">
              <w:t xml:space="preserve">Presence of young </w:t>
            </w:r>
          </w:p>
        </w:tc>
        <w:tc>
          <w:tcPr>
            <w:tcW w:w="6513" w:type="dxa"/>
          </w:tcPr>
          <w:p w14:paraId="3655C991" w14:textId="23391BA9"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70B3ED98">
              <w:t>The presence of back young or pouch young was documented for all females and, where present, the stage of development of young was described (</w:t>
            </w:r>
            <w:r w:rsidR="005E5600">
              <w:t xml:space="preserve">e.g. </w:t>
            </w:r>
            <w:r w:rsidRPr="70B3ED98">
              <w:t xml:space="preserve">whether the young were furred or unfurred, attached to the teat, eyes and ears sealed or unsealed). </w:t>
            </w:r>
          </w:p>
        </w:tc>
      </w:tr>
      <w:tr w:rsidR="00DC2E2E" w14:paraId="51C128EE"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0D657A45" w14:textId="77777777" w:rsidR="00DC2E2E" w:rsidRDefault="00DC2E2E" w:rsidP="00A1263B">
            <w:pPr>
              <w:spacing w:after="0" w:line="257" w:lineRule="auto"/>
            </w:pPr>
            <w:r w:rsidRPr="70B3ED98">
              <w:t xml:space="preserve">Pouch condition </w:t>
            </w:r>
          </w:p>
        </w:tc>
        <w:tc>
          <w:tcPr>
            <w:tcW w:w="6513" w:type="dxa"/>
          </w:tcPr>
          <w:p w14:paraId="09104F5C" w14:textId="77777777"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0A61DB24">
              <w:t>The condition of the pouch, presence of pouch young and evidence of mammary gland enlargement, nipple elongation or active lactation were assessed.</w:t>
            </w:r>
          </w:p>
        </w:tc>
      </w:tr>
      <w:tr w:rsidR="00DC2E2E" w14:paraId="6C37B83C"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7A4C0840" w14:textId="77777777" w:rsidR="00DC2E2E" w:rsidRDefault="00DC2E2E" w:rsidP="00A1263B">
            <w:pPr>
              <w:spacing w:after="0" w:line="257" w:lineRule="auto"/>
            </w:pPr>
            <w:r w:rsidRPr="70B3ED98">
              <w:t xml:space="preserve">External genitalia </w:t>
            </w:r>
          </w:p>
        </w:tc>
        <w:tc>
          <w:tcPr>
            <w:tcW w:w="6513" w:type="dxa"/>
          </w:tcPr>
          <w:p w14:paraId="51E57EA1" w14:textId="77777777"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0A61DB24">
              <w:t xml:space="preserve">Sex was determined by the presence of a pouch or external testes. </w:t>
            </w:r>
          </w:p>
        </w:tc>
      </w:tr>
      <w:tr w:rsidR="00DC2E2E" w14:paraId="12958716"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30A3B628" w14:textId="77777777" w:rsidR="00DC2E2E" w:rsidRDefault="00DC2E2E" w:rsidP="00A1263B">
            <w:pPr>
              <w:spacing w:after="0" w:line="257" w:lineRule="auto"/>
            </w:pPr>
            <w:r w:rsidRPr="70B3ED98">
              <w:t xml:space="preserve">Cloaca </w:t>
            </w:r>
          </w:p>
        </w:tc>
        <w:tc>
          <w:tcPr>
            <w:tcW w:w="6513" w:type="dxa"/>
          </w:tcPr>
          <w:p w14:paraId="138FE6CA" w14:textId="13D5701B"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66C332E5">
              <w:t xml:space="preserve">The soft tissues and fur surrounding the cloaca was assessed for any abnormalities, including clinical signs consistent with </w:t>
            </w:r>
            <w:r w:rsidR="00E251F1">
              <w:t>Chlamy</w:t>
            </w:r>
            <w:r w:rsidRPr="66C332E5">
              <w:t xml:space="preserve">dial disease </w:t>
            </w:r>
            <w:r w:rsidR="00045CCC">
              <w:t>such as</w:t>
            </w:r>
            <w:r w:rsidRPr="66C332E5">
              <w:t xml:space="preserve"> ‘wet bottom’ – wet, stained or matted fur surrounding the cloaca, inflammation or lesions on the vulva, penis or tissues of the cloaca (as described by Griffith (2010)).</w:t>
            </w:r>
          </w:p>
        </w:tc>
      </w:tr>
      <w:tr w:rsidR="00DC2E2E" w14:paraId="05ADAE82"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0D6C1736" w14:textId="77777777" w:rsidR="00DC2E2E" w:rsidRDefault="00DC2E2E" w:rsidP="00A1263B">
            <w:pPr>
              <w:spacing w:after="0" w:line="257" w:lineRule="auto"/>
            </w:pPr>
            <w:r w:rsidRPr="70B3ED98">
              <w:lastRenderedPageBreak/>
              <w:t xml:space="preserve">Faecal pellet </w:t>
            </w:r>
          </w:p>
        </w:tc>
        <w:tc>
          <w:tcPr>
            <w:tcW w:w="6513" w:type="dxa"/>
          </w:tcPr>
          <w:p w14:paraId="06C31949" w14:textId="2C4E651D"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70B3ED98">
              <w:t xml:space="preserve">When voided by the </w:t>
            </w:r>
            <w:r w:rsidR="004E3DFA">
              <w:t>Koala</w:t>
            </w:r>
            <w:r w:rsidRPr="70B3ED98">
              <w:t xml:space="preserve"> following capture or during anaesthesia, size, shape and consistency of pellets were examined. Small or inconsistently sized, dry faecal pellets can indicate poor dietary intake, reduced gastrointestinal function or dehydration. The presence of large or irregularly sized leaf particles in faecal pellets suggests dental disease or underlying ill health. </w:t>
            </w:r>
          </w:p>
        </w:tc>
      </w:tr>
      <w:tr w:rsidR="00DC2E2E" w14:paraId="4B8A3445"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730C7269" w14:textId="77777777" w:rsidR="00DC2E2E" w:rsidRDefault="00DC2E2E" w:rsidP="00A1263B">
            <w:pPr>
              <w:spacing w:after="0" w:line="257" w:lineRule="auto"/>
            </w:pPr>
            <w:r w:rsidRPr="70B3ED98">
              <w:t xml:space="preserve">Musculoskeletal exam </w:t>
            </w:r>
          </w:p>
        </w:tc>
        <w:tc>
          <w:tcPr>
            <w:tcW w:w="6513" w:type="dxa"/>
          </w:tcPr>
          <w:p w14:paraId="3F8E2765" w14:textId="26DF863F"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70B3ED98">
              <w:t>All limbs and joints were palpated and moved through their expected range of motion to assess for the presence of underlying injury or evidence of anatomical abnormality (</w:t>
            </w:r>
            <w:r w:rsidR="005E5600">
              <w:t xml:space="preserve">e.g. </w:t>
            </w:r>
            <w:r w:rsidRPr="70B3ED98">
              <w:t>joint instability, fracture, arthritic degeneration)</w:t>
            </w:r>
            <w:r w:rsidR="00242A54">
              <w:t xml:space="preserve">. </w:t>
            </w:r>
          </w:p>
        </w:tc>
      </w:tr>
      <w:tr w:rsidR="00DC2E2E" w14:paraId="648783BA" w14:textId="77777777">
        <w:trPr>
          <w:trHeight w:val="300"/>
        </w:trPr>
        <w:tc>
          <w:tcPr>
            <w:cnfStyle w:val="001000000000" w:firstRow="0" w:lastRow="0" w:firstColumn="1" w:lastColumn="0" w:oddVBand="0" w:evenVBand="0" w:oddHBand="0" w:evenHBand="0" w:firstRowFirstColumn="0" w:firstRowLastColumn="0" w:lastRowFirstColumn="0" w:lastRowLastColumn="0"/>
            <w:tcW w:w="2547" w:type="dxa"/>
          </w:tcPr>
          <w:p w14:paraId="10040819" w14:textId="77777777" w:rsidR="00DC2E2E" w:rsidRDefault="00DC2E2E" w:rsidP="00A1263B">
            <w:pPr>
              <w:spacing w:after="0" w:line="257" w:lineRule="auto"/>
            </w:pPr>
            <w:r w:rsidRPr="70B3ED98">
              <w:t xml:space="preserve">Feet </w:t>
            </w:r>
          </w:p>
        </w:tc>
        <w:tc>
          <w:tcPr>
            <w:tcW w:w="6513" w:type="dxa"/>
          </w:tcPr>
          <w:p w14:paraId="05B75012" w14:textId="6F5B9C97" w:rsidR="00DC2E2E" w:rsidRDefault="00DC2E2E" w:rsidP="00A1263B">
            <w:pPr>
              <w:spacing w:after="0" w:line="257" w:lineRule="auto"/>
              <w:cnfStyle w:val="000000000000" w:firstRow="0" w:lastRow="0" w:firstColumn="0" w:lastColumn="0" w:oddVBand="0" w:evenVBand="0" w:oddHBand="0" w:evenHBand="0" w:firstRowFirstColumn="0" w:firstRowLastColumn="0" w:lastRowFirstColumn="0" w:lastRowLastColumn="0"/>
            </w:pPr>
            <w:r w:rsidRPr="70B3ED98">
              <w:t>Footpads were checked for wounds, missing or abnormal claws, or evidence of excessive pad wear</w:t>
            </w:r>
            <w:r w:rsidR="00045CCC">
              <w:t>,</w:t>
            </w:r>
            <w:r w:rsidRPr="70B3ED98">
              <w:t xml:space="preserve"> which can suggest the </w:t>
            </w:r>
            <w:r w:rsidR="004E3DFA">
              <w:t>Koala</w:t>
            </w:r>
            <w:r w:rsidRPr="70B3ED98">
              <w:t xml:space="preserve"> has been walking on the ground more than expected. </w:t>
            </w:r>
          </w:p>
        </w:tc>
      </w:tr>
    </w:tbl>
    <w:p w14:paraId="3DD55175" w14:textId="77777777" w:rsidR="00DC2E2E" w:rsidRDefault="00DC2E2E" w:rsidP="00DC2E2E">
      <w:pPr>
        <w:spacing w:after="160" w:line="257" w:lineRule="auto"/>
      </w:pPr>
    </w:p>
    <w:p w14:paraId="20670972" w14:textId="415878F2" w:rsidR="007E2215" w:rsidRDefault="00EE5D9F" w:rsidP="007E2215">
      <w:pPr>
        <w:pStyle w:val="Caption-Table"/>
        <w:rPr>
          <w:rFonts w:eastAsia="Arial"/>
        </w:rPr>
      </w:pPr>
      <w:bookmarkStart w:id="227" w:name="_Toc201758275"/>
      <w:r>
        <w:t>Table A</w:t>
      </w:r>
      <w:fldSimple w:instr=" SEQ Table_A \* ARABIC ">
        <w:r w:rsidR="00E655CE">
          <w:rPr>
            <w:noProof/>
          </w:rPr>
          <w:t>8</w:t>
        </w:r>
      </w:fldSimple>
      <w:r>
        <w:t xml:space="preserve">. </w:t>
      </w:r>
      <w:r w:rsidR="004E3DFA">
        <w:rPr>
          <w:rFonts w:eastAsia="Arial"/>
        </w:rPr>
        <w:t>Koala</w:t>
      </w:r>
      <w:r w:rsidR="007E2215" w:rsidRPr="70B3ED98">
        <w:rPr>
          <w:rFonts w:eastAsia="Arial"/>
        </w:rPr>
        <w:t xml:space="preserve"> age, reproductive maturity and life stages, following the approaches described by Canfield et al (1989) and Butcher et al (2020).</w:t>
      </w:r>
      <w:r w:rsidR="00045CCC">
        <w:rPr>
          <w:rFonts w:eastAsia="Arial"/>
        </w:rPr>
        <w:t xml:space="preserve"> TWC = </w:t>
      </w:r>
      <w:r w:rsidR="00045CCC" w:rsidRPr="00045CCC">
        <w:rPr>
          <w:rFonts w:eastAsia="Arial"/>
        </w:rPr>
        <w:t>Tooth Wear Class</w:t>
      </w:r>
      <w:r w:rsidR="00045CCC">
        <w:rPr>
          <w:rFonts w:eastAsia="Arial"/>
        </w:rPr>
        <w:t>.</w:t>
      </w:r>
      <w:bookmarkEnd w:id="227"/>
    </w:p>
    <w:tbl>
      <w:tblPr>
        <w:tblStyle w:val="TableGrid10"/>
        <w:tblW w:w="0" w:type="auto"/>
        <w:tblLayout w:type="fixed"/>
        <w:tblLook w:val="04A0" w:firstRow="1" w:lastRow="0" w:firstColumn="1" w:lastColumn="0" w:noHBand="0" w:noVBand="1"/>
      </w:tblPr>
      <w:tblGrid>
        <w:gridCol w:w="2968"/>
        <w:gridCol w:w="2824"/>
        <w:gridCol w:w="1694"/>
        <w:gridCol w:w="1490"/>
      </w:tblGrid>
      <w:tr w:rsidR="007E2215" w14:paraId="40F1A6E3" w14:textId="77777777">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968" w:type="dxa"/>
          </w:tcPr>
          <w:p w14:paraId="2BE20D4B" w14:textId="77777777" w:rsidR="007E2215" w:rsidRDefault="007E2215" w:rsidP="009208C9">
            <w:pPr>
              <w:spacing w:after="0" w:line="257" w:lineRule="auto"/>
            </w:pPr>
            <w:r w:rsidRPr="443FDA9A">
              <w:rPr>
                <w:rFonts w:eastAsia="Arial"/>
                <w:b/>
                <w:bCs/>
                <w:szCs w:val="20"/>
              </w:rPr>
              <w:t>Reproductive maturity</w:t>
            </w:r>
          </w:p>
        </w:tc>
        <w:tc>
          <w:tcPr>
            <w:tcW w:w="2824" w:type="dxa"/>
          </w:tcPr>
          <w:p w14:paraId="1A24B68A" w14:textId="77777777" w:rsidR="007E2215" w:rsidRDefault="007E2215" w:rsidP="009208C9">
            <w:pPr>
              <w:spacing w:after="0" w:line="257" w:lineRule="auto"/>
              <w:cnfStyle w:val="100000000000" w:firstRow="1" w:lastRow="0" w:firstColumn="0" w:lastColumn="0" w:oddVBand="0" w:evenVBand="0" w:oddHBand="0" w:evenHBand="0" w:firstRowFirstColumn="0" w:firstRowLastColumn="0" w:lastRowFirstColumn="0" w:lastRowLastColumn="0"/>
            </w:pPr>
            <w:r w:rsidRPr="443FDA9A">
              <w:rPr>
                <w:rFonts w:eastAsia="Arial"/>
                <w:b/>
                <w:bCs/>
                <w:szCs w:val="20"/>
              </w:rPr>
              <w:t xml:space="preserve">Life stage </w:t>
            </w:r>
          </w:p>
        </w:tc>
        <w:tc>
          <w:tcPr>
            <w:tcW w:w="1694" w:type="dxa"/>
          </w:tcPr>
          <w:p w14:paraId="0D7B79C4" w14:textId="77777777" w:rsidR="007E2215" w:rsidRDefault="007E2215" w:rsidP="009208C9">
            <w:pPr>
              <w:spacing w:after="0" w:line="257" w:lineRule="auto"/>
              <w:cnfStyle w:val="100000000000" w:firstRow="1" w:lastRow="0" w:firstColumn="0" w:lastColumn="0" w:oddVBand="0" w:evenVBand="0" w:oddHBand="0" w:evenHBand="0" w:firstRowFirstColumn="0" w:firstRowLastColumn="0" w:lastRowFirstColumn="0" w:lastRowLastColumn="0"/>
            </w:pPr>
            <w:r w:rsidRPr="443FDA9A">
              <w:rPr>
                <w:rFonts w:eastAsia="Arial"/>
                <w:b/>
                <w:bCs/>
                <w:szCs w:val="20"/>
              </w:rPr>
              <w:t xml:space="preserve">TWC </w:t>
            </w:r>
          </w:p>
        </w:tc>
        <w:tc>
          <w:tcPr>
            <w:tcW w:w="1490" w:type="dxa"/>
          </w:tcPr>
          <w:p w14:paraId="54FB1F6E" w14:textId="77777777" w:rsidR="007E2215" w:rsidRDefault="007E2215" w:rsidP="009208C9">
            <w:pPr>
              <w:spacing w:after="0" w:line="257" w:lineRule="auto"/>
              <w:cnfStyle w:val="100000000000" w:firstRow="1" w:lastRow="0" w:firstColumn="0" w:lastColumn="0" w:oddVBand="0" w:evenVBand="0" w:oddHBand="0" w:evenHBand="0" w:firstRowFirstColumn="0" w:firstRowLastColumn="0" w:lastRowFirstColumn="0" w:lastRowLastColumn="0"/>
            </w:pPr>
            <w:r w:rsidRPr="443FDA9A">
              <w:rPr>
                <w:rFonts w:eastAsia="Arial"/>
                <w:b/>
                <w:bCs/>
                <w:szCs w:val="20"/>
              </w:rPr>
              <w:t xml:space="preserve">Age (in years) </w:t>
            </w:r>
          </w:p>
        </w:tc>
      </w:tr>
      <w:tr w:rsidR="007E2215" w14:paraId="7CAC1933" w14:textId="77777777">
        <w:trPr>
          <w:trHeight w:val="300"/>
        </w:trPr>
        <w:tc>
          <w:tcPr>
            <w:cnfStyle w:val="001000000000" w:firstRow="0" w:lastRow="0" w:firstColumn="1" w:lastColumn="0" w:oddVBand="0" w:evenVBand="0" w:oddHBand="0" w:evenHBand="0" w:firstRowFirstColumn="0" w:firstRowLastColumn="0" w:lastRowFirstColumn="0" w:lastRowLastColumn="0"/>
            <w:tcW w:w="2968" w:type="dxa"/>
          </w:tcPr>
          <w:p w14:paraId="119C29D6" w14:textId="77777777" w:rsidR="007E2215" w:rsidRDefault="007E2215" w:rsidP="009208C9">
            <w:pPr>
              <w:spacing w:after="0" w:line="257" w:lineRule="auto"/>
            </w:pPr>
            <w:r w:rsidRPr="443FDA9A">
              <w:rPr>
                <w:rFonts w:eastAsia="Arial"/>
                <w:szCs w:val="20"/>
              </w:rPr>
              <w:t>Immature</w:t>
            </w:r>
          </w:p>
        </w:tc>
        <w:tc>
          <w:tcPr>
            <w:tcW w:w="2824" w:type="dxa"/>
          </w:tcPr>
          <w:p w14:paraId="2EFDA247" w14:textId="77777777" w:rsidR="007E2215" w:rsidRDefault="007E2215" w:rsidP="009208C9">
            <w:pPr>
              <w:spacing w:after="0" w:line="257" w:lineRule="auto"/>
              <w:cnfStyle w:val="000000000000" w:firstRow="0" w:lastRow="0" w:firstColumn="0" w:lastColumn="0" w:oddVBand="0" w:evenVBand="0" w:oddHBand="0" w:evenHBand="0" w:firstRowFirstColumn="0" w:firstRowLastColumn="0" w:lastRowFirstColumn="0" w:lastRowLastColumn="0"/>
            </w:pPr>
            <w:r w:rsidRPr="443FDA9A">
              <w:rPr>
                <w:rFonts w:eastAsia="Arial"/>
                <w:szCs w:val="20"/>
              </w:rPr>
              <w:t xml:space="preserve">Juvenile </w:t>
            </w:r>
          </w:p>
        </w:tc>
        <w:tc>
          <w:tcPr>
            <w:tcW w:w="1694" w:type="dxa"/>
          </w:tcPr>
          <w:p w14:paraId="534745B9" w14:textId="77777777" w:rsidR="007E2215" w:rsidRDefault="007E2215" w:rsidP="009208C9">
            <w:pPr>
              <w:spacing w:after="0" w:line="257" w:lineRule="auto"/>
              <w:cnfStyle w:val="000000000000" w:firstRow="0" w:lastRow="0" w:firstColumn="0" w:lastColumn="0" w:oddVBand="0" w:evenVBand="0" w:oddHBand="0" w:evenHBand="0" w:firstRowFirstColumn="0" w:firstRowLastColumn="0" w:lastRowFirstColumn="0" w:lastRowLastColumn="0"/>
            </w:pPr>
            <w:r w:rsidRPr="443FDA9A">
              <w:rPr>
                <w:rFonts w:eastAsia="Arial"/>
                <w:szCs w:val="20"/>
              </w:rPr>
              <w:t xml:space="preserve">1 </w:t>
            </w:r>
          </w:p>
        </w:tc>
        <w:tc>
          <w:tcPr>
            <w:tcW w:w="1490" w:type="dxa"/>
          </w:tcPr>
          <w:p w14:paraId="704AB26E" w14:textId="7CD6EB99" w:rsidR="007E2215" w:rsidRDefault="007E2215" w:rsidP="009208C9">
            <w:pPr>
              <w:spacing w:after="0" w:line="257" w:lineRule="auto"/>
              <w:cnfStyle w:val="000000000000" w:firstRow="0" w:lastRow="0" w:firstColumn="0" w:lastColumn="0" w:oddVBand="0" w:evenVBand="0" w:oddHBand="0" w:evenHBand="0" w:firstRowFirstColumn="0" w:firstRowLastColumn="0" w:lastRowFirstColumn="0" w:lastRowLastColumn="0"/>
            </w:pPr>
            <w:r w:rsidRPr="443FDA9A">
              <w:rPr>
                <w:rFonts w:eastAsia="Arial"/>
                <w:szCs w:val="20"/>
              </w:rPr>
              <w:t>1</w:t>
            </w:r>
            <w:r w:rsidR="00045CCC">
              <w:rPr>
                <w:rFonts w:eastAsia="Arial"/>
                <w:szCs w:val="20"/>
              </w:rPr>
              <w:t>–</w:t>
            </w:r>
            <w:r w:rsidRPr="443FDA9A">
              <w:rPr>
                <w:rFonts w:eastAsia="Arial"/>
                <w:szCs w:val="20"/>
              </w:rPr>
              <w:t xml:space="preserve">2 </w:t>
            </w:r>
          </w:p>
        </w:tc>
      </w:tr>
      <w:tr w:rsidR="007E2215" w14:paraId="610753E7" w14:textId="77777777">
        <w:trPr>
          <w:trHeight w:val="300"/>
        </w:trPr>
        <w:tc>
          <w:tcPr>
            <w:cnfStyle w:val="001000000000" w:firstRow="0" w:lastRow="0" w:firstColumn="1" w:lastColumn="0" w:oddVBand="0" w:evenVBand="0" w:oddHBand="0" w:evenHBand="0" w:firstRowFirstColumn="0" w:firstRowLastColumn="0" w:lastRowFirstColumn="0" w:lastRowLastColumn="0"/>
            <w:tcW w:w="2968" w:type="dxa"/>
          </w:tcPr>
          <w:p w14:paraId="714FA173" w14:textId="77777777" w:rsidR="007E2215" w:rsidRDefault="007E2215" w:rsidP="009208C9">
            <w:pPr>
              <w:spacing w:after="0" w:line="257" w:lineRule="auto"/>
            </w:pPr>
            <w:r w:rsidRPr="443FDA9A">
              <w:rPr>
                <w:rFonts w:eastAsia="Arial"/>
                <w:szCs w:val="20"/>
              </w:rPr>
              <w:t>Mature</w:t>
            </w:r>
          </w:p>
        </w:tc>
        <w:tc>
          <w:tcPr>
            <w:tcW w:w="2824" w:type="dxa"/>
          </w:tcPr>
          <w:p w14:paraId="16F1B696" w14:textId="77777777" w:rsidR="007E2215" w:rsidRDefault="007E2215" w:rsidP="009208C9">
            <w:pPr>
              <w:spacing w:after="0" w:line="257" w:lineRule="auto"/>
              <w:cnfStyle w:val="000000000000" w:firstRow="0" w:lastRow="0" w:firstColumn="0" w:lastColumn="0" w:oddVBand="0" w:evenVBand="0" w:oddHBand="0" w:evenHBand="0" w:firstRowFirstColumn="0" w:firstRowLastColumn="0" w:lastRowFirstColumn="0" w:lastRowLastColumn="0"/>
            </w:pPr>
            <w:r w:rsidRPr="443FDA9A">
              <w:rPr>
                <w:rFonts w:eastAsia="Arial"/>
                <w:szCs w:val="20"/>
              </w:rPr>
              <w:t xml:space="preserve">Young adult </w:t>
            </w:r>
          </w:p>
        </w:tc>
        <w:tc>
          <w:tcPr>
            <w:tcW w:w="1694" w:type="dxa"/>
          </w:tcPr>
          <w:p w14:paraId="51F64B11" w14:textId="5C1939AD" w:rsidR="007E2215" w:rsidRDefault="007E2215" w:rsidP="009208C9">
            <w:pPr>
              <w:spacing w:after="0" w:line="257" w:lineRule="auto"/>
              <w:cnfStyle w:val="000000000000" w:firstRow="0" w:lastRow="0" w:firstColumn="0" w:lastColumn="0" w:oddVBand="0" w:evenVBand="0" w:oddHBand="0" w:evenHBand="0" w:firstRowFirstColumn="0" w:firstRowLastColumn="0" w:lastRowFirstColumn="0" w:lastRowLastColumn="0"/>
            </w:pPr>
            <w:r w:rsidRPr="443FDA9A">
              <w:rPr>
                <w:rFonts w:eastAsia="Arial"/>
                <w:szCs w:val="20"/>
              </w:rPr>
              <w:t xml:space="preserve">2 </w:t>
            </w:r>
            <w:r w:rsidR="00045CCC">
              <w:rPr>
                <w:rFonts w:eastAsia="Arial"/>
                <w:szCs w:val="20"/>
              </w:rPr>
              <w:t>and</w:t>
            </w:r>
            <w:r w:rsidRPr="443FDA9A">
              <w:rPr>
                <w:rFonts w:eastAsia="Arial"/>
                <w:szCs w:val="20"/>
              </w:rPr>
              <w:t xml:space="preserve"> 3 </w:t>
            </w:r>
          </w:p>
        </w:tc>
        <w:tc>
          <w:tcPr>
            <w:tcW w:w="1490" w:type="dxa"/>
          </w:tcPr>
          <w:p w14:paraId="70AABC51" w14:textId="4EC68DAB" w:rsidR="007E2215" w:rsidRDefault="007E2215" w:rsidP="009208C9">
            <w:pPr>
              <w:spacing w:after="0" w:line="257" w:lineRule="auto"/>
              <w:cnfStyle w:val="000000000000" w:firstRow="0" w:lastRow="0" w:firstColumn="0" w:lastColumn="0" w:oddVBand="0" w:evenVBand="0" w:oddHBand="0" w:evenHBand="0" w:firstRowFirstColumn="0" w:firstRowLastColumn="0" w:lastRowFirstColumn="0" w:lastRowLastColumn="0"/>
            </w:pPr>
            <w:r w:rsidRPr="443FDA9A">
              <w:rPr>
                <w:rFonts w:eastAsia="Arial"/>
                <w:szCs w:val="20"/>
              </w:rPr>
              <w:t>3</w:t>
            </w:r>
            <w:r w:rsidR="00045CCC">
              <w:rPr>
                <w:rFonts w:eastAsia="Arial"/>
                <w:szCs w:val="20"/>
              </w:rPr>
              <w:t>–</w:t>
            </w:r>
            <w:r w:rsidRPr="443FDA9A">
              <w:rPr>
                <w:rFonts w:eastAsia="Arial"/>
                <w:szCs w:val="20"/>
              </w:rPr>
              <w:t xml:space="preserve">4 </w:t>
            </w:r>
          </w:p>
        </w:tc>
      </w:tr>
      <w:tr w:rsidR="007E2215" w14:paraId="4A7AAD0B" w14:textId="77777777">
        <w:trPr>
          <w:trHeight w:val="300"/>
        </w:trPr>
        <w:tc>
          <w:tcPr>
            <w:cnfStyle w:val="001000000000" w:firstRow="0" w:lastRow="0" w:firstColumn="1" w:lastColumn="0" w:oddVBand="0" w:evenVBand="0" w:oddHBand="0" w:evenHBand="0" w:firstRowFirstColumn="0" w:firstRowLastColumn="0" w:lastRowFirstColumn="0" w:lastRowLastColumn="0"/>
            <w:tcW w:w="2968" w:type="dxa"/>
          </w:tcPr>
          <w:p w14:paraId="712AB515" w14:textId="77777777" w:rsidR="007E2215" w:rsidRDefault="007E2215" w:rsidP="009208C9">
            <w:pPr>
              <w:spacing w:after="0" w:line="257" w:lineRule="auto"/>
            </w:pPr>
            <w:r w:rsidRPr="443FDA9A">
              <w:rPr>
                <w:rFonts w:eastAsia="Arial"/>
                <w:szCs w:val="20"/>
              </w:rPr>
              <w:t xml:space="preserve"> </w:t>
            </w:r>
          </w:p>
        </w:tc>
        <w:tc>
          <w:tcPr>
            <w:tcW w:w="2824" w:type="dxa"/>
          </w:tcPr>
          <w:p w14:paraId="0E71E39D" w14:textId="77777777" w:rsidR="007E2215" w:rsidRDefault="007E2215" w:rsidP="009208C9">
            <w:pPr>
              <w:spacing w:after="0" w:line="257" w:lineRule="auto"/>
              <w:cnfStyle w:val="000000000000" w:firstRow="0" w:lastRow="0" w:firstColumn="0" w:lastColumn="0" w:oddVBand="0" w:evenVBand="0" w:oddHBand="0" w:evenHBand="0" w:firstRowFirstColumn="0" w:firstRowLastColumn="0" w:lastRowFirstColumn="0" w:lastRowLastColumn="0"/>
            </w:pPr>
            <w:r w:rsidRPr="443FDA9A">
              <w:rPr>
                <w:rFonts w:eastAsia="Arial"/>
                <w:szCs w:val="20"/>
              </w:rPr>
              <w:t xml:space="preserve">Adult </w:t>
            </w:r>
          </w:p>
        </w:tc>
        <w:tc>
          <w:tcPr>
            <w:tcW w:w="1694" w:type="dxa"/>
          </w:tcPr>
          <w:p w14:paraId="4235B09D" w14:textId="3235C193" w:rsidR="007E2215" w:rsidRDefault="007E2215" w:rsidP="009208C9">
            <w:pPr>
              <w:spacing w:after="0" w:line="257" w:lineRule="auto"/>
              <w:cnfStyle w:val="000000000000" w:firstRow="0" w:lastRow="0" w:firstColumn="0" w:lastColumn="0" w:oddVBand="0" w:evenVBand="0" w:oddHBand="0" w:evenHBand="0" w:firstRowFirstColumn="0" w:firstRowLastColumn="0" w:lastRowFirstColumn="0" w:lastRowLastColumn="0"/>
            </w:pPr>
            <w:r w:rsidRPr="443FDA9A">
              <w:rPr>
                <w:rFonts w:eastAsia="Arial"/>
                <w:szCs w:val="20"/>
              </w:rPr>
              <w:t xml:space="preserve">4 </w:t>
            </w:r>
            <w:r w:rsidR="00045CCC">
              <w:rPr>
                <w:rFonts w:eastAsia="Arial"/>
                <w:szCs w:val="20"/>
              </w:rPr>
              <w:t>and</w:t>
            </w:r>
            <w:r w:rsidRPr="443FDA9A">
              <w:rPr>
                <w:rFonts w:eastAsia="Arial"/>
                <w:szCs w:val="20"/>
              </w:rPr>
              <w:t xml:space="preserve"> 5 </w:t>
            </w:r>
          </w:p>
        </w:tc>
        <w:tc>
          <w:tcPr>
            <w:tcW w:w="1490" w:type="dxa"/>
          </w:tcPr>
          <w:p w14:paraId="20C541D1" w14:textId="534FDFD2" w:rsidR="007E2215" w:rsidRDefault="007E2215" w:rsidP="009208C9">
            <w:pPr>
              <w:spacing w:after="0" w:line="257" w:lineRule="auto"/>
              <w:cnfStyle w:val="000000000000" w:firstRow="0" w:lastRow="0" w:firstColumn="0" w:lastColumn="0" w:oddVBand="0" w:evenVBand="0" w:oddHBand="0" w:evenHBand="0" w:firstRowFirstColumn="0" w:firstRowLastColumn="0" w:lastRowFirstColumn="0" w:lastRowLastColumn="0"/>
            </w:pPr>
            <w:r w:rsidRPr="443FDA9A">
              <w:rPr>
                <w:rFonts w:eastAsia="Arial"/>
                <w:szCs w:val="20"/>
              </w:rPr>
              <w:t>5</w:t>
            </w:r>
            <w:r w:rsidR="00045CCC">
              <w:rPr>
                <w:rFonts w:eastAsia="Arial"/>
                <w:szCs w:val="20"/>
              </w:rPr>
              <w:t>–</w:t>
            </w:r>
            <w:r w:rsidRPr="443FDA9A">
              <w:rPr>
                <w:rFonts w:eastAsia="Arial"/>
                <w:szCs w:val="20"/>
              </w:rPr>
              <w:t xml:space="preserve">12 </w:t>
            </w:r>
          </w:p>
        </w:tc>
      </w:tr>
      <w:tr w:rsidR="007E2215" w14:paraId="11E30F14" w14:textId="77777777">
        <w:trPr>
          <w:trHeight w:val="300"/>
        </w:trPr>
        <w:tc>
          <w:tcPr>
            <w:cnfStyle w:val="001000000000" w:firstRow="0" w:lastRow="0" w:firstColumn="1" w:lastColumn="0" w:oddVBand="0" w:evenVBand="0" w:oddHBand="0" w:evenHBand="0" w:firstRowFirstColumn="0" w:firstRowLastColumn="0" w:lastRowFirstColumn="0" w:lastRowLastColumn="0"/>
            <w:tcW w:w="2968" w:type="dxa"/>
          </w:tcPr>
          <w:p w14:paraId="5F4D48B9" w14:textId="77777777" w:rsidR="007E2215" w:rsidRDefault="007E2215" w:rsidP="009208C9">
            <w:pPr>
              <w:spacing w:after="0" w:line="257" w:lineRule="auto"/>
            </w:pPr>
            <w:r w:rsidRPr="443FDA9A">
              <w:rPr>
                <w:rFonts w:eastAsia="Arial"/>
                <w:szCs w:val="20"/>
              </w:rPr>
              <w:t xml:space="preserve"> </w:t>
            </w:r>
          </w:p>
        </w:tc>
        <w:tc>
          <w:tcPr>
            <w:tcW w:w="2824" w:type="dxa"/>
          </w:tcPr>
          <w:p w14:paraId="32EBD738" w14:textId="77777777" w:rsidR="007E2215" w:rsidRDefault="007E2215" w:rsidP="009208C9">
            <w:pPr>
              <w:spacing w:after="0" w:line="257" w:lineRule="auto"/>
              <w:cnfStyle w:val="000000000000" w:firstRow="0" w:lastRow="0" w:firstColumn="0" w:lastColumn="0" w:oddVBand="0" w:evenVBand="0" w:oddHBand="0" w:evenHBand="0" w:firstRowFirstColumn="0" w:firstRowLastColumn="0" w:lastRowFirstColumn="0" w:lastRowLastColumn="0"/>
            </w:pPr>
            <w:r w:rsidRPr="443FDA9A">
              <w:rPr>
                <w:rFonts w:eastAsia="Arial"/>
                <w:szCs w:val="20"/>
              </w:rPr>
              <w:t xml:space="preserve">Senior </w:t>
            </w:r>
          </w:p>
        </w:tc>
        <w:tc>
          <w:tcPr>
            <w:tcW w:w="1694" w:type="dxa"/>
          </w:tcPr>
          <w:p w14:paraId="1CAC5C68" w14:textId="3A4A56B4" w:rsidR="007E2215" w:rsidRDefault="007E2215" w:rsidP="009208C9">
            <w:pPr>
              <w:spacing w:after="0" w:line="257" w:lineRule="auto"/>
              <w:cnfStyle w:val="000000000000" w:firstRow="0" w:lastRow="0" w:firstColumn="0" w:lastColumn="0" w:oddVBand="0" w:evenVBand="0" w:oddHBand="0" w:evenHBand="0" w:firstRowFirstColumn="0" w:firstRowLastColumn="0" w:lastRowFirstColumn="0" w:lastRowLastColumn="0"/>
            </w:pPr>
            <w:r w:rsidRPr="443FDA9A">
              <w:rPr>
                <w:rFonts w:eastAsia="Arial"/>
                <w:szCs w:val="20"/>
              </w:rPr>
              <w:t xml:space="preserve">6 </w:t>
            </w:r>
            <w:r w:rsidR="00045CCC">
              <w:rPr>
                <w:rFonts w:eastAsia="Arial"/>
                <w:szCs w:val="20"/>
              </w:rPr>
              <w:t>and</w:t>
            </w:r>
            <w:r w:rsidRPr="443FDA9A">
              <w:rPr>
                <w:rFonts w:eastAsia="Arial"/>
                <w:szCs w:val="20"/>
              </w:rPr>
              <w:t xml:space="preserve"> 7 </w:t>
            </w:r>
          </w:p>
        </w:tc>
        <w:tc>
          <w:tcPr>
            <w:tcW w:w="1490" w:type="dxa"/>
          </w:tcPr>
          <w:p w14:paraId="1B61CC30" w14:textId="77777777" w:rsidR="007E2215" w:rsidRDefault="007E2215" w:rsidP="009208C9">
            <w:pPr>
              <w:spacing w:after="0" w:line="257" w:lineRule="auto"/>
              <w:cnfStyle w:val="000000000000" w:firstRow="0" w:lastRow="0" w:firstColumn="0" w:lastColumn="0" w:oddVBand="0" w:evenVBand="0" w:oddHBand="0" w:evenHBand="0" w:firstRowFirstColumn="0" w:firstRowLastColumn="0" w:lastRowFirstColumn="0" w:lastRowLastColumn="0"/>
            </w:pPr>
            <w:r w:rsidRPr="443FDA9A">
              <w:rPr>
                <w:rFonts w:eastAsia="Arial"/>
                <w:szCs w:val="20"/>
              </w:rPr>
              <w:t xml:space="preserve">12+ </w:t>
            </w:r>
          </w:p>
        </w:tc>
      </w:tr>
    </w:tbl>
    <w:p w14:paraId="4EC62A3D" w14:textId="77777777" w:rsidR="007E2215" w:rsidRDefault="007E2215" w:rsidP="007E2215">
      <w:pPr>
        <w:spacing w:after="160" w:line="257" w:lineRule="auto"/>
        <w:rPr>
          <w:rFonts w:eastAsia="Arial"/>
          <w:szCs w:val="20"/>
          <w:lang w:val="en-US"/>
        </w:rPr>
      </w:pPr>
    </w:p>
    <w:p w14:paraId="656D3229" w14:textId="25B7FEF0" w:rsidR="006355F9" w:rsidRDefault="00EE5D9F" w:rsidP="006355F9">
      <w:pPr>
        <w:pStyle w:val="Caption-Table"/>
        <w:rPr>
          <w:rFonts w:eastAsia="Arial"/>
        </w:rPr>
      </w:pPr>
      <w:bookmarkStart w:id="228" w:name="_Toc201758276"/>
      <w:r>
        <w:t>Table A</w:t>
      </w:r>
      <w:fldSimple w:instr=" SEQ Table_A \* ARABIC ">
        <w:r w:rsidR="00E655CE">
          <w:rPr>
            <w:noProof/>
          </w:rPr>
          <w:t>9</w:t>
        </w:r>
      </w:fldSimple>
      <w:r>
        <w:t xml:space="preserve">. </w:t>
      </w:r>
      <w:r w:rsidR="006355F9" w:rsidRPr="70B3ED98">
        <w:rPr>
          <w:rFonts w:eastAsia="Arial"/>
        </w:rPr>
        <w:t xml:space="preserve">Body condition scoring for </w:t>
      </w:r>
      <w:r w:rsidR="004E3DFA">
        <w:rPr>
          <w:rFonts w:eastAsia="Arial"/>
        </w:rPr>
        <w:t>Koala</w:t>
      </w:r>
      <w:r w:rsidR="006355F9" w:rsidRPr="70B3ED98">
        <w:rPr>
          <w:rFonts w:eastAsia="Arial"/>
        </w:rPr>
        <w:t>s in this study</w:t>
      </w:r>
      <w:r w:rsidR="00045CCC">
        <w:rPr>
          <w:rFonts w:eastAsia="Arial"/>
        </w:rPr>
        <w:t>.</w:t>
      </w:r>
      <w:bookmarkEnd w:id="228"/>
    </w:p>
    <w:tbl>
      <w:tblPr>
        <w:tblStyle w:val="TableGrid10"/>
        <w:tblW w:w="0" w:type="auto"/>
        <w:tblLayout w:type="fixed"/>
        <w:tblLook w:val="04A0" w:firstRow="1" w:lastRow="0" w:firstColumn="1" w:lastColumn="0" w:noHBand="0" w:noVBand="1"/>
      </w:tblPr>
      <w:tblGrid>
        <w:gridCol w:w="1955"/>
        <w:gridCol w:w="1818"/>
        <w:gridCol w:w="5487"/>
      </w:tblGrid>
      <w:tr w:rsidR="006355F9" w14:paraId="50BD5B3C" w14:textId="77777777">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955" w:type="dxa"/>
          </w:tcPr>
          <w:p w14:paraId="292A4DAD" w14:textId="77777777" w:rsidR="006355F9" w:rsidRDefault="006355F9" w:rsidP="009208C9">
            <w:pPr>
              <w:spacing w:after="0"/>
            </w:pPr>
            <w:r w:rsidRPr="443FDA9A">
              <w:rPr>
                <w:rFonts w:eastAsia="Arial"/>
                <w:b/>
                <w:bCs/>
                <w:szCs w:val="20"/>
              </w:rPr>
              <w:t>Description</w:t>
            </w:r>
          </w:p>
        </w:tc>
        <w:tc>
          <w:tcPr>
            <w:tcW w:w="1818" w:type="dxa"/>
          </w:tcPr>
          <w:p w14:paraId="56F2A636" w14:textId="77777777" w:rsidR="006355F9" w:rsidRDefault="006355F9" w:rsidP="009208C9">
            <w:pPr>
              <w:spacing w:after="0"/>
              <w:cnfStyle w:val="100000000000" w:firstRow="1" w:lastRow="0" w:firstColumn="0" w:lastColumn="0" w:oddVBand="0" w:evenVBand="0" w:oddHBand="0" w:evenHBand="0" w:firstRowFirstColumn="0" w:firstRowLastColumn="0" w:lastRowFirstColumn="0" w:lastRowLastColumn="0"/>
            </w:pPr>
            <w:r w:rsidRPr="443FDA9A">
              <w:rPr>
                <w:rFonts w:eastAsia="Arial"/>
                <w:b/>
                <w:bCs/>
                <w:szCs w:val="20"/>
              </w:rPr>
              <w:t>Score</w:t>
            </w:r>
          </w:p>
        </w:tc>
        <w:tc>
          <w:tcPr>
            <w:tcW w:w="5487" w:type="dxa"/>
          </w:tcPr>
          <w:p w14:paraId="35DF4095" w14:textId="77777777" w:rsidR="006355F9" w:rsidRDefault="006355F9" w:rsidP="009208C9">
            <w:pPr>
              <w:spacing w:after="0"/>
              <w:cnfStyle w:val="100000000000" w:firstRow="1" w:lastRow="0" w:firstColumn="0" w:lastColumn="0" w:oddVBand="0" w:evenVBand="0" w:oddHBand="0" w:evenHBand="0" w:firstRowFirstColumn="0" w:firstRowLastColumn="0" w:lastRowFirstColumn="0" w:lastRowLastColumn="0"/>
            </w:pPr>
            <w:r w:rsidRPr="443FDA9A">
              <w:rPr>
                <w:rFonts w:eastAsia="Arial"/>
                <w:b/>
                <w:bCs/>
                <w:szCs w:val="20"/>
              </w:rPr>
              <w:t>Clinical findings used to assign score</w:t>
            </w:r>
          </w:p>
        </w:tc>
      </w:tr>
      <w:tr w:rsidR="006355F9" w14:paraId="44278BEB" w14:textId="77777777">
        <w:trPr>
          <w:trHeight w:val="300"/>
        </w:trPr>
        <w:tc>
          <w:tcPr>
            <w:cnfStyle w:val="001000000000" w:firstRow="0" w:lastRow="0" w:firstColumn="1" w:lastColumn="0" w:oddVBand="0" w:evenVBand="0" w:oddHBand="0" w:evenHBand="0" w:firstRowFirstColumn="0" w:firstRowLastColumn="0" w:lastRowFirstColumn="0" w:lastRowLastColumn="0"/>
            <w:tcW w:w="1955" w:type="dxa"/>
          </w:tcPr>
          <w:p w14:paraId="0B61F51A" w14:textId="77777777" w:rsidR="006355F9" w:rsidRDefault="006355F9" w:rsidP="009208C9">
            <w:pPr>
              <w:spacing w:after="0"/>
            </w:pPr>
            <w:r w:rsidRPr="443FDA9A">
              <w:rPr>
                <w:rFonts w:eastAsia="Arial"/>
                <w:szCs w:val="20"/>
              </w:rPr>
              <w:t>Emaciated</w:t>
            </w:r>
          </w:p>
        </w:tc>
        <w:tc>
          <w:tcPr>
            <w:tcW w:w="1818" w:type="dxa"/>
          </w:tcPr>
          <w:p w14:paraId="480493ED" w14:textId="77777777" w:rsidR="006355F9" w:rsidRDefault="006355F9" w:rsidP="009208C9">
            <w:pPr>
              <w:spacing w:after="0"/>
              <w:cnfStyle w:val="000000000000" w:firstRow="0" w:lastRow="0" w:firstColumn="0" w:lastColumn="0" w:oddVBand="0" w:evenVBand="0" w:oddHBand="0" w:evenHBand="0" w:firstRowFirstColumn="0" w:firstRowLastColumn="0" w:lastRowFirstColumn="0" w:lastRowLastColumn="0"/>
            </w:pPr>
            <w:r w:rsidRPr="443FDA9A">
              <w:rPr>
                <w:rFonts w:eastAsia="Arial"/>
                <w:szCs w:val="20"/>
              </w:rPr>
              <w:t>1</w:t>
            </w:r>
          </w:p>
        </w:tc>
        <w:tc>
          <w:tcPr>
            <w:tcW w:w="5487" w:type="dxa"/>
          </w:tcPr>
          <w:p w14:paraId="72ABCEC0" w14:textId="0AB2BF89" w:rsidR="006355F9" w:rsidRDefault="006355F9" w:rsidP="009208C9">
            <w:pPr>
              <w:spacing w:after="0"/>
              <w:cnfStyle w:val="000000000000" w:firstRow="0" w:lastRow="0" w:firstColumn="0" w:lastColumn="0" w:oddVBand="0" w:evenVBand="0" w:oddHBand="0" w:evenHBand="0" w:firstRowFirstColumn="0" w:firstRowLastColumn="0" w:lastRowFirstColumn="0" w:lastRowLastColumn="0"/>
              <w:rPr>
                <w:rFonts w:eastAsia="Arial"/>
                <w:szCs w:val="20"/>
              </w:rPr>
            </w:pPr>
            <w:r w:rsidRPr="443FDA9A">
              <w:rPr>
                <w:rFonts w:eastAsia="Arial"/>
                <w:szCs w:val="20"/>
              </w:rPr>
              <w:t xml:space="preserve">All muscles atrophied, bony prominences of the vertebrae, pelvis and skull easily palpated, muscles of the scapular spine are markedly concave, and the scapular bone is easily palpable. </w:t>
            </w:r>
          </w:p>
        </w:tc>
      </w:tr>
      <w:tr w:rsidR="006355F9" w14:paraId="05C21424" w14:textId="77777777">
        <w:trPr>
          <w:trHeight w:val="300"/>
        </w:trPr>
        <w:tc>
          <w:tcPr>
            <w:cnfStyle w:val="001000000000" w:firstRow="0" w:lastRow="0" w:firstColumn="1" w:lastColumn="0" w:oddVBand="0" w:evenVBand="0" w:oddHBand="0" w:evenHBand="0" w:firstRowFirstColumn="0" w:firstRowLastColumn="0" w:lastRowFirstColumn="0" w:lastRowLastColumn="0"/>
            <w:tcW w:w="1955" w:type="dxa"/>
          </w:tcPr>
          <w:p w14:paraId="3C2F8D10" w14:textId="77777777" w:rsidR="006355F9" w:rsidRDefault="006355F9" w:rsidP="009208C9">
            <w:pPr>
              <w:spacing w:after="0"/>
            </w:pPr>
            <w:r w:rsidRPr="443FDA9A">
              <w:rPr>
                <w:rFonts w:eastAsia="Arial"/>
                <w:szCs w:val="20"/>
              </w:rPr>
              <w:t>Lean</w:t>
            </w:r>
          </w:p>
        </w:tc>
        <w:tc>
          <w:tcPr>
            <w:tcW w:w="1818" w:type="dxa"/>
          </w:tcPr>
          <w:p w14:paraId="07437EB9" w14:textId="77777777" w:rsidR="006355F9" w:rsidRDefault="006355F9" w:rsidP="009208C9">
            <w:pPr>
              <w:spacing w:after="0"/>
              <w:cnfStyle w:val="000000000000" w:firstRow="0" w:lastRow="0" w:firstColumn="0" w:lastColumn="0" w:oddVBand="0" w:evenVBand="0" w:oddHBand="0" w:evenHBand="0" w:firstRowFirstColumn="0" w:firstRowLastColumn="0" w:lastRowFirstColumn="0" w:lastRowLastColumn="0"/>
            </w:pPr>
            <w:r w:rsidRPr="443FDA9A">
              <w:rPr>
                <w:rFonts w:eastAsia="Arial"/>
                <w:szCs w:val="20"/>
              </w:rPr>
              <w:t>2</w:t>
            </w:r>
          </w:p>
        </w:tc>
        <w:tc>
          <w:tcPr>
            <w:tcW w:w="5487" w:type="dxa"/>
          </w:tcPr>
          <w:p w14:paraId="436145DD" w14:textId="655861F4" w:rsidR="006355F9" w:rsidRDefault="006355F9" w:rsidP="009208C9">
            <w:pPr>
              <w:spacing w:after="0"/>
              <w:cnfStyle w:val="000000000000" w:firstRow="0" w:lastRow="0" w:firstColumn="0" w:lastColumn="0" w:oddVBand="0" w:evenVBand="0" w:oddHBand="0" w:evenHBand="0" w:firstRowFirstColumn="0" w:firstRowLastColumn="0" w:lastRowFirstColumn="0" w:lastRowLastColumn="0"/>
              <w:rPr>
                <w:rFonts w:eastAsia="Arial"/>
                <w:szCs w:val="20"/>
              </w:rPr>
            </w:pPr>
            <w:r w:rsidRPr="443FDA9A">
              <w:rPr>
                <w:rFonts w:eastAsia="Arial"/>
                <w:szCs w:val="20"/>
              </w:rPr>
              <w:t>Muscle tone is generally poorer than expected for body size and sex. The bony prominences of the skull, vertebrae, scapular spine and pelvis are prominent; muscles on either side of the scapular spine and the top of the head are concave.</w:t>
            </w:r>
          </w:p>
        </w:tc>
      </w:tr>
      <w:tr w:rsidR="006355F9" w14:paraId="67C55887" w14:textId="77777777">
        <w:trPr>
          <w:trHeight w:val="300"/>
        </w:trPr>
        <w:tc>
          <w:tcPr>
            <w:cnfStyle w:val="001000000000" w:firstRow="0" w:lastRow="0" w:firstColumn="1" w:lastColumn="0" w:oddVBand="0" w:evenVBand="0" w:oddHBand="0" w:evenHBand="0" w:firstRowFirstColumn="0" w:firstRowLastColumn="0" w:lastRowFirstColumn="0" w:lastRowLastColumn="0"/>
            <w:tcW w:w="1955" w:type="dxa"/>
          </w:tcPr>
          <w:p w14:paraId="018B6F4A" w14:textId="77777777" w:rsidR="006355F9" w:rsidRDefault="006355F9" w:rsidP="009208C9">
            <w:pPr>
              <w:spacing w:after="0"/>
            </w:pPr>
            <w:r w:rsidRPr="443FDA9A">
              <w:rPr>
                <w:rFonts w:eastAsia="Arial"/>
                <w:szCs w:val="20"/>
              </w:rPr>
              <w:t>Good</w:t>
            </w:r>
          </w:p>
        </w:tc>
        <w:tc>
          <w:tcPr>
            <w:tcW w:w="1818" w:type="dxa"/>
          </w:tcPr>
          <w:p w14:paraId="5D3924ED" w14:textId="77777777" w:rsidR="006355F9" w:rsidRDefault="006355F9" w:rsidP="009208C9">
            <w:pPr>
              <w:spacing w:after="0"/>
              <w:cnfStyle w:val="000000000000" w:firstRow="0" w:lastRow="0" w:firstColumn="0" w:lastColumn="0" w:oddVBand="0" w:evenVBand="0" w:oddHBand="0" w:evenHBand="0" w:firstRowFirstColumn="0" w:firstRowLastColumn="0" w:lastRowFirstColumn="0" w:lastRowLastColumn="0"/>
            </w:pPr>
            <w:r w:rsidRPr="443FDA9A">
              <w:rPr>
                <w:rFonts w:eastAsia="Arial"/>
                <w:szCs w:val="20"/>
              </w:rPr>
              <w:t>3</w:t>
            </w:r>
          </w:p>
        </w:tc>
        <w:tc>
          <w:tcPr>
            <w:tcW w:w="5487" w:type="dxa"/>
          </w:tcPr>
          <w:p w14:paraId="744A7708" w14:textId="04DBBCB5" w:rsidR="006355F9" w:rsidRDefault="006355F9" w:rsidP="009208C9">
            <w:pPr>
              <w:spacing w:after="0"/>
              <w:cnfStyle w:val="000000000000" w:firstRow="0" w:lastRow="0" w:firstColumn="0" w:lastColumn="0" w:oddVBand="0" w:evenVBand="0" w:oddHBand="0" w:evenHBand="0" w:firstRowFirstColumn="0" w:firstRowLastColumn="0" w:lastRowFirstColumn="0" w:lastRowLastColumn="0"/>
              <w:rPr>
                <w:rFonts w:eastAsia="Arial"/>
                <w:szCs w:val="20"/>
              </w:rPr>
            </w:pPr>
            <w:r w:rsidRPr="443FDA9A">
              <w:rPr>
                <w:rFonts w:eastAsia="Arial"/>
                <w:szCs w:val="20"/>
              </w:rPr>
              <w:t>Good muscle coverage over scapular spine, skull and pelvis, but bony prominences are all palpable</w:t>
            </w:r>
            <w:r w:rsidR="00242A54">
              <w:rPr>
                <w:rFonts w:eastAsia="Arial"/>
                <w:szCs w:val="20"/>
              </w:rPr>
              <w:t xml:space="preserve">. </w:t>
            </w:r>
            <w:r w:rsidRPr="443FDA9A">
              <w:rPr>
                <w:rFonts w:eastAsia="Arial"/>
                <w:szCs w:val="20"/>
              </w:rPr>
              <w:t>The muscles of the forelimbs or hindlimbs may be leaner than expected based on body size and sex</w:t>
            </w:r>
            <w:r w:rsidR="00242A54">
              <w:rPr>
                <w:rFonts w:eastAsia="Arial"/>
                <w:szCs w:val="20"/>
              </w:rPr>
              <w:t xml:space="preserve">. </w:t>
            </w:r>
            <w:r w:rsidRPr="443FDA9A">
              <w:rPr>
                <w:rFonts w:eastAsia="Arial"/>
                <w:szCs w:val="20"/>
              </w:rPr>
              <w:t xml:space="preserve">The muscles on either side of the scapular spine and the top of the head are flat to slightly convex. </w:t>
            </w:r>
          </w:p>
        </w:tc>
      </w:tr>
      <w:tr w:rsidR="006355F9" w14:paraId="47AA7D7D" w14:textId="77777777">
        <w:trPr>
          <w:trHeight w:val="300"/>
        </w:trPr>
        <w:tc>
          <w:tcPr>
            <w:cnfStyle w:val="001000000000" w:firstRow="0" w:lastRow="0" w:firstColumn="1" w:lastColumn="0" w:oddVBand="0" w:evenVBand="0" w:oddHBand="0" w:evenHBand="0" w:firstRowFirstColumn="0" w:firstRowLastColumn="0" w:lastRowFirstColumn="0" w:lastRowLastColumn="0"/>
            <w:tcW w:w="1955" w:type="dxa"/>
          </w:tcPr>
          <w:p w14:paraId="18E21F2B" w14:textId="77777777" w:rsidR="006355F9" w:rsidRDefault="006355F9" w:rsidP="009208C9">
            <w:pPr>
              <w:spacing w:after="0"/>
            </w:pPr>
            <w:r w:rsidRPr="443FDA9A">
              <w:rPr>
                <w:rFonts w:eastAsia="Arial"/>
                <w:szCs w:val="20"/>
              </w:rPr>
              <w:t>Very good</w:t>
            </w:r>
          </w:p>
        </w:tc>
        <w:tc>
          <w:tcPr>
            <w:tcW w:w="1818" w:type="dxa"/>
          </w:tcPr>
          <w:p w14:paraId="35D26C38" w14:textId="77777777" w:rsidR="006355F9" w:rsidRDefault="006355F9" w:rsidP="009208C9">
            <w:pPr>
              <w:spacing w:after="0"/>
              <w:cnfStyle w:val="000000000000" w:firstRow="0" w:lastRow="0" w:firstColumn="0" w:lastColumn="0" w:oddVBand="0" w:evenVBand="0" w:oddHBand="0" w:evenHBand="0" w:firstRowFirstColumn="0" w:firstRowLastColumn="0" w:lastRowFirstColumn="0" w:lastRowLastColumn="0"/>
            </w:pPr>
            <w:r w:rsidRPr="443FDA9A">
              <w:rPr>
                <w:rFonts w:eastAsia="Arial"/>
                <w:szCs w:val="20"/>
              </w:rPr>
              <w:t>4</w:t>
            </w:r>
          </w:p>
        </w:tc>
        <w:tc>
          <w:tcPr>
            <w:tcW w:w="5487" w:type="dxa"/>
          </w:tcPr>
          <w:p w14:paraId="648E71A4" w14:textId="66E12E4C" w:rsidR="006355F9" w:rsidRDefault="006355F9" w:rsidP="009208C9">
            <w:pPr>
              <w:spacing w:after="0"/>
              <w:cnfStyle w:val="000000000000" w:firstRow="0" w:lastRow="0" w:firstColumn="0" w:lastColumn="0" w:oddVBand="0" w:evenVBand="0" w:oddHBand="0" w:evenHBand="0" w:firstRowFirstColumn="0" w:firstRowLastColumn="0" w:lastRowFirstColumn="0" w:lastRowLastColumn="0"/>
              <w:rPr>
                <w:rFonts w:eastAsia="Arial"/>
                <w:szCs w:val="20"/>
              </w:rPr>
            </w:pPr>
            <w:r w:rsidRPr="443FDA9A">
              <w:rPr>
                <w:rFonts w:eastAsia="Arial"/>
                <w:szCs w:val="20"/>
              </w:rPr>
              <w:t>Very good muscle tone overall, with good muscle coverage over the bony prominences of the skull, vertebrae, and pelvis. The muscles of the forelimb and hindlimbs are well developed. Flat to slightly convex muscles on either side of the scapular spine and the top of the head. The bony prominences may be palpable.</w:t>
            </w:r>
          </w:p>
        </w:tc>
      </w:tr>
      <w:tr w:rsidR="006355F9" w14:paraId="546B8AEC" w14:textId="77777777">
        <w:trPr>
          <w:trHeight w:val="300"/>
        </w:trPr>
        <w:tc>
          <w:tcPr>
            <w:cnfStyle w:val="001000000000" w:firstRow="0" w:lastRow="0" w:firstColumn="1" w:lastColumn="0" w:oddVBand="0" w:evenVBand="0" w:oddHBand="0" w:evenHBand="0" w:firstRowFirstColumn="0" w:firstRowLastColumn="0" w:lastRowFirstColumn="0" w:lastRowLastColumn="0"/>
            <w:tcW w:w="1955" w:type="dxa"/>
          </w:tcPr>
          <w:p w14:paraId="729D073D" w14:textId="77777777" w:rsidR="006355F9" w:rsidRDefault="006355F9" w:rsidP="009208C9">
            <w:pPr>
              <w:spacing w:after="0"/>
            </w:pPr>
            <w:r w:rsidRPr="443FDA9A">
              <w:rPr>
                <w:rFonts w:eastAsia="Arial"/>
                <w:szCs w:val="20"/>
              </w:rPr>
              <w:t>Excellent</w:t>
            </w:r>
          </w:p>
        </w:tc>
        <w:tc>
          <w:tcPr>
            <w:tcW w:w="1818" w:type="dxa"/>
          </w:tcPr>
          <w:p w14:paraId="0D2B9F68" w14:textId="77777777" w:rsidR="006355F9" w:rsidRDefault="006355F9" w:rsidP="009208C9">
            <w:pPr>
              <w:spacing w:after="0"/>
              <w:cnfStyle w:val="000000000000" w:firstRow="0" w:lastRow="0" w:firstColumn="0" w:lastColumn="0" w:oddVBand="0" w:evenVBand="0" w:oddHBand="0" w:evenHBand="0" w:firstRowFirstColumn="0" w:firstRowLastColumn="0" w:lastRowFirstColumn="0" w:lastRowLastColumn="0"/>
            </w:pPr>
            <w:r w:rsidRPr="443FDA9A">
              <w:rPr>
                <w:rFonts w:eastAsia="Arial"/>
                <w:szCs w:val="20"/>
              </w:rPr>
              <w:t>5</w:t>
            </w:r>
          </w:p>
        </w:tc>
        <w:tc>
          <w:tcPr>
            <w:tcW w:w="5487" w:type="dxa"/>
          </w:tcPr>
          <w:p w14:paraId="5D8F1027" w14:textId="77777777" w:rsidR="006355F9" w:rsidRDefault="006355F9" w:rsidP="009208C9">
            <w:pPr>
              <w:spacing w:after="0"/>
              <w:cnfStyle w:val="000000000000" w:firstRow="0" w:lastRow="0" w:firstColumn="0" w:lastColumn="0" w:oddVBand="0" w:evenVBand="0" w:oddHBand="0" w:evenHBand="0" w:firstRowFirstColumn="0" w:firstRowLastColumn="0" w:lastRowFirstColumn="0" w:lastRowLastColumn="0"/>
            </w:pPr>
            <w:r w:rsidRPr="443FDA9A">
              <w:rPr>
                <w:rFonts w:eastAsia="Arial"/>
                <w:szCs w:val="20"/>
              </w:rPr>
              <w:t xml:space="preserve">Excellent muscle tone overall, and good coverage of all bony prominences of the skull, vertebrae, scapular spine, and pelvis. The muscles of the forelimb and hindlimbs are very well developed. The muscles over the top of the head and scapular spine are obviously convex. </w:t>
            </w:r>
          </w:p>
        </w:tc>
      </w:tr>
    </w:tbl>
    <w:p w14:paraId="2049D6A2" w14:textId="285ABF50" w:rsidR="00312AC3" w:rsidRPr="00312AC3" w:rsidRDefault="00312AC3" w:rsidP="005E51EB">
      <w:pPr>
        <w:pStyle w:val="Heading4"/>
      </w:pPr>
      <w:r>
        <w:lastRenderedPageBreak/>
        <w:t>Other disease issues</w:t>
      </w:r>
    </w:p>
    <w:p w14:paraId="6D24B475" w14:textId="77777777" w:rsidR="00312AC3" w:rsidRDefault="00312AC3" w:rsidP="00312AC3">
      <w:pPr>
        <w:pStyle w:val="Heading4"/>
      </w:pPr>
      <w:r w:rsidRPr="70B3ED98">
        <w:t>Trauma</w:t>
      </w:r>
    </w:p>
    <w:p w14:paraId="1338F81C" w14:textId="03E5F625" w:rsidR="00312AC3" w:rsidRDefault="00312AC3" w:rsidP="00312AC3">
      <w:r w:rsidRPr="2B4F8E25">
        <w:t>Signs of trauma were found for 1</w:t>
      </w:r>
      <w:r>
        <w:t>8</w:t>
      </w:r>
      <w:r w:rsidRPr="2B4F8E25">
        <w:t xml:space="preserve">% (12/68) </w:t>
      </w:r>
      <w:r w:rsidR="002A6D5B">
        <w:t xml:space="preserve">of </w:t>
      </w:r>
      <w:r w:rsidR="004E3DFA">
        <w:t>Koala</w:t>
      </w:r>
      <w:r w:rsidRPr="2B4F8E25">
        <w:t>s, with one of these only found during gross necropsy</w:t>
      </w:r>
      <w:r w:rsidR="00242A54">
        <w:t xml:space="preserve">. </w:t>
      </w:r>
      <w:r w:rsidRPr="2B4F8E25">
        <w:t xml:space="preserve">Post-mortem examination of this </w:t>
      </w:r>
      <w:r w:rsidR="004E3DFA">
        <w:t>Koala</w:t>
      </w:r>
      <w:r w:rsidRPr="2B4F8E25">
        <w:t xml:space="preserve"> found multiple longitudinal bruises over a large portion of the left abdominal muscle wall. Histological examination of formalin</w:t>
      </w:r>
      <w:r w:rsidR="002A6D5B">
        <w:t>-</w:t>
      </w:r>
      <w:r w:rsidRPr="2B4F8E25">
        <w:t>fixed muscle tissue confirmed abdominal muscle damage, with mild</w:t>
      </w:r>
      <w:r w:rsidR="002A6D5B">
        <w:t>-</w:t>
      </w:r>
      <w:r w:rsidRPr="2B4F8E25">
        <w:t>to</w:t>
      </w:r>
      <w:r w:rsidR="002A6D5B">
        <w:t>-</w:t>
      </w:r>
      <w:r w:rsidRPr="2B4F8E25">
        <w:t xml:space="preserve">moderate haemorrhage within the muscle and connective tissue, and evidence of active healing and repair, presumably </w:t>
      </w:r>
      <w:r w:rsidR="002A6D5B">
        <w:t>attributed to</w:t>
      </w:r>
      <w:r w:rsidRPr="2B4F8E25">
        <w:t xml:space="preserve"> a previous traumatic event resulting in significant shearing forces causing significant damage to the abdominal muscle wall. All traumatic wounds found during physical exam or on post-mortem examination during this study had healed or were healing. Bite wounds (punctures, scabbed lesions) were found on the forearms, feet or face of nine </w:t>
      </w:r>
      <w:r w:rsidR="004E3DFA">
        <w:t>Koala</w:t>
      </w:r>
      <w:r w:rsidRPr="2B4F8E25">
        <w:t xml:space="preserve">s. One </w:t>
      </w:r>
      <w:r w:rsidR="004E3DFA">
        <w:t>Koala</w:t>
      </w:r>
      <w:r w:rsidRPr="2B4F8E25">
        <w:t xml:space="preserve"> had scar tissue on foot pads characteristics of burn wounds, and another (from Budj Bim) had a crusted ear lesion caused by an ear tag.</w:t>
      </w:r>
    </w:p>
    <w:p w14:paraId="0B92FCD4" w14:textId="77777777" w:rsidR="00312AC3" w:rsidRDefault="00312AC3" w:rsidP="00312AC3">
      <w:pPr>
        <w:pStyle w:val="Heading4"/>
      </w:pPr>
      <w:r w:rsidRPr="70B3ED98">
        <w:t>Scoliosis and spinal abnormalities</w:t>
      </w:r>
    </w:p>
    <w:p w14:paraId="20F9FC67" w14:textId="07DA21E8" w:rsidR="00312AC3" w:rsidRDefault="00312AC3" w:rsidP="00312AC3">
      <w:r w:rsidRPr="66C332E5">
        <w:t xml:space="preserve">One aged female </w:t>
      </w:r>
      <w:r w:rsidR="004E3DFA">
        <w:t>Koala</w:t>
      </w:r>
      <w:r w:rsidRPr="66C332E5">
        <w:t xml:space="preserve"> had severe lesions in the vertebrae, including scoliosis of the spine. She was observed moving slowly, and with abnormal limb movement. Physical examination found signs of chronic ill thrift, with poor body condition, a scruffy fur coat with multiple matts of fur on her sides and rump area, severely worn teeth, and crepitus and a reduced range of motion in her right hip. She was euthanased on welfare grounds. Post-mortem radiographs confirmed multiple abnormalities in the lumbar vertebrae (Figure</w:t>
      </w:r>
      <w:r w:rsidR="002568F0">
        <w:t> </w:t>
      </w:r>
      <w:r w:rsidR="007C1CC5">
        <w:t>A</w:t>
      </w:r>
      <w:r w:rsidR="00355654">
        <w:t>1</w:t>
      </w:r>
      <w:r w:rsidR="002568F0">
        <w:t>1</w:t>
      </w:r>
      <w:r w:rsidRPr="66C332E5">
        <w:t xml:space="preserve">), including an old fracture in the lumbar spine and severe intervertebral disc degeneration. </w:t>
      </w:r>
    </w:p>
    <w:p w14:paraId="19C06D9D" w14:textId="5B374233" w:rsidR="00312AC3" w:rsidRDefault="00312AC3" w:rsidP="00312AC3">
      <w:r w:rsidRPr="70B3ED98">
        <w:t xml:space="preserve">Degenerative joint disease was seen in several other adult </w:t>
      </w:r>
      <w:r w:rsidR="004E3DFA">
        <w:t>Koala</w:t>
      </w:r>
      <w:r w:rsidRPr="70B3ED98">
        <w:t xml:space="preserve">s. Histological examination of necropsy tissues collected from the left knee (stifle) joint of an aged male found chronic thickening and erosions on the articular surfaces of the joint. Mild degenerative joint disease in the digits of the forelimb were seen in one aged female, one adult male, and an aged adult male. </w:t>
      </w:r>
    </w:p>
    <w:p w14:paraId="0639EC2B" w14:textId="77777777" w:rsidR="00312AC3" w:rsidRDefault="00312AC3" w:rsidP="00312AC3">
      <w:r>
        <w:rPr>
          <w:noProof/>
        </w:rPr>
        <w:drawing>
          <wp:inline distT="0" distB="0" distL="0" distR="0" wp14:anchorId="0013D8C9" wp14:editId="3CF1D3C9">
            <wp:extent cx="5361505" cy="4023360"/>
            <wp:effectExtent l="0" t="0" r="0" b="0"/>
            <wp:docPr id="1593117195" name="Picture 1593117195" descr="An x-ray of a dog&#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3117195" name="Picture 1593117195" descr="An x-ray of a dog&#10;&#10;AI-generated content may be incorrect."/>
                    <pic:cNvPicPr/>
                  </pic:nvPicPr>
                  <pic:blipFill>
                    <a:blip r:embed="rId77" cstate="email">
                      <a:extLst>
                        <a:ext uri="{28A0092B-C50C-407E-A947-70E740481C1C}">
                          <a14:useLocalDpi xmlns:a14="http://schemas.microsoft.com/office/drawing/2010/main"/>
                        </a:ext>
                      </a:extLst>
                    </a:blip>
                    <a:stretch>
                      <a:fillRect/>
                    </a:stretch>
                  </pic:blipFill>
                  <pic:spPr>
                    <a:xfrm>
                      <a:off x="0" y="0"/>
                      <a:ext cx="5367395" cy="4027780"/>
                    </a:xfrm>
                    <a:prstGeom prst="rect">
                      <a:avLst/>
                    </a:prstGeom>
                  </pic:spPr>
                </pic:pic>
              </a:graphicData>
            </a:graphic>
          </wp:inline>
        </w:drawing>
      </w:r>
    </w:p>
    <w:p w14:paraId="7725CFB6" w14:textId="5A82EE1D" w:rsidR="00312AC3" w:rsidRDefault="002568F0" w:rsidP="00312AC3">
      <w:pPr>
        <w:pStyle w:val="Caption-Figure"/>
      </w:pPr>
      <w:bookmarkStart w:id="229" w:name="_Toc201758344"/>
      <w:r>
        <w:t>Figure A</w:t>
      </w:r>
      <w:fldSimple w:instr=" SEQ A \* ARABIC ">
        <w:r w:rsidR="00E655CE">
          <w:rPr>
            <w:noProof/>
          </w:rPr>
          <w:t>8</w:t>
        </w:r>
      </w:fldSimple>
      <w:r>
        <w:t>.</w:t>
      </w:r>
      <w:r w:rsidR="00312AC3" w:rsidRPr="70B3ED98">
        <w:t xml:space="preserve"> Radiographs taken post-mortem of a female found moving slowly, with an abnormal gait, in the Murray River region.</w:t>
      </w:r>
      <w:bookmarkEnd w:id="229"/>
      <w:r w:rsidR="00312AC3" w:rsidRPr="70B3ED98">
        <w:t xml:space="preserve"> </w:t>
      </w:r>
    </w:p>
    <w:p w14:paraId="009E6BC3" w14:textId="7B0D99C5" w:rsidR="00312AC3" w:rsidRDefault="002A6D5B" w:rsidP="00312AC3">
      <w:pPr>
        <w:pStyle w:val="Legend-Figure"/>
      </w:pPr>
      <w:r>
        <w:t>Upo</w:t>
      </w:r>
      <w:r w:rsidR="00312AC3" w:rsidRPr="70B3ED98">
        <w:t>n physical examination</w:t>
      </w:r>
      <w:r>
        <w:t>,</w:t>
      </w:r>
      <w:r w:rsidR="00312AC3" w:rsidRPr="70B3ED98">
        <w:t xml:space="preserve"> a severe abnormality in the alignment of the spine was visible and palpable. Radiographs confirm scoliosis of the spine, with sclerosis and narrowing of the intervertebral disc space between the 2</w:t>
      </w:r>
      <w:r w:rsidR="00312AC3" w:rsidRPr="70B3ED98">
        <w:rPr>
          <w:vertAlign w:val="superscript"/>
        </w:rPr>
        <w:t>nd</w:t>
      </w:r>
      <w:r w:rsidR="00312AC3" w:rsidRPr="70B3ED98">
        <w:t xml:space="preserve"> and 3</w:t>
      </w:r>
      <w:r w:rsidR="00312AC3" w:rsidRPr="70B3ED98">
        <w:rPr>
          <w:vertAlign w:val="superscript"/>
        </w:rPr>
        <w:t>rd</w:t>
      </w:r>
      <w:r w:rsidR="00312AC3" w:rsidRPr="70B3ED98">
        <w:t xml:space="preserve"> lumbar vertebrae (yellow oval). The 5</w:t>
      </w:r>
      <w:r w:rsidR="00312AC3" w:rsidRPr="70B3ED98">
        <w:rPr>
          <w:vertAlign w:val="superscript"/>
        </w:rPr>
        <w:t>th</w:t>
      </w:r>
      <w:r w:rsidR="00312AC3" w:rsidRPr="70B3ED98">
        <w:t xml:space="preserve"> lumbar vertebra </w:t>
      </w:r>
      <w:r>
        <w:t>wa</w:t>
      </w:r>
      <w:r w:rsidR="00312AC3" w:rsidRPr="70B3ED98">
        <w:t>s fractured, resulting in abnormal lateral alignment of the spine (yellow arrows).</w:t>
      </w:r>
    </w:p>
    <w:p w14:paraId="4BF81E40" w14:textId="77777777" w:rsidR="002568F0" w:rsidRDefault="002568F0" w:rsidP="00312AC3">
      <w:pPr>
        <w:pStyle w:val="Legend-Figure"/>
      </w:pPr>
    </w:p>
    <w:p w14:paraId="783E39C9" w14:textId="77777777" w:rsidR="00312AC3" w:rsidRDefault="00312AC3" w:rsidP="00312AC3">
      <w:pPr>
        <w:pStyle w:val="Heading4"/>
      </w:pPr>
      <w:r w:rsidRPr="70B3ED98">
        <w:lastRenderedPageBreak/>
        <w:t xml:space="preserve">Thyroid abnormalities </w:t>
      </w:r>
    </w:p>
    <w:p w14:paraId="063BD4C0" w14:textId="2A9887EB" w:rsidR="00312AC3" w:rsidRDefault="00312AC3" w:rsidP="00312AC3">
      <w:r w:rsidRPr="70B3ED98">
        <w:t xml:space="preserve">Gross and histological abnormalities were found in the thyroid gland of 93% (14/15) </w:t>
      </w:r>
      <w:r>
        <w:t xml:space="preserve">of </w:t>
      </w:r>
      <w:r w:rsidRPr="70B3ED98">
        <w:t xml:space="preserve">male and female </w:t>
      </w:r>
      <w:r w:rsidR="004E3DFA">
        <w:t>Koala</w:t>
      </w:r>
      <w:r w:rsidRPr="70B3ED98">
        <w:t xml:space="preserve">s that were euthanased and necropsied, all of which were in adult or senior life stages. Grossly, abnormal thyroids were consistently large, </w:t>
      </w:r>
      <w:r w:rsidR="0085249E">
        <w:t xml:space="preserve">and </w:t>
      </w:r>
      <w:r w:rsidRPr="70B3ED98">
        <w:t xml:space="preserve">pale brown in colour, with multiple cyst-like nodules extending throughout the tissue. Histologically, changes consistent with colloidal goitre were seen, with widely distended follicles filled with colloid extending throughout the sections examined. Nodular hyperplasia with cystic adenomas (benign tumours) were observed histologically in the thyroids of three </w:t>
      </w:r>
      <w:r w:rsidR="004E3DFA">
        <w:t>Koala</w:t>
      </w:r>
      <w:r w:rsidRPr="70B3ED98">
        <w:t xml:space="preserve">s with abnormal thyroids. </w:t>
      </w:r>
    </w:p>
    <w:p w14:paraId="405D7FA0" w14:textId="5496836E" w:rsidR="00312AC3" w:rsidRDefault="00312AC3" w:rsidP="00312AC3">
      <w:r w:rsidRPr="70B3ED98">
        <w:t xml:space="preserve">Histological examination of furred skin samples collected during gross necropsy found evidence of chronic inflammatory change and hair follicle atrophy suggestive of an underlying endocrine disorder, which may </w:t>
      </w:r>
      <w:r w:rsidR="0085249E">
        <w:t xml:space="preserve">have </w:t>
      </w:r>
      <w:r w:rsidRPr="70B3ED98">
        <w:t>be</w:t>
      </w:r>
      <w:r w:rsidR="0085249E">
        <w:t>en</w:t>
      </w:r>
      <w:r w:rsidRPr="70B3ED98">
        <w:t xml:space="preserve"> related to the thyroid abnormalities seen post-mortem.</w:t>
      </w:r>
    </w:p>
    <w:p w14:paraId="5DF5E79A" w14:textId="14F4AC3C" w:rsidR="00312AC3" w:rsidRDefault="00312AC3" w:rsidP="00312AC3">
      <w:r w:rsidRPr="70B3ED98">
        <w:t xml:space="preserve">In one female </w:t>
      </w:r>
      <w:r w:rsidR="004E3DFA">
        <w:t>Koala</w:t>
      </w:r>
      <w:r w:rsidRPr="70B3ED98">
        <w:t xml:space="preserve"> euthanased after physical examination found</w:t>
      </w:r>
      <w:r w:rsidR="0085249E">
        <w:t xml:space="preserve"> in</w:t>
      </w:r>
      <w:r w:rsidRPr="70B3ED98">
        <w:t xml:space="preserve"> poor body condition (BCS 2) and </w:t>
      </w:r>
      <w:r w:rsidR="0085249E">
        <w:t xml:space="preserve">with </w:t>
      </w:r>
      <w:r w:rsidRPr="70B3ED98">
        <w:t xml:space="preserve">severe dental disease, gross necropsy </w:t>
      </w:r>
      <w:r w:rsidR="0085249E">
        <w:t>revealed</w:t>
      </w:r>
      <w:r w:rsidR="0085249E" w:rsidRPr="70B3ED98">
        <w:t xml:space="preserve"> </w:t>
      </w:r>
      <w:r w:rsidRPr="70B3ED98">
        <w:t xml:space="preserve">a large, firm, irregular mass in the thoracic cavity, with additional masses in the kidneys (Figure </w:t>
      </w:r>
      <w:r w:rsidR="007C1CC5">
        <w:t>A</w:t>
      </w:r>
      <w:r w:rsidR="00355654">
        <w:t>1</w:t>
      </w:r>
      <w:r w:rsidR="002568F0">
        <w:t>2</w:t>
      </w:r>
      <w:r w:rsidRPr="70B3ED98">
        <w:t>). Histologically, the thoracic mass was a malignant thyroid gland carcinoma, and masses within the kidney were considered most likely to be metastatic epithelial cell tumours of thyroid gland origin.</w:t>
      </w:r>
    </w:p>
    <w:p w14:paraId="11091828" w14:textId="77777777" w:rsidR="00C63995" w:rsidRDefault="00312AC3" w:rsidP="00C63995">
      <w:r>
        <w:rPr>
          <w:noProof/>
        </w:rPr>
        <w:drawing>
          <wp:inline distT="0" distB="0" distL="0" distR="0" wp14:anchorId="327C6099" wp14:editId="7BFD3BF3">
            <wp:extent cx="5723890" cy="2533650"/>
            <wp:effectExtent l="0" t="0" r="0" b="0"/>
            <wp:docPr id="483234660" name="Picture 483234660" descr="A close up of a human bod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3234660" name="Picture 483234660" descr="A close up of a human body&#10;&#10;AI-generated content may be incorrect."/>
                    <pic:cNvPicPr/>
                  </pic:nvPicPr>
                  <pic:blipFill rotWithShape="1">
                    <a:blip r:embed="rId78" cstate="email">
                      <a:extLst>
                        <a:ext uri="{28A0092B-C50C-407E-A947-70E740481C1C}">
                          <a14:useLocalDpi xmlns:a14="http://schemas.microsoft.com/office/drawing/2010/main"/>
                        </a:ext>
                      </a:extLst>
                    </a:blip>
                    <a:srcRect b="-5150"/>
                    <a:stretch/>
                  </pic:blipFill>
                  <pic:spPr bwMode="auto">
                    <a:xfrm>
                      <a:off x="0" y="0"/>
                      <a:ext cx="5724524" cy="2533931"/>
                    </a:xfrm>
                    <a:prstGeom prst="rect">
                      <a:avLst/>
                    </a:prstGeom>
                    <a:ln>
                      <a:noFill/>
                    </a:ln>
                    <a:extLst>
                      <a:ext uri="{53640926-AAD7-44D8-BBD7-CCE9431645EC}">
                        <a14:shadowObscured xmlns:a14="http://schemas.microsoft.com/office/drawing/2010/main"/>
                      </a:ext>
                    </a:extLst>
                  </pic:spPr>
                </pic:pic>
              </a:graphicData>
            </a:graphic>
          </wp:inline>
        </w:drawing>
      </w:r>
      <w:r w:rsidRPr="70B3ED98">
        <w:t xml:space="preserve"> </w:t>
      </w:r>
    </w:p>
    <w:p w14:paraId="7A2E0438" w14:textId="45268552" w:rsidR="00312AC3" w:rsidRDefault="002568F0" w:rsidP="00C63995">
      <w:pPr>
        <w:pStyle w:val="Caption-Figure"/>
      </w:pPr>
      <w:bookmarkStart w:id="230" w:name="_Toc201758345"/>
      <w:r>
        <w:t>Figure A</w:t>
      </w:r>
      <w:fldSimple w:instr=" SEQ A \* ARABIC ">
        <w:r w:rsidR="00E655CE">
          <w:rPr>
            <w:noProof/>
          </w:rPr>
          <w:t>9</w:t>
        </w:r>
      </w:fldSimple>
      <w:r w:rsidR="00312AC3" w:rsidRPr="70B3ED98">
        <w:t xml:space="preserve">. A Malignant thyroid carcinoma (A) in the thoracic cavity of a female </w:t>
      </w:r>
      <w:r w:rsidR="004E3DFA">
        <w:t>Koala</w:t>
      </w:r>
      <w:r w:rsidR="00312AC3" w:rsidRPr="70B3ED98">
        <w:t xml:space="preserve"> from the Ballarat area (surrounded by yellow arrows). This mass occupied a significant portion of the animal’s thoracic cavity. B The light blue arrows point to masses seen on the surface, and within the tissue of both kidneys at gross necropsy</w:t>
      </w:r>
      <w:r w:rsidR="00242A54">
        <w:t>.</w:t>
      </w:r>
      <w:bookmarkEnd w:id="230"/>
      <w:r w:rsidR="00242A54">
        <w:t xml:space="preserve"> </w:t>
      </w:r>
    </w:p>
    <w:p w14:paraId="2B44638C" w14:textId="7FD8A4B9" w:rsidR="00603CCC" w:rsidRDefault="0085249E" w:rsidP="007C1CC5">
      <w:pPr>
        <w:pStyle w:val="Legend-Figure"/>
      </w:pPr>
      <w:r>
        <w:t>Upo</w:t>
      </w:r>
      <w:r w:rsidR="00312AC3" w:rsidRPr="70B3ED98">
        <w:t xml:space="preserve">n histological examination, neoplastic epithelial cells, most likely of thyroid origin, replaced </w:t>
      </w:r>
      <w:r>
        <w:t xml:space="preserve">the </w:t>
      </w:r>
      <w:r w:rsidR="00312AC3" w:rsidRPr="70B3ED98">
        <w:t xml:space="preserve">normal kidney cellular structure in more than 90% of the sections examined. Areas of kidney adjacent to these masses had significant areas of fibrous scar tissue. These metastatic lesions are likely to have had a significant impact on the normal functioning of the kidneys in this </w:t>
      </w:r>
      <w:r w:rsidR="004E3DFA">
        <w:t>Koala</w:t>
      </w:r>
      <w:r w:rsidR="00312AC3" w:rsidRPr="70B3ED98">
        <w:t>.</w:t>
      </w:r>
    </w:p>
    <w:p w14:paraId="79ABC5C7" w14:textId="77777777" w:rsidR="00603CCC" w:rsidRDefault="00603CCC" w:rsidP="00DC3852"/>
    <w:p w14:paraId="4DCF4DEA" w14:textId="77777777" w:rsidR="00D868AD" w:rsidRDefault="00D868AD" w:rsidP="00DC3852"/>
    <w:p w14:paraId="24ECF622" w14:textId="77777777" w:rsidR="00D868AD" w:rsidRDefault="00D868AD" w:rsidP="00DC3852">
      <w:pPr>
        <w:sectPr w:rsidR="00D868AD" w:rsidSect="00D868AD">
          <w:pgSz w:w="11907" w:h="16840" w:code="9"/>
          <w:pgMar w:top="1134" w:right="1134" w:bottom="1134" w:left="1134" w:header="709" w:footer="567" w:gutter="0"/>
          <w:cols w:space="708"/>
          <w:formProt w:val="0"/>
          <w:titlePg/>
          <w:docGrid w:linePitch="360"/>
        </w:sectPr>
      </w:pPr>
    </w:p>
    <w:p w14:paraId="31AB2DF3" w14:textId="77777777" w:rsidR="009B6ADD" w:rsidRPr="00243764" w:rsidRDefault="00603CCC" w:rsidP="00DC3852">
      <w:pPr>
        <w:sectPr w:rsidR="009B6ADD" w:rsidRPr="00243764" w:rsidSect="00D868AD">
          <w:footerReference w:type="first" r:id="rId79"/>
          <w:pgSz w:w="11907" w:h="16840" w:code="9"/>
          <w:pgMar w:top="1134" w:right="1134" w:bottom="1134" w:left="1134" w:header="709" w:footer="567" w:gutter="0"/>
          <w:cols w:space="708"/>
          <w:formProt w:val="0"/>
          <w:titlePg/>
          <w:docGrid w:linePitch="360"/>
        </w:sectPr>
      </w:pPr>
      <w:r>
        <w:rPr>
          <w:noProof/>
        </w:rPr>
        <w:lastRenderedPageBreak/>
        <mc:AlternateContent>
          <mc:Choice Requires="wps">
            <w:drawing>
              <wp:anchor distT="0" distB="0" distL="114300" distR="114300" simplePos="0" relativeHeight="251658245" behindDoc="1" locked="0" layoutInCell="1" allowOverlap="1" wp14:anchorId="17A378DB" wp14:editId="21FD41D2">
                <wp:simplePos x="0" y="0"/>
                <wp:positionH relativeFrom="page">
                  <wp:posOffset>485030</wp:posOffset>
                </wp:positionH>
                <wp:positionV relativeFrom="paragraph">
                  <wp:posOffset>-362281</wp:posOffset>
                </wp:positionV>
                <wp:extent cx="6839585" cy="9971405"/>
                <wp:effectExtent l="0" t="0" r="0" b="0"/>
                <wp:wrapNone/>
                <wp:docPr id="2" name="Rectangle 2"/>
                <wp:cNvGraphicFramePr/>
                <a:graphic xmlns:a="http://schemas.openxmlformats.org/drawingml/2006/main">
                  <a:graphicData uri="http://schemas.microsoft.com/office/word/2010/wordprocessingShape">
                    <wps:wsp>
                      <wps:cNvSpPr/>
                      <wps:spPr>
                        <a:xfrm>
                          <a:off x="0" y="0"/>
                          <a:ext cx="6839585" cy="9971405"/>
                        </a:xfrm>
                        <a:prstGeom prst="rect">
                          <a:avLst/>
                        </a:prstGeom>
                        <a:solidFill>
                          <a:schemeClr val="accent3"/>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cei="http://schemas.microsoft.com/office/word/2026/wordml/cei">
            <w:pict>
              <v:rect w14:anchorId="7847A415" id="Rectangle 2" o:spid="_x0000_s1026" style="position:absolute;margin-left:38.2pt;margin-top:-28.55pt;width:538.55pt;height:785.15pt;z-index:-251658235;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xDt1agIAAEkFAAAOAAAAZHJzL2Uyb0RvYy54bWysVMFuGjEQvVfqP1i+NwsEkoCyRIgoVaUo&#10;QUmqnI3XBktejzs2LPTrO/YukKa9pOpl1+N5M+N5fuPrm11t2VZhMOBK3j/rcaachMq4Vcm/v9x9&#10;ueIsROEqYcGpku9V4DfTz5+uGz9RA1iDrRQySuLCpPElX8foJ0UR5FrVIpyBV46cGrAWkUxcFRWK&#10;hrLXthj0ehdFA1h5BKlCoN3b1smnOb/WSsZHrYOKzJaczhbzF/N3mb7F9FpMVij82sjuGOIfTlEL&#10;46joMdWtiIJt0PyRqjYSIYCOZxLqArQ2UuUeqJt+7103z2vhVe6FyAn+SFP4f2nlw/bZL5BoaHyY&#10;BFqmLnYa6/Sn87FdJmt/JEvtIpO0eXF1Ph5djTiT5BuPL/vD3ijRWZzCPYb4VUHN0qLkSLeRSRLb&#10;+xBb6AGSqgWwproz1mYjKUDNLbKtoLsTUioXz7sCvyGtS3gHKbJNmnaKUz95FfdWJZx1T0ozU+W2&#10;2kK4WqY6rSpItqSTgzaomRyQgJryfzC2C0nRKovxg/HHoFwfXDzG18YBZjLzqJyIsrHfkaRb/IGK&#10;loDExRKq/YL6hXYagpd3hi7oXoS4EEjyJwJopOMjfbSFpuTQrThbA/78237CkyrJy1lD41Ty8GMj&#10;UHFmvznS67g/HKb5y8ZwdDkgA996lm89blPPgW69T4+Hl3mZ8NEelhqhfqXJn6Wq5BJOUu2Sy4gH&#10;Yx7bC6W3Q6rZLMNo5ryI9+7Zy5Q8sZoE+LJ7Feg7lUYS+AMcRk9M3om1xaZIB7NNBG2ykk+8dnzT&#10;vOZZ6N6W9CC8tTPq9AJOfwEAAP//AwBQSwMEFAAGAAgAAAAhAJmXcHbiAAAADAEAAA8AAABkcnMv&#10;ZG93bnJldi54bWxMj0FOwzAQRfdI3MEaJHat4zZpUYhTVUVdVAIBhQM48ZBExOPIdpuU0+OuYDej&#10;efrzfrGZTM/O6HxnSYKYJ8CQaqs7aiR8fuxnD8B8UKRVbwklXNDDpry9KVSu7UjveD6GhsUQ8rmS&#10;0IYw5Jz7ukWj/NwOSPH2ZZ1RIa6u4dqpMYabni+SZMWN6ih+aNWAuxbr7+PJSHix/I0/d00lRkqe&#10;Lj+v6cGZVMr7u2n7CCzgFP5guOpHdSijU2VPpD3rJaxXaSQlzLK1AHYFRLbMgFVxysRyAbws+P8S&#10;5S8AAAD//wMAUEsBAi0AFAAGAAgAAAAhALaDOJL+AAAA4QEAABMAAAAAAAAAAAAAAAAAAAAAAFtD&#10;b250ZW50X1R5cGVzXS54bWxQSwECLQAUAAYACAAAACEAOP0h/9YAAACUAQAACwAAAAAAAAAAAAAA&#10;AAAvAQAAX3JlbHMvLnJlbHNQSwECLQAUAAYACAAAACEAM8Q7dWoCAABJBQAADgAAAAAAAAAAAAAA&#10;AAAuAgAAZHJzL2Uyb0RvYy54bWxQSwECLQAUAAYACAAAACEAmZdwduIAAAAMAQAADwAAAAAAAAAA&#10;AAAAAADEBAAAZHJzL2Rvd25yZXYueG1sUEsFBgAAAAAEAAQA8wAAANMFAAAAAA==&#10;" fillcolor="#201547 [3206]" stroked="f">
                <w10:wrap anchorx="page"/>
              </v:rect>
            </w:pict>
          </mc:Fallback>
        </mc:AlternateContent>
      </w:r>
    </w:p>
    <w:p w14:paraId="0F0E9494" w14:textId="507A53BE" w:rsidR="004D3E22" w:rsidRPr="00243764" w:rsidRDefault="00B77B33" w:rsidP="00DC3852">
      <w:r w:rsidRPr="00243764">
        <w:rPr>
          <w:noProof/>
          <w:lang w:eastAsia="en-AU"/>
        </w:rPr>
        <mc:AlternateContent>
          <mc:Choice Requires="wps">
            <w:drawing>
              <wp:anchor distT="0" distB="0" distL="114300" distR="114300" simplePos="0" relativeHeight="251658244" behindDoc="0" locked="0" layoutInCell="1" allowOverlap="1" wp14:anchorId="0471A67F" wp14:editId="7CAA07E1">
                <wp:simplePos x="0" y="0"/>
                <wp:positionH relativeFrom="page">
                  <wp:posOffset>723900</wp:posOffset>
                </wp:positionH>
                <wp:positionV relativeFrom="paragraph">
                  <wp:posOffset>7280910</wp:posOffset>
                </wp:positionV>
                <wp:extent cx="2343150" cy="1471930"/>
                <wp:effectExtent l="0" t="0" r="0" b="0"/>
                <wp:wrapNone/>
                <wp:docPr id="23"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43150" cy="14719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5E0C42" w14:textId="77777777" w:rsidR="00CB267A" w:rsidRPr="00D422B5" w:rsidRDefault="00CB267A" w:rsidP="00DC3852">
                            <w:pPr>
                              <w:pStyle w:val="Backpagewebaddress"/>
                            </w:pPr>
                            <w:hyperlink r:id="rId80" w:history="1">
                              <w:r w:rsidRPr="00D422B5">
                                <w:t>www.delwp.vic.gov.au</w:t>
                              </w:r>
                            </w:hyperlink>
                          </w:p>
                          <w:p w14:paraId="7808FA31" w14:textId="77777777" w:rsidR="00CB267A" w:rsidRPr="00A32CF2" w:rsidRDefault="00CB267A" w:rsidP="00DC3852">
                            <w:pPr>
                              <w:pStyle w:val="Backpagewebaddress"/>
                            </w:pPr>
                            <w:r w:rsidRPr="00A32CF2">
                              <w:t>www.ari.vic.gov.au</w:t>
                            </w:r>
                          </w:p>
                        </w:txbxContent>
                      </wps:txbx>
                      <wps:bodyPr rot="0" vert="horz" wrap="square" lIns="91440" tIns="91440" rIns="91440" bIns="91440" anchor="b" anchorCtr="0" upright="1">
                        <a:noAutofit/>
                      </wps:bodyPr>
                    </wps:wsp>
                  </a:graphicData>
                </a:graphic>
                <wp14:sizeRelH relativeFrom="page">
                  <wp14:pctWidth>0</wp14:pctWidth>
                </wp14:sizeRelH>
                <wp14:sizeRelV relativeFrom="page">
                  <wp14:pctHeight>0</wp14:pctHeight>
                </wp14:sizeRelV>
              </wp:anchor>
            </w:drawing>
          </mc:Choice>
          <mc:Fallback>
            <w:pict>
              <v:shape w14:anchorId="0471A67F" id="Text Box 23" o:spid="_x0000_s1030" type="#_x0000_t202" style="position:absolute;margin-left:57pt;margin-top:573.3pt;width:184.5pt;height:115.9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fsRy4QEAAKkDAAAOAAAAZHJzL2Uyb0RvYy54bWysU9tu2zAMfR+wfxD0vjhOskuNOEXXosOA&#10;rhvQ9QNoWY6F2aJGKbGzrx8lp2m2vg17EURSPjznkF5fjn0n9pq8QVvKfDaXQluFtbHbUj5+v33z&#10;QQofwNbQodWlPGgvLzevX60HV+gFttjVmgSDWF8MrpRtCK7IMq9a3YOfodOWiw1SD4FD2mY1wcDo&#10;fZct5vN32YBUO0KlvefszVSUm4TfNFqFr03jdRBdKZlbSCels4pntllDsSVwrVFHGvAPLHowlpue&#10;oG4ggNiReQHVG0XosQkzhX2GTWOUThpYTT7/S81DC04nLWyOdyeb/P+DVff7B/eNRBg/4sgDTCK8&#10;u0P1wwuL1y3Yrb4iwqHVUHPjPFqWDc4Xx0+j1b7wEaQavmDNQ4ZdwAQ0NtRHV1inYHQewOFkuh6D&#10;UJxcLFfL/C2XFNfy1fv8YpnGkkHx9LkjHz5p7EW8lJJ4qgke9nc+RDpQPD2J3Szemq5Lk+3sHwl+&#10;GDOJfmQ8cQ9jNQpTl3IZtUU1FdYH1kM47QvvN19apF9SDLwrpfQ/d0Baiu6zZU8u8tUqLtd5QOdB&#10;dR6AVQxVykqK6XodpoXcOTLbljtNU7B4xT42Jil8ZnWkz/uQhB93Ny7ceZxePf9hm98AAAD//wMA&#10;UEsDBBQABgAIAAAAIQDDElp73wAAAA0BAAAPAAAAZHJzL2Rvd25yZXYueG1sTE/LTsMwELwj8Q/W&#10;IvVGndAQohCnKpUQEvTSNh/gxtskaryOYrcNf8/Chd52HpqdKZaT7cUFR985UhDPIxBItTMdNQqq&#10;/ftjBsIHTUb3jlDBN3pYlvd3hc6Nu9IWL7vQCA4hn2sFbQhDLqWvW7Taz92AxNrRjVYHhmMjzaiv&#10;HG57+RRFqbS6I/7Q6gHXLdan3dkqCF/Nx+q4qeMqNSfad59V8vYcKTV7mFavIAJO4d8Mv/W5OpTc&#10;6eDOZLzoGccJbwl/R5qCYEuSLZg6MLV4yRKQZSFvV5Q/AAAA//8DAFBLAQItABQABgAIAAAAIQC2&#10;gziS/gAAAOEBAAATAAAAAAAAAAAAAAAAAAAAAABbQ29udGVudF9UeXBlc10ueG1sUEsBAi0AFAAG&#10;AAgAAAAhADj9If/WAAAAlAEAAAsAAAAAAAAAAAAAAAAALwEAAF9yZWxzLy5yZWxzUEsBAi0AFAAG&#10;AAgAAAAhAGd+xHLhAQAAqQMAAA4AAAAAAAAAAAAAAAAALgIAAGRycy9lMm9Eb2MueG1sUEsBAi0A&#10;FAAGAAgAAAAhAMMSWnvfAAAADQEAAA8AAAAAAAAAAAAAAAAAOwQAAGRycy9kb3ducmV2LnhtbFBL&#10;BQYAAAAABAAEAPMAAABHBQAAAAA=&#10;" filled="f" stroked="f">
                <v:textbox inset=",7.2pt,,7.2pt">
                  <w:txbxContent>
                    <w:p w14:paraId="095E0C42" w14:textId="77777777" w:rsidR="00CB267A" w:rsidRPr="00D422B5" w:rsidRDefault="00CB267A" w:rsidP="00DC3852">
                      <w:pPr>
                        <w:pStyle w:val="Backpagewebaddress"/>
                      </w:pPr>
                      <w:hyperlink r:id="rId81" w:history="1">
                        <w:r w:rsidRPr="00D422B5">
                          <w:t>www.delwp.vic.gov.au</w:t>
                        </w:r>
                      </w:hyperlink>
                    </w:p>
                    <w:p w14:paraId="7808FA31" w14:textId="77777777" w:rsidR="00CB267A" w:rsidRPr="00A32CF2" w:rsidRDefault="00CB267A" w:rsidP="00DC3852">
                      <w:pPr>
                        <w:pStyle w:val="Backpagewebaddress"/>
                      </w:pPr>
                      <w:r w:rsidRPr="00A32CF2">
                        <w:t>www.ari.vic.gov.au</w:t>
                      </w:r>
                    </w:p>
                  </w:txbxContent>
                </v:textbox>
                <w10:wrap anchorx="page"/>
              </v:shape>
            </w:pict>
          </mc:Fallback>
        </mc:AlternateContent>
      </w:r>
    </w:p>
    <w:sectPr w:rsidR="004D3E22" w:rsidRPr="00243764" w:rsidSect="006C2C00">
      <w:headerReference w:type="default" r:id="rId82"/>
      <w:footerReference w:type="default" r:id="rId83"/>
      <w:type w:val="continuous"/>
      <w:pgSz w:w="11907" w:h="16840" w:code="9"/>
      <w:pgMar w:top="1134" w:right="1134" w:bottom="1134" w:left="1134" w:header="709" w:footer="567" w:gutter="0"/>
      <w:pgNumType w:start="1"/>
      <w:cols w:space="708"/>
      <w:formProt w:val="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46B4DC8" w14:textId="77777777" w:rsidR="00CA7381" w:rsidRDefault="00CA7381" w:rsidP="00DC3852">
      <w:r>
        <w:separator/>
      </w:r>
    </w:p>
    <w:p w14:paraId="4393AEB9" w14:textId="77777777" w:rsidR="00CA7381" w:rsidRDefault="00CA7381" w:rsidP="00DC3852"/>
  </w:endnote>
  <w:endnote w:type="continuationSeparator" w:id="0">
    <w:p w14:paraId="673E4092" w14:textId="77777777" w:rsidR="00CA7381" w:rsidRDefault="00CA7381" w:rsidP="00DC3852">
      <w:r>
        <w:continuationSeparator/>
      </w:r>
    </w:p>
    <w:p w14:paraId="5A401F38" w14:textId="77777777" w:rsidR="00CA7381" w:rsidRDefault="00CA7381" w:rsidP="00DC3852"/>
  </w:endnote>
  <w:endnote w:type="continuationNotice" w:id="1">
    <w:p w14:paraId="6C8E4181" w14:textId="77777777" w:rsidR="00CA7381" w:rsidRDefault="00CA7381" w:rsidP="00DC3852"/>
    <w:p w14:paraId="2873DC57" w14:textId="77777777" w:rsidR="00CA7381" w:rsidRDefault="00CA7381" w:rsidP="00DC385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Lucida Bright">
    <w:panose1 w:val="02040602050505020304"/>
    <w:charset w:val="00"/>
    <w:family w:val="roman"/>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Arial Bold">
    <w:altName w:val="Arial"/>
    <w:panose1 w:val="00000000000000000000"/>
    <w:charset w:val="00"/>
    <w:family w:val="roman"/>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Cambria Math">
    <w:panose1 w:val="02040503050406030204"/>
    <w:charset w:val="00"/>
    <w:family w:val="roman"/>
    <w:pitch w:val="variable"/>
    <w:sig w:usb0="E00006FF" w:usb1="420024FF" w:usb2="02000000" w:usb3="00000000" w:csb0="0000019F" w:csb1="00000000"/>
  </w:font>
  <w:font w:name="Latin Modern Math">
    <w:altName w:val="Cambria Math"/>
    <w:panose1 w:val="00000000000000000000"/>
    <w:charset w:val="00"/>
    <w:family w:val="modern"/>
    <w:notTrueType/>
    <w:pitch w:val="variable"/>
    <w:sig w:usb0="A00000EF" w:usb1="4201F9EE" w:usb2="02000000" w:usb3="00000000" w:csb0="00000093" w:csb1="00000000"/>
  </w:font>
  <w:font w:name="Open Sans">
    <w:charset w:val="00"/>
    <w:family w:val="swiss"/>
    <w:pitch w:val="variable"/>
    <w:sig w:usb0="E00002EF" w:usb1="4000205B" w:usb2="00000028"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3B9775" w14:textId="11BE8EFE" w:rsidR="00CB267A" w:rsidRPr="00C657F7" w:rsidRDefault="003852D6" w:rsidP="00C657F7">
    <w:pPr>
      <w:rPr>
        <w:sz w:val="18"/>
        <w:szCs w:val="18"/>
      </w:rPr>
    </w:pPr>
    <w:r>
      <w:rPr>
        <w:noProof/>
        <w:sz w:val="18"/>
        <w:szCs w:val="18"/>
      </w:rPr>
      <mc:AlternateContent>
        <mc:Choice Requires="wps">
          <w:drawing>
            <wp:anchor distT="0" distB="0" distL="114300" distR="114300" simplePos="0" relativeHeight="251653120" behindDoc="0" locked="0" layoutInCell="0" allowOverlap="1" wp14:anchorId="05113D4B" wp14:editId="4B5C3C3C">
              <wp:simplePos x="0" y="0"/>
              <wp:positionH relativeFrom="page">
                <wp:align>center</wp:align>
              </wp:positionH>
              <wp:positionV relativeFrom="page">
                <wp:align>bottom</wp:align>
              </wp:positionV>
              <wp:extent cx="7772400" cy="463550"/>
              <wp:effectExtent l="0" t="0" r="0" b="12700"/>
              <wp:wrapNone/>
              <wp:docPr id="14" name="Text Box 14" descr="{&quot;HashCode&quot;:-1264680268,&quot;Height&quot;:9999999.0,&quot;Width&quot;:9999999.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C9C02B8" w14:textId="6B695340"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5113D4B" id="_x0000_t202" coordsize="21600,21600" o:spt="202" path="m,l,21600r21600,l21600,xe">
              <v:stroke joinstyle="miter"/>
              <v:path gradientshapeok="t" o:connecttype="rect"/>
            </v:shapetype>
            <v:shape id="Text Box 14" o:spid="_x0000_s1031" type="#_x0000_t202" alt="{&quot;HashCode&quot;:-1264680268,&quot;Height&quot;:9999999.0,&quot;Width&quot;:9999999.0,&quot;Placement&quot;:&quot;Footer&quot;,&quot;Index&quot;:&quot;OddAndEven&quot;,&quot;Section&quot;:1,&quot;Top&quot;:0.0,&quot;Left&quot;:0.0}" style="position:absolute;margin-left:0;margin-top:0;width:612pt;height:36.5pt;z-index:251653120;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WNVnFAIAACYEAAAOAAAAZHJzL2Uyb0RvYy54bWysU01v2zAMvQ/YfxB0X+xk6ceMOEXWIsOA&#10;oC2QDj0rshQbkEWNUmJnv36U4iRFt9Owi0yRFD/ee57d9a1he4W+AVvy8SjnTFkJVWO3Jf/xsvx0&#10;y5kPwlbCgFUlPyjP7+YfP8w6V6gJ1GAqhYyKWF90ruR1CK7IMi9r1Qo/AqcsBTVgKwJdcZtVKDqq&#10;3ppskufXWQdYOQSpvCfvwzHI56m+1kqGJ629CsyUnGYL6cR0buKZzWei2KJwdSOHMcQ/TNGKxlLT&#10;c6kHEQTbYfNHqbaRCB50GEloM9C6kSrtQNuM83fbrGvhVNqFwPHuDJP/f2Xl437tnpGF/iv0RGAE&#10;pHO+8OSM+/Qa2/ilSRnFCcLDGTbVBybJeXNzM5nmFJIUm15/vrpKuGaX1w59+KagZdEoORItCS2x&#10;X/lAHSn1lBKbWVg2xiRqjGVdyalmnh6cI/TCWHp4mTVaod/0wwIbqA60F8KRcu/ksqHmK+HDs0Di&#10;mOYl3YYnOrQBagKDxVkN+Otv/phP0FOUs440U3L/cydQcWa+WyLly3g6jSJLFzLwrXdz8tpdew8k&#10;xzH9GU4mM+YGczI1QvtKsl7EbhQSVlLPksuAp8t9OGqYfgypFouURoJyIqzs2slYPAIZQX3pXwW6&#10;AflAnD3CSVeieEfAMfdIwWIXQDeJnQjtEc8BcRJjIm34caLa395T1uX3nv8GAAD//wMAUEsDBBQA&#10;BgAIAAAAIQC+Hwq32gAAAAUBAAAPAAAAZHJzL2Rvd25yZXYueG1sTI9LT8MwEITvSPwHa5G4UZsU&#10;lSrEqXgICU6ogUtvbrx5QLyOYrcx/54tF7isNJrZ2W+LTXKDOOIUek8arhcKBFLtbU+tho/356s1&#10;iBANWTN4Qg3fGGBTnp8VJrd+pi0eq9gKLqGQGw1djGMuZag7dCYs/IjEXuMnZyLLqZV2MjOXu0Fm&#10;Sq2kMz3xhc6M+Nhh/VUdHGP48TX7XM3qaZl21Utq3h762Gh9eZHu70BETPEvDCd83oGSmfb+QDaI&#10;QQM/En/nycuyG9Z7DbdLBbIs5H/68gcAAP//AwBQSwECLQAUAAYACAAAACEAtoM4kv4AAADhAQAA&#10;EwAAAAAAAAAAAAAAAAAAAAAAW0NvbnRlbnRfVHlwZXNdLnhtbFBLAQItABQABgAIAAAAIQA4/SH/&#10;1gAAAJQBAAALAAAAAAAAAAAAAAAAAC8BAABfcmVscy8ucmVsc1BLAQItABQABgAIAAAAIQAdWNVn&#10;FAIAACYEAAAOAAAAAAAAAAAAAAAAAC4CAABkcnMvZTJvRG9jLnhtbFBLAQItABQABgAIAAAAIQC+&#10;Hwq32gAAAAUBAAAPAAAAAAAAAAAAAAAAAG4EAABkcnMvZG93bnJldi54bWxQSwUGAAAAAAQABADz&#10;AAAAdQUAAAAA&#10;" o:allowincell="f" filled="f" stroked="f" strokeweight=".5pt">
              <v:textbox inset=",0,,0">
                <w:txbxContent>
                  <w:p w14:paraId="1C9C02B8" w14:textId="6B695340"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sdt>
      <w:sdtPr>
        <w:rPr>
          <w:sz w:val="18"/>
          <w:szCs w:val="18"/>
        </w:rPr>
        <w:id w:val="85581951"/>
        <w:docPartObj>
          <w:docPartGallery w:val="Page Numbers (Bottom of Page)"/>
          <w:docPartUnique/>
        </w:docPartObj>
      </w:sdtPr>
      <w:sdtEndPr>
        <w:rPr>
          <w:noProof/>
        </w:rPr>
      </w:sdtEndPr>
      <w:sdtContent>
        <w:r w:rsidR="00CB267A" w:rsidRPr="00F266D6">
          <w:rPr>
            <w:sz w:val="18"/>
            <w:szCs w:val="18"/>
          </w:rPr>
          <w:fldChar w:fldCharType="begin"/>
        </w:r>
        <w:r w:rsidR="00CB267A" w:rsidRPr="00F266D6">
          <w:rPr>
            <w:sz w:val="18"/>
            <w:szCs w:val="18"/>
          </w:rPr>
          <w:instrText xml:space="preserve"> PAGE   \* MERGEFORMAT </w:instrText>
        </w:r>
        <w:r w:rsidR="00CB267A" w:rsidRPr="00F266D6">
          <w:rPr>
            <w:sz w:val="18"/>
            <w:szCs w:val="18"/>
          </w:rPr>
          <w:fldChar w:fldCharType="separate"/>
        </w:r>
        <w:r w:rsidR="00CB267A" w:rsidRPr="00F266D6">
          <w:rPr>
            <w:sz w:val="18"/>
            <w:szCs w:val="18"/>
          </w:rPr>
          <w:t>ii</w:t>
        </w:r>
        <w:r w:rsidR="00CB267A" w:rsidRPr="00F266D6">
          <w:rPr>
            <w:sz w:val="18"/>
            <w:szCs w:val="18"/>
          </w:rPr>
          <w:fldChar w:fldCharType="end"/>
        </w:r>
        <w:r w:rsidR="00CB267A" w:rsidRPr="00107038">
          <w:rPr>
            <w:noProof/>
            <w:sz w:val="18"/>
            <w:szCs w:val="18"/>
          </w:rPr>
          <w:tab/>
        </w:r>
        <w:r w:rsidR="00CB267A" w:rsidRPr="00107038">
          <w:rPr>
            <w:sz w:val="18"/>
            <w:szCs w:val="18"/>
          </w:rPr>
          <w:t>Th</w:t>
        </w:r>
        <w:r w:rsidR="0020022B">
          <w:rPr>
            <w:sz w:val="18"/>
            <w:szCs w:val="18"/>
          </w:rPr>
          <w:t xml:space="preserve">e status of Victoria’s </w:t>
        </w:r>
        <w:r w:rsidR="004E3DFA">
          <w:rPr>
            <w:sz w:val="18"/>
            <w:szCs w:val="18"/>
          </w:rPr>
          <w:t>Koala</w:t>
        </w:r>
        <w:r w:rsidR="0020022B">
          <w:rPr>
            <w:sz w:val="18"/>
            <w:szCs w:val="18"/>
          </w:rPr>
          <w:t xml:space="preserve"> population</w:t>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24DCEF" w14:textId="61CFF59B" w:rsidR="00CB267A" w:rsidRDefault="003852D6" w:rsidP="00DC3852">
    <w:pPr>
      <w:pStyle w:val="Footer"/>
    </w:pPr>
    <w:r>
      <w:rPr>
        <w:noProof/>
      </w:rPr>
      <mc:AlternateContent>
        <mc:Choice Requires="wps">
          <w:drawing>
            <wp:anchor distT="0" distB="0" distL="114300" distR="114300" simplePos="0" relativeHeight="251658241" behindDoc="0" locked="0" layoutInCell="0" allowOverlap="1" wp14:anchorId="020E2F27" wp14:editId="5AD174C0">
              <wp:simplePos x="0" y="0"/>
              <wp:positionH relativeFrom="page">
                <wp:align>center</wp:align>
              </wp:positionH>
              <wp:positionV relativeFrom="page">
                <wp:align>bottom</wp:align>
              </wp:positionV>
              <wp:extent cx="7772400" cy="463550"/>
              <wp:effectExtent l="0" t="0" r="0" b="12700"/>
              <wp:wrapNone/>
              <wp:docPr id="7" name="Text Box 7" descr="{&quot;HashCode&quot;:-1264680268,&quot;Height&quot;:9999999.0,&quot;Width&quot;:9999999.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F8F21EE" w14:textId="3485EFCB"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20E2F27" id="_x0000_t202" coordsize="21600,21600" o:spt="202" path="m,l,21600r21600,l21600,xe">
              <v:stroke joinstyle="miter"/>
              <v:path gradientshapeok="t" o:connecttype="rect"/>
            </v:shapetype>
            <v:shape id="Text Box 7" o:spid="_x0000_s1032" type="#_x0000_t202" alt="{&quot;HashCode&quot;:-1264680268,&quot;Height&quot;:9999999.0,&quot;Width&quot;:9999999.0,&quot;Placement&quot;:&quot;Footer&quot;,&quot;Index&quot;:&quot;Primary&quot;,&quot;Section&quot;:1,&quot;Top&quot;:0.0,&quot;Left&quot;:0.0}" style="position:absolute;margin-left:0;margin-top:0;width:612pt;height:36.5pt;z-index:251658241;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7FIFgIAAC0EAAAOAAAAZHJzL2Uyb0RvYy54bWysU01v2zAMvQ/YfxB0X+xkadMZcYqsRYYB&#10;QVsgHXpWZCk2IIsapcTOfv0o5RPdTsMuMkVS/HjveXrft4btFPoGbMmHg5wzZSVUjd2U/Mfr4tMd&#10;Zz4IWwkDVpV8rzy/n338MO1coUZQg6kUMipifdG5ktchuCLLvKxVK/wAnLIU1ICtCHTFTVah6Kh6&#10;a7JRnt9mHWDlEKTynryPhyCfpfpaKxmetfYqMFNymi2kE9O5jmc2m4pig8LVjTyOIf5hilY0lpqe&#10;Sz2KINgWmz9KtY1E8KDDQEKbgdaNVGkH2maYv9tmVQun0i4EjndnmPz/Kyufdiv3giz0X6EnAiMg&#10;nfOFJ2fcp9fYxi9NyihOEO7PsKk+MEnOyWQyGucUkhQb336+uUm4ZpfXDn34pqBl0Sg5Ei0JLbFb&#10;+kAdKfWUEptZWDTGJGqMZV3JqWaeHpwj9MJYeniZNVqhX/esqa72WEO1p/UQDsx7JxcNzbAUPrwI&#10;JKppbJJveKZDG6BecLQ4qwF//c0f84kBinLWkXRK7n9uBSrOzHdL3HwZjsdRa+lCBl571yev3bYP&#10;QKoc0g/iZDJjbjAnUyO0b6TueexGIWEl9Sy5DHi6PISDlOn/kGo+T2mkKyfC0q6cjMUjnhHb1/5N&#10;oDsSEIi6JzjJSxTveDjkHpiYbwPoJpEUET7geQSeNJm4O/4/UfTX95R1+ctnvwEAAP//AwBQSwME&#10;FAAGAAgAAAAhAL4fCrfaAAAABQEAAA8AAABkcnMvZG93bnJldi54bWxMj0tPwzAQhO9I/AdrkbhR&#10;mxSVKsSpeAgJTqiBS29uvHlAvI5itzH/ni0XuKw0mtnZb4tNcoM44hR6TxquFwoEUu1tT62Gj/fn&#10;qzWIEA1ZM3hCDd8YYFOenxUmt36mLR6r2AouoZAbDV2MYy5lqDt0Jiz8iMRe4ydnIsuplXYyM5e7&#10;QWZKraQzPfGFzoz42GH9VR0cY/jxNftczeppmXbVS2reHvrYaH15ke7vQERM8S8MJ3zegZKZ9v5A&#10;NohBAz8Sf+fJy7Ib1nsNt0sFsizkf/ryBwAA//8DAFBLAQItABQABgAIAAAAIQC2gziS/gAAAOEB&#10;AAATAAAAAAAAAAAAAAAAAAAAAABbQ29udGVudF9UeXBlc10ueG1sUEsBAi0AFAAGAAgAAAAhADj9&#10;If/WAAAAlAEAAAsAAAAAAAAAAAAAAAAALwEAAF9yZWxzLy5yZWxzUEsBAi0AFAAGAAgAAAAhAK6r&#10;sUgWAgAALQQAAA4AAAAAAAAAAAAAAAAALgIAAGRycy9lMm9Eb2MueG1sUEsBAi0AFAAGAAgAAAAh&#10;AL4fCrfaAAAABQEAAA8AAAAAAAAAAAAAAAAAcAQAAGRycy9kb3ducmV2LnhtbFBLBQYAAAAABAAE&#10;APMAAAB3BQAAAAA=&#10;" o:allowincell="f" filled="f" stroked="f" strokeweight=".5pt">
              <v:textbox inset=",0,,0">
                <w:txbxContent>
                  <w:p w14:paraId="3F8F21EE" w14:textId="3485EFCB"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r w:rsidR="00CB267A" w:rsidRPr="00033FC6">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244F95" w14:textId="61FB1B9A" w:rsidR="003852D6" w:rsidRDefault="003852D6">
    <w:pPr>
      <w:pStyle w:val="Footer"/>
    </w:pPr>
    <w:r>
      <w:rPr>
        <w:noProof/>
      </w:rPr>
      <mc:AlternateContent>
        <mc:Choice Requires="wps">
          <w:drawing>
            <wp:anchor distT="0" distB="0" distL="114300" distR="114300" simplePos="0" relativeHeight="251658245" behindDoc="0" locked="0" layoutInCell="0" allowOverlap="1" wp14:anchorId="795EBFB4" wp14:editId="25EE32C5">
              <wp:simplePos x="0" y="9403953"/>
              <wp:positionH relativeFrom="page">
                <wp:align>center</wp:align>
              </wp:positionH>
              <wp:positionV relativeFrom="page">
                <wp:align>bottom</wp:align>
              </wp:positionV>
              <wp:extent cx="7772400" cy="463550"/>
              <wp:effectExtent l="0" t="0" r="0" b="12700"/>
              <wp:wrapNone/>
              <wp:docPr id="10" name="Text Box 10" descr="{&quot;HashCode&quot;:-1264680268,&quot;Height&quot;:9999999.0,&quot;Width&quot;:9999999.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ED20B4E" w14:textId="1F05419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795EBFB4" id="_x0000_t202" coordsize="21600,21600" o:spt="202" path="m,l,21600r21600,l21600,xe">
              <v:stroke joinstyle="miter"/>
              <v:path gradientshapeok="t" o:connecttype="rect"/>
            </v:shapetype>
            <v:shape id="Text Box 10" o:spid="_x0000_s1033" type="#_x0000_t202" alt="{&quot;HashCode&quot;:-1264680268,&quot;Height&quot;:9999999.0,&quot;Width&quot;:9999999.0,&quot;Placement&quot;:&quot;Footer&quot;,&quot;Index&quot;:&quot;FirstPage&quot;,&quot;Section&quot;:1,&quot;Top&quot;:0.0,&quot;Left&quot;:0.0}" style="position:absolute;margin-left:0;margin-top:0;width:612pt;height:36.5pt;z-index:251658245;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s33yGQ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ln5z22EB1oPUQBua9k8uGZlgJ&#10;H54FEtU0Nsk3PNGhDVAvOFqc1YC//uaP+cQARTnrSDol9z93AhVn5rslbr6Mp9OotXQhA996Nyev&#10;3bX3QKoc0w/iZDJjbjAnUyO0r6TuRexGIWEl9Sy5DHi63IdByvR/SLVYpDTSlRNhZddOxuIRz4jt&#10;S/8q0B0JCETdI5zkJYp3PAy5AxOLXQDdJJIiwgOeR+BJk4m74/8TRf/2nrIuf/n8N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DmzffIZAgAALQQAAA4AAAAAAAAAAAAAAAAALgIAAGRycy9lMm9Eb2MueG1sUEsBAi0AFAAGAAgA&#10;AAAhAL4fCrfaAAAABQEAAA8AAAAAAAAAAAAAAAAAcwQAAGRycy9kb3ducmV2LnhtbFBLBQYAAAAA&#10;BAAEAPMAAAB6BQAAAAA=&#10;" o:allowincell="f" filled="f" stroked="f" strokeweight=".5pt">
              <v:textbox inset=",0,,0">
                <w:txbxContent>
                  <w:p w14:paraId="3ED20B4E" w14:textId="1F05419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5F138F" w14:textId="3BECE886" w:rsidR="00CB267A" w:rsidRDefault="003852D6" w:rsidP="00DC3852">
    <w:pPr>
      <w:pStyle w:val="Footer"/>
      <w:rPr>
        <w:rStyle w:val="PageNumber"/>
      </w:rPr>
    </w:pPr>
    <w:r>
      <w:rPr>
        <w:noProof/>
      </w:rPr>
      <mc:AlternateContent>
        <mc:Choice Requires="wps">
          <w:drawing>
            <wp:anchor distT="0" distB="0" distL="114300" distR="114300" simplePos="0" relativeHeight="251658244" behindDoc="0" locked="0" layoutInCell="0" allowOverlap="1" wp14:anchorId="0AA12E21" wp14:editId="3E1E6631">
              <wp:simplePos x="0" y="9403953"/>
              <wp:positionH relativeFrom="page">
                <wp:align>center</wp:align>
              </wp:positionH>
              <wp:positionV relativeFrom="page">
                <wp:align>bottom</wp:align>
              </wp:positionV>
              <wp:extent cx="7772400" cy="463550"/>
              <wp:effectExtent l="0" t="0" r="0" b="12700"/>
              <wp:wrapNone/>
              <wp:docPr id="15" name="Text Box 15" descr="{&quot;HashCode&quot;:-1264680268,&quot;Height&quot;:9999999.0,&quot;Width&quot;:9999999.0,&quot;Placement&quot;:&quot;Foot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8271D7D" w14:textId="4B6DFD81"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AA12E21" id="_x0000_t202" coordsize="21600,21600" o:spt="202" path="m,l,21600r21600,l21600,xe">
              <v:stroke joinstyle="miter"/>
              <v:path gradientshapeok="t" o:connecttype="rect"/>
            </v:shapetype>
            <v:shape id="Text Box 15" o:spid="_x0000_s1034" type="#_x0000_t202" alt="{&quot;HashCode&quot;:-1264680268,&quot;Height&quot;:9999999.0,&quot;Width&quot;:9999999.0,&quot;Placement&quot;:&quot;Footer&quot;,&quot;Index&quot;:&quot;Primary&quot;,&quot;Section&quot;:2,&quot;Top&quot;:0.0,&quot;Left&quot;:0.0}" style="position:absolute;margin-left:0;margin-top:0;width:612pt;height:36.5pt;z-index:25165824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RMabGQIAAC0EAAAOAAAAZHJzL2Uyb0RvYy54bWysU01v2zAMvQ/YfxB0X+ykabsZcYqsRYYB&#10;QVsgHXpWZCk2IIsapcTOfv0oOR9Ft9Owi0yRFD/ee57d9a1he4W+AVvy8SjnTFkJVWO3Jf/xsvz0&#10;mTMfhK2EAatKflCe380/fph1rlATqMFUChkVsb7oXMnrEFyRZV7WqhV+BE5ZCmrAVgS64jarUHRU&#10;vTXZJM9vsg6wcghSeU/ehyHI56m+1kqGJ629CsyUnGYL6cR0buKZzWei2KJwdSOPY4h/mKIVjaWm&#10;51IPIgi2w+aPUm0jETzoMJLQZqB1I1XagbYZ5++2WdfCqbQLgePdGSb//8rKx/3aPSML/VfoicAI&#10;SOd84ckZ9+k1tvFLkzKKE4SHM2yqD0yS8/b2djLNKSQpNr25ur5OuGaX1w59+KagZdEoORItCS2x&#10;X/lAHSn1lBKbWVg2xiRqjGVdyalmnh6cI/TCWHp4mTVaod/0rKlKfnXaYwPVgdZDGJj3Ti4bmmEl&#10;fHgWSFTT2CTf8ESHNkC94GhxVgP++ps/5hMDFOWsI+mU3P/cCVScme+WuPkynk6j1tKFDHzr3Zy8&#10;dtfeA6lyTD+Ik8mMucGcTI3QvpK6F7EbhYSV1LPkMuDpch8GKdP/IdVikdJIV06ElV07GYtHPCO2&#10;L/2rQHckIBB1j3CSlyje8TDkDkwsdgF0k0iKCA94HoEnTSbujv9PFP3be8q6/OXz3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LRExpsZAgAALQQAAA4AAAAAAAAAAAAAAAAALgIAAGRycy9lMm9Eb2MueG1sUEsBAi0AFAAGAAgA&#10;AAAhAL4fCrfaAAAABQEAAA8AAAAAAAAAAAAAAAAAcwQAAGRycy9kb3ducmV2LnhtbFBLBQYAAAAA&#10;BAAEAPMAAAB6BQAAAAA=&#10;" o:allowincell="f" filled="f" stroked="f" strokeweight=".5pt">
              <v:textbox inset=",0,,0">
                <w:txbxContent>
                  <w:p w14:paraId="38271D7D" w14:textId="4B6DFD81"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p>
  <w:p w14:paraId="067E1637" w14:textId="77777777" w:rsidR="00CB267A" w:rsidRDefault="00CB267A" w:rsidP="00DC3852">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57D694" w14:textId="460B914C" w:rsidR="00CB267A" w:rsidRPr="00243764" w:rsidRDefault="003852D6" w:rsidP="00DC3852">
    <w:r>
      <w:rPr>
        <w:noProof/>
      </w:rPr>
      <mc:AlternateContent>
        <mc:Choice Requires="wps">
          <w:drawing>
            <wp:anchor distT="0" distB="0" distL="114300" distR="114300" simplePos="0" relativeHeight="251658246" behindDoc="0" locked="0" layoutInCell="0" allowOverlap="1" wp14:anchorId="44D1D997" wp14:editId="3E91CEEB">
              <wp:simplePos x="0" y="0"/>
              <wp:positionH relativeFrom="page">
                <wp:align>center</wp:align>
              </wp:positionH>
              <wp:positionV relativeFrom="page">
                <wp:align>bottom</wp:align>
              </wp:positionV>
              <wp:extent cx="7772400" cy="463550"/>
              <wp:effectExtent l="0" t="0" r="0" b="12700"/>
              <wp:wrapNone/>
              <wp:docPr id="55" name="Text Box 55" descr="{&quot;HashCode&quot;:-1264680268,&quot;Height&quot;:9999999.0,&quot;Width&quot;:9999999.0,&quot;Placement&quot;:&quot;Footer&quot;,&quot;Index&quot;:&quot;Primary&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8272A39" w14:textId="450EA55F"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44D1D997" id="_x0000_t202" coordsize="21600,21600" o:spt="202" path="m,l,21600r21600,l21600,xe">
              <v:stroke joinstyle="miter"/>
              <v:path gradientshapeok="t" o:connecttype="rect"/>
            </v:shapetype>
            <v:shape id="Text Box 55" o:spid="_x0000_s1035" type="#_x0000_t202" alt="{&quot;HashCode&quot;:-1264680268,&quot;Height&quot;:9999999.0,&quot;Width&quot;:9999999.0,&quot;Placement&quot;:&quot;Footer&quot;,&quot;Index&quot;:&quot;Primary&quot;,&quot;Section&quot;:3,&quot;Top&quot;:0.0,&quot;Left&quot;:0.0}" style="position:absolute;margin-left:0;margin-top:0;width:612pt;height:36.5pt;z-index:251658246;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hJRcGA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0xWmPDVQHWg9hYN47uWxohpXw&#10;4VkgUU1jk3zDEx3aAPWCo8VZDfjrb/6YTwxQlLOOpFNy/3MnUHFmvlvi5st4Oo1aSxcy8K13c/La&#10;XXsPpMox/SBOJjPmBnMyNUL7SupexG4UElZSz5LLgKfLfRikTP+HVItFSiNdORFWdu1kLB7xjNi+&#10;9K8C3ZGAQNQ9wkleonjHw5A7MLHYBdBNIikiPOB5BJ40mbg7/j9R9G/vKevyl89/Aw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VoSUXBgCAAAtBAAADgAAAAAAAAAAAAAAAAAuAgAAZHJzL2Uyb0RvYy54bWxQSwECLQAUAAYACAAA&#10;ACEAvh8Kt9oAAAAFAQAADwAAAAAAAAAAAAAAAAByBAAAZHJzL2Rvd25yZXYueG1sUEsFBgAAAAAE&#10;AAQA8wAAAHkFAAAAAA==&#10;" o:allowincell="f" filled="f" stroked="f" strokeweight=".5pt">
              <v:textbox inset=",0,,0">
                <w:txbxContent>
                  <w:p w14:paraId="68272A39" w14:textId="450EA55F"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r w:rsidR="00CB267A" w:rsidRPr="00243764">
      <w:t>Arthur Rylah Institute for Environmental Research</w:t>
    </w:r>
    <w:r w:rsidR="00CB267A" w:rsidRPr="00243764">
      <w:br/>
      <w:t>Department of Environment, Land, Water and Planning</w:t>
    </w:r>
    <w:r w:rsidR="00CB267A" w:rsidRPr="00243764">
      <w:br/>
      <w:t>Heidelberg, Victoria</w:t>
    </w:r>
    <w:r w:rsidR="00CB267A">
      <w:t xml:space="preserve"> </w:t>
    </w:r>
  </w:p>
  <w:p w14:paraId="5ECFE4B3" w14:textId="77777777" w:rsidR="00CB267A" w:rsidRPr="00260A6B" w:rsidRDefault="00CB267A" w:rsidP="00DC3852">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13215F" w14:textId="4F1E3FD1" w:rsidR="00CB267A" w:rsidRPr="00E3679A" w:rsidRDefault="003852D6" w:rsidP="00DC3852">
    <w:pPr>
      <w:pStyle w:val="Footer"/>
    </w:pPr>
    <w:r>
      <w:rPr>
        <w:noProof/>
      </w:rPr>
      <mc:AlternateContent>
        <mc:Choice Requires="wps">
          <w:drawing>
            <wp:anchor distT="0" distB="0" distL="114300" distR="114300" simplePos="0" relativeHeight="251658247" behindDoc="0" locked="0" layoutInCell="0" allowOverlap="1" wp14:anchorId="56832458" wp14:editId="7ABBEB54">
              <wp:simplePos x="0" y="0"/>
              <wp:positionH relativeFrom="page">
                <wp:align>center</wp:align>
              </wp:positionH>
              <wp:positionV relativeFrom="page">
                <wp:align>bottom</wp:align>
              </wp:positionV>
              <wp:extent cx="7772400" cy="463550"/>
              <wp:effectExtent l="0" t="0" r="0" b="12700"/>
              <wp:wrapNone/>
              <wp:docPr id="56" name="Text Box 56" descr="{&quot;HashCode&quot;:-1264680268,&quot;Height&quot;:9999999.0,&quot;Width&quot;:9999999.0,&quot;Placement&quot;:&quot;Footer&quot;,&quot;Index&quot;:&quot;FirstPage&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BABDFD3" w14:textId="590278E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56832458" id="_x0000_t202" coordsize="21600,21600" o:spt="202" path="m,l,21600r21600,l21600,xe">
              <v:stroke joinstyle="miter"/>
              <v:path gradientshapeok="t" o:connecttype="rect"/>
            </v:shapetype>
            <v:shape id="Text Box 56" o:spid="_x0000_s1036" type="#_x0000_t202" alt="{&quot;HashCode&quot;:-1264680268,&quot;Height&quot;:9999999.0,&quot;Width&quot;:9999999.0,&quot;Placement&quot;:&quot;Footer&quot;,&quot;Index&quot;:&quot;FirstPage&quot;,&quot;Section&quot;:3,&quot;Top&quot;:0.0,&quot;Left&quot;:0.0}" style="position:absolute;margin-left:0;margin-top:0;width:612pt;height:36.5pt;z-index:251658247;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cy81GQIAAC0EAAAOAAAAZHJzL2Uyb0RvYy54bWysU99v2jAQfp+0/8Hy+0hgULqIULFWTJNQ&#10;W4lOfTaOTSw5Ps82JOyv39khUHV7mvbinO/O9+P7vizuukaTo3BegSnpeJRTIgyHSpl9SX+8rD/d&#10;UuIDMxXTYERJT8LTu+XHD4vWFmICNehKOIJFjC9aW9I6BFtkmee1aJgfgRUGgxJcwwJe3T6rHGux&#10;eqOzSZ7fZC24yjrgwnv0PvRBukz1pRQ8PEnpRSC6pDhbSKdL5y6e2XLBir1jtlb8PAb7hykapgw2&#10;vZR6YIGRg1N/lGoUd+BBhhGHJgMpFRdpB9xmnL/bZlszK9IuCI63F5j8/yvLH49b++xI6L5ChwRG&#10;QFrrC4/OuE8nXRO/OCnBOEJ4usAmukA4Oufz+WSaY4hjbHrzeTZLuGbX19b58E1AQ6JRUoe0JLTY&#10;ceMDdsTUISU2M7BWWidqtCFtSbFmnh5cIvhCG3x4nTVaodt1RFUlnQ177KA64XoOeua95WuFM2yY&#10;D8/MIdU4Nso3POEhNWAvOFuU1OB+/c0f85EBjFLSonRK6n8emBOU6O8Gufkynk6j1tIFDffWuxu8&#10;5tDcA6pyjD+I5cmMuUEPpnTQvKK6V7Ebhpjh2LOkPLjhch96KeP/wcVqldJQV5aFjdlaHotHPCO2&#10;L90rc/ZMQEDqHmGQFyve8dDn9kysDgGkSiRFhHs8z8CjJhN35/8niv7tPWVd//Llb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NtzLzUZAgAALQQAAA4AAAAAAAAAAAAAAAAALgIAAGRycy9lMm9Eb2MueG1sUEsBAi0AFAAGAAgA&#10;AAAhAL4fCrfaAAAABQEAAA8AAAAAAAAAAAAAAAAAcwQAAGRycy9kb3ducmV2LnhtbFBLBQYAAAAA&#10;BAAEAPMAAAB6BQAAAAA=&#10;" o:allowincell="f" filled="f" stroked="f" strokeweight=".5pt">
              <v:textbox inset=",0,,0">
                <w:txbxContent>
                  <w:p w14:paraId="7BABDFD3" w14:textId="590278E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260681618"/>
      <w:docPartObj>
        <w:docPartGallery w:val="Page Numbers (Bottom of Page)"/>
        <w:docPartUnique/>
      </w:docPartObj>
    </w:sdtPr>
    <w:sdtEndPr>
      <w:rPr>
        <w:noProof/>
      </w:rPr>
    </w:sdtEndPr>
    <w:sdtContent>
      <w:p w14:paraId="72DB8438" w14:textId="2D5ADEDA" w:rsidR="00182401" w:rsidRPr="00107038" w:rsidRDefault="00CB267A" w:rsidP="00E3679A">
        <w:pPr>
          <w:rPr>
            <w:sz w:val="18"/>
            <w:szCs w:val="18"/>
          </w:rPr>
        </w:pPr>
        <w:r w:rsidRPr="0037329A">
          <w:rPr>
            <w:sz w:val="18"/>
            <w:szCs w:val="18"/>
          </w:rPr>
          <w:fldChar w:fldCharType="begin"/>
        </w:r>
        <w:r w:rsidRPr="0037329A">
          <w:rPr>
            <w:sz w:val="18"/>
            <w:szCs w:val="18"/>
          </w:rPr>
          <w:instrText xml:space="preserve"> PAGE   \* MERGEFORMAT </w:instrText>
        </w:r>
        <w:r w:rsidRPr="0037329A">
          <w:rPr>
            <w:sz w:val="18"/>
            <w:szCs w:val="18"/>
          </w:rPr>
          <w:fldChar w:fldCharType="separate"/>
        </w:r>
        <w:r w:rsidRPr="0037329A">
          <w:rPr>
            <w:noProof/>
            <w:sz w:val="18"/>
            <w:szCs w:val="18"/>
          </w:rPr>
          <w:t>ii</w:t>
        </w:r>
        <w:r w:rsidRPr="0037329A">
          <w:rPr>
            <w:noProof/>
            <w:sz w:val="18"/>
            <w:szCs w:val="18"/>
          </w:rPr>
          <w:fldChar w:fldCharType="end"/>
        </w:r>
        <w:r w:rsidRPr="00107038">
          <w:rPr>
            <w:noProof/>
            <w:sz w:val="18"/>
            <w:szCs w:val="18"/>
          </w:rPr>
          <w:tab/>
        </w:r>
        <w:r w:rsidR="0020022B">
          <w:rPr>
            <w:noProof/>
            <w:sz w:val="18"/>
            <w:szCs w:val="18"/>
          </w:rPr>
          <w:t xml:space="preserve">The status of Victoria’s </w:t>
        </w:r>
        <w:r w:rsidR="00242A54">
          <w:rPr>
            <w:noProof/>
            <w:sz w:val="18"/>
            <w:szCs w:val="18"/>
          </w:rPr>
          <w:t>K</w:t>
        </w:r>
        <w:r w:rsidR="0020022B">
          <w:rPr>
            <w:noProof/>
            <w:sz w:val="18"/>
            <w:szCs w:val="18"/>
          </w:rPr>
          <w:t>oala population</w:t>
        </w:r>
      </w:p>
    </w:sdtContent>
  </w:sdt>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D047B9" w14:textId="12241E00" w:rsidR="00182401" w:rsidRPr="00610165" w:rsidRDefault="003852D6" w:rsidP="008A5BC9">
    <w:pPr>
      <w:ind w:left="4320" w:firstLine="720"/>
      <w:rPr>
        <w:sz w:val="18"/>
        <w:szCs w:val="18"/>
      </w:rPr>
    </w:pPr>
    <w:r>
      <w:rPr>
        <w:noProof/>
        <w:sz w:val="18"/>
        <w:szCs w:val="18"/>
      </w:rPr>
      <mc:AlternateContent>
        <mc:Choice Requires="wps">
          <w:drawing>
            <wp:anchor distT="0" distB="0" distL="114300" distR="114300" simplePos="0" relativeHeight="251658243" behindDoc="0" locked="0" layoutInCell="0" allowOverlap="1" wp14:anchorId="78403DD7" wp14:editId="23509C70">
              <wp:simplePos x="0" y="0"/>
              <wp:positionH relativeFrom="page">
                <wp:align>center</wp:align>
              </wp:positionH>
              <wp:positionV relativeFrom="page">
                <wp:align>bottom</wp:align>
              </wp:positionV>
              <wp:extent cx="7772400" cy="463550"/>
              <wp:effectExtent l="0" t="0" r="0" b="12700"/>
              <wp:wrapNone/>
              <wp:docPr id="22" name="Text Box 22" descr="{&quot;HashCode&quot;:-1264680268,&quot;Height&quot;:9999999.0,&quot;Width&quot;:9999999.0,&quot;Placement&quot;:&quot;Footer&quot;,&quot;Index&quot;:&quot;Primary&quot;,&quot;Section&quot;:10,&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C0A53AD" w14:textId="44DF0E1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78403DD7" id="_x0000_t202" coordsize="21600,21600" o:spt="202" path="m,l,21600r21600,l21600,xe">
              <v:stroke joinstyle="miter"/>
              <v:path gradientshapeok="t" o:connecttype="rect"/>
            </v:shapetype>
            <v:shape id="Text Box 22" o:spid="_x0000_s1037" type="#_x0000_t202" alt="{&quot;HashCode&quot;:-1264680268,&quot;Height&quot;:9999999.0,&quot;Width&quot;:9999999.0,&quot;Placement&quot;:&quot;Footer&quot;,&quot;Index&quot;:&quot;Primary&quot;,&quot;Section&quot;:10,&quot;Top&quot;:0.0,&quot;Left&quot;:0.0}" style="position:absolute;left:0;text-align:left;margin-left:0;margin-top:0;width:612pt;height:36.5pt;z-index:251658243;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a+OPFgIAAC0EAAAOAAAAZHJzL2Uyb0RvYy54bWysU8lu2zAQvRfoPxC815JdZ6lgOXATuChg&#10;JAGcImeaIi0BFIcd0pbcr++Q8hKkPRW9kMPZ573h7K5vDdsr9A3Yko9HOWfKSqgauy35j5flp1vO&#10;fBC2EgasKvlBeX43//hh1rlCTaAGUylklMT6onMlr0NwRZZ5WatW+BE4ZcmoAVsR6InbrELRUfbW&#10;ZJM8v846wMohSOU9aR8GI5+n/ForGZ609iowU3LqLaQT07mJZzafiWKLwtWNPLYh/qGLVjSWip5T&#10;PYgg2A6bP1K1jUTwoMNIQpuB1o1UaQaaZpy/m2ZdC6fSLASOd2eY/P9LKx/3a/eMLPRfoScCIyCd&#10;84UnZZyn19jGmzplZCcID2fYVB+YJOXNzc1kmpNJkm16/fnqKuGaXaId+vBNQcuiUHIkWhJaYr/y&#10;gSqS68klFrOwbIxJ1BjLupJTzjwFnC0UYSwFXnqNUug3PWsqCjjNsYHqQOMhDMx7J5cN9bASPjwL&#10;JKqpbVrf8ESHNkC14ChxVgP++ps++hMDZOWso9Upuf+5E6g4M98tcfNlPJ3GXUsPEvCtdnPS2l17&#10;D7SVY/ogTiYx+gZzEjVC+0rbvYjVyCSspJollwFPj/swrDL9D6kWi+RGe+VEWNm1kzF5xDNi+9K/&#10;CnRHAgJR9win9RLFOx4G34GJxS6AbhJJEeEBzyPwtJOJu+P/iUv/9p28Lr98/hsAAP//AwBQSwME&#10;FAAGAAgAAAAhAL4fCrfaAAAABQEAAA8AAABkcnMvZG93bnJldi54bWxMj0tPwzAQhO9I/AdrkbhR&#10;mxSVKsSpeAgJTqiBS29uvHlAvI5itzH/ni0XuKw0mtnZb4tNcoM44hR6TxquFwoEUu1tT62Gj/fn&#10;qzWIEA1ZM3hCDd8YYFOenxUmt36mLR6r2AouoZAbDV2MYy5lqDt0Jiz8iMRe4ydnIsuplXYyM5e7&#10;QWZKraQzPfGFzoz42GH9VR0cY/jxNftczeppmXbVS2reHvrYaH15ke7vQERM8S8MJ3zegZKZ9v5A&#10;NohBAz8Sf+fJy7Ib1nsNt0sFsizkf/ryBwAA//8DAFBLAQItABQABgAIAAAAIQC2gziS/gAAAOEB&#10;AAATAAAAAAAAAAAAAAAAAAAAAABbQ29udGVudF9UeXBlc10ueG1sUEsBAi0AFAAGAAgAAAAhADj9&#10;If/WAAAAlAEAAAsAAAAAAAAAAAAAAAAALwEAAF9yZWxzLy5yZWxzUEsBAi0AFAAGAAgAAAAhAExr&#10;448WAgAALQQAAA4AAAAAAAAAAAAAAAAALgIAAGRycy9lMm9Eb2MueG1sUEsBAi0AFAAGAAgAAAAh&#10;AL4fCrfaAAAABQEAAA8AAAAAAAAAAAAAAAAAcAQAAGRycy9kb3ducmV2LnhtbFBLBQYAAAAABAAE&#10;APMAAAB3BQAAAAA=&#10;" o:allowincell="f" filled="f" stroked="f" strokeweight=".5pt">
              <v:textbox inset=",0,,0">
                <w:txbxContent>
                  <w:p w14:paraId="0C0A53AD" w14:textId="44DF0E1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r w:rsidR="003165AA">
      <w:rPr>
        <w:sz w:val="18"/>
        <w:szCs w:val="18"/>
      </w:rPr>
      <w:t xml:space="preserve">The status of Victoria’s </w:t>
    </w:r>
    <w:r w:rsidR="004E3DFA">
      <w:rPr>
        <w:sz w:val="18"/>
        <w:szCs w:val="18"/>
      </w:rPr>
      <w:t>Koala</w:t>
    </w:r>
    <w:r w:rsidR="003165AA">
      <w:rPr>
        <w:sz w:val="18"/>
        <w:szCs w:val="18"/>
      </w:rPr>
      <w:t xml:space="preserve"> population</w:t>
    </w:r>
    <w:r w:rsidR="003165AA">
      <w:rPr>
        <w:sz w:val="18"/>
        <w:szCs w:val="18"/>
      </w:rPr>
      <w:tab/>
    </w:r>
    <w:r w:rsidR="003165AA">
      <w:rPr>
        <w:sz w:val="18"/>
        <w:szCs w:val="18"/>
      </w:rPr>
      <w:tab/>
    </w:r>
    <w:r w:rsidR="00CB267A" w:rsidRPr="00610165">
      <w:rPr>
        <w:rStyle w:val="PageNumber"/>
        <w:sz w:val="18"/>
        <w:szCs w:val="18"/>
      </w:rPr>
      <w:fldChar w:fldCharType="begin"/>
    </w:r>
    <w:r w:rsidR="00CB267A" w:rsidRPr="00610165">
      <w:rPr>
        <w:rStyle w:val="PageNumber"/>
        <w:sz w:val="18"/>
        <w:szCs w:val="18"/>
      </w:rPr>
      <w:instrText xml:space="preserve"> PAGE </w:instrText>
    </w:r>
    <w:r w:rsidR="00CB267A" w:rsidRPr="00610165">
      <w:rPr>
        <w:rStyle w:val="PageNumber"/>
        <w:sz w:val="18"/>
        <w:szCs w:val="18"/>
      </w:rPr>
      <w:fldChar w:fldCharType="separate"/>
    </w:r>
    <w:r w:rsidR="00CB267A" w:rsidRPr="00610165">
      <w:rPr>
        <w:rStyle w:val="PageNumber"/>
        <w:sz w:val="18"/>
        <w:szCs w:val="18"/>
      </w:rPr>
      <w:t>5</w:t>
    </w:r>
    <w:r w:rsidR="00CB267A" w:rsidRPr="00610165">
      <w:rPr>
        <w:rStyle w:val="PageNumber"/>
        <w:sz w:val="18"/>
        <w:szCs w:val="18"/>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BA33BF" w14:textId="3F492348" w:rsidR="00BF0090" w:rsidRPr="00610165" w:rsidRDefault="00BF0090">
    <w:r>
      <w:t xml:space="preserve">The status of Victoria’s </w:t>
    </w:r>
    <w:r w:rsidR="004E3DFA">
      <w:t>Koala</w:t>
    </w:r>
    <w:r>
      <w:t xml:space="preserve"> population</w:t>
    </w:r>
    <w:r>
      <w:tab/>
    </w:r>
    <w:r>
      <w:tab/>
    </w:r>
    <w:r>
      <w:tab/>
    </w:r>
    <w:r>
      <w:tab/>
    </w:r>
    <w:r>
      <w:tab/>
    </w:r>
    <w:r>
      <w:tab/>
    </w:r>
    <w:r>
      <w:tab/>
    </w:r>
    <w:r w:rsidRPr="00107038">
      <w:rPr>
        <w:rStyle w:val="PageNumber"/>
        <w:sz w:val="18"/>
        <w:szCs w:val="18"/>
      </w:rPr>
      <w:tab/>
    </w:r>
    <w:r w:rsidRPr="00610165">
      <w:rPr>
        <w:rStyle w:val="PageNumber"/>
        <w:sz w:val="18"/>
        <w:szCs w:val="18"/>
      </w:rPr>
      <w:fldChar w:fldCharType="begin"/>
    </w:r>
    <w:r w:rsidRPr="00610165">
      <w:rPr>
        <w:rStyle w:val="PageNumber"/>
        <w:sz w:val="18"/>
        <w:szCs w:val="18"/>
      </w:rPr>
      <w:instrText xml:space="preserve"> PAGE </w:instrText>
    </w:r>
    <w:r w:rsidRPr="00610165">
      <w:rPr>
        <w:rStyle w:val="PageNumber"/>
        <w:sz w:val="18"/>
        <w:szCs w:val="18"/>
      </w:rPr>
      <w:fldChar w:fldCharType="separate"/>
    </w:r>
    <w:r w:rsidRPr="00610165">
      <w:rPr>
        <w:rStyle w:val="PageNumber"/>
        <w:sz w:val="18"/>
        <w:szCs w:val="18"/>
      </w:rPr>
      <w:t>5</w:t>
    </w:r>
    <w:r w:rsidRPr="00610165">
      <w:rPr>
        <w:rStyle w:val="PageNumber"/>
        <w:sz w:val="18"/>
        <w:szCs w:val="18"/>
      </w:rP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2A4DBF" w14:textId="77777777" w:rsidR="00182401" w:rsidRDefault="00182401">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02CC77" w14:textId="655F3457" w:rsidR="00CB267A" w:rsidRPr="00371E21" w:rsidRDefault="003852D6" w:rsidP="00DE01BF">
    <w:pPr>
      <w:rPr>
        <w:rStyle w:val="zRptPgNum"/>
        <w:color w:val="auto"/>
      </w:rPr>
    </w:pPr>
    <w:r>
      <w:rPr>
        <w:rFonts w:ascii="Calibri" w:hAnsi="Calibri"/>
        <w:noProof/>
        <w:sz w:val="16"/>
      </w:rPr>
      <mc:AlternateContent>
        <mc:Choice Requires="wps">
          <w:drawing>
            <wp:anchor distT="0" distB="0" distL="114300" distR="114300" simplePos="0" relativeHeight="251658242" behindDoc="0" locked="0" layoutInCell="0" allowOverlap="1" wp14:anchorId="1067E5CB" wp14:editId="163FED2E">
              <wp:simplePos x="0" y="9403953"/>
              <wp:positionH relativeFrom="page">
                <wp:align>center</wp:align>
              </wp:positionH>
              <wp:positionV relativeFrom="page">
                <wp:align>bottom</wp:align>
              </wp:positionV>
              <wp:extent cx="7772400" cy="463550"/>
              <wp:effectExtent l="0" t="0" r="0" b="12700"/>
              <wp:wrapNone/>
              <wp:docPr id="25" name="Text Box 25" descr="{&quot;HashCode&quot;:-1264680268,&quot;Height&quot;:9999999.0,&quot;Width&quot;:9999999.0,&quot;Placement&quot;:&quot;Footer&quot;,&quot;Index&quot;:&quot;Primary&quot;,&quot;Section&quot;:1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EB61319" w14:textId="329510C0"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1067E5CB" id="_x0000_t202" coordsize="21600,21600" o:spt="202" path="m,l,21600r21600,l21600,xe">
              <v:stroke joinstyle="miter"/>
              <v:path gradientshapeok="t" o:connecttype="rect"/>
            </v:shapetype>
            <v:shape id="Text Box 25" o:spid="_x0000_s1038" type="#_x0000_t202" alt="{&quot;HashCode&quot;:-1264680268,&quot;Height&quot;:9999999.0,&quot;Width&quot;:9999999.0,&quot;Placement&quot;:&quot;Footer&quot;,&quot;Index&quot;:&quot;Primary&quot;,&quot;Section&quot;:13,&quot;Top&quot;:0.0,&quot;Left&quot;:0.0}" style="position:absolute;margin-left:0;margin-top:0;width:612pt;height:36.5pt;z-index:251658242;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nFjmGA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00mmPDVQHWg9hYN47uWxohpXw&#10;4VkgUU1jk3zDEx3aAPWCo8VZDfjrb/6YTwxQlLOOpFNy/3MnUHFmvlvi5st4Oo1aSxcy8K13c/La&#10;XXsPpMox/SBOJjPmBnMyNUL7SupexG4UElZSz5LLgKfLfRikTP+HVItFSiNdORFWdu1kLB7xjNi+&#10;9K8C3ZGAQNQ9wkleonjHw5A7MLHYBdBNIikiPOB5BJ40mbg7/j9R9G/vKevyl89/Aw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wZxY5hgCAAAtBAAADgAAAAAAAAAAAAAAAAAuAgAAZHJzL2Uyb0RvYy54bWxQSwECLQAUAAYACAAA&#10;ACEAvh8Kt9oAAAAFAQAADwAAAAAAAAAAAAAAAAByBAAAZHJzL2Rvd25yZXYueG1sUEsFBgAAAAAE&#10;AAQA8wAAAHkFAAAAAA==&#10;" o:allowincell="f" filled="f" stroked="f" strokeweight=".5pt">
              <v:textbox inset=",0,,0">
                <w:txbxContent>
                  <w:p w14:paraId="2EB61319" w14:textId="329510C0"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p>
  <w:p w14:paraId="006AD6D6" w14:textId="77777777" w:rsidR="00CB267A" w:rsidRPr="00A60CCB" w:rsidRDefault="00CB267A" w:rsidP="00DE01BF">
    <w:pPr>
      <w:rPr>
        <w:color w:val="228591"/>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E477D46" w14:textId="77777777" w:rsidR="00CA7381" w:rsidRPr="00D07E53" w:rsidRDefault="00CA7381" w:rsidP="00DC3852">
      <w:r w:rsidRPr="00D20920">
        <w:separator/>
      </w:r>
    </w:p>
    <w:p w14:paraId="179DEF54" w14:textId="77777777" w:rsidR="00CA7381" w:rsidRDefault="00CA7381" w:rsidP="00DC3852"/>
  </w:footnote>
  <w:footnote w:type="continuationSeparator" w:id="0">
    <w:p w14:paraId="28DD1742" w14:textId="77777777" w:rsidR="00CA7381" w:rsidRDefault="00CA7381" w:rsidP="00DC3852">
      <w:r>
        <w:continuationSeparator/>
      </w:r>
    </w:p>
    <w:p w14:paraId="44D20E2D" w14:textId="77777777" w:rsidR="00CA7381" w:rsidRDefault="00CA7381" w:rsidP="00DC3852"/>
  </w:footnote>
  <w:footnote w:type="continuationNotice" w:id="1">
    <w:p w14:paraId="68FC997F" w14:textId="77777777" w:rsidR="00CA7381" w:rsidRDefault="00CA7381" w:rsidP="00DC3852"/>
    <w:p w14:paraId="3D9982E4" w14:textId="77777777" w:rsidR="00CA7381" w:rsidRDefault="00CA7381" w:rsidP="00DC385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1695F8" w14:textId="77777777" w:rsidR="00CB267A" w:rsidRDefault="00CB267A" w:rsidP="00DC3852">
    <w:pPr>
      <w:pStyle w:val="Header"/>
    </w:pPr>
    <w:r>
      <w:tab/>
    </w:r>
    <w: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2263D0" w14:textId="77777777" w:rsidR="00CB267A" w:rsidRDefault="00CB267A" w:rsidP="00DC3852">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F0BF57" w14:textId="77777777" w:rsidR="00CB267A" w:rsidRPr="00E3679A" w:rsidRDefault="00CB267A" w:rsidP="00DC3852">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A4CB32" w14:textId="77777777" w:rsidR="00CB267A" w:rsidRPr="002B32FF" w:rsidRDefault="00CB267A" w:rsidP="00DC3852">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25AA78" w14:textId="77777777" w:rsidR="00CB267A" w:rsidRPr="00C9172F" w:rsidRDefault="00CB267A" w:rsidP="00C9172F"/>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9FB428FE"/>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EB6ADD6E"/>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30B4BCEA"/>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CD70D66E"/>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1A30ECFE"/>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20362624"/>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2F8EAC82"/>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6700E62"/>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BA2316C"/>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246F1C0"/>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26170E5"/>
    <w:multiLevelType w:val="hybridMultilevel"/>
    <w:tmpl w:val="98EE8DBE"/>
    <w:lvl w:ilvl="0" w:tplc="B504FA90">
      <w:start w:val="1"/>
      <w:numFmt w:val="bullet"/>
      <w:pStyle w:val="Bullets"/>
      <w:lvlText w:val=""/>
      <w:lvlJc w:val="left"/>
      <w:pPr>
        <w:tabs>
          <w:tab w:val="num" w:pos="397"/>
        </w:tabs>
        <w:ind w:left="397" w:hanging="397"/>
      </w:pPr>
      <w:rPr>
        <w:rFonts w:ascii="Symbol" w:hAnsi="Symbol"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43E687C"/>
    <w:multiLevelType w:val="hybridMultilevel"/>
    <w:tmpl w:val="F35A8474"/>
    <w:lvl w:ilvl="0" w:tplc="EC5C4A44">
      <w:start w:val="1"/>
      <w:numFmt w:val="bullet"/>
      <w:pStyle w:val="TblBllt"/>
      <w:lvlText w:val=""/>
      <w:lvlJc w:val="left"/>
      <w:pPr>
        <w:ind w:left="720"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059550C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3" w15:restartNumberingAfterBreak="0">
    <w:nsid w:val="06187C3D"/>
    <w:multiLevelType w:val="hybridMultilevel"/>
    <w:tmpl w:val="C9FC4B72"/>
    <w:lvl w:ilvl="0" w:tplc="39107004">
      <w:start w:val="1"/>
      <w:numFmt w:val="decimal"/>
      <w:pStyle w:val="Numberedlist"/>
      <w:lvlText w:val="%1."/>
      <w:lvlJc w:val="left"/>
      <w:pPr>
        <w:tabs>
          <w:tab w:val="num" w:pos="397"/>
        </w:tabs>
        <w:ind w:left="397" w:hanging="397"/>
      </w:pPr>
      <w:rPr>
        <w:rFonts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069113F6"/>
    <w:multiLevelType w:val="hybridMultilevel"/>
    <w:tmpl w:val="FDAC5F6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06C647FA"/>
    <w:multiLevelType w:val="hybridMultilevel"/>
    <w:tmpl w:val="8BDCF6E0"/>
    <w:lvl w:ilvl="0" w:tplc="A96405A4">
      <w:start w:val="1"/>
      <w:numFmt w:val="bullet"/>
      <w:lvlText w:val="·"/>
      <w:lvlJc w:val="left"/>
      <w:pPr>
        <w:ind w:left="720" w:hanging="360"/>
      </w:pPr>
      <w:rPr>
        <w:rFonts w:ascii="Symbol" w:hAnsi="Symbol" w:hint="default"/>
      </w:rPr>
    </w:lvl>
    <w:lvl w:ilvl="1" w:tplc="BD6C7EBE">
      <w:start w:val="1"/>
      <w:numFmt w:val="bullet"/>
      <w:lvlText w:val="o"/>
      <w:lvlJc w:val="left"/>
      <w:pPr>
        <w:ind w:left="1440" w:hanging="360"/>
      </w:pPr>
      <w:rPr>
        <w:rFonts w:ascii="Courier New" w:hAnsi="Courier New" w:hint="default"/>
      </w:rPr>
    </w:lvl>
    <w:lvl w:ilvl="2" w:tplc="E4F8AC56">
      <w:start w:val="1"/>
      <w:numFmt w:val="bullet"/>
      <w:lvlText w:val=""/>
      <w:lvlJc w:val="left"/>
      <w:pPr>
        <w:ind w:left="2160" w:hanging="360"/>
      </w:pPr>
      <w:rPr>
        <w:rFonts w:ascii="Wingdings" w:hAnsi="Wingdings" w:hint="default"/>
      </w:rPr>
    </w:lvl>
    <w:lvl w:ilvl="3" w:tplc="D3924302">
      <w:start w:val="1"/>
      <w:numFmt w:val="bullet"/>
      <w:lvlText w:val=""/>
      <w:lvlJc w:val="left"/>
      <w:pPr>
        <w:ind w:left="2880" w:hanging="360"/>
      </w:pPr>
      <w:rPr>
        <w:rFonts w:ascii="Symbol" w:hAnsi="Symbol" w:hint="default"/>
      </w:rPr>
    </w:lvl>
    <w:lvl w:ilvl="4" w:tplc="2C029C80">
      <w:start w:val="1"/>
      <w:numFmt w:val="bullet"/>
      <w:lvlText w:val="o"/>
      <w:lvlJc w:val="left"/>
      <w:pPr>
        <w:ind w:left="3600" w:hanging="360"/>
      </w:pPr>
      <w:rPr>
        <w:rFonts w:ascii="Courier New" w:hAnsi="Courier New" w:hint="default"/>
      </w:rPr>
    </w:lvl>
    <w:lvl w:ilvl="5" w:tplc="5986EDCE">
      <w:start w:val="1"/>
      <w:numFmt w:val="bullet"/>
      <w:lvlText w:val=""/>
      <w:lvlJc w:val="left"/>
      <w:pPr>
        <w:ind w:left="4320" w:hanging="360"/>
      </w:pPr>
      <w:rPr>
        <w:rFonts w:ascii="Wingdings" w:hAnsi="Wingdings" w:hint="default"/>
      </w:rPr>
    </w:lvl>
    <w:lvl w:ilvl="6" w:tplc="C1067F62">
      <w:start w:val="1"/>
      <w:numFmt w:val="bullet"/>
      <w:lvlText w:val=""/>
      <w:lvlJc w:val="left"/>
      <w:pPr>
        <w:ind w:left="5040" w:hanging="360"/>
      </w:pPr>
      <w:rPr>
        <w:rFonts w:ascii="Symbol" w:hAnsi="Symbol" w:hint="default"/>
      </w:rPr>
    </w:lvl>
    <w:lvl w:ilvl="7" w:tplc="534CD9EE">
      <w:start w:val="1"/>
      <w:numFmt w:val="bullet"/>
      <w:lvlText w:val="o"/>
      <w:lvlJc w:val="left"/>
      <w:pPr>
        <w:ind w:left="5760" w:hanging="360"/>
      </w:pPr>
      <w:rPr>
        <w:rFonts w:ascii="Courier New" w:hAnsi="Courier New" w:hint="default"/>
      </w:rPr>
    </w:lvl>
    <w:lvl w:ilvl="8" w:tplc="31A03B4C">
      <w:start w:val="1"/>
      <w:numFmt w:val="bullet"/>
      <w:lvlText w:val=""/>
      <w:lvlJc w:val="left"/>
      <w:pPr>
        <w:ind w:left="6480" w:hanging="360"/>
      </w:pPr>
      <w:rPr>
        <w:rFonts w:ascii="Wingdings" w:hAnsi="Wingdings" w:hint="default"/>
      </w:rPr>
    </w:lvl>
  </w:abstractNum>
  <w:abstractNum w:abstractNumId="16" w15:restartNumberingAfterBreak="0">
    <w:nsid w:val="081956F9"/>
    <w:multiLevelType w:val="hybridMultilevel"/>
    <w:tmpl w:val="DBB2C87A"/>
    <w:lvl w:ilvl="0" w:tplc="D11EF60A">
      <w:start w:val="1"/>
      <w:numFmt w:val="bullet"/>
      <w:pStyle w:val="Bullet"/>
      <w:lvlText w:val=""/>
      <w:lvlJc w:val="left"/>
      <w:pPr>
        <w:tabs>
          <w:tab w:val="num" w:pos="720"/>
        </w:tabs>
        <w:ind w:left="720" w:hanging="360"/>
      </w:pPr>
      <w:rPr>
        <w:rFonts w:ascii="Symbol" w:hAnsi="Symbol" w:hint="default"/>
      </w:rPr>
    </w:lvl>
    <w:lvl w:ilvl="1" w:tplc="CDBA1164">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0CB772B7"/>
    <w:multiLevelType w:val="multilevel"/>
    <w:tmpl w:val="ED3E0470"/>
    <w:lvl w:ilvl="0">
      <w:start w:val="1"/>
      <w:numFmt w:val="decimal"/>
      <w:pStyle w:val="Heading1-Numbered"/>
      <w:lvlText w:val="%1"/>
      <w:lvlJc w:val="left"/>
      <w:pPr>
        <w:tabs>
          <w:tab w:val="num" w:pos="432"/>
        </w:tabs>
        <w:ind w:left="432" w:hanging="432"/>
      </w:pPr>
      <w:rPr>
        <w:rFonts w:hint="default"/>
      </w:rPr>
    </w:lvl>
    <w:lvl w:ilvl="1">
      <w:start w:val="1"/>
      <w:numFmt w:val="decimal"/>
      <w:pStyle w:val="Heading2-Numbered"/>
      <w:lvlText w:val="%1.%2"/>
      <w:lvlJc w:val="left"/>
      <w:pPr>
        <w:tabs>
          <w:tab w:val="num" w:pos="576"/>
        </w:tabs>
        <w:ind w:left="576" w:hanging="576"/>
      </w:pPr>
      <w:rPr>
        <w:rFonts w:hint="default"/>
      </w:rPr>
    </w:lvl>
    <w:lvl w:ilvl="2">
      <w:start w:val="1"/>
      <w:numFmt w:val="decimal"/>
      <w:pStyle w:val="Heading3-Numbered"/>
      <w:lvlText w:val="%1.%2.%3"/>
      <w:lvlJc w:val="left"/>
      <w:pPr>
        <w:tabs>
          <w:tab w:val="num" w:pos="720"/>
        </w:tabs>
        <w:ind w:left="720" w:hanging="720"/>
      </w:pPr>
      <w:rPr>
        <w:rFonts w:hint="default"/>
      </w:rPr>
    </w:lvl>
    <w:lvl w:ilvl="3">
      <w:start w:val="1"/>
      <w:numFmt w:val="decimal"/>
      <w:pStyle w:val="Heading4-Numbered"/>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8" w15:restartNumberingAfterBreak="0">
    <w:nsid w:val="0CEFAC6E"/>
    <w:multiLevelType w:val="hybridMultilevel"/>
    <w:tmpl w:val="B5DE9D4E"/>
    <w:lvl w:ilvl="0" w:tplc="3D902B2C">
      <w:start w:val="1"/>
      <w:numFmt w:val="bullet"/>
      <w:lvlText w:val="·"/>
      <w:lvlJc w:val="left"/>
      <w:pPr>
        <w:ind w:left="720" w:hanging="360"/>
      </w:pPr>
      <w:rPr>
        <w:rFonts w:ascii="Symbol" w:hAnsi="Symbol" w:hint="default"/>
      </w:rPr>
    </w:lvl>
    <w:lvl w:ilvl="1" w:tplc="B28AC786">
      <w:start w:val="1"/>
      <w:numFmt w:val="bullet"/>
      <w:lvlText w:val="o"/>
      <w:lvlJc w:val="left"/>
      <w:pPr>
        <w:ind w:left="1440" w:hanging="360"/>
      </w:pPr>
      <w:rPr>
        <w:rFonts w:ascii="Courier New" w:hAnsi="Courier New" w:hint="default"/>
      </w:rPr>
    </w:lvl>
    <w:lvl w:ilvl="2" w:tplc="06FE850E">
      <w:start w:val="1"/>
      <w:numFmt w:val="bullet"/>
      <w:lvlText w:val=""/>
      <w:lvlJc w:val="left"/>
      <w:pPr>
        <w:ind w:left="2160" w:hanging="360"/>
      </w:pPr>
      <w:rPr>
        <w:rFonts w:ascii="Wingdings" w:hAnsi="Wingdings" w:hint="default"/>
      </w:rPr>
    </w:lvl>
    <w:lvl w:ilvl="3" w:tplc="E0944D22">
      <w:start w:val="1"/>
      <w:numFmt w:val="bullet"/>
      <w:lvlText w:val=""/>
      <w:lvlJc w:val="left"/>
      <w:pPr>
        <w:ind w:left="2880" w:hanging="360"/>
      </w:pPr>
      <w:rPr>
        <w:rFonts w:ascii="Symbol" w:hAnsi="Symbol" w:hint="default"/>
      </w:rPr>
    </w:lvl>
    <w:lvl w:ilvl="4" w:tplc="7722E3C8">
      <w:start w:val="1"/>
      <w:numFmt w:val="bullet"/>
      <w:lvlText w:val="o"/>
      <w:lvlJc w:val="left"/>
      <w:pPr>
        <w:ind w:left="3600" w:hanging="360"/>
      </w:pPr>
      <w:rPr>
        <w:rFonts w:ascii="Courier New" w:hAnsi="Courier New" w:hint="default"/>
      </w:rPr>
    </w:lvl>
    <w:lvl w:ilvl="5" w:tplc="0BE6D1A6">
      <w:start w:val="1"/>
      <w:numFmt w:val="bullet"/>
      <w:lvlText w:val=""/>
      <w:lvlJc w:val="left"/>
      <w:pPr>
        <w:ind w:left="4320" w:hanging="360"/>
      </w:pPr>
      <w:rPr>
        <w:rFonts w:ascii="Wingdings" w:hAnsi="Wingdings" w:hint="default"/>
      </w:rPr>
    </w:lvl>
    <w:lvl w:ilvl="6" w:tplc="6C5CA7FE">
      <w:start w:val="1"/>
      <w:numFmt w:val="bullet"/>
      <w:lvlText w:val=""/>
      <w:lvlJc w:val="left"/>
      <w:pPr>
        <w:ind w:left="5040" w:hanging="360"/>
      </w:pPr>
      <w:rPr>
        <w:rFonts w:ascii="Symbol" w:hAnsi="Symbol" w:hint="default"/>
      </w:rPr>
    </w:lvl>
    <w:lvl w:ilvl="7" w:tplc="667E601E">
      <w:start w:val="1"/>
      <w:numFmt w:val="bullet"/>
      <w:lvlText w:val="o"/>
      <w:lvlJc w:val="left"/>
      <w:pPr>
        <w:ind w:left="5760" w:hanging="360"/>
      </w:pPr>
      <w:rPr>
        <w:rFonts w:ascii="Courier New" w:hAnsi="Courier New" w:hint="default"/>
      </w:rPr>
    </w:lvl>
    <w:lvl w:ilvl="8" w:tplc="E4264504">
      <w:start w:val="1"/>
      <w:numFmt w:val="bullet"/>
      <w:lvlText w:val=""/>
      <w:lvlJc w:val="left"/>
      <w:pPr>
        <w:ind w:left="6480" w:hanging="360"/>
      </w:pPr>
      <w:rPr>
        <w:rFonts w:ascii="Wingdings" w:hAnsi="Wingdings" w:hint="default"/>
      </w:rPr>
    </w:lvl>
  </w:abstractNum>
  <w:abstractNum w:abstractNumId="19" w15:restartNumberingAfterBreak="0">
    <w:nsid w:val="0F817EB7"/>
    <w:multiLevelType w:val="multilevel"/>
    <w:tmpl w:val="0409001D"/>
    <w:styleLink w:val="1ai"/>
    <w:lvl w:ilvl="0">
      <w:start w:val="1"/>
      <w:numFmt w:val="decimal"/>
      <w:pStyle w:val="Bullets-Last"/>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0" w15:restartNumberingAfterBreak="0">
    <w:nsid w:val="12E4DBC4"/>
    <w:multiLevelType w:val="hybridMultilevel"/>
    <w:tmpl w:val="26445508"/>
    <w:lvl w:ilvl="0" w:tplc="991EBB58">
      <w:start w:val="1"/>
      <w:numFmt w:val="decimal"/>
      <w:lvlText w:val="%1."/>
      <w:lvlJc w:val="left"/>
      <w:pPr>
        <w:ind w:left="720" w:hanging="360"/>
      </w:pPr>
    </w:lvl>
    <w:lvl w:ilvl="1" w:tplc="AC1AE752">
      <w:start w:val="1"/>
      <w:numFmt w:val="lowerLetter"/>
      <w:lvlText w:val="%2."/>
      <w:lvlJc w:val="left"/>
      <w:pPr>
        <w:ind w:left="1440" w:hanging="360"/>
      </w:pPr>
    </w:lvl>
    <w:lvl w:ilvl="2" w:tplc="DC740DF2">
      <w:start w:val="1"/>
      <w:numFmt w:val="lowerRoman"/>
      <w:lvlText w:val="%3."/>
      <w:lvlJc w:val="right"/>
      <w:pPr>
        <w:ind w:left="2160" w:hanging="180"/>
      </w:pPr>
    </w:lvl>
    <w:lvl w:ilvl="3" w:tplc="55588FC0">
      <w:start w:val="1"/>
      <w:numFmt w:val="decimal"/>
      <w:lvlText w:val="%4."/>
      <w:lvlJc w:val="left"/>
      <w:pPr>
        <w:ind w:left="2880" w:hanging="360"/>
      </w:pPr>
    </w:lvl>
    <w:lvl w:ilvl="4" w:tplc="381272FC">
      <w:start w:val="1"/>
      <w:numFmt w:val="lowerLetter"/>
      <w:lvlText w:val="%5."/>
      <w:lvlJc w:val="left"/>
      <w:pPr>
        <w:ind w:left="3600" w:hanging="360"/>
      </w:pPr>
    </w:lvl>
    <w:lvl w:ilvl="5" w:tplc="BFDE5874">
      <w:start w:val="1"/>
      <w:numFmt w:val="lowerRoman"/>
      <w:lvlText w:val="%6."/>
      <w:lvlJc w:val="right"/>
      <w:pPr>
        <w:ind w:left="4320" w:hanging="180"/>
      </w:pPr>
    </w:lvl>
    <w:lvl w:ilvl="6" w:tplc="C63C71BE">
      <w:start w:val="1"/>
      <w:numFmt w:val="decimal"/>
      <w:lvlText w:val="%7."/>
      <w:lvlJc w:val="left"/>
      <w:pPr>
        <w:ind w:left="5040" w:hanging="360"/>
      </w:pPr>
    </w:lvl>
    <w:lvl w:ilvl="7" w:tplc="F2D21202">
      <w:start w:val="1"/>
      <w:numFmt w:val="lowerLetter"/>
      <w:lvlText w:val="%8."/>
      <w:lvlJc w:val="left"/>
      <w:pPr>
        <w:ind w:left="5760" w:hanging="360"/>
      </w:pPr>
    </w:lvl>
    <w:lvl w:ilvl="8" w:tplc="1AEE6D92">
      <w:start w:val="1"/>
      <w:numFmt w:val="lowerRoman"/>
      <w:lvlText w:val="%9."/>
      <w:lvlJc w:val="right"/>
      <w:pPr>
        <w:ind w:left="6480" w:hanging="180"/>
      </w:pPr>
    </w:lvl>
  </w:abstractNum>
  <w:abstractNum w:abstractNumId="21" w15:restartNumberingAfterBreak="0">
    <w:nsid w:val="15A91C35"/>
    <w:multiLevelType w:val="hybridMultilevel"/>
    <w:tmpl w:val="8D8A7DC6"/>
    <w:lvl w:ilvl="0" w:tplc="0C090011">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2" w15:restartNumberingAfterBreak="0">
    <w:nsid w:val="164C0DE0"/>
    <w:multiLevelType w:val="multilevel"/>
    <w:tmpl w:val="2216F264"/>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23" w15:restartNumberingAfterBreak="0">
    <w:nsid w:val="2A595665"/>
    <w:multiLevelType w:val="hybridMultilevel"/>
    <w:tmpl w:val="D4D0DA64"/>
    <w:lvl w:ilvl="0" w:tplc="AFB89B16">
      <w:start w:val="1"/>
      <w:numFmt w:val="bullet"/>
      <w:pStyle w:val="dotpointindented"/>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2C183DD0"/>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25" w15:restartNumberingAfterBreak="0">
    <w:nsid w:val="35BF2BCD"/>
    <w:multiLevelType w:val="hybridMultilevel"/>
    <w:tmpl w:val="0186B2E0"/>
    <w:lvl w:ilvl="0" w:tplc="D5CEF7C6">
      <w:start w:val="1"/>
      <w:numFmt w:val="bullet"/>
      <w:pStyle w:val="Bullets2"/>
      <w:lvlText w:val="-"/>
      <w:lvlJc w:val="left"/>
      <w:pPr>
        <w:tabs>
          <w:tab w:val="num" w:pos="794"/>
        </w:tabs>
        <w:ind w:left="794" w:hanging="397"/>
      </w:pPr>
      <w:rPr>
        <w:rFonts w:ascii="Lucida Bright" w:hAnsi="Lucida Bright" w:hint="default"/>
        <w:b/>
        <w:i w:val="0"/>
        <w:color w:val="auto"/>
        <w:sz w:val="24"/>
        <w:szCs w:val="24"/>
      </w:rPr>
    </w:lvl>
    <w:lvl w:ilvl="1" w:tplc="0C090003">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4BF411E9"/>
    <w:multiLevelType w:val="multilevel"/>
    <w:tmpl w:val="9ADC53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4FB51663"/>
    <w:multiLevelType w:val="hybridMultilevel"/>
    <w:tmpl w:val="1998618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507B45B7"/>
    <w:multiLevelType w:val="hybridMultilevel"/>
    <w:tmpl w:val="62003868"/>
    <w:lvl w:ilvl="0" w:tplc="AD4CC81E">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524900D1"/>
    <w:multiLevelType w:val="hybridMultilevel"/>
    <w:tmpl w:val="F2F67FCA"/>
    <w:lvl w:ilvl="0" w:tplc="E794B000">
      <w:start w:val="1"/>
      <w:numFmt w:val="decimal"/>
      <w:pStyle w:val="Normalnumbered"/>
      <w:lvlText w:val="%1."/>
      <w:lvlJc w:val="left"/>
      <w:pPr>
        <w:ind w:left="360" w:hanging="360"/>
      </w:pPr>
      <w:rPr>
        <w:rFonts w:asciiTheme="minorHAnsi" w:hAnsiTheme="minorHAnsi" w:hint="default"/>
        <w:sz w:val="22"/>
        <w:szCs w:val="22"/>
      </w:rPr>
    </w:lvl>
    <w:lvl w:ilvl="1" w:tplc="0C090019">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0" w15:restartNumberingAfterBreak="0">
    <w:nsid w:val="58E172EB"/>
    <w:multiLevelType w:val="hybridMultilevel"/>
    <w:tmpl w:val="3C3C5A5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1" w15:restartNumberingAfterBreak="0">
    <w:nsid w:val="67DE0433"/>
    <w:multiLevelType w:val="hybridMultilevel"/>
    <w:tmpl w:val="9C3404B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6B20080B"/>
    <w:multiLevelType w:val="hybridMultilevel"/>
    <w:tmpl w:val="EB4AF624"/>
    <w:lvl w:ilvl="0" w:tplc="4A842404">
      <w:start w:val="1"/>
      <w:numFmt w:val="bullet"/>
      <w:pStyle w:val="Sub-bullets"/>
      <w:lvlText w:val="o"/>
      <w:lvlJc w:val="left"/>
      <w:pPr>
        <w:ind w:left="720" w:hanging="360"/>
      </w:pPr>
      <w:rPr>
        <w:rFonts w:ascii="Courier New" w:hAnsi="Courier New"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6CBC458E"/>
    <w:multiLevelType w:val="hybridMultilevel"/>
    <w:tmpl w:val="3E6ABD06"/>
    <w:lvl w:ilvl="0" w:tplc="D11EF60A">
      <w:start w:val="1"/>
      <w:numFmt w:val="bullet"/>
      <w:lvlText w:val=""/>
      <w:lvlJc w:val="left"/>
      <w:pPr>
        <w:tabs>
          <w:tab w:val="num" w:pos="360"/>
        </w:tabs>
        <w:ind w:left="360" w:hanging="360"/>
      </w:pPr>
      <w:rPr>
        <w:rFonts w:ascii="Symbol" w:hAnsi="Symbol" w:hint="default"/>
      </w:rPr>
    </w:lvl>
    <w:lvl w:ilvl="1" w:tplc="4858CD2E">
      <w:start w:val="1"/>
      <w:numFmt w:val="bullet"/>
      <w:pStyle w:val="Bullet2"/>
      <w:lvlText w:val="–"/>
      <w:lvlJc w:val="left"/>
      <w:pPr>
        <w:tabs>
          <w:tab w:val="num" w:pos="1080"/>
        </w:tabs>
        <w:ind w:left="1080" w:hanging="360"/>
      </w:pPr>
      <w:rPr>
        <w:rFonts w:ascii="Courier New" w:hAnsi="Courier New" w:hint="default"/>
      </w:rPr>
    </w:lvl>
    <w:lvl w:ilvl="2" w:tplc="B4B8798A">
      <w:start w:val="1"/>
      <w:numFmt w:val="decimal"/>
      <w:lvlText w:val="%3."/>
      <w:lvlJc w:val="left"/>
      <w:pPr>
        <w:tabs>
          <w:tab w:val="num" w:pos="1800"/>
        </w:tabs>
        <w:ind w:left="1800" w:hanging="360"/>
      </w:pPr>
      <w:rPr>
        <w:rFonts w:hint="default"/>
      </w:rPr>
    </w:lvl>
    <w:lvl w:ilvl="3" w:tplc="10CA7108">
      <w:start w:val="1"/>
      <w:numFmt w:val="lowerLetter"/>
      <w:lvlText w:val="%4."/>
      <w:lvlJc w:val="left"/>
      <w:pPr>
        <w:tabs>
          <w:tab w:val="num" w:pos="2520"/>
        </w:tabs>
        <w:ind w:left="2520" w:hanging="360"/>
      </w:pPr>
      <w:rPr>
        <w:rFonts w:hint="default"/>
      </w:rPr>
    </w:lvl>
    <w:lvl w:ilvl="4" w:tplc="04090003">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34" w15:restartNumberingAfterBreak="0">
    <w:nsid w:val="732C384D"/>
    <w:multiLevelType w:val="hybridMultilevel"/>
    <w:tmpl w:val="2EE684B4"/>
    <w:lvl w:ilvl="0" w:tplc="5F222C70">
      <w:start w:val="1"/>
      <w:numFmt w:val="bullet"/>
      <w:pStyle w:val="Table-Bullets"/>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5" w15:restartNumberingAfterBreak="0">
    <w:nsid w:val="73FC4BD1"/>
    <w:multiLevelType w:val="hybridMultilevel"/>
    <w:tmpl w:val="9AECD6EC"/>
    <w:lvl w:ilvl="0" w:tplc="A9442ED0">
      <w:start w:val="1"/>
      <w:numFmt w:val="bullet"/>
      <w:pStyle w:val="dotpoints"/>
      <w:lvlText w:val=""/>
      <w:lvlJc w:val="left"/>
      <w:pPr>
        <w:ind w:left="363" w:hanging="363"/>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7DF6F853"/>
    <w:multiLevelType w:val="hybridMultilevel"/>
    <w:tmpl w:val="1068A3F2"/>
    <w:lvl w:ilvl="0" w:tplc="14729624">
      <w:start w:val="1"/>
      <w:numFmt w:val="bullet"/>
      <w:lvlText w:val="·"/>
      <w:lvlJc w:val="left"/>
      <w:pPr>
        <w:ind w:left="720" w:hanging="360"/>
      </w:pPr>
      <w:rPr>
        <w:rFonts w:ascii="Symbol" w:hAnsi="Symbol" w:hint="default"/>
      </w:rPr>
    </w:lvl>
    <w:lvl w:ilvl="1" w:tplc="8EDC0CA4">
      <w:start w:val="1"/>
      <w:numFmt w:val="bullet"/>
      <w:lvlText w:val="o"/>
      <w:lvlJc w:val="left"/>
      <w:pPr>
        <w:ind w:left="1440" w:hanging="360"/>
      </w:pPr>
      <w:rPr>
        <w:rFonts w:ascii="Courier New" w:hAnsi="Courier New" w:hint="default"/>
      </w:rPr>
    </w:lvl>
    <w:lvl w:ilvl="2" w:tplc="2A6CE13A">
      <w:start w:val="1"/>
      <w:numFmt w:val="bullet"/>
      <w:lvlText w:val=""/>
      <w:lvlJc w:val="left"/>
      <w:pPr>
        <w:ind w:left="2160" w:hanging="360"/>
      </w:pPr>
      <w:rPr>
        <w:rFonts w:ascii="Wingdings" w:hAnsi="Wingdings" w:hint="default"/>
      </w:rPr>
    </w:lvl>
    <w:lvl w:ilvl="3" w:tplc="FAF63E78">
      <w:start w:val="1"/>
      <w:numFmt w:val="bullet"/>
      <w:lvlText w:val=""/>
      <w:lvlJc w:val="left"/>
      <w:pPr>
        <w:ind w:left="2880" w:hanging="360"/>
      </w:pPr>
      <w:rPr>
        <w:rFonts w:ascii="Symbol" w:hAnsi="Symbol" w:hint="default"/>
      </w:rPr>
    </w:lvl>
    <w:lvl w:ilvl="4" w:tplc="F37450CA">
      <w:start w:val="1"/>
      <w:numFmt w:val="bullet"/>
      <w:lvlText w:val="o"/>
      <w:lvlJc w:val="left"/>
      <w:pPr>
        <w:ind w:left="3600" w:hanging="360"/>
      </w:pPr>
      <w:rPr>
        <w:rFonts w:ascii="Courier New" w:hAnsi="Courier New" w:hint="default"/>
      </w:rPr>
    </w:lvl>
    <w:lvl w:ilvl="5" w:tplc="E542D92E">
      <w:start w:val="1"/>
      <w:numFmt w:val="bullet"/>
      <w:lvlText w:val=""/>
      <w:lvlJc w:val="left"/>
      <w:pPr>
        <w:ind w:left="4320" w:hanging="360"/>
      </w:pPr>
      <w:rPr>
        <w:rFonts w:ascii="Wingdings" w:hAnsi="Wingdings" w:hint="default"/>
      </w:rPr>
    </w:lvl>
    <w:lvl w:ilvl="6" w:tplc="3CD630C2">
      <w:start w:val="1"/>
      <w:numFmt w:val="bullet"/>
      <w:lvlText w:val=""/>
      <w:lvlJc w:val="left"/>
      <w:pPr>
        <w:ind w:left="5040" w:hanging="360"/>
      </w:pPr>
      <w:rPr>
        <w:rFonts w:ascii="Symbol" w:hAnsi="Symbol" w:hint="default"/>
      </w:rPr>
    </w:lvl>
    <w:lvl w:ilvl="7" w:tplc="FBB020AC">
      <w:start w:val="1"/>
      <w:numFmt w:val="bullet"/>
      <w:lvlText w:val="o"/>
      <w:lvlJc w:val="left"/>
      <w:pPr>
        <w:ind w:left="5760" w:hanging="360"/>
      </w:pPr>
      <w:rPr>
        <w:rFonts w:ascii="Courier New" w:hAnsi="Courier New" w:hint="default"/>
      </w:rPr>
    </w:lvl>
    <w:lvl w:ilvl="8" w:tplc="DFD6C982">
      <w:start w:val="1"/>
      <w:numFmt w:val="bullet"/>
      <w:lvlText w:val=""/>
      <w:lvlJc w:val="left"/>
      <w:pPr>
        <w:ind w:left="6480" w:hanging="360"/>
      </w:pPr>
      <w:rPr>
        <w:rFonts w:ascii="Wingdings" w:hAnsi="Wingdings" w:hint="default"/>
      </w:rPr>
    </w:lvl>
  </w:abstractNum>
  <w:abstractNum w:abstractNumId="37" w15:restartNumberingAfterBreak="0">
    <w:nsid w:val="7E7F1B6A"/>
    <w:multiLevelType w:val="multilevel"/>
    <w:tmpl w:val="0C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399598563">
    <w:abstractNumId w:val="24"/>
  </w:num>
  <w:num w:numId="2" w16cid:durableId="309991470">
    <w:abstractNumId w:val="19"/>
  </w:num>
  <w:num w:numId="3" w16cid:durableId="1741947280">
    <w:abstractNumId w:val="12"/>
  </w:num>
  <w:num w:numId="4" w16cid:durableId="754203096">
    <w:abstractNumId w:val="9"/>
  </w:num>
  <w:num w:numId="5" w16cid:durableId="442500036">
    <w:abstractNumId w:val="7"/>
  </w:num>
  <w:num w:numId="6" w16cid:durableId="1385712898">
    <w:abstractNumId w:val="6"/>
  </w:num>
  <w:num w:numId="7" w16cid:durableId="1838036199">
    <w:abstractNumId w:val="5"/>
  </w:num>
  <w:num w:numId="8" w16cid:durableId="1466047959">
    <w:abstractNumId w:val="4"/>
  </w:num>
  <w:num w:numId="9" w16cid:durableId="1692417880">
    <w:abstractNumId w:val="8"/>
  </w:num>
  <w:num w:numId="10" w16cid:durableId="1866362437">
    <w:abstractNumId w:val="3"/>
  </w:num>
  <w:num w:numId="11" w16cid:durableId="706568121">
    <w:abstractNumId w:val="2"/>
  </w:num>
  <w:num w:numId="12" w16cid:durableId="50545983">
    <w:abstractNumId w:val="1"/>
  </w:num>
  <w:num w:numId="13" w16cid:durableId="1269115791">
    <w:abstractNumId w:val="0"/>
  </w:num>
  <w:num w:numId="14" w16cid:durableId="416441298">
    <w:abstractNumId w:val="16"/>
  </w:num>
  <w:num w:numId="15" w16cid:durableId="1084953857">
    <w:abstractNumId w:val="10"/>
  </w:num>
  <w:num w:numId="16" w16cid:durableId="1373923548">
    <w:abstractNumId w:val="25"/>
  </w:num>
  <w:num w:numId="17" w16cid:durableId="245267442">
    <w:abstractNumId w:val="17"/>
  </w:num>
  <w:num w:numId="18" w16cid:durableId="833838890">
    <w:abstractNumId w:val="13"/>
  </w:num>
  <w:num w:numId="19" w16cid:durableId="1999921752">
    <w:abstractNumId w:val="34"/>
  </w:num>
  <w:num w:numId="20" w16cid:durableId="873881279">
    <w:abstractNumId w:val="29"/>
  </w:num>
  <w:num w:numId="21" w16cid:durableId="340012346">
    <w:abstractNumId w:val="28"/>
  </w:num>
  <w:num w:numId="22" w16cid:durableId="1436318761">
    <w:abstractNumId w:val="32"/>
  </w:num>
  <w:num w:numId="23" w16cid:durableId="70784044">
    <w:abstractNumId w:val="33"/>
  </w:num>
  <w:num w:numId="24" w16cid:durableId="351030206">
    <w:abstractNumId w:val="11"/>
  </w:num>
  <w:num w:numId="25" w16cid:durableId="745961413">
    <w:abstractNumId w:val="29"/>
    <w:lvlOverride w:ilvl="0">
      <w:startOverride w:val="1"/>
    </w:lvlOverride>
  </w:num>
  <w:num w:numId="26" w16cid:durableId="140080510">
    <w:abstractNumId w:val="22"/>
  </w:num>
  <w:num w:numId="27" w16cid:durableId="551428921">
    <w:abstractNumId w:val="35"/>
  </w:num>
  <w:num w:numId="28" w16cid:durableId="865482481">
    <w:abstractNumId w:val="23"/>
  </w:num>
  <w:num w:numId="29" w16cid:durableId="561454294">
    <w:abstractNumId w:val="17"/>
  </w:num>
  <w:num w:numId="30" w16cid:durableId="1169905947">
    <w:abstractNumId w:val="17"/>
  </w:num>
  <w:num w:numId="31" w16cid:durableId="1734500109">
    <w:abstractNumId w:val="27"/>
  </w:num>
  <w:num w:numId="32" w16cid:durableId="1526019763">
    <w:abstractNumId w:val="20"/>
  </w:num>
  <w:num w:numId="33" w16cid:durableId="1894151094">
    <w:abstractNumId w:val="36"/>
  </w:num>
  <w:num w:numId="34" w16cid:durableId="51541938">
    <w:abstractNumId w:val="18"/>
  </w:num>
  <w:num w:numId="35" w16cid:durableId="153374718">
    <w:abstractNumId w:val="15"/>
  </w:num>
  <w:num w:numId="36" w16cid:durableId="1515074895">
    <w:abstractNumId w:val="31"/>
  </w:num>
  <w:num w:numId="37" w16cid:durableId="2104646261">
    <w:abstractNumId w:val="14"/>
  </w:num>
  <w:num w:numId="38" w16cid:durableId="144054436">
    <w:abstractNumId w:val="37"/>
  </w:num>
  <w:num w:numId="39" w16cid:durableId="2019379420">
    <w:abstractNumId w:val="30"/>
  </w:num>
  <w:num w:numId="40" w16cid:durableId="93938639">
    <w:abstractNumId w:val="26"/>
  </w:num>
  <w:num w:numId="41" w16cid:durableId="2066251045">
    <w:abstractNumId w:val="21"/>
  </w:num>
  <w:num w:numId="42" w16cid:durableId="1432235246">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2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0"/>
  <w:activeWritingStyle w:appName="MSWord" w:lang="en-US" w:vendorID="64" w:dllVersion="0" w:nlCheck="1" w:checkStyle="0"/>
  <w:activeWritingStyle w:appName="MSWord" w:lang="en-AU" w:vendorID="64" w:dllVersion="0" w:nlCheck="1" w:checkStyle="0"/>
  <w:proofState w:spelling="clean" w:grammar="clean"/>
  <w:attachedTemplate r:id="rId1"/>
  <w:stylePaneFormatFilter w:val="3F08" w:allStyles="0" w:customStyles="0" w:latentStyles="0" w:stylesInUse="1" w:headingStyles="0" w:numberingStyles="0" w:tableStyles="0" w:directFormattingOnRuns="1" w:directFormattingOnParagraphs="1" w:directFormattingOnNumbering="1" w:directFormattingOnTables="1" w:clearFormatting="1" w:top3HeadingStyles="1" w:visibleStyles="0" w:alternateStyleNames="0"/>
  <w:stylePaneSortMethod w:val="0000"/>
  <w:documentProtection w:edit="readOnly" w:enforcement="1" w:cryptProviderType="rsaAES" w:cryptAlgorithmClass="hash" w:cryptAlgorithmType="typeAny" w:cryptAlgorithmSid="14" w:cryptSpinCount="100000" w:hash="QoI+3pvGRFgl2SBs/HZ4XWxMp33G1H83KdmQ12ywvgGAHEJt5lhoIXENwRPCc5gMVUqQx/T3m95B3nk18HU+DQ==" w:salt="UanQQB/oRie4MlWbLzg3pg=="/>
  <w:defaultTabStop w:val="720"/>
  <w:evenAndOddHeaders/>
  <w:drawingGridHorizontalSpacing w:val="1134"/>
  <w:drawingGridVerticalSpacing w:val="1134"/>
  <w:displayHorizontalDrawingGridEvery w:val="2"/>
  <w:displayVerticalDrawingGridEvery w:val="2"/>
  <w:doNotUseMarginsForDrawingGridOrigin/>
  <w:drawingGridHorizontalOrigin w:val="0"/>
  <w:drawingGridVerticalOrigin w:val="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EN.InstantFormat" w:val="&lt;ENInstantFormat&gt;&lt;Enabled&gt;1&lt;/Enabled&gt;&lt;ScanUnformatted&gt;1&lt;/ScanUnformatted&gt;&lt;ScanChanges&gt;1&lt;/ScanChanges&gt;&lt;Suspended&gt;1&lt;/Suspended&gt;&lt;/ENInstantFormat&gt;"/>
    <w:docVar w:name="EN.Layout" w:val="&lt;ENLayout&gt;&lt;Style&gt;ARI citation template&lt;/Style&gt;&lt;LeftDelim&gt;{&lt;/LeftDelim&gt;&lt;RightDelim&gt;}&lt;/RightDelim&gt;&lt;FontName&gt;Calibri&lt;/FontName&gt;&lt;FontSize&gt;11&lt;/FontSize&gt;&lt;ReflistTitle&gt;&lt;/ReflistTitle&gt;&lt;StartingRefnum&gt;1&lt;/StartingRefnum&gt;&lt;FirstLineIndent&gt;0&lt;/FirstLineIndent&gt;&lt;HangingIndent&gt;720&lt;/HangingIndent&gt;&lt;LineSpacing&gt;0&lt;/LineSpacing&gt;&lt;SpaceAfter&gt;0&lt;/SpaceAfter&gt;&lt;HyperlinksEnabled&gt;1&lt;/HyperlinksEnabled&gt;&lt;HyperlinksVisible&gt;0&lt;/HyperlinksVisible&gt;&lt;/ENLayout&gt;"/>
    <w:docVar w:name="EN.Libraries" w:val="&lt;Libraries&gt;&lt;item db-id=&quot;rdfar22wof5pvbe295v5s5w5d02v9tftz9es&quot;&gt;OtwaysGrowthStagesAnalysis&lt;record-ids&gt;&lt;item&gt;12&lt;/item&gt;&lt;item&gt;19&lt;/item&gt;&lt;item&gt;56&lt;/item&gt;&lt;item&gt;228&lt;/item&gt;&lt;item&gt;269&lt;/item&gt;&lt;item&gt;278&lt;/item&gt;&lt;item&gt;344&lt;/item&gt;&lt;item&gt;348&lt;/item&gt;&lt;item&gt;349&lt;/item&gt;&lt;item&gt;350&lt;/item&gt;&lt;item&gt;356&lt;/item&gt;&lt;item&gt;361&lt;/item&gt;&lt;item&gt;365&lt;/item&gt;&lt;item&gt;366&lt;/item&gt;&lt;item&gt;367&lt;/item&gt;&lt;item&gt;369&lt;/item&gt;&lt;item&gt;370&lt;/item&gt;&lt;item&gt;371&lt;/item&gt;&lt;item&gt;372&lt;/item&gt;&lt;item&gt;373&lt;/item&gt;&lt;item&gt;375&lt;/item&gt;&lt;item&gt;377&lt;/item&gt;&lt;item&gt;383&lt;/item&gt;&lt;item&gt;387&lt;/item&gt;&lt;item&gt;388&lt;/item&gt;&lt;item&gt;389&lt;/item&gt;&lt;item&gt;390&lt;/item&gt;&lt;item&gt;397&lt;/item&gt;&lt;item&gt;398&lt;/item&gt;&lt;item&gt;399&lt;/item&gt;&lt;item&gt;400&lt;/item&gt;&lt;item&gt;401&lt;/item&gt;&lt;item&gt;402&lt;/item&gt;&lt;item&gt;403&lt;/item&gt;&lt;/record-ids&gt;&lt;/item&gt;&lt;/Libraries&gt;"/>
    <w:docVar w:name="ShowStaticGuides" w:val="1"/>
  </w:docVars>
  <w:rsids>
    <w:rsidRoot w:val="003852D6"/>
    <w:rsid w:val="0000085B"/>
    <w:rsid w:val="000017BB"/>
    <w:rsid w:val="00001937"/>
    <w:rsid w:val="00001E48"/>
    <w:rsid w:val="00003CB6"/>
    <w:rsid w:val="00004C89"/>
    <w:rsid w:val="00004E8C"/>
    <w:rsid w:val="0000509B"/>
    <w:rsid w:val="00007345"/>
    <w:rsid w:val="00007627"/>
    <w:rsid w:val="00010A77"/>
    <w:rsid w:val="00011438"/>
    <w:rsid w:val="0001205B"/>
    <w:rsid w:val="00012793"/>
    <w:rsid w:val="000129C9"/>
    <w:rsid w:val="00012E71"/>
    <w:rsid w:val="00014002"/>
    <w:rsid w:val="00015C01"/>
    <w:rsid w:val="00016064"/>
    <w:rsid w:val="00020E34"/>
    <w:rsid w:val="000213FC"/>
    <w:rsid w:val="00021509"/>
    <w:rsid w:val="000222B1"/>
    <w:rsid w:val="00022C0F"/>
    <w:rsid w:val="00023BB2"/>
    <w:rsid w:val="000244CE"/>
    <w:rsid w:val="00024BE6"/>
    <w:rsid w:val="00024D90"/>
    <w:rsid w:val="000266B0"/>
    <w:rsid w:val="00026728"/>
    <w:rsid w:val="000309A3"/>
    <w:rsid w:val="00031383"/>
    <w:rsid w:val="00031910"/>
    <w:rsid w:val="00032ED7"/>
    <w:rsid w:val="00033DF0"/>
    <w:rsid w:val="00033FC6"/>
    <w:rsid w:val="00034068"/>
    <w:rsid w:val="00034369"/>
    <w:rsid w:val="00034546"/>
    <w:rsid w:val="00035632"/>
    <w:rsid w:val="000356C5"/>
    <w:rsid w:val="00035D62"/>
    <w:rsid w:val="000361C2"/>
    <w:rsid w:val="000362B1"/>
    <w:rsid w:val="0003684E"/>
    <w:rsid w:val="00037867"/>
    <w:rsid w:val="00040071"/>
    <w:rsid w:val="00041024"/>
    <w:rsid w:val="00041156"/>
    <w:rsid w:val="000411CF"/>
    <w:rsid w:val="00041A9F"/>
    <w:rsid w:val="00041C14"/>
    <w:rsid w:val="0004242F"/>
    <w:rsid w:val="00043E60"/>
    <w:rsid w:val="00044D9D"/>
    <w:rsid w:val="00045374"/>
    <w:rsid w:val="00045751"/>
    <w:rsid w:val="00045BED"/>
    <w:rsid w:val="00045CCC"/>
    <w:rsid w:val="00045ED5"/>
    <w:rsid w:val="00046987"/>
    <w:rsid w:val="000469DC"/>
    <w:rsid w:val="0004704E"/>
    <w:rsid w:val="00047F52"/>
    <w:rsid w:val="0005057A"/>
    <w:rsid w:val="0005163F"/>
    <w:rsid w:val="00051887"/>
    <w:rsid w:val="00051FE1"/>
    <w:rsid w:val="00052234"/>
    <w:rsid w:val="000526F5"/>
    <w:rsid w:val="00053526"/>
    <w:rsid w:val="0005414E"/>
    <w:rsid w:val="00054551"/>
    <w:rsid w:val="00054788"/>
    <w:rsid w:val="0005555C"/>
    <w:rsid w:val="00055E7F"/>
    <w:rsid w:val="00055FB4"/>
    <w:rsid w:val="0005616D"/>
    <w:rsid w:val="0005745B"/>
    <w:rsid w:val="00060383"/>
    <w:rsid w:val="00060A68"/>
    <w:rsid w:val="00060F0C"/>
    <w:rsid w:val="000628DC"/>
    <w:rsid w:val="0006507E"/>
    <w:rsid w:val="0006629B"/>
    <w:rsid w:val="00066B41"/>
    <w:rsid w:val="000675CA"/>
    <w:rsid w:val="000704B7"/>
    <w:rsid w:val="000717C0"/>
    <w:rsid w:val="000718CB"/>
    <w:rsid w:val="0007200A"/>
    <w:rsid w:val="0007256F"/>
    <w:rsid w:val="00072AE0"/>
    <w:rsid w:val="00073528"/>
    <w:rsid w:val="00073F1E"/>
    <w:rsid w:val="00074331"/>
    <w:rsid w:val="0007522B"/>
    <w:rsid w:val="000752FE"/>
    <w:rsid w:val="0007550A"/>
    <w:rsid w:val="00076500"/>
    <w:rsid w:val="00076886"/>
    <w:rsid w:val="00080DF0"/>
    <w:rsid w:val="000812EB"/>
    <w:rsid w:val="00081764"/>
    <w:rsid w:val="00081E30"/>
    <w:rsid w:val="000832B2"/>
    <w:rsid w:val="0008366E"/>
    <w:rsid w:val="00084226"/>
    <w:rsid w:val="0008598A"/>
    <w:rsid w:val="000860FB"/>
    <w:rsid w:val="00086D3E"/>
    <w:rsid w:val="00086DF3"/>
    <w:rsid w:val="0008715E"/>
    <w:rsid w:val="0008754B"/>
    <w:rsid w:val="00087BDC"/>
    <w:rsid w:val="00087F10"/>
    <w:rsid w:val="00090458"/>
    <w:rsid w:val="000910AD"/>
    <w:rsid w:val="00091153"/>
    <w:rsid w:val="0009141A"/>
    <w:rsid w:val="00091775"/>
    <w:rsid w:val="0009191A"/>
    <w:rsid w:val="0009277F"/>
    <w:rsid w:val="000932B6"/>
    <w:rsid w:val="0009426B"/>
    <w:rsid w:val="0009454E"/>
    <w:rsid w:val="00095166"/>
    <w:rsid w:val="00095857"/>
    <w:rsid w:val="000966C9"/>
    <w:rsid w:val="000967A7"/>
    <w:rsid w:val="0009699E"/>
    <w:rsid w:val="000A09BB"/>
    <w:rsid w:val="000A1104"/>
    <w:rsid w:val="000A168E"/>
    <w:rsid w:val="000A1B4A"/>
    <w:rsid w:val="000A2203"/>
    <w:rsid w:val="000A3203"/>
    <w:rsid w:val="000A470D"/>
    <w:rsid w:val="000A5E54"/>
    <w:rsid w:val="000B2A8A"/>
    <w:rsid w:val="000B3F07"/>
    <w:rsid w:val="000B4EA7"/>
    <w:rsid w:val="000B633F"/>
    <w:rsid w:val="000B70B7"/>
    <w:rsid w:val="000B7272"/>
    <w:rsid w:val="000B7332"/>
    <w:rsid w:val="000B773D"/>
    <w:rsid w:val="000B7DFD"/>
    <w:rsid w:val="000C145E"/>
    <w:rsid w:val="000C15EE"/>
    <w:rsid w:val="000C1781"/>
    <w:rsid w:val="000C2CB8"/>
    <w:rsid w:val="000C2FD8"/>
    <w:rsid w:val="000C3259"/>
    <w:rsid w:val="000C4DCF"/>
    <w:rsid w:val="000C6EC9"/>
    <w:rsid w:val="000C7D32"/>
    <w:rsid w:val="000D009F"/>
    <w:rsid w:val="000D121A"/>
    <w:rsid w:val="000D1630"/>
    <w:rsid w:val="000D3639"/>
    <w:rsid w:val="000D36F1"/>
    <w:rsid w:val="000D3AB4"/>
    <w:rsid w:val="000D5259"/>
    <w:rsid w:val="000D561C"/>
    <w:rsid w:val="000D5B9A"/>
    <w:rsid w:val="000D622E"/>
    <w:rsid w:val="000D6B7B"/>
    <w:rsid w:val="000D7D99"/>
    <w:rsid w:val="000E02A3"/>
    <w:rsid w:val="000E0399"/>
    <w:rsid w:val="000E0643"/>
    <w:rsid w:val="000E1A61"/>
    <w:rsid w:val="000E1DC0"/>
    <w:rsid w:val="000E310C"/>
    <w:rsid w:val="000E318B"/>
    <w:rsid w:val="000E3720"/>
    <w:rsid w:val="000E3D79"/>
    <w:rsid w:val="000E4132"/>
    <w:rsid w:val="000E4EA4"/>
    <w:rsid w:val="000E61E8"/>
    <w:rsid w:val="000E6BF2"/>
    <w:rsid w:val="000E6D74"/>
    <w:rsid w:val="000F03CE"/>
    <w:rsid w:val="000F0A13"/>
    <w:rsid w:val="000F10AA"/>
    <w:rsid w:val="000F1796"/>
    <w:rsid w:val="000F2069"/>
    <w:rsid w:val="000F2B30"/>
    <w:rsid w:val="000F2DA5"/>
    <w:rsid w:val="000F47C0"/>
    <w:rsid w:val="000F5A8F"/>
    <w:rsid w:val="000F5ABB"/>
    <w:rsid w:val="000F603E"/>
    <w:rsid w:val="000F6139"/>
    <w:rsid w:val="000F63B8"/>
    <w:rsid w:val="000F64DD"/>
    <w:rsid w:val="00100557"/>
    <w:rsid w:val="00100BAC"/>
    <w:rsid w:val="00101B5E"/>
    <w:rsid w:val="00102ADC"/>
    <w:rsid w:val="00102E08"/>
    <w:rsid w:val="0010348B"/>
    <w:rsid w:val="00104109"/>
    <w:rsid w:val="00104367"/>
    <w:rsid w:val="00104895"/>
    <w:rsid w:val="001053DA"/>
    <w:rsid w:val="0010659A"/>
    <w:rsid w:val="001065A1"/>
    <w:rsid w:val="00107038"/>
    <w:rsid w:val="00107E14"/>
    <w:rsid w:val="001111BD"/>
    <w:rsid w:val="001142E4"/>
    <w:rsid w:val="00114FC0"/>
    <w:rsid w:val="00115667"/>
    <w:rsid w:val="0011576E"/>
    <w:rsid w:val="00120C40"/>
    <w:rsid w:val="001219C0"/>
    <w:rsid w:val="001229DC"/>
    <w:rsid w:val="00122A34"/>
    <w:rsid w:val="00122BB4"/>
    <w:rsid w:val="00122FFE"/>
    <w:rsid w:val="00123BD6"/>
    <w:rsid w:val="00123D24"/>
    <w:rsid w:val="00124765"/>
    <w:rsid w:val="00125205"/>
    <w:rsid w:val="0012583B"/>
    <w:rsid w:val="00125862"/>
    <w:rsid w:val="00126F81"/>
    <w:rsid w:val="001274F2"/>
    <w:rsid w:val="00127BDB"/>
    <w:rsid w:val="00130A9E"/>
    <w:rsid w:val="001316D9"/>
    <w:rsid w:val="00131CD7"/>
    <w:rsid w:val="00131DE9"/>
    <w:rsid w:val="00132231"/>
    <w:rsid w:val="00132F71"/>
    <w:rsid w:val="001336D9"/>
    <w:rsid w:val="0013541C"/>
    <w:rsid w:val="00135C70"/>
    <w:rsid w:val="00136438"/>
    <w:rsid w:val="00136501"/>
    <w:rsid w:val="00137C8A"/>
    <w:rsid w:val="00140B20"/>
    <w:rsid w:val="001411DC"/>
    <w:rsid w:val="00142733"/>
    <w:rsid w:val="001427EA"/>
    <w:rsid w:val="00142D2C"/>
    <w:rsid w:val="0014380A"/>
    <w:rsid w:val="001456FF"/>
    <w:rsid w:val="00146192"/>
    <w:rsid w:val="0014773D"/>
    <w:rsid w:val="00147A70"/>
    <w:rsid w:val="00150BD2"/>
    <w:rsid w:val="00150C2F"/>
    <w:rsid w:val="00150D31"/>
    <w:rsid w:val="00151C3D"/>
    <w:rsid w:val="00151D75"/>
    <w:rsid w:val="00152CCA"/>
    <w:rsid w:val="00153209"/>
    <w:rsid w:val="00153399"/>
    <w:rsid w:val="00153969"/>
    <w:rsid w:val="001548E3"/>
    <w:rsid w:val="001552F2"/>
    <w:rsid w:val="001557A0"/>
    <w:rsid w:val="00156602"/>
    <w:rsid w:val="00156ACE"/>
    <w:rsid w:val="0016071D"/>
    <w:rsid w:val="00161F84"/>
    <w:rsid w:val="001622A8"/>
    <w:rsid w:val="00163067"/>
    <w:rsid w:val="0016331C"/>
    <w:rsid w:val="0016365D"/>
    <w:rsid w:val="00164039"/>
    <w:rsid w:val="00164C47"/>
    <w:rsid w:val="00164F59"/>
    <w:rsid w:val="001653FA"/>
    <w:rsid w:val="001653FC"/>
    <w:rsid w:val="00166BAF"/>
    <w:rsid w:val="00167F23"/>
    <w:rsid w:val="00170A92"/>
    <w:rsid w:val="00170BFA"/>
    <w:rsid w:val="00170E60"/>
    <w:rsid w:val="00171089"/>
    <w:rsid w:val="00173036"/>
    <w:rsid w:val="00173689"/>
    <w:rsid w:val="00173923"/>
    <w:rsid w:val="001749B2"/>
    <w:rsid w:val="00175D44"/>
    <w:rsid w:val="00177115"/>
    <w:rsid w:val="0017745F"/>
    <w:rsid w:val="001774FF"/>
    <w:rsid w:val="001814BA"/>
    <w:rsid w:val="0018237E"/>
    <w:rsid w:val="00182401"/>
    <w:rsid w:val="001832E1"/>
    <w:rsid w:val="00184029"/>
    <w:rsid w:val="00184107"/>
    <w:rsid w:val="00185265"/>
    <w:rsid w:val="0018657A"/>
    <w:rsid w:val="00186CFD"/>
    <w:rsid w:val="00187E25"/>
    <w:rsid w:val="00190778"/>
    <w:rsid w:val="00190F62"/>
    <w:rsid w:val="00191604"/>
    <w:rsid w:val="00191CFC"/>
    <w:rsid w:val="0019280B"/>
    <w:rsid w:val="001930CF"/>
    <w:rsid w:val="001937BC"/>
    <w:rsid w:val="001958BE"/>
    <w:rsid w:val="00196302"/>
    <w:rsid w:val="00196BDB"/>
    <w:rsid w:val="0019747D"/>
    <w:rsid w:val="001A008F"/>
    <w:rsid w:val="001A1306"/>
    <w:rsid w:val="001A22EF"/>
    <w:rsid w:val="001A243B"/>
    <w:rsid w:val="001A3E14"/>
    <w:rsid w:val="001A4018"/>
    <w:rsid w:val="001A4FE5"/>
    <w:rsid w:val="001A50B3"/>
    <w:rsid w:val="001A530E"/>
    <w:rsid w:val="001A5341"/>
    <w:rsid w:val="001A5744"/>
    <w:rsid w:val="001A60E1"/>
    <w:rsid w:val="001A6D00"/>
    <w:rsid w:val="001A6E04"/>
    <w:rsid w:val="001B031C"/>
    <w:rsid w:val="001B0837"/>
    <w:rsid w:val="001B1840"/>
    <w:rsid w:val="001B2EC4"/>
    <w:rsid w:val="001B32AC"/>
    <w:rsid w:val="001B33B6"/>
    <w:rsid w:val="001B5E48"/>
    <w:rsid w:val="001B6A43"/>
    <w:rsid w:val="001B7119"/>
    <w:rsid w:val="001B7AA9"/>
    <w:rsid w:val="001C150D"/>
    <w:rsid w:val="001C1818"/>
    <w:rsid w:val="001C1E8E"/>
    <w:rsid w:val="001C1ED3"/>
    <w:rsid w:val="001C335B"/>
    <w:rsid w:val="001C3EFB"/>
    <w:rsid w:val="001C459C"/>
    <w:rsid w:val="001C558C"/>
    <w:rsid w:val="001C5955"/>
    <w:rsid w:val="001C72D0"/>
    <w:rsid w:val="001C7841"/>
    <w:rsid w:val="001C7995"/>
    <w:rsid w:val="001D0468"/>
    <w:rsid w:val="001D0C8E"/>
    <w:rsid w:val="001D2274"/>
    <w:rsid w:val="001D22A3"/>
    <w:rsid w:val="001D2593"/>
    <w:rsid w:val="001D2717"/>
    <w:rsid w:val="001D2FBB"/>
    <w:rsid w:val="001D43B9"/>
    <w:rsid w:val="001D5A71"/>
    <w:rsid w:val="001D6365"/>
    <w:rsid w:val="001D663D"/>
    <w:rsid w:val="001D739F"/>
    <w:rsid w:val="001D7D81"/>
    <w:rsid w:val="001E06B5"/>
    <w:rsid w:val="001E0CC1"/>
    <w:rsid w:val="001E2024"/>
    <w:rsid w:val="001E2140"/>
    <w:rsid w:val="001E2335"/>
    <w:rsid w:val="001E43B5"/>
    <w:rsid w:val="001E54BE"/>
    <w:rsid w:val="001E5878"/>
    <w:rsid w:val="001E5CCD"/>
    <w:rsid w:val="001E6D95"/>
    <w:rsid w:val="001E764C"/>
    <w:rsid w:val="001E7978"/>
    <w:rsid w:val="001E7F6A"/>
    <w:rsid w:val="001F0158"/>
    <w:rsid w:val="001F0356"/>
    <w:rsid w:val="001F10BD"/>
    <w:rsid w:val="001F1296"/>
    <w:rsid w:val="001F24D1"/>
    <w:rsid w:val="001F368E"/>
    <w:rsid w:val="001F4913"/>
    <w:rsid w:val="001F51F0"/>
    <w:rsid w:val="001F6D38"/>
    <w:rsid w:val="001F7C65"/>
    <w:rsid w:val="001F7DD2"/>
    <w:rsid w:val="0020022B"/>
    <w:rsid w:val="00200E85"/>
    <w:rsid w:val="00200F94"/>
    <w:rsid w:val="00201667"/>
    <w:rsid w:val="002031AA"/>
    <w:rsid w:val="00203F44"/>
    <w:rsid w:val="00204C2F"/>
    <w:rsid w:val="00205A81"/>
    <w:rsid w:val="00206311"/>
    <w:rsid w:val="002063E3"/>
    <w:rsid w:val="00207048"/>
    <w:rsid w:val="00207A7C"/>
    <w:rsid w:val="002107A6"/>
    <w:rsid w:val="00211420"/>
    <w:rsid w:val="00212202"/>
    <w:rsid w:val="00212907"/>
    <w:rsid w:val="00212AE7"/>
    <w:rsid w:val="0021347E"/>
    <w:rsid w:val="002134BA"/>
    <w:rsid w:val="00213887"/>
    <w:rsid w:val="002143F4"/>
    <w:rsid w:val="00214534"/>
    <w:rsid w:val="00214B23"/>
    <w:rsid w:val="00215A5D"/>
    <w:rsid w:val="00215BB9"/>
    <w:rsid w:val="00215C8A"/>
    <w:rsid w:val="00215E1E"/>
    <w:rsid w:val="00216805"/>
    <w:rsid w:val="00216847"/>
    <w:rsid w:val="00217B89"/>
    <w:rsid w:val="00220122"/>
    <w:rsid w:val="0022137C"/>
    <w:rsid w:val="0022188E"/>
    <w:rsid w:val="00221D5D"/>
    <w:rsid w:val="0022259C"/>
    <w:rsid w:val="00222742"/>
    <w:rsid w:val="00222811"/>
    <w:rsid w:val="002228E0"/>
    <w:rsid w:val="00222C49"/>
    <w:rsid w:val="00222F43"/>
    <w:rsid w:val="00223EEE"/>
    <w:rsid w:val="002251CE"/>
    <w:rsid w:val="002251E1"/>
    <w:rsid w:val="00225913"/>
    <w:rsid w:val="00225D17"/>
    <w:rsid w:val="0022657E"/>
    <w:rsid w:val="0022675A"/>
    <w:rsid w:val="00226A24"/>
    <w:rsid w:val="00226E6B"/>
    <w:rsid w:val="002270E9"/>
    <w:rsid w:val="002278F6"/>
    <w:rsid w:val="00227A0F"/>
    <w:rsid w:val="00227BDE"/>
    <w:rsid w:val="002306CC"/>
    <w:rsid w:val="00231D08"/>
    <w:rsid w:val="00232455"/>
    <w:rsid w:val="0023385D"/>
    <w:rsid w:val="00235A46"/>
    <w:rsid w:val="00235C7F"/>
    <w:rsid w:val="00236143"/>
    <w:rsid w:val="002365B5"/>
    <w:rsid w:val="00236B80"/>
    <w:rsid w:val="00236FF6"/>
    <w:rsid w:val="002401E5"/>
    <w:rsid w:val="002401F6"/>
    <w:rsid w:val="00240917"/>
    <w:rsid w:val="002425AF"/>
    <w:rsid w:val="002428C8"/>
    <w:rsid w:val="0024290F"/>
    <w:rsid w:val="00242A54"/>
    <w:rsid w:val="00242D8C"/>
    <w:rsid w:val="00243764"/>
    <w:rsid w:val="00244017"/>
    <w:rsid w:val="00244645"/>
    <w:rsid w:val="00244B58"/>
    <w:rsid w:val="00245B15"/>
    <w:rsid w:val="00245BC3"/>
    <w:rsid w:val="00245D93"/>
    <w:rsid w:val="00246101"/>
    <w:rsid w:val="00246BEA"/>
    <w:rsid w:val="00246D1B"/>
    <w:rsid w:val="00246E39"/>
    <w:rsid w:val="00247329"/>
    <w:rsid w:val="00247F74"/>
    <w:rsid w:val="00250475"/>
    <w:rsid w:val="00250ACA"/>
    <w:rsid w:val="00250F53"/>
    <w:rsid w:val="0025127D"/>
    <w:rsid w:val="00251E6A"/>
    <w:rsid w:val="002526EA"/>
    <w:rsid w:val="00252B7F"/>
    <w:rsid w:val="002533BB"/>
    <w:rsid w:val="002535E8"/>
    <w:rsid w:val="0025446B"/>
    <w:rsid w:val="002549A0"/>
    <w:rsid w:val="0025511D"/>
    <w:rsid w:val="0025529E"/>
    <w:rsid w:val="002555CD"/>
    <w:rsid w:val="002568F0"/>
    <w:rsid w:val="00256969"/>
    <w:rsid w:val="0025705D"/>
    <w:rsid w:val="00257BF1"/>
    <w:rsid w:val="00257C62"/>
    <w:rsid w:val="00260A6B"/>
    <w:rsid w:val="00260C73"/>
    <w:rsid w:val="00260E30"/>
    <w:rsid w:val="00261EFC"/>
    <w:rsid w:val="00262017"/>
    <w:rsid w:val="00263741"/>
    <w:rsid w:val="00263C7D"/>
    <w:rsid w:val="00263CCD"/>
    <w:rsid w:val="002643DA"/>
    <w:rsid w:val="0026474F"/>
    <w:rsid w:val="00264A42"/>
    <w:rsid w:val="002665BB"/>
    <w:rsid w:val="00270B05"/>
    <w:rsid w:val="00271F86"/>
    <w:rsid w:val="00273A6A"/>
    <w:rsid w:val="00274C3A"/>
    <w:rsid w:val="00274E8B"/>
    <w:rsid w:val="00274EB6"/>
    <w:rsid w:val="00275FF9"/>
    <w:rsid w:val="002769B7"/>
    <w:rsid w:val="00276E2C"/>
    <w:rsid w:val="002778A1"/>
    <w:rsid w:val="00277F22"/>
    <w:rsid w:val="00277F76"/>
    <w:rsid w:val="00281AEE"/>
    <w:rsid w:val="00281FF0"/>
    <w:rsid w:val="00282A2A"/>
    <w:rsid w:val="00282B99"/>
    <w:rsid w:val="00283141"/>
    <w:rsid w:val="00285925"/>
    <w:rsid w:val="00285B9C"/>
    <w:rsid w:val="00285FC1"/>
    <w:rsid w:val="0028603B"/>
    <w:rsid w:val="00286C60"/>
    <w:rsid w:val="00286C91"/>
    <w:rsid w:val="00287526"/>
    <w:rsid w:val="002879D6"/>
    <w:rsid w:val="00287D1C"/>
    <w:rsid w:val="00290093"/>
    <w:rsid w:val="00290A71"/>
    <w:rsid w:val="00291BB8"/>
    <w:rsid w:val="00292947"/>
    <w:rsid w:val="00293037"/>
    <w:rsid w:val="00293FA5"/>
    <w:rsid w:val="00294737"/>
    <w:rsid w:val="002959D1"/>
    <w:rsid w:val="00295FEB"/>
    <w:rsid w:val="00296367"/>
    <w:rsid w:val="00297459"/>
    <w:rsid w:val="00297481"/>
    <w:rsid w:val="00297E44"/>
    <w:rsid w:val="002A0BC3"/>
    <w:rsid w:val="002A0C39"/>
    <w:rsid w:val="002A0D3A"/>
    <w:rsid w:val="002A133C"/>
    <w:rsid w:val="002A2FCC"/>
    <w:rsid w:val="002A502B"/>
    <w:rsid w:val="002A5120"/>
    <w:rsid w:val="002A56B6"/>
    <w:rsid w:val="002A5963"/>
    <w:rsid w:val="002A5AD7"/>
    <w:rsid w:val="002A6AA5"/>
    <w:rsid w:val="002A6B31"/>
    <w:rsid w:val="002A6D5B"/>
    <w:rsid w:val="002A73FF"/>
    <w:rsid w:val="002A7AF3"/>
    <w:rsid w:val="002A7C78"/>
    <w:rsid w:val="002A7C79"/>
    <w:rsid w:val="002B094C"/>
    <w:rsid w:val="002B0B39"/>
    <w:rsid w:val="002B15CF"/>
    <w:rsid w:val="002B2AE5"/>
    <w:rsid w:val="002B32FF"/>
    <w:rsid w:val="002B440B"/>
    <w:rsid w:val="002B4B78"/>
    <w:rsid w:val="002B4E53"/>
    <w:rsid w:val="002B54CF"/>
    <w:rsid w:val="002B797A"/>
    <w:rsid w:val="002B7C92"/>
    <w:rsid w:val="002B7E80"/>
    <w:rsid w:val="002B7E82"/>
    <w:rsid w:val="002C0BF5"/>
    <w:rsid w:val="002C175A"/>
    <w:rsid w:val="002C18F5"/>
    <w:rsid w:val="002C1C22"/>
    <w:rsid w:val="002C317A"/>
    <w:rsid w:val="002C4A66"/>
    <w:rsid w:val="002C4B46"/>
    <w:rsid w:val="002C4C80"/>
    <w:rsid w:val="002C5BA2"/>
    <w:rsid w:val="002C5BAA"/>
    <w:rsid w:val="002C6463"/>
    <w:rsid w:val="002C6AB0"/>
    <w:rsid w:val="002C6ED7"/>
    <w:rsid w:val="002C702B"/>
    <w:rsid w:val="002C77DC"/>
    <w:rsid w:val="002C7961"/>
    <w:rsid w:val="002D225F"/>
    <w:rsid w:val="002D26F6"/>
    <w:rsid w:val="002D527E"/>
    <w:rsid w:val="002D5942"/>
    <w:rsid w:val="002D5B33"/>
    <w:rsid w:val="002E0085"/>
    <w:rsid w:val="002E0785"/>
    <w:rsid w:val="002E0AA9"/>
    <w:rsid w:val="002E0F63"/>
    <w:rsid w:val="002E11C7"/>
    <w:rsid w:val="002E26FA"/>
    <w:rsid w:val="002E3EF7"/>
    <w:rsid w:val="002E4E84"/>
    <w:rsid w:val="002E4FA9"/>
    <w:rsid w:val="002E5193"/>
    <w:rsid w:val="002E56D4"/>
    <w:rsid w:val="002E7C75"/>
    <w:rsid w:val="002F042B"/>
    <w:rsid w:val="002F04B4"/>
    <w:rsid w:val="002F0660"/>
    <w:rsid w:val="002F08D2"/>
    <w:rsid w:val="002F14BA"/>
    <w:rsid w:val="002F1E73"/>
    <w:rsid w:val="002F229B"/>
    <w:rsid w:val="002F2325"/>
    <w:rsid w:val="002F2420"/>
    <w:rsid w:val="002F4E09"/>
    <w:rsid w:val="002F5F52"/>
    <w:rsid w:val="002F6DF6"/>
    <w:rsid w:val="003000F6"/>
    <w:rsid w:val="003004D9"/>
    <w:rsid w:val="003029F1"/>
    <w:rsid w:val="00302CBB"/>
    <w:rsid w:val="00303C61"/>
    <w:rsid w:val="00303D9E"/>
    <w:rsid w:val="003041B4"/>
    <w:rsid w:val="00304778"/>
    <w:rsid w:val="00305AE7"/>
    <w:rsid w:val="0030709F"/>
    <w:rsid w:val="003074A5"/>
    <w:rsid w:val="0030759E"/>
    <w:rsid w:val="00307641"/>
    <w:rsid w:val="00310BF0"/>
    <w:rsid w:val="003123B2"/>
    <w:rsid w:val="00312AC3"/>
    <w:rsid w:val="003136B5"/>
    <w:rsid w:val="00314273"/>
    <w:rsid w:val="00314279"/>
    <w:rsid w:val="003155E5"/>
    <w:rsid w:val="0031590F"/>
    <w:rsid w:val="00315DEC"/>
    <w:rsid w:val="00315EA9"/>
    <w:rsid w:val="00316100"/>
    <w:rsid w:val="003165AA"/>
    <w:rsid w:val="00320316"/>
    <w:rsid w:val="00320F69"/>
    <w:rsid w:val="00320F71"/>
    <w:rsid w:val="00320FFF"/>
    <w:rsid w:val="00321C1C"/>
    <w:rsid w:val="00321C98"/>
    <w:rsid w:val="00322661"/>
    <w:rsid w:val="003228CB"/>
    <w:rsid w:val="0032340F"/>
    <w:rsid w:val="00323715"/>
    <w:rsid w:val="0032389B"/>
    <w:rsid w:val="0032398D"/>
    <w:rsid w:val="00323D96"/>
    <w:rsid w:val="00324732"/>
    <w:rsid w:val="00324794"/>
    <w:rsid w:val="00325E58"/>
    <w:rsid w:val="0032650A"/>
    <w:rsid w:val="003266A4"/>
    <w:rsid w:val="0033002F"/>
    <w:rsid w:val="003302E6"/>
    <w:rsid w:val="0033038C"/>
    <w:rsid w:val="00330679"/>
    <w:rsid w:val="00330BEF"/>
    <w:rsid w:val="00331743"/>
    <w:rsid w:val="003319C8"/>
    <w:rsid w:val="00332072"/>
    <w:rsid w:val="00333429"/>
    <w:rsid w:val="00333D70"/>
    <w:rsid w:val="00333E8C"/>
    <w:rsid w:val="003346A7"/>
    <w:rsid w:val="0033502D"/>
    <w:rsid w:val="00335042"/>
    <w:rsid w:val="00336886"/>
    <w:rsid w:val="00337050"/>
    <w:rsid w:val="00340129"/>
    <w:rsid w:val="00340E61"/>
    <w:rsid w:val="00341156"/>
    <w:rsid w:val="00341373"/>
    <w:rsid w:val="00341520"/>
    <w:rsid w:val="00341797"/>
    <w:rsid w:val="00342235"/>
    <w:rsid w:val="003424E6"/>
    <w:rsid w:val="003431ED"/>
    <w:rsid w:val="003438B0"/>
    <w:rsid w:val="00344133"/>
    <w:rsid w:val="003442F7"/>
    <w:rsid w:val="003444C9"/>
    <w:rsid w:val="00345142"/>
    <w:rsid w:val="003459BF"/>
    <w:rsid w:val="00346379"/>
    <w:rsid w:val="003467EC"/>
    <w:rsid w:val="003473D3"/>
    <w:rsid w:val="00347C00"/>
    <w:rsid w:val="00347FBC"/>
    <w:rsid w:val="0035294C"/>
    <w:rsid w:val="00353D97"/>
    <w:rsid w:val="00355654"/>
    <w:rsid w:val="003565A3"/>
    <w:rsid w:val="00356C16"/>
    <w:rsid w:val="00356E55"/>
    <w:rsid w:val="00360A0A"/>
    <w:rsid w:val="00361064"/>
    <w:rsid w:val="00361D51"/>
    <w:rsid w:val="003625BB"/>
    <w:rsid w:val="003625E9"/>
    <w:rsid w:val="0036305A"/>
    <w:rsid w:val="003632C8"/>
    <w:rsid w:val="0036400D"/>
    <w:rsid w:val="00365BD2"/>
    <w:rsid w:val="003665BF"/>
    <w:rsid w:val="00367C0D"/>
    <w:rsid w:val="003707F9"/>
    <w:rsid w:val="00370977"/>
    <w:rsid w:val="00371E21"/>
    <w:rsid w:val="00372C14"/>
    <w:rsid w:val="0037329A"/>
    <w:rsid w:val="00373BA3"/>
    <w:rsid w:val="00374BC2"/>
    <w:rsid w:val="0037588C"/>
    <w:rsid w:val="003760E7"/>
    <w:rsid w:val="0037651B"/>
    <w:rsid w:val="003765FB"/>
    <w:rsid w:val="003778E8"/>
    <w:rsid w:val="00381082"/>
    <w:rsid w:val="00381E63"/>
    <w:rsid w:val="00382000"/>
    <w:rsid w:val="003852D6"/>
    <w:rsid w:val="00385548"/>
    <w:rsid w:val="00385705"/>
    <w:rsid w:val="0038607E"/>
    <w:rsid w:val="00386483"/>
    <w:rsid w:val="00386ADC"/>
    <w:rsid w:val="00386EDD"/>
    <w:rsid w:val="00390622"/>
    <w:rsid w:val="003906C3"/>
    <w:rsid w:val="00390E4E"/>
    <w:rsid w:val="00391232"/>
    <w:rsid w:val="00391391"/>
    <w:rsid w:val="003917F9"/>
    <w:rsid w:val="0039316C"/>
    <w:rsid w:val="00393271"/>
    <w:rsid w:val="003935AA"/>
    <w:rsid w:val="00394AB6"/>
    <w:rsid w:val="0039551A"/>
    <w:rsid w:val="0039591B"/>
    <w:rsid w:val="00396A82"/>
    <w:rsid w:val="003A102B"/>
    <w:rsid w:val="003A1497"/>
    <w:rsid w:val="003A26C1"/>
    <w:rsid w:val="003A5BE4"/>
    <w:rsid w:val="003A6064"/>
    <w:rsid w:val="003A7392"/>
    <w:rsid w:val="003A7676"/>
    <w:rsid w:val="003A77CE"/>
    <w:rsid w:val="003A7C08"/>
    <w:rsid w:val="003B05B9"/>
    <w:rsid w:val="003B07D8"/>
    <w:rsid w:val="003B0846"/>
    <w:rsid w:val="003B1144"/>
    <w:rsid w:val="003B2B08"/>
    <w:rsid w:val="003B3661"/>
    <w:rsid w:val="003B3B71"/>
    <w:rsid w:val="003B3C3F"/>
    <w:rsid w:val="003B474E"/>
    <w:rsid w:val="003B52DA"/>
    <w:rsid w:val="003B5503"/>
    <w:rsid w:val="003B69EA"/>
    <w:rsid w:val="003B6D38"/>
    <w:rsid w:val="003B7285"/>
    <w:rsid w:val="003B735E"/>
    <w:rsid w:val="003B736C"/>
    <w:rsid w:val="003C00DD"/>
    <w:rsid w:val="003C0723"/>
    <w:rsid w:val="003C164F"/>
    <w:rsid w:val="003C2CE3"/>
    <w:rsid w:val="003C4139"/>
    <w:rsid w:val="003C45DE"/>
    <w:rsid w:val="003C5068"/>
    <w:rsid w:val="003C55A4"/>
    <w:rsid w:val="003C56CF"/>
    <w:rsid w:val="003C5C59"/>
    <w:rsid w:val="003C72D7"/>
    <w:rsid w:val="003C7FAE"/>
    <w:rsid w:val="003D0F36"/>
    <w:rsid w:val="003D253C"/>
    <w:rsid w:val="003D36D3"/>
    <w:rsid w:val="003D44CF"/>
    <w:rsid w:val="003D6698"/>
    <w:rsid w:val="003D798B"/>
    <w:rsid w:val="003D7B8B"/>
    <w:rsid w:val="003E1839"/>
    <w:rsid w:val="003E1C93"/>
    <w:rsid w:val="003E293E"/>
    <w:rsid w:val="003E2FF3"/>
    <w:rsid w:val="003E4628"/>
    <w:rsid w:val="003E5151"/>
    <w:rsid w:val="003E5424"/>
    <w:rsid w:val="003E5BE7"/>
    <w:rsid w:val="003E7695"/>
    <w:rsid w:val="003E77A2"/>
    <w:rsid w:val="003F00BA"/>
    <w:rsid w:val="003F1040"/>
    <w:rsid w:val="003F207D"/>
    <w:rsid w:val="003F347D"/>
    <w:rsid w:val="003F4717"/>
    <w:rsid w:val="003F47D1"/>
    <w:rsid w:val="003F4AB9"/>
    <w:rsid w:val="003F5344"/>
    <w:rsid w:val="003F78A0"/>
    <w:rsid w:val="003F7936"/>
    <w:rsid w:val="00400B45"/>
    <w:rsid w:val="00401846"/>
    <w:rsid w:val="00402ADE"/>
    <w:rsid w:val="00402B41"/>
    <w:rsid w:val="00403559"/>
    <w:rsid w:val="004039BC"/>
    <w:rsid w:val="00403C74"/>
    <w:rsid w:val="004044D5"/>
    <w:rsid w:val="00404688"/>
    <w:rsid w:val="00404C8B"/>
    <w:rsid w:val="00405894"/>
    <w:rsid w:val="00407454"/>
    <w:rsid w:val="0040756D"/>
    <w:rsid w:val="004102D1"/>
    <w:rsid w:val="00410B81"/>
    <w:rsid w:val="00410D20"/>
    <w:rsid w:val="0041164A"/>
    <w:rsid w:val="00411D4B"/>
    <w:rsid w:val="0041270C"/>
    <w:rsid w:val="00413091"/>
    <w:rsid w:val="00413615"/>
    <w:rsid w:val="004137BF"/>
    <w:rsid w:val="004138A1"/>
    <w:rsid w:val="00413A33"/>
    <w:rsid w:val="00413BE4"/>
    <w:rsid w:val="00415B63"/>
    <w:rsid w:val="00416EE0"/>
    <w:rsid w:val="00417060"/>
    <w:rsid w:val="004170E1"/>
    <w:rsid w:val="004176EF"/>
    <w:rsid w:val="00421EF9"/>
    <w:rsid w:val="00422EA7"/>
    <w:rsid w:val="00425B83"/>
    <w:rsid w:val="004274A6"/>
    <w:rsid w:val="00427561"/>
    <w:rsid w:val="00427D34"/>
    <w:rsid w:val="004301C4"/>
    <w:rsid w:val="00430291"/>
    <w:rsid w:val="00430BED"/>
    <w:rsid w:val="00431C87"/>
    <w:rsid w:val="00432091"/>
    <w:rsid w:val="00433589"/>
    <w:rsid w:val="00433862"/>
    <w:rsid w:val="004342CB"/>
    <w:rsid w:val="00434550"/>
    <w:rsid w:val="00435274"/>
    <w:rsid w:val="00436B2F"/>
    <w:rsid w:val="00436CA9"/>
    <w:rsid w:val="004371A7"/>
    <w:rsid w:val="00437824"/>
    <w:rsid w:val="00437CCC"/>
    <w:rsid w:val="00437DC6"/>
    <w:rsid w:val="00440123"/>
    <w:rsid w:val="00440288"/>
    <w:rsid w:val="00440B51"/>
    <w:rsid w:val="00440C00"/>
    <w:rsid w:val="00441D1D"/>
    <w:rsid w:val="00443910"/>
    <w:rsid w:val="004443DE"/>
    <w:rsid w:val="004446EB"/>
    <w:rsid w:val="00444D9F"/>
    <w:rsid w:val="00444EBB"/>
    <w:rsid w:val="00445CF7"/>
    <w:rsid w:val="00445CFC"/>
    <w:rsid w:val="00445F65"/>
    <w:rsid w:val="004465D1"/>
    <w:rsid w:val="004471F8"/>
    <w:rsid w:val="00447E75"/>
    <w:rsid w:val="00450947"/>
    <w:rsid w:val="004509B4"/>
    <w:rsid w:val="00450D03"/>
    <w:rsid w:val="00452450"/>
    <w:rsid w:val="00452705"/>
    <w:rsid w:val="0045330E"/>
    <w:rsid w:val="0045365C"/>
    <w:rsid w:val="004536DF"/>
    <w:rsid w:val="004550B3"/>
    <w:rsid w:val="00455AC0"/>
    <w:rsid w:val="00455F12"/>
    <w:rsid w:val="00455FA3"/>
    <w:rsid w:val="0045695A"/>
    <w:rsid w:val="00457209"/>
    <w:rsid w:val="004578FA"/>
    <w:rsid w:val="004623BA"/>
    <w:rsid w:val="00463362"/>
    <w:rsid w:val="0046358E"/>
    <w:rsid w:val="00463C25"/>
    <w:rsid w:val="004645D8"/>
    <w:rsid w:val="004656C4"/>
    <w:rsid w:val="00465780"/>
    <w:rsid w:val="0046592A"/>
    <w:rsid w:val="00465C26"/>
    <w:rsid w:val="00466D4D"/>
    <w:rsid w:val="00466D83"/>
    <w:rsid w:val="0046710A"/>
    <w:rsid w:val="004679AB"/>
    <w:rsid w:val="00470232"/>
    <w:rsid w:val="0047035C"/>
    <w:rsid w:val="00470CD0"/>
    <w:rsid w:val="00470E7D"/>
    <w:rsid w:val="004714C4"/>
    <w:rsid w:val="00473879"/>
    <w:rsid w:val="00473A94"/>
    <w:rsid w:val="004745FF"/>
    <w:rsid w:val="004760D6"/>
    <w:rsid w:val="00476CA0"/>
    <w:rsid w:val="00477B29"/>
    <w:rsid w:val="00477BB6"/>
    <w:rsid w:val="00477D71"/>
    <w:rsid w:val="00481A63"/>
    <w:rsid w:val="00481FC1"/>
    <w:rsid w:val="0048233D"/>
    <w:rsid w:val="0048378E"/>
    <w:rsid w:val="004841F8"/>
    <w:rsid w:val="004846B3"/>
    <w:rsid w:val="00484BE7"/>
    <w:rsid w:val="00486D36"/>
    <w:rsid w:val="004877CD"/>
    <w:rsid w:val="00487984"/>
    <w:rsid w:val="00487EC8"/>
    <w:rsid w:val="00487F7A"/>
    <w:rsid w:val="0049082D"/>
    <w:rsid w:val="00491585"/>
    <w:rsid w:val="00492657"/>
    <w:rsid w:val="0049337B"/>
    <w:rsid w:val="00496714"/>
    <w:rsid w:val="00496F0E"/>
    <w:rsid w:val="004971E3"/>
    <w:rsid w:val="0049754B"/>
    <w:rsid w:val="004978FC"/>
    <w:rsid w:val="00497B60"/>
    <w:rsid w:val="004A0207"/>
    <w:rsid w:val="004A1362"/>
    <w:rsid w:val="004A1E00"/>
    <w:rsid w:val="004A22E2"/>
    <w:rsid w:val="004A257A"/>
    <w:rsid w:val="004A26AB"/>
    <w:rsid w:val="004A30B9"/>
    <w:rsid w:val="004A35D8"/>
    <w:rsid w:val="004A433D"/>
    <w:rsid w:val="004A4A5B"/>
    <w:rsid w:val="004A4F57"/>
    <w:rsid w:val="004A550C"/>
    <w:rsid w:val="004A607B"/>
    <w:rsid w:val="004A62F2"/>
    <w:rsid w:val="004A64B8"/>
    <w:rsid w:val="004A6D0B"/>
    <w:rsid w:val="004A79D2"/>
    <w:rsid w:val="004A7E32"/>
    <w:rsid w:val="004B04B1"/>
    <w:rsid w:val="004B0804"/>
    <w:rsid w:val="004B0B31"/>
    <w:rsid w:val="004B0F3A"/>
    <w:rsid w:val="004B1CEE"/>
    <w:rsid w:val="004B2E1B"/>
    <w:rsid w:val="004B4718"/>
    <w:rsid w:val="004B47F9"/>
    <w:rsid w:val="004B538F"/>
    <w:rsid w:val="004B57BB"/>
    <w:rsid w:val="004C0235"/>
    <w:rsid w:val="004C0867"/>
    <w:rsid w:val="004C1494"/>
    <w:rsid w:val="004C1D0C"/>
    <w:rsid w:val="004C1FF8"/>
    <w:rsid w:val="004C23B0"/>
    <w:rsid w:val="004C2609"/>
    <w:rsid w:val="004C3409"/>
    <w:rsid w:val="004C372C"/>
    <w:rsid w:val="004C525B"/>
    <w:rsid w:val="004C56A6"/>
    <w:rsid w:val="004C580E"/>
    <w:rsid w:val="004C66B5"/>
    <w:rsid w:val="004C6DE8"/>
    <w:rsid w:val="004D17C0"/>
    <w:rsid w:val="004D21CD"/>
    <w:rsid w:val="004D3A47"/>
    <w:rsid w:val="004D3E22"/>
    <w:rsid w:val="004D5834"/>
    <w:rsid w:val="004D6999"/>
    <w:rsid w:val="004D71A2"/>
    <w:rsid w:val="004D7653"/>
    <w:rsid w:val="004E0CF6"/>
    <w:rsid w:val="004E1CE5"/>
    <w:rsid w:val="004E22D0"/>
    <w:rsid w:val="004E2B95"/>
    <w:rsid w:val="004E2D4F"/>
    <w:rsid w:val="004E3DFA"/>
    <w:rsid w:val="004E4958"/>
    <w:rsid w:val="004E5226"/>
    <w:rsid w:val="004E5B55"/>
    <w:rsid w:val="004E664F"/>
    <w:rsid w:val="004E6888"/>
    <w:rsid w:val="004E735F"/>
    <w:rsid w:val="004E797C"/>
    <w:rsid w:val="004F0563"/>
    <w:rsid w:val="004F1091"/>
    <w:rsid w:val="004F1FF9"/>
    <w:rsid w:val="004F339D"/>
    <w:rsid w:val="004F4756"/>
    <w:rsid w:val="004F4DF4"/>
    <w:rsid w:val="004F572C"/>
    <w:rsid w:val="004F5FE8"/>
    <w:rsid w:val="004F6559"/>
    <w:rsid w:val="004F6B8C"/>
    <w:rsid w:val="004F6D87"/>
    <w:rsid w:val="004F7B01"/>
    <w:rsid w:val="004F7F99"/>
    <w:rsid w:val="005013EC"/>
    <w:rsid w:val="00501ABD"/>
    <w:rsid w:val="00501CE7"/>
    <w:rsid w:val="005020AA"/>
    <w:rsid w:val="00502AC4"/>
    <w:rsid w:val="00504275"/>
    <w:rsid w:val="0050545A"/>
    <w:rsid w:val="0050639A"/>
    <w:rsid w:val="00506988"/>
    <w:rsid w:val="0050769F"/>
    <w:rsid w:val="00507782"/>
    <w:rsid w:val="00507F90"/>
    <w:rsid w:val="00510502"/>
    <w:rsid w:val="00510FB7"/>
    <w:rsid w:val="00511B61"/>
    <w:rsid w:val="005121A8"/>
    <w:rsid w:val="005126A9"/>
    <w:rsid w:val="0051320A"/>
    <w:rsid w:val="00513C52"/>
    <w:rsid w:val="00513DEA"/>
    <w:rsid w:val="00513E41"/>
    <w:rsid w:val="0051402E"/>
    <w:rsid w:val="005144D5"/>
    <w:rsid w:val="00514816"/>
    <w:rsid w:val="00514F0C"/>
    <w:rsid w:val="00516729"/>
    <w:rsid w:val="00517234"/>
    <w:rsid w:val="00517405"/>
    <w:rsid w:val="005174F8"/>
    <w:rsid w:val="00517704"/>
    <w:rsid w:val="0051782A"/>
    <w:rsid w:val="005178DF"/>
    <w:rsid w:val="00517939"/>
    <w:rsid w:val="005179CA"/>
    <w:rsid w:val="00517B83"/>
    <w:rsid w:val="00517FBA"/>
    <w:rsid w:val="005211F6"/>
    <w:rsid w:val="00522BF6"/>
    <w:rsid w:val="005232AB"/>
    <w:rsid w:val="005241CE"/>
    <w:rsid w:val="00525365"/>
    <w:rsid w:val="00525521"/>
    <w:rsid w:val="005257D0"/>
    <w:rsid w:val="00525A08"/>
    <w:rsid w:val="00525EE8"/>
    <w:rsid w:val="00530D51"/>
    <w:rsid w:val="00531228"/>
    <w:rsid w:val="00531EBE"/>
    <w:rsid w:val="00531F25"/>
    <w:rsid w:val="0053212B"/>
    <w:rsid w:val="005324D0"/>
    <w:rsid w:val="00533C54"/>
    <w:rsid w:val="005349A1"/>
    <w:rsid w:val="00534BE6"/>
    <w:rsid w:val="00534FB4"/>
    <w:rsid w:val="00535050"/>
    <w:rsid w:val="0053530B"/>
    <w:rsid w:val="0053559F"/>
    <w:rsid w:val="005356D9"/>
    <w:rsid w:val="005361B1"/>
    <w:rsid w:val="0053651E"/>
    <w:rsid w:val="00536B7F"/>
    <w:rsid w:val="00540762"/>
    <w:rsid w:val="00540BB0"/>
    <w:rsid w:val="00541E59"/>
    <w:rsid w:val="005432F1"/>
    <w:rsid w:val="00543863"/>
    <w:rsid w:val="00543898"/>
    <w:rsid w:val="0054396F"/>
    <w:rsid w:val="00544908"/>
    <w:rsid w:val="005461E7"/>
    <w:rsid w:val="00547097"/>
    <w:rsid w:val="00550093"/>
    <w:rsid w:val="005501B7"/>
    <w:rsid w:val="005505AD"/>
    <w:rsid w:val="00550861"/>
    <w:rsid w:val="00550E9F"/>
    <w:rsid w:val="00550F27"/>
    <w:rsid w:val="005512A8"/>
    <w:rsid w:val="0055152D"/>
    <w:rsid w:val="00551557"/>
    <w:rsid w:val="00551838"/>
    <w:rsid w:val="00554C1C"/>
    <w:rsid w:val="00554D2C"/>
    <w:rsid w:val="00555B62"/>
    <w:rsid w:val="005563A2"/>
    <w:rsid w:val="00556C8A"/>
    <w:rsid w:val="005575F4"/>
    <w:rsid w:val="0055783D"/>
    <w:rsid w:val="00557B67"/>
    <w:rsid w:val="00557E64"/>
    <w:rsid w:val="00560849"/>
    <w:rsid w:val="00560F60"/>
    <w:rsid w:val="00561093"/>
    <w:rsid w:val="0056166A"/>
    <w:rsid w:val="00561992"/>
    <w:rsid w:val="00562A0B"/>
    <w:rsid w:val="00562DED"/>
    <w:rsid w:val="005633B0"/>
    <w:rsid w:val="0056374A"/>
    <w:rsid w:val="005647CF"/>
    <w:rsid w:val="00564AA9"/>
    <w:rsid w:val="00565038"/>
    <w:rsid w:val="005655BD"/>
    <w:rsid w:val="00565E0D"/>
    <w:rsid w:val="00565FBA"/>
    <w:rsid w:val="00566053"/>
    <w:rsid w:val="00566FE3"/>
    <w:rsid w:val="005671D9"/>
    <w:rsid w:val="00567946"/>
    <w:rsid w:val="00570487"/>
    <w:rsid w:val="0057064C"/>
    <w:rsid w:val="005711B0"/>
    <w:rsid w:val="00571446"/>
    <w:rsid w:val="00572E86"/>
    <w:rsid w:val="00573747"/>
    <w:rsid w:val="00574AE7"/>
    <w:rsid w:val="00574FE9"/>
    <w:rsid w:val="00575350"/>
    <w:rsid w:val="00575AC4"/>
    <w:rsid w:val="00576C25"/>
    <w:rsid w:val="00577455"/>
    <w:rsid w:val="0057781D"/>
    <w:rsid w:val="0057798B"/>
    <w:rsid w:val="00577F1C"/>
    <w:rsid w:val="00580647"/>
    <w:rsid w:val="00581084"/>
    <w:rsid w:val="005819DB"/>
    <w:rsid w:val="00581B91"/>
    <w:rsid w:val="0058242D"/>
    <w:rsid w:val="005824B3"/>
    <w:rsid w:val="005831F3"/>
    <w:rsid w:val="00583A5E"/>
    <w:rsid w:val="00583B72"/>
    <w:rsid w:val="00583C94"/>
    <w:rsid w:val="00584440"/>
    <w:rsid w:val="00584F46"/>
    <w:rsid w:val="00584FB7"/>
    <w:rsid w:val="00585EE1"/>
    <w:rsid w:val="005860A6"/>
    <w:rsid w:val="00590601"/>
    <w:rsid w:val="00590EF3"/>
    <w:rsid w:val="00590F99"/>
    <w:rsid w:val="0059197D"/>
    <w:rsid w:val="005925E3"/>
    <w:rsid w:val="00593316"/>
    <w:rsid w:val="00595B02"/>
    <w:rsid w:val="00595D32"/>
    <w:rsid w:val="00596597"/>
    <w:rsid w:val="00597BE4"/>
    <w:rsid w:val="005A0BF6"/>
    <w:rsid w:val="005A1D13"/>
    <w:rsid w:val="005A2129"/>
    <w:rsid w:val="005A2157"/>
    <w:rsid w:val="005A330C"/>
    <w:rsid w:val="005A3CBF"/>
    <w:rsid w:val="005A62B4"/>
    <w:rsid w:val="005A68D0"/>
    <w:rsid w:val="005A74A3"/>
    <w:rsid w:val="005A7532"/>
    <w:rsid w:val="005A7D68"/>
    <w:rsid w:val="005A7ECC"/>
    <w:rsid w:val="005B046E"/>
    <w:rsid w:val="005B0E7C"/>
    <w:rsid w:val="005B0F6D"/>
    <w:rsid w:val="005B40BB"/>
    <w:rsid w:val="005B41FD"/>
    <w:rsid w:val="005B4E22"/>
    <w:rsid w:val="005B531E"/>
    <w:rsid w:val="005B5FEB"/>
    <w:rsid w:val="005B6926"/>
    <w:rsid w:val="005B6A11"/>
    <w:rsid w:val="005C0C61"/>
    <w:rsid w:val="005C0C83"/>
    <w:rsid w:val="005C0D0F"/>
    <w:rsid w:val="005C17A0"/>
    <w:rsid w:val="005C19C6"/>
    <w:rsid w:val="005C548F"/>
    <w:rsid w:val="005C5845"/>
    <w:rsid w:val="005C5856"/>
    <w:rsid w:val="005C59E9"/>
    <w:rsid w:val="005C79A8"/>
    <w:rsid w:val="005D0F0D"/>
    <w:rsid w:val="005D1000"/>
    <w:rsid w:val="005D2A9F"/>
    <w:rsid w:val="005D30C2"/>
    <w:rsid w:val="005D5279"/>
    <w:rsid w:val="005E0197"/>
    <w:rsid w:val="005E0B7E"/>
    <w:rsid w:val="005E19BB"/>
    <w:rsid w:val="005E2C8F"/>
    <w:rsid w:val="005E3595"/>
    <w:rsid w:val="005E35C6"/>
    <w:rsid w:val="005E35DC"/>
    <w:rsid w:val="005E37F3"/>
    <w:rsid w:val="005E38AC"/>
    <w:rsid w:val="005E3D0A"/>
    <w:rsid w:val="005E4DF3"/>
    <w:rsid w:val="005E51EB"/>
    <w:rsid w:val="005E5600"/>
    <w:rsid w:val="005E5766"/>
    <w:rsid w:val="005E65DE"/>
    <w:rsid w:val="005E74C2"/>
    <w:rsid w:val="005F0419"/>
    <w:rsid w:val="005F0AE2"/>
    <w:rsid w:val="005F11A4"/>
    <w:rsid w:val="005F1520"/>
    <w:rsid w:val="005F2EEF"/>
    <w:rsid w:val="005F410D"/>
    <w:rsid w:val="005F47FE"/>
    <w:rsid w:val="005F50E7"/>
    <w:rsid w:val="005F55AD"/>
    <w:rsid w:val="005F5F81"/>
    <w:rsid w:val="005F6187"/>
    <w:rsid w:val="005F67D4"/>
    <w:rsid w:val="005F6DD5"/>
    <w:rsid w:val="005F6E89"/>
    <w:rsid w:val="005F7DA8"/>
    <w:rsid w:val="0060215C"/>
    <w:rsid w:val="00603342"/>
    <w:rsid w:val="006039A4"/>
    <w:rsid w:val="00603CCC"/>
    <w:rsid w:val="0060477B"/>
    <w:rsid w:val="00605919"/>
    <w:rsid w:val="00606451"/>
    <w:rsid w:val="00606E9E"/>
    <w:rsid w:val="00607A4C"/>
    <w:rsid w:val="00610165"/>
    <w:rsid w:val="006108DB"/>
    <w:rsid w:val="00611A7C"/>
    <w:rsid w:val="006134AC"/>
    <w:rsid w:val="006161E9"/>
    <w:rsid w:val="00622FE5"/>
    <w:rsid w:val="00623826"/>
    <w:rsid w:val="006247E1"/>
    <w:rsid w:val="00624EAC"/>
    <w:rsid w:val="00624EEF"/>
    <w:rsid w:val="00626333"/>
    <w:rsid w:val="006269B6"/>
    <w:rsid w:val="00626B2A"/>
    <w:rsid w:val="00627064"/>
    <w:rsid w:val="00627A99"/>
    <w:rsid w:val="00630060"/>
    <w:rsid w:val="006309A9"/>
    <w:rsid w:val="00630F2B"/>
    <w:rsid w:val="00632BDA"/>
    <w:rsid w:val="00632F53"/>
    <w:rsid w:val="00633FA6"/>
    <w:rsid w:val="006340D8"/>
    <w:rsid w:val="0063457E"/>
    <w:rsid w:val="00634584"/>
    <w:rsid w:val="00634B0D"/>
    <w:rsid w:val="0063517B"/>
    <w:rsid w:val="00635199"/>
    <w:rsid w:val="006355F9"/>
    <w:rsid w:val="00635E41"/>
    <w:rsid w:val="00636860"/>
    <w:rsid w:val="006372FE"/>
    <w:rsid w:val="00640194"/>
    <w:rsid w:val="00640671"/>
    <w:rsid w:val="00640EE6"/>
    <w:rsid w:val="006418C2"/>
    <w:rsid w:val="00642130"/>
    <w:rsid w:val="00642596"/>
    <w:rsid w:val="00643472"/>
    <w:rsid w:val="0064397B"/>
    <w:rsid w:val="00643ED4"/>
    <w:rsid w:val="006455B1"/>
    <w:rsid w:val="006461D2"/>
    <w:rsid w:val="0064704C"/>
    <w:rsid w:val="00647A9B"/>
    <w:rsid w:val="00647EDD"/>
    <w:rsid w:val="006502F5"/>
    <w:rsid w:val="0065086D"/>
    <w:rsid w:val="00650B14"/>
    <w:rsid w:val="00651918"/>
    <w:rsid w:val="0065317A"/>
    <w:rsid w:val="006541BA"/>
    <w:rsid w:val="00654B5E"/>
    <w:rsid w:val="00654C9F"/>
    <w:rsid w:val="00656E15"/>
    <w:rsid w:val="0066037E"/>
    <w:rsid w:val="00660BBC"/>
    <w:rsid w:val="0066202E"/>
    <w:rsid w:val="0066225D"/>
    <w:rsid w:val="006624E6"/>
    <w:rsid w:val="00662973"/>
    <w:rsid w:val="00662FE8"/>
    <w:rsid w:val="00663A5A"/>
    <w:rsid w:val="00663AC5"/>
    <w:rsid w:val="006650D3"/>
    <w:rsid w:val="00665683"/>
    <w:rsid w:val="00665E70"/>
    <w:rsid w:val="006672D5"/>
    <w:rsid w:val="00667398"/>
    <w:rsid w:val="006736DE"/>
    <w:rsid w:val="00673ADC"/>
    <w:rsid w:val="00673BF9"/>
    <w:rsid w:val="00673EB4"/>
    <w:rsid w:val="0067421F"/>
    <w:rsid w:val="00674FD6"/>
    <w:rsid w:val="0067500E"/>
    <w:rsid w:val="00675636"/>
    <w:rsid w:val="006762B5"/>
    <w:rsid w:val="00677614"/>
    <w:rsid w:val="00677847"/>
    <w:rsid w:val="00677C02"/>
    <w:rsid w:val="0068052A"/>
    <w:rsid w:val="00680549"/>
    <w:rsid w:val="00681463"/>
    <w:rsid w:val="006858C1"/>
    <w:rsid w:val="0068742F"/>
    <w:rsid w:val="00687B32"/>
    <w:rsid w:val="00690A70"/>
    <w:rsid w:val="00690BF8"/>
    <w:rsid w:val="00690F8E"/>
    <w:rsid w:val="0069161E"/>
    <w:rsid w:val="00692CF3"/>
    <w:rsid w:val="00693499"/>
    <w:rsid w:val="00695E34"/>
    <w:rsid w:val="006962F9"/>
    <w:rsid w:val="00696677"/>
    <w:rsid w:val="006968EE"/>
    <w:rsid w:val="00696B0F"/>
    <w:rsid w:val="006975F4"/>
    <w:rsid w:val="006A26BE"/>
    <w:rsid w:val="006A28AC"/>
    <w:rsid w:val="006A32D5"/>
    <w:rsid w:val="006A33F1"/>
    <w:rsid w:val="006A45C9"/>
    <w:rsid w:val="006A4AD7"/>
    <w:rsid w:val="006A4F84"/>
    <w:rsid w:val="006A54EF"/>
    <w:rsid w:val="006A5844"/>
    <w:rsid w:val="006A58C9"/>
    <w:rsid w:val="006A6623"/>
    <w:rsid w:val="006A7380"/>
    <w:rsid w:val="006A74B4"/>
    <w:rsid w:val="006A7BF8"/>
    <w:rsid w:val="006A7E6A"/>
    <w:rsid w:val="006B0367"/>
    <w:rsid w:val="006B1290"/>
    <w:rsid w:val="006B1DAF"/>
    <w:rsid w:val="006B3519"/>
    <w:rsid w:val="006B3C64"/>
    <w:rsid w:val="006B4624"/>
    <w:rsid w:val="006B51C4"/>
    <w:rsid w:val="006B5650"/>
    <w:rsid w:val="006B5AE0"/>
    <w:rsid w:val="006B630C"/>
    <w:rsid w:val="006B6377"/>
    <w:rsid w:val="006B7D41"/>
    <w:rsid w:val="006B7F97"/>
    <w:rsid w:val="006C2C00"/>
    <w:rsid w:val="006C2E21"/>
    <w:rsid w:val="006C3999"/>
    <w:rsid w:val="006C3AAF"/>
    <w:rsid w:val="006C4986"/>
    <w:rsid w:val="006C50D6"/>
    <w:rsid w:val="006C528B"/>
    <w:rsid w:val="006C59ED"/>
    <w:rsid w:val="006C59FD"/>
    <w:rsid w:val="006C5E97"/>
    <w:rsid w:val="006C68D2"/>
    <w:rsid w:val="006C7AFA"/>
    <w:rsid w:val="006D0485"/>
    <w:rsid w:val="006D1D37"/>
    <w:rsid w:val="006D467B"/>
    <w:rsid w:val="006D4B47"/>
    <w:rsid w:val="006D546C"/>
    <w:rsid w:val="006D613B"/>
    <w:rsid w:val="006D63C0"/>
    <w:rsid w:val="006D7416"/>
    <w:rsid w:val="006D7DDD"/>
    <w:rsid w:val="006E0156"/>
    <w:rsid w:val="006E0478"/>
    <w:rsid w:val="006E07D9"/>
    <w:rsid w:val="006E23EB"/>
    <w:rsid w:val="006E3182"/>
    <w:rsid w:val="006E37ED"/>
    <w:rsid w:val="006E3BF4"/>
    <w:rsid w:val="006E67FF"/>
    <w:rsid w:val="006E6CE0"/>
    <w:rsid w:val="006E74C7"/>
    <w:rsid w:val="006F026B"/>
    <w:rsid w:val="006F027E"/>
    <w:rsid w:val="006F0C16"/>
    <w:rsid w:val="006F0E6B"/>
    <w:rsid w:val="006F1555"/>
    <w:rsid w:val="006F2273"/>
    <w:rsid w:val="006F32C2"/>
    <w:rsid w:val="006F4419"/>
    <w:rsid w:val="006F450C"/>
    <w:rsid w:val="006F52DD"/>
    <w:rsid w:val="006F5618"/>
    <w:rsid w:val="006F5629"/>
    <w:rsid w:val="006F635D"/>
    <w:rsid w:val="006F657B"/>
    <w:rsid w:val="006F6E3A"/>
    <w:rsid w:val="006F707D"/>
    <w:rsid w:val="006F714F"/>
    <w:rsid w:val="006F7430"/>
    <w:rsid w:val="006F7A9F"/>
    <w:rsid w:val="0070003C"/>
    <w:rsid w:val="00700FE4"/>
    <w:rsid w:val="007020B0"/>
    <w:rsid w:val="00702197"/>
    <w:rsid w:val="0070256C"/>
    <w:rsid w:val="007028FA"/>
    <w:rsid w:val="00703AA2"/>
    <w:rsid w:val="00703BAA"/>
    <w:rsid w:val="00704099"/>
    <w:rsid w:val="00704B8F"/>
    <w:rsid w:val="00705B12"/>
    <w:rsid w:val="00706E7C"/>
    <w:rsid w:val="007106A0"/>
    <w:rsid w:val="00710C5E"/>
    <w:rsid w:val="00712979"/>
    <w:rsid w:val="0071429D"/>
    <w:rsid w:val="0071496D"/>
    <w:rsid w:val="00714BF3"/>
    <w:rsid w:val="00715DA4"/>
    <w:rsid w:val="00715E46"/>
    <w:rsid w:val="00715F59"/>
    <w:rsid w:val="00716950"/>
    <w:rsid w:val="00720629"/>
    <w:rsid w:val="007210D2"/>
    <w:rsid w:val="0072180D"/>
    <w:rsid w:val="00721A55"/>
    <w:rsid w:val="00722335"/>
    <w:rsid w:val="00722588"/>
    <w:rsid w:val="007237F9"/>
    <w:rsid w:val="00723899"/>
    <w:rsid w:val="00723997"/>
    <w:rsid w:val="0072666B"/>
    <w:rsid w:val="00726CF4"/>
    <w:rsid w:val="0072760D"/>
    <w:rsid w:val="00727ADD"/>
    <w:rsid w:val="0073040B"/>
    <w:rsid w:val="00732E56"/>
    <w:rsid w:val="00733222"/>
    <w:rsid w:val="00733701"/>
    <w:rsid w:val="00733C34"/>
    <w:rsid w:val="00734517"/>
    <w:rsid w:val="00735539"/>
    <w:rsid w:val="00735715"/>
    <w:rsid w:val="00735839"/>
    <w:rsid w:val="007367A1"/>
    <w:rsid w:val="00736A5E"/>
    <w:rsid w:val="0073739E"/>
    <w:rsid w:val="007373D7"/>
    <w:rsid w:val="00740C18"/>
    <w:rsid w:val="00741413"/>
    <w:rsid w:val="00741440"/>
    <w:rsid w:val="00744123"/>
    <w:rsid w:val="00744A3D"/>
    <w:rsid w:val="00745152"/>
    <w:rsid w:val="00745767"/>
    <w:rsid w:val="00746E71"/>
    <w:rsid w:val="007477FC"/>
    <w:rsid w:val="00750375"/>
    <w:rsid w:val="007508BA"/>
    <w:rsid w:val="00750E6A"/>
    <w:rsid w:val="00750EC9"/>
    <w:rsid w:val="00751730"/>
    <w:rsid w:val="00751900"/>
    <w:rsid w:val="00751BBA"/>
    <w:rsid w:val="00752444"/>
    <w:rsid w:val="00752FC9"/>
    <w:rsid w:val="007532D2"/>
    <w:rsid w:val="0075386F"/>
    <w:rsid w:val="00754064"/>
    <w:rsid w:val="007542EB"/>
    <w:rsid w:val="00754533"/>
    <w:rsid w:val="00754ED8"/>
    <w:rsid w:val="00756048"/>
    <w:rsid w:val="00756071"/>
    <w:rsid w:val="0075690B"/>
    <w:rsid w:val="00756D82"/>
    <w:rsid w:val="0075703A"/>
    <w:rsid w:val="00757FD0"/>
    <w:rsid w:val="00762125"/>
    <w:rsid w:val="007623BC"/>
    <w:rsid w:val="00762F24"/>
    <w:rsid w:val="00763214"/>
    <w:rsid w:val="00763830"/>
    <w:rsid w:val="0076487A"/>
    <w:rsid w:val="00765222"/>
    <w:rsid w:val="0076586F"/>
    <w:rsid w:val="00765A88"/>
    <w:rsid w:val="00766078"/>
    <w:rsid w:val="007662E5"/>
    <w:rsid w:val="007664A6"/>
    <w:rsid w:val="00766522"/>
    <w:rsid w:val="0076747B"/>
    <w:rsid w:val="00767F2D"/>
    <w:rsid w:val="00770C11"/>
    <w:rsid w:val="007716D0"/>
    <w:rsid w:val="00771771"/>
    <w:rsid w:val="00772526"/>
    <w:rsid w:val="00772870"/>
    <w:rsid w:val="00772F6C"/>
    <w:rsid w:val="007736E3"/>
    <w:rsid w:val="007749D1"/>
    <w:rsid w:val="00775291"/>
    <w:rsid w:val="007758AD"/>
    <w:rsid w:val="007759DB"/>
    <w:rsid w:val="00775D1C"/>
    <w:rsid w:val="007764EB"/>
    <w:rsid w:val="00776551"/>
    <w:rsid w:val="00776962"/>
    <w:rsid w:val="00776A59"/>
    <w:rsid w:val="0077753A"/>
    <w:rsid w:val="0077794C"/>
    <w:rsid w:val="0078094D"/>
    <w:rsid w:val="007818F4"/>
    <w:rsid w:val="00782D18"/>
    <w:rsid w:val="00782F73"/>
    <w:rsid w:val="007835C1"/>
    <w:rsid w:val="007839D7"/>
    <w:rsid w:val="00784DA6"/>
    <w:rsid w:val="007863DE"/>
    <w:rsid w:val="00786DBC"/>
    <w:rsid w:val="00787030"/>
    <w:rsid w:val="0078735C"/>
    <w:rsid w:val="00787A65"/>
    <w:rsid w:val="00787EFD"/>
    <w:rsid w:val="00791257"/>
    <w:rsid w:val="00791A1D"/>
    <w:rsid w:val="0079278B"/>
    <w:rsid w:val="007942F6"/>
    <w:rsid w:val="0079460C"/>
    <w:rsid w:val="00796328"/>
    <w:rsid w:val="00796EA3"/>
    <w:rsid w:val="00797315"/>
    <w:rsid w:val="00797403"/>
    <w:rsid w:val="007A021F"/>
    <w:rsid w:val="007A056E"/>
    <w:rsid w:val="007A0DC0"/>
    <w:rsid w:val="007A2E97"/>
    <w:rsid w:val="007A3996"/>
    <w:rsid w:val="007A40A5"/>
    <w:rsid w:val="007A4BA7"/>
    <w:rsid w:val="007A6177"/>
    <w:rsid w:val="007A6A35"/>
    <w:rsid w:val="007A7831"/>
    <w:rsid w:val="007A7D5A"/>
    <w:rsid w:val="007A7F2F"/>
    <w:rsid w:val="007B003A"/>
    <w:rsid w:val="007B011D"/>
    <w:rsid w:val="007B0244"/>
    <w:rsid w:val="007B043E"/>
    <w:rsid w:val="007B04C6"/>
    <w:rsid w:val="007B1750"/>
    <w:rsid w:val="007B2F94"/>
    <w:rsid w:val="007B40FC"/>
    <w:rsid w:val="007B5BAB"/>
    <w:rsid w:val="007B6300"/>
    <w:rsid w:val="007B7208"/>
    <w:rsid w:val="007C0840"/>
    <w:rsid w:val="007C0E99"/>
    <w:rsid w:val="007C11A8"/>
    <w:rsid w:val="007C1730"/>
    <w:rsid w:val="007C1921"/>
    <w:rsid w:val="007C1CC5"/>
    <w:rsid w:val="007C3121"/>
    <w:rsid w:val="007C322A"/>
    <w:rsid w:val="007C39BD"/>
    <w:rsid w:val="007C3BB5"/>
    <w:rsid w:val="007C3D88"/>
    <w:rsid w:val="007C4514"/>
    <w:rsid w:val="007C4958"/>
    <w:rsid w:val="007C5373"/>
    <w:rsid w:val="007C571A"/>
    <w:rsid w:val="007C5A38"/>
    <w:rsid w:val="007C7169"/>
    <w:rsid w:val="007C71E4"/>
    <w:rsid w:val="007C73D7"/>
    <w:rsid w:val="007D16B0"/>
    <w:rsid w:val="007D1C1E"/>
    <w:rsid w:val="007D246E"/>
    <w:rsid w:val="007D36C9"/>
    <w:rsid w:val="007D3D18"/>
    <w:rsid w:val="007D4AF2"/>
    <w:rsid w:val="007D59C3"/>
    <w:rsid w:val="007D5B6B"/>
    <w:rsid w:val="007D5E4B"/>
    <w:rsid w:val="007D642E"/>
    <w:rsid w:val="007D6B7C"/>
    <w:rsid w:val="007D6C21"/>
    <w:rsid w:val="007D6D55"/>
    <w:rsid w:val="007E06B2"/>
    <w:rsid w:val="007E0A2A"/>
    <w:rsid w:val="007E0C92"/>
    <w:rsid w:val="007E2215"/>
    <w:rsid w:val="007E24EC"/>
    <w:rsid w:val="007E2CC1"/>
    <w:rsid w:val="007E2D2B"/>
    <w:rsid w:val="007E307E"/>
    <w:rsid w:val="007E3695"/>
    <w:rsid w:val="007E36CA"/>
    <w:rsid w:val="007E3CDB"/>
    <w:rsid w:val="007E3F45"/>
    <w:rsid w:val="007E4B54"/>
    <w:rsid w:val="007E539A"/>
    <w:rsid w:val="007E5B52"/>
    <w:rsid w:val="007E6FA7"/>
    <w:rsid w:val="007E70AC"/>
    <w:rsid w:val="007E7B78"/>
    <w:rsid w:val="007F0DF2"/>
    <w:rsid w:val="007F137D"/>
    <w:rsid w:val="007F1511"/>
    <w:rsid w:val="007F38C7"/>
    <w:rsid w:val="007F4885"/>
    <w:rsid w:val="007F541A"/>
    <w:rsid w:val="007F5E46"/>
    <w:rsid w:val="007F781C"/>
    <w:rsid w:val="007F7CA8"/>
    <w:rsid w:val="007F7FA1"/>
    <w:rsid w:val="00800175"/>
    <w:rsid w:val="008003E3"/>
    <w:rsid w:val="00800DC8"/>
    <w:rsid w:val="0080131C"/>
    <w:rsid w:val="00801A56"/>
    <w:rsid w:val="00801C4D"/>
    <w:rsid w:val="00802178"/>
    <w:rsid w:val="00802999"/>
    <w:rsid w:val="0080299E"/>
    <w:rsid w:val="008036AD"/>
    <w:rsid w:val="008039FA"/>
    <w:rsid w:val="00805556"/>
    <w:rsid w:val="00805594"/>
    <w:rsid w:val="00805B24"/>
    <w:rsid w:val="00805D9E"/>
    <w:rsid w:val="00807E7F"/>
    <w:rsid w:val="008107D8"/>
    <w:rsid w:val="008116FF"/>
    <w:rsid w:val="00811D3F"/>
    <w:rsid w:val="0081211A"/>
    <w:rsid w:val="008125B2"/>
    <w:rsid w:val="0081269C"/>
    <w:rsid w:val="0081358C"/>
    <w:rsid w:val="00813ABF"/>
    <w:rsid w:val="00813F76"/>
    <w:rsid w:val="0081570E"/>
    <w:rsid w:val="00815A43"/>
    <w:rsid w:val="00815DD4"/>
    <w:rsid w:val="0081717D"/>
    <w:rsid w:val="0081749B"/>
    <w:rsid w:val="00817744"/>
    <w:rsid w:val="00820126"/>
    <w:rsid w:val="00820DA1"/>
    <w:rsid w:val="00820E98"/>
    <w:rsid w:val="00822B3F"/>
    <w:rsid w:val="00823009"/>
    <w:rsid w:val="008231E7"/>
    <w:rsid w:val="00823E6F"/>
    <w:rsid w:val="00824C84"/>
    <w:rsid w:val="008251FD"/>
    <w:rsid w:val="00825C4E"/>
    <w:rsid w:val="0082638C"/>
    <w:rsid w:val="00826D97"/>
    <w:rsid w:val="008275D9"/>
    <w:rsid w:val="008279A5"/>
    <w:rsid w:val="008302A9"/>
    <w:rsid w:val="008304D8"/>
    <w:rsid w:val="0083142C"/>
    <w:rsid w:val="008319B3"/>
    <w:rsid w:val="00831A6B"/>
    <w:rsid w:val="00831BBB"/>
    <w:rsid w:val="00831C40"/>
    <w:rsid w:val="008325CD"/>
    <w:rsid w:val="00833268"/>
    <w:rsid w:val="0083347D"/>
    <w:rsid w:val="0083376D"/>
    <w:rsid w:val="00833B79"/>
    <w:rsid w:val="0083408B"/>
    <w:rsid w:val="008352D5"/>
    <w:rsid w:val="0083541B"/>
    <w:rsid w:val="00835D52"/>
    <w:rsid w:val="0083774D"/>
    <w:rsid w:val="00837C0E"/>
    <w:rsid w:val="00837ECD"/>
    <w:rsid w:val="008401B9"/>
    <w:rsid w:val="008408F2"/>
    <w:rsid w:val="00840E9C"/>
    <w:rsid w:val="00841686"/>
    <w:rsid w:val="00842163"/>
    <w:rsid w:val="00842339"/>
    <w:rsid w:val="0084288D"/>
    <w:rsid w:val="00842D6F"/>
    <w:rsid w:val="0084354E"/>
    <w:rsid w:val="00843692"/>
    <w:rsid w:val="00843A28"/>
    <w:rsid w:val="00843B9C"/>
    <w:rsid w:val="00843C86"/>
    <w:rsid w:val="0084401B"/>
    <w:rsid w:val="0084415D"/>
    <w:rsid w:val="0084468E"/>
    <w:rsid w:val="008449BA"/>
    <w:rsid w:val="00844A8E"/>
    <w:rsid w:val="00844C4C"/>
    <w:rsid w:val="0084592C"/>
    <w:rsid w:val="00845CBD"/>
    <w:rsid w:val="008469FF"/>
    <w:rsid w:val="00846AB6"/>
    <w:rsid w:val="008472FC"/>
    <w:rsid w:val="00847A1E"/>
    <w:rsid w:val="00847E25"/>
    <w:rsid w:val="00850C3F"/>
    <w:rsid w:val="008514D5"/>
    <w:rsid w:val="00851B2F"/>
    <w:rsid w:val="0085249E"/>
    <w:rsid w:val="00852A30"/>
    <w:rsid w:val="00853A27"/>
    <w:rsid w:val="00853BB4"/>
    <w:rsid w:val="0085409E"/>
    <w:rsid w:val="00856855"/>
    <w:rsid w:val="008568BF"/>
    <w:rsid w:val="00856D1B"/>
    <w:rsid w:val="008573C0"/>
    <w:rsid w:val="008575F4"/>
    <w:rsid w:val="008613C1"/>
    <w:rsid w:val="0086224D"/>
    <w:rsid w:val="00863576"/>
    <w:rsid w:val="00863F4E"/>
    <w:rsid w:val="008647D3"/>
    <w:rsid w:val="008655D7"/>
    <w:rsid w:val="0086704B"/>
    <w:rsid w:val="00867230"/>
    <w:rsid w:val="0086743A"/>
    <w:rsid w:val="00867740"/>
    <w:rsid w:val="0086797F"/>
    <w:rsid w:val="00870699"/>
    <w:rsid w:val="0087146A"/>
    <w:rsid w:val="00871EC3"/>
    <w:rsid w:val="00874217"/>
    <w:rsid w:val="008742BE"/>
    <w:rsid w:val="00875BDB"/>
    <w:rsid w:val="00875F8F"/>
    <w:rsid w:val="00876D82"/>
    <w:rsid w:val="00877D28"/>
    <w:rsid w:val="008805EE"/>
    <w:rsid w:val="00880C08"/>
    <w:rsid w:val="00880E5E"/>
    <w:rsid w:val="008819A1"/>
    <w:rsid w:val="008858C1"/>
    <w:rsid w:val="00885F77"/>
    <w:rsid w:val="0088653D"/>
    <w:rsid w:val="0088694B"/>
    <w:rsid w:val="008879AD"/>
    <w:rsid w:val="008913BA"/>
    <w:rsid w:val="00892CE9"/>
    <w:rsid w:val="00892E3A"/>
    <w:rsid w:val="00892FCE"/>
    <w:rsid w:val="008941DC"/>
    <w:rsid w:val="00894FF0"/>
    <w:rsid w:val="00896E2D"/>
    <w:rsid w:val="00897210"/>
    <w:rsid w:val="0089749D"/>
    <w:rsid w:val="008A0A1F"/>
    <w:rsid w:val="008A0A7F"/>
    <w:rsid w:val="008A16D2"/>
    <w:rsid w:val="008A1EF2"/>
    <w:rsid w:val="008A1F4C"/>
    <w:rsid w:val="008A23C6"/>
    <w:rsid w:val="008A34E3"/>
    <w:rsid w:val="008A5BC9"/>
    <w:rsid w:val="008A6478"/>
    <w:rsid w:val="008A65A6"/>
    <w:rsid w:val="008A6859"/>
    <w:rsid w:val="008A69EF"/>
    <w:rsid w:val="008A6B6B"/>
    <w:rsid w:val="008A6BBA"/>
    <w:rsid w:val="008A7D99"/>
    <w:rsid w:val="008A7E20"/>
    <w:rsid w:val="008B01D2"/>
    <w:rsid w:val="008B0682"/>
    <w:rsid w:val="008B06E6"/>
    <w:rsid w:val="008B09A8"/>
    <w:rsid w:val="008B11D6"/>
    <w:rsid w:val="008B1C0C"/>
    <w:rsid w:val="008B1C95"/>
    <w:rsid w:val="008B281B"/>
    <w:rsid w:val="008B2C76"/>
    <w:rsid w:val="008B3AF6"/>
    <w:rsid w:val="008B3C1C"/>
    <w:rsid w:val="008B3E6B"/>
    <w:rsid w:val="008B4228"/>
    <w:rsid w:val="008B4D2B"/>
    <w:rsid w:val="008B5458"/>
    <w:rsid w:val="008B58F1"/>
    <w:rsid w:val="008B5E74"/>
    <w:rsid w:val="008B60A8"/>
    <w:rsid w:val="008B618D"/>
    <w:rsid w:val="008B61B5"/>
    <w:rsid w:val="008B7145"/>
    <w:rsid w:val="008B7D01"/>
    <w:rsid w:val="008C0B1D"/>
    <w:rsid w:val="008C0EB2"/>
    <w:rsid w:val="008C18DA"/>
    <w:rsid w:val="008C1E19"/>
    <w:rsid w:val="008C2F85"/>
    <w:rsid w:val="008C345D"/>
    <w:rsid w:val="008C3C54"/>
    <w:rsid w:val="008C42E6"/>
    <w:rsid w:val="008C5E29"/>
    <w:rsid w:val="008D094B"/>
    <w:rsid w:val="008D09F0"/>
    <w:rsid w:val="008D11E4"/>
    <w:rsid w:val="008D1BBD"/>
    <w:rsid w:val="008D3626"/>
    <w:rsid w:val="008D3EF5"/>
    <w:rsid w:val="008D3F80"/>
    <w:rsid w:val="008D41EB"/>
    <w:rsid w:val="008D438E"/>
    <w:rsid w:val="008D470E"/>
    <w:rsid w:val="008D4E79"/>
    <w:rsid w:val="008D5A36"/>
    <w:rsid w:val="008D5ABD"/>
    <w:rsid w:val="008D5AE2"/>
    <w:rsid w:val="008D6117"/>
    <w:rsid w:val="008D6488"/>
    <w:rsid w:val="008D741D"/>
    <w:rsid w:val="008D7918"/>
    <w:rsid w:val="008E07D4"/>
    <w:rsid w:val="008E1098"/>
    <w:rsid w:val="008E13CF"/>
    <w:rsid w:val="008E2E5C"/>
    <w:rsid w:val="008E34D6"/>
    <w:rsid w:val="008E3B79"/>
    <w:rsid w:val="008E5E98"/>
    <w:rsid w:val="008E65D4"/>
    <w:rsid w:val="008F22FB"/>
    <w:rsid w:val="008F2E82"/>
    <w:rsid w:val="008F30E6"/>
    <w:rsid w:val="008F4372"/>
    <w:rsid w:val="008F4932"/>
    <w:rsid w:val="008F4CE2"/>
    <w:rsid w:val="008F5917"/>
    <w:rsid w:val="008F5C4D"/>
    <w:rsid w:val="008F5EC8"/>
    <w:rsid w:val="008F74FE"/>
    <w:rsid w:val="009003C5"/>
    <w:rsid w:val="0090082C"/>
    <w:rsid w:val="009012E2"/>
    <w:rsid w:val="0090189E"/>
    <w:rsid w:val="00903522"/>
    <w:rsid w:val="009046B1"/>
    <w:rsid w:val="00904EA6"/>
    <w:rsid w:val="0090639A"/>
    <w:rsid w:val="0090719E"/>
    <w:rsid w:val="00910CF4"/>
    <w:rsid w:val="00911AF5"/>
    <w:rsid w:val="00912FD2"/>
    <w:rsid w:val="00913CD8"/>
    <w:rsid w:val="009144B0"/>
    <w:rsid w:val="00914601"/>
    <w:rsid w:val="009148A4"/>
    <w:rsid w:val="00915BB7"/>
    <w:rsid w:val="0091659A"/>
    <w:rsid w:val="00920300"/>
    <w:rsid w:val="009208C9"/>
    <w:rsid w:val="00920DF4"/>
    <w:rsid w:val="00921863"/>
    <w:rsid w:val="00921EBE"/>
    <w:rsid w:val="009225D4"/>
    <w:rsid w:val="0092473B"/>
    <w:rsid w:val="00924B6E"/>
    <w:rsid w:val="00925909"/>
    <w:rsid w:val="00926491"/>
    <w:rsid w:val="00926640"/>
    <w:rsid w:val="00926655"/>
    <w:rsid w:val="009266E2"/>
    <w:rsid w:val="00926BDE"/>
    <w:rsid w:val="00926F93"/>
    <w:rsid w:val="00926FB1"/>
    <w:rsid w:val="00931595"/>
    <w:rsid w:val="009329CD"/>
    <w:rsid w:val="00933BDA"/>
    <w:rsid w:val="00933DBF"/>
    <w:rsid w:val="00935405"/>
    <w:rsid w:val="009354F3"/>
    <w:rsid w:val="009358C4"/>
    <w:rsid w:val="009368DF"/>
    <w:rsid w:val="009374E9"/>
    <w:rsid w:val="0094068B"/>
    <w:rsid w:val="00940953"/>
    <w:rsid w:val="009422E9"/>
    <w:rsid w:val="00942492"/>
    <w:rsid w:val="00942914"/>
    <w:rsid w:val="00942D93"/>
    <w:rsid w:val="009439D9"/>
    <w:rsid w:val="00943F3B"/>
    <w:rsid w:val="009440DF"/>
    <w:rsid w:val="00944326"/>
    <w:rsid w:val="009464AA"/>
    <w:rsid w:val="009469C8"/>
    <w:rsid w:val="00947245"/>
    <w:rsid w:val="009506D8"/>
    <w:rsid w:val="0095116E"/>
    <w:rsid w:val="00951623"/>
    <w:rsid w:val="00952402"/>
    <w:rsid w:val="009529D0"/>
    <w:rsid w:val="00952C18"/>
    <w:rsid w:val="009545D3"/>
    <w:rsid w:val="00956AEB"/>
    <w:rsid w:val="009572DA"/>
    <w:rsid w:val="009575FF"/>
    <w:rsid w:val="009601A7"/>
    <w:rsid w:val="00960347"/>
    <w:rsid w:val="00960F17"/>
    <w:rsid w:val="0096191C"/>
    <w:rsid w:val="00962D3B"/>
    <w:rsid w:val="00963330"/>
    <w:rsid w:val="00963A50"/>
    <w:rsid w:val="00963F14"/>
    <w:rsid w:val="00964A90"/>
    <w:rsid w:val="00966486"/>
    <w:rsid w:val="009664FE"/>
    <w:rsid w:val="00966C48"/>
    <w:rsid w:val="00966D5E"/>
    <w:rsid w:val="00967503"/>
    <w:rsid w:val="00967B95"/>
    <w:rsid w:val="00970CE1"/>
    <w:rsid w:val="00971E21"/>
    <w:rsid w:val="00972F76"/>
    <w:rsid w:val="009730D5"/>
    <w:rsid w:val="00973736"/>
    <w:rsid w:val="00974245"/>
    <w:rsid w:val="00974256"/>
    <w:rsid w:val="00974429"/>
    <w:rsid w:val="00974596"/>
    <w:rsid w:val="00975008"/>
    <w:rsid w:val="00975569"/>
    <w:rsid w:val="00976804"/>
    <w:rsid w:val="00976937"/>
    <w:rsid w:val="009769AF"/>
    <w:rsid w:val="00977713"/>
    <w:rsid w:val="00980E26"/>
    <w:rsid w:val="00981796"/>
    <w:rsid w:val="009819ED"/>
    <w:rsid w:val="00981ABE"/>
    <w:rsid w:val="00981EA2"/>
    <w:rsid w:val="009820F8"/>
    <w:rsid w:val="00982262"/>
    <w:rsid w:val="00982B80"/>
    <w:rsid w:val="00982DAA"/>
    <w:rsid w:val="00982FD6"/>
    <w:rsid w:val="00983A81"/>
    <w:rsid w:val="00984168"/>
    <w:rsid w:val="00984580"/>
    <w:rsid w:val="00984C0A"/>
    <w:rsid w:val="009856D4"/>
    <w:rsid w:val="0098672F"/>
    <w:rsid w:val="009867B4"/>
    <w:rsid w:val="00986CAA"/>
    <w:rsid w:val="00987772"/>
    <w:rsid w:val="00987E79"/>
    <w:rsid w:val="00991096"/>
    <w:rsid w:val="00991967"/>
    <w:rsid w:val="00991C27"/>
    <w:rsid w:val="00991EE3"/>
    <w:rsid w:val="00992613"/>
    <w:rsid w:val="00992712"/>
    <w:rsid w:val="00992BDA"/>
    <w:rsid w:val="00994256"/>
    <w:rsid w:val="0099451D"/>
    <w:rsid w:val="00994A3E"/>
    <w:rsid w:val="00994F12"/>
    <w:rsid w:val="00995AD5"/>
    <w:rsid w:val="00995EC8"/>
    <w:rsid w:val="00996857"/>
    <w:rsid w:val="00996A37"/>
    <w:rsid w:val="00996E52"/>
    <w:rsid w:val="009977D5"/>
    <w:rsid w:val="00997A75"/>
    <w:rsid w:val="009A04C5"/>
    <w:rsid w:val="009A05DE"/>
    <w:rsid w:val="009A1001"/>
    <w:rsid w:val="009A4C85"/>
    <w:rsid w:val="009A55F4"/>
    <w:rsid w:val="009A5BDB"/>
    <w:rsid w:val="009A63B3"/>
    <w:rsid w:val="009A6794"/>
    <w:rsid w:val="009A67E4"/>
    <w:rsid w:val="009A693C"/>
    <w:rsid w:val="009A7FF9"/>
    <w:rsid w:val="009B0820"/>
    <w:rsid w:val="009B1D4D"/>
    <w:rsid w:val="009B3715"/>
    <w:rsid w:val="009B3777"/>
    <w:rsid w:val="009B3879"/>
    <w:rsid w:val="009B3B87"/>
    <w:rsid w:val="009B3BDF"/>
    <w:rsid w:val="009B40C2"/>
    <w:rsid w:val="009B4E6A"/>
    <w:rsid w:val="009B5DEA"/>
    <w:rsid w:val="009B69CD"/>
    <w:rsid w:val="009B6ADD"/>
    <w:rsid w:val="009B6D8F"/>
    <w:rsid w:val="009B72F8"/>
    <w:rsid w:val="009C1317"/>
    <w:rsid w:val="009C2ACE"/>
    <w:rsid w:val="009C3727"/>
    <w:rsid w:val="009C40ED"/>
    <w:rsid w:val="009C416A"/>
    <w:rsid w:val="009C4216"/>
    <w:rsid w:val="009C4465"/>
    <w:rsid w:val="009C514E"/>
    <w:rsid w:val="009C5796"/>
    <w:rsid w:val="009C6878"/>
    <w:rsid w:val="009C77A3"/>
    <w:rsid w:val="009C7849"/>
    <w:rsid w:val="009C7D2D"/>
    <w:rsid w:val="009C7EC2"/>
    <w:rsid w:val="009D1264"/>
    <w:rsid w:val="009D18C7"/>
    <w:rsid w:val="009D21A3"/>
    <w:rsid w:val="009D303E"/>
    <w:rsid w:val="009D35B7"/>
    <w:rsid w:val="009D380B"/>
    <w:rsid w:val="009D45A5"/>
    <w:rsid w:val="009D4709"/>
    <w:rsid w:val="009D4D64"/>
    <w:rsid w:val="009D4FA6"/>
    <w:rsid w:val="009D5662"/>
    <w:rsid w:val="009D61CA"/>
    <w:rsid w:val="009D6B0A"/>
    <w:rsid w:val="009D6B23"/>
    <w:rsid w:val="009D6EBD"/>
    <w:rsid w:val="009D7C80"/>
    <w:rsid w:val="009E0A69"/>
    <w:rsid w:val="009E1ECA"/>
    <w:rsid w:val="009E2377"/>
    <w:rsid w:val="009E2A9F"/>
    <w:rsid w:val="009E2CA8"/>
    <w:rsid w:val="009E30A2"/>
    <w:rsid w:val="009E30F7"/>
    <w:rsid w:val="009E34B2"/>
    <w:rsid w:val="009E403B"/>
    <w:rsid w:val="009E4262"/>
    <w:rsid w:val="009E47AE"/>
    <w:rsid w:val="009E5C4B"/>
    <w:rsid w:val="009E6BD1"/>
    <w:rsid w:val="009E7B28"/>
    <w:rsid w:val="009E7B76"/>
    <w:rsid w:val="009E7F82"/>
    <w:rsid w:val="009F0F00"/>
    <w:rsid w:val="009F21FA"/>
    <w:rsid w:val="009F270D"/>
    <w:rsid w:val="009F342D"/>
    <w:rsid w:val="009F3976"/>
    <w:rsid w:val="009F4E32"/>
    <w:rsid w:val="009F50DA"/>
    <w:rsid w:val="009F61FE"/>
    <w:rsid w:val="00A0021E"/>
    <w:rsid w:val="00A0152A"/>
    <w:rsid w:val="00A023AE"/>
    <w:rsid w:val="00A03DFB"/>
    <w:rsid w:val="00A03F1F"/>
    <w:rsid w:val="00A041FF"/>
    <w:rsid w:val="00A04614"/>
    <w:rsid w:val="00A0493C"/>
    <w:rsid w:val="00A050E9"/>
    <w:rsid w:val="00A061CA"/>
    <w:rsid w:val="00A06444"/>
    <w:rsid w:val="00A064CA"/>
    <w:rsid w:val="00A0660E"/>
    <w:rsid w:val="00A068E6"/>
    <w:rsid w:val="00A07426"/>
    <w:rsid w:val="00A07F92"/>
    <w:rsid w:val="00A114E6"/>
    <w:rsid w:val="00A11E89"/>
    <w:rsid w:val="00A1263B"/>
    <w:rsid w:val="00A140EA"/>
    <w:rsid w:val="00A14B2F"/>
    <w:rsid w:val="00A1518C"/>
    <w:rsid w:val="00A1529A"/>
    <w:rsid w:val="00A1577F"/>
    <w:rsid w:val="00A15796"/>
    <w:rsid w:val="00A20D61"/>
    <w:rsid w:val="00A21319"/>
    <w:rsid w:val="00A236CD"/>
    <w:rsid w:val="00A23A47"/>
    <w:rsid w:val="00A243B9"/>
    <w:rsid w:val="00A255A1"/>
    <w:rsid w:val="00A25A45"/>
    <w:rsid w:val="00A273BA"/>
    <w:rsid w:val="00A27506"/>
    <w:rsid w:val="00A27C3E"/>
    <w:rsid w:val="00A3000C"/>
    <w:rsid w:val="00A30D08"/>
    <w:rsid w:val="00A31FA5"/>
    <w:rsid w:val="00A32320"/>
    <w:rsid w:val="00A32CF2"/>
    <w:rsid w:val="00A330AA"/>
    <w:rsid w:val="00A3388D"/>
    <w:rsid w:val="00A33D88"/>
    <w:rsid w:val="00A33D8A"/>
    <w:rsid w:val="00A36FD2"/>
    <w:rsid w:val="00A37862"/>
    <w:rsid w:val="00A378C9"/>
    <w:rsid w:val="00A3799F"/>
    <w:rsid w:val="00A37BFA"/>
    <w:rsid w:val="00A40003"/>
    <w:rsid w:val="00A40062"/>
    <w:rsid w:val="00A4046C"/>
    <w:rsid w:val="00A40F85"/>
    <w:rsid w:val="00A413F7"/>
    <w:rsid w:val="00A4164C"/>
    <w:rsid w:val="00A4167E"/>
    <w:rsid w:val="00A42AA9"/>
    <w:rsid w:val="00A42BF6"/>
    <w:rsid w:val="00A43631"/>
    <w:rsid w:val="00A43966"/>
    <w:rsid w:val="00A43C76"/>
    <w:rsid w:val="00A44130"/>
    <w:rsid w:val="00A4543A"/>
    <w:rsid w:val="00A454A8"/>
    <w:rsid w:val="00A46687"/>
    <w:rsid w:val="00A4702B"/>
    <w:rsid w:val="00A4712E"/>
    <w:rsid w:val="00A47A4B"/>
    <w:rsid w:val="00A47EC0"/>
    <w:rsid w:val="00A503F0"/>
    <w:rsid w:val="00A52109"/>
    <w:rsid w:val="00A52428"/>
    <w:rsid w:val="00A5253F"/>
    <w:rsid w:val="00A526D1"/>
    <w:rsid w:val="00A532BB"/>
    <w:rsid w:val="00A53E66"/>
    <w:rsid w:val="00A54F5C"/>
    <w:rsid w:val="00A555EA"/>
    <w:rsid w:val="00A55AA8"/>
    <w:rsid w:val="00A57890"/>
    <w:rsid w:val="00A57AD2"/>
    <w:rsid w:val="00A60CCB"/>
    <w:rsid w:val="00A60DE1"/>
    <w:rsid w:val="00A6146B"/>
    <w:rsid w:val="00A619B3"/>
    <w:rsid w:val="00A62428"/>
    <w:rsid w:val="00A62A29"/>
    <w:rsid w:val="00A63A81"/>
    <w:rsid w:val="00A64A31"/>
    <w:rsid w:val="00A64EDF"/>
    <w:rsid w:val="00A65337"/>
    <w:rsid w:val="00A65557"/>
    <w:rsid w:val="00A65D33"/>
    <w:rsid w:val="00A66761"/>
    <w:rsid w:val="00A67436"/>
    <w:rsid w:val="00A67521"/>
    <w:rsid w:val="00A67CFE"/>
    <w:rsid w:val="00A67D11"/>
    <w:rsid w:val="00A70224"/>
    <w:rsid w:val="00A70865"/>
    <w:rsid w:val="00A71953"/>
    <w:rsid w:val="00A71C11"/>
    <w:rsid w:val="00A71DB6"/>
    <w:rsid w:val="00A72DD9"/>
    <w:rsid w:val="00A730A4"/>
    <w:rsid w:val="00A730A8"/>
    <w:rsid w:val="00A735F0"/>
    <w:rsid w:val="00A7383D"/>
    <w:rsid w:val="00A73AC9"/>
    <w:rsid w:val="00A73D98"/>
    <w:rsid w:val="00A74331"/>
    <w:rsid w:val="00A7446E"/>
    <w:rsid w:val="00A745F9"/>
    <w:rsid w:val="00A74AEE"/>
    <w:rsid w:val="00A74E42"/>
    <w:rsid w:val="00A75160"/>
    <w:rsid w:val="00A75793"/>
    <w:rsid w:val="00A75C24"/>
    <w:rsid w:val="00A75EA5"/>
    <w:rsid w:val="00A7720E"/>
    <w:rsid w:val="00A77A13"/>
    <w:rsid w:val="00A77B2D"/>
    <w:rsid w:val="00A77CA8"/>
    <w:rsid w:val="00A80246"/>
    <w:rsid w:val="00A80659"/>
    <w:rsid w:val="00A817A2"/>
    <w:rsid w:val="00A81C32"/>
    <w:rsid w:val="00A82A1C"/>
    <w:rsid w:val="00A8337B"/>
    <w:rsid w:val="00A841A8"/>
    <w:rsid w:val="00A844EA"/>
    <w:rsid w:val="00A84DFA"/>
    <w:rsid w:val="00A84F0C"/>
    <w:rsid w:val="00A85081"/>
    <w:rsid w:val="00A85869"/>
    <w:rsid w:val="00A85977"/>
    <w:rsid w:val="00A86CB6"/>
    <w:rsid w:val="00A86CC7"/>
    <w:rsid w:val="00A87D2A"/>
    <w:rsid w:val="00A908B0"/>
    <w:rsid w:val="00A91C8E"/>
    <w:rsid w:val="00A91D04"/>
    <w:rsid w:val="00A92BA0"/>
    <w:rsid w:val="00A93682"/>
    <w:rsid w:val="00A94332"/>
    <w:rsid w:val="00A949D2"/>
    <w:rsid w:val="00A94AB2"/>
    <w:rsid w:val="00A94B87"/>
    <w:rsid w:val="00A94D24"/>
    <w:rsid w:val="00A94DF3"/>
    <w:rsid w:val="00A94EC1"/>
    <w:rsid w:val="00A9581F"/>
    <w:rsid w:val="00A95F81"/>
    <w:rsid w:val="00A9638C"/>
    <w:rsid w:val="00A97F47"/>
    <w:rsid w:val="00AA168B"/>
    <w:rsid w:val="00AA1A57"/>
    <w:rsid w:val="00AA2717"/>
    <w:rsid w:val="00AA289E"/>
    <w:rsid w:val="00AA37A9"/>
    <w:rsid w:val="00AA3AC6"/>
    <w:rsid w:val="00AA4CF5"/>
    <w:rsid w:val="00AA5968"/>
    <w:rsid w:val="00AA6AE4"/>
    <w:rsid w:val="00AA6C41"/>
    <w:rsid w:val="00AA732F"/>
    <w:rsid w:val="00AB0232"/>
    <w:rsid w:val="00AB0318"/>
    <w:rsid w:val="00AB0BF9"/>
    <w:rsid w:val="00AB1617"/>
    <w:rsid w:val="00AB2BD3"/>
    <w:rsid w:val="00AB3FC2"/>
    <w:rsid w:val="00AB4804"/>
    <w:rsid w:val="00AB52D6"/>
    <w:rsid w:val="00AB6053"/>
    <w:rsid w:val="00AB6792"/>
    <w:rsid w:val="00AB7013"/>
    <w:rsid w:val="00AB73A3"/>
    <w:rsid w:val="00AB7602"/>
    <w:rsid w:val="00AB78A5"/>
    <w:rsid w:val="00AB7C1E"/>
    <w:rsid w:val="00AC0C99"/>
    <w:rsid w:val="00AC1197"/>
    <w:rsid w:val="00AC1712"/>
    <w:rsid w:val="00AC17F6"/>
    <w:rsid w:val="00AC2586"/>
    <w:rsid w:val="00AC2E57"/>
    <w:rsid w:val="00AC3F8E"/>
    <w:rsid w:val="00AC4916"/>
    <w:rsid w:val="00AC4BED"/>
    <w:rsid w:val="00AC5325"/>
    <w:rsid w:val="00AC6A22"/>
    <w:rsid w:val="00AC7747"/>
    <w:rsid w:val="00AC7E72"/>
    <w:rsid w:val="00AD0527"/>
    <w:rsid w:val="00AD1549"/>
    <w:rsid w:val="00AD1616"/>
    <w:rsid w:val="00AD1A5D"/>
    <w:rsid w:val="00AD324E"/>
    <w:rsid w:val="00AD3B14"/>
    <w:rsid w:val="00AD3B26"/>
    <w:rsid w:val="00AD44E7"/>
    <w:rsid w:val="00AD565E"/>
    <w:rsid w:val="00AD5915"/>
    <w:rsid w:val="00AD7EA3"/>
    <w:rsid w:val="00AE04BC"/>
    <w:rsid w:val="00AE06D9"/>
    <w:rsid w:val="00AE0893"/>
    <w:rsid w:val="00AE0C8F"/>
    <w:rsid w:val="00AE197B"/>
    <w:rsid w:val="00AE1A5D"/>
    <w:rsid w:val="00AE2D99"/>
    <w:rsid w:val="00AE37B5"/>
    <w:rsid w:val="00AE3BCA"/>
    <w:rsid w:val="00AE51C8"/>
    <w:rsid w:val="00AE5C77"/>
    <w:rsid w:val="00AE696B"/>
    <w:rsid w:val="00AE7685"/>
    <w:rsid w:val="00AE7B03"/>
    <w:rsid w:val="00AF108D"/>
    <w:rsid w:val="00AF16D9"/>
    <w:rsid w:val="00AF2774"/>
    <w:rsid w:val="00AF2D45"/>
    <w:rsid w:val="00AF30D8"/>
    <w:rsid w:val="00AF3986"/>
    <w:rsid w:val="00AF42A1"/>
    <w:rsid w:val="00AF4DB4"/>
    <w:rsid w:val="00AF4DDA"/>
    <w:rsid w:val="00AF5A41"/>
    <w:rsid w:val="00AF5DAF"/>
    <w:rsid w:val="00AF614C"/>
    <w:rsid w:val="00AF62C3"/>
    <w:rsid w:val="00AF7962"/>
    <w:rsid w:val="00B009DA"/>
    <w:rsid w:val="00B00B60"/>
    <w:rsid w:val="00B025B6"/>
    <w:rsid w:val="00B02A9B"/>
    <w:rsid w:val="00B04420"/>
    <w:rsid w:val="00B049AA"/>
    <w:rsid w:val="00B06452"/>
    <w:rsid w:val="00B06CF7"/>
    <w:rsid w:val="00B071DF"/>
    <w:rsid w:val="00B102F0"/>
    <w:rsid w:val="00B106DA"/>
    <w:rsid w:val="00B107B3"/>
    <w:rsid w:val="00B1285C"/>
    <w:rsid w:val="00B13AE2"/>
    <w:rsid w:val="00B13AEE"/>
    <w:rsid w:val="00B14B9A"/>
    <w:rsid w:val="00B15A61"/>
    <w:rsid w:val="00B1691B"/>
    <w:rsid w:val="00B20AC9"/>
    <w:rsid w:val="00B20C82"/>
    <w:rsid w:val="00B20FF2"/>
    <w:rsid w:val="00B21F81"/>
    <w:rsid w:val="00B223C5"/>
    <w:rsid w:val="00B22583"/>
    <w:rsid w:val="00B22A01"/>
    <w:rsid w:val="00B2382F"/>
    <w:rsid w:val="00B23911"/>
    <w:rsid w:val="00B24721"/>
    <w:rsid w:val="00B258CA"/>
    <w:rsid w:val="00B25AD8"/>
    <w:rsid w:val="00B26378"/>
    <w:rsid w:val="00B270C8"/>
    <w:rsid w:val="00B27FAD"/>
    <w:rsid w:val="00B30322"/>
    <w:rsid w:val="00B30489"/>
    <w:rsid w:val="00B3061B"/>
    <w:rsid w:val="00B319EB"/>
    <w:rsid w:val="00B32165"/>
    <w:rsid w:val="00B32424"/>
    <w:rsid w:val="00B32D20"/>
    <w:rsid w:val="00B32FD0"/>
    <w:rsid w:val="00B33849"/>
    <w:rsid w:val="00B34CB6"/>
    <w:rsid w:val="00B35119"/>
    <w:rsid w:val="00B3684A"/>
    <w:rsid w:val="00B36D90"/>
    <w:rsid w:val="00B36EEF"/>
    <w:rsid w:val="00B412F2"/>
    <w:rsid w:val="00B41845"/>
    <w:rsid w:val="00B42B20"/>
    <w:rsid w:val="00B43779"/>
    <w:rsid w:val="00B44EA9"/>
    <w:rsid w:val="00B4507F"/>
    <w:rsid w:val="00B455FF"/>
    <w:rsid w:val="00B4599B"/>
    <w:rsid w:val="00B46FE6"/>
    <w:rsid w:val="00B47265"/>
    <w:rsid w:val="00B47F27"/>
    <w:rsid w:val="00B47FEF"/>
    <w:rsid w:val="00B50090"/>
    <w:rsid w:val="00B50623"/>
    <w:rsid w:val="00B508B8"/>
    <w:rsid w:val="00B508D5"/>
    <w:rsid w:val="00B50A95"/>
    <w:rsid w:val="00B50F10"/>
    <w:rsid w:val="00B5151F"/>
    <w:rsid w:val="00B52077"/>
    <w:rsid w:val="00B53C79"/>
    <w:rsid w:val="00B5505A"/>
    <w:rsid w:val="00B55341"/>
    <w:rsid w:val="00B5545D"/>
    <w:rsid w:val="00B558FD"/>
    <w:rsid w:val="00B55FDF"/>
    <w:rsid w:val="00B5600F"/>
    <w:rsid w:val="00B56232"/>
    <w:rsid w:val="00B56A2E"/>
    <w:rsid w:val="00B57DC7"/>
    <w:rsid w:val="00B57F9C"/>
    <w:rsid w:val="00B57FC4"/>
    <w:rsid w:val="00B6096E"/>
    <w:rsid w:val="00B61042"/>
    <w:rsid w:val="00B61912"/>
    <w:rsid w:val="00B633DA"/>
    <w:rsid w:val="00B63BC7"/>
    <w:rsid w:val="00B647DD"/>
    <w:rsid w:val="00B64BBE"/>
    <w:rsid w:val="00B657B1"/>
    <w:rsid w:val="00B65F48"/>
    <w:rsid w:val="00B666FA"/>
    <w:rsid w:val="00B66CFB"/>
    <w:rsid w:val="00B676FA"/>
    <w:rsid w:val="00B7011F"/>
    <w:rsid w:val="00B705CE"/>
    <w:rsid w:val="00B72134"/>
    <w:rsid w:val="00B72B35"/>
    <w:rsid w:val="00B73161"/>
    <w:rsid w:val="00B73217"/>
    <w:rsid w:val="00B73892"/>
    <w:rsid w:val="00B74478"/>
    <w:rsid w:val="00B75416"/>
    <w:rsid w:val="00B75952"/>
    <w:rsid w:val="00B75965"/>
    <w:rsid w:val="00B75D06"/>
    <w:rsid w:val="00B77B33"/>
    <w:rsid w:val="00B80555"/>
    <w:rsid w:val="00B808DA"/>
    <w:rsid w:val="00B80AAF"/>
    <w:rsid w:val="00B80FF6"/>
    <w:rsid w:val="00B81D46"/>
    <w:rsid w:val="00B82623"/>
    <w:rsid w:val="00B829D3"/>
    <w:rsid w:val="00B8436E"/>
    <w:rsid w:val="00B849B9"/>
    <w:rsid w:val="00B84E91"/>
    <w:rsid w:val="00B86619"/>
    <w:rsid w:val="00B869DB"/>
    <w:rsid w:val="00B8718B"/>
    <w:rsid w:val="00B87405"/>
    <w:rsid w:val="00B8764E"/>
    <w:rsid w:val="00B87929"/>
    <w:rsid w:val="00B90F3E"/>
    <w:rsid w:val="00B91BA7"/>
    <w:rsid w:val="00B927C3"/>
    <w:rsid w:val="00B9292E"/>
    <w:rsid w:val="00B92968"/>
    <w:rsid w:val="00B93276"/>
    <w:rsid w:val="00B943EA"/>
    <w:rsid w:val="00B9442D"/>
    <w:rsid w:val="00B94ADB"/>
    <w:rsid w:val="00B959FB"/>
    <w:rsid w:val="00B96646"/>
    <w:rsid w:val="00B97F73"/>
    <w:rsid w:val="00B97FB4"/>
    <w:rsid w:val="00BA06E5"/>
    <w:rsid w:val="00BA1094"/>
    <w:rsid w:val="00BA1352"/>
    <w:rsid w:val="00BA1E8B"/>
    <w:rsid w:val="00BA4B5D"/>
    <w:rsid w:val="00BA4E81"/>
    <w:rsid w:val="00BA6389"/>
    <w:rsid w:val="00BA651E"/>
    <w:rsid w:val="00BA6530"/>
    <w:rsid w:val="00BA6EA8"/>
    <w:rsid w:val="00BA7143"/>
    <w:rsid w:val="00BA7483"/>
    <w:rsid w:val="00BA74B6"/>
    <w:rsid w:val="00BA7716"/>
    <w:rsid w:val="00BA7AFF"/>
    <w:rsid w:val="00BB2D2B"/>
    <w:rsid w:val="00BB3053"/>
    <w:rsid w:val="00BB3608"/>
    <w:rsid w:val="00BB37E4"/>
    <w:rsid w:val="00BB4C1E"/>
    <w:rsid w:val="00BB4E1E"/>
    <w:rsid w:val="00BB6757"/>
    <w:rsid w:val="00BB6A87"/>
    <w:rsid w:val="00BB6F70"/>
    <w:rsid w:val="00BC19FC"/>
    <w:rsid w:val="00BC2047"/>
    <w:rsid w:val="00BC25ED"/>
    <w:rsid w:val="00BC3973"/>
    <w:rsid w:val="00BC3D21"/>
    <w:rsid w:val="00BC64A5"/>
    <w:rsid w:val="00BC670C"/>
    <w:rsid w:val="00BC6DFE"/>
    <w:rsid w:val="00BC7DC1"/>
    <w:rsid w:val="00BC7F48"/>
    <w:rsid w:val="00BD0202"/>
    <w:rsid w:val="00BD059E"/>
    <w:rsid w:val="00BD0CEB"/>
    <w:rsid w:val="00BD105B"/>
    <w:rsid w:val="00BD2D11"/>
    <w:rsid w:val="00BD2D1B"/>
    <w:rsid w:val="00BD2D86"/>
    <w:rsid w:val="00BD4610"/>
    <w:rsid w:val="00BD49ED"/>
    <w:rsid w:val="00BD581E"/>
    <w:rsid w:val="00BD5F56"/>
    <w:rsid w:val="00BD60B6"/>
    <w:rsid w:val="00BD65E3"/>
    <w:rsid w:val="00BD676D"/>
    <w:rsid w:val="00BD7123"/>
    <w:rsid w:val="00BD7198"/>
    <w:rsid w:val="00BD7A4E"/>
    <w:rsid w:val="00BD7FC6"/>
    <w:rsid w:val="00BE004B"/>
    <w:rsid w:val="00BE00AA"/>
    <w:rsid w:val="00BE0F38"/>
    <w:rsid w:val="00BE202A"/>
    <w:rsid w:val="00BE23F6"/>
    <w:rsid w:val="00BE249B"/>
    <w:rsid w:val="00BE3F70"/>
    <w:rsid w:val="00BE541D"/>
    <w:rsid w:val="00BE575B"/>
    <w:rsid w:val="00BE65A4"/>
    <w:rsid w:val="00BE67B2"/>
    <w:rsid w:val="00BE7124"/>
    <w:rsid w:val="00BE73AA"/>
    <w:rsid w:val="00BE7647"/>
    <w:rsid w:val="00BF0090"/>
    <w:rsid w:val="00BF065E"/>
    <w:rsid w:val="00BF2A14"/>
    <w:rsid w:val="00BF454B"/>
    <w:rsid w:val="00BF4BBA"/>
    <w:rsid w:val="00BF5AF4"/>
    <w:rsid w:val="00BF5B14"/>
    <w:rsid w:val="00BF70FC"/>
    <w:rsid w:val="00BF7DFE"/>
    <w:rsid w:val="00C00008"/>
    <w:rsid w:val="00C005CE"/>
    <w:rsid w:val="00C01633"/>
    <w:rsid w:val="00C0173A"/>
    <w:rsid w:val="00C0484C"/>
    <w:rsid w:val="00C0613E"/>
    <w:rsid w:val="00C0673B"/>
    <w:rsid w:val="00C0685F"/>
    <w:rsid w:val="00C079CE"/>
    <w:rsid w:val="00C10CB8"/>
    <w:rsid w:val="00C11190"/>
    <w:rsid w:val="00C1159A"/>
    <w:rsid w:val="00C117F8"/>
    <w:rsid w:val="00C12612"/>
    <w:rsid w:val="00C12A53"/>
    <w:rsid w:val="00C12FCE"/>
    <w:rsid w:val="00C131CD"/>
    <w:rsid w:val="00C13320"/>
    <w:rsid w:val="00C147BE"/>
    <w:rsid w:val="00C15671"/>
    <w:rsid w:val="00C16DF2"/>
    <w:rsid w:val="00C17783"/>
    <w:rsid w:val="00C202FA"/>
    <w:rsid w:val="00C218C5"/>
    <w:rsid w:val="00C219F2"/>
    <w:rsid w:val="00C22D3E"/>
    <w:rsid w:val="00C23B9C"/>
    <w:rsid w:val="00C2581E"/>
    <w:rsid w:val="00C260B1"/>
    <w:rsid w:val="00C26741"/>
    <w:rsid w:val="00C27416"/>
    <w:rsid w:val="00C279B2"/>
    <w:rsid w:val="00C27B6E"/>
    <w:rsid w:val="00C27DCD"/>
    <w:rsid w:val="00C305C1"/>
    <w:rsid w:val="00C31CB0"/>
    <w:rsid w:val="00C31D44"/>
    <w:rsid w:val="00C33005"/>
    <w:rsid w:val="00C348A8"/>
    <w:rsid w:val="00C36FC3"/>
    <w:rsid w:val="00C40404"/>
    <w:rsid w:val="00C40914"/>
    <w:rsid w:val="00C40D68"/>
    <w:rsid w:val="00C40EDC"/>
    <w:rsid w:val="00C41BC0"/>
    <w:rsid w:val="00C41CDD"/>
    <w:rsid w:val="00C41DDB"/>
    <w:rsid w:val="00C41E52"/>
    <w:rsid w:val="00C425C5"/>
    <w:rsid w:val="00C43C0D"/>
    <w:rsid w:val="00C4432A"/>
    <w:rsid w:val="00C448F3"/>
    <w:rsid w:val="00C45D77"/>
    <w:rsid w:val="00C4669F"/>
    <w:rsid w:val="00C46947"/>
    <w:rsid w:val="00C46B5E"/>
    <w:rsid w:val="00C470DA"/>
    <w:rsid w:val="00C47FDB"/>
    <w:rsid w:val="00C5051D"/>
    <w:rsid w:val="00C50C4A"/>
    <w:rsid w:val="00C517A4"/>
    <w:rsid w:val="00C52189"/>
    <w:rsid w:val="00C52BBF"/>
    <w:rsid w:val="00C5394B"/>
    <w:rsid w:val="00C546E0"/>
    <w:rsid w:val="00C551A0"/>
    <w:rsid w:val="00C559F5"/>
    <w:rsid w:val="00C55C3A"/>
    <w:rsid w:val="00C55F53"/>
    <w:rsid w:val="00C57922"/>
    <w:rsid w:val="00C609CF"/>
    <w:rsid w:val="00C61543"/>
    <w:rsid w:val="00C6205C"/>
    <w:rsid w:val="00C62115"/>
    <w:rsid w:val="00C628CC"/>
    <w:rsid w:val="00C62C39"/>
    <w:rsid w:val="00C62E85"/>
    <w:rsid w:val="00C63995"/>
    <w:rsid w:val="00C63A3E"/>
    <w:rsid w:val="00C643A4"/>
    <w:rsid w:val="00C644EC"/>
    <w:rsid w:val="00C657F7"/>
    <w:rsid w:val="00C65F01"/>
    <w:rsid w:val="00C66F5B"/>
    <w:rsid w:val="00C67048"/>
    <w:rsid w:val="00C671F3"/>
    <w:rsid w:val="00C67877"/>
    <w:rsid w:val="00C703F4"/>
    <w:rsid w:val="00C70657"/>
    <w:rsid w:val="00C70797"/>
    <w:rsid w:val="00C72571"/>
    <w:rsid w:val="00C726EF"/>
    <w:rsid w:val="00C736FC"/>
    <w:rsid w:val="00C737A1"/>
    <w:rsid w:val="00C739C8"/>
    <w:rsid w:val="00C740D5"/>
    <w:rsid w:val="00C7557E"/>
    <w:rsid w:val="00C75BE4"/>
    <w:rsid w:val="00C75BF8"/>
    <w:rsid w:val="00C75C73"/>
    <w:rsid w:val="00C772CA"/>
    <w:rsid w:val="00C779CF"/>
    <w:rsid w:val="00C77A92"/>
    <w:rsid w:val="00C8091A"/>
    <w:rsid w:val="00C80B36"/>
    <w:rsid w:val="00C80F7F"/>
    <w:rsid w:val="00C82C28"/>
    <w:rsid w:val="00C83587"/>
    <w:rsid w:val="00C852A7"/>
    <w:rsid w:val="00C855E8"/>
    <w:rsid w:val="00C85F5F"/>
    <w:rsid w:val="00C90CE1"/>
    <w:rsid w:val="00C9132F"/>
    <w:rsid w:val="00C9172F"/>
    <w:rsid w:val="00C92508"/>
    <w:rsid w:val="00C92D9E"/>
    <w:rsid w:val="00C931B9"/>
    <w:rsid w:val="00C933D4"/>
    <w:rsid w:val="00C93834"/>
    <w:rsid w:val="00C9453F"/>
    <w:rsid w:val="00C94BA5"/>
    <w:rsid w:val="00C94CC7"/>
    <w:rsid w:val="00C972BF"/>
    <w:rsid w:val="00C97E48"/>
    <w:rsid w:val="00CA015A"/>
    <w:rsid w:val="00CA0F41"/>
    <w:rsid w:val="00CA19B7"/>
    <w:rsid w:val="00CA2860"/>
    <w:rsid w:val="00CA37AE"/>
    <w:rsid w:val="00CA52A7"/>
    <w:rsid w:val="00CA5BBE"/>
    <w:rsid w:val="00CA651E"/>
    <w:rsid w:val="00CA7381"/>
    <w:rsid w:val="00CA77CB"/>
    <w:rsid w:val="00CB013A"/>
    <w:rsid w:val="00CB043A"/>
    <w:rsid w:val="00CB1CE7"/>
    <w:rsid w:val="00CB1F16"/>
    <w:rsid w:val="00CB2060"/>
    <w:rsid w:val="00CB267A"/>
    <w:rsid w:val="00CB28E5"/>
    <w:rsid w:val="00CB2D97"/>
    <w:rsid w:val="00CB319D"/>
    <w:rsid w:val="00CB33BB"/>
    <w:rsid w:val="00CB3EC1"/>
    <w:rsid w:val="00CB4387"/>
    <w:rsid w:val="00CB4609"/>
    <w:rsid w:val="00CB4EE2"/>
    <w:rsid w:val="00CB548C"/>
    <w:rsid w:val="00CB59DC"/>
    <w:rsid w:val="00CB6E67"/>
    <w:rsid w:val="00CB6E9F"/>
    <w:rsid w:val="00CB6F21"/>
    <w:rsid w:val="00CB73AC"/>
    <w:rsid w:val="00CC0B7E"/>
    <w:rsid w:val="00CC18FC"/>
    <w:rsid w:val="00CC1A7E"/>
    <w:rsid w:val="00CC1AD7"/>
    <w:rsid w:val="00CC267E"/>
    <w:rsid w:val="00CC29A2"/>
    <w:rsid w:val="00CC3149"/>
    <w:rsid w:val="00CC46C5"/>
    <w:rsid w:val="00CC4DEE"/>
    <w:rsid w:val="00CC50A9"/>
    <w:rsid w:val="00CD043C"/>
    <w:rsid w:val="00CD1842"/>
    <w:rsid w:val="00CD1BDF"/>
    <w:rsid w:val="00CD1EC9"/>
    <w:rsid w:val="00CD2865"/>
    <w:rsid w:val="00CD36F3"/>
    <w:rsid w:val="00CD3A25"/>
    <w:rsid w:val="00CD3D1D"/>
    <w:rsid w:val="00CD41AF"/>
    <w:rsid w:val="00CD4EC7"/>
    <w:rsid w:val="00CD647C"/>
    <w:rsid w:val="00CD6DCE"/>
    <w:rsid w:val="00CD761E"/>
    <w:rsid w:val="00CD7EF1"/>
    <w:rsid w:val="00CE0899"/>
    <w:rsid w:val="00CE0F6A"/>
    <w:rsid w:val="00CE13F4"/>
    <w:rsid w:val="00CE2DB7"/>
    <w:rsid w:val="00CE3508"/>
    <w:rsid w:val="00CE4543"/>
    <w:rsid w:val="00CE50B6"/>
    <w:rsid w:val="00CE53F1"/>
    <w:rsid w:val="00CE56EE"/>
    <w:rsid w:val="00CE5CC9"/>
    <w:rsid w:val="00CE6306"/>
    <w:rsid w:val="00CE6CD0"/>
    <w:rsid w:val="00CE7CFA"/>
    <w:rsid w:val="00CE7E5D"/>
    <w:rsid w:val="00CF0537"/>
    <w:rsid w:val="00CF0BA2"/>
    <w:rsid w:val="00CF0FEA"/>
    <w:rsid w:val="00CF1F75"/>
    <w:rsid w:val="00CF2B5B"/>
    <w:rsid w:val="00CF30E8"/>
    <w:rsid w:val="00CF34D9"/>
    <w:rsid w:val="00CF3B6C"/>
    <w:rsid w:val="00CF3DF6"/>
    <w:rsid w:val="00CF42C6"/>
    <w:rsid w:val="00CF4F0B"/>
    <w:rsid w:val="00D01C90"/>
    <w:rsid w:val="00D01CDD"/>
    <w:rsid w:val="00D0200C"/>
    <w:rsid w:val="00D0231E"/>
    <w:rsid w:val="00D03617"/>
    <w:rsid w:val="00D04279"/>
    <w:rsid w:val="00D0469D"/>
    <w:rsid w:val="00D05460"/>
    <w:rsid w:val="00D05A9F"/>
    <w:rsid w:val="00D0602D"/>
    <w:rsid w:val="00D0613E"/>
    <w:rsid w:val="00D062ED"/>
    <w:rsid w:val="00D075B3"/>
    <w:rsid w:val="00D07706"/>
    <w:rsid w:val="00D07E53"/>
    <w:rsid w:val="00D107F9"/>
    <w:rsid w:val="00D112DF"/>
    <w:rsid w:val="00D123B4"/>
    <w:rsid w:val="00D12E7E"/>
    <w:rsid w:val="00D1327F"/>
    <w:rsid w:val="00D13A5D"/>
    <w:rsid w:val="00D14A18"/>
    <w:rsid w:val="00D14B0E"/>
    <w:rsid w:val="00D14F9D"/>
    <w:rsid w:val="00D15382"/>
    <w:rsid w:val="00D17C8D"/>
    <w:rsid w:val="00D2000D"/>
    <w:rsid w:val="00D200A3"/>
    <w:rsid w:val="00D204BC"/>
    <w:rsid w:val="00D20920"/>
    <w:rsid w:val="00D209D1"/>
    <w:rsid w:val="00D20CFE"/>
    <w:rsid w:val="00D210EE"/>
    <w:rsid w:val="00D21124"/>
    <w:rsid w:val="00D21824"/>
    <w:rsid w:val="00D226D0"/>
    <w:rsid w:val="00D23434"/>
    <w:rsid w:val="00D2462D"/>
    <w:rsid w:val="00D250AD"/>
    <w:rsid w:val="00D253EA"/>
    <w:rsid w:val="00D260CB"/>
    <w:rsid w:val="00D2667E"/>
    <w:rsid w:val="00D2670A"/>
    <w:rsid w:val="00D279FF"/>
    <w:rsid w:val="00D27E8E"/>
    <w:rsid w:val="00D324E3"/>
    <w:rsid w:val="00D32E1F"/>
    <w:rsid w:val="00D33E8E"/>
    <w:rsid w:val="00D348D7"/>
    <w:rsid w:val="00D34CE7"/>
    <w:rsid w:val="00D37601"/>
    <w:rsid w:val="00D4024E"/>
    <w:rsid w:val="00D402C7"/>
    <w:rsid w:val="00D422B5"/>
    <w:rsid w:val="00D44F3B"/>
    <w:rsid w:val="00D45190"/>
    <w:rsid w:val="00D45D40"/>
    <w:rsid w:val="00D4633B"/>
    <w:rsid w:val="00D46FAF"/>
    <w:rsid w:val="00D47706"/>
    <w:rsid w:val="00D47C83"/>
    <w:rsid w:val="00D47C8F"/>
    <w:rsid w:val="00D50791"/>
    <w:rsid w:val="00D51370"/>
    <w:rsid w:val="00D519DD"/>
    <w:rsid w:val="00D53338"/>
    <w:rsid w:val="00D53667"/>
    <w:rsid w:val="00D553D1"/>
    <w:rsid w:val="00D558A6"/>
    <w:rsid w:val="00D56EA6"/>
    <w:rsid w:val="00D576C2"/>
    <w:rsid w:val="00D57FF0"/>
    <w:rsid w:val="00D60718"/>
    <w:rsid w:val="00D60E48"/>
    <w:rsid w:val="00D6110B"/>
    <w:rsid w:val="00D61D96"/>
    <w:rsid w:val="00D6364F"/>
    <w:rsid w:val="00D63723"/>
    <w:rsid w:val="00D6469C"/>
    <w:rsid w:val="00D64CC8"/>
    <w:rsid w:val="00D65A24"/>
    <w:rsid w:val="00D65DC2"/>
    <w:rsid w:val="00D666E7"/>
    <w:rsid w:val="00D67040"/>
    <w:rsid w:val="00D70121"/>
    <w:rsid w:val="00D7033E"/>
    <w:rsid w:val="00D71734"/>
    <w:rsid w:val="00D73482"/>
    <w:rsid w:val="00D73840"/>
    <w:rsid w:val="00D7412F"/>
    <w:rsid w:val="00D7448D"/>
    <w:rsid w:val="00D755BF"/>
    <w:rsid w:val="00D75D97"/>
    <w:rsid w:val="00D7614B"/>
    <w:rsid w:val="00D76B3D"/>
    <w:rsid w:val="00D76ECE"/>
    <w:rsid w:val="00D80FB9"/>
    <w:rsid w:val="00D81070"/>
    <w:rsid w:val="00D8246D"/>
    <w:rsid w:val="00D831F0"/>
    <w:rsid w:val="00D83752"/>
    <w:rsid w:val="00D849CE"/>
    <w:rsid w:val="00D85266"/>
    <w:rsid w:val="00D8542E"/>
    <w:rsid w:val="00D85D8D"/>
    <w:rsid w:val="00D868AD"/>
    <w:rsid w:val="00D86C3B"/>
    <w:rsid w:val="00D87DD2"/>
    <w:rsid w:val="00D90D3D"/>
    <w:rsid w:val="00D90F60"/>
    <w:rsid w:val="00D91019"/>
    <w:rsid w:val="00D91774"/>
    <w:rsid w:val="00D920BA"/>
    <w:rsid w:val="00D923BD"/>
    <w:rsid w:val="00D92B19"/>
    <w:rsid w:val="00D94E00"/>
    <w:rsid w:val="00D95343"/>
    <w:rsid w:val="00D9706E"/>
    <w:rsid w:val="00D975FD"/>
    <w:rsid w:val="00DA0042"/>
    <w:rsid w:val="00DA0ABF"/>
    <w:rsid w:val="00DA1460"/>
    <w:rsid w:val="00DA2679"/>
    <w:rsid w:val="00DA36C1"/>
    <w:rsid w:val="00DA3FCF"/>
    <w:rsid w:val="00DA625B"/>
    <w:rsid w:val="00DA63CD"/>
    <w:rsid w:val="00DA6B00"/>
    <w:rsid w:val="00DA6BB4"/>
    <w:rsid w:val="00DA6F6D"/>
    <w:rsid w:val="00DA7D7F"/>
    <w:rsid w:val="00DB01B6"/>
    <w:rsid w:val="00DB02BB"/>
    <w:rsid w:val="00DB068B"/>
    <w:rsid w:val="00DB084B"/>
    <w:rsid w:val="00DB1515"/>
    <w:rsid w:val="00DB1CCC"/>
    <w:rsid w:val="00DB22D5"/>
    <w:rsid w:val="00DB2B2F"/>
    <w:rsid w:val="00DB2DB2"/>
    <w:rsid w:val="00DB3335"/>
    <w:rsid w:val="00DB7870"/>
    <w:rsid w:val="00DC051D"/>
    <w:rsid w:val="00DC0791"/>
    <w:rsid w:val="00DC0829"/>
    <w:rsid w:val="00DC094A"/>
    <w:rsid w:val="00DC109C"/>
    <w:rsid w:val="00DC1287"/>
    <w:rsid w:val="00DC1725"/>
    <w:rsid w:val="00DC196C"/>
    <w:rsid w:val="00DC2447"/>
    <w:rsid w:val="00DC2E2E"/>
    <w:rsid w:val="00DC304D"/>
    <w:rsid w:val="00DC3852"/>
    <w:rsid w:val="00DC3C56"/>
    <w:rsid w:val="00DC4C4F"/>
    <w:rsid w:val="00DC547C"/>
    <w:rsid w:val="00DC56AF"/>
    <w:rsid w:val="00DC56B7"/>
    <w:rsid w:val="00DC5E80"/>
    <w:rsid w:val="00DC65EA"/>
    <w:rsid w:val="00DC67D7"/>
    <w:rsid w:val="00DC73D4"/>
    <w:rsid w:val="00DC7F99"/>
    <w:rsid w:val="00DD09BE"/>
    <w:rsid w:val="00DD0E35"/>
    <w:rsid w:val="00DD11F7"/>
    <w:rsid w:val="00DD14E3"/>
    <w:rsid w:val="00DD1DA8"/>
    <w:rsid w:val="00DD23A2"/>
    <w:rsid w:val="00DD2FCC"/>
    <w:rsid w:val="00DD359A"/>
    <w:rsid w:val="00DD3736"/>
    <w:rsid w:val="00DD4019"/>
    <w:rsid w:val="00DD441C"/>
    <w:rsid w:val="00DD47D6"/>
    <w:rsid w:val="00DD4D27"/>
    <w:rsid w:val="00DD60F2"/>
    <w:rsid w:val="00DD62C7"/>
    <w:rsid w:val="00DD64AE"/>
    <w:rsid w:val="00DD7ADD"/>
    <w:rsid w:val="00DE01BF"/>
    <w:rsid w:val="00DE1337"/>
    <w:rsid w:val="00DE16DA"/>
    <w:rsid w:val="00DE17D3"/>
    <w:rsid w:val="00DE182C"/>
    <w:rsid w:val="00DE3136"/>
    <w:rsid w:val="00DE3D2C"/>
    <w:rsid w:val="00DE3D9B"/>
    <w:rsid w:val="00DE423F"/>
    <w:rsid w:val="00DE655F"/>
    <w:rsid w:val="00DE67E4"/>
    <w:rsid w:val="00DE6DF9"/>
    <w:rsid w:val="00DE7B6D"/>
    <w:rsid w:val="00DF0074"/>
    <w:rsid w:val="00DF0173"/>
    <w:rsid w:val="00DF051E"/>
    <w:rsid w:val="00DF1759"/>
    <w:rsid w:val="00DF1994"/>
    <w:rsid w:val="00DF217F"/>
    <w:rsid w:val="00DF2564"/>
    <w:rsid w:val="00DF4214"/>
    <w:rsid w:val="00DF44F2"/>
    <w:rsid w:val="00DF44F4"/>
    <w:rsid w:val="00DF4CF6"/>
    <w:rsid w:val="00DF5E3C"/>
    <w:rsid w:val="00DF6C8A"/>
    <w:rsid w:val="00DF7478"/>
    <w:rsid w:val="00DF79B5"/>
    <w:rsid w:val="00DF7BE6"/>
    <w:rsid w:val="00DF7C3A"/>
    <w:rsid w:val="00E00838"/>
    <w:rsid w:val="00E01CA3"/>
    <w:rsid w:val="00E01D0D"/>
    <w:rsid w:val="00E037BD"/>
    <w:rsid w:val="00E103C8"/>
    <w:rsid w:val="00E11133"/>
    <w:rsid w:val="00E113AF"/>
    <w:rsid w:val="00E127AE"/>
    <w:rsid w:val="00E14655"/>
    <w:rsid w:val="00E15AFD"/>
    <w:rsid w:val="00E15EF0"/>
    <w:rsid w:val="00E1641B"/>
    <w:rsid w:val="00E16671"/>
    <w:rsid w:val="00E16BB5"/>
    <w:rsid w:val="00E207D7"/>
    <w:rsid w:val="00E20D8B"/>
    <w:rsid w:val="00E217F0"/>
    <w:rsid w:val="00E21E28"/>
    <w:rsid w:val="00E22052"/>
    <w:rsid w:val="00E22163"/>
    <w:rsid w:val="00E23FE6"/>
    <w:rsid w:val="00E251F1"/>
    <w:rsid w:val="00E257F2"/>
    <w:rsid w:val="00E26B2D"/>
    <w:rsid w:val="00E26E6A"/>
    <w:rsid w:val="00E26F3A"/>
    <w:rsid w:val="00E27D83"/>
    <w:rsid w:val="00E27FB7"/>
    <w:rsid w:val="00E3056D"/>
    <w:rsid w:val="00E30A1E"/>
    <w:rsid w:val="00E30A7E"/>
    <w:rsid w:val="00E3183E"/>
    <w:rsid w:val="00E325E7"/>
    <w:rsid w:val="00E3428D"/>
    <w:rsid w:val="00E34370"/>
    <w:rsid w:val="00E35B29"/>
    <w:rsid w:val="00E3679A"/>
    <w:rsid w:val="00E375F9"/>
    <w:rsid w:val="00E37DB7"/>
    <w:rsid w:val="00E37DBF"/>
    <w:rsid w:val="00E40131"/>
    <w:rsid w:val="00E40314"/>
    <w:rsid w:val="00E41474"/>
    <w:rsid w:val="00E4299A"/>
    <w:rsid w:val="00E42C8E"/>
    <w:rsid w:val="00E439D3"/>
    <w:rsid w:val="00E43B3C"/>
    <w:rsid w:val="00E44745"/>
    <w:rsid w:val="00E45AA2"/>
    <w:rsid w:val="00E45F39"/>
    <w:rsid w:val="00E51072"/>
    <w:rsid w:val="00E51CEC"/>
    <w:rsid w:val="00E52B7D"/>
    <w:rsid w:val="00E531CC"/>
    <w:rsid w:val="00E53B66"/>
    <w:rsid w:val="00E53EAE"/>
    <w:rsid w:val="00E53F94"/>
    <w:rsid w:val="00E54052"/>
    <w:rsid w:val="00E55A1F"/>
    <w:rsid w:val="00E56D27"/>
    <w:rsid w:val="00E57A4C"/>
    <w:rsid w:val="00E618DE"/>
    <w:rsid w:val="00E623FC"/>
    <w:rsid w:val="00E62594"/>
    <w:rsid w:val="00E6278D"/>
    <w:rsid w:val="00E630D3"/>
    <w:rsid w:val="00E6356C"/>
    <w:rsid w:val="00E63E02"/>
    <w:rsid w:val="00E652A4"/>
    <w:rsid w:val="00E655CE"/>
    <w:rsid w:val="00E65A30"/>
    <w:rsid w:val="00E6711D"/>
    <w:rsid w:val="00E673C4"/>
    <w:rsid w:val="00E70D31"/>
    <w:rsid w:val="00E71683"/>
    <w:rsid w:val="00E729C0"/>
    <w:rsid w:val="00E74EAF"/>
    <w:rsid w:val="00E75AA2"/>
    <w:rsid w:val="00E761BA"/>
    <w:rsid w:val="00E761C3"/>
    <w:rsid w:val="00E769A4"/>
    <w:rsid w:val="00E8147D"/>
    <w:rsid w:val="00E81D3B"/>
    <w:rsid w:val="00E82788"/>
    <w:rsid w:val="00E82E30"/>
    <w:rsid w:val="00E83113"/>
    <w:rsid w:val="00E83674"/>
    <w:rsid w:val="00E83830"/>
    <w:rsid w:val="00E8448C"/>
    <w:rsid w:val="00E8468F"/>
    <w:rsid w:val="00E852B4"/>
    <w:rsid w:val="00E8565F"/>
    <w:rsid w:val="00E87CB9"/>
    <w:rsid w:val="00E9015B"/>
    <w:rsid w:val="00E90924"/>
    <w:rsid w:val="00E90A31"/>
    <w:rsid w:val="00E92D94"/>
    <w:rsid w:val="00E953CF"/>
    <w:rsid w:val="00E95E4D"/>
    <w:rsid w:val="00E963ED"/>
    <w:rsid w:val="00E96947"/>
    <w:rsid w:val="00E96985"/>
    <w:rsid w:val="00E976D5"/>
    <w:rsid w:val="00E97951"/>
    <w:rsid w:val="00EA017F"/>
    <w:rsid w:val="00EA0BDD"/>
    <w:rsid w:val="00EA136C"/>
    <w:rsid w:val="00EA2A18"/>
    <w:rsid w:val="00EA31C2"/>
    <w:rsid w:val="00EA334C"/>
    <w:rsid w:val="00EA3DE8"/>
    <w:rsid w:val="00EA4AEF"/>
    <w:rsid w:val="00EA568B"/>
    <w:rsid w:val="00EA5C35"/>
    <w:rsid w:val="00EA5CDF"/>
    <w:rsid w:val="00EA63CE"/>
    <w:rsid w:val="00EA645A"/>
    <w:rsid w:val="00EA6D2C"/>
    <w:rsid w:val="00EA7040"/>
    <w:rsid w:val="00EA7378"/>
    <w:rsid w:val="00EA7A6C"/>
    <w:rsid w:val="00EA7AD9"/>
    <w:rsid w:val="00EB03E5"/>
    <w:rsid w:val="00EB0576"/>
    <w:rsid w:val="00EB08D9"/>
    <w:rsid w:val="00EB0984"/>
    <w:rsid w:val="00EB12FF"/>
    <w:rsid w:val="00EB16AE"/>
    <w:rsid w:val="00EB1C34"/>
    <w:rsid w:val="00EB1FE7"/>
    <w:rsid w:val="00EB20CD"/>
    <w:rsid w:val="00EB27E3"/>
    <w:rsid w:val="00EB2E66"/>
    <w:rsid w:val="00EB38A9"/>
    <w:rsid w:val="00EB3AF0"/>
    <w:rsid w:val="00EB4924"/>
    <w:rsid w:val="00EB619D"/>
    <w:rsid w:val="00EB67FC"/>
    <w:rsid w:val="00EB69BA"/>
    <w:rsid w:val="00EB6C15"/>
    <w:rsid w:val="00EB75EA"/>
    <w:rsid w:val="00EB7C4C"/>
    <w:rsid w:val="00EC00B7"/>
    <w:rsid w:val="00EC0147"/>
    <w:rsid w:val="00EC1084"/>
    <w:rsid w:val="00EC10EA"/>
    <w:rsid w:val="00EC192F"/>
    <w:rsid w:val="00EC1A7E"/>
    <w:rsid w:val="00EC22F2"/>
    <w:rsid w:val="00EC46E1"/>
    <w:rsid w:val="00EC54CA"/>
    <w:rsid w:val="00EC5689"/>
    <w:rsid w:val="00EC5861"/>
    <w:rsid w:val="00EC69EA"/>
    <w:rsid w:val="00EC6E9C"/>
    <w:rsid w:val="00EC6F19"/>
    <w:rsid w:val="00EC7B8F"/>
    <w:rsid w:val="00ED321E"/>
    <w:rsid w:val="00ED41DE"/>
    <w:rsid w:val="00ED5992"/>
    <w:rsid w:val="00ED5B67"/>
    <w:rsid w:val="00ED5BF5"/>
    <w:rsid w:val="00ED61C2"/>
    <w:rsid w:val="00ED6AB6"/>
    <w:rsid w:val="00ED751F"/>
    <w:rsid w:val="00EE0439"/>
    <w:rsid w:val="00EE09B1"/>
    <w:rsid w:val="00EE0DEF"/>
    <w:rsid w:val="00EE0F91"/>
    <w:rsid w:val="00EE3013"/>
    <w:rsid w:val="00EE32B6"/>
    <w:rsid w:val="00EE3575"/>
    <w:rsid w:val="00EE3635"/>
    <w:rsid w:val="00EE408C"/>
    <w:rsid w:val="00EE41FE"/>
    <w:rsid w:val="00EE4D54"/>
    <w:rsid w:val="00EE519D"/>
    <w:rsid w:val="00EE5D9F"/>
    <w:rsid w:val="00EE6352"/>
    <w:rsid w:val="00EE69D4"/>
    <w:rsid w:val="00EE717D"/>
    <w:rsid w:val="00EE7306"/>
    <w:rsid w:val="00EE7D41"/>
    <w:rsid w:val="00EE7FFE"/>
    <w:rsid w:val="00EF0279"/>
    <w:rsid w:val="00EF079B"/>
    <w:rsid w:val="00EF0AE6"/>
    <w:rsid w:val="00EF0F1B"/>
    <w:rsid w:val="00EF13AE"/>
    <w:rsid w:val="00EF149C"/>
    <w:rsid w:val="00EF1770"/>
    <w:rsid w:val="00EF3436"/>
    <w:rsid w:val="00EF3934"/>
    <w:rsid w:val="00EF3DC5"/>
    <w:rsid w:val="00EF441C"/>
    <w:rsid w:val="00EF5039"/>
    <w:rsid w:val="00EF5D98"/>
    <w:rsid w:val="00EF6205"/>
    <w:rsid w:val="00EF6A7A"/>
    <w:rsid w:val="00EF7074"/>
    <w:rsid w:val="00EF75B5"/>
    <w:rsid w:val="00EF7C38"/>
    <w:rsid w:val="00EF7CED"/>
    <w:rsid w:val="00F01BF0"/>
    <w:rsid w:val="00F01C26"/>
    <w:rsid w:val="00F03156"/>
    <w:rsid w:val="00F066CC"/>
    <w:rsid w:val="00F0736F"/>
    <w:rsid w:val="00F101D6"/>
    <w:rsid w:val="00F115C4"/>
    <w:rsid w:val="00F11D4E"/>
    <w:rsid w:val="00F123E6"/>
    <w:rsid w:val="00F124DF"/>
    <w:rsid w:val="00F12F69"/>
    <w:rsid w:val="00F14602"/>
    <w:rsid w:val="00F15791"/>
    <w:rsid w:val="00F1603F"/>
    <w:rsid w:val="00F17B18"/>
    <w:rsid w:val="00F17F45"/>
    <w:rsid w:val="00F221DA"/>
    <w:rsid w:val="00F226AC"/>
    <w:rsid w:val="00F22EC3"/>
    <w:rsid w:val="00F230A6"/>
    <w:rsid w:val="00F2347E"/>
    <w:rsid w:val="00F23D08"/>
    <w:rsid w:val="00F2425D"/>
    <w:rsid w:val="00F24530"/>
    <w:rsid w:val="00F254C0"/>
    <w:rsid w:val="00F266D6"/>
    <w:rsid w:val="00F277BC"/>
    <w:rsid w:val="00F27D75"/>
    <w:rsid w:val="00F30040"/>
    <w:rsid w:val="00F3080E"/>
    <w:rsid w:val="00F31ACB"/>
    <w:rsid w:val="00F31E02"/>
    <w:rsid w:val="00F33A68"/>
    <w:rsid w:val="00F33D99"/>
    <w:rsid w:val="00F35791"/>
    <w:rsid w:val="00F35DEA"/>
    <w:rsid w:val="00F36CE5"/>
    <w:rsid w:val="00F37503"/>
    <w:rsid w:val="00F4016D"/>
    <w:rsid w:val="00F407B0"/>
    <w:rsid w:val="00F41119"/>
    <w:rsid w:val="00F414FE"/>
    <w:rsid w:val="00F43033"/>
    <w:rsid w:val="00F43C9E"/>
    <w:rsid w:val="00F4414F"/>
    <w:rsid w:val="00F4457C"/>
    <w:rsid w:val="00F44BA3"/>
    <w:rsid w:val="00F45881"/>
    <w:rsid w:val="00F45DCF"/>
    <w:rsid w:val="00F45FE4"/>
    <w:rsid w:val="00F46148"/>
    <w:rsid w:val="00F46DB7"/>
    <w:rsid w:val="00F471B0"/>
    <w:rsid w:val="00F4737C"/>
    <w:rsid w:val="00F47490"/>
    <w:rsid w:val="00F47D18"/>
    <w:rsid w:val="00F50943"/>
    <w:rsid w:val="00F5197A"/>
    <w:rsid w:val="00F51F6F"/>
    <w:rsid w:val="00F521C6"/>
    <w:rsid w:val="00F53B41"/>
    <w:rsid w:val="00F542D1"/>
    <w:rsid w:val="00F550ED"/>
    <w:rsid w:val="00F5683B"/>
    <w:rsid w:val="00F56D9E"/>
    <w:rsid w:val="00F605C9"/>
    <w:rsid w:val="00F60C8D"/>
    <w:rsid w:val="00F60F86"/>
    <w:rsid w:val="00F61037"/>
    <w:rsid w:val="00F61142"/>
    <w:rsid w:val="00F6120F"/>
    <w:rsid w:val="00F61373"/>
    <w:rsid w:val="00F615A5"/>
    <w:rsid w:val="00F618CF"/>
    <w:rsid w:val="00F61BFA"/>
    <w:rsid w:val="00F62D57"/>
    <w:rsid w:val="00F62F8B"/>
    <w:rsid w:val="00F6428C"/>
    <w:rsid w:val="00F642D5"/>
    <w:rsid w:val="00F649B6"/>
    <w:rsid w:val="00F6549D"/>
    <w:rsid w:val="00F66A2D"/>
    <w:rsid w:val="00F66BDE"/>
    <w:rsid w:val="00F67893"/>
    <w:rsid w:val="00F7112F"/>
    <w:rsid w:val="00F722DF"/>
    <w:rsid w:val="00F724DF"/>
    <w:rsid w:val="00F73E84"/>
    <w:rsid w:val="00F76132"/>
    <w:rsid w:val="00F765D8"/>
    <w:rsid w:val="00F76B57"/>
    <w:rsid w:val="00F77401"/>
    <w:rsid w:val="00F77AB6"/>
    <w:rsid w:val="00F8068F"/>
    <w:rsid w:val="00F808AC"/>
    <w:rsid w:val="00F811B5"/>
    <w:rsid w:val="00F819F1"/>
    <w:rsid w:val="00F8337D"/>
    <w:rsid w:val="00F83B9A"/>
    <w:rsid w:val="00F83EF0"/>
    <w:rsid w:val="00F84094"/>
    <w:rsid w:val="00F84102"/>
    <w:rsid w:val="00F8460B"/>
    <w:rsid w:val="00F85147"/>
    <w:rsid w:val="00F85AEC"/>
    <w:rsid w:val="00F85CD6"/>
    <w:rsid w:val="00F87548"/>
    <w:rsid w:val="00F87F63"/>
    <w:rsid w:val="00F90092"/>
    <w:rsid w:val="00F92105"/>
    <w:rsid w:val="00F939DF"/>
    <w:rsid w:val="00F93DA0"/>
    <w:rsid w:val="00F946C6"/>
    <w:rsid w:val="00F94B96"/>
    <w:rsid w:val="00F957B6"/>
    <w:rsid w:val="00F95C7C"/>
    <w:rsid w:val="00F95DD8"/>
    <w:rsid w:val="00F968EA"/>
    <w:rsid w:val="00F96D30"/>
    <w:rsid w:val="00F9772C"/>
    <w:rsid w:val="00FA0E61"/>
    <w:rsid w:val="00FA241E"/>
    <w:rsid w:val="00FA24FA"/>
    <w:rsid w:val="00FA2F0B"/>
    <w:rsid w:val="00FA4525"/>
    <w:rsid w:val="00FA50E8"/>
    <w:rsid w:val="00FA56CD"/>
    <w:rsid w:val="00FA5B99"/>
    <w:rsid w:val="00FA668A"/>
    <w:rsid w:val="00FA7359"/>
    <w:rsid w:val="00FA7A75"/>
    <w:rsid w:val="00FB0B32"/>
    <w:rsid w:val="00FB161D"/>
    <w:rsid w:val="00FB2ECD"/>
    <w:rsid w:val="00FB3C7E"/>
    <w:rsid w:val="00FB49E8"/>
    <w:rsid w:val="00FB4BEA"/>
    <w:rsid w:val="00FB4E43"/>
    <w:rsid w:val="00FB5242"/>
    <w:rsid w:val="00FB58F0"/>
    <w:rsid w:val="00FB5F62"/>
    <w:rsid w:val="00FC02F4"/>
    <w:rsid w:val="00FC1339"/>
    <w:rsid w:val="00FC1377"/>
    <w:rsid w:val="00FC1A54"/>
    <w:rsid w:val="00FC2DDE"/>
    <w:rsid w:val="00FC37A3"/>
    <w:rsid w:val="00FC38C3"/>
    <w:rsid w:val="00FC43B6"/>
    <w:rsid w:val="00FC65BC"/>
    <w:rsid w:val="00FC6A12"/>
    <w:rsid w:val="00FC6E40"/>
    <w:rsid w:val="00FC7485"/>
    <w:rsid w:val="00FD145C"/>
    <w:rsid w:val="00FD1761"/>
    <w:rsid w:val="00FD1C6D"/>
    <w:rsid w:val="00FD1D70"/>
    <w:rsid w:val="00FD2A4A"/>
    <w:rsid w:val="00FD344D"/>
    <w:rsid w:val="00FD346A"/>
    <w:rsid w:val="00FD47F8"/>
    <w:rsid w:val="00FD4848"/>
    <w:rsid w:val="00FD48EB"/>
    <w:rsid w:val="00FD5AED"/>
    <w:rsid w:val="00FD5FFD"/>
    <w:rsid w:val="00FD6273"/>
    <w:rsid w:val="00FD6985"/>
    <w:rsid w:val="00FD6A4E"/>
    <w:rsid w:val="00FD6D6D"/>
    <w:rsid w:val="00FD7091"/>
    <w:rsid w:val="00FD7DB8"/>
    <w:rsid w:val="00FE0439"/>
    <w:rsid w:val="00FE1712"/>
    <w:rsid w:val="00FE17D6"/>
    <w:rsid w:val="00FE1B62"/>
    <w:rsid w:val="00FE1E56"/>
    <w:rsid w:val="00FE229F"/>
    <w:rsid w:val="00FE29A5"/>
    <w:rsid w:val="00FE2E29"/>
    <w:rsid w:val="00FE4011"/>
    <w:rsid w:val="00FE4822"/>
    <w:rsid w:val="00FE4E7A"/>
    <w:rsid w:val="00FE649E"/>
    <w:rsid w:val="00FE684D"/>
    <w:rsid w:val="00FE7407"/>
    <w:rsid w:val="00FF003D"/>
    <w:rsid w:val="00FF01AC"/>
    <w:rsid w:val="00FF1D33"/>
    <w:rsid w:val="00FF1DFD"/>
    <w:rsid w:val="00FF22E2"/>
    <w:rsid w:val="00FF3587"/>
    <w:rsid w:val="00FF384B"/>
    <w:rsid w:val="00FF3EDD"/>
    <w:rsid w:val="00FF492B"/>
    <w:rsid w:val="00FF6CB3"/>
    <w:rsid w:val="00FF6FE7"/>
    <w:rsid w:val="00FF7042"/>
    <w:rsid w:val="00FF73A6"/>
    <w:rsid w:val="00FF7617"/>
    <w:rsid w:val="296CC7C9"/>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6A2739D"/>
  <w15:docId w15:val="{E414ECE8-02B8-4719-A17C-D32B8AD5099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uiPriority="99" w:qFormat="1"/>
    <w:lsdException w:name="heading 2" w:qFormat="1"/>
    <w:lsdException w:name="heading 3" w:semiHidden="1" w:unhideWhenUsed="1" w:qFormat="1"/>
    <w:lsdException w:name="heading 4" w:semiHidden="1" w:unhideWhenUsed="1" w:qFormat="1"/>
    <w:lsdException w:name="heading 5" w:semiHidden="1" w:unhideWhenUsed="1"/>
    <w:lsdException w:name="heading 6" w:semiHidden="1" w:unhideWhenUsed="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nhideWhenUsed="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745767"/>
    <w:pPr>
      <w:spacing w:after="120"/>
    </w:pPr>
    <w:rPr>
      <w:rFonts w:ascii="Arial" w:hAnsi="Arial" w:cs="Arial"/>
      <w:szCs w:val="24"/>
      <w:lang w:eastAsia="en-US"/>
    </w:rPr>
  </w:style>
  <w:style w:type="paragraph" w:styleId="Heading1">
    <w:name w:val="heading 1"/>
    <w:basedOn w:val="Normal"/>
    <w:next w:val="Normal"/>
    <w:link w:val="Heading1Char"/>
    <w:uiPriority w:val="99"/>
    <w:qFormat/>
    <w:rsid w:val="00411D4B"/>
    <w:pPr>
      <w:spacing w:after="600" w:line="460" w:lineRule="atLeast"/>
      <w:outlineLvl w:val="0"/>
    </w:pPr>
    <w:rPr>
      <w:b/>
      <w:color w:val="002060"/>
      <w:sz w:val="32"/>
      <w:szCs w:val="32"/>
      <w:lang w:val="en-US"/>
    </w:rPr>
  </w:style>
  <w:style w:type="paragraph" w:styleId="Heading2">
    <w:name w:val="heading 2"/>
    <w:basedOn w:val="Normal"/>
    <w:next w:val="Normal"/>
    <w:link w:val="Heading2Char"/>
    <w:qFormat/>
    <w:rsid w:val="007D16B0"/>
    <w:pPr>
      <w:spacing w:before="360" w:after="113" w:line="300" w:lineRule="atLeast"/>
      <w:outlineLvl w:val="1"/>
    </w:pPr>
    <w:rPr>
      <w:b/>
      <w:color w:val="2E1E66" w:themeColor="accent3" w:themeTint="E6"/>
      <w:sz w:val="28"/>
    </w:rPr>
  </w:style>
  <w:style w:type="paragraph" w:styleId="Heading3">
    <w:name w:val="heading 3"/>
    <w:basedOn w:val="Normal"/>
    <w:next w:val="Normal"/>
    <w:link w:val="Heading3Char"/>
    <w:qFormat/>
    <w:rsid w:val="007D16B0"/>
    <w:pPr>
      <w:spacing w:before="140" w:after="57" w:line="220" w:lineRule="atLeast"/>
      <w:outlineLvl w:val="2"/>
    </w:pPr>
    <w:rPr>
      <w:b/>
      <w:sz w:val="24"/>
    </w:rPr>
  </w:style>
  <w:style w:type="paragraph" w:styleId="Heading4">
    <w:name w:val="heading 4"/>
    <w:basedOn w:val="Normal"/>
    <w:next w:val="Normal"/>
    <w:link w:val="Heading4Char"/>
    <w:qFormat/>
    <w:rsid w:val="007D16B0"/>
    <w:pPr>
      <w:spacing w:before="57" w:after="57" w:line="220" w:lineRule="atLeast"/>
      <w:outlineLvl w:val="3"/>
    </w:pPr>
    <w:rPr>
      <w:b/>
      <w:i/>
      <w:sz w:val="22"/>
    </w:rPr>
  </w:style>
  <w:style w:type="paragraph" w:styleId="Heading5">
    <w:name w:val="heading 5"/>
    <w:aliases w:val="- Title"/>
    <w:basedOn w:val="Normal"/>
    <w:next w:val="Normal"/>
    <w:link w:val="Heading5Char"/>
    <w:rsid w:val="00F968EA"/>
    <w:pPr>
      <w:spacing w:before="240" w:after="60"/>
      <w:outlineLvl w:val="4"/>
    </w:pPr>
    <w:rPr>
      <w:b/>
      <w:bCs/>
      <w:i/>
      <w:iCs/>
      <w:sz w:val="26"/>
      <w:szCs w:val="26"/>
    </w:rPr>
  </w:style>
  <w:style w:type="paragraph" w:styleId="Heading6">
    <w:name w:val="heading 6"/>
    <w:aliases w:val="App 2"/>
    <w:basedOn w:val="Normal"/>
    <w:next w:val="Normal"/>
    <w:link w:val="Heading6Char"/>
    <w:rsid w:val="00F968EA"/>
    <w:pPr>
      <w:spacing w:before="240" w:after="60"/>
      <w:outlineLvl w:val="5"/>
    </w:pPr>
    <w:rPr>
      <w:b/>
      <w:bCs/>
      <w:szCs w:val="22"/>
    </w:rPr>
  </w:style>
  <w:style w:type="paragraph" w:styleId="Heading7">
    <w:name w:val="heading 7"/>
    <w:aliases w:val="App 3"/>
    <w:basedOn w:val="Normal"/>
    <w:next w:val="Normal"/>
    <w:link w:val="Heading7Char"/>
    <w:rsid w:val="00F968EA"/>
    <w:pPr>
      <w:spacing w:before="240" w:after="60"/>
      <w:outlineLvl w:val="6"/>
    </w:pPr>
  </w:style>
  <w:style w:type="paragraph" w:styleId="Heading8">
    <w:name w:val="heading 8"/>
    <w:aliases w:val="App 4"/>
    <w:basedOn w:val="Normal"/>
    <w:next w:val="Normal"/>
    <w:link w:val="Heading8Char"/>
    <w:rsid w:val="00F968EA"/>
    <w:pPr>
      <w:spacing w:before="240" w:after="60"/>
      <w:outlineLvl w:val="7"/>
    </w:pPr>
    <w:rPr>
      <w:i/>
      <w:iCs/>
    </w:rPr>
  </w:style>
  <w:style w:type="paragraph" w:styleId="Heading9">
    <w:name w:val="heading 9"/>
    <w:basedOn w:val="Normal"/>
    <w:next w:val="Normal"/>
    <w:link w:val="Heading9Char"/>
    <w:rsid w:val="00F968EA"/>
    <w:pPr>
      <w:spacing w:before="240" w:after="60"/>
      <w:outlineLvl w:val="8"/>
    </w:pPr>
    <w:rPr>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ertHFWhite">
    <w:name w:val="_CertHFWhite"/>
    <w:semiHidden/>
    <w:rsid w:val="005211F6"/>
    <w:pPr>
      <w:spacing w:line="400" w:lineRule="atLeast"/>
    </w:pPr>
    <w:rPr>
      <w:rFonts w:ascii="Arial" w:hAnsi="Arial" w:cs="Arial"/>
      <w:color w:val="FFFFFF"/>
      <w:sz w:val="28"/>
      <w:lang w:eastAsia="en-US"/>
    </w:rPr>
  </w:style>
  <w:style w:type="paragraph" w:customStyle="1" w:styleId="Bullet2">
    <w:name w:val="_Bullet2"/>
    <w:basedOn w:val="Bullet"/>
    <w:rsid w:val="00F968EA"/>
    <w:pPr>
      <w:numPr>
        <w:ilvl w:val="1"/>
        <w:numId w:val="23"/>
      </w:numPr>
      <w:tabs>
        <w:tab w:val="clear" w:pos="170"/>
        <w:tab w:val="clear" w:pos="1080"/>
        <w:tab w:val="num" w:pos="360"/>
      </w:tabs>
      <w:ind w:left="170" w:hanging="170"/>
    </w:pPr>
  </w:style>
  <w:style w:type="paragraph" w:styleId="Header">
    <w:name w:val="header"/>
    <w:basedOn w:val="Normal"/>
    <w:link w:val="HeaderChar"/>
    <w:rsid w:val="00E90924"/>
    <w:pPr>
      <w:tabs>
        <w:tab w:val="center" w:pos="4320"/>
        <w:tab w:val="right" w:pos="8640"/>
      </w:tabs>
    </w:pPr>
  </w:style>
  <w:style w:type="paragraph" w:styleId="Footer">
    <w:name w:val="footer"/>
    <w:basedOn w:val="Normal"/>
    <w:link w:val="FooterChar"/>
    <w:uiPriority w:val="99"/>
    <w:rsid w:val="00E90924"/>
    <w:pPr>
      <w:tabs>
        <w:tab w:val="center" w:pos="4320"/>
        <w:tab w:val="right" w:pos="8640"/>
      </w:tabs>
    </w:pPr>
  </w:style>
  <w:style w:type="paragraph" w:customStyle="1" w:styleId="Bullet">
    <w:name w:val="_Bullet"/>
    <w:link w:val="BulletChar"/>
    <w:rsid w:val="00F968EA"/>
    <w:pPr>
      <w:numPr>
        <w:numId w:val="14"/>
      </w:numPr>
      <w:tabs>
        <w:tab w:val="clear" w:pos="720"/>
        <w:tab w:val="left" w:pos="170"/>
        <w:tab w:val="num" w:pos="360"/>
      </w:tabs>
      <w:spacing w:after="113" w:line="220" w:lineRule="atLeast"/>
      <w:ind w:left="170" w:hanging="170"/>
    </w:pPr>
    <w:rPr>
      <w:rFonts w:ascii="Calibri" w:hAnsi="Calibri" w:cs="Arial"/>
      <w:sz w:val="22"/>
      <w:szCs w:val="24"/>
      <w:lang w:eastAsia="en-US"/>
    </w:rPr>
  </w:style>
  <w:style w:type="character" w:customStyle="1" w:styleId="BulletChar">
    <w:name w:val="_Bullet Char"/>
    <w:link w:val="Bullet"/>
    <w:rsid w:val="00F968EA"/>
    <w:rPr>
      <w:rFonts w:ascii="Calibri" w:hAnsi="Calibri" w:cs="Arial"/>
      <w:sz w:val="22"/>
      <w:szCs w:val="24"/>
      <w:lang w:eastAsia="en-US"/>
    </w:rPr>
  </w:style>
  <w:style w:type="paragraph" w:customStyle="1" w:styleId="Caption">
    <w:name w:val="_Caption"/>
    <w:rsid w:val="00F968EA"/>
    <w:pPr>
      <w:spacing w:before="120" w:after="120" w:line="170" w:lineRule="atLeast"/>
    </w:pPr>
    <w:rPr>
      <w:rFonts w:ascii="Calibri" w:hAnsi="Calibri" w:cs="Arial"/>
      <w:b/>
      <w:color w:val="404040"/>
      <w:lang w:eastAsia="en-US"/>
    </w:rPr>
  </w:style>
  <w:style w:type="paragraph" w:customStyle="1" w:styleId="CertHA">
    <w:name w:val="_CertHA"/>
    <w:semiHidden/>
    <w:rsid w:val="00801A56"/>
    <w:pPr>
      <w:spacing w:line="1172" w:lineRule="atLeast"/>
    </w:pPr>
    <w:rPr>
      <w:rFonts w:ascii="Arial" w:hAnsi="Arial" w:cs="Arial"/>
      <w:color w:val="F58426"/>
      <w:sz w:val="96"/>
      <w:lang w:eastAsia="en-US"/>
    </w:rPr>
  </w:style>
  <w:style w:type="paragraph" w:customStyle="1" w:styleId="CertHAWhite">
    <w:name w:val="_CertHAWhite"/>
    <w:semiHidden/>
    <w:rsid w:val="004578FA"/>
    <w:pPr>
      <w:spacing w:line="1172" w:lineRule="exact"/>
    </w:pPr>
    <w:rPr>
      <w:rFonts w:ascii="Arial" w:hAnsi="Arial" w:cs="Arial"/>
      <w:color w:val="FFFFFF"/>
      <w:sz w:val="96"/>
      <w:lang w:eastAsia="en-US"/>
    </w:rPr>
  </w:style>
  <w:style w:type="paragraph" w:customStyle="1" w:styleId="CertHB">
    <w:name w:val="_CertHB"/>
    <w:semiHidden/>
    <w:rsid w:val="00801A56"/>
    <w:pPr>
      <w:spacing w:line="720" w:lineRule="atLeast"/>
    </w:pPr>
    <w:rPr>
      <w:rFonts w:ascii="Arial" w:hAnsi="Arial" w:cs="Arial"/>
      <w:color w:val="F58426"/>
      <w:sz w:val="72"/>
      <w:lang w:eastAsia="en-US"/>
    </w:rPr>
  </w:style>
  <w:style w:type="paragraph" w:customStyle="1" w:styleId="CertHBWhite">
    <w:name w:val="_CertHBWhite"/>
    <w:semiHidden/>
    <w:rsid w:val="00F101D6"/>
    <w:pPr>
      <w:spacing w:line="720" w:lineRule="atLeast"/>
    </w:pPr>
    <w:rPr>
      <w:rFonts w:ascii="Arial" w:hAnsi="Arial" w:cs="Arial"/>
      <w:color w:val="FFFFFF"/>
      <w:sz w:val="72"/>
      <w:lang w:eastAsia="en-US"/>
    </w:rPr>
  </w:style>
  <w:style w:type="paragraph" w:customStyle="1" w:styleId="CertHC">
    <w:name w:val="_CertHC"/>
    <w:link w:val="CertHCChar"/>
    <w:semiHidden/>
    <w:rsid w:val="00801A56"/>
    <w:pPr>
      <w:spacing w:line="600" w:lineRule="atLeast"/>
    </w:pPr>
    <w:rPr>
      <w:rFonts w:ascii="Arial" w:hAnsi="Arial" w:cs="Arial"/>
      <w:color w:val="F58426"/>
      <w:sz w:val="52"/>
      <w:lang w:eastAsia="en-US"/>
    </w:rPr>
  </w:style>
  <w:style w:type="character" w:customStyle="1" w:styleId="CertHCChar">
    <w:name w:val="_CertHC Char"/>
    <w:link w:val="CertHC"/>
    <w:semiHidden/>
    <w:rsid w:val="00801A56"/>
    <w:rPr>
      <w:rFonts w:ascii="Arial" w:hAnsi="Arial" w:cs="Arial"/>
      <w:color w:val="F58426"/>
      <w:sz w:val="52"/>
      <w:szCs w:val="24"/>
      <w:lang w:eastAsia="en-US"/>
    </w:rPr>
  </w:style>
  <w:style w:type="paragraph" w:customStyle="1" w:styleId="CertHCWhite">
    <w:name w:val="_CertHCWhite"/>
    <w:semiHidden/>
    <w:rsid w:val="004578FA"/>
    <w:pPr>
      <w:spacing w:line="600" w:lineRule="atLeast"/>
    </w:pPr>
    <w:rPr>
      <w:rFonts w:ascii="Arial" w:hAnsi="Arial" w:cs="Arial"/>
      <w:color w:val="FFFFFF"/>
      <w:sz w:val="52"/>
      <w:lang w:eastAsia="en-US"/>
    </w:rPr>
  </w:style>
  <w:style w:type="paragraph" w:customStyle="1" w:styleId="CertHD">
    <w:name w:val="_CertHD"/>
    <w:link w:val="CertHDChar"/>
    <w:semiHidden/>
    <w:rsid w:val="00801A56"/>
    <w:pPr>
      <w:spacing w:line="440" w:lineRule="atLeast"/>
    </w:pPr>
    <w:rPr>
      <w:rFonts w:ascii="Arial" w:hAnsi="Arial" w:cs="Arial"/>
      <w:color w:val="F58426"/>
      <w:sz w:val="36"/>
      <w:lang w:eastAsia="en-US"/>
    </w:rPr>
  </w:style>
  <w:style w:type="character" w:customStyle="1" w:styleId="CertHDChar">
    <w:name w:val="_CertHD Char"/>
    <w:link w:val="CertHD"/>
    <w:semiHidden/>
    <w:rsid w:val="00801A56"/>
    <w:rPr>
      <w:rFonts w:ascii="Arial" w:hAnsi="Arial" w:cs="Arial"/>
      <w:color w:val="F58426"/>
      <w:sz w:val="36"/>
      <w:szCs w:val="24"/>
      <w:lang w:eastAsia="en-US"/>
    </w:rPr>
  </w:style>
  <w:style w:type="paragraph" w:customStyle="1" w:styleId="CertHDWhite">
    <w:name w:val="_CertHDWhite"/>
    <w:semiHidden/>
    <w:rsid w:val="004578FA"/>
    <w:pPr>
      <w:spacing w:line="440" w:lineRule="atLeast"/>
    </w:pPr>
    <w:rPr>
      <w:rFonts w:ascii="Arial" w:hAnsi="Arial" w:cs="Arial"/>
      <w:color w:val="FFFFFF"/>
      <w:sz w:val="36"/>
      <w:lang w:eastAsia="en-US"/>
    </w:rPr>
  </w:style>
  <w:style w:type="paragraph" w:customStyle="1" w:styleId="CertHE">
    <w:name w:val="_CertHE"/>
    <w:link w:val="CertHEChar"/>
    <w:semiHidden/>
    <w:rsid w:val="00801A56"/>
    <w:pPr>
      <w:spacing w:line="520" w:lineRule="atLeast"/>
    </w:pPr>
    <w:rPr>
      <w:rFonts w:ascii="Arial" w:hAnsi="Arial" w:cs="Arial"/>
      <w:color w:val="F58426"/>
      <w:sz w:val="32"/>
      <w:lang w:eastAsia="en-US"/>
    </w:rPr>
  </w:style>
  <w:style w:type="character" w:customStyle="1" w:styleId="CertHEChar">
    <w:name w:val="_CertHE Char"/>
    <w:link w:val="CertHE"/>
    <w:semiHidden/>
    <w:rsid w:val="00801A56"/>
    <w:rPr>
      <w:rFonts w:ascii="Arial" w:hAnsi="Arial" w:cs="Arial"/>
      <w:color w:val="F58426"/>
      <w:sz w:val="32"/>
      <w:szCs w:val="24"/>
      <w:lang w:eastAsia="en-US"/>
    </w:rPr>
  </w:style>
  <w:style w:type="paragraph" w:customStyle="1" w:styleId="CertHEWhite">
    <w:name w:val="_CertHEWhite"/>
    <w:semiHidden/>
    <w:rsid w:val="004578FA"/>
    <w:pPr>
      <w:spacing w:line="520" w:lineRule="atLeast"/>
    </w:pPr>
    <w:rPr>
      <w:rFonts w:ascii="Arial" w:hAnsi="Arial" w:cs="Arial"/>
      <w:color w:val="FFFFFF"/>
      <w:sz w:val="32"/>
      <w:lang w:eastAsia="en-US"/>
    </w:rPr>
  </w:style>
  <w:style w:type="paragraph" w:customStyle="1" w:styleId="CertYr">
    <w:name w:val="_CertYr"/>
    <w:semiHidden/>
    <w:rsid w:val="00801A56"/>
    <w:pPr>
      <w:spacing w:line="1440" w:lineRule="atLeast"/>
    </w:pPr>
    <w:rPr>
      <w:rFonts w:ascii="Arial" w:hAnsi="Arial" w:cs="Arial"/>
      <w:b/>
      <w:color w:val="F58426"/>
      <w:sz w:val="124"/>
      <w:lang w:eastAsia="en-US"/>
    </w:rPr>
  </w:style>
  <w:style w:type="paragraph" w:styleId="BalloonText">
    <w:name w:val="Balloon Text"/>
    <w:basedOn w:val="Normal"/>
    <w:link w:val="BalloonTextChar"/>
    <w:semiHidden/>
    <w:rsid w:val="00E90924"/>
    <w:rPr>
      <w:rFonts w:ascii="Tahoma" w:hAnsi="Tahoma" w:cs="Tahoma"/>
      <w:sz w:val="16"/>
      <w:szCs w:val="16"/>
    </w:rPr>
  </w:style>
  <w:style w:type="paragraph" w:styleId="BodyText">
    <w:name w:val="Body Text"/>
    <w:basedOn w:val="Normal"/>
    <w:link w:val="BodyTextChar"/>
    <w:unhideWhenUsed/>
    <w:rsid w:val="00772526"/>
  </w:style>
  <w:style w:type="character" w:customStyle="1" w:styleId="BodyTextChar">
    <w:name w:val="Body Text Char"/>
    <w:basedOn w:val="DefaultParagraphFont"/>
    <w:link w:val="BodyText"/>
    <w:rsid w:val="00772526"/>
    <w:rPr>
      <w:rFonts w:ascii="Arial" w:hAnsi="Arial" w:cs="Arial"/>
      <w:szCs w:val="24"/>
      <w:lang w:eastAsia="en-US"/>
    </w:rPr>
  </w:style>
  <w:style w:type="paragraph" w:customStyle="1" w:styleId="ARIimprintpubdetails">
    <w:name w:val="ARI_imprintpubdetails"/>
    <w:basedOn w:val="Normal"/>
    <w:rsid w:val="002F04B4"/>
    <w:pPr>
      <w:autoSpaceDE w:val="0"/>
      <w:autoSpaceDN w:val="0"/>
      <w:adjustRightInd w:val="0"/>
      <w:spacing w:after="0"/>
    </w:pPr>
    <w:rPr>
      <w:rFonts w:ascii="Calibri" w:hAnsi="Calibri" w:cstheme="minorHAnsi"/>
      <w:sz w:val="16"/>
      <w:szCs w:val="16"/>
    </w:rPr>
  </w:style>
  <w:style w:type="paragraph" w:customStyle="1" w:styleId="Pullout">
    <w:name w:val="_Pullout"/>
    <w:rsid w:val="00CB33BB"/>
    <w:pPr>
      <w:spacing w:before="85" w:after="170" w:line="300" w:lineRule="atLeast"/>
    </w:pPr>
    <w:rPr>
      <w:rFonts w:ascii="Calibri" w:hAnsi="Calibri" w:cs="Arial"/>
      <w:color w:val="228591"/>
      <w:lang w:eastAsia="en-US"/>
    </w:rPr>
  </w:style>
  <w:style w:type="paragraph" w:customStyle="1" w:styleId="TblBllt">
    <w:name w:val="_TblBllt"/>
    <w:basedOn w:val="Tablebodytext"/>
    <w:uiPriority w:val="1"/>
    <w:rsid w:val="00F968EA"/>
    <w:pPr>
      <w:numPr>
        <w:numId w:val="24"/>
      </w:numPr>
    </w:pPr>
  </w:style>
  <w:style w:type="paragraph" w:customStyle="1" w:styleId="Tablebodytext">
    <w:name w:val="Table body text"/>
    <w:uiPriority w:val="1"/>
    <w:qFormat/>
    <w:rsid w:val="004A4F57"/>
    <w:pPr>
      <w:spacing w:before="80" w:after="60"/>
    </w:pPr>
    <w:rPr>
      <w:rFonts w:ascii="Arial" w:hAnsi="Arial" w:cs="Arial"/>
      <w:szCs w:val="24"/>
      <w:lang w:eastAsia="en-US"/>
    </w:rPr>
  </w:style>
  <w:style w:type="paragraph" w:customStyle="1" w:styleId="Tableheadingtext">
    <w:name w:val="Table heading text"/>
    <w:qFormat/>
    <w:rsid w:val="00660BBC"/>
    <w:pPr>
      <w:spacing w:before="60" w:after="60" w:line="230" w:lineRule="atLeast"/>
    </w:pPr>
    <w:rPr>
      <w:rFonts w:ascii="Arial" w:hAnsi="Arial" w:cs="Arial"/>
      <w:b/>
      <w:color w:val="FFFFFF" w:themeColor="background1"/>
      <w:szCs w:val="24"/>
      <w:lang w:eastAsia="en-US"/>
    </w:rPr>
  </w:style>
  <w:style w:type="numbering" w:styleId="111111">
    <w:name w:val="Outline List 2"/>
    <w:basedOn w:val="NoList"/>
    <w:semiHidden/>
    <w:rsid w:val="004578FA"/>
    <w:pPr>
      <w:numPr>
        <w:numId w:val="1"/>
      </w:numPr>
    </w:pPr>
  </w:style>
  <w:style w:type="numbering" w:styleId="1ai">
    <w:name w:val="Outline List 1"/>
    <w:basedOn w:val="NoList"/>
    <w:semiHidden/>
    <w:rsid w:val="004578FA"/>
    <w:pPr>
      <w:numPr>
        <w:numId w:val="2"/>
      </w:numPr>
    </w:pPr>
  </w:style>
  <w:style w:type="numbering" w:styleId="ArticleSection">
    <w:name w:val="Outline List 3"/>
    <w:basedOn w:val="NoList"/>
    <w:semiHidden/>
    <w:rsid w:val="004578FA"/>
    <w:pPr>
      <w:numPr>
        <w:numId w:val="3"/>
      </w:numPr>
    </w:pPr>
  </w:style>
  <w:style w:type="paragraph" w:styleId="BlockText">
    <w:name w:val="Block Text"/>
    <w:basedOn w:val="Normal"/>
    <w:semiHidden/>
    <w:rsid w:val="004578FA"/>
    <w:pPr>
      <w:ind w:left="1440" w:right="1440"/>
    </w:pPr>
  </w:style>
  <w:style w:type="paragraph" w:styleId="BodyText2">
    <w:name w:val="Body Text 2"/>
    <w:basedOn w:val="Normal"/>
    <w:link w:val="BodyText2Char"/>
    <w:semiHidden/>
    <w:rsid w:val="004578FA"/>
    <w:pPr>
      <w:spacing w:line="480" w:lineRule="auto"/>
    </w:pPr>
  </w:style>
  <w:style w:type="paragraph" w:styleId="BodyText3">
    <w:name w:val="Body Text 3"/>
    <w:basedOn w:val="Normal"/>
    <w:link w:val="BodyText3Char"/>
    <w:semiHidden/>
    <w:rsid w:val="004578FA"/>
    <w:rPr>
      <w:sz w:val="16"/>
      <w:szCs w:val="16"/>
    </w:rPr>
  </w:style>
  <w:style w:type="paragraph" w:styleId="BodyTextFirstIndent">
    <w:name w:val="Body Text First Indent"/>
    <w:basedOn w:val="Normal"/>
    <w:link w:val="BodyTextFirstIndentChar"/>
    <w:semiHidden/>
    <w:rsid w:val="007D16B0"/>
    <w:pPr>
      <w:ind w:firstLine="210"/>
    </w:pPr>
  </w:style>
  <w:style w:type="paragraph" w:styleId="BodyTextIndent">
    <w:name w:val="Body Text Indent"/>
    <w:basedOn w:val="Normal"/>
    <w:link w:val="BodyTextIndentChar"/>
    <w:semiHidden/>
    <w:rsid w:val="004578FA"/>
    <w:pPr>
      <w:ind w:left="283"/>
    </w:pPr>
  </w:style>
  <w:style w:type="paragraph" w:styleId="BodyTextFirstIndent2">
    <w:name w:val="Body Text First Indent 2"/>
    <w:basedOn w:val="BodyTextIndent"/>
    <w:link w:val="BodyTextFirstIndent2Char"/>
    <w:semiHidden/>
    <w:rsid w:val="004578FA"/>
    <w:pPr>
      <w:ind w:firstLine="210"/>
    </w:pPr>
  </w:style>
  <w:style w:type="paragraph" w:styleId="BodyTextIndent2">
    <w:name w:val="Body Text Indent 2"/>
    <w:basedOn w:val="Normal"/>
    <w:link w:val="BodyTextIndent2Char"/>
    <w:semiHidden/>
    <w:rsid w:val="004578FA"/>
    <w:pPr>
      <w:spacing w:line="480" w:lineRule="auto"/>
      <w:ind w:left="283"/>
    </w:pPr>
  </w:style>
  <w:style w:type="paragraph" w:styleId="BodyTextIndent3">
    <w:name w:val="Body Text Indent 3"/>
    <w:basedOn w:val="Normal"/>
    <w:link w:val="BodyTextIndent3Char"/>
    <w:semiHidden/>
    <w:rsid w:val="004578FA"/>
    <w:pPr>
      <w:ind w:left="283"/>
    </w:pPr>
    <w:rPr>
      <w:sz w:val="16"/>
      <w:szCs w:val="16"/>
    </w:rPr>
  </w:style>
  <w:style w:type="paragraph" w:styleId="Closing">
    <w:name w:val="Closing"/>
    <w:basedOn w:val="Normal"/>
    <w:link w:val="ClosingChar"/>
    <w:semiHidden/>
    <w:rsid w:val="004578FA"/>
    <w:pPr>
      <w:ind w:left="4252"/>
    </w:pPr>
  </w:style>
  <w:style w:type="paragraph" w:styleId="Date">
    <w:name w:val="Date"/>
    <w:basedOn w:val="Normal"/>
    <w:next w:val="Normal"/>
    <w:link w:val="DateChar"/>
    <w:semiHidden/>
    <w:rsid w:val="004578FA"/>
  </w:style>
  <w:style w:type="paragraph" w:styleId="E-mailSignature">
    <w:name w:val="E-mail Signature"/>
    <w:basedOn w:val="Normal"/>
    <w:link w:val="E-mailSignatureChar"/>
    <w:semiHidden/>
    <w:rsid w:val="004578FA"/>
  </w:style>
  <w:style w:type="character" w:styleId="Emphasis">
    <w:name w:val="Emphasis"/>
    <w:uiPriority w:val="20"/>
    <w:rsid w:val="00F968EA"/>
    <w:rPr>
      <w:i/>
      <w:iCs/>
    </w:rPr>
  </w:style>
  <w:style w:type="paragraph" w:styleId="EnvelopeAddress">
    <w:name w:val="envelope address"/>
    <w:basedOn w:val="Normal"/>
    <w:semiHidden/>
    <w:rsid w:val="004578FA"/>
    <w:pPr>
      <w:framePr w:w="7920" w:h="1980" w:hRule="exact" w:hSpace="180" w:wrap="auto" w:hAnchor="page" w:xAlign="center" w:yAlign="bottom"/>
      <w:ind w:left="2880"/>
    </w:pPr>
  </w:style>
  <w:style w:type="paragraph" w:styleId="EnvelopeReturn">
    <w:name w:val="envelope return"/>
    <w:basedOn w:val="Normal"/>
    <w:semiHidden/>
    <w:rsid w:val="004578FA"/>
    <w:rPr>
      <w:szCs w:val="20"/>
    </w:rPr>
  </w:style>
  <w:style w:type="character" w:styleId="FollowedHyperlink">
    <w:name w:val="FollowedHyperlink"/>
    <w:semiHidden/>
    <w:rsid w:val="004578FA"/>
    <w:rPr>
      <w:color w:val="800080"/>
      <w:u w:val="single"/>
    </w:rPr>
  </w:style>
  <w:style w:type="character" w:styleId="HTMLAcronym">
    <w:name w:val="HTML Acronym"/>
    <w:basedOn w:val="DefaultParagraphFont"/>
    <w:semiHidden/>
    <w:rsid w:val="004578FA"/>
  </w:style>
  <w:style w:type="paragraph" w:styleId="HTMLAddress">
    <w:name w:val="HTML Address"/>
    <w:basedOn w:val="Normal"/>
    <w:link w:val="HTMLAddressChar"/>
    <w:semiHidden/>
    <w:rsid w:val="004578FA"/>
    <w:rPr>
      <w:i/>
      <w:iCs/>
    </w:rPr>
  </w:style>
  <w:style w:type="character" w:styleId="HTMLCite">
    <w:name w:val="HTML Cite"/>
    <w:semiHidden/>
    <w:rsid w:val="004578FA"/>
    <w:rPr>
      <w:i/>
      <w:iCs/>
    </w:rPr>
  </w:style>
  <w:style w:type="character" w:styleId="HTMLCode">
    <w:name w:val="HTML Code"/>
    <w:semiHidden/>
    <w:rsid w:val="004578FA"/>
    <w:rPr>
      <w:rFonts w:ascii="Courier New" w:hAnsi="Courier New" w:cs="Courier New"/>
      <w:sz w:val="20"/>
      <w:szCs w:val="20"/>
    </w:rPr>
  </w:style>
  <w:style w:type="character" w:styleId="HTMLDefinition">
    <w:name w:val="HTML Definition"/>
    <w:semiHidden/>
    <w:rsid w:val="004578FA"/>
    <w:rPr>
      <w:i/>
      <w:iCs/>
    </w:rPr>
  </w:style>
  <w:style w:type="character" w:styleId="HTMLKeyboard">
    <w:name w:val="HTML Keyboard"/>
    <w:semiHidden/>
    <w:rsid w:val="004578FA"/>
    <w:rPr>
      <w:rFonts w:ascii="Courier New" w:hAnsi="Courier New" w:cs="Courier New"/>
      <w:sz w:val="20"/>
      <w:szCs w:val="20"/>
    </w:rPr>
  </w:style>
  <w:style w:type="paragraph" w:styleId="HTMLPreformatted">
    <w:name w:val="HTML Preformatted"/>
    <w:basedOn w:val="Normal"/>
    <w:link w:val="HTMLPreformattedChar"/>
    <w:rsid w:val="00E90924"/>
    <w:rPr>
      <w:rFonts w:ascii="Courier New" w:hAnsi="Courier New" w:cs="Courier New"/>
      <w:szCs w:val="20"/>
    </w:rPr>
  </w:style>
  <w:style w:type="character" w:styleId="HTMLSample">
    <w:name w:val="HTML Sample"/>
    <w:semiHidden/>
    <w:rsid w:val="004578FA"/>
    <w:rPr>
      <w:rFonts w:ascii="Courier New" w:hAnsi="Courier New" w:cs="Courier New"/>
    </w:rPr>
  </w:style>
  <w:style w:type="character" w:styleId="HTMLTypewriter">
    <w:name w:val="HTML Typewriter"/>
    <w:semiHidden/>
    <w:rsid w:val="004578FA"/>
    <w:rPr>
      <w:rFonts w:ascii="Courier New" w:hAnsi="Courier New" w:cs="Courier New"/>
      <w:sz w:val="20"/>
      <w:szCs w:val="20"/>
    </w:rPr>
  </w:style>
  <w:style w:type="character" w:styleId="HTMLVariable">
    <w:name w:val="HTML Variable"/>
    <w:semiHidden/>
    <w:rsid w:val="004578FA"/>
    <w:rPr>
      <w:i/>
      <w:iCs/>
    </w:rPr>
  </w:style>
  <w:style w:type="character" w:styleId="Hyperlink">
    <w:name w:val="Hyperlink"/>
    <w:uiPriority w:val="99"/>
    <w:rsid w:val="000675CA"/>
    <w:rPr>
      <w:rFonts w:ascii="Arial" w:hAnsi="Arial"/>
      <w:color w:val="0000FF"/>
      <w:u w:val="single"/>
    </w:rPr>
  </w:style>
  <w:style w:type="character" w:styleId="LineNumber">
    <w:name w:val="line number"/>
    <w:basedOn w:val="DefaultParagraphFont"/>
    <w:semiHidden/>
    <w:rsid w:val="004578FA"/>
  </w:style>
  <w:style w:type="paragraph" w:styleId="List">
    <w:name w:val="List"/>
    <w:basedOn w:val="Normal"/>
    <w:semiHidden/>
    <w:rsid w:val="004578FA"/>
    <w:pPr>
      <w:ind w:left="283" w:hanging="283"/>
    </w:pPr>
  </w:style>
  <w:style w:type="paragraph" w:styleId="List2">
    <w:name w:val="List 2"/>
    <w:basedOn w:val="Normal"/>
    <w:semiHidden/>
    <w:rsid w:val="004578FA"/>
    <w:pPr>
      <w:ind w:left="566" w:hanging="283"/>
    </w:pPr>
  </w:style>
  <w:style w:type="paragraph" w:styleId="List3">
    <w:name w:val="List 3"/>
    <w:basedOn w:val="Normal"/>
    <w:semiHidden/>
    <w:rsid w:val="004578FA"/>
    <w:pPr>
      <w:ind w:left="849" w:hanging="283"/>
    </w:pPr>
  </w:style>
  <w:style w:type="paragraph" w:styleId="List4">
    <w:name w:val="List 4"/>
    <w:basedOn w:val="Normal"/>
    <w:semiHidden/>
    <w:rsid w:val="004578FA"/>
    <w:pPr>
      <w:ind w:left="1132" w:hanging="283"/>
    </w:pPr>
  </w:style>
  <w:style w:type="paragraph" w:styleId="List5">
    <w:name w:val="List 5"/>
    <w:basedOn w:val="Normal"/>
    <w:semiHidden/>
    <w:rsid w:val="004578FA"/>
    <w:pPr>
      <w:ind w:left="1415" w:hanging="283"/>
    </w:pPr>
  </w:style>
  <w:style w:type="paragraph" w:styleId="ListBullet">
    <w:name w:val="List Bullet"/>
    <w:basedOn w:val="Normal"/>
    <w:semiHidden/>
    <w:rsid w:val="004578FA"/>
    <w:pPr>
      <w:numPr>
        <w:numId w:val="4"/>
      </w:numPr>
    </w:pPr>
  </w:style>
  <w:style w:type="paragraph" w:styleId="ListBullet2">
    <w:name w:val="List Bullet 2"/>
    <w:basedOn w:val="Normal"/>
    <w:semiHidden/>
    <w:rsid w:val="004578FA"/>
    <w:pPr>
      <w:numPr>
        <w:numId w:val="5"/>
      </w:numPr>
    </w:pPr>
  </w:style>
  <w:style w:type="paragraph" w:styleId="ListBullet3">
    <w:name w:val="List Bullet 3"/>
    <w:basedOn w:val="Normal"/>
    <w:semiHidden/>
    <w:rsid w:val="004578FA"/>
    <w:pPr>
      <w:numPr>
        <w:numId w:val="6"/>
      </w:numPr>
    </w:pPr>
  </w:style>
  <w:style w:type="paragraph" w:styleId="ListBullet4">
    <w:name w:val="List Bullet 4"/>
    <w:basedOn w:val="Normal"/>
    <w:semiHidden/>
    <w:rsid w:val="004578FA"/>
    <w:pPr>
      <w:numPr>
        <w:numId w:val="7"/>
      </w:numPr>
    </w:pPr>
  </w:style>
  <w:style w:type="paragraph" w:styleId="ListBullet5">
    <w:name w:val="List Bullet 5"/>
    <w:basedOn w:val="Normal"/>
    <w:semiHidden/>
    <w:rsid w:val="004578FA"/>
    <w:pPr>
      <w:numPr>
        <w:numId w:val="8"/>
      </w:numPr>
    </w:pPr>
  </w:style>
  <w:style w:type="paragraph" w:styleId="ListContinue">
    <w:name w:val="List Continue"/>
    <w:basedOn w:val="Normal"/>
    <w:semiHidden/>
    <w:rsid w:val="004578FA"/>
    <w:pPr>
      <w:ind w:left="283"/>
    </w:pPr>
  </w:style>
  <w:style w:type="paragraph" w:styleId="ListContinue2">
    <w:name w:val="List Continue 2"/>
    <w:basedOn w:val="Normal"/>
    <w:semiHidden/>
    <w:rsid w:val="004578FA"/>
    <w:pPr>
      <w:ind w:left="566"/>
    </w:pPr>
  </w:style>
  <w:style w:type="paragraph" w:styleId="ListContinue3">
    <w:name w:val="List Continue 3"/>
    <w:basedOn w:val="Normal"/>
    <w:semiHidden/>
    <w:rsid w:val="004578FA"/>
    <w:pPr>
      <w:ind w:left="849"/>
    </w:pPr>
  </w:style>
  <w:style w:type="paragraph" w:styleId="ListContinue4">
    <w:name w:val="List Continue 4"/>
    <w:basedOn w:val="Normal"/>
    <w:semiHidden/>
    <w:rsid w:val="004578FA"/>
    <w:pPr>
      <w:ind w:left="1132"/>
    </w:pPr>
  </w:style>
  <w:style w:type="paragraph" w:styleId="ListContinue5">
    <w:name w:val="List Continue 5"/>
    <w:basedOn w:val="Normal"/>
    <w:semiHidden/>
    <w:rsid w:val="004578FA"/>
    <w:pPr>
      <w:ind w:left="1415"/>
    </w:pPr>
  </w:style>
  <w:style w:type="paragraph" w:styleId="ListNumber">
    <w:name w:val="List Number"/>
    <w:basedOn w:val="Normal"/>
    <w:semiHidden/>
    <w:rsid w:val="004578FA"/>
    <w:pPr>
      <w:numPr>
        <w:numId w:val="9"/>
      </w:numPr>
    </w:pPr>
  </w:style>
  <w:style w:type="paragraph" w:styleId="ListNumber2">
    <w:name w:val="List Number 2"/>
    <w:basedOn w:val="Normal"/>
    <w:semiHidden/>
    <w:rsid w:val="004578FA"/>
    <w:pPr>
      <w:numPr>
        <w:numId w:val="10"/>
      </w:numPr>
    </w:pPr>
  </w:style>
  <w:style w:type="paragraph" w:styleId="ListNumber3">
    <w:name w:val="List Number 3"/>
    <w:basedOn w:val="Normal"/>
    <w:semiHidden/>
    <w:rsid w:val="004578FA"/>
    <w:pPr>
      <w:numPr>
        <w:numId w:val="11"/>
      </w:numPr>
    </w:pPr>
  </w:style>
  <w:style w:type="paragraph" w:styleId="ListNumber4">
    <w:name w:val="List Number 4"/>
    <w:basedOn w:val="Normal"/>
    <w:semiHidden/>
    <w:rsid w:val="004578FA"/>
    <w:pPr>
      <w:numPr>
        <w:numId w:val="12"/>
      </w:numPr>
    </w:pPr>
  </w:style>
  <w:style w:type="paragraph" w:styleId="ListNumber5">
    <w:name w:val="List Number 5"/>
    <w:basedOn w:val="Normal"/>
    <w:semiHidden/>
    <w:rsid w:val="004578FA"/>
    <w:pPr>
      <w:numPr>
        <w:numId w:val="13"/>
      </w:numPr>
    </w:pPr>
  </w:style>
  <w:style w:type="paragraph" w:styleId="MessageHeader">
    <w:name w:val="Message Header"/>
    <w:basedOn w:val="Normal"/>
    <w:link w:val="MessageHeaderChar"/>
    <w:semiHidden/>
    <w:rsid w:val="004578FA"/>
    <w:pPr>
      <w:pBdr>
        <w:top w:val="single" w:sz="6" w:space="1" w:color="auto"/>
        <w:left w:val="single" w:sz="6" w:space="1" w:color="auto"/>
        <w:bottom w:val="single" w:sz="6" w:space="1" w:color="auto"/>
        <w:right w:val="single" w:sz="6" w:space="1" w:color="auto"/>
      </w:pBdr>
      <w:shd w:val="pct20" w:color="auto" w:fill="auto"/>
      <w:ind w:left="1134" w:hanging="1134"/>
    </w:pPr>
  </w:style>
  <w:style w:type="paragraph" w:styleId="NormalWeb">
    <w:name w:val="Normal (Web)"/>
    <w:basedOn w:val="Normal"/>
    <w:uiPriority w:val="99"/>
    <w:rsid w:val="00E90924"/>
  </w:style>
  <w:style w:type="paragraph" w:styleId="NormalIndent">
    <w:name w:val="Normal Indent"/>
    <w:basedOn w:val="Normal"/>
    <w:semiHidden/>
    <w:rsid w:val="004578FA"/>
    <w:pPr>
      <w:ind w:left="720"/>
    </w:pPr>
  </w:style>
  <w:style w:type="paragraph" w:styleId="NoteHeading">
    <w:name w:val="Note Heading"/>
    <w:basedOn w:val="Normal"/>
    <w:next w:val="Normal"/>
    <w:link w:val="NoteHeadingChar"/>
    <w:semiHidden/>
    <w:rsid w:val="004578FA"/>
  </w:style>
  <w:style w:type="character" w:styleId="PageNumber">
    <w:name w:val="page number"/>
    <w:basedOn w:val="DefaultParagraphFont"/>
    <w:rsid w:val="004578FA"/>
  </w:style>
  <w:style w:type="paragraph" w:styleId="PlainText">
    <w:name w:val="Plain Text"/>
    <w:basedOn w:val="Normal"/>
    <w:link w:val="PlainTextChar"/>
    <w:semiHidden/>
    <w:rsid w:val="004578FA"/>
    <w:rPr>
      <w:rFonts w:ascii="Courier New" w:hAnsi="Courier New" w:cs="Courier New"/>
      <w:szCs w:val="20"/>
    </w:rPr>
  </w:style>
  <w:style w:type="paragraph" w:styleId="Salutation">
    <w:name w:val="Salutation"/>
    <w:basedOn w:val="Normal"/>
    <w:next w:val="Normal"/>
    <w:link w:val="SalutationChar"/>
    <w:semiHidden/>
    <w:rsid w:val="004578FA"/>
  </w:style>
  <w:style w:type="paragraph" w:styleId="Signature">
    <w:name w:val="Signature"/>
    <w:basedOn w:val="Normal"/>
    <w:link w:val="SignatureChar"/>
    <w:semiHidden/>
    <w:rsid w:val="004578FA"/>
    <w:pPr>
      <w:ind w:left="4252"/>
    </w:pPr>
  </w:style>
  <w:style w:type="character" w:styleId="Strong">
    <w:name w:val="Strong"/>
    <w:rsid w:val="00F968EA"/>
    <w:rPr>
      <w:b/>
      <w:bCs/>
    </w:rPr>
  </w:style>
  <w:style w:type="paragraph" w:styleId="Subtitle">
    <w:name w:val="Subtitle"/>
    <w:basedOn w:val="Title"/>
    <w:link w:val="SubtitleChar"/>
    <w:rsid w:val="00477B29"/>
    <w:pPr>
      <w:spacing w:before="240"/>
    </w:pPr>
    <w:rPr>
      <w:sz w:val="32"/>
      <w:szCs w:val="32"/>
    </w:rPr>
  </w:style>
  <w:style w:type="table" w:styleId="Table3Deffects1">
    <w:name w:val="Table 3D effects 1"/>
    <w:basedOn w:val="TableNormal"/>
    <w:semiHidden/>
    <w:rsid w:val="004578FA"/>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4578FA"/>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4578FA"/>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4578FA"/>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4578FA"/>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4578FA"/>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4578FA"/>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4578FA"/>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4578FA"/>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4578FA"/>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4578FA"/>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4578FA"/>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4578FA"/>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4578FA"/>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4578FA"/>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4578FA"/>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4578FA"/>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uiPriority w:val="39"/>
    <w:rsid w:val="004578F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4578FA"/>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4578FA"/>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4578FA"/>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4578FA"/>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4578FA"/>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4578FA"/>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4578FA"/>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4578FA"/>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4578FA"/>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4578FA"/>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4578FA"/>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4578FA"/>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4578FA"/>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4578FA"/>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4578FA"/>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4578FA"/>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4578FA"/>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4578FA"/>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4578FA"/>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4578F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4578FA"/>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4578FA"/>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4578FA"/>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link w:val="TitleChar"/>
    <w:rsid w:val="001653FA"/>
    <w:pPr>
      <w:spacing w:after="60"/>
      <w:ind w:left="2268"/>
      <w:jc w:val="right"/>
      <w:outlineLvl w:val="0"/>
    </w:pPr>
    <w:rPr>
      <w:b/>
      <w:bCs/>
      <w:color w:val="FFFFFF" w:themeColor="background1"/>
      <w:kern w:val="28"/>
      <w:sz w:val="48"/>
      <w:szCs w:val="48"/>
    </w:rPr>
  </w:style>
  <w:style w:type="paragraph" w:customStyle="1" w:styleId="zHeader">
    <w:name w:val="_zHeader"/>
    <w:uiPriority w:val="99"/>
    <w:semiHidden/>
    <w:rsid w:val="0025127D"/>
    <w:rPr>
      <w:lang w:eastAsia="en-US"/>
    </w:rPr>
  </w:style>
  <w:style w:type="character" w:customStyle="1" w:styleId="zRptPgNum">
    <w:name w:val="_zRptPgNum"/>
    <w:uiPriority w:val="99"/>
    <w:rsid w:val="0090189E"/>
    <w:rPr>
      <w:rFonts w:ascii="Calibri" w:hAnsi="Calibri"/>
      <w:color w:val="228591"/>
      <w:sz w:val="16"/>
    </w:rPr>
  </w:style>
  <w:style w:type="paragraph" w:styleId="FootnoteText">
    <w:name w:val="footnote text"/>
    <w:basedOn w:val="Normal"/>
    <w:link w:val="FootnoteTextChar"/>
    <w:rsid w:val="006E23EB"/>
    <w:pPr>
      <w:spacing w:after="85" w:line="170" w:lineRule="atLeast"/>
      <w:ind w:left="142" w:hanging="142"/>
    </w:pPr>
    <w:rPr>
      <w:sz w:val="16"/>
      <w:szCs w:val="20"/>
    </w:rPr>
  </w:style>
  <w:style w:type="character" w:styleId="FootnoteReference">
    <w:name w:val="footnote reference"/>
    <w:rsid w:val="00E90924"/>
    <w:rPr>
      <w:rFonts w:ascii="Arial" w:hAnsi="Arial"/>
      <w:vertAlign w:val="superscript"/>
    </w:rPr>
  </w:style>
  <w:style w:type="paragraph" w:styleId="DocumentMap">
    <w:name w:val="Document Map"/>
    <w:basedOn w:val="Normal"/>
    <w:link w:val="DocumentMapChar"/>
    <w:rsid w:val="00E90924"/>
    <w:pPr>
      <w:shd w:val="clear" w:color="auto" w:fill="000080"/>
    </w:pPr>
    <w:rPr>
      <w:rFonts w:ascii="Tahoma" w:hAnsi="Tahoma" w:cs="Tahoma"/>
      <w:szCs w:val="20"/>
    </w:rPr>
  </w:style>
  <w:style w:type="paragraph" w:styleId="TOC2">
    <w:name w:val="toc 2"/>
    <w:basedOn w:val="Normal"/>
    <w:next w:val="Normal"/>
    <w:autoRedefine/>
    <w:uiPriority w:val="39"/>
    <w:rsid w:val="0071429D"/>
    <w:pPr>
      <w:tabs>
        <w:tab w:val="left" w:pos="567"/>
        <w:tab w:val="right" w:pos="9629"/>
      </w:tabs>
      <w:spacing w:after="60"/>
    </w:pPr>
    <w:rPr>
      <w:bCs/>
      <w:noProof/>
      <w:szCs w:val="20"/>
      <w:lang w:eastAsia="en-AU"/>
    </w:rPr>
  </w:style>
  <w:style w:type="paragraph" w:styleId="TOC1">
    <w:name w:val="toc 1"/>
    <w:basedOn w:val="Normal"/>
    <w:next w:val="Normal"/>
    <w:uiPriority w:val="39"/>
    <w:rsid w:val="00663A5A"/>
    <w:pPr>
      <w:pBdr>
        <w:bottom w:val="dotted" w:sz="12" w:space="3" w:color="228591"/>
        <w:between w:val="dotted" w:sz="12" w:space="1" w:color="228591"/>
      </w:pBdr>
      <w:tabs>
        <w:tab w:val="left" w:pos="567"/>
        <w:tab w:val="right" w:pos="9629"/>
      </w:tabs>
      <w:spacing w:before="320"/>
      <w:contextualSpacing/>
    </w:pPr>
    <w:rPr>
      <w:b/>
      <w:noProof/>
      <w:color w:val="002060"/>
      <w:lang w:val="en-US"/>
    </w:rPr>
  </w:style>
  <w:style w:type="paragraph" w:styleId="TOC3">
    <w:name w:val="toc 3"/>
    <w:basedOn w:val="Normal"/>
    <w:next w:val="Normal"/>
    <w:autoRedefine/>
    <w:uiPriority w:val="39"/>
    <w:rsid w:val="006672D5"/>
    <w:pPr>
      <w:tabs>
        <w:tab w:val="left" w:pos="1276"/>
        <w:tab w:val="right" w:pos="9629"/>
      </w:tabs>
      <w:ind w:left="567"/>
    </w:pPr>
    <w:rPr>
      <w:noProof/>
    </w:rPr>
  </w:style>
  <w:style w:type="paragraph" w:customStyle="1" w:styleId="TOCtitle">
    <w:name w:val="TOC title"/>
    <w:basedOn w:val="Heading1"/>
    <w:next w:val="TOC1"/>
    <w:rsid w:val="00243764"/>
  </w:style>
  <w:style w:type="paragraph" w:customStyle="1" w:styleId="Accessibilitytext">
    <w:name w:val="Accessibility text"/>
    <w:basedOn w:val="Normal"/>
    <w:qFormat/>
    <w:rsid w:val="007D16B0"/>
    <w:pPr>
      <w:framePr w:hSpace="180" w:wrap="around" w:vAnchor="page" w:hAnchor="margin" w:y="5521"/>
      <w:autoSpaceDE w:val="0"/>
      <w:autoSpaceDN w:val="0"/>
      <w:adjustRightInd w:val="0"/>
      <w:spacing w:after="200" w:line="276" w:lineRule="auto"/>
    </w:pPr>
    <w:rPr>
      <w:rFonts w:eastAsia="Calibri"/>
      <w:sz w:val="28"/>
      <w:szCs w:val="28"/>
    </w:rPr>
  </w:style>
  <w:style w:type="table" w:customStyle="1" w:styleId="DSETable">
    <w:name w:val="DSE_Table"/>
    <w:basedOn w:val="TableGrid"/>
    <w:rsid w:val="001E5CCD"/>
    <w:tblPr>
      <w:tblStyleRowBandSize w:val="1"/>
      <w:tblStyleColBandSize w:val="1"/>
      <w:tblInd w:w="108" w:type="dxa"/>
    </w:tblPr>
    <w:tblStylePr w:type="firstRow">
      <w:rPr>
        <w:rFonts w:ascii="Arial" w:hAnsi="Arial"/>
      </w:rPr>
      <w:tblPr/>
      <w:tcPr>
        <w:shd w:val="clear" w:color="auto" w:fill="A5DBD6"/>
      </w:tcPr>
    </w:tblStylePr>
    <w:tblStylePr w:type="lastRow">
      <w:tblPr/>
      <w:tcPr>
        <w:tcBorders>
          <w:bottom w:val="single" w:sz="4" w:space="0" w:color="3BBEB4"/>
        </w:tcBorders>
      </w:tcPr>
    </w:tblStylePr>
    <w:tblStylePr w:type="firstCol">
      <w:tblPr/>
      <w:tcPr>
        <w:shd w:val="clear" w:color="auto" w:fill="ECF7F6"/>
      </w:tcPr>
    </w:tblStylePr>
    <w:tblStylePr w:type="band2Vert">
      <w:tblPr/>
      <w:tcPr>
        <w:shd w:val="clear" w:color="auto" w:fill="ECF7F6"/>
      </w:tcPr>
    </w:tblStylePr>
    <w:tblStylePr w:type="band1Horz">
      <w:tblPr/>
      <w:tcPr>
        <w:tcBorders>
          <w:bottom w:val="single" w:sz="4" w:space="0" w:color="3BBEB4"/>
          <w:insideH w:val="nil"/>
        </w:tcBorders>
      </w:tcPr>
    </w:tblStylePr>
    <w:tblStylePr w:type="band2Horz">
      <w:tblPr/>
      <w:tcPr>
        <w:tcBorders>
          <w:bottom w:val="single" w:sz="4" w:space="0" w:color="3BBEB4"/>
          <w:insideH w:val="nil"/>
        </w:tcBorders>
      </w:tcPr>
    </w:tblStylePr>
  </w:style>
  <w:style w:type="character" w:customStyle="1" w:styleId="zFtrBold">
    <w:name w:val="_zFtrBold"/>
    <w:uiPriority w:val="99"/>
    <w:rsid w:val="00DC7F99"/>
    <w:rPr>
      <w:rFonts w:ascii="Calibri" w:hAnsi="Calibri"/>
      <w:b/>
      <w:sz w:val="20"/>
    </w:rPr>
  </w:style>
  <w:style w:type="character" w:customStyle="1" w:styleId="BalloonTextChar">
    <w:name w:val="Balloon Text Char"/>
    <w:link w:val="BalloonText"/>
    <w:semiHidden/>
    <w:rsid w:val="00DC1725"/>
    <w:rPr>
      <w:rFonts w:ascii="Tahoma" w:hAnsi="Tahoma" w:cs="Tahoma"/>
      <w:sz w:val="16"/>
      <w:szCs w:val="16"/>
      <w:lang w:eastAsia="en-US"/>
    </w:rPr>
  </w:style>
  <w:style w:type="character" w:styleId="CommentReference">
    <w:name w:val="annotation reference"/>
    <w:uiPriority w:val="99"/>
    <w:rsid w:val="00E90924"/>
    <w:rPr>
      <w:sz w:val="16"/>
      <w:szCs w:val="16"/>
    </w:rPr>
  </w:style>
  <w:style w:type="paragraph" w:styleId="CommentText">
    <w:name w:val="annotation text"/>
    <w:basedOn w:val="Normal"/>
    <w:link w:val="CommentTextChar"/>
    <w:uiPriority w:val="99"/>
    <w:rsid w:val="00E90924"/>
    <w:rPr>
      <w:szCs w:val="20"/>
    </w:rPr>
  </w:style>
  <w:style w:type="character" w:customStyle="1" w:styleId="CommentTextChar">
    <w:name w:val="Comment Text Char"/>
    <w:link w:val="CommentText"/>
    <w:uiPriority w:val="99"/>
    <w:rsid w:val="00DC1725"/>
    <w:rPr>
      <w:rFonts w:ascii="Calibri" w:hAnsi="Calibri"/>
      <w:sz w:val="22"/>
      <w:szCs w:val="20"/>
      <w:lang w:eastAsia="en-US"/>
    </w:rPr>
  </w:style>
  <w:style w:type="paragraph" w:styleId="CommentSubject">
    <w:name w:val="annotation subject"/>
    <w:basedOn w:val="CommentText"/>
    <w:next w:val="CommentText"/>
    <w:link w:val="CommentSubjectChar"/>
    <w:semiHidden/>
    <w:rsid w:val="00E90924"/>
    <w:rPr>
      <w:b/>
      <w:bCs/>
    </w:rPr>
  </w:style>
  <w:style w:type="character" w:customStyle="1" w:styleId="CommentSubjectChar">
    <w:name w:val="Comment Subject Char"/>
    <w:link w:val="CommentSubject"/>
    <w:semiHidden/>
    <w:rsid w:val="00DC1725"/>
    <w:rPr>
      <w:rFonts w:ascii="Calibri" w:hAnsi="Calibri"/>
      <w:b/>
      <w:bCs/>
      <w:sz w:val="22"/>
      <w:szCs w:val="20"/>
      <w:lang w:eastAsia="en-US"/>
    </w:rPr>
  </w:style>
  <w:style w:type="table" w:customStyle="1" w:styleId="DELWPTable">
    <w:name w:val="DELWP_Table"/>
    <w:basedOn w:val="TableNormal"/>
    <w:uiPriority w:val="99"/>
    <w:rsid w:val="005B531E"/>
    <w:tblPr>
      <w:tblInd w:w="108" w:type="dxa"/>
      <w:tblBorders>
        <w:bottom w:val="single" w:sz="4" w:space="0" w:color="00B2A9" w:themeColor="accent1"/>
        <w:insideH w:val="single" w:sz="4" w:space="0" w:color="00B2A9" w:themeColor="accent1"/>
      </w:tblBorders>
    </w:tblPr>
    <w:tblStylePr w:type="firstRow">
      <w:tblPr/>
      <w:tcPr>
        <w:tcBorders>
          <w:top w:val="nil"/>
          <w:left w:val="nil"/>
          <w:bottom w:val="nil"/>
          <w:right w:val="nil"/>
          <w:insideH w:val="nil"/>
          <w:insideV w:val="nil"/>
          <w:tl2br w:val="nil"/>
          <w:tr2bl w:val="nil"/>
        </w:tcBorders>
        <w:shd w:val="clear" w:color="auto" w:fill="00B2A9" w:themeFill="accent1"/>
      </w:tcPr>
    </w:tblStylePr>
  </w:style>
  <w:style w:type="paragraph" w:customStyle="1" w:styleId="ImprintText">
    <w:name w:val="_ImprintText"/>
    <w:uiPriority w:val="9"/>
    <w:rsid w:val="00DC7F99"/>
    <w:pPr>
      <w:spacing w:after="85" w:line="170" w:lineRule="atLeast"/>
    </w:pPr>
    <w:rPr>
      <w:rFonts w:ascii="Calibri" w:hAnsi="Calibri" w:cs="Arial"/>
      <w:sz w:val="16"/>
      <w:szCs w:val="14"/>
      <w:lang w:eastAsia="en-US"/>
    </w:rPr>
  </w:style>
  <w:style w:type="character" w:styleId="SubtleEmphasis">
    <w:name w:val="Subtle Emphasis"/>
    <w:basedOn w:val="DefaultParagraphFont"/>
    <w:uiPriority w:val="19"/>
    <w:rsid w:val="00F968EA"/>
    <w:rPr>
      <w:rFonts w:ascii="Calibri" w:hAnsi="Calibri"/>
      <w:i/>
      <w:iCs/>
      <w:color w:val="9C9A98" w:themeColor="text1" w:themeTint="7F"/>
    </w:rPr>
  </w:style>
  <w:style w:type="character" w:styleId="IntenseEmphasis">
    <w:name w:val="Intense Emphasis"/>
    <w:basedOn w:val="DefaultParagraphFont"/>
    <w:uiPriority w:val="21"/>
    <w:rsid w:val="00F968EA"/>
    <w:rPr>
      <w:rFonts w:ascii="Calibri" w:hAnsi="Calibri"/>
      <w:b/>
      <w:bCs/>
      <w:i/>
      <w:iCs/>
      <w:color w:val="228591"/>
    </w:rPr>
  </w:style>
  <w:style w:type="character" w:styleId="BookTitle">
    <w:name w:val="Book Title"/>
    <w:basedOn w:val="DefaultParagraphFont"/>
    <w:uiPriority w:val="33"/>
    <w:rsid w:val="00F968EA"/>
    <w:rPr>
      <w:rFonts w:ascii="Calibri" w:hAnsi="Calibri"/>
      <w:b/>
      <w:bCs/>
      <w:smallCaps/>
      <w:spacing w:val="5"/>
    </w:rPr>
  </w:style>
  <w:style w:type="paragraph" w:customStyle="1" w:styleId="Backpagewebaddress">
    <w:name w:val="Back page web address"/>
    <w:basedOn w:val="Subtitle"/>
    <w:rsid w:val="007B1750"/>
    <w:pPr>
      <w:ind w:left="0"/>
      <w:jc w:val="left"/>
    </w:pPr>
  </w:style>
  <w:style w:type="paragraph" w:customStyle="1" w:styleId="Authorscover">
    <w:name w:val="Authors cover"/>
    <w:basedOn w:val="Subtitle"/>
    <w:rsid w:val="00660BBC"/>
    <w:pPr>
      <w:ind w:left="993"/>
    </w:pPr>
  </w:style>
  <w:style w:type="paragraph" w:customStyle="1" w:styleId="Frontcoverauthors">
    <w:name w:val="Front cover authors"/>
    <w:basedOn w:val="Normal"/>
    <w:rsid w:val="0019280B"/>
    <w:pPr>
      <w:keepNext/>
      <w:autoSpaceDE w:val="0"/>
      <w:autoSpaceDN w:val="0"/>
      <w:adjustRightInd w:val="0"/>
      <w:spacing w:before="40" w:after="40"/>
      <w:outlineLvl w:val="0"/>
    </w:pPr>
    <w:rPr>
      <w:rFonts w:ascii="Tahoma" w:hAnsi="Tahoma" w:cs="Tahoma"/>
      <w:bCs/>
      <w:color w:val="FFFFFF"/>
      <w:kern w:val="32"/>
      <w:sz w:val="36"/>
      <w:szCs w:val="32"/>
      <w:lang w:eastAsia="en-AU"/>
    </w:rPr>
  </w:style>
  <w:style w:type="paragraph" w:customStyle="1" w:styleId="Frontcoverreportseries">
    <w:name w:val="Front cover report series"/>
    <w:basedOn w:val="Normal"/>
    <w:rsid w:val="0019280B"/>
    <w:pPr>
      <w:keepNext/>
      <w:autoSpaceDE w:val="0"/>
      <w:autoSpaceDN w:val="0"/>
      <w:adjustRightInd w:val="0"/>
      <w:spacing w:before="240" w:after="240"/>
      <w:outlineLvl w:val="0"/>
    </w:pPr>
    <w:rPr>
      <w:rFonts w:ascii="Tahoma" w:hAnsi="Tahoma" w:cs="Tahoma"/>
      <w:bCs/>
      <w:color w:val="FFFFFF"/>
      <w:kern w:val="32"/>
      <w:sz w:val="24"/>
      <w:szCs w:val="32"/>
      <w:lang w:eastAsia="en-AU"/>
    </w:rPr>
  </w:style>
  <w:style w:type="paragraph" w:customStyle="1" w:styleId="imprint">
    <w:name w:val="imprint"/>
    <w:basedOn w:val="Normal"/>
    <w:rsid w:val="00980E26"/>
    <w:pPr>
      <w:spacing w:after="80" w:line="220" w:lineRule="exact"/>
    </w:pPr>
    <w:rPr>
      <w:rFonts w:ascii="Times New Roman" w:hAnsi="Times New Roman"/>
      <w:sz w:val="18"/>
      <w:lang w:eastAsia="en-AU"/>
    </w:rPr>
  </w:style>
  <w:style w:type="character" w:customStyle="1" w:styleId="st">
    <w:name w:val="st"/>
    <w:rsid w:val="00DB3335"/>
  </w:style>
  <w:style w:type="character" w:customStyle="1" w:styleId="Heading5Char">
    <w:name w:val="Heading 5 Char"/>
    <w:aliases w:val="- Title Char"/>
    <w:link w:val="Heading5"/>
    <w:locked/>
    <w:rsid w:val="00F968EA"/>
    <w:rPr>
      <w:rFonts w:ascii="Calibri" w:hAnsi="Calibri"/>
      <w:b/>
      <w:bCs/>
      <w:i/>
      <w:iCs/>
      <w:sz w:val="26"/>
      <w:szCs w:val="26"/>
      <w:lang w:eastAsia="en-US"/>
    </w:rPr>
  </w:style>
  <w:style w:type="paragraph" w:styleId="ListParagraph">
    <w:name w:val="List Paragraph"/>
    <w:basedOn w:val="Normal"/>
    <w:uiPriority w:val="34"/>
    <w:qFormat/>
    <w:rsid w:val="00F968EA"/>
    <w:pPr>
      <w:spacing w:line="270" w:lineRule="exact"/>
      <w:ind w:left="720"/>
      <w:contextualSpacing/>
    </w:pPr>
    <w:rPr>
      <w:rFonts w:ascii="Times New Roman" w:hAnsi="Times New Roman"/>
      <w:lang w:eastAsia="en-AU"/>
    </w:rPr>
  </w:style>
  <w:style w:type="character" w:customStyle="1" w:styleId="FootnoteTextChar">
    <w:name w:val="Footnote Text Char"/>
    <w:link w:val="FootnoteText"/>
    <w:locked/>
    <w:rsid w:val="006E23EB"/>
    <w:rPr>
      <w:rFonts w:ascii="Arial" w:hAnsi="Arial" w:cs="Arial"/>
      <w:sz w:val="16"/>
      <w:lang w:eastAsia="en-US"/>
    </w:rPr>
  </w:style>
  <w:style w:type="paragraph" w:customStyle="1" w:styleId="Tabletext">
    <w:name w:val="Table text"/>
    <w:basedOn w:val="Normal"/>
    <w:rsid w:val="00E90924"/>
    <w:pPr>
      <w:spacing w:before="40" w:after="160" w:line="220" w:lineRule="exact"/>
    </w:pPr>
    <w:rPr>
      <w:rFonts w:ascii="Tahoma" w:hAnsi="Tahoma"/>
      <w:sz w:val="24"/>
      <w:szCs w:val="22"/>
      <w:lang w:eastAsia="en-AU"/>
    </w:rPr>
  </w:style>
  <w:style w:type="paragraph" w:styleId="Revision">
    <w:name w:val="Revision"/>
    <w:hidden/>
    <w:uiPriority w:val="99"/>
    <w:semiHidden/>
    <w:rsid w:val="00E90924"/>
    <w:rPr>
      <w:rFonts w:ascii="Calibri" w:hAnsi="Calibri"/>
      <w:sz w:val="22"/>
      <w:lang w:eastAsia="en-US"/>
    </w:rPr>
  </w:style>
  <w:style w:type="paragraph" w:customStyle="1" w:styleId="Titlepage3">
    <w:name w:val="Title page 3"/>
    <w:basedOn w:val="Heading3"/>
    <w:rsid w:val="00DA7D7F"/>
    <w:pPr>
      <w:spacing w:before="80" w:after="480" w:line="240" w:lineRule="exact"/>
      <w:jc w:val="center"/>
    </w:pPr>
    <w:rPr>
      <w:rFonts w:ascii="Tahoma" w:hAnsi="Tahoma"/>
      <w:b w:val="0"/>
      <w:sz w:val="20"/>
      <w:szCs w:val="22"/>
      <w:lang w:eastAsia="en-AU"/>
    </w:rPr>
  </w:style>
  <w:style w:type="paragraph" w:customStyle="1" w:styleId="Titlepage1">
    <w:name w:val="Title page 1"/>
    <w:basedOn w:val="Heading5"/>
    <w:rsid w:val="00DA7D7F"/>
    <w:pPr>
      <w:spacing w:before="0" w:after="720" w:line="360" w:lineRule="exact"/>
      <w:jc w:val="center"/>
    </w:pPr>
    <w:rPr>
      <w:rFonts w:ascii="Tahoma" w:hAnsi="Tahoma"/>
      <w:i w:val="0"/>
      <w:sz w:val="32"/>
      <w:lang w:eastAsia="en-AU"/>
    </w:rPr>
  </w:style>
  <w:style w:type="paragraph" w:customStyle="1" w:styleId="Titlepage2">
    <w:name w:val="Title page 2"/>
    <w:basedOn w:val="Heading2"/>
    <w:rsid w:val="00DA7D7F"/>
    <w:pPr>
      <w:spacing w:before="160" w:after="1200" w:line="280" w:lineRule="exact"/>
      <w:jc w:val="center"/>
    </w:pPr>
    <w:rPr>
      <w:rFonts w:ascii="Tahoma" w:hAnsi="Tahoma"/>
      <w:b w:val="0"/>
      <w:i/>
      <w:sz w:val="24"/>
      <w:lang w:eastAsia="en-AU"/>
    </w:rPr>
  </w:style>
  <w:style w:type="character" w:customStyle="1" w:styleId="kno-fv-vq">
    <w:name w:val="kno-fv-vq"/>
    <w:rsid w:val="00FD346A"/>
  </w:style>
  <w:style w:type="paragraph" w:customStyle="1" w:styleId="references">
    <w:name w:val="references"/>
    <w:basedOn w:val="Normal"/>
    <w:rsid w:val="00C27B6E"/>
    <w:pPr>
      <w:spacing w:line="270" w:lineRule="exact"/>
      <w:ind w:left="709" w:hanging="709"/>
    </w:pPr>
    <w:rPr>
      <w:rFonts w:ascii="Times New Roman" w:hAnsi="Times New Roman"/>
      <w:lang w:eastAsia="en-AU"/>
    </w:rPr>
  </w:style>
  <w:style w:type="paragraph" w:styleId="Caption0">
    <w:name w:val="caption"/>
    <w:basedOn w:val="Normal"/>
    <w:next w:val="Normal"/>
    <w:link w:val="CaptionChar"/>
    <w:unhideWhenUsed/>
    <w:rsid w:val="00F968EA"/>
    <w:pPr>
      <w:spacing w:after="200"/>
    </w:pPr>
    <w:rPr>
      <w:b/>
      <w:bCs/>
      <w:color w:val="00B2A9" w:themeColor="accent1"/>
      <w:sz w:val="18"/>
      <w:szCs w:val="18"/>
    </w:rPr>
  </w:style>
  <w:style w:type="paragraph" w:customStyle="1" w:styleId="Bullets">
    <w:name w:val="Bullets"/>
    <w:basedOn w:val="Normal"/>
    <w:rsid w:val="004C23B0"/>
    <w:pPr>
      <w:numPr>
        <w:numId w:val="15"/>
      </w:numPr>
      <w:tabs>
        <w:tab w:val="left" w:pos="284"/>
      </w:tabs>
      <w:spacing w:after="60" w:line="270" w:lineRule="exact"/>
    </w:pPr>
    <w:rPr>
      <w:rFonts w:ascii="Times New Roman" w:hAnsi="Times New Roman"/>
      <w:szCs w:val="20"/>
      <w:lang w:eastAsia="en-AU"/>
    </w:rPr>
  </w:style>
  <w:style w:type="paragraph" w:styleId="TOC4">
    <w:name w:val="toc 4"/>
    <w:basedOn w:val="Normal"/>
    <w:next w:val="Normal"/>
    <w:autoRedefine/>
    <w:semiHidden/>
    <w:rsid w:val="001D2FBB"/>
    <w:pPr>
      <w:ind w:left="660"/>
    </w:pPr>
  </w:style>
  <w:style w:type="paragraph" w:styleId="TOC5">
    <w:name w:val="toc 5"/>
    <w:basedOn w:val="Normal"/>
    <w:next w:val="Normal"/>
    <w:autoRedefine/>
    <w:semiHidden/>
    <w:rsid w:val="001D2FBB"/>
    <w:pPr>
      <w:ind w:left="880"/>
    </w:pPr>
  </w:style>
  <w:style w:type="paragraph" w:styleId="TOC6">
    <w:name w:val="toc 6"/>
    <w:basedOn w:val="Normal"/>
    <w:next w:val="Normal"/>
    <w:autoRedefine/>
    <w:semiHidden/>
    <w:rsid w:val="001D2FBB"/>
    <w:pPr>
      <w:ind w:left="1100"/>
    </w:pPr>
  </w:style>
  <w:style w:type="paragraph" w:styleId="TOC7">
    <w:name w:val="toc 7"/>
    <w:basedOn w:val="Normal"/>
    <w:next w:val="Normal"/>
    <w:autoRedefine/>
    <w:semiHidden/>
    <w:rsid w:val="001D2FBB"/>
    <w:pPr>
      <w:ind w:left="1320"/>
    </w:pPr>
  </w:style>
  <w:style w:type="paragraph" w:styleId="TOC8">
    <w:name w:val="toc 8"/>
    <w:basedOn w:val="Normal"/>
    <w:next w:val="Normal"/>
    <w:autoRedefine/>
    <w:semiHidden/>
    <w:rsid w:val="001D2FBB"/>
    <w:pPr>
      <w:ind w:left="1540"/>
    </w:pPr>
  </w:style>
  <w:style w:type="paragraph" w:styleId="TOC9">
    <w:name w:val="toc 9"/>
    <w:basedOn w:val="Normal"/>
    <w:next w:val="Normal"/>
    <w:autoRedefine/>
    <w:semiHidden/>
    <w:rsid w:val="001D2FBB"/>
    <w:pPr>
      <w:ind w:left="1760"/>
    </w:pPr>
  </w:style>
  <w:style w:type="paragraph" w:styleId="TableofFigures">
    <w:name w:val="table of figures"/>
    <w:basedOn w:val="Normal"/>
    <w:next w:val="Normal"/>
    <w:uiPriority w:val="99"/>
    <w:rsid w:val="00FE4E7A"/>
    <w:pPr>
      <w:tabs>
        <w:tab w:val="right" w:leader="dot" w:pos="9629"/>
      </w:tabs>
      <w:ind w:left="720" w:hanging="720"/>
    </w:pPr>
    <w:rPr>
      <w:noProof/>
      <w:szCs w:val="20"/>
    </w:rPr>
  </w:style>
  <w:style w:type="paragraph" w:customStyle="1" w:styleId="Bullets-Last">
    <w:name w:val="Bullets - Last"/>
    <w:basedOn w:val="Bullets"/>
    <w:rsid w:val="00E90924"/>
    <w:pPr>
      <w:numPr>
        <w:numId w:val="2"/>
      </w:numPr>
      <w:spacing w:after="120"/>
    </w:pPr>
  </w:style>
  <w:style w:type="paragraph" w:customStyle="1" w:styleId="Bullets2">
    <w:name w:val="Bullets 2"/>
    <w:basedOn w:val="Bullets"/>
    <w:rsid w:val="00E90924"/>
    <w:pPr>
      <w:numPr>
        <w:numId w:val="16"/>
      </w:numPr>
      <w:tabs>
        <w:tab w:val="clear" w:pos="794"/>
        <w:tab w:val="left" w:pos="567"/>
      </w:tabs>
    </w:pPr>
  </w:style>
  <w:style w:type="paragraph" w:customStyle="1" w:styleId="Bullets2-Last">
    <w:name w:val="Bullets 2 - Last"/>
    <w:basedOn w:val="Bullets2"/>
    <w:rsid w:val="00E90924"/>
    <w:pPr>
      <w:spacing w:after="160"/>
    </w:pPr>
  </w:style>
  <w:style w:type="character" w:customStyle="1" w:styleId="Heading4Char">
    <w:name w:val="Heading 4 Char"/>
    <w:link w:val="Heading4"/>
    <w:rsid w:val="007D16B0"/>
    <w:rPr>
      <w:rFonts w:ascii="Arial" w:hAnsi="Arial" w:cs="Arial"/>
      <w:b/>
      <w:i/>
      <w:sz w:val="22"/>
      <w:szCs w:val="24"/>
      <w:lang w:eastAsia="en-US"/>
    </w:rPr>
  </w:style>
  <w:style w:type="paragraph" w:customStyle="1" w:styleId="Heading4-Numbered">
    <w:name w:val="Heading 4 -Numbered"/>
    <w:basedOn w:val="Heading4"/>
    <w:rsid w:val="006F6E3A"/>
    <w:pPr>
      <w:numPr>
        <w:ilvl w:val="3"/>
        <w:numId w:val="30"/>
      </w:numPr>
      <w:spacing w:before="40" w:after="0" w:line="200" w:lineRule="exact"/>
    </w:pPr>
    <w:rPr>
      <w:rFonts w:ascii="Tahoma" w:hAnsi="Tahoma"/>
      <w:sz w:val="18"/>
      <w:lang w:eastAsia="en-AU"/>
    </w:rPr>
  </w:style>
  <w:style w:type="paragraph" w:customStyle="1" w:styleId="Heading3-Numbered">
    <w:name w:val="Heading 3 - Numbered"/>
    <w:basedOn w:val="Heading3"/>
    <w:autoRedefine/>
    <w:qFormat/>
    <w:rsid w:val="007A7D5A"/>
    <w:pPr>
      <w:numPr>
        <w:ilvl w:val="2"/>
        <w:numId w:val="30"/>
      </w:numPr>
      <w:tabs>
        <w:tab w:val="clear" w:pos="720"/>
        <w:tab w:val="left" w:pos="851"/>
      </w:tabs>
      <w:spacing w:line="240" w:lineRule="atLeast"/>
    </w:pPr>
    <w:rPr>
      <w:sz w:val="22"/>
      <w:lang w:eastAsia="en-AU"/>
    </w:rPr>
  </w:style>
  <w:style w:type="paragraph" w:customStyle="1" w:styleId="Heading2-Numbered">
    <w:name w:val="Heading 2 - Numbered"/>
    <w:basedOn w:val="Heading2"/>
    <w:autoRedefine/>
    <w:qFormat/>
    <w:rsid w:val="006F6E3A"/>
    <w:pPr>
      <w:numPr>
        <w:ilvl w:val="1"/>
        <w:numId w:val="30"/>
      </w:numPr>
      <w:tabs>
        <w:tab w:val="left" w:pos="851"/>
      </w:tabs>
    </w:pPr>
    <w:rPr>
      <w:sz w:val="24"/>
      <w:szCs w:val="28"/>
      <w:lang w:eastAsia="en-AU"/>
    </w:rPr>
  </w:style>
  <w:style w:type="paragraph" w:customStyle="1" w:styleId="Heading1-Numbered">
    <w:name w:val="Heading 1 - Numbered"/>
    <w:basedOn w:val="Heading1"/>
    <w:link w:val="Heading1-NumberedChar"/>
    <w:qFormat/>
    <w:rsid w:val="006F6E3A"/>
    <w:pPr>
      <w:numPr>
        <w:numId w:val="30"/>
      </w:numPr>
      <w:tabs>
        <w:tab w:val="left" w:pos="851"/>
      </w:tabs>
      <w:spacing w:line="460" w:lineRule="exact"/>
    </w:pPr>
    <w:rPr>
      <w:lang w:eastAsia="en-AU"/>
    </w:rPr>
  </w:style>
  <w:style w:type="paragraph" w:customStyle="1" w:styleId="Tableheading">
    <w:name w:val="Table heading"/>
    <w:link w:val="TableheadingChar"/>
    <w:rsid w:val="00E90924"/>
    <w:pPr>
      <w:spacing w:before="80" w:after="40" w:line="220" w:lineRule="exact"/>
    </w:pPr>
    <w:rPr>
      <w:rFonts w:ascii="Tahoma" w:hAnsi="Tahoma"/>
      <w:b/>
      <w:sz w:val="18"/>
    </w:rPr>
  </w:style>
  <w:style w:type="paragraph" w:customStyle="1" w:styleId="Figureheading">
    <w:name w:val="Figure heading"/>
    <w:basedOn w:val="Tableheading"/>
    <w:rsid w:val="00E90924"/>
  </w:style>
  <w:style w:type="character" w:customStyle="1" w:styleId="Heading1Char">
    <w:name w:val="Heading 1 Char"/>
    <w:link w:val="Heading1"/>
    <w:uiPriority w:val="99"/>
    <w:rsid w:val="00411D4B"/>
    <w:rPr>
      <w:rFonts w:ascii="Arial" w:hAnsi="Arial" w:cs="Arial"/>
      <w:b/>
      <w:color w:val="002060"/>
      <w:sz w:val="32"/>
      <w:szCs w:val="32"/>
      <w:lang w:val="en-US" w:eastAsia="en-US"/>
    </w:rPr>
  </w:style>
  <w:style w:type="character" w:customStyle="1" w:styleId="Heading1-NumberedChar">
    <w:name w:val="Heading 1 - Numbered Char"/>
    <w:link w:val="Heading1-Numbered"/>
    <w:rsid w:val="00704099"/>
    <w:rPr>
      <w:rFonts w:ascii="Arial" w:hAnsi="Arial" w:cs="Arial"/>
      <w:b/>
      <w:color w:val="00B2A9" w:themeColor="accent1"/>
      <w:sz w:val="32"/>
      <w:szCs w:val="32"/>
      <w:lang w:val="en-US"/>
    </w:rPr>
  </w:style>
  <w:style w:type="character" w:customStyle="1" w:styleId="TableheadingChar">
    <w:name w:val="Table heading Char"/>
    <w:link w:val="Tableheading"/>
    <w:rsid w:val="00E90924"/>
    <w:rPr>
      <w:rFonts w:ascii="Tahoma" w:hAnsi="Tahoma"/>
      <w:b/>
      <w:sz w:val="18"/>
    </w:rPr>
  </w:style>
  <w:style w:type="paragraph" w:customStyle="1" w:styleId="Tabletextbold">
    <w:name w:val="Table text bold"/>
    <w:basedOn w:val="Tabletext"/>
    <w:rsid w:val="00E90924"/>
    <w:rPr>
      <w:b/>
      <w:sz w:val="18"/>
      <w:szCs w:val="24"/>
    </w:rPr>
  </w:style>
  <w:style w:type="paragraph" w:customStyle="1" w:styleId="Numberedlist">
    <w:name w:val="Numbered list"/>
    <w:basedOn w:val="Bullets"/>
    <w:rsid w:val="00E90924"/>
    <w:pPr>
      <w:numPr>
        <w:numId w:val="18"/>
      </w:numPr>
    </w:pPr>
  </w:style>
  <w:style w:type="paragraph" w:customStyle="1" w:styleId="Numberedlist-Last">
    <w:name w:val="Numbered list - Last"/>
    <w:basedOn w:val="Numberedlist"/>
    <w:rsid w:val="00E90924"/>
    <w:pPr>
      <w:spacing w:after="120"/>
      <w:ind w:left="357" w:hanging="357"/>
    </w:pPr>
  </w:style>
  <w:style w:type="paragraph" w:customStyle="1" w:styleId="Frontcoverheading">
    <w:name w:val="Front cover heading"/>
    <w:basedOn w:val="Heading1"/>
    <w:rsid w:val="00E90924"/>
    <w:pPr>
      <w:autoSpaceDE w:val="0"/>
      <w:autoSpaceDN w:val="0"/>
      <w:adjustRightInd w:val="0"/>
      <w:spacing w:before="120" w:after="120"/>
    </w:pPr>
    <w:rPr>
      <w:rFonts w:ascii="Tahoma" w:hAnsi="Tahoma" w:cs="Tahoma"/>
      <w:b w:val="0"/>
      <w:color w:val="000080"/>
      <w:sz w:val="52"/>
      <w:lang w:eastAsia="en-AU"/>
    </w:rPr>
  </w:style>
  <w:style w:type="paragraph" w:customStyle="1" w:styleId="Frontcoverdate">
    <w:name w:val="Front cover date"/>
    <w:basedOn w:val="Frontcoverauthors"/>
    <w:rsid w:val="00E90924"/>
    <w:pPr>
      <w:spacing w:before="0" w:after="600"/>
    </w:pPr>
    <w:rPr>
      <w:b/>
      <w:sz w:val="28"/>
    </w:rPr>
  </w:style>
  <w:style w:type="character" w:customStyle="1" w:styleId="CharChar5">
    <w:name w:val="Char Char5"/>
    <w:rsid w:val="00E90924"/>
    <w:rPr>
      <w:rFonts w:ascii="Tahoma" w:hAnsi="Tahoma" w:cs="Arial"/>
      <w:b/>
      <w:bCs/>
      <w:kern w:val="32"/>
      <w:sz w:val="28"/>
      <w:szCs w:val="32"/>
      <w:lang w:val="en-AU" w:eastAsia="en-AU" w:bidi="ar-SA"/>
    </w:rPr>
  </w:style>
  <w:style w:type="character" w:customStyle="1" w:styleId="illustration">
    <w:name w:val="illustration"/>
    <w:basedOn w:val="DefaultParagraphFont"/>
    <w:rsid w:val="00E90924"/>
  </w:style>
  <w:style w:type="character" w:customStyle="1" w:styleId="maintitle">
    <w:name w:val="maintitle"/>
    <w:rsid w:val="00E90924"/>
  </w:style>
  <w:style w:type="paragraph" w:customStyle="1" w:styleId="Numberedlist-last0">
    <w:name w:val="Numbered list-last"/>
    <w:basedOn w:val="Numberedlist"/>
    <w:rsid w:val="00F968EA"/>
    <w:pPr>
      <w:numPr>
        <w:numId w:val="0"/>
      </w:numPr>
      <w:spacing w:after="120"/>
    </w:pPr>
  </w:style>
  <w:style w:type="paragraph" w:customStyle="1" w:styleId="Caption-Table">
    <w:name w:val="Caption - Table"/>
    <w:basedOn w:val="Caption0"/>
    <w:next w:val="Normal"/>
    <w:qFormat/>
    <w:rsid w:val="00242D8C"/>
    <w:pPr>
      <w:keepNext/>
      <w:keepLines/>
      <w:spacing w:before="200" w:after="120"/>
    </w:pPr>
    <w:rPr>
      <w:color w:val="201547" w:themeColor="accent3"/>
      <w:sz w:val="20"/>
      <w:szCs w:val="22"/>
    </w:rPr>
  </w:style>
  <w:style w:type="paragraph" w:customStyle="1" w:styleId="Para0">
    <w:name w:val="Para 0"/>
    <w:aliases w:val="Auto,After:  3 pt"/>
    <w:basedOn w:val="Normal"/>
    <w:link w:val="Para0Char"/>
    <w:rsid w:val="00F968EA"/>
    <w:pPr>
      <w:spacing w:before="240" w:line="240" w:lineRule="atLeast"/>
    </w:pPr>
    <w:rPr>
      <w:rFonts w:eastAsiaTheme="minorEastAsia" w:cstheme="minorBidi"/>
    </w:rPr>
  </w:style>
  <w:style w:type="character" w:customStyle="1" w:styleId="Para0Char">
    <w:name w:val="Para 0 Char"/>
    <w:aliases w:val="Auto Char,After:  3 pt Char Char"/>
    <w:basedOn w:val="DefaultParagraphFont"/>
    <w:link w:val="Para0"/>
    <w:rsid w:val="00F968EA"/>
    <w:rPr>
      <w:rFonts w:ascii="Arial" w:eastAsiaTheme="minorEastAsia" w:hAnsi="Arial" w:cstheme="minorBidi"/>
      <w:szCs w:val="24"/>
      <w:lang w:eastAsia="en-US"/>
    </w:rPr>
  </w:style>
  <w:style w:type="paragraph" w:customStyle="1" w:styleId="Caption-Figure">
    <w:name w:val="Caption - Figure"/>
    <w:basedOn w:val="Caption0"/>
    <w:next w:val="Normal"/>
    <w:autoRedefine/>
    <w:qFormat/>
    <w:rsid w:val="00831BBB"/>
    <w:pPr>
      <w:keepLines/>
      <w:spacing w:before="120" w:after="40"/>
    </w:pPr>
    <w:rPr>
      <w:color w:val="201547" w:themeColor="accent3"/>
      <w:sz w:val="20"/>
      <w:szCs w:val="20"/>
    </w:rPr>
  </w:style>
  <w:style w:type="paragraph" w:customStyle="1" w:styleId="Figure">
    <w:name w:val="Figure"/>
    <w:basedOn w:val="Normal"/>
    <w:rsid w:val="00F968EA"/>
    <w:pPr>
      <w:keepNext/>
      <w:jc w:val="center"/>
    </w:pPr>
    <w:rPr>
      <w:rFonts w:asciiTheme="minorHAnsi" w:hAnsiTheme="minorHAnsi"/>
      <w:noProof/>
    </w:rPr>
  </w:style>
  <w:style w:type="paragraph" w:customStyle="1" w:styleId="Table-Bullets">
    <w:name w:val="Table-Bullets"/>
    <w:basedOn w:val="Tabletext"/>
    <w:rsid w:val="00F968EA"/>
    <w:pPr>
      <w:numPr>
        <w:numId w:val="19"/>
      </w:numPr>
      <w:spacing w:after="80"/>
      <w:contextualSpacing/>
    </w:pPr>
    <w:rPr>
      <w:rFonts w:asciiTheme="minorHAnsi" w:hAnsiTheme="minorHAnsi"/>
      <w:sz w:val="18"/>
      <w:szCs w:val="18"/>
    </w:rPr>
  </w:style>
  <w:style w:type="paragraph" w:customStyle="1" w:styleId="NormalNoSpaceAfter">
    <w:name w:val="Normal No Space After"/>
    <w:basedOn w:val="Normal"/>
    <w:rsid w:val="00F968EA"/>
    <w:pPr>
      <w:spacing w:after="40"/>
    </w:pPr>
  </w:style>
  <w:style w:type="paragraph" w:customStyle="1" w:styleId="TOCtitle0">
    <w:name w:val="TOC_title"/>
    <w:basedOn w:val="Heading1"/>
    <w:rsid w:val="00F968EA"/>
    <w:pPr>
      <w:spacing w:before="360"/>
    </w:pPr>
    <w:rPr>
      <w:rFonts w:asciiTheme="minorHAnsi" w:hAnsiTheme="minorHAnsi"/>
      <w:b w:val="0"/>
      <w:sz w:val="40"/>
      <w:szCs w:val="40"/>
    </w:rPr>
  </w:style>
  <w:style w:type="paragraph" w:customStyle="1" w:styleId="Normalnumbered">
    <w:name w:val="Normal numbered"/>
    <w:basedOn w:val="ListParagraph"/>
    <w:qFormat/>
    <w:rsid w:val="00FC1339"/>
    <w:pPr>
      <w:numPr>
        <w:numId w:val="20"/>
      </w:numPr>
      <w:spacing w:after="113" w:line="240" w:lineRule="atLeast"/>
      <w:contextualSpacing w:val="0"/>
    </w:pPr>
    <w:rPr>
      <w:rFonts w:ascii="Arial" w:hAnsi="Arial"/>
      <w:szCs w:val="22"/>
    </w:rPr>
  </w:style>
  <w:style w:type="paragraph" w:customStyle="1" w:styleId="References0">
    <w:name w:val="_References"/>
    <w:basedOn w:val="Normal"/>
    <w:rsid w:val="00F968EA"/>
    <w:pPr>
      <w:ind w:left="720" w:hanging="720"/>
    </w:pPr>
    <w:rPr>
      <w:rFonts w:cs="Calibri"/>
      <w:noProof/>
    </w:rPr>
  </w:style>
  <w:style w:type="paragraph" w:customStyle="1" w:styleId="BoxHeading">
    <w:name w:val="Box Heading"/>
    <w:basedOn w:val="Normal"/>
    <w:rsid w:val="00F968EA"/>
    <w:pPr>
      <w:spacing w:after="80"/>
    </w:pPr>
    <w:rPr>
      <w:rFonts w:asciiTheme="minorHAnsi" w:hAnsiTheme="minorHAnsi"/>
      <w:b/>
    </w:rPr>
  </w:style>
  <w:style w:type="paragraph" w:customStyle="1" w:styleId="dotpoints">
    <w:name w:val="dot points"/>
    <w:basedOn w:val="Normal"/>
    <w:qFormat/>
    <w:rsid w:val="00856D1B"/>
    <w:pPr>
      <w:numPr>
        <w:numId w:val="27"/>
      </w:numPr>
      <w:spacing w:before="113" w:after="113" w:line="240" w:lineRule="atLeast"/>
    </w:pPr>
    <w:rPr>
      <w:szCs w:val="22"/>
    </w:rPr>
  </w:style>
  <w:style w:type="paragraph" w:customStyle="1" w:styleId="Sub-bullets">
    <w:name w:val="Sub-bullets"/>
    <w:basedOn w:val="Normal"/>
    <w:rsid w:val="00856D1B"/>
    <w:pPr>
      <w:numPr>
        <w:numId w:val="22"/>
      </w:numPr>
      <w:spacing w:after="113" w:line="240" w:lineRule="atLeast"/>
    </w:pPr>
    <w:rPr>
      <w:szCs w:val="22"/>
    </w:rPr>
  </w:style>
  <w:style w:type="paragraph" w:customStyle="1" w:styleId="dotpointindented">
    <w:name w:val="dot point indented"/>
    <w:basedOn w:val="dotpoints"/>
    <w:qFormat/>
    <w:rsid w:val="00FC1339"/>
    <w:pPr>
      <w:numPr>
        <w:numId w:val="28"/>
      </w:numPr>
    </w:pPr>
  </w:style>
  <w:style w:type="paragraph" w:customStyle="1" w:styleId="Z">
    <w:name w:val="Z"/>
    <w:basedOn w:val="Normal"/>
    <w:rsid w:val="00F968EA"/>
    <w:rPr>
      <w:b/>
      <w:u w:val="single"/>
    </w:rPr>
  </w:style>
  <w:style w:type="paragraph" w:customStyle="1" w:styleId="TableHeadingFilled">
    <w:name w:val="Table Heading Filled"/>
    <w:basedOn w:val="Normal"/>
    <w:rsid w:val="00F968EA"/>
    <w:rPr>
      <w:rFonts w:asciiTheme="minorHAnsi" w:eastAsiaTheme="minorHAnsi" w:hAnsiTheme="minorHAnsi" w:cs="Tahoma"/>
      <w:b/>
      <w:color w:val="000000"/>
      <w:szCs w:val="22"/>
    </w:rPr>
  </w:style>
  <w:style w:type="paragraph" w:customStyle="1" w:styleId="TableHeadingBold">
    <w:name w:val="Table Heading Bold"/>
    <w:basedOn w:val="TableHeadingFilled"/>
    <w:rsid w:val="00F968EA"/>
  </w:style>
  <w:style w:type="paragraph" w:customStyle="1" w:styleId="Figurecaption">
    <w:name w:val="Figure caption"/>
    <w:basedOn w:val="Caption-Figure"/>
    <w:rsid w:val="00F968EA"/>
  </w:style>
  <w:style w:type="paragraph" w:customStyle="1" w:styleId="Figuretitle">
    <w:name w:val="Figure title"/>
    <w:basedOn w:val="Caption-Figure"/>
    <w:rsid w:val="00F968EA"/>
  </w:style>
  <w:style w:type="paragraph" w:customStyle="1" w:styleId="Thefiguretitle">
    <w:name w:val="The figure title"/>
    <w:basedOn w:val="Caption-Figure"/>
    <w:rsid w:val="00F968EA"/>
    <w:rPr>
      <w:b w:val="0"/>
    </w:rPr>
  </w:style>
  <w:style w:type="paragraph" w:customStyle="1" w:styleId="Thetabletitle">
    <w:name w:val="The table title"/>
    <w:basedOn w:val="Caption-Table"/>
    <w:rsid w:val="00F968EA"/>
  </w:style>
  <w:style w:type="paragraph" w:customStyle="1" w:styleId="Thetablecaption">
    <w:name w:val="The table caption"/>
    <w:basedOn w:val="Thetabletitle"/>
    <w:rsid w:val="00F968EA"/>
    <w:rPr>
      <w:b w:val="0"/>
      <w:szCs w:val="20"/>
    </w:rPr>
  </w:style>
  <w:style w:type="character" w:customStyle="1" w:styleId="Heading3Char">
    <w:name w:val="Heading 3 Char"/>
    <w:basedOn w:val="DefaultParagraphFont"/>
    <w:link w:val="Heading3"/>
    <w:rsid w:val="007D16B0"/>
    <w:rPr>
      <w:rFonts w:ascii="Arial" w:hAnsi="Arial" w:cs="Arial"/>
      <w:b/>
      <w:sz w:val="24"/>
      <w:szCs w:val="24"/>
      <w:lang w:eastAsia="en-US"/>
    </w:rPr>
  </w:style>
  <w:style w:type="character" w:customStyle="1" w:styleId="CaptionChar">
    <w:name w:val="Caption Char"/>
    <w:link w:val="Caption0"/>
    <w:rsid w:val="00F968EA"/>
    <w:rPr>
      <w:rFonts w:ascii="Calibri" w:hAnsi="Calibri"/>
      <w:b/>
      <w:bCs/>
      <w:color w:val="00B2A9" w:themeColor="accent1"/>
      <w:sz w:val="18"/>
      <w:szCs w:val="18"/>
      <w:lang w:eastAsia="en-US"/>
    </w:rPr>
  </w:style>
  <w:style w:type="character" w:customStyle="1" w:styleId="TitleChar">
    <w:name w:val="Title Char"/>
    <w:basedOn w:val="DefaultParagraphFont"/>
    <w:link w:val="Title"/>
    <w:rsid w:val="001653FA"/>
    <w:rPr>
      <w:rFonts w:ascii="Arial" w:hAnsi="Arial" w:cs="Arial"/>
      <w:b/>
      <w:bCs/>
      <w:color w:val="FFFFFF" w:themeColor="background1"/>
      <w:kern w:val="28"/>
      <w:sz w:val="48"/>
      <w:szCs w:val="48"/>
      <w:lang w:eastAsia="en-US"/>
    </w:rPr>
  </w:style>
  <w:style w:type="character" w:customStyle="1" w:styleId="SubtitleChar">
    <w:name w:val="Subtitle Char"/>
    <w:basedOn w:val="DefaultParagraphFont"/>
    <w:link w:val="Subtitle"/>
    <w:rsid w:val="00477B29"/>
    <w:rPr>
      <w:rFonts w:ascii="Arial" w:hAnsi="Arial" w:cs="Arial"/>
      <w:b/>
      <w:bCs/>
      <w:color w:val="FFFFFF" w:themeColor="background1"/>
      <w:kern w:val="28"/>
      <w:sz w:val="32"/>
      <w:szCs w:val="32"/>
      <w:lang w:eastAsia="en-US"/>
    </w:rPr>
  </w:style>
  <w:style w:type="paragraph" w:customStyle="1" w:styleId="References1">
    <w:name w:val="References"/>
    <w:basedOn w:val="Normal"/>
    <w:rsid w:val="00776551"/>
    <w:pPr>
      <w:ind w:left="709" w:hanging="709"/>
    </w:pPr>
    <w:rPr>
      <w:rFonts w:asciiTheme="minorHAnsi" w:hAnsiTheme="minorHAnsi" w:cs="Calibri"/>
      <w:noProof/>
    </w:rPr>
  </w:style>
  <w:style w:type="paragraph" w:customStyle="1" w:styleId="ReportReference">
    <w:name w:val="Report Reference"/>
    <w:basedOn w:val="Normal"/>
    <w:rsid w:val="000675CA"/>
    <w:pPr>
      <w:ind w:left="709" w:hanging="709"/>
    </w:pPr>
    <w:rPr>
      <w:i/>
      <w:noProof/>
    </w:rPr>
  </w:style>
  <w:style w:type="table" w:customStyle="1" w:styleId="LogoPlaceholder">
    <w:name w:val="Logo Placeholder"/>
    <w:basedOn w:val="TableNormal"/>
    <w:uiPriority w:val="99"/>
    <w:rsid w:val="006A54EF"/>
    <w:rPr>
      <w:rFonts w:asciiTheme="minorHAnsi" w:hAnsiTheme="minorHAnsi" w:cs="Arial"/>
      <w:color w:val="363534" w:themeColor="text1"/>
    </w:rPr>
    <w:tblPr>
      <w:tblCellSpacing w:w="142" w:type="dxa"/>
      <w:tblCellMar>
        <w:left w:w="0" w:type="dxa"/>
        <w:right w:w="0" w:type="dxa"/>
      </w:tblCellMar>
    </w:tblPr>
    <w:trPr>
      <w:tblCellSpacing w:w="142" w:type="dxa"/>
    </w:trPr>
  </w:style>
  <w:style w:type="character" w:styleId="PlaceholderText">
    <w:name w:val="Placeholder Text"/>
    <w:basedOn w:val="DefaultParagraphFont"/>
    <w:uiPriority w:val="99"/>
    <w:semiHidden/>
    <w:rsid w:val="00243764"/>
    <w:rPr>
      <w:color w:val="808080"/>
    </w:rPr>
  </w:style>
  <w:style w:type="character" w:customStyle="1" w:styleId="FooterChar">
    <w:name w:val="Footer Char"/>
    <w:basedOn w:val="DefaultParagraphFont"/>
    <w:link w:val="Footer"/>
    <w:uiPriority w:val="99"/>
    <w:rsid w:val="00E3679A"/>
    <w:rPr>
      <w:rFonts w:ascii="Calibri" w:hAnsi="Calibri"/>
      <w:sz w:val="22"/>
      <w:szCs w:val="24"/>
      <w:lang w:eastAsia="en-US"/>
    </w:rPr>
  </w:style>
  <w:style w:type="character" w:customStyle="1" w:styleId="Imprint0">
    <w:name w:val="Imprint"/>
    <w:basedOn w:val="DefaultParagraphFont"/>
    <w:rsid w:val="00F56D9E"/>
    <w:rPr>
      <w:rFonts w:ascii="Arial" w:eastAsiaTheme="minorHAnsi" w:hAnsi="Arial"/>
      <w:sz w:val="16"/>
    </w:rPr>
  </w:style>
  <w:style w:type="character" w:styleId="UnresolvedMention">
    <w:name w:val="Unresolved Mention"/>
    <w:basedOn w:val="DefaultParagraphFont"/>
    <w:uiPriority w:val="99"/>
    <w:semiHidden/>
    <w:unhideWhenUsed/>
    <w:rsid w:val="00A32CF2"/>
    <w:rPr>
      <w:color w:val="808080"/>
      <w:shd w:val="clear" w:color="auto" w:fill="E6E6E6"/>
    </w:rPr>
  </w:style>
  <w:style w:type="paragraph" w:customStyle="1" w:styleId="ARIERRefs">
    <w:name w:val="ARIER_Refs"/>
    <w:basedOn w:val="Normal"/>
    <w:uiPriority w:val="99"/>
    <w:rsid w:val="00FC1339"/>
    <w:pPr>
      <w:ind w:left="709" w:hanging="709"/>
    </w:pPr>
    <w:rPr>
      <w:noProof/>
    </w:rPr>
  </w:style>
  <w:style w:type="paragraph" w:customStyle="1" w:styleId="StyleARIERRefs11ptItalic">
    <w:name w:val="Style ARIER_Refs + 11 pt Italic"/>
    <w:basedOn w:val="ARIERRefs"/>
    <w:rsid w:val="00FC1339"/>
    <w:rPr>
      <w:i/>
      <w:iCs/>
    </w:rPr>
  </w:style>
  <w:style w:type="paragraph" w:customStyle="1" w:styleId="StyleSubtitleAuto">
    <w:name w:val="Style Subtitle + Auto"/>
    <w:basedOn w:val="Subtitle"/>
    <w:rsid w:val="00DD09BE"/>
    <w:pPr>
      <w:jc w:val="left"/>
    </w:pPr>
    <w:rPr>
      <w:color w:val="auto"/>
    </w:rPr>
  </w:style>
  <w:style w:type="paragraph" w:customStyle="1" w:styleId="Reportdetails">
    <w:name w:val="Report details"/>
    <w:basedOn w:val="Subtitle"/>
    <w:rsid w:val="00875BDB"/>
    <w:pPr>
      <w:spacing w:before="40" w:after="0"/>
    </w:pPr>
    <w:rPr>
      <w:color w:val="202207" w:themeColor="accent5" w:themeShade="1A"/>
      <w:sz w:val="24"/>
      <w:szCs w:val="24"/>
    </w:rPr>
  </w:style>
  <w:style w:type="paragraph" w:customStyle="1" w:styleId="Titlepagesubtitle">
    <w:name w:val="Title page subtitle"/>
    <w:basedOn w:val="Titlepage1"/>
    <w:qFormat/>
    <w:rsid w:val="008352D5"/>
    <w:pPr>
      <w:spacing w:before="240" w:after="60"/>
      <w:jc w:val="left"/>
    </w:pPr>
    <w:rPr>
      <w:rFonts w:ascii="Arial" w:hAnsi="Arial"/>
    </w:rPr>
  </w:style>
  <w:style w:type="paragraph" w:customStyle="1" w:styleId="Titlepageheading">
    <w:name w:val="Title page heading"/>
    <w:basedOn w:val="Title"/>
    <w:rsid w:val="008352D5"/>
    <w:pPr>
      <w:ind w:left="0"/>
      <w:jc w:val="left"/>
    </w:pPr>
    <w:rPr>
      <w:color w:val="auto"/>
    </w:rPr>
  </w:style>
  <w:style w:type="table" w:customStyle="1" w:styleId="TableAsPlaceholder">
    <w:name w:val="Table As Placeholder"/>
    <w:basedOn w:val="TableNormal"/>
    <w:uiPriority w:val="99"/>
    <w:qFormat/>
    <w:rsid w:val="00BC25ED"/>
    <w:pPr>
      <w:spacing w:line="240" w:lineRule="atLeast"/>
    </w:pPr>
    <w:rPr>
      <w:rFonts w:asciiTheme="minorHAnsi" w:hAnsiTheme="minorHAnsi" w:cs="Arial"/>
      <w:color w:val="363534" w:themeColor="text1"/>
    </w:rPr>
    <w:tblPr>
      <w:tblCellMar>
        <w:left w:w="0" w:type="dxa"/>
        <w:right w:w="0" w:type="dxa"/>
      </w:tblCellMar>
    </w:tblPr>
  </w:style>
  <w:style w:type="paragraph" w:customStyle="1" w:styleId="xDisclaimertext4">
    <w:name w:val="xDisclaimer text 4"/>
    <w:basedOn w:val="Normal"/>
    <w:qFormat/>
    <w:rsid w:val="00BC25ED"/>
    <w:pPr>
      <w:framePr w:hSpace="181" w:wrap="around" w:hAnchor="margin" w:yAlign="bottom"/>
      <w:spacing w:before="60" w:after="60" w:line="210" w:lineRule="atLeast"/>
      <w:ind w:left="284" w:right="3686"/>
      <w:suppressOverlap/>
    </w:pPr>
    <w:rPr>
      <w:rFonts w:asciiTheme="minorHAnsi" w:hAnsiTheme="minorHAnsi"/>
      <w:color w:val="363534" w:themeColor="text1"/>
      <w:sz w:val="18"/>
      <w:szCs w:val="20"/>
      <w:lang w:eastAsia="en-AU"/>
    </w:rPr>
  </w:style>
  <w:style w:type="paragraph" w:customStyle="1" w:styleId="xDisclaimertext6">
    <w:name w:val="xDisclaimer text 6"/>
    <w:basedOn w:val="xDisclaimertext4"/>
    <w:qFormat/>
    <w:rsid w:val="00BC25ED"/>
    <w:pPr>
      <w:framePr w:wrap="around"/>
      <w:spacing w:before="120" w:after="120"/>
    </w:pPr>
    <w:rPr>
      <w:b/>
      <w:color w:val="00B2A9" w:themeColor="accent1"/>
      <w:sz w:val="20"/>
    </w:rPr>
  </w:style>
  <w:style w:type="paragraph" w:customStyle="1" w:styleId="xDisclaimertext5">
    <w:name w:val="xDisclaimer text 5"/>
    <w:basedOn w:val="xDisclaimertext4"/>
    <w:qFormat/>
    <w:rsid w:val="00BC25ED"/>
    <w:pPr>
      <w:framePr w:wrap="around"/>
      <w:spacing w:after="100"/>
      <w:ind w:right="3119"/>
    </w:pPr>
  </w:style>
  <w:style w:type="paragraph" w:customStyle="1" w:styleId="DisclaimerText">
    <w:name w:val="Disclaimer Text"/>
    <w:basedOn w:val="Normal"/>
    <w:uiPriority w:val="99"/>
    <w:semiHidden/>
    <w:rsid w:val="007749D1"/>
    <w:pPr>
      <w:framePr w:hSpace="181" w:wrap="around" w:hAnchor="margin" w:yAlign="bottom"/>
      <w:spacing w:after="90" w:line="240" w:lineRule="atLeast"/>
      <w:suppressOverlap/>
    </w:pPr>
    <w:rPr>
      <w:rFonts w:asciiTheme="minorHAnsi" w:hAnsiTheme="minorHAnsi"/>
      <w:color w:val="363534" w:themeColor="text1"/>
      <w:szCs w:val="20"/>
      <w:lang w:eastAsia="en-AU"/>
    </w:rPr>
  </w:style>
  <w:style w:type="paragraph" w:customStyle="1" w:styleId="SmallBodyText">
    <w:name w:val="Small Body Text"/>
    <w:basedOn w:val="Normal"/>
    <w:qFormat/>
    <w:rsid w:val="007749D1"/>
    <w:pPr>
      <w:spacing w:before="80" w:after="80" w:line="245" w:lineRule="auto"/>
    </w:pPr>
    <w:rPr>
      <w:rFonts w:asciiTheme="minorHAnsi" w:hAnsiTheme="minorHAnsi" w:cs="Times New Roman"/>
      <w:sz w:val="18"/>
      <w:szCs w:val="20"/>
      <w:lang w:eastAsia="en-AU"/>
    </w:rPr>
  </w:style>
  <w:style w:type="paragraph" w:customStyle="1" w:styleId="DisclaimerTextLeftBold">
    <w:name w:val="Disclaimer Text Left Bold"/>
    <w:basedOn w:val="DisclaimerTextLeft"/>
    <w:next w:val="DisclaimerTextLeft"/>
    <w:uiPriority w:val="99"/>
    <w:semiHidden/>
    <w:rsid w:val="007749D1"/>
    <w:pPr>
      <w:framePr w:wrap="around"/>
    </w:pPr>
    <w:rPr>
      <w:b/>
    </w:rPr>
  </w:style>
  <w:style w:type="paragraph" w:customStyle="1" w:styleId="DisclaimerTextLeft">
    <w:name w:val="Disclaimer Text Left"/>
    <w:basedOn w:val="DisclaimerText"/>
    <w:uiPriority w:val="99"/>
    <w:semiHidden/>
    <w:rsid w:val="007749D1"/>
    <w:pPr>
      <w:framePr w:wrap="around"/>
    </w:pPr>
  </w:style>
  <w:style w:type="paragraph" w:customStyle="1" w:styleId="DisclaimerTextRightBold">
    <w:name w:val="Disclaimer Text Right Bold"/>
    <w:basedOn w:val="Normal"/>
    <w:uiPriority w:val="99"/>
    <w:semiHidden/>
    <w:rsid w:val="007749D1"/>
    <w:pPr>
      <w:framePr w:hSpace="181" w:wrap="around" w:hAnchor="margin" w:yAlign="bottom"/>
      <w:spacing w:after="90" w:line="240" w:lineRule="atLeast"/>
      <w:suppressOverlap/>
    </w:pPr>
    <w:rPr>
      <w:rFonts w:ascii="Arial Bold" w:hAnsi="Arial Bold"/>
      <w:color w:val="363534" w:themeColor="text1"/>
      <w:szCs w:val="20"/>
      <w:lang w:eastAsia="en-AU"/>
    </w:rPr>
  </w:style>
  <w:style w:type="paragraph" w:customStyle="1" w:styleId="DisclaimerTextRight12pt">
    <w:name w:val="Disclaimer Text Right 12pt"/>
    <w:basedOn w:val="Normal"/>
    <w:uiPriority w:val="99"/>
    <w:semiHidden/>
    <w:rsid w:val="007749D1"/>
    <w:pPr>
      <w:framePr w:hSpace="181" w:wrap="around" w:hAnchor="margin" w:yAlign="bottom"/>
      <w:spacing w:after="90" w:line="240" w:lineRule="atLeast"/>
      <w:suppressOverlap/>
    </w:pPr>
    <w:rPr>
      <w:rFonts w:asciiTheme="minorHAnsi" w:hAnsiTheme="minorHAnsi"/>
      <w:color w:val="363534" w:themeColor="text1"/>
      <w:sz w:val="24"/>
      <w:szCs w:val="20"/>
      <w:lang w:eastAsia="en-AU"/>
    </w:rPr>
  </w:style>
  <w:style w:type="paragraph" w:customStyle="1" w:styleId="DisclaimerTextRightBold12pt">
    <w:name w:val="Disclaimer Text Right Bold 12 pt"/>
    <w:basedOn w:val="DisclaimerTextRightBold"/>
    <w:next w:val="DisclaimerTextRight12pt"/>
    <w:uiPriority w:val="99"/>
    <w:semiHidden/>
    <w:rsid w:val="007749D1"/>
    <w:pPr>
      <w:framePr w:wrap="around"/>
    </w:pPr>
    <w:rPr>
      <w:sz w:val="24"/>
    </w:rPr>
  </w:style>
  <w:style w:type="paragraph" w:customStyle="1" w:styleId="DisclaimerTextRight">
    <w:name w:val="Disclaimer Text Right"/>
    <w:basedOn w:val="DisclaimerText"/>
    <w:uiPriority w:val="99"/>
    <w:semiHidden/>
    <w:rsid w:val="007749D1"/>
    <w:pPr>
      <w:framePr w:wrap="around"/>
    </w:pPr>
  </w:style>
  <w:style w:type="table" w:customStyle="1" w:styleId="TableGrid10">
    <w:name w:val="Table Grid1"/>
    <w:basedOn w:val="TableNormal"/>
    <w:next w:val="TableGrid"/>
    <w:uiPriority w:val="39"/>
    <w:rsid w:val="002A6AA5"/>
    <w:pPr>
      <w:spacing w:before="70" w:after="70" w:line="240" w:lineRule="atLeast"/>
    </w:pPr>
    <w:rPr>
      <w:rFonts w:ascii="Arial" w:hAnsi="Arial"/>
    </w:r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rPr>
      <w:tblPr/>
      <w:tcPr>
        <w:shd w:val="clear" w:color="auto" w:fill="004C97"/>
      </w:tcPr>
    </w:tblStylePr>
    <w:tblStylePr w:type="firstCol">
      <w:tblPr/>
      <w:tcPr>
        <w:shd w:val="clear" w:color="auto" w:fill="FFFFFF"/>
      </w:tcPr>
    </w:tblStylePr>
    <w:tblStylePr w:type="band1Vert">
      <w:tblPr/>
      <w:tcPr>
        <w:shd w:val="clear" w:color="auto" w:fill="CCDBEA"/>
      </w:tcPr>
    </w:tblStylePr>
  </w:style>
  <w:style w:type="paragraph" w:styleId="NoSpacing">
    <w:name w:val="No Spacing"/>
    <w:basedOn w:val="Normal"/>
    <w:next w:val="BodyText"/>
    <w:link w:val="NoSpacingChar"/>
    <w:qFormat/>
    <w:rsid w:val="0049337B"/>
    <w:pPr>
      <w:spacing w:after="0" w:line="240" w:lineRule="atLeast"/>
    </w:pPr>
    <w:rPr>
      <w:rFonts w:asciiTheme="minorHAnsi" w:hAnsiTheme="minorHAnsi" w:cs="Times New Roman"/>
      <w:szCs w:val="20"/>
      <w:lang w:eastAsia="en-AU"/>
    </w:rPr>
  </w:style>
  <w:style w:type="paragraph" w:customStyle="1" w:styleId="BoldBodyText">
    <w:name w:val="Bold Body Text"/>
    <w:basedOn w:val="BodyText"/>
    <w:qFormat/>
    <w:rsid w:val="0049337B"/>
    <w:pPr>
      <w:spacing w:before="120" w:line="240" w:lineRule="atLeast"/>
    </w:pPr>
    <w:rPr>
      <w:rFonts w:ascii="Arial Bold" w:hAnsi="Arial Bold" w:cs="Times New Roman"/>
      <w:bCs/>
      <w:szCs w:val="20"/>
      <w:lang w:eastAsia="en-AU"/>
    </w:rPr>
  </w:style>
  <w:style w:type="character" w:customStyle="1" w:styleId="NoSpacingChar">
    <w:name w:val="No Spacing Char"/>
    <w:basedOn w:val="DefaultParagraphFont"/>
    <w:link w:val="NoSpacing"/>
    <w:rsid w:val="0049337B"/>
    <w:rPr>
      <w:rFonts w:asciiTheme="minorHAnsi" w:hAnsiTheme="minorHAnsi"/>
    </w:rPr>
  </w:style>
  <w:style w:type="character" w:customStyle="1" w:styleId="cf01">
    <w:name w:val="cf01"/>
    <w:basedOn w:val="DefaultParagraphFont"/>
    <w:rsid w:val="00182401"/>
    <w:rPr>
      <w:rFonts w:ascii="Segoe UI" w:hAnsi="Segoe UI" w:cs="Segoe UI" w:hint="default"/>
      <w:sz w:val="18"/>
      <w:szCs w:val="18"/>
    </w:rPr>
  </w:style>
  <w:style w:type="paragraph" w:customStyle="1" w:styleId="Legend-Figure">
    <w:name w:val="Legend - Figure"/>
    <w:basedOn w:val="Normal"/>
    <w:qFormat/>
    <w:rsid w:val="005F7DA8"/>
    <w:pPr>
      <w:spacing w:after="240"/>
    </w:pPr>
    <w:rPr>
      <w:sz w:val="18"/>
      <w:szCs w:val="18"/>
    </w:rPr>
  </w:style>
  <w:style w:type="paragraph" w:customStyle="1" w:styleId="Legend-Table">
    <w:name w:val="Legend - Table"/>
    <w:basedOn w:val="Normal"/>
    <w:qFormat/>
    <w:rsid w:val="00E15AFD"/>
    <w:rPr>
      <w:sz w:val="18"/>
      <w:szCs w:val="18"/>
    </w:rPr>
  </w:style>
  <w:style w:type="character" w:customStyle="1" w:styleId="Heading2Char">
    <w:name w:val="Heading 2 Char"/>
    <w:basedOn w:val="DefaultParagraphFont"/>
    <w:link w:val="Heading2"/>
    <w:rsid w:val="0020022B"/>
    <w:rPr>
      <w:rFonts w:ascii="Arial" w:hAnsi="Arial" w:cs="Arial"/>
      <w:b/>
      <w:color w:val="2E1E66" w:themeColor="accent3" w:themeTint="E6"/>
      <w:sz w:val="28"/>
      <w:szCs w:val="24"/>
      <w:lang w:eastAsia="en-US"/>
    </w:rPr>
  </w:style>
  <w:style w:type="character" w:customStyle="1" w:styleId="Heading6Char">
    <w:name w:val="Heading 6 Char"/>
    <w:aliases w:val="App 2 Char"/>
    <w:basedOn w:val="DefaultParagraphFont"/>
    <w:link w:val="Heading6"/>
    <w:rsid w:val="0020022B"/>
    <w:rPr>
      <w:rFonts w:ascii="Arial" w:hAnsi="Arial" w:cs="Arial"/>
      <w:b/>
      <w:bCs/>
      <w:szCs w:val="22"/>
      <w:lang w:eastAsia="en-US"/>
    </w:rPr>
  </w:style>
  <w:style w:type="character" w:customStyle="1" w:styleId="Heading7Char">
    <w:name w:val="Heading 7 Char"/>
    <w:aliases w:val="App 3 Char"/>
    <w:basedOn w:val="DefaultParagraphFont"/>
    <w:link w:val="Heading7"/>
    <w:rsid w:val="0020022B"/>
    <w:rPr>
      <w:rFonts w:ascii="Arial" w:hAnsi="Arial" w:cs="Arial"/>
      <w:szCs w:val="24"/>
      <w:lang w:eastAsia="en-US"/>
    </w:rPr>
  </w:style>
  <w:style w:type="character" w:customStyle="1" w:styleId="Heading8Char">
    <w:name w:val="Heading 8 Char"/>
    <w:aliases w:val="App 4 Char"/>
    <w:basedOn w:val="DefaultParagraphFont"/>
    <w:link w:val="Heading8"/>
    <w:rsid w:val="0020022B"/>
    <w:rPr>
      <w:rFonts w:ascii="Arial" w:hAnsi="Arial" w:cs="Arial"/>
      <w:i/>
      <w:iCs/>
      <w:szCs w:val="24"/>
      <w:lang w:eastAsia="en-US"/>
    </w:rPr>
  </w:style>
  <w:style w:type="character" w:customStyle="1" w:styleId="Heading9Char">
    <w:name w:val="Heading 9 Char"/>
    <w:basedOn w:val="DefaultParagraphFont"/>
    <w:link w:val="Heading9"/>
    <w:rsid w:val="0020022B"/>
    <w:rPr>
      <w:rFonts w:ascii="Arial" w:hAnsi="Arial" w:cs="Arial"/>
      <w:szCs w:val="22"/>
      <w:lang w:eastAsia="en-US"/>
    </w:rPr>
  </w:style>
  <w:style w:type="character" w:customStyle="1" w:styleId="HeaderChar">
    <w:name w:val="Header Char"/>
    <w:basedOn w:val="DefaultParagraphFont"/>
    <w:link w:val="Header"/>
    <w:rsid w:val="0020022B"/>
    <w:rPr>
      <w:rFonts w:ascii="Arial" w:hAnsi="Arial" w:cs="Arial"/>
      <w:szCs w:val="24"/>
      <w:lang w:eastAsia="en-US"/>
    </w:rPr>
  </w:style>
  <w:style w:type="character" w:customStyle="1" w:styleId="BodyText2Char">
    <w:name w:val="Body Text 2 Char"/>
    <w:basedOn w:val="DefaultParagraphFont"/>
    <w:link w:val="BodyText2"/>
    <w:semiHidden/>
    <w:rsid w:val="0020022B"/>
    <w:rPr>
      <w:rFonts w:ascii="Arial" w:hAnsi="Arial" w:cs="Arial"/>
      <w:szCs w:val="24"/>
      <w:lang w:eastAsia="en-US"/>
    </w:rPr>
  </w:style>
  <w:style w:type="character" w:customStyle="1" w:styleId="BodyText3Char">
    <w:name w:val="Body Text 3 Char"/>
    <w:basedOn w:val="DefaultParagraphFont"/>
    <w:link w:val="BodyText3"/>
    <w:semiHidden/>
    <w:rsid w:val="0020022B"/>
    <w:rPr>
      <w:rFonts w:ascii="Arial" w:hAnsi="Arial" w:cs="Arial"/>
      <w:sz w:val="16"/>
      <w:szCs w:val="16"/>
      <w:lang w:eastAsia="en-US"/>
    </w:rPr>
  </w:style>
  <w:style w:type="character" w:customStyle="1" w:styleId="BodyTextFirstIndentChar">
    <w:name w:val="Body Text First Indent Char"/>
    <w:basedOn w:val="BodyTextChar"/>
    <w:link w:val="BodyTextFirstIndent"/>
    <w:semiHidden/>
    <w:rsid w:val="0020022B"/>
    <w:rPr>
      <w:rFonts w:ascii="Arial" w:hAnsi="Arial" w:cs="Arial"/>
      <w:szCs w:val="24"/>
      <w:lang w:eastAsia="en-US"/>
    </w:rPr>
  </w:style>
  <w:style w:type="character" w:customStyle="1" w:styleId="BodyTextIndentChar">
    <w:name w:val="Body Text Indent Char"/>
    <w:basedOn w:val="DefaultParagraphFont"/>
    <w:link w:val="BodyTextIndent"/>
    <w:semiHidden/>
    <w:rsid w:val="0020022B"/>
    <w:rPr>
      <w:rFonts w:ascii="Arial" w:hAnsi="Arial" w:cs="Arial"/>
      <w:szCs w:val="24"/>
      <w:lang w:eastAsia="en-US"/>
    </w:rPr>
  </w:style>
  <w:style w:type="character" w:customStyle="1" w:styleId="BodyTextFirstIndent2Char">
    <w:name w:val="Body Text First Indent 2 Char"/>
    <w:basedOn w:val="BodyTextIndentChar"/>
    <w:link w:val="BodyTextFirstIndent2"/>
    <w:semiHidden/>
    <w:rsid w:val="0020022B"/>
    <w:rPr>
      <w:rFonts w:ascii="Arial" w:hAnsi="Arial" w:cs="Arial"/>
      <w:szCs w:val="24"/>
      <w:lang w:eastAsia="en-US"/>
    </w:rPr>
  </w:style>
  <w:style w:type="character" w:customStyle="1" w:styleId="BodyTextIndent2Char">
    <w:name w:val="Body Text Indent 2 Char"/>
    <w:basedOn w:val="DefaultParagraphFont"/>
    <w:link w:val="BodyTextIndent2"/>
    <w:semiHidden/>
    <w:rsid w:val="0020022B"/>
    <w:rPr>
      <w:rFonts w:ascii="Arial" w:hAnsi="Arial" w:cs="Arial"/>
      <w:szCs w:val="24"/>
      <w:lang w:eastAsia="en-US"/>
    </w:rPr>
  </w:style>
  <w:style w:type="character" w:customStyle="1" w:styleId="BodyTextIndent3Char">
    <w:name w:val="Body Text Indent 3 Char"/>
    <w:basedOn w:val="DefaultParagraphFont"/>
    <w:link w:val="BodyTextIndent3"/>
    <w:semiHidden/>
    <w:rsid w:val="0020022B"/>
    <w:rPr>
      <w:rFonts w:ascii="Arial" w:hAnsi="Arial" w:cs="Arial"/>
      <w:sz w:val="16"/>
      <w:szCs w:val="16"/>
      <w:lang w:eastAsia="en-US"/>
    </w:rPr>
  </w:style>
  <w:style w:type="character" w:customStyle="1" w:styleId="ClosingChar">
    <w:name w:val="Closing Char"/>
    <w:basedOn w:val="DefaultParagraphFont"/>
    <w:link w:val="Closing"/>
    <w:semiHidden/>
    <w:rsid w:val="0020022B"/>
    <w:rPr>
      <w:rFonts w:ascii="Arial" w:hAnsi="Arial" w:cs="Arial"/>
      <w:szCs w:val="24"/>
      <w:lang w:eastAsia="en-US"/>
    </w:rPr>
  </w:style>
  <w:style w:type="character" w:customStyle="1" w:styleId="DateChar">
    <w:name w:val="Date Char"/>
    <w:basedOn w:val="DefaultParagraphFont"/>
    <w:link w:val="Date"/>
    <w:semiHidden/>
    <w:rsid w:val="0020022B"/>
    <w:rPr>
      <w:rFonts w:ascii="Arial" w:hAnsi="Arial" w:cs="Arial"/>
      <w:szCs w:val="24"/>
      <w:lang w:eastAsia="en-US"/>
    </w:rPr>
  </w:style>
  <w:style w:type="character" w:customStyle="1" w:styleId="E-mailSignatureChar">
    <w:name w:val="E-mail Signature Char"/>
    <w:basedOn w:val="DefaultParagraphFont"/>
    <w:link w:val="E-mailSignature"/>
    <w:semiHidden/>
    <w:rsid w:val="0020022B"/>
    <w:rPr>
      <w:rFonts w:ascii="Arial" w:hAnsi="Arial" w:cs="Arial"/>
      <w:szCs w:val="24"/>
      <w:lang w:eastAsia="en-US"/>
    </w:rPr>
  </w:style>
  <w:style w:type="character" w:customStyle="1" w:styleId="HTMLAddressChar">
    <w:name w:val="HTML Address Char"/>
    <w:basedOn w:val="DefaultParagraphFont"/>
    <w:link w:val="HTMLAddress"/>
    <w:semiHidden/>
    <w:rsid w:val="0020022B"/>
    <w:rPr>
      <w:rFonts w:ascii="Arial" w:hAnsi="Arial" w:cs="Arial"/>
      <w:i/>
      <w:iCs/>
      <w:szCs w:val="24"/>
      <w:lang w:eastAsia="en-US"/>
    </w:rPr>
  </w:style>
  <w:style w:type="character" w:customStyle="1" w:styleId="HTMLPreformattedChar">
    <w:name w:val="HTML Preformatted Char"/>
    <w:basedOn w:val="DefaultParagraphFont"/>
    <w:link w:val="HTMLPreformatted"/>
    <w:rsid w:val="0020022B"/>
    <w:rPr>
      <w:rFonts w:ascii="Courier New" w:hAnsi="Courier New" w:cs="Courier New"/>
      <w:lang w:eastAsia="en-US"/>
    </w:rPr>
  </w:style>
  <w:style w:type="character" w:customStyle="1" w:styleId="MessageHeaderChar">
    <w:name w:val="Message Header Char"/>
    <w:basedOn w:val="DefaultParagraphFont"/>
    <w:link w:val="MessageHeader"/>
    <w:semiHidden/>
    <w:rsid w:val="0020022B"/>
    <w:rPr>
      <w:rFonts w:ascii="Arial" w:hAnsi="Arial" w:cs="Arial"/>
      <w:szCs w:val="24"/>
      <w:shd w:val="pct20" w:color="auto" w:fill="auto"/>
      <w:lang w:eastAsia="en-US"/>
    </w:rPr>
  </w:style>
  <w:style w:type="character" w:customStyle="1" w:styleId="NoteHeadingChar">
    <w:name w:val="Note Heading Char"/>
    <w:basedOn w:val="DefaultParagraphFont"/>
    <w:link w:val="NoteHeading"/>
    <w:semiHidden/>
    <w:rsid w:val="0020022B"/>
    <w:rPr>
      <w:rFonts w:ascii="Arial" w:hAnsi="Arial" w:cs="Arial"/>
      <w:szCs w:val="24"/>
      <w:lang w:eastAsia="en-US"/>
    </w:rPr>
  </w:style>
  <w:style w:type="character" w:customStyle="1" w:styleId="PlainTextChar">
    <w:name w:val="Plain Text Char"/>
    <w:basedOn w:val="DefaultParagraphFont"/>
    <w:link w:val="PlainText"/>
    <w:semiHidden/>
    <w:rsid w:val="0020022B"/>
    <w:rPr>
      <w:rFonts w:ascii="Courier New" w:hAnsi="Courier New" w:cs="Courier New"/>
      <w:lang w:eastAsia="en-US"/>
    </w:rPr>
  </w:style>
  <w:style w:type="character" w:customStyle="1" w:styleId="SalutationChar">
    <w:name w:val="Salutation Char"/>
    <w:basedOn w:val="DefaultParagraphFont"/>
    <w:link w:val="Salutation"/>
    <w:semiHidden/>
    <w:rsid w:val="0020022B"/>
    <w:rPr>
      <w:rFonts w:ascii="Arial" w:hAnsi="Arial" w:cs="Arial"/>
      <w:szCs w:val="24"/>
      <w:lang w:eastAsia="en-US"/>
    </w:rPr>
  </w:style>
  <w:style w:type="character" w:customStyle="1" w:styleId="SignatureChar">
    <w:name w:val="Signature Char"/>
    <w:basedOn w:val="DefaultParagraphFont"/>
    <w:link w:val="Signature"/>
    <w:semiHidden/>
    <w:rsid w:val="0020022B"/>
    <w:rPr>
      <w:rFonts w:ascii="Arial" w:hAnsi="Arial" w:cs="Arial"/>
      <w:szCs w:val="24"/>
      <w:lang w:eastAsia="en-US"/>
    </w:rPr>
  </w:style>
  <w:style w:type="character" w:customStyle="1" w:styleId="DocumentMapChar">
    <w:name w:val="Document Map Char"/>
    <w:basedOn w:val="DefaultParagraphFont"/>
    <w:link w:val="DocumentMap"/>
    <w:rsid w:val="0020022B"/>
    <w:rPr>
      <w:rFonts w:ascii="Tahoma" w:hAnsi="Tahoma" w:cs="Tahoma"/>
      <w:shd w:val="clear" w:color="auto" w:fill="000080"/>
      <w:lang w:eastAsia="en-US"/>
    </w:rPr>
  </w:style>
  <w:style w:type="paragraph" w:styleId="Bibliography">
    <w:name w:val="Bibliography"/>
    <w:basedOn w:val="Normal"/>
    <w:next w:val="Normal"/>
    <w:uiPriority w:val="37"/>
    <w:semiHidden/>
    <w:rsid w:val="0020022B"/>
    <w:pPr>
      <w:spacing w:after="240"/>
      <w:ind w:left="720" w:hanging="720"/>
    </w:pPr>
  </w:style>
  <w:style w:type="table" w:styleId="GridTable5Dark-Accent1">
    <w:name w:val="Grid Table 5 Dark Accent 1"/>
    <w:basedOn w:val="TableNormal"/>
    <w:uiPriority w:val="50"/>
    <w:rsid w:val="0020022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1"/>
      </w:tcPr>
    </w:tblStylePr>
    <w:tblStylePr w:type="band1Vert">
      <w:tblPr/>
      <w:tcPr>
        <w:shd w:val="clear" w:color="auto" w:fill="7AFFF8" w:themeFill="accent1" w:themeFillTint="66"/>
      </w:tcPr>
    </w:tblStylePr>
    <w:tblStylePr w:type="band1Horz">
      <w:tblPr/>
      <w:tcPr>
        <w:shd w:val="clear" w:color="auto" w:fill="7AFFF8" w:themeFill="accent1" w:themeFillTint="66"/>
      </w:tcPr>
    </w:tblStylePr>
  </w:style>
  <w:style w:type="table" w:styleId="ListTable4-Accent1">
    <w:name w:val="List Table 4 Accent 1"/>
    <w:basedOn w:val="TableNormal"/>
    <w:uiPriority w:val="49"/>
    <w:rsid w:val="0020022B"/>
    <w:tblPr>
      <w:tblStyleRowBandSize w:val="1"/>
      <w:tblStyleColBandSize w:val="1"/>
      <w:tblBorders>
        <w:top w:val="single" w:sz="4" w:space="0" w:color="37FFF4" w:themeColor="accent1" w:themeTint="99"/>
        <w:left w:val="single" w:sz="4" w:space="0" w:color="37FFF4" w:themeColor="accent1" w:themeTint="99"/>
        <w:bottom w:val="single" w:sz="4" w:space="0" w:color="37FFF4" w:themeColor="accent1" w:themeTint="99"/>
        <w:right w:val="single" w:sz="4" w:space="0" w:color="37FFF4" w:themeColor="accent1" w:themeTint="99"/>
        <w:insideH w:val="single" w:sz="4" w:space="0" w:color="37FFF4" w:themeColor="accent1" w:themeTint="99"/>
      </w:tblBorders>
    </w:tblPr>
    <w:tblStylePr w:type="firstRow">
      <w:rPr>
        <w:b/>
        <w:bCs/>
        <w:color w:val="FFFFFF" w:themeColor="background1"/>
      </w:rPr>
      <w:tblPr/>
      <w:tcPr>
        <w:tcBorders>
          <w:top w:val="single" w:sz="4" w:space="0" w:color="00B2A9" w:themeColor="accent1"/>
          <w:left w:val="single" w:sz="4" w:space="0" w:color="00B2A9" w:themeColor="accent1"/>
          <w:bottom w:val="single" w:sz="4" w:space="0" w:color="00B2A9" w:themeColor="accent1"/>
          <w:right w:val="single" w:sz="4" w:space="0" w:color="00B2A9" w:themeColor="accent1"/>
          <w:insideH w:val="nil"/>
        </w:tcBorders>
        <w:shd w:val="clear" w:color="auto" w:fill="00B2A9" w:themeFill="accent1"/>
      </w:tcPr>
    </w:tblStylePr>
    <w:tblStylePr w:type="lastRow">
      <w:rPr>
        <w:b/>
        <w:bCs/>
      </w:rPr>
      <w:tblPr/>
      <w:tcPr>
        <w:tcBorders>
          <w:top w:val="double" w:sz="4" w:space="0" w:color="37FFF4" w:themeColor="accent1" w:themeTint="99"/>
        </w:tcBorders>
      </w:tcPr>
    </w:tblStylePr>
    <w:tblStylePr w:type="firstCol">
      <w:rPr>
        <w:b/>
        <w:bCs/>
      </w:rPr>
    </w:tblStylePr>
    <w:tblStylePr w:type="lastCol">
      <w:rPr>
        <w:b/>
        <w:bCs/>
      </w:rPr>
    </w:tblStylePr>
    <w:tblStylePr w:type="band1Vert">
      <w:tblPr/>
      <w:tcPr>
        <w:shd w:val="clear" w:color="auto" w:fill="BCFFFB" w:themeFill="accent1" w:themeFillTint="33"/>
      </w:tcPr>
    </w:tblStylePr>
    <w:tblStylePr w:type="band1Horz">
      <w:tblPr/>
      <w:tcPr>
        <w:shd w:val="clear" w:color="auto" w:fill="BCFFFB" w:themeFill="accent1" w:themeFillTint="33"/>
      </w:tcPr>
    </w:tblStylePr>
  </w:style>
  <w:style w:type="table" w:styleId="ListTable3-Accent4">
    <w:name w:val="List Table 3 Accent 4"/>
    <w:basedOn w:val="TableNormal"/>
    <w:uiPriority w:val="48"/>
    <w:rsid w:val="0020022B"/>
    <w:tblPr>
      <w:tblStyleRowBandSize w:val="1"/>
      <w:tblStyleColBandSize w:val="1"/>
      <w:tblBorders>
        <w:top w:val="single" w:sz="4" w:space="0" w:color="99E0DD" w:themeColor="accent4"/>
        <w:left w:val="single" w:sz="4" w:space="0" w:color="99E0DD" w:themeColor="accent4"/>
        <w:bottom w:val="single" w:sz="4" w:space="0" w:color="99E0DD" w:themeColor="accent4"/>
        <w:right w:val="single" w:sz="4" w:space="0" w:color="99E0DD" w:themeColor="accent4"/>
      </w:tblBorders>
    </w:tblPr>
    <w:tblStylePr w:type="firstRow">
      <w:rPr>
        <w:b/>
        <w:bCs/>
        <w:color w:val="FFFFFF" w:themeColor="background1"/>
      </w:rPr>
      <w:tblPr/>
      <w:tcPr>
        <w:shd w:val="clear" w:color="auto" w:fill="99E0DD" w:themeFill="accent4"/>
      </w:tcPr>
    </w:tblStylePr>
    <w:tblStylePr w:type="lastRow">
      <w:rPr>
        <w:b/>
        <w:bCs/>
      </w:rPr>
      <w:tblPr/>
      <w:tcPr>
        <w:tcBorders>
          <w:top w:val="double" w:sz="4" w:space="0" w:color="99E0DD"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9E0DD" w:themeColor="accent4"/>
          <w:right w:val="single" w:sz="4" w:space="0" w:color="99E0DD" w:themeColor="accent4"/>
        </w:tcBorders>
      </w:tcPr>
    </w:tblStylePr>
    <w:tblStylePr w:type="band1Horz">
      <w:tblPr/>
      <w:tcPr>
        <w:tcBorders>
          <w:top w:val="single" w:sz="4" w:space="0" w:color="99E0DD" w:themeColor="accent4"/>
          <w:bottom w:val="single" w:sz="4" w:space="0" w:color="99E0DD"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9E0DD" w:themeColor="accent4"/>
          <w:left w:val="nil"/>
        </w:tcBorders>
      </w:tcPr>
    </w:tblStylePr>
    <w:tblStylePr w:type="swCell">
      <w:tblPr/>
      <w:tcPr>
        <w:tcBorders>
          <w:top w:val="double" w:sz="4" w:space="0" w:color="99E0DD" w:themeColor="accent4"/>
          <w:right w:val="nil"/>
        </w:tcBorders>
      </w:tcPr>
    </w:tblStylePr>
  </w:style>
  <w:style w:type="table" w:styleId="ListTable2-Accent4">
    <w:name w:val="List Table 2 Accent 4"/>
    <w:basedOn w:val="TableNormal"/>
    <w:uiPriority w:val="47"/>
    <w:rsid w:val="0020022B"/>
    <w:tblPr>
      <w:tblStyleRowBandSize w:val="1"/>
      <w:tblStyleColBandSize w:val="1"/>
      <w:tblBorders>
        <w:top w:val="single" w:sz="4" w:space="0" w:color="C1ECEA" w:themeColor="accent4" w:themeTint="99"/>
        <w:bottom w:val="single" w:sz="4" w:space="0" w:color="C1ECEA" w:themeColor="accent4" w:themeTint="99"/>
        <w:insideH w:val="single" w:sz="4" w:space="0" w:color="C1ECEA"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8F8" w:themeFill="accent4" w:themeFillTint="33"/>
      </w:tcPr>
    </w:tblStylePr>
    <w:tblStylePr w:type="band1Horz">
      <w:tblPr/>
      <w:tcPr>
        <w:shd w:val="clear" w:color="auto" w:fill="EAF8F8" w:themeFill="accent4" w:themeFillTint="33"/>
      </w:tcPr>
    </w:tblStylePr>
  </w:style>
  <w:style w:type="character" w:styleId="Mention">
    <w:name w:val="Mention"/>
    <w:basedOn w:val="DefaultParagraphFont"/>
    <w:uiPriority w:val="99"/>
    <w:unhideWhenUsed/>
    <w:rsid w:val="0020022B"/>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858763">
      <w:bodyDiv w:val="1"/>
      <w:marLeft w:val="0"/>
      <w:marRight w:val="0"/>
      <w:marTop w:val="0"/>
      <w:marBottom w:val="0"/>
      <w:divBdr>
        <w:top w:val="none" w:sz="0" w:space="0" w:color="auto"/>
        <w:left w:val="none" w:sz="0" w:space="0" w:color="auto"/>
        <w:bottom w:val="none" w:sz="0" w:space="0" w:color="auto"/>
        <w:right w:val="none" w:sz="0" w:space="0" w:color="auto"/>
      </w:divBdr>
    </w:div>
    <w:div w:id="113520637">
      <w:bodyDiv w:val="1"/>
      <w:marLeft w:val="0"/>
      <w:marRight w:val="0"/>
      <w:marTop w:val="0"/>
      <w:marBottom w:val="0"/>
      <w:divBdr>
        <w:top w:val="none" w:sz="0" w:space="0" w:color="auto"/>
        <w:left w:val="none" w:sz="0" w:space="0" w:color="auto"/>
        <w:bottom w:val="none" w:sz="0" w:space="0" w:color="auto"/>
        <w:right w:val="none" w:sz="0" w:space="0" w:color="auto"/>
      </w:divBdr>
    </w:div>
    <w:div w:id="144441469">
      <w:bodyDiv w:val="1"/>
      <w:marLeft w:val="0"/>
      <w:marRight w:val="0"/>
      <w:marTop w:val="0"/>
      <w:marBottom w:val="0"/>
      <w:divBdr>
        <w:top w:val="none" w:sz="0" w:space="0" w:color="auto"/>
        <w:left w:val="none" w:sz="0" w:space="0" w:color="auto"/>
        <w:bottom w:val="none" w:sz="0" w:space="0" w:color="auto"/>
        <w:right w:val="none" w:sz="0" w:space="0" w:color="auto"/>
      </w:divBdr>
    </w:div>
    <w:div w:id="178277479">
      <w:bodyDiv w:val="1"/>
      <w:marLeft w:val="0"/>
      <w:marRight w:val="0"/>
      <w:marTop w:val="0"/>
      <w:marBottom w:val="0"/>
      <w:divBdr>
        <w:top w:val="none" w:sz="0" w:space="0" w:color="auto"/>
        <w:left w:val="none" w:sz="0" w:space="0" w:color="auto"/>
        <w:bottom w:val="none" w:sz="0" w:space="0" w:color="auto"/>
        <w:right w:val="none" w:sz="0" w:space="0" w:color="auto"/>
      </w:divBdr>
    </w:div>
    <w:div w:id="182524356">
      <w:bodyDiv w:val="1"/>
      <w:marLeft w:val="0"/>
      <w:marRight w:val="0"/>
      <w:marTop w:val="0"/>
      <w:marBottom w:val="0"/>
      <w:divBdr>
        <w:top w:val="none" w:sz="0" w:space="0" w:color="auto"/>
        <w:left w:val="none" w:sz="0" w:space="0" w:color="auto"/>
        <w:bottom w:val="none" w:sz="0" w:space="0" w:color="auto"/>
        <w:right w:val="none" w:sz="0" w:space="0" w:color="auto"/>
      </w:divBdr>
    </w:div>
    <w:div w:id="188184250">
      <w:bodyDiv w:val="1"/>
      <w:marLeft w:val="0"/>
      <w:marRight w:val="0"/>
      <w:marTop w:val="0"/>
      <w:marBottom w:val="0"/>
      <w:divBdr>
        <w:top w:val="none" w:sz="0" w:space="0" w:color="auto"/>
        <w:left w:val="none" w:sz="0" w:space="0" w:color="auto"/>
        <w:bottom w:val="none" w:sz="0" w:space="0" w:color="auto"/>
        <w:right w:val="none" w:sz="0" w:space="0" w:color="auto"/>
      </w:divBdr>
    </w:div>
    <w:div w:id="212927820">
      <w:bodyDiv w:val="1"/>
      <w:marLeft w:val="0"/>
      <w:marRight w:val="0"/>
      <w:marTop w:val="0"/>
      <w:marBottom w:val="0"/>
      <w:divBdr>
        <w:top w:val="none" w:sz="0" w:space="0" w:color="auto"/>
        <w:left w:val="none" w:sz="0" w:space="0" w:color="auto"/>
        <w:bottom w:val="none" w:sz="0" w:space="0" w:color="auto"/>
        <w:right w:val="none" w:sz="0" w:space="0" w:color="auto"/>
      </w:divBdr>
    </w:div>
    <w:div w:id="256447748">
      <w:bodyDiv w:val="1"/>
      <w:marLeft w:val="0"/>
      <w:marRight w:val="0"/>
      <w:marTop w:val="0"/>
      <w:marBottom w:val="0"/>
      <w:divBdr>
        <w:top w:val="none" w:sz="0" w:space="0" w:color="auto"/>
        <w:left w:val="none" w:sz="0" w:space="0" w:color="auto"/>
        <w:bottom w:val="none" w:sz="0" w:space="0" w:color="auto"/>
        <w:right w:val="none" w:sz="0" w:space="0" w:color="auto"/>
      </w:divBdr>
    </w:div>
    <w:div w:id="259684549">
      <w:bodyDiv w:val="1"/>
      <w:marLeft w:val="0"/>
      <w:marRight w:val="0"/>
      <w:marTop w:val="0"/>
      <w:marBottom w:val="0"/>
      <w:divBdr>
        <w:top w:val="none" w:sz="0" w:space="0" w:color="auto"/>
        <w:left w:val="none" w:sz="0" w:space="0" w:color="auto"/>
        <w:bottom w:val="none" w:sz="0" w:space="0" w:color="auto"/>
        <w:right w:val="none" w:sz="0" w:space="0" w:color="auto"/>
      </w:divBdr>
    </w:div>
    <w:div w:id="294457310">
      <w:bodyDiv w:val="1"/>
      <w:marLeft w:val="0"/>
      <w:marRight w:val="0"/>
      <w:marTop w:val="0"/>
      <w:marBottom w:val="0"/>
      <w:divBdr>
        <w:top w:val="none" w:sz="0" w:space="0" w:color="auto"/>
        <w:left w:val="none" w:sz="0" w:space="0" w:color="auto"/>
        <w:bottom w:val="none" w:sz="0" w:space="0" w:color="auto"/>
        <w:right w:val="none" w:sz="0" w:space="0" w:color="auto"/>
      </w:divBdr>
    </w:div>
    <w:div w:id="340009915">
      <w:bodyDiv w:val="1"/>
      <w:marLeft w:val="0"/>
      <w:marRight w:val="0"/>
      <w:marTop w:val="0"/>
      <w:marBottom w:val="0"/>
      <w:divBdr>
        <w:top w:val="none" w:sz="0" w:space="0" w:color="auto"/>
        <w:left w:val="none" w:sz="0" w:space="0" w:color="auto"/>
        <w:bottom w:val="none" w:sz="0" w:space="0" w:color="auto"/>
        <w:right w:val="none" w:sz="0" w:space="0" w:color="auto"/>
      </w:divBdr>
    </w:div>
    <w:div w:id="384182056">
      <w:bodyDiv w:val="1"/>
      <w:marLeft w:val="0"/>
      <w:marRight w:val="0"/>
      <w:marTop w:val="0"/>
      <w:marBottom w:val="0"/>
      <w:divBdr>
        <w:top w:val="none" w:sz="0" w:space="0" w:color="auto"/>
        <w:left w:val="none" w:sz="0" w:space="0" w:color="auto"/>
        <w:bottom w:val="none" w:sz="0" w:space="0" w:color="auto"/>
        <w:right w:val="none" w:sz="0" w:space="0" w:color="auto"/>
      </w:divBdr>
    </w:div>
    <w:div w:id="414786315">
      <w:bodyDiv w:val="1"/>
      <w:marLeft w:val="0"/>
      <w:marRight w:val="0"/>
      <w:marTop w:val="0"/>
      <w:marBottom w:val="0"/>
      <w:divBdr>
        <w:top w:val="none" w:sz="0" w:space="0" w:color="auto"/>
        <w:left w:val="none" w:sz="0" w:space="0" w:color="auto"/>
        <w:bottom w:val="none" w:sz="0" w:space="0" w:color="auto"/>
        <w:right w:val="none" w:sz="0" w:space="0" w:color="auto"/>
      </w:divBdr>
    </w:div>
    <w:div w:id="469984081">
      <w:bodyDiv w:val="1"/>
      <w:marLeft w:val="0"/>
      <w:marRight w:val="0"/>
      <w:marTop w:val="0"/>
      <w:marBottom w:val="0"/>
      <w:divBdr>
        <w:top w:val="none" w:sz="0" w:space="0" w:color="auto"/>
        <w:left w:val="none" w:sz="0" w:space="0" w:color="auto"/>
        <w:bottom w:val="none" w:sz="0" w:space="0" w:color="auto"/>
        <w:right w:val="none" w:sz="0" w:space="0" w:color="auto"/>
      </w:divBdr>
    </w:div>
    <w:div w:id="470832699">
      <w:bodyDiv w:val="1"/>
      <w:marLeft w:val="0"/>
      <w:marRight w:val="0"/>
      <w:marTop w:val="0"/>
      <w:marBottom w:val="0"/>
      <w:divBdr>
        <w:top w:val="none" w:sz="0" w:space="0" w:color="auto"/>
        <w:left w:val="none" w:sz="0" w:space="0" w:color="auto"/>
        <w:bottom w:val="none" w:sz="0" w:space="0" w:color="auto"/>
        <w:right w:val="none" w:sz="0" w:space="0" w:color="auto"/>
      </w:divBdr>
    </w:div>
    <w:div w:id="477575107">
      <w:bodyDiv w:val="1"/>
      <w:marLeft w:val="0"/>
      <w:marRight w:val="0"/>
      <w:marTop w:val="0"/>
      <w:marBottom w:val="0"/>
      <w:divBdr>
        <w:top w:val="none" w:sz="0" w:space="0" w:color="auto"/>
        <w:left w:val="none" w:sz="0" w:space="0" w:color="auto"/>
        <w:bottom w:val="none" w:sz="0" w:space="0" w:color="auto"/>
        <w:right w:val="none" w:sz="0" w:space="0" w:color="auto"/>
      </w:divBdr>
    </w:div>
    <w:div w:id="496770110">
      <w:bodyDiv w:val="1"/>
      <w:marLeft w:val="0"/>
      <w:marRight w:val="0"/>
      <w:marTop w:val="0"/>
      <w:marBottom w:val="0"/>
      <w:divBdr>
        <w:top w:val="none" w:sz="0" w:space="0" w:color="auto"/>
        <w:left w:val="none" w:sz="0" w:space="0" w:color="auto"/>
        <w:bottom w:val="none" w:sz="0" w:space="0" w:color="auto"/>
        <w:right w:val="none" w:sz="0" w:space="0" w:color="auto"/>
      </w:divBdr>
    </w:div>
    <w:div w:id="531723801">
      <w:bodyDiv w:val="1"/>
      <w:marLeft w:val="0"/>
      <w:marRight w:val="0"/>
      <w:marTop w:val="0"/>
      <w:marBottom w:val="0"/>
      <w:divBdr>
        <w:top w:val="none" w:sz="0" w:space="0" w:color="auto"/>
        <w:left w:val="none" w:sz="0" w:space="0" w:color="auto"/>
        <w:bottom w:val="none" w:sz="0" w:space="0" w:color="auto"/>
        <w:right w:val="none" w:sz="0" w:space="0" w:color="auto"/>
      </w:divBdr>
    </w:div>
    <w:div w:id="543714538">
      <w:bodyDiv w:val="1"/>
      <w:marLeft w:val="0"/>
      <w:marRight w:val="0"/>
      <w:marTop w:val="0"/>
      <w:marBottom w:val="0"/>
      <w:divBdr>
        <w:top w:val="none" w:sz="0" w:space="0" w:color="auto"/>
        <w:left w:val="none" w:sz="0" w:space="0" w:color="auto"/>
        <w:bottom w:val="none" w:sz="0" w:space="0" w:color="auto"/>
        <w:right w:val="none" w:sz="0" w:space="0" w:color="auto"/>
      </w:divBdr>
      <w:divsChild>
        <w:div w:id="986980271">
          <w:marLeft w:val="0"/>
          <w:marRight w:val="0"/>
          <w:marTop w:val="0"/>
          <w:marBottom w:val="0"/>
          <w:divBdr>
            <w:top w:val="none" w:sz="0" w:space="0" w:color="auto"/>
            <w:left w:val="none" w:sz="0" w:space="0" w:color="auto"/>
            <w:bottom w:val="none" w:sz="0" w:space="0" w:color="auto"/>
            <w:right w:val="none" w:sz="0" w:space="0" w:color="auto"/>
          </w:divBdr>
          <w:divsChild>
            <w:div w:id="12462998">
              <w:marLeft w:val="225"/>
              <w:marRight w:val="225"/>
              <w:marTop w:val="225"/>
              <w:marBottom w:val="0"/>
              <w:divBdr>
                <w:top w:val="none" w:sz="0" w:space="0" w:color="auto"/>
                <w:left w:val="none" w:sz="0" w:space="0" w:color="auto"/>
                <w:bottom w:val="none" w:sz="0" w:space="0" w:color="auto"/>
                <w:right w:val="none" w:sz="0" w:space="0" w:color="auto"/>
              </w:divBdr>
              <w:divsChild>
                <w:div w:id="13030054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5146529">
      <w:bodyDiv w:val="1"/>
      <w:marLeft w:val="0"/>
      <w:marRight w:val="0"/>
      <w:marTop w:val="0"/>
      <w:marBottom w:val="0"/>
      <w:divBdr>
        <w:top w:val="none" w:sz="0" w:space="0" w:color="auto"/>
        <w:left w:val="none" w:sz="0" w:space="0" w:color="auto"/>
        <w:bottom w:val="none" w:sz="0" w:space="0" w:color="auto"/>
        <w:right w:val="none" w:sz="0" w:space="0" w:color="auto"/>
      </w:divBdr>
    </w:div>
    <w:div w:id="578028618">
      <w:bodyDiv w:val="1"/>
      <w:marLeft w:val="0"/>
      <w:marRight w:val="0"/>
      <w:marTop w:val="0"/>
      <w:marBottom w:val="0"/>
      <w:divBdr>
        <w:top w:val="none" w:sz="0" w:space="0" w:color="auto"/>
        <w:left w:val="none" w:sz="0" w:space="0" w:color="auto"/>
        <w:bottom w:val="none" w:sz="0" w:space="0" w:color="auto"/>
        <w:right w:val="none" w:sz="0" w:space="0" w:color="auto"/>
      </w:divBdr>
    </w:div>
    <w:div w:id="617564728">
      <w:bodyDiv w:val="1"/>
      <w:marLeft w:val="0"/>
      <w:marRight w:val="0"/>
      <w:marTop w:val="0"/>
      <w:marBottom w:val="0"/>
      <w:divBdr>
        <w:top w:val="none" w:sz="0" w:space="0" w:color="auto"/>
        <w:left w:val="none" w:sz="0" w:space="0" w:color="auto"/>
        <w:bottom w:val="none" w:sz="0" w:space="0" w:color="auto"/>
        <w:right w:val="none" w:sz="0" w:space="0" w:color="auto"/>
      </w:divBdr>
    </w:div>
    <w:div w:id="671376323">
      <w:bodyDiv w:val="1"/>
      <w:marLeft w:val="0"/>
      <w:marRight w:val="0"/>
      <w:marTop w:val="0"/>
      <w:marBottom w:val="0"/>
      <w:divBdr>
        <w:top w:val="none" w:sz="0" w:space="0" w:color="auto"/>
        <w:left w:val="none" w:sz="0" w:space="0" w:color="auto"/>
        <w:bottom w:val="none" w:sz="0" w:space="0" w:color="auto"/>
        <w:right w:val="none" w:sz="0" w:space="0" w:color="auto"/>
      </w:divBdr>
    </w:div>
    <w:div w:id="690764071">
      <w:bodyDiv w:val="1"/>
      <w:marLeft w:val="0"/>
      <w:marRight w:val="0"/>
      <w:marTop w:val="0"/>
      <w:marBottom w:val="0"/>
      <w:divBdr>
        <w:top w:val="none" w:sz="0" w:space="0" w:color="auto"/>
        <w:left w:val="none" w:sz="0" w:space="0" w:color="auto"/>
        <w:bottom w:val="none" w:sz="0" w:space="0" w:color="auto"/>
        <w:right w:val="none" w:sz="0" w:space="0" w:color="auto"/>
      </w:divBdr>
    </w:div>
    <w:div w:id="716320187">
      <w:bodyDiv w:val="1"/>
      <w:marLeft w:val="0"/>
      <w:marRight w:val="0"/>
      <w:marTop w:val="0"/>
      <w:marBottom w:val="0"/>
      <w:divBdr>
        <w:top w:val="none" w:sz="0" w:space="0" w:color="auto"/>
        <w:left w:val="none" w:sz="0" w:space="0" w:color="auto"/>
        <w:bottom w:val="none" w:sz="0" w:space="0" w:color="auto"/>
        <w:right w:val="none" w:sz="0" w:space="0" w:color="auto"/>
      </w:divBdr>
    </w:div>
    <w:div w:id="849297737">
      <w:bodyDiv w:val="1"/>
      <w:marLeft w:val="0"/>
      <w:marRight w:val="0"/>
      <w:marTop w:val="0"/>
      <w:marBottom w:val="0"/>
      <w:divBdr>
        <w:top w:val="none" w:sz="0" w:space="0" w:color="auto"/>
        <w:left w:val="none" w:sz="0" w:space="0" w:color="auto"/>
        <w:bottom w:val="none" w:sz="0" w:space="0" w:color="auto"/>
        <w:right w:val="none" w:sz="0" w:space="0" w:color="auto"/>
      </w:divBdr>
    </w:div>
    <w:div w:id="880365366">
      <w:bodyDiv w:val="1"/>
      <w:marLeft w:val="0"/>
      <w:marRight w:val="0"/>
      <w:marTop w:val="0"/>
      <w:marBottom w:val="0"/>
      <w:divBdr>
        <w:top w:val="none" w:sz="0" w:space="0" w:color="auto"/>
        <w:left w:val="none" w:sz="0" w:space="0" w:color="auto"/>
        <w:bottom w:val="none" w:sz="0" w:space="0" w:color="auto"/>
        <w:right w:val="none" w:sz="0" w:space="0" w:color="auto"/>
      </w:divBdr>
    </w:div>
    <w:div w:id="914583791">
      <w:bodyDiv w:val="1"/>
      <w:marLeft w:val="0"/>
      <w:marRight w:val="0"/>
      <w:marTop w:val="0"/>
      <w:marBottom w:val="0"/>
      <w:divBdr>
        <w:top w:val="none" w:sz="0" w:space="0" w:color="auto"/>
        <w:left w:val="none" w:sz="0" w:space="0" w:color="auto"/>
        <w:bottom w:val="none" w:sz="0" w:space="0" w:color="auto"/>
        <w:right w:val="none" w:sz="0" w:space="0" w:color="auto"/>
      </w:divBdr>
    </w:div>
    <w:div w:id="1047411333">
      <w:bodyDiv w:val="1"/>
      <w:marLeft w:val="0"/>
      <w:marRight w:val="0"/>
      <w:marTop w:val="0"/>
      <w:marBottom w:val="0"/>
      <w:divBdr>
        <w:top w:val="none" w:sz="0" w:space="0" w:color="auto"/>
        <w:left w:val="none" w:sz="0" w:space="0" w:color="auto"/>
        <w:bottom w:val="none" w:sz="0" w:space="0" w:color="auto"/>
        <w:right w:val="none" w:sz="0" w:space="0" w:color="auto"/>
      </w:divBdr>
    </w:div>
    <w:div w:id="1076827336">
      <w:bodyDiv w:val="1"/>
      <w:marLeft w:val="0"/>
      <w:marRight w:val="0"/>
      <w:marTop w:val="0"/>
      <w:marBottom w:val="0"/>
      <w:divBdr>
        <w:top w:val="none" w:sz="0" w:space="0" w:color="auto"/>
        <w:left w:val="none" w:sz="0" w:space="0" w:color="auto"/>
        <w:bottom w:val="none" w:sz="0" w:space="0" w:color="auto"/>
        <w:right w:val="none" w:sz="0" w:space="0" w:color="auto"/>
      </w:divBdr>
    </w:div>
    <w:div w:id="1086267810">
      <w:bodyDiv w:val="1"/>
      <w:marLeft w:val="0"/>
      <w:marRight w:val="0"/>
      <w:marTop w:val="0"/>
      <w:marBottom w:val="0"/>
      <w:divBdr>
        <w:top w:val="none" w:sz="0" w:space="0" w:color="auto"/>
        <w:left w:val="none" w:sz="0" w:space="0" w:color="auto"/>
        <w:bottom w:val="none" w:sz="0" w:space="0" w:color="auto"/>
        <w:right w:val="none" w:sz="0" w:space="0" w:color="auto"/>
      </w:divBdr>
    </w:div>
    <w:div w:id="1096630002">
      <w:bodyDiv w:val="1"/>
      <w:marLeft w:val="0"/>
      <w:marRight w:val="0"/>
      <w:marTop w:val="0"/>
      <w:marBottom w:val="0"/>
      <w:divBdr>
        <w:top w:val="none" w:sz="0" w:space="0" w:color="auto"/>
        <w:left w:val="none" w:sz="0" w:space="0" w:color="auto"/>
        <w:bottom w:val="none" w:sz="0" w:space="0" w:color="auto"/>
        <w:right w:val="none" w:sz="0" w:space="0" w:color="auto"/>
      </w:divBdr>
    </w:div>
    <w:div w:id="1097479112">
      <w:bodyDiv w:val="1"/>
      <w:marLeft w:val="0"/>
      <w:marRight w:val="0"/>
      <w:marTop w:val="0"/>
      <w:marBottom w:val="0"/>
      <w:divBdr>
        <w:top w:val="none" w:sz="0" w:space="0" w:color="auto"/>
        <w:left w:val="none" w:sz="0" w:space="0" w:color="auto"/>
        <w:bottom w:val="none" w:sz="0" w:space="0" w:color="auto"/>
        <w:right w:val="none" w:sz="0" w:space="0" w:color="auto"/>
      </w:divBdr>
    </w:div>
    <w:div w:id="1107189650">
      <w:bodyDiv w:val="1"/>
      <w:marLeft w:val="0"/>
      <w:marRight w:val="0"/>
      <w:marTop w:val="0"/>
      <w:marBottom w:val="0"/>
      <w:divBdr>
        <w:top w:val="none" w:sz="0" w:space="0" w:color="auto"/>
        <w:left w:val="none" w:sz="0" w:space="0" w:color="auto"/>
        <w:bottom w:val="none" w:sz="0" w:space="0" w:color="auto"/>
        <w:right w:val="none" w:sz="0" w:space="0" w:color="auto"/>
      </w:divBdr>
    </w:div>
    <w:div w:id="1112287702">
      <w:bodyDiv w:val="1"/>
      <w:marLeft w:val="0"/>
      <w:marRight w:val="0"/>
      <w:marTop w:val="0"/>
      <w:marBottom w:val="0"/>
      <w:divBdr>
        <w:top w:val="none" w:sz="0" w:space="0" w:color="auto"/>
        <w:left w:val="none" w:sz="0" w:space="0" w:color="auto"/>
        <w:bottom w:val="none" w:sz="0" w:space="0" w:color="auto"/>
        <w:right w:val="none" w:sz="0" w:space="0" w:color="auto"/>
      </w:divBdr>
    </w:div>
    <w:div w:id="1165903780">
      <w:bodyDiv w:val="1"/>
      <w:marLeft w:val="0"/>
      <w:marRight w:val="0"/>
      <w:marTop w:val="0"/>
      <w:marBottom w:val="0"/>
      <w:divBdr>
        <w:top w:val="none" w:sz="0" w:space="0" w:color="auto"/>
        <w:left w:val="none" w:sz="0" w:space="0" w:color="auto"/>
        <w:bottom w:val="none" w:sz="0" w:space="0" w:color="auto"/>
        <w:right w:val="none" w:sz="0" w:space="0" w:color="auto"/>
      </w:divBdr>
    </w:div>
    <w:div w:id="1181705533">
      <w:bodyDiv w:val="1"/>
      <w:marLeft w:val="0"/>
      <w:marRight w:val="0"/>
      <w:marTop w:val="0"/>
      <w:marBottom w:val="0"/>
      <w:divBdr>
        <w:top w:val="none" w:sz="0" w:space="0" w:color="auto"/>
        <w:left w:val="none" w:sz="0" w:space="0" w:color="auto"/>
        <w:bottom w:val="none" w:sz="0" w:space="0" w:color="auto"/>
        <w:right w:val="none" w:sz="0" w:space="0" w:color="auto"/>
      </w:divBdr>
    </w:div>
    <w:div w:id="1189297225">
      <w:bodyDiv w:val="1"/>
      <w:marLeft w:val="0"/>
      <w:marRight w:val="0"/>
      <w:marTop w:val="0"/>
      <w:marBottom w:val="0"/>
      <w:divBdr>
        <w:top w:val="none" w:sz="0" w:space="0" w:color="auto"/>
        <w:left w:val="none" w:sz="0" w:space="0" w:color="auto"/>
        <w:bottom w:val="none" w:sz="0" w:space="0" w:color="auto"/>
        <w:right w:val="none" w:sz="0" w:space="0" w:color="auto"/>
      </w:divBdr>
    </w:div>
    <w:div w:id="1318680717">
      <w:bodyDiv w:val="1"/>
      <w:marLeft w:val="0"/>
      <w:marRight w:val="0"/>
      <w:marTop w:val="0"/>
      <w:marBottom w:val="0"/>
      <w:divBdr>
        <w:top w:val="none" w:sz="0" w:space="0" w:color="auto"/>
        <w:left w:val="none" w:sz="0" w:space="0" w:color="auto"/>
        <w:bottom w:val="none" w:sz="0" w:space="0" w:color="auto"/>
        <w:right w:val="none" w:sz="0" w:space="0" w:color="auto"/>
      </w:divBdr>
    </w:div>
    <w:div w:id="1415543607">
      <w:bodyDiv w:val="1"/>
      <w:marLeft w:val="0"/>
      <w:marRight w:val="0"/>
      <w:marTop w:val="0"/>
      <w:marBottom w:val="0"/>
      <w:divBdr>
        <w:top w:val="none" w:sz="0" w:space="0" w:color="auto"/>
        <w:left w:val="none" w:sz="0" w:space="0" w:color="auto"/>
        <w:bottom w:val="none" w:sz="0" w:space="0" w:color="auto"/>
        <w:right w:val="none" w:sz="0" w:space="0" w:color="auto"/>
      </w:divBdr>
      <w:divsChild>
        <w:div w:id="2098944065">
          <w:marLeft w:val="0"/>
          <w:marRight w:val="0"/>
          <w:marTop w:val="0"/>
          <w:marBottom w:val="0"/>
          <w:divBdr>
            <w:top w:val="none" w:sz="0" w:space="0" w:color="auto"/>
            <w:left w:val="none" w:sz="0" w:space="0" w:color="auto"/>
            <w:bottom w:val="none" w:sz="0" w:space="0" w:color="auto"/>
            <w:right w:val="none" w:sz="0" w:space="0" w:color="auto"/>
          </w:divBdr>
          <w:divsChild>
            <w:div w:id="1403021449">
              <w:marLeft w:val="225"/>
              <w:marRight w:val="225"/>
              <w:marTop w:val="225"/>
              <w:marBottom w:val="0"/>
              <w:divBdr>
                <w:top w:val="none" w:sz="0" w:space="0" w:color="auto"/>
                <w:left w:val="none" w:sz="0" w:space="0" w:color="auto"/>
                <w:bottom w:val="none" w:sz="0" w:space="0" w:color="auto"/>
                <w:right w:val="none" w:sz="0" w:space="0" w:color="auto"/>
              </w:divBdr>
              <w:divsChild>
                <w:div w:id="12186654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8865605">
      <w:bodyDiv w:val="1"/>
      <w:marLeft w:val="0"/>
      <w:marRight w:val="0"/>
      <w:marTop w:val="0"/>
      <w:marBottom w:val="0"/>
      <w:divBdr>
        <w:top w:val="none" w:sz="0" w:space="0" w:color="auto"/>
        <w:left w:val="none" w:sz="0" w:space="0" w:color="auto"/>
        <w:bottom w:val="none" w:sz="0" w:space="0" w:color="auto"/>
        <w:right w:val="none" w:sz="0" w:space="0" w:color="auto"/>
      </w:divBdr>
    </w:div>
    <w:div w:id="1432437468">
      <w:bodyDiv w:val="1"/>
      <w:marLeft w:val="0"/>
      <w:marRight w:val="0"/>
      <w:marTop w:val="0"/>
      <w:marBottom w:val="0"/>
      <w:divBdr>
        <w:top w:val="none" w:sz="0" w:space="0" w:color="auto"/>
        <w:left w:val="none" w:sz="0" w:space="0" w:color="auto"/>
        <w:bottom w:val="none" w:sz="0" w:space="0" w:color="auto"/>
        <w:right w:val="none" w:sz="0" w:space="0" w:color="auto"/>
      </w:divBdr>
    </w:div>
    <w:div w:id="1446659965">
      <w:bodyDiv w:val="1"/>
      <w:marLeft w:val="0"/>
      <w:marRight w:val="0"/>
      <w:marTop w:val="0"/>
      <w:marBottom w:val="0"/>
      <w:divBdr>
        <w:top w:val="none" w:sz="0" w:space="0" w:color="auto"/>
        <w:left w:val="none" w:sz="0" w:space="0" w:color="auto"/>
        <w:bottom w:val="none" w:sz="0" w:space="0" w:color="auto"/>
        <w:right w:val="none" w:sz="0" w:space="0" w:color="auto"/>
      </w:divBdr>
    </w:div>
    <w:div w:id="1466042471">
      <w:bodyDiv w:val="1"/>
      <w:marLeft w:val="0"/>
      <w:marRight w:val="0"/>
      <w:marTop w:val="0"/>
      <w:marBottom w:val="0"/>
      <w:divBdr>
        <w:top w:val="none" w:sz="0" w:space="0" w:color="auto"/>
        <w:left w:val="none" w:sz="0" w:space="0" w:color="auto"/>
        <w:bottom w:val="none" w:sz="0" w:space="0" w:color="auto"/>
        <w:right w:val="none" w:sz="0" w:space="0" w:color="auto"/>
      </w:divBdr>
    </w:div>
    <w:div w:id="1512840528">
      <w:bodyDiv w:val="1"/>
      <w:marLeft w:val="0"/>
      <w:marRight w:val="0"/>
      <w:marTop w:val="0"/>
      <w:marBottom w:val="0"/>
      <w:divBdr>
        <w:top w:val="none" w:sz="0" w:space="0" w:color="auto"/>
        <w:left w:val="none" w:sz="0" w:space="0" w:color="auto"/>
        <w:bottom w:val="none" w:sz="0" w:space="0" w:color="auto"/>
        <w:right w:val="none" w:sz="0" w:space="0" w:color="auto"/>
      </w:divBdr>
    </w:div>
    <w:div w:id="1569921485">
      <w:bodyDiv w:val="1"/>
      <w:marLeft w:val="0"/>
      <w:marRight w:val="0"/>
      <w:marTop w:val="0"/>
      <w:marBottom w:val="0"/>
      <w:divBdr>
        <w:top w:val="none" w:sz="0" w:space="0" w:color="auto"/>
        <w:left w:val="none" w:sz="0" w:space="0" w:color="auto"/>
        <w:bottom w:val="none" w:sz="0" w:space="0" w:color="auto"/>
        <w:right w:val="none" w:sz="0" w:space="0" w:color="auto"/>
      </w:divBdr>
    </w:div>
    <w:div w:id="1573541708">
      <w:bodyDiv w:val="1"/>
      <w:marLeft w:val="0"/>
      <w:marRight w:val="0"/>
      <w:marTop w:val="0"/>
      <w:marBottom w:val="0"/>
      <w:divBdr>
        <w:top w:val="none" w:sz="0" w:space="0" w:color="auto"/>
        <w:left w:val="none" w:sz="0" w:space="0" w:color="auto"/>
        <w:bottom w:val="none" w:sz="0" w:space="0" w:color="auto"/>
        <w:right w:val="none" w:sz="0" w:space="0" w:color="auto"/>
      </w:divBdr>
    </w:div>
    <w:div w:id="1584296239">
      <w:bodyDiv w:val="1"/>
      <w:marLeft w:val="0"/>
      <w:marRight w:val="0"/>
      <w:marTop w:val="0"/>
      <w:marBottom w:val="0"/>
      <w:divBdr>
        <w:top w:val="none" w:sz="0" w:space="0" w:color="auto"/>
        <w:left w:val="none" w:sz="0" w:space="0" w:color="auto"/>
        <w:bottom w:val="none" w:sz="0" w:space="0" w:color="auto"/>
        <w:right w:val="none" w:sz="0" w:space="0" w:color="auto"/>
      </w:divBdr>
    </w:div>
    <w:div w:id="1587231612">
      <w:bodyDiv w:val="1"/>
      <w:marLeft w:val="0"/>
      <w:marRight w:val="0"/>
      <w:marTop w:val="0"/>
      <w:marBottom w:val="0"/>
      <w:divBdr>
        <w:top w:val="none" w:sz="0" w:space="0" w:color="auto"/>
        <w:left w:val="none" w:sz="0" w:space="0" w:color="auto"/>
        <w:bottom w:val="none" w:sz="0" w:space="0" w:color="auto"/>
        <w:right w:val="none" w:sz="0" w:space="0" w:color="auto"/>
      </w:divBdr>
    </w:div>
    <w:div w:id="1597981907">
      <w:bodyDiv w:val="1"/>
      <w:marLeft w:val="0"/>
      <w:marRight w:val="0"/>
      <w:marTop w:val="0"/>
      <w:marBottom w:val="0"/>
      <w:divBdr>
        <w:top w:val="none" w:sz="0" w:space="0" w:color="auto"/>
        <w:left w:val="none" w:sz="0" w:space="0" w:color="auto"/>
        <w:bottom w:val="none" w:sz="0" w:space="0" w:color="auto"/>
        <w:right w:val="none" w:sz="0" w:space="0" w:color="auto"/>
      </w:divBdr>
    </w:div>
    <w:div w:id="1603536821">
      <w:bodyDiv w:val="1"/>
      <w:marLeft w:val="0"/>
      <w:marRight w:val="0"/>
      <w:marTop w:val="0"/>
      <w:marBottom w:val="0"/>
      <w:divBdr>
        <w:top w:val="none" w:sz="0" w:space="0" w:color="auto"/>
        <w:left w:val="none" w:sz="0" w:space="0" w:color="auto"/>
        <w:bottom w:val="none" w:sz="0" w:space="0" w:color="auto"/>
        <w:right w:val="none" w:sz="0" w:space="0" w:color="auto"/>
      </w:divBdr>
    </w:div>
    <w:div w:id="1628584531">
      <w:bodyDiv w:val="1"/>
      <w:marLeft w:val="0"/>
      <w:marRight w:val="0"/>
      <w:marTop w:val="0"/>
      <w:marBottom w:val="0"/>
      <w:divBdr>
        <w:top w:val="none" w:sz="0" w:space="0" w:color="auto"/>
        <w:left w:val="none" w:sz="0" w:space="0" w:color="auto"/>
        <w:bottom w:val="none" w:sz="0" w:space="0" w:color="auto"/>
        <w:right w:val="none" w:sz="0" w:space="0" w:color="auto"/>
      </w:divBdr>
    </w:div>
    <w:div w:id="1662653977">
      <w:bodyDiv w:val="1"/>
      <w:marLeft w:val="0"/>
      <w:marRight w:val="0"/>
      <w:marTop w:val="0"/>
      <w:marBottom w:val="0"/>
      <w:divBdr>
        <w:top w:val="none" w:sz="0" w:space="0" w:color="auto"/>
        <w:left w:val="none" w:sz="0" w:space="0" w:color="auto"/>
        <w:bottom w:val="none" w:sz="0" w:space="0" w:color="auto"/>
        <w:right w:val="none" w:sz="0" w:space="0" w:color="auto"/>
      </w:divBdr>
    </w:div>
    <w:div w:id="1667202858">
      <w:bodyDiv w:val="1"/>
      <w:marLeft w:val="0"/>
      <w:marRight w:val="0"/>
      <w:marTop w:val="0"/>
      <w:marBottom w:val="0"/>
      <w:divBdr>
        <w:top w:val="none" w:sz="0" w:space="0" w:color="auto"/>
        <w:left w:val="none" w:sz="0" w:space="0" w:color="auto"/>
        <w:bottom w:val="none" w:sz="0" w:space="0" w:color="auto"/>
        <w:right w:val="none" w:sz="0" w:space="0" w:color="auto"/>
      </w:divBdr>
    </w:div>
    <w:div w:id="1701709271">
      <w:bodyDiv w:val="1"/>
      <w:marLeft w:val="0"/>
      <w:marRight w:val="0"/>
      <w:marTop w:val="0"/>
      <w:marBottom w:val="0"/>
      <w:divBdr>
        <w:top w:val="none" w:sz="0" w:space="0" w:color="auto"/>
        <w:left w:val="none" w:sz="0" w:space="0" w:color="auto"/>
        <w:bottom w:val="none" w:sz="0" w:space="0" w:color="auto"/>
        <w:right w:val="none" w:sz="0" w:space="0" w:color="auto"/>
      </w:divBdr>
    </w:div>
    <w:div w:id="1704475741">
      <w:bodyDiv w:val="1"/>
      <w:marLeft w:val="0"/>
      <w:marRight w:val="0"/>
      <w:marTop w:val="0"/>
      <w:marBottom w:val="0"/>
      <w:divBdr>
        <w:top w:val="none" w:sz="0" w:space="0" w:color="auto"/>
        <w:left w:val="none" w:sz="0" w:space="0" w:color="auto"/>
        <w:bottom w:val="none" w:sz="0" w:space="0" w:color="auto"/>
        <w:right w:val="none" w:sz="0" w:space="0" w:color="auto"/>
      </w:divBdr>
    </w:div>
    <w:div w:id="1711151482">
      <w:bodyDiv w:val="1"/>
      <w:marLeft w:val="0"/>
      <w:marRight w:val="0"/>
      <w:marTop w:val="0"/>
      <w:marBottom w:val="0"/>
      <w:divBdr>
        <w:top w:val="none" w:sz="0" w:space="0" w:color="auto"/>
        <w:left w:val="none" w:sz="0" w:space="0" w:color="auto"/>
        <w:bottom w:val="none" w:sz="0" w:space="0" w:color="auto"/>
        <w:right w:val="none" w:sz="0" w:space="0" w:color="auto"/>
      </w:divBdr>
    </w:div>
    <w:div w:id="1727486107">
      <w:bodyDiv w:val="1"/>
      <w:marLeft w:val="0"/>
      <w:marRight w:val="0"/>
      <w:marTop w:val="0"/>
      <w:marBottom w:val="0"/>
      <w:divBdr>
        <w:top w:val="none" w:sz="0" w:space="0" w:color="auto"/>
        <w:left w:val="none" w:sz="0" w:space="0" w:color="auto"/>
        <w:bottom w:val="none" w:sz="0" w:space="0" w:color="auto"/>
        <w:right w:val="none" w:sz="0" w:space="0" w:color="auto"/>
      </w:divBdr>
    </w:div>
    <w:div w:id="1766028540">
      <w:bodyDiv w:val="1"/>
      <w:marLeft w:val="0"/>
      <w:marRight w:val="0"/>
      <w:marTop w:val="0"/>
      <w:marBottom w:val="0"/>
      <w:divBdr>
        <w:top w:val="none" w:sz="0" w:space="0" w:color="auto"/>
        <w:left w:val="none" w:sz="0" w:space="0" w:color="auto"/>
        <w:bottom w:val="none" w:sz="0" w:space="0" w:color="auto"/>
        <w:right w:val="none" w:sz="0" w:space="0" w:color="auto"/>
      </w:divBdr>
    </w:div>
    <w:div w:id="1797135333">
      <w:bodyDiv w:val="1"/>
      <w:marLeft w:val="0"/>
      <w:marRight w:val="0"/>
      <w:marTop w:val="0"/>
      <w:marBottom w:val="0"/>
      <w:divBdr>
        <w:top w:val="none" w:sz="0" w:space="0" w:color="auto"/>
        <w:left w:val="none" w:sz="0" w:space="0" w:color="auto"/>
        <w:bottom w:val="none" w:sz="0" w:space="0" w:color="auto"/>
        <w:right w:val="none" w:sz="0" w:space="0" w:color="auto"/>
      </w:divBdr>
    </w:div>
    <w:div w:id="1820220530">
      <w:bodyDiv w:val="1"/>
      <w:marLeft w:val="0"/>
      <w:marRight w:val="0"/>
      <w:marTop w:val="0"/>
      <w:marBottom w:val="0"/>
      <w:divBdr>
        <w:top w:val="none" w:sz="0" w:space="0" w:color="auto"/>
        <w:left w:val="none" w:sz="0" w:space="0" w:color="auto"/>
        <w:bottom w:val="none" w:sz="0" w:space="0" w:color="auto"/>
        <w:right w:val="none" w:sz="0" w:space="0" w:color="auto"/>
      </w:divBdr>
    </w:div>
    <w:div w:id="1876768078">
      <w:bodyDiv w:val="1"/>
      <w:marLeft w:val="0"/>
      <w:marRight w:val="0"/>
      <w:marTop w:val="0"/>
      <w:marBottom w:val="0"/>
      <w:divBdr>
        <w:top w:val="none" w:sz="0" w:space="0" w:color="auto"/>
        <w:left w:val="none" w:sz="0" w:space="0" w:color="auto"/>
        <w:bottom w:val="none" w:sz="0" w:space="0" w:color="auto"/>
        <w:right w:val="none" w:sz="0" w:space="0" w:color="auto"/>
      </w:divBdr>
    </w:div>
    <w:div w:id="1914659529">
      <w:bodyDiv w:val="1"/>
      <w:marLeft w:val="0"/>
      <w:marRight w:val="0"/>
      <w:marTop w:val="0"/>
      <w:marBottom w:val="0"/>
      <w:divBdr>
        <w:top w:val="none" w:sz="0" w:space="0" w:color="auto"/>
        <w:left w:val="none" w:sz="0" w:space="0" w:color="auto"/>
        <w:bottom w:val="none" w:sz="0" w:space="0" w:color="auto"/>
        <w:right w:val="none" w:sz="0" w:space="0" w:color="auto"/>
      </w:divBdr>
    </w:div>
    <w:div w:id="1957250897">
      <w:bodyDiv w:val="1"/>
      <w:marLeft w:val="0"/>
      <w:marRight w:val="0"/>
      <w:marTop w:val="0"/>
      <w:marBottom w:val="0"/>
      <w:divBdr>
        <w:top w:val="none" w:sz="0" w:space="0" w:color="auto"/>
        <w:left w:val="none" w:sz="0" w:space="0" w:color="auto"/>
        <w:bottom w:val="none" w:sz="0" w:space="0" w:color="auto"/>
        <w:right w:val="none" w:sz="0" w:space="0" w:color="auto"/>
      </w:divBdr>
    </w:div>
    <w:div w:id="207126625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footer" Target="footer4.xml"/><Relationship Id="rId21" Type="http://schemas.openxmlformats.org/officeDocument/2006/relationships/image" Target="media/image4.png"/><Relationship Id="rId42" Type="http://schemas.openxmlformats.org/officeDocument/2006/relationships/image" Target="media/image12.png"/><Relationship Id="rId47" Type="http://schemas.openxmlformats.org/officeDocument/2006/relationships/image" Target="media/image15.png"/><Relationship Id="rId63" Type="http://schemas.openxmlformats.org/officeDocument/2006/relationships/image" Target="media/image31.png"/><Relationship Id="rId68" Type="http://schemas.openxmlformats.org/officeDocument/2006/relationships/image" Target="media/image36.png"/><Relationship Id="rId84" Type="http://schemas.openxmlformats.org/officeDocument/2006/relationships/fontTable" Target="fontTable.xml"/><Relationship Id="rId16" Type="http://schemas.openxmlformats.org/officeDocument/2006/relationships/header" Target="header1.xml"/><Relationship Id="rId11" Type="http://schemas.openxmlformats.org/officeDocument/2006/relationships/webSettings" Target="webSettings.xml"/><Relationship Id="rId32" Type="http://schemas.openxmlformats.org/officeDocument/2006/relationships/hyperlink" Target="http://creativecommons.org/licenses/by/4.0/" TargetMode="External"/><Relationship Id="rId37" Type="http://schemas.openxmlformats.org/officeDocument/2006/relationships/header" Target="header4.xml"/><Relationship Id="rId53" Type="http://schemas.openxmlformats.org/officeDocument/2006/relationships/image" Target="media/image21.png"/><Relationship Id="rId58" Type="http://schemas.openxmlformats.org/officeDocument/2006/relationships/image" Target="media/image26.png"/><Relationship Id="rId74" Type="http://schemas.openxmlformats.org/officeDocument/2006/relationships/image" Target="media/image39.png"/><Relationship Id="rId79" Type="http://schemas.openxmlformats.org/officeDocument/2006/relationships/footer" Target="footer10.xml"/><Relationship Id="rId5" Type="http://schemas.openxmlformats.org/officeDocument/2006/relationships/customXml" Target="../customXml/item5.xml"/><Relationship Id="rId19" Type="http://schemas.openxmlformats.org/officeDocument/2006/relationships/footer" Target="footer3.xml"/><Relationship Id="rId14" Type="http://schemas.openxmlformats.org/officeDocument/2006/relationships/image" Target="media/image1.png"/><Relationship Id="rId22" Type="http://schemas.openxmlformats.org/officeDocument/2006/relationships/image" Target="media/image5.svg"/><Relationship Id="rId27" Type="http://schemas.openxmlformats.org/officeDocument/2006/relationships/image" Target="media/image8.png"/><Relationship Id="rId30" Type="http://schemas.openxmlformats.org/officeDocument/2006/relationships/image" Target="media/image10.png"/><Relationship Id="rId35" Type="http://schemas.openxmlformats.org/officeDocument/2006/relationships/header" Target="header3.xml"/><Relationship Id="rId43" Type="http://schemas.openxmlformats.org/officeDocument/2006/relationships/image" Target="media/image13.png"/><Relationship Id="rId48" Type="http://schemas.openxmlformats.org/officeDocument/2006/relationships/image" Target="media/image16.png"/><Relationship Id="rId56" Type="http://schemas.openxmlformats.org/officeDocument/2006/relationships/image" Target="media/image24.png"/><Relationship Id="rId64" Type="http://schemas.openxmlformats.org/officeDocument/2006/relationships/image" Target="media/image32.png"/><Relationship Id="rId69" Type="http://schemas.openxmlformats.org/officeDocument/2006/relationships/hyperlink" Target="https://librosa.org/" TargetMode="External"/><Relationship Id="rId77" Type="http://schemas.openxmlformats.org/officeDocument/2006/relationships/image" Target="media/image42.jpeg"/><Relationship Id="rId8" Type="http://schemas.openxmlformats.org/officeDocument/2006/relationships/numbering" Target="numbering.xml"/><Relationship Id="rId51" Type="http://schemas.openxmlformats.org/officeDocument/2006/relationships/image" Target="media/image19.png"/><Relationship Id="rId72" Type="http://schemas.openxmlformats.org/officeDocument/2006/relationships/footer" Target="footer9.xml"/><Relationship Id="rId80" Type="http://schemas.openxmlformats.org/officeDocument/2006/relationships/hyperlink" Target="http://www.delwp.vic.gov.au" TargetMode="External"/><Relationship Id="rId85"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2.xml"/><Relationship Id="rId33" Type="http://schemas.openxmlformats.org/officeDocument/2006/relationships/hyperlink" Target="mailto:customer.service@delwp.vic.gov.au" TargetMode="External"/><Relationship Id="rId38" Type="http://schemas.openxmlformats.org/officeDocument/2006/relationships/footer" Target="footer6.xml"/><Relationship Id="rId46" Type="http://schemas.openxmlformats.org/officeDocument/2006/relationships/image" Target="media/image14.png"/><Relationship Id="rId59" Type="http://schemas.openxmlformats.org/officeDocument/2006/relationships/image" Target="media/image27.png"/><Relationship Id="rId67" Type="http://schemas.openxmlformats.org/officeDocument/2006/relationships/image" Target="media/image35.png"/><Relationship Id="rId20" Type="http://schemas.openxmlformats.org/officeDocument/2006/relationships/image" Target="media/image3.jpeg"/><Relationship Id="rId41" Type="http://schemas.openxmlformats.org/officeDocument/2006/relationships/image" Target="media/image11.png"/><Relationship Id="rId54" Type="http://schemas.openxmlformats.org/officeDocument/2006/relationships/image" Target="media/image22.png"/><Relationship Id="rId62" Type="http://schemas.openxmlformats.org/officeDocument/2006/relationships/image" Target="media/image30.png"/><Relationship Id="rId70" Type="http://schemas.openxmlformats.org/officeDocument/2006/relationships/hyperlink" Target="https://github.com/tyiannak/pyAudioAnalysis" TargetMode="External"/><Relationship Id="rId75" Type="http://schemas.openxmlformats.org/officeDocument/2006/relationships/image" Target="media/image40.png"/><Relationship Id="rId83" Type="http://schemas.openxmlformats.org/officeDocument/2006/relationships/footer" Target="footer1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2.jpeg"/><Relationship Id="rId23" Type="http://schemas.openxmlformats.org/officeDocument/2006/relationships/image" Target="media/image6.png"/><Relationship Id="rId28" Type="http://schemas.openxmlformats.org/officeDocument/2006/relationships/image" Target="media/image9.jpeg"/><Relationship Id="rId36" Type="http://schemas.openxmlformats.org/officeDocument/2006/relationships/footer" Target="footer5.xml"/><Relationship Id="rId49" Type="http://schemas.openxmlformats.org/officeDocument/2006/relationships/image" Target="media/image17.png"/><Relationship Id="rId57" Type="http://schemas.openxmlformats.org/officeDocument/2006/relationships/image" Target="media/image25.png"/><Relationship Id="rId10" Type="http://schemas.openxmlformats.org/officeDocument/2006/relationships/settings" Target="settings.xml"/><Relationship Id="rId31" Type="http://schemas.openxmlformats.org/officeDocument/2006/relationships/hyperlink" Target="http://creativecommons.org/licenses/by/4.0/" TargetMode="External"/><Relationship Id="rId44" Type="http://schemas.openxmlformats.org/officeDocument/2006/relationships/hyperlink" Target="https://koalahealthhub.org.au/sampling-protocols/" TargetMode="External"/><Relationship Id="rId52" Type="http://schemas.openxmlformats.org/officeDocument/2006/relationships/image" Target="media/image20.png"/><Relationship Id="rId60" Type="http://schemas.openxmlformats.org/officeDocument/2006/relationships/image" Target="media/image28.png"/><Relationship Id="rId65" Type="http://schemas.openxmlformats.org/officeDocument/2006/relationships/image" Target="media/image33.png"/><Relationship Id="rId73" Type="http://schemas.openxmlformats.org/officeDocument/2006/relationships/image" Target="media/image38.png"/><Relationship Id="rId78" Type="http://schemas.openxmlformats.org/officeDocument/2006/relationships/image" Target="media/image43.jpeg"/><Relationship Id="rId81" Type="http://schemas.openxmlformats.org/officeDocument/2006/relationships/hyperlink" Target="http://www.delwp.vic.gov.au" TargetMode="External"/><Relationship Id="rId86"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footer" Target="footer2.xml"/><Relationship Id="rId39" Type="http://schemas.openxmlformats.org/officeDocument/2006/relationships/footer" Target="footer7.xml"/><Relationship Id="rId34" Type="http://schemas.openxmlformats.org/officeDocument/2006/relationships/hyperlink" Target="http://www.deeca.vic.gov.au/" TargetMode="External"/><Relationship Id="rId50" Type="http://schemas.openxmlformats.org/officeDocument/2006/relationships/image" Target="media/image18.png"/><Relationship Id="rId55" Type="http://schemas.openxmlformats.org/officeDocument/2006/relationships/image" Target="media/image23.png"/><Relationship Id="rId76" Type="http://schemas.openxmlformats.org/officeDocument/2006/relationships/image" Target="media/image41.png"/><Relationship Id="rId7" Type="http://schemas.openxmlformats.org/officeDocument/2006/relationships/customXml" Target="../customXml/item7.xml"/><Relationship Id="rId71" Type="http://schemas.openxmlformats.org/officeDocument/2006/relationships/image" Target="media/image37.png"/><Relationship Id="rId2" Type="http://schemas.openxmlformats.org/officeDocument/2006/relationships/customXml" Target="../customXml/item2.xml"/><Relationship Id="rId29" Type="http://schemas.openxmlformats.org/officeDocument/2006/relationships/hyperlink" Target="http://www.ari.vic.gov.au" TargetMode="External"/><Relationship Id="rId24" Type="http://schemas.openxmlformats.org/officeDocument/2006/relationships/image" Target="media/image7.png"/><Relationship Id="rId40" Type="http://schemas.openxmlformats.org/officeDocument/2006/relationships/footer" Target="footer8.xml"/><Relationship Id="rId45" Type="http://schemas.openxmlformats.org/officeDocument/2006/relationships/hyperlink" Target="https://koalahealthhub.org.au/sampling-protocols/" TargetMode="External"/><Relationship Id="rId66" Type="http://schemas.openxmlformats.org/officeDocument/2006/relationships/image" Target="media/image34.png"/><Relationship Id="rId61" Type="http://schemas.openxmlformats.org/officeDocument/2006/relationships/image" Target="media/image29.png"/><Relationship Id="rId82" Type="http://schemas.openxmlformats.org/officeDocument/2006/relationships/header" Target="header5.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l09\Dropbox\LL%20WE%20Section\Section%20Leader\Publication%20review%20process\Templates\5%20ARI%20Technical%20Report%20Template%202019.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DF8BF9081C64634A41E11BBEDEA126E"/>
        <w:category>
          <w:name w:val="General"/>
          <w:gallery w:val="placeholder"/>
        </w:category>
        <w:types>
          <w:type w:val="bbPlcHdr"/>
        </w:types>
        <w:behaviors>
          <w:behavior w:val="content"/>
        </w:behaviors>
        <w:guid w:val="{C5D77F1B-931E-4B3B-A718-4FF95CD783D7}"/>
      </w:docPartPr>
      <w:docPartBody>
        <w:p w:rsidR="0026343D" w:rsidRDefault="004301C4" w:rsidP="004301C4">
          <w:pPr>
            <w:pStyle w:val="2DF8BF9081C64634A41E11BBEDEA126E"/>
          </w:pPr>
          <w:r w:rsidRPr="00082795">
            <w:rPr>
              <w:rStyle w:val="PlaceholderText"/>
            </w:rPr>
            <w:t>Click or tap here to enter text.</w:t>
          </w:r>
        </w:p>
      </w:docPartBody>
    </w:docPart>
    <w:docPart>
      <w:docPartPr>
        <w:name w:val="8A769A3E16104C4AB38CA53603A1FDD6"/>
        <w:category>
          <w:name w:val="General"/>
          <w:gallery w:val="placeholder"/>
        </w:category>
        <w:types>
          <w:type w:val="bbPlcHdr"/>
        </w:types>
        <w:behaviors>
          <w:behavior w:val="content"/>
        </w:behaviors>
        <w:guid w:val="{4C386A8B-90BC-4074-9AF6-D48674C9E836}"/>
      </w:docPartPr>
      <w:docPartBody>
        <w:p w:rsidR="0026343D" w:rsidRDefault="004301C4" w:rsidP="004301C4">
          <w:pPr>
            <w:pStyle w:val="8A769A3E16104C4AB38CA53603A1FDD6"/>
          </w:pPr>
          <w:r w:rsidRPr="001B2690">
            <w:rPr>
              <w:rStyle w:val="PlaceholderText"/>
            </w:rPr>
            <w:t>Click or tap here to enter text.</w:t>
          </w:r>
        </w:p>
      </w:docPartBody>
    </w:docPart>
    <w:docPart>
      <w:docPartPr>
        <w:name w:val="373C4CBD983342BE9E55E05D320782DC"/>
        <w:category>
          <w:name w:val="General"/>
          <w:gallery w:val="placeholder"/>
        </w:category>
        <w:types>
          <w:type w:val="bbPlcHdr"/>
        </w:types>
        <w:behaviors>
          <w:behavior w:val="content"/>
        </w:behaviors>
        <w:guid w:val="{E2B2C3DB-DCEF-4B46-86B4-F92250811C1F}"/>
      </w:docPartPr>
      <w:docPartBody>
        <w:p w:rsidR="0026343D" w:rsidRDefault="004301C4" w:rsidP="004301C4">
          <w:pPr>
            <w:pStyle w:val="373C4CBD983342BE9E55E05D320782DC"/>
          </w:pPr>
          <w:r w:rsidRPr="00082795">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Lucida Bright">
    <w:panose1 w:val="02040602050505020304"/>
    <w:charset w:val="00"/>
    <w:family w:val="roman"/>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Arial Bold">
    <w:altName w:val="Arial"/>
    <w:panose1 w:val="00000000000000000000"/>
    <w:charset w:val="00"/>
    <w:family w:val="roman"/>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Cambria Math">
    <w:panose1 w:val="02040503050406030204"/>
    <w:charset w:val="00"/>
    <w:family w:val="roman"/>
    <w:pitch w:val="variable"/>
    <w:sig w:usb0="E00006FF" w:usb1="420024FF" w:usb2="02000000" w:usb3="00000000" w:csb0="0000019F" w:csb1="00000000"/>
  </w:font>
  <w:font w:name="Latin Modern Math">
    <w:altName w:val="Cambria Math"/>
    <w:panose1 w:val="00000000000000000000"/>
    <w:charset w:val="00"/>
    <w:family w:val="modern"/>
    <w:notTrueType/>
    <w:pitch w:val="variable"/>
    <w:sig w:usb0="A00000EF" w:usb1="4201F9EE" w:usb2="02000000" w:usb3="00000000" w:csb0="00000093" w:csb1="00000000"/>
  </w:font>
  <w:font w:name="Open Sans">
    <w:charset w:val="00"/>
    <w:family w:val="swiss"/>
    <w:pitch w:val="variable"/>
    <w:sig w:usb0="E00002EF" w:usb1="4000205B" w:usb2="00000028"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97CE0"/>
    <w:rsid w:val="000310FA"/>
    <w:rsid w:val="000358DD"/>
    <w:rsid w:val="00055E7E"/>
    <w:rsid w:val="000573FF"/>
    <w:rsid w:val="00064165"/>
    <w:rsid w:val="000752FE"/>
    <w:rsid w:val="000832B2"/>
    <w:rsid w:val="00095857"/>
    <w:rsid w:val="00104367"/>
    <w:rsid w:val="00111A93"/>
    <w:rsid w:val="00117B06"/>
    <w:rsid w:val="00124C34"/>
    <w:rsid w:val="001451EF"/>
    <w:rsid w:val="00197CE0"/>
    <w:rsid w:val="001A564D"/>
    <w:rsid w:val="00216B8F"/>
    <w:rsid w:val="0026343D"/>
    <w:rsid w:val="002855E7"/>
    <w:rsid w:val="002959D1"/>
    <w:rsid w:val="002B5958"/>
    <w:rsid w:val="003074A5"/>
    <w:rsid w:val="003A3A83"/>
    <w:rsid w:val="003A77CE"/>
    <w:rsid w:val="003C0723"/>
    <w:rsid w:val="003F090D"/>
    <w:rsid w:val="003F4AB9"/>
    <w:rsid w:val="004301C4"/>
    <w:rsid w:val="004340DB"/>
    <w:rsid w:val="00457023"/>
    <w:rsid w:val="00464A02"/>
    <w:rsid w:val="00465AFE"/>
    <w:rsid w:val="005233DC"/>
    <w:rsid w:val="00561B05"/>
    <w:rsid w:val="005B7008"/>
    <w:rsid w:val="0062386C"/>
    <w:rsid w:val="00623F62"/>
    <w:rsid w:val="006B3C64"/>
    <w:rsid w:val="006C16BA"/>
    <w:rsid w:val="006E302A"/>
    <w:rsid w:val="00714BF3"/>
    <w:rsid w:val="00726150"/>
    <w:rsid w:val="00733847"/>
    <w:rsid w:val="00774892"/>
    <w:rsid w:val="00784910"/>
    <w:rsid w:val="00785085"/>
    <w:rsid w:val="0079460C"/>
    <w:rsid w:val="007D3D18"/>
    <w:rsid w:val="007D59C3"/>
    <w:rsid w:val="007D5B6B"/>
    <w:rsid w:val="008026A4"/>
    <w:rsid w:val="00835D52"/>
    <w:rsid w:val="00885304"/>
    <w:rsid w:val="008C0548"/>
    <w:rsid w:val="009012E2"/>
    <w:rsid w:val="00912FD2"/>
    <w:rsid w:val="009220AA"/>
    <w:rsid w:val="009E37CF"/>
    <w:rsid w:val="009F50DA"/>
    <w:rsid w:val="00A723AA"/>
    <w:rsid w:val="00A75C24"/>
    <w:rsid w:val="00A97F47"/>
    <w:rsid w:val="00AB6792"/>
    <w:rsid w:val="00B16EC6"/>
    <w:rsid w:val="00B26378"/>
    <w:rsid w:val="00B33E48"/>
    <w:rsid w:val="00B57A72"/>
    <w:rsid w:val="00B70D11"/>
    <w:rsid w:val="00B81DD1"/>
    <w:rsid w:val="00BA511E"/>
    <w:rsid w:val="00BE7639"/>
    <w:rsid w:val="00C5586D"/>
    <w:rsid w:val="00C75BE4"/>
    <w:rsid w:val="00CB4387"/>
    <w:rsid w:val="00CC267E"/>
    <w:rsid w:val="00CC46C5"/>
    <w:rsid w:val="00D0613E"/>
    <w:rsid w:val="00D2723E"/>
    <w:rsid w:val="00D353A5"/>
    <w:rsid w:val="00D618A8"/>
    <w:rsid w:val="00D7522D"/>
    <w:rsid w:val="00D91826"/>
    <w:rsid w:val="00DA1206"/>
    <w:rsid w:val="00DC52F6"/>
    <w:rsid w:val="00DD4191"/>
    <w:rsid w:val="00DF20D9"/>
    <w:rsid w:val="00E25427"/>
    <w:rsid w:val="00E475AE"/>
    <w:rsid w:val="00E56CEE"/>
    <w:rsid w:val="00EC5689"/>
    <w:rsid w:val="00EF3436"/>
    <w:rsid w:val="00F03156"/>
    <w:rsid w:val="00F17B18"/>
    <w:rsid w:val="00F574D3"/>
    <w:rsid w:val="00F62F8B"/>
    <w:rsid w:val="00F7242F"/>
    <w:rsid w:val="00F90203"/>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85304"/>
    <w:rPr>
      <w:color w:val="808080"/>
    </w:rPr>
  </w:style>
  <w:style w:type="paragraph" w:customStyle="1" w:styleId="2DF8BF9081C64634A41E11BBEDEA126E">
    <w:name w:val="2DF8BF9081C64634A41E11BBEDEA126E"/>
    <w:rsid w:val="004301C4"/>
    <w:pPr>
      <w:spacing w:line="278" w:lineRule="auto"/>
    </w:pPr>
    <w:rPr>
      <w:kern w:val="2"/>
      <w:sz w:val="24"/>
      <w:szCs w:val="24"/>
      <w14:ligatures w14:val="standardContextual"/>
    </w:rPr>
  </w:style>
  <w:style w:type="paragraph" w:customStyle="1" w:styleId="8A769A3E16104C4AB38CA53603A1FDD6">
    <w:name w:val="8A769A3E16104C4AB38CA53603A1FDD6"/>
    <w:rsid w:val="004301C4"/>
    <w:pPr>
      <w:spacing w:line="278" w:lineRule="auto"/>
    </w:pPr>
    <w:rPr>
      <w:kern w:val="2"/>
      <w:sz w:val="24"/>
      <w:szCs w:val="24"/>
      <w14:ligatures w14:val="standardContextual"/>
    </w:rPr>
  </w:style>
  <w:style w:type="paragraph" w:customStyle="1" w:styleId="373C4CBD983342BE9E55E05D320782DC">
    <w:name w:val="373C4CBD983342BE9E55E05D320782DC"/>
    <w:rsid w:val="004301C4"/>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DELWP-ECC Colours">
      <a:dk1>
        <a:srgbClr val="363534"/>
      </a:dk1>
      <a:lt1>
        <a:sysClr val="window" lastClr="FFFFFF"/>
      </a:lt1>
      <a:dk2>
        <a:srgbClr val="CDDC29"/>
      </a:dk2>
      <a:lt2>
        <a:srgbClr val="F8FAE8"/>
      </a:lt2>
      <a:accent1>
        <a:srgbClr val="00B2A9"/>
      </a:accent1>
      <a:accent2>
        <a:srgbClr val="CDDC29"/>
      </a:accent2>
      <a:accent3>
        <a:srgbClr val="201547"/>
      </a:accent3>
      <a:accent4>
        <a:srgbClr val="99E0DD"/>
      </a:accent4>
      <a:accent5>
        <a:srgbClr val="E9EEAE"/>
      </a:accent5>
      <a:accent6>
        <a:srgbClr val="A6A1B5"/>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_dlc_DocId xmlns="a5f32de4-e402-4188-b034-e71ca7d22e54">DOCID94-391317156-16220</_dlc_DocId>
    <_dlc_DocIdUrl xmlns="a5f32de4-e402-4188-b034-e71ca7d22e54">
      <Url>https://delwpvicgovau.sharepoint.com/sites/ecm_94/_layouts/15/DocIdRedir.aspx?ID=DOCID94-391317156-16220</Url>
      <Description>DOCID94-391317156-16220</Description>
    </_dlc_DocIdUrl>
    <TaxCatchAll xmlns="9fd47c19-1c4a-4d7d-b342-c10cef269344">
      <Value>9</Value>
      <Value>7</Value>
      <Value>6</Value>
      <Value>4</Value>
      <Value>3</Value>
      <Value>2</Value>
      <Value>1</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TaxCatchAllLabel xmlns="9fd47c19-1c4a-4d7d-b342-c10cef269344"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PersistId xmlns="a5f32de4-e402-4188-b034-e71ca7d22e54" xsi:nil="true"/>
    <Language xmlns="http://schemas.microsoft.com/sharepoint/v3">English</Language>
    <ImageCreateDate xmlns="http://schemas.microsoft.com/sharepoint/v3/fields" xsi:nil="true"/>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o2e611f6ba3e4c8f9a895dfb7980639e xmlns="9fd47c19-1c4a-4d7d-b342-c10cef269344">
      <Terms xmlns="http://schemas.microsoft.com/office/infopath/2007/PartnerControls"/>
    </o2e611f6ba3e4c8f9a895dfb7980639e>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Wildlife Ecology</TermName>
          <TermId xmlns="http://schemas.microsoft.com/office/infopath/2007/PartnerControls">6e539436-42e7-4d57-bad1-ce1c1c08dfa4</TermId>
        </TermInfo>
      </Terms>
    </k1bd994a94c2413797db3bab8f123f6f>
    <Event_x0020_Name xmlns="a5f32de4-e402-4188-b034-e71ca7d22e54" xsi:nil="true"/>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Biodiversity</TermName>
          <TermId xmlns="http://schemas.microsoft.com/office/infopath/2007/PartnerControls">a369ff78-9705-4b66-a29c-499bde0c7988</TermId>
        </TermInfo>
      </Terms>
    </n771d69a070c4babbf278c67c8a2b859>
    <kd1afe63598044c081c46c46ce9365fb xmlns="f69348f0-4c32-4de8-8eea-8dd31e89e17f">
      <Terms xmlns="http://schemas.microsoft.com/office/infopath/2007/PartnerControls"/>
    </kd1afe63598044c081c46c46ce9365fb>
    <m000ba088b744ce08bb8278142651c9c xmlns="f69348f0-4c32-4de8-8eea-8dd31e89e17f">
      <Terms xmlns="http://schemas.microsoft.com/office/infopath/2007/PartnerControls"/>
    </m000ba088b744ce08bb8278142651c9c>
    <Location_x0020_Value xmlns="a5f32de4-e402-4188-b034-e71ca7d22e54" xsi:nil="true"/>
    <URL xmlns="http://schemas.microsoft.com/sharepoint/v3">
      <Url xsi:nil="true"/>
      <Description xsi:nil="true"/>
    </URL>
    <o85941e134754762b9719660a258a6e6 xmlns="9fd47c19-1c4a-4d7d-b342-c10cef269344">
      <Terms xmlns="http://schemas.microsoft.com/office/infopath/2007/PartnerControls"/>
    </o85941e134754762b9719660a258a6e6>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Arthur Rylah Institute</TermName>
          <TermId xmlns="http://schemas.microsoft.com/office/infopath/2007/PartnerControls">40bc2e25-0176-4bcf-8522-e378037ace7d</TermId>
        </TermInfo>
      </Terms>
    </mfe9accc5a0b4653a7b513b67ffd122d>
    <RoutingRuleDescription xmlns="http://schemas.microsoft.com/sharepoint/v3"/>
    <df723ab3fe1c4eb7a0b151674e7ac40d xmlns="9fd47c19-1c4a-4d7d-b342-c10cef269344">
      <Terms xmlns="http://schemas.microsoft.com/office/infopath/2007/PartnerControls"/>
    </df723ab3fe1c4eb7a0b151674e7ac40d>
    <CMI_x0020_Number xmlns="6e1e0d04-4dd3-4283-b11f-2cadacbc36ab" xsi:nil="true"/>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Environment and Climate Change</TermName>
          <TermId xmlns="http://schemas.microsoft.com/office/infopath/2007/PartnerControls">b90772f5-2afa-408f-b8b8-93ad6baba774</TermId>
        </TermInfo>
      </Terms>
    </ic50d0a05a8e4d9791dac67f8a1e716c>
    <a25c4e3633654d669cbaa09ae6b70789 xmlns="9fd47c19-1c4a-4d7d-b342-c10cef269344">
      <Terms xmlns="http://schemas.microsoft.com/office/infopath/2007/PartnerControls"/>
    </a25c4e3633654d669cbaa09ae6b70789>
    <People_x0020_in_x0020_Image xmlns="a5f32de4-e402-4188-b034-e71ca7d22e54">
      <UserInfo>
        <DisplayName/>
        <AccountId xsi:nil="true"/>
        <AccountType/>
      </UserInfo>
    </People_x0020_in_x0020_Image>
    <wic_System_Copyright xmlns="http://schemas.microsoft.com/sharepoint/v3/fields">State of Victoria</wic_System_Copyright>
    <Resolution xmlns="a5f32de4-e402-4188-b034-e71ca7d22e54"/>
  </documentManagement>
</p:properties>
</file>

<file path=customXml/item3.xml><?xml version="1.0" encoding="utf-8"?>
<ct:contentTypeSchema xmlns:ct="http://schemas.microsoft.com/office/2006/metadata/contentType" xmlns:ma="http://schemas.microsoft.com/office/2006/metadata/properties/metaAttributes" ct:_="" ma:_="" ma:contentTypeName="DELWP Image" ma:contentTypeID="0x0101009148F5A04DDD49CBA7127AADA5FB792B00AADE34325A8B49CDA8BB4DB53328F2140086ACF6BE223CB5449DC222CEA6489BF700E6199FF75A0C744DA61B8012CBCF5447" ma:contentTypeVersion="8" ma:contentTypeDescription="The content is a primarily still visual representation other than text.  Includes electronic and physical representations such as images, photographs, maps and graphics.  For digital representations of physical resources, use a specific document type where possible.  – AGLS" ma:contentTypeScope="" ma:versionID="f79a57530861dad85c9473d1fb18150a">
  <xsd:schema xmlns:xsd="http://www.w3.org/2001/XMLSchema" xmlns:xs="http://www.w3.org/2001/XMLSchema" xmlns:p="http://schemas.microsoft.com/office/2006/metadata/properties" xmlns:ns1="a5f32de4-e402-4188-b034-e71ca7d22e54" xmlns:ns2="http://schemas.microsoft.com/sharepoint/v3" xmlns:ns3="http://schemas.microsoft.com/sharepoint/v3/fields" xmlns:ns4="f69348f0-4c32-4de8-8eea-8dd31e89e17f" xmlns:ns5="9fd47c19-1c4a-4d7d-b342-c10cef269344" xmlns:ns6="6e1e0d04-4dd3-4283-b11f-2cadacbc36ab" targetNamespace="http://schemas.microsoft.com/office/2006/metadata/properties" ma:root="true" ma:fieldsID="86ed44819af2555cf342769caff3605b" ns1:_="" ns2:_="" ns3:_="" ns4:_="" ns5:_="" ns6:_="">
    <xsd:import namespace="a5f32de4-e402-4188-b034-e71ca7d22e54"/>
    <xsd:import namespace="http://schemas.microsoft.com/sharepoint/v3"/>
    <xsd:import namespace="http://schemas.microsoft.com/sharepoint/v3/fields"/>
    <xsd:import namespace="f69348f0-4c32-4de8-8eea-8dd31e89e17f"/>
    <xsd:import namespace="9fd47c19-1c4a-4d7d-b342-c10cef269344"/>
    <xsd:import namespace="6e1e0d04-4dd3-4283-b11f-2cadacbc36ab"/>
    <xsd:element name="properties">
      <xsd:complexType>
        <xsd:sequence>
          <xsd:element name="documentManagement">
            <xsd:complexType>
              <xsd:all>
                <xsd:element ref="ns1:_dlc_DocIdUrl" minOccurs="0"/>
                <xsd:element ref="ns1:_dlc_DocId" minOccurs="0"/>
                <xsd:element ref="ns2:RoutingRuleDescription"/>
                <xsd:element ref="ns1:Event_x0020_Name" minOccurs="0"/>
                <xsd:element ref="ns1:People_x0020_in_x0020_Image" minOccurs="0"/>
                <xsd:element ref="ns1:Location_x0020_Value" minOccurs="0"/>
                <xsd:element ref="ns2:URL" minOccurs="0"/>
                <xsd:element ref="ns3:wic_System_Copyright"/>
                <xsd:element ref="ns2:Language"/>
                <xsd:element ref="ns1:Resolution"/>
                <xsd:element ref="ns3:ImageCreateDate" minOccurs="0"/>
                <xsd:element ref="ns5:mfe9accc5a0b4653a7b513b67ffd122d" minOccurs="0"/>
                <xsd:element ref="ns5:df723ab3fe1c4eb7a0b151674e7ac40d" minOccurs="0"/>
                <xsd:element ref="ns3:ImageWidth" minOccurs="0"/>
                <xsd:element ref="ns5:o85941e134754762b9719660a258a6e6" minOccurs="0"/>
                <xsd:element ref="ns2:ThumbnailExists" minOccurs="0"/>
                <xsd:element ref="ns3:ImageHeight" minOccurs="0"/>
                <xsd:element ref="ns5:fb3179c379644f499d7166d0c985669b" minOccurs="0"/>
                <xsd:element ref="ns5:n771d69a070c4babbf278c67c8a2b859" minOccurs="0"/>
                <xsd:element ref="ns5:ic50d0a05a8e4d9791dac67f8a1e716c" minOccurs="0"/>
                <xsd:element ref="ns2:HTML_x0020_File_x0020_Type" minOccurs="0"/>
                <xsd:element ref="ns5:o2e611f6ba3e4c8f9a895dfb7980639e" minOccurs="0"/>
                <xsd:element ref="ns2:FSObjType" minOccurs="0"/>
                <xsd:element ref="ns5:k1bd994a94c2413797db3bab8f123f6f" minOccurs="0"/>
                <xsd:element ref="ns2:FileRef" minOccurs="0"/>
                <xsd:element ref="ns5:pd01c257034b4e86b1f58279a3bd54c6" minOccurs="0"/>
                <xsd:element ref="ns5:a25c4e3633654d669cbaa09ae6b70789" minOccurs="0"/>
                <xsd:element ref="ns2:File_x0020_Type" minOccurs="0"/>
                <xsd:element ref="ns5:ece32f50ba964e1fbf627a9d83fe6c01" minOccurs="0"/>
                <xsd:element ref="ns2:PreviewExists" minOccurs="0"/>
                <xsd:element ref="ns1:_dlc_DocIdPersistId" minOccurs="0"/>
                <xsd:element ref="ns5:TaxCatchAll" minOccurs="0"/>
                <xsd:element ref="ns5:TaxCatchAllLabel" minOccurs="0"/>
                <xsd:element ref="ns4:kd1afe63598044c081c46c46ce9365fb" minOccurs="0"/>
                <xsd:element ref="ns6:CMI_x0020_Number" minOccurs="0"/>
                <xsd:element ref="ns4:m000ba088b744ce08bb8278142651c9c"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 nillable="true" ma:displayName="Document ID Value" ma:description="The value of the document ID assigned to this item." ma:internalName="_dlc_DocId" ma:readOnly="true">
      <xsd:simpleType>
        <xsd:restriction base="dms:Text"/>
      </xsd:simpleType>
    </xsd:element>
    <xsd:element name="Event_x0020_Name" ma:index="5" nillable="true" ma:displayName="Event Name" ma:description="The name/title of the event, function or activity including meeting - DEPI" ma:internalName="Event_x0020_Name" ma:readOnly="false">
      <xsd:simpleType>
        <xsd:restriction base="dms:Text">
          <xsd:maxLength value="255"/>
        </xsd:restriction>
      </xsd:simpleType>
    </xsd:element>
    <xsd:element name="People_x0020_in_x0020_Image" ma:index="6" nillable="true" ma:displayName="People in Image" ma:list="UserInfo" ma:SharePointGroup="0" ma:internalName="People_x0020_in_x0020_Image"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Location_x0020_Value" ma:index="8" nillable="true" ma:displayName="Location Value" ma:internalName="Location_x0020_Value" ma:readOnly="false">
      <xsd:simpleType>
        <xsd:restriction base="dms:Text">
          <xsd:maxLength value="255"/>
        </xsd:restriction>
      </xsd:simpleType>
    </xsd:element>
    <xsd:element name="Resolution" ma:index="22" ma:displayName="Resolution" ma:internalName="Resolution" ma:readOnly="false">
      <xsd:simpleType>
        <xsd:restriction base="dms:Text">
          <xsd:maxLength value="255"/>
        </xsd:restriction>
      </xsd:simpleType>
    </xsd:element>
    <xsd:element name="_dlc_DocIdPersistId" ma:index="58"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4" ma:displayName="Description" ma:description="" ma:internalName="RoutingRuleDescription" ma:readOnly="false">
      <xsd:simpleType>
        <xsd:restriction base="dms:Text">
          <xsd:maxLength value="255"/>
        </xsd:restriction>
      </xsd:simpleType>
    </xsd:element>
    <xsd:element name="URL" ma:index="9" nillable="true" ma:displayName="URL" ma:format="Hyperlink" ma:internalName="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Language" ma:index="21" ma:displayName="Language" ma:default="English" ma:format="Dropdown"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ThumbnailExists" ma:index="36" nillable="true" ma:displayName="Thumbnail Exists" ma:default="FALSE" ma:hidden="true" ma:internalName="ThumbnailExists" ma:readOnly="true">
      <xsd:simpleType>
        <xsd:restriction base="dms:Boolean"/>
      </xsd:simpleType>
    </xsd:element>
    <xsd:element name="HTML_x0020_File_x0020_Type" ma:index="44" nillable="true" ma:displayName="HTML File Type" ma:hidden="true" ma:internalName="HTML_x0020_File_x0020_Type" ma:readOnly="true">
      <xsd:simpleType>
        <xsd:restriction base="dms:Text"/>
      </xsd:simpleType>
    </xsd:element>
    <xsd:element name="FSObjType" ma:index="46" nillable="true" ma:displayName="Item Type" ma:hidden="true" ma:list="Docs" ma:internalName="FSObjType" ma:readOnly="true" ma:showField="FSType">
      <xsd:simpleType>
        <xsd:restriction base="dms:Lookup"/>
      </xsd:simpleType>
    </xsd:element>
    <xsd:element name="FileRef" ma:index="51" nillable="true" ma:displayName="URL Path" ma:hidden="true" ma:list="Docs" ma:internalName="FileRef" ma:readOnly="true" ma:showField="FullUrl">
      <xsd:simpleType>
        <xsd:restriction base="dms:Lookup"/>
      </xsd:simpleType>
    </xsd:element>
    <xsd:element name="File_x0020_Type" ma:index="55" nillable="true" ma:displayName="File Type" ma:hidden="true" ma:internalName="File_x0020_Type" ma:readOnly="true">
      <xsd:simpleType>
        <xsd:restriction base="dms:Text"/>
      </xsd:simpleType>
    </xsd:element>
    <xsd:element name="PreviewExists" ma:index="57" nillable="true" ma:displayName="Preview Exists" ma:default="FALSE" ma:hidden="true" ma:internalName="PreviewExists"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wic_System_Copyright" ma:index="10" ma:displayName="Copyright" ma:default="State of Victoria" ma:internalName="wic_System_Copyright" ma:readOnly="false">
      <xsd:simpleType>
        <xsd:restriction base="dms:Text"/>
      </xsd:simpleType>
    </xsd:element>
    <xsd:element name="ImageCreateDate" ma:index="24" nillable="true" ma:displayName="Date Picture Taken" ma:description="" ma:format="DateTime" ma:hidden="true" ma:internalName="ImageCreateDate">
      <xsd:simpleType>
        <xsd:restriction base="dms:DateTime"/>
      </xsd:simpleType>
    </xsd:element>
    <xsd:element name="ImageWidth" ma:index="34" nillable="true" ma:displayName="Picture Width" ma:internalName="ImageWidth" ma:readOnly="true">
      <xsd:simpleType>
        <xsd:restriction base="dms:Unknown"/>
      </xsd:simpleType>
    </xsd:element>
    <xsd:element name="ImageHeight" ma:index="37" nillable="true" ma:displayName="Picture Height" ma:internalName="ImageHeigh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69348f0-4c32-4de8-8eea-8dd31e89e17f" elementFormDefault="qualified">
    <xsd:import namespace="http://schemas.microsoft.com/office/2006/documentManagement/types"/>
    <xsd:import namespace="http://schemas.microsoft.com/office/infopath/2007/PartnerControls"/>
    <xsd:element name="kd1afe63598044c081c46c46ce9365fb" ma:index="61" nillable="true" ma:taxonomy="true" ma:internalName="kd1afe63598044c081c46c46ce9365fb" ma:taxonomyFieldName="Records_x0020_Classification" ma:displayName="Records Classification" ma:readOnly="false" ma:fieldId="{4d1afe63-5980-44c0-81c4-6c46ce9365fb}" ma:sspId="797aeec6-0273-40f2-ab3e-beee73212332" ma:termSetId="934a390b-0445-42f4-98bf-e2bc0b525776" ma:anchorId="00000000-0000-0000-0000-000000000000" ma:open="true" ma:isKeyword="false">
      <xsd:complexType>
        <xsd:sequence>
          <xsd:element ref="pc:Terms" minOccurs="0" maxOccurs="1"/>
        </xsd:sequence>
      </xsd:complexType>
    </xsd:element>
    <xsd:element name="m000ba088b744ce08bb8278142651c9c" ma:index="64" nillable="true" ma:taxonomy="true" ma:internalName="m000ba088b744ce08bb8278142651c9c" ma:taxonomyFieldName="Document_x0020_type" ma:displayName="Document type" ma:default="" ma:fieldId="{6000ba08-8b74-4ce0-8bb8-278142651c9c}" ma:sspId="797aeec6-0273-40f2-ab3e-beee73212332" ma:termSetId="f649cf9e-8403-4de6-9a25-e6ab4663aa81"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mfe9accc5a0b4653a7b513b67ffd122d" ma:index="31" ma:taxonomy="true" ma:internalName="mfe9accc5a0b4653a7b513b67ffd122d" ma:taxonomyFieldName="Branch" ma:displayName="Branch" ma:default="6;#Arthur Rylah Institute|40bc2e25-0176-4bcf-8522-e378037ace7d"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df723ab3fe1c4eb7a0b151674e7ac40d" ma:index="33" nillable="true" ma:taxonomy="true" ma:internalName="df723ab3fe1c4eb7a0b151674e7ac40d" ma:taxonomyFieldName="Copyright_x0020_Licence_x0020_Name" ma:displayName="Copyright Licence Name" ma:readOnly="false" ma:fieldId="{df723ab3-fe1c-4eb7-a0b1-51674e7ac40d}" ma:sspId="797aeec6-0273-40f2-ab3e-beee73212332" ma:termSetId="e4377d11-87d7-49e8-9606-ca7eace7d3c9" ma:anchorId="00000000-0000-0000-0000-000000000000" ma:open="false" ma:isKeyword="false">
      <xsd:complexType>
        <xsd:sequence>
          <xsd:element ref="pc:Terms" minOccurs="0" maxOccurs="1"/>
        </xsd:sequence>
      </xsd:complexType>
    </xsd:element>
    <xsd:element name="o85941e134754762b9719660a258a6e6" ma:index="35" nillable="true" ma:taxonomy="true" ma:internalName="o85941e134754762b9719660a258a6e6" ma:taxonomyFieldName="Copyright_x0020_License_x0020_Type" ma:displayName="Copyright Licence Type" ma:readOnly="false" ma:fieldId="{885941e1-3475-4762-b971-9660a258a6e6}" ma:sspId="797aeec6-0273-40f2-ab3e-beee73212332" ma:termSetId="bb9b676e-cf55-4f23-8bdc-fe213b398fe8" ma:anchorId="00000000-0000-0000-0000-000000000000" ma:open="false" ma:isKeyword="false">
      <xsd:complexType>
        <xsd:sequence>
          <xsd:element ref="pc:Terms" minOccurs="0" maxOccurs="1"/>
        </xsd:sequence>
      </xsd:complexType>
    </xsd:element>
    <xsd:element name="fb3179c379644f499d7166d0c985669b" ma:index="38"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n771d69a070c4babbf278c67c8a2b859" ma:index="40" ma:taxonomy="true" ma:internalName="n771d69a070c4babbf278c67c8a2b859" ma:taxonomyFieldName="Division" ma:displayName="Division" ma:default="4;#Biodiversity|a369ff78-9705-4b66-a29c-499bde0c7988"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element name="ic50d0a05a8e4d9791dac67f8a1e716c" ma:index="42" ma:taxonomy="true" ma:internalName="ic50d0a05a8e4d9791dac67f8a1e716c" ma:taxonomyFieldName="Group1" ma:displayName="Group" ma:default="9;#Environment and Climate Change|b90772f5-2afa-408f-b8b8-93ad6baba774"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o2e611f6ba3e4c8f9a895dfb7980639e" ma:index="45" nillable="true" ma:taxonomy="true" ma:internalName="o2e611f6ba3e4c8f9a895dfb7980639e" ma:taxonomyFieldName="Location_x0020_Type" ma:displayName="Location Type" ma:readOnly="false" ma:fieldId="{82e611f6-ba3e-4c8f-9a89-5dfb7980639e}" ma:sspId="797aeec6-0273-40f2-ab3e-beee73212332" ma:termSetId="648a561f-e369-4e31-b869-87da18c5c4f1" ma:anchorId="00000000-0000-0000-0000-000000000000" ma:open="false" ma:isKeyword="false">
      <xsd:complexType>
        <xsd:sequence>
          <xsd:element ref="pc:Terms" minOccurs="0" maxOccurs="1"/>
        </xsd:sequence>
      </xsd:complexType>
    </xsd:element>
    <xsd:element name="k1bd994a94c2413797db3bab8f123f6f" ma:index="50" nillable="true" ma:taxonomy="true" ma:internalName="k1bd994a94c2413797db3bab8f123f6f" ma:taxonomyFieldName="Section" ma:displayName="Section" ma:default="7;#Wildlife Ecology|6e539436-42e7-4d57-bad1-ce1c1c08dfa4"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pd01c257034b4e86b1f58279a3bd54c6" ma:index="52" ma:taxonomy="true" ma:internalName="pd01c257034b4e86b1f58279a3bd54c6" ma:taxonomyFieldName="Security_x0020_Classification" ma:displayName="Security Classification" ma:readOnly="false"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a25c4e3633654d669cbaa09ae6b70789" ma:index="54" nillable="true" ma:taxonomy="true" ma:internalName="a25c4e3633654d669cbaa09ae6b70789" ma:taxonomyFieldName="Sub_x002d_Section" ma:displayName="Sub-Section" ma:readOnly="false"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ece32f50ba964e1fbf627a9d83fe6c01" ma:index="56" ma:taxonomy="true" ma:internalName="ece32f50ba964e1fbf627a9d83fe6c01" ma:taxonomyFieldName="Agency" ma:displayName="Agency" ma:readOnly="false"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TaxCatchAll" ma:index="59" nillable="true" ma:displayName="Taxonomy Catch All Column" ma:hidden="true" ma:list="{daba3eda-6064-46d3-ab4d-995c1c483aac}" ma:internalName="TaxCatchAll" ma:showField="CatchAllData" ma:web="6e1e0d04-4dd3-4283-b11f-2cadacbc36ab">
      <xsd:complexType>
        <xsd:complexContent>
          <xsd:extension base="dms:MultiChoiceLookup">
            <xsd:sequence>
              <xsd:element name="Value" type="dms:Lookup" maxOccurs="unbounded" minOccurs="0" nillable="true"/>
            </xsd:sequence>
          </xsd:extension>
        </xsd:complexContent>
      </xsd:complexType>
    </xsd:element>
    <xsd:element name="TaxCatchAllLabel" ma:index="60" nillable="true" ma:displayName="Taxonomy Catch All Column1" ma:hidden="true" ma:list="{daba3eda-6064-46d3-ab4d-995c1c483aac}" ma:internalName="TaxCatchAllLabel" ma:readOnly="true" ma:showField="CatchAllDataLabel" ma:web="6e1e0d04-4dd3-4283-b11f-2cadacbc36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e1e0d04-4dd3-4283-b11f-2cadacbc36ab" elementFormDefault="qualified">
    <xsd:import namespace="http://schemas.microsoft.com/office/2006/documentManagement/types"/>
    <xsd:import namespace="http://schemas.microsoft.com/office/infopath/2007/PartnerControls"/>
    <xsd:element name="CMI_x0020_Number" ma:index="63" nillable="true" ma:displayName="CMI Number" ma:internalName="CMI_x0020_Number">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23" ma:displayName="Author"/>
        <xsd:element ref="dcterms:created" minOccurs="0" maxOccurs="1"/>
        <xsd:element ref="dc:identifier" minOccurs="0" maxOccurs="1"/>
        <xsd:element name="contentType" minOccurs="0" maxOccurs="1" type="xsd:string" ma:index="53" ma:displayName="Content Type"/>
        <xsd:element ref="dc:title" minOccurs="0" maxOccurs="1" ma:index="3" ma:displayName="Title"/>
        <xsd:element ref="dc:subject" minOccurs="0" maxOccurs="1"/>
        <xsd:element ref="dc:description" minOccurs="0" maxOccurs="1" ma:index="26" ma:displayName="Comments"/>
        <xsd:element name="keywords" minOccurs="0" maxOccurs="1" type="xsd:string" ma:index="2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SharedContentType xmlns="Microsoft.SharePoint.Taxonomy.ContentTypeSync" SourceId="797aeec6-0273-40f2-ab3e-beee73212332" ContentTypeId="0x0101009148F5A04DDD49CBA7127AADA5FB792B00AADE34325A8B49CDA8BB4DB53328F2140086ACF6BE223CB5449DC222CEA6489BF7" PreviousValue="false"/>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F146803-8916-42DB-A4C1-A2E6C45F1E96}">
  <ds:schemaRefs>
    <ds:schemaRef ds:uri="http://schemas.openxmlformats.org/officeDocument/2006/bibliography"/>
  </ds:schemaRefs>
</ds:datastoreItem>
</file>

<file path=customXml/itemProps2.xml><?xml version="1.0" encoding="utf-8"?>
<ds:datastoreItem xmlns:ds="http://schemas.openxmlformats.org/officeDocument/2006/customXml" ds:itemID="{95B92834-FF79-4202-97D7-8DFCE6350DBA}">
  <ds:schemaRefs>
    <ds:schemaRef ds:uri="http://schemas.microsoft.com/office/2006/metadata/properties"/>
    <ds:schemaRef ds:uri="http://schemas.microsoft.com/office/infopath/2007/PartnerControls"/>
    <ds:schemaRef ds:uri="a5f32de4-e402-4188-b034-e71ca7d22e54"/>
    <ds:schemaRef ds:uri="9fd47c19-1c4a-4d7d-b342-c10cef269344"/>
    <ds:schemaRef ds:uri="http://schemas.microsoft.com/sharepoint/v3"/>
    <ds:schemaRef ds:uri="http://schemas.microsoft.com/sharepoint/v3/fields"/>
    <ds:schemaRef ds:uri="f69348f0-4c32-4de8-8eea-8dd31e89e17f"/>
    <ds:schemaRef ds:uri="6e1e0d04-4dd3-4283-b11f-2cadacbc36ab"/>
  </ds:schemaRefs>
</ds:datastoreItem>
</file>

<file path=customXml/itemProps3.xml><?xml version="1.0" encoding="utf-8"?>
<ds:datastoreItem xmlns:ds="http://schemas.openxmlformats.org/officeDocument/2006/customXml" ds:itemID="{C39B8842-2476-422B-9159-64E06B66E4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5f32de4-e402-4188-b034-e71ca7d22e54"/>
    <ds:schemaRef ds:uri="http://schemas.microsoft.com/sharepoint/v3"/>
    <ds:schemaRef ds:uri="http://schemas.microsoft.com/sharepoint/v3/fields"/>
    <ds:schemaRef ds:uri="f69348f0-4c32-4de8-8eea-8dd31e89e17f"/>
    <ds:schemaRef ds:uri="9fd47c19-1c4a-4d7d-b342-c10cef269344"/>
    <ds:schemaRef ds:uri="6e1e0d04-4dd3-4283-b11f-2cadacbc36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F1B1693-95A1-4EFC-A5E9-FA7EB9A06183}">
  <ds:schemaRefs>
    <ds:schemaRef ds:uri="http://schemas.openxmlformats.org/officeDocument/2006/bibliography"/>
  </ds:schemaRefs>
</ds:datastoreItem>
</file>

<file path=customXml/itemProps5.xml><?xml version="1.0" encoding="utf-8"?>
<ds:datastoreItem xmlns:ds="http://schemas.openxmlformats.org/officeDocument/2006/customXml" ds:itemID="{1016509B-F9ED-4B80-9736-AC79B242AEBD}">
  <ds:schemaRefs>
    <ds:schemaRef ds:uri="http://schemas.microsoft.com/sharepoint/events"/>
  </ds:schemaRefs>
</ds:datastoreItem>
</file>

<file path=customXml/itemProps6.xml><?xml version="1.0" encoding="utf-8"?>
<ds:datastoreItem xmlns:ds="http://schemas.openxmlformats.org/officeDocument/2006/customXml" ds:itemID="{7A56FDB9-9BB0-4C28-8546-5E7EB3B6AD89}">
  <ds:schemaRefs>
    <ds:schemaRef ds:uri="Microsoft.SharePoint.Taxonomy.ContentTypeSync"/>
  </ds:schemaRefs>
</ds:datastoreItem>
</file>

<file path=customXml/itemProps7.xml><?xml version="1.0" encoding="utf-8"?>
<ds:datastoreItem xmlns:ds="http://schemas.openxmlformats.org/officeDocument/2006/customXml" ds:itemID="{829A3FD6-5667-41E4-AFD0-9DDDCAFA4E7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5 ARI Technical Report Template 2019.dotx</Template>
  <TotalTime>25</TotalTime>
  <Pages>1</Pages>
  <Words>111315</Words>
  <Characters>634496</Characters>
  <Application>Microsoft Office Word</Application>
  <DocSecurity>8</DocSecurity>
  <Lines>5287</Lines>
  <Paragraphs>1488</Paragraphs>
  <ScaleCrop>false</ScaleCrop>
  <HeadingPairs>
    <vt:vector size="2" baseType="variant">
      <vt:variant>
        <vt:lpstr>Title</vt:lpstr>
      </vt:variant>
      <vt:variant>
        <vt:i4>1</vt:i4>
      </vt:variant>
    </vt:vector>
  </HeadingPairs>
  <TitlesOfParts>
    <vt:vector size="1" baseType="lpstr">
      <vt:lpstr>.</vt:lpstr>
    </vt:vector>
  </TitlesOfParts>
  <Company/>
  <LinksUpToDate>false</LinksUpToDate>
  <CharactersWithSpaces>744323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c:title>
  <dc:subject/>
  <dc:creator>Lindy F Lumsden (DELWP)</dc:creator>
  <cp:keywords/>
  <dc:description/>
  <cp:lastModifiedBy>Andrew Geschke (DEECA)</cp:lastModifiedBy>
  <cp:revision>10</cp:revision>
  <cp:lastPrinted>2025-07-17T05:50:00Z</cp:lastPrinted>
  <dcterms:created xsi:type="dcterms:W3CDTF">2025-07-15T22:54:00Z</dcterms:created>
  <dcterms:modified xsi:type="dcterms:W3CDTF">2026-09-11T04:34:00Z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0x0101009148F5A04DDD49CBA7127AADA5FB792B00AADE34325A8B49CDA8BB4DB53328F2140086ACF6BE223CB5449DC222CEA6489BF700E6199FF75A0C744DA61B8012CBCF5447</vt:lpwstr>
  </property>
  <property fmtid="{D5CDD505-2E9C-101B-9397-08002B2CF9AE}" pid="3" name="Agency">
    <vt:lpwstr>1;#Department of Environment, Land, Water and Planning|607a3f87-1228-4cd9-82a5-076aa8776274</vt:lpwstr>
  </property>
  <property fmtid="{D5CDD505-2E9C-101B-9397-08002B2CF9AE}" pid="4" name="Branch">
    <vt:lpwstr>6;#Arthur Rylah Institute|40bc2e25-0176-4bcf-8522-e378037ace7d</vt:lpwstr>
  </property>
  <property fmtid="{D5CDD505-2E9C-101B-9397-08002B2CF9AE}" pid="5" name="_dlc_DocIdItemGuid">
    <vt:lpwstr>36b30c1f-1773-44f4-b6ea-63e4d0316fd9</vt:lpwstr>
  </property>
  <property fmtid="{D5CDD505-2E9C-101B-9397-08002B2CF9AE}" pid="6" name="Division">
    <vt:lpwstr>4;#Biodiversity|a369ff78-9705-4b66-a29c-499bde0c7988</vt:lpwstr>
  </property>
  <property fmtid="{D5CDD505-2E9C-101B-9397-08002B2CF9AE}" pid="7" name="Group1">
    <vt:lpwstr>9;#Environment and Climate Change|b90772f5-2afa-408f-b8b8-93ad6baba774</vt:lpwstr>
  </property>
  <property fmtid="{D5CDD505-2E9C-101B-9397-08002B2CF9AE}" pid="8" name="Dissemination Limiting Marker">
    <vt:lpwstr>2;#FOUO|955eb6fc-b35a-4808-8aa5-31e514fa3f26</vt:lpwstr>
  </property>
  <property fmtid="{D5CDD505-2E9C-101B-9397-08002B2CF9AE}" pid="9" name="Security Classification">
    <vt:lpwstr>3;#Unclassified|7fa379f4-4aba-4692-ab80-7d39d3a23cf4</vt:lpwstr>
  </property>
  <property fmtid="{D5CDD505-2E9C-101B-9397-08002B2CF9AE}" pid="10" name="MSIP_Label_4257e2ab-f512-40e2-9c9a-c64247360765_Enabled">
    <vt:lpwstr>true</vt:lpwstr>
  </property>
  <property fmtid="{D5CDD505-2E9C-101B-9397-08002B2CF9AE}" pid="11" name="MSIP_Label_4257e2ab-f512-40e2-9c9a-c64247360765_SetDate">
    <vt:lpwstr>2023-07-12T13:54:21Z</vt:lpwstr>
  </property>
  <property fmtid="{D5CDD505-2E9C-101B-9397-08002B2CF9AE}" pid="12" name="MSIP_Label_4257e2ab-f512-40e2-9c9a-c64247360765_Method">
    <vt:lpwstr>Privileged</vt:lpwstr>
  </property>
  <property fmtid="{D5CDD505-2E9C-101B-9397-08002B2CF9AE}" pid="13" name="MSIP_Label_4257e2ab-f512-40e2-9c9a-c64247360765_Name">
    <vt:lpwstr>OFFICIAL</vt:lpwstr>
  </property>
  <property fmtid="{D5CDD505-2E9C-101B-9397-08002B2CF9AE}" pid="14" name="MSIP_Label_4257e2ab-f512-40e2-9c9a-c64247360765_SiteId">
    <vt:lpwstr>e8bdd6f7-fc18-4e48-a554-7f547927223b</vt:lpwstr>
  </property>
  <property fmtid="{D5CDD505-2E9C-101B-9397-08002B2CF9AE}" pid="15" name="MSIP_Label_4257e2ab-f512-40e2-9c9a-c64247360765_ActionId">
    <vt:lpwstr>5e1b7eb0-5ee6-4127-97ec-4bd4876e6fd3</vt:lpwstr>
  </property>
  <property fmtid="{D5CDD505-2E9C-101B-9397-08002B2CF9AE}" pid="16" name="MSIP_Label_4257e2ab-f512-40e2-9c9a-c64247360765_ContentBits">
    <vt:lpwstr>2</vt:lpwstr>
  </property>
  <property fmtid="{D5CDD505-2E9C-101B-9397-08002B2CF9AE}" pid="17" name="Sub-Section">
    <vt:lpwstr/>
  </property>
  <property fmtid="{D5CDD505-2E9C-101B-9397-08002B2CF9AE}" pid="18" name="Document type">
    <vt:lpwstr/>
  </property>
  <property fmtid="{D5CDD505-2E9C-101B-9397-08002B2CF9AE}" pid="19" name="Records Classification">
    <vt:lpwstr/>
  </property>
  <property fmtid="{D5CDD505-2E9C-101B-9397-08002B2CF9AE}" pid="20" name="o85941e134754762b9719660a258a6e6">
    <vt:lpwstr/>
  </property>
  <property fmtid="{D5CDD505-2E9C-101B-9397-08002B2CF9AE}" pid="21" name="MediaServiceImageTags">
    <vt:lpwstr/>
  </property>
  <property fmtid="{D5CDD505-2E9C-101B-9397-08002B2CF9AE}" pid="22" name="Location_x0020_Type">
    <vt:lpwstr/>
  </property>
  <property fmtid="{D5CDD505-2E9C-101B-9397-08002B2CF9AE}" pid="23" name="Copyright_x0020_Licence_x0020_Name">
    <vt:lpwstr/>
  </property>
  <property fmtid="{D5CDD505-2E9C-101B-9397-08002B2CF9AE}" pid="24" name="df723ab3fe1c4eb7a0b151674e7ac40d">
    <vt:lpwstr/>
  </property>
  <property fmtid="{D5CDD505-2E9C-101B-9397-08002B2CF9AE}" pid="25" name="o2e611f6ba3e4c8f9a895dfb7980639e">
    <vt:lpwstr/>
  </property>
  <property fmtid="{D5CDD505-2E9C-101B-9397-08002B2CF9AE}" pid="26" name="lcf76f155ced4ddcb4097134ff3c332f">
    <vt:lpwstr/>
  </property>
  <property fmtid="{D5CDD505-2E9C-101B-9397-08002B2CF9AE}" pid="27" name="Copyright_x0020_License_x0020_Type">
    <vt:lpwstr/>
  </property>
  <property fmtid="{D5CDD505-2E9C-101B-9397-08002B2CF9AE}" pid="28" name="Copyright Licence Name">
    <vt:lpwstr/>
  </property>
  <property fmtid="{D5CDD505-2E9C-101B-9397-08002B2CF9AE}" pid="29" name="Copyright License Type">
    <vt:lpwstr/>
  </property>
  <property fmtid="{D5CDD505-2E9C-101B-9397-08002B2CF9AE}" pid="30" name="Location Type">
    <vt:lpwstr/>
  </property>
  <property fmtid="{D5CDD505-2E9C-101B-9397-08002B2CF9AE}" pid="31" name="ZOTERO_PREF_1">
    <vt:lpwstr>&lt;data data-version="3" zotero-version="6.0.36"&gt;&lt;session id="bE1Rg4OM"/&gt;&lt;style id="http://www.zotero.org/styles/emu-austral-ornithology" hasBibliography="1" bibliographyStyleHasBeenSet="1"/&gt;&lt;prefs&gt;&lt;pref name="fieldType" value="Field"/&gt;&lt;pref name="delayCita</vt:lpwstr>
  </property>
  <property fmtid="{D5CDD505-2E9C-101B-9397-08002B2CF9AE}" pid="32" name="ZOTERO_PREF_2">
    <vt:lpwstr>tionUpdates" value="true"/&gt;&lt;pref name="dontAskDelayCitationUpdates" value="true"/&gt;&lt;/prefs&gt;&lt;/data&gt;</vt:lpwstr>
  </property>
  <property fmtid="{D5CDD505-2E9C-101B-9397-08002B2CF9AE}" pid="33" name="Records Class Project">
    <vt:lpwstr>243;#Reporting - Project / Program Evaluation|a5a6bee4-f827-49d9-a73e-dea4bb37a6ce</vt:lpwstr>
  </property>
  <property fmtid="{D5CDD505-2E9C-101B-9397-08002B2CF9AE}" pid="34" name="Records_x0020_Class_x0020_Project">
    <vt:lpwstr>243;#Reporting - Project / Program Evaluation|a5a6bee4-f827-49d9-a73e-dea4bb37a6ce</vt:lpwstr>
  </property>
  <property fmtid="{D5CDD505-2E9C-101B-9397-08002B2CF9AE}" pid="35" name="Security_x0020_Classification">
    <vt:lpwstr>3;#Unclassified|7fa379f4-4aba-4692-ab80-7d39d3a23cf4</vt:lpwstr>
  </property>
  <property fmtid="{D5CDD505-2E9C-101B-9397-08002B2CF9AE}" pid="36" name="Record_x0020_Purpose">
    <vt:lpwstr/>
  </property>
  <property fmtid="{D5CDD505-2E9C-101B-9397-08002B2CF9AE}" pid="37" name="Department_x0020_Document_x0020_Type">
    <vt:lpwstr/>
  </property>
  <property fmtid="{D5CDD505-2E9C-101B-9397-08002B2CF9AE}" pid="38" name="Dissemination_x0020_Limiting_x0020_Marker">
    <vt:lpwstr>2;#FOUO|955eb6fc-b35a-4808-8aa5-31e514fa3f26</vt:lpwstr>
  </property>
  <property fmtid="{D5CDD505-2E9C-101B-9397-08002B2CF9AE}" pid="39" name="Department Document Type">
    <vt:lpwstr/>
  </property>
  <property fmtid="{D5CDD505-2E9C-101B-9397-08002B2CF9AE}" pid="40" name="Record Purpose">
    <vt:lpwstr/>
  </property>
  <property fmtid="{D5CDD505-2E9C-101B-9397-08002B2CF9AE}" pid="41" name="Section">
    <vt:lpwstr>7;#Wildlife Ecology|6e539436-42e7-4d57-bad1-ce1c1c08dfa4</vt:lpwstr>
  </property>
  <property fmtid="{D5CDD505-2E9C-101B-9397-08002B2CF9AE}" pid="42" name="Records_x0020_Classification">
    <vt:lpwstr/>
  </property>
  <property fmtid="{D5CDD505-2E9C-101B-9397-08002B2CF9AE}" pid="43" name="Sub_x002d_Section">
    <vt:lpwstr/>
  </property>
  <property fmtid="{D5CDD505-2E9C-101B-9397-08002B2CF9AE}" pid="44" name="Document_x0020_type">
    <vt:lpwstr/>
  </property>
</Properties>
</file>